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heme/theme7.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notesSlides/notesSlide1.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2.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3.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notesSlides/notesSlide6.xml" ContentType="application/vnd.openxmlformats-officedocument.presentationml.notesSlide+xml"/>
  <Override PartName="/ppt/charts/chart6.xml" ContentType="application/vnd.openxmlformats-officedocument.drawingml.chart+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notesSlides/notesSlide7.xml" ContentType="application/vnd.openxmlformats-officedocument.presentationml.notesSlide+xml"/>
  <Override PartName="/ppt/charts/chart7.xml" ContentType="application/vnd.openxmlformats-officedocument.drawingml.chart+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notesSlides/notesSlide8.xml" ContentType="application/vnd.openxmlformats-officedocument.presentationml.notesSlide+xml"/>
  <Override PartName="/ppt/charts/chart8.xml" ContentType="application/vnd.openxmlformats-officedocument.drawingml.chart+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notesSlides/notesSlide9.xml" ContentType="application/vnd.openxmlformats-officedocument.presentationml.notesSlide+xml"/>
  <Override PartName="/ppt/charts/chart9.xml" ContentType="application/vnd.openxmlformats-officedocument.drawingml.chart+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notesSlides/notesSlide10.xml" ContentType="application/vnd.openxmlformats-officedocument.presentationml.notesSlide+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notesSlides/notesSlide11.xml" ContentType="application/vnd.openxmlformats-officedocument.presentationml.notesSlide+xml"/>
  <Override PartName="/ppt/charts/chart10.xml" ContentType="application/vnd.openxmlformats-officedocument.drawingml.chart+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notesSlides/notesSlide12.xml" ContentType="application/vnd.openxmlformats-officedocument.presentationml.notesSlide+xml"/>
  <Override PartName="/ppt/charts/chart11.xml" ContentType="application/vnd.openxmlformats-officedocument.drawingml.chart+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notesSlides/notesSlide13.xml" ContentType="application/vnd.openxmlformats-officedocument.presentationml.notesSlide+xml"/>
  <Override PartName="/ppt/charts/chart12.xml" ContentType="application/vnd.openxmlformats-officedocument.drawingml.chart+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notesSlides/notesSlide14.xml" ContentType="application/vnd.openxmlformats-officedocument.presentationml.notesSlide+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notesSlides/notesSlide15.xml" ContentType="application/vnd.openxmlformats-officedocument.presentationml.notesSlide+xml"/>
  <Override PartName="/ppt/charts/chart13.xml" ContentType="application/vnd.openxmlformats-officedocument.drawingml.chart+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notesSlides/notesSlide16.xml" ContentType="application/vnd.openxmlformats-officedocument.presentationml.notesSlide+xml"/>
  <Override PartName="/ppt/tags/tag511.xml" ContentType="application/vnd.openxmlformats-officedocument.presentationml.tags+xml"/>
  <Override PartName="/ppt/notesSlides/notesSlide17.xml" ContentType="application/vnd.openxmlformats-officedocument.presentationml.notesSlide+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notesSlides/notesSlide18.xml" ContentType="application/vnd.openxmlformats-officedocument.presentationml.notesSlide+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notesSlides/notesSlide19.xml" ContentType="application/vnd.openxmlformats-officedocument.presentationml.notesSlide+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notesSlides/notesSlide20.xml" ContentType="application/vnd.openxmlformats-officedocument.presentationml.notesSlide+xml"/>
  <Override PartName="/ppt/charts/chart14.xml" ContentType="application/vnd.openxmlformats-officedocument.drawingml.chart+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notesSlides/notesSlide21.xml" ContentType="application/vnd.openxmlformats-officedocument.presentationml.notesSlide+xml"/>
  <Override PartName="/ppt/charts/chart15.xml" ContentType="application/vnd.openxmlformats-officedocument.drawingml.chart+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notesSlides/notesSlide22.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notesSlides/notesSlide23.xml" ContentType="application/vnd.openxmlformats-officedocument.presentationml.notesSlide+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notesSlides/notesSlide24.xml" ContentType="application/vnd.openxmlformats-officedocument.presentationml.notesSlide+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notesSlides/notesSlide25.xml" ContentType="application/vnd.openxmlformats-officedocument.presentationml.notesSlide+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notesSlides/notesSlide26.xml" ContentType="application/vnd.openxmlformats-officedocument.presentationml.notesSlide+xml"/>
  <Override PartName="/ppt/charts/chart18.xml" ContentType="application/vnd.openxmlformats-officedocument.drawingml.chart+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notesSlides/notesSlide27.xml" ContentType="application/vnd.openxmlformats-officedocument.presentationml.notesSlide+xml"/>
  <Override PartName="/ppt/charts/chart19.xml" ContentType="application/vnd.openxmlformats-officedocument.drawingml.chart+xml"/>
  <Override PartName="/ppt/tags/tag654.xml" ContentType="application/vnd.openxmlformats-officedocument.presentationml.tags+xml"/>
  <Override PartName="/ppt/tags/tag655.xml" ContentType="application/vnd.openxmlformats-officedocument.presentationml.tags+xml"/>
  <Override PartName="/ppt/notesSlides/notesSlide28.xml" ContentType="application/vnd.openxmlformats-officedocument.presentationml.notesSlide+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notesSlides/notesSlide29.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2.xml" ContentType="application/vnd.openxmlformats-officedocument.drawingml.chartshapes+xml"/>
  <Override PartName="/ppt/charts/chart22.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notesSlides/notesSlide30.xml" ContentType="application/vnd.openxmlformats-officedocument.presentationml.notesSlide+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notesSlides/notesSlide31.xml" ContentType="application/vnd.openxmlformats-officedocument.presentationml.notesSlide+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charts/chart23.xml" ContentType="application/vnd.openxmlformats-officedocument.drawingml.chart+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notesSlides/notesSlide32.xml" ContentType="application/vnd.openxmlformats-officedocument.presentationml.notesSlide+xml"/>
  <Override PartName="/ppt/charts/chart24.xml" ContentType="application/vnd.openxmlformats-officedocument.drawingml.chart+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notesSlides/notesSlide33.xml" ContentType="application/vnd.openxmlformats-officedocument.presentationml.notesSlide+xml"/>
  <Override PartName="/ppt/charts/chart25.xml" ContentType="application/vnd.openxmlformats-officedocument.drawingml.chart+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notesSlides/notesSlide34.xml" ContentType="application/vnd.openxmlformats-officedocument.presentationml.notesSlide+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notesSlides/notesSlide35.xml" ContentType="application/vnd.openxmlformats-officedocument.presentationml.notesSlide+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notesSlides/notesSlide36.xml" ContentType="application/vnd.openxmlformats-officedocument.presentationml.notesSlide+xml"/>
  <Override PartName="/ppt/charts/chart26.xml" ContentType="application/vnd.openxmlformats-officedocument.drawingml.chart+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notesSlides/notesSlide37.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notesSlides/notesSlide38.xml" ContentType="application/vnd.openxmlformats-officedocument.presentationml.notesSlide+xml"/>
  <Override PartName="/ppt/charts/chart29.xml" ContentType="application/vnd.openxmlformats-officedocument.drawingml.chart+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notesSlides/notesSlide39.xml" ContentType="application/vnd.openxmlformats-officedocument.presentationml.notesSlide+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notesSlides/notesSlide40.xml" ContentType="application/vnd.openxmlformats-officedocument.presentationml.notesSlide+xml"/>
  <Override PartName="/ppt/charts/chart30.xml" ContentType="application/vnd.openxmlformats-officedocument.drawingml.chart+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notesSlides/notesSlide41.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notesSlides/notesSlide42.xml" ContentType="application/vnd.openxmlformats-officedocument.presentationml.notesSlide+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notesSlides/notesSlide43.xml" ContentType="application/vnd.openxmlformats-officedocument.presentationml.notesSlide+xml"/>
  <Override PartName="/ppt/charts/chart33.xml" ContentType="application/vnd.openxmlformats-officedocument.drawingml.chart+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notesSlides/notesSlide44.xml" ContentType="application/vnd.openxmlformats-officedocument.presentationml.notesSlide+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notesSlides/notesSlide45.xml" ContentType="application/vnd.openxmlformats-officedocument.presentationml.notesSlide+xml"/>
  <Override PartName="/ppt/charts/chart34.xml" ContentType="application/vnd.openxmlformats-officedocument.drawingml.chart+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charts/chart35.xml" ContentType="application/vnd.openxmlformats-officedocument.drawingml.chart+xml"/>
  <Override PartName="/ppt/charts/chart36.xml" ContentType="application/vnd.openxmlformats-officedocument.drawingml.chart+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notesSlides/notesSlide46.xml" ContentType="application/vnd.openxmlformats-officedocument.presentationml.notesSlide+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notesSlides/notesSlide47.xml" ContentType="application/vnd.openxmlformats-officedocument.presentationml.notesSlide+xml"/>
  <Override PartName="/ppt/charts/chart37.xml" ContentType="application/vnd.openxmlformats-officedocument.drawingml.chart+xml"/>
  <Override PartName="/ppt/charts/style5.xml" ContentType="application/vnd.ms-office.chartstyle+xml"/>
  <Override PartName="/ppt/charts/colors5.xml" ContentType="application/vnd.ms-office.chartcolorstyle+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notesSlides/notesSlide48.xml" ContentType="application/vnd.openxmlformats-officedocument.presentationml.notesSlide+xml"/>
  <Override PartName="/ppt/charts/chart38.xml" ContentType="application/vnd.openxmlformats-officedocument.drawingml.chart+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notesSlides/notesSlide49.xml" ContentType="application/vnd.openxmlformats-officedocument.presentationml.notesSlide+xml"/>
  <Override PartName="/ppt/charts/chart39.xml" ContentType="application/vnd.openxmlformats-officedocument.drawingml.chart+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notesSlides/notesSlide50.xml" ContentType="application/vnd.openxmlformats-officedocument.presentationml.notesSlide+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notesSlides/notesSlide51.xml" ContentType="application/vnd.openxmlformats-officedocument.presentationml.notesSlide+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notesSlides/notesSlide52.xml" ContentType="application/vnd.openxmlformats-officedocument.presentationml.notesSlide+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notesSlides/notesSlide53.xml" ContentType="application/vnd.openxmlformats-officedocument.presentationml.notesSlide+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notesSlides/notesSlide54.xml" ContentType="application/vnd.openxmlformats-officedocument.presentationml.notesSlide+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notesSlides/notesSlide55.xml" ContentType="application/vnd.openxmlformats-officedocument.presentationml.notesSlide+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notesSlides/notesSlide56.xml" ContentType="application/vnd.openxmlformats-officedocument.presentationml.notesSlide+xml"/>
  <Override PartName="/ppt/charts/chart40.xml" ContentType="application/vnd.openxmlformats-officedocument.drawingml.chart+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notesSlides/notesSlide57.xml" ContentType="application/vnd.openxmlformats-officedocument.presentationml.notesSlide+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charts/chart41.xml" ContentType="application/vnd.openxmlformats-officedocument.drawingml.chart+xml"/>
  <Override PartName="/ppt/charts/chart42.xml" ContentType="application/vnd.openxmlformats-officedocument.drawingml.chart+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charts/chart43.xml" ContentType="application/vnd.openxmlformats-officedocument.drawingml.chart+xml"/>
  <Override PartName="/ppt/charts/chart44.xml" ContentType="application/vnd.openxmlformats-officedocument.drawingml.chart+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notesSlides/notesSlide58.xml" ContentType="application/vnd.openxmlformats-officedocument.presentationml.notesSlide+xml"/>
  <Override PartName="/ppt/charts/chart45.xml" ContentType="application/vnd.openxmlformats-officedocument.drawingml.chart+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notesSlides/notesSlide59.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drawings/drawing3.xml" ContentType="application/vnd.openxmlformats-officedocument.drawingml.chartshapes+xml"/>
  <Override PartName="/ppt/charts/chart4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notesSlides/notesSlide60.xml" ContentType="application/vnd.openxmlformats-officedocument.presentationml.notesSlide+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notesSlides/notesSlide61.xml" ContentType="application/vnd.openxmlformats-officedocument.presentationml.notesSlide+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notesSlides/notesSlide62.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notesSlides/notesSlide63.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notesSlides/notesSlide64.xml" ContentType="application/vnd.openxmlformats-officedocument.presentationml.notesSlide+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notesSlides/notesSlide65.xml" ContentType="application/vnd.openxmlformats-officedocument.presentationml.notesSlide+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notesSlides/notesSlide66.xml" ContentType="application/vnd.openxmlformats-officedocument.presentationml.notesSlide+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notesSlides/notesSlide67.xml" ContentType="application/vnd.openxmlformats-officedocument.presentationml.notesSlide+xml"/>
  <Override PartName="/ppt/charts/chart53.xml" ContentType="application/vnd.openxmlformats-officedocument.drawingml.chart+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notesSlides/notesSlide68.xml" ContentType="application/vnd.openxmlformats-officedocument.presentationml.notesSlide+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notesSlides/notesSlide69.xml" ContentType="application/vnd.openxmlformats-officedocument.presentationml.notesSlide+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notesSlides/notesSlide70.xml" ContentType="application/vnd.openxmlformats-officedocument.presentationml.notesSlide+xml"/>
  <Override PartName="/ppt/tags/tag1483.xml" ContentType="application/vnd.openxmlformats-officedocument.presentationml.tags+xml"/>
  <Override PartName="/ppt/tags/tag1484.xml" ContentType="application/vnd.openxmlformats-officedocument.presentationml.tags+xml"/>
  <Override PartName="/ppt/notesSlides/notesSlide71.xml" ContentType="application/vnd.openxmlformats-officedocument.presentationml.notesSlide+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notesSlides/notesSlide72.xml" ContentType="application/vnd.openxmlformats-officedocument.presentationml.notesSlide+xml"/>
  <Override PartName="/ppt/tags/tag148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notesSlides/notesSlide73.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tags/tag1498.xml" ContentType="application/vnd.openxmlformats-officedocument.presentationml.tags+xml"/>
  <Override PartName="/ppt/tags/tag1499.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tags/tag1505.xml" ContentType="application/vnd.openxmlformats-officedocument.presentationml.tags+xml"/>
  <Override PartName="/ppt/tags/tag1506.xml" ContentType="application/vnd.openxmlformats-officedocument.presentationml.tags+xml"/>
  <Override PartName="/ppt/notesSlides/notesSlide74.xml" ContentType="application/vnd.openxmlformats-officedocument.presentationml.notesSlide+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notesSlides/notesSlide75.xml" ContentType="application/vnd.openxmlformats-officedocument.presentationml.notesSlide+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0.xml" ContentType="application/vnd.openxmlformats-officedocument.presentationml.tags+xml"/>
  <Override PartName="/ppt/notesSlides/notesSlide76.xml" ContentType="application/vnd.openxmlformats-officedocument.presentationml.notesSlide+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notesSlides/notesSlide77.xml" ContentType="application/vnd.openxmlformats-officedocument.presentationml.notesSlide+xml"/>
  <Override PartName="/ppt/tags/tag1538.xml" ContentType="application/vnd.openxmlformats-officedocument.presentationml.tags+xml"/>
  <Override PartName="/ppt/tags/tag1539.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notesSlides/notesSlide78.xml" ContentType="application/vnd.openxmlformats-officedocument.presentationml.notesSlide+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tags/tag1573.xml" ContentType="application/vnd.openxmlformats-officedocument.presentationml.tags+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notesSlides/notesSlide79.xml" ContentType="application/vnd.openxmlformats-officedocument.presentationml.notesSlide+xml"/>
  <Override PartName="/ppt/tags/tag1580.xml" ContentType="application/vnd.openxmlformats-officedocument.presentationml.tags+xml"/>
  <Override PartName="/ppt/tags/tag1581.xml" ContentType="application/vnd.openxmlformats-officedocument.presentationml.tags+xml"/>
  <Override PartName="/ppt/notesSlides/notesSlide80.xml" ContentType="application/vnd.openxmlformats-officedocument.presentationml.notesSlide+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notesSlides/notesSlide81.xml" ContentType="application/vnd.openxmlformats-officedocument.presentationml.notesSlide+xml"/>
  <Override PartName="/ppt/tags/tag1585.xml" ContentType="application/vnd.openxmlformats-officedocument.presentationml.tags+xml"/>
  <Override PartName="/ppt/tags/tag1586.xml" ContentType="application/vnd.openxmlformats-officedocument.presentationml.tags+xml"/>
  <Override PartName="/ppt/notesSlides/notesSlide82.xml" ContentType="application/vnd.openxmlformats-officedocument.presentationml.notesSlide+xml"/>
  <Override PartName="/ppt/tags/tag1587.xml" ContentType="application/vnd.openxmlformats-officedocument.presentationml.tags+xml"/>
  <Override PartName="/ppt/tags/tag1588.xml" ContentType="application/vnd.openxmlformats-officedocument.presentationml.tags+xml"/>
  <Override PartName="/ppt/notesSlides/notesSlide83.xml" ContentType="application/vnd.openxmlformats-officedocument.presentationml.notesSlide+xml"/>
  <Override PartName="/ppt/tags/tag1589.xml" ContentType="application/vnd.openxmlformats-officedocument.presentationml.tags+xml"/>
  <Override PartName="/ppt/tags/tag1590.xml" ContentType="application/vnd.openxmlformats-officedocument.presentationml.tags+xml"/>
  <Override PartName="/ppt/notesSlides/notesSlide84.xml" ContentType="application/vnd.openxmlformats-officedocument.presentationml.notesSlide+xml"/>
  <Override PartName="/ppt/tags/tag1591.xml" ContentType="application/vnd.openxmlformats-officedocument.presentationml.tags+xml"/>
  <Override PartName="/ppt/notesSlides/notesSlide85.xml" ContentType="application/vnd.openxmlformats-officedocument.presentationml.notesSlide+xml"/>
  <Override PartName="/ppt/tags/tag159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721" r:id="rId2"/>
    <p:sldMasterId id="2147483755" r:id="rId3"/>
    <p:sldMasterId id="2147483772" r:id="rId4"/>
    <p:sldMasterId id="2147483806" r:id="rId5"/>
    <p:sldMasterId id="2147483849" r:id="rId6"/>
  </p:sldMasterIdLst>
  <p:notesMasterIdLst>
    <p:notesMasterId r:id="rId105"/>
  </p:notesMasterIdLst>
  <p:sldIdLst>
    <p:sldId id="686" r:id="rId7"/>
    <p:sldId id="939" r:id="rId8"/>
    <p:sldId id="2147480006" r:id="rId9"/>
    <p:sldId id="2147479937" r:id="rId10"/>
    <p:sldId id="2147479938" r:id="rId11"/>
    <p:sldId id="2147479943" r:id="rId12"/>
    <p:sldId id="2147479939" r:id="rId13"/>
    <p:sldId id="2147479940" r:id="rId14"/>
    <p:sldId id="2147479941" r:id="rId15"/>
    <p:sldId id="2147479945" r:id="rId16"/>
    <p:sldId id="2147479942" r:id="rId17"/>
    <p:sldId id="2147479944" r:id="rId18"/>
    <p:sldId id="2147479979" r:id="rId19"/>
    <p:sldId id="2147480012" r:id="rId20"/>
    <p:sldId id="2147479980" r:id="rId21"/>
    <p:sldId id="2147479947" r:id="rId22"/>
    <p:sldId id="2147479946" r:id="rId23"/>
    <p:sldId id="942" r:id="rId24"/>
    <p:sldId id="2147480005" r:id="rId25"/>
    <p:sldId id="2147479993" r:id="rId26"/>
    <p:sldId id="2147479987" r:id="rId27"/>
    <p:sldId id="2147479863" r:id="rId28"/>
    <p:sldId id="2147479953" r:id="rId29"/>
    <p:sldId id="2147479954" r:id="rId30"/>
    <p:sldId id="2147480013" r:id="rId31"/>
    <p:sldId id="2147480014" r:id="rId32"/>
    <p:sldId id="2147480017" r:id="rId33"/>
    <p:sldId id="2147480018" r:id="rId34"/>
    <p:sldId id="1219" r:id="rId35"/>
    <p:sldId id="2147479957" r:id="rId36"/>
    <p:sldId id="2147479958" r:id="rId37"/>
    <p:sldId id="2147479959" r:id="rId38"/>
    <p:sldId id="2147479997" r:id="rId39"/>
    <p:sldId id="2147479960" r:id="rId40"/>
    <p:sldId id="2147479961" r:id="rId41"/>
    <p:sldId id="2147479962" r:id="rId42"/>
    <p:sldId id="2147479963" r:id="rId43"/>
    <p:sldId id="2147479964" r:id="rId44"/>
    <p:sldId id="2147479998" r:id="rId45"/>
    <p:sldId id="2147479966" r:id="rId46"/>
    <p:sldId id="2147479967" r:id="rId47"/>
    <p:sldId id="2147479968" r:id="rId48"/>
    <p:sldId id="2147479969" r:id="rId49"/>
    <p:sldId id="2147479970" r:id="rId50"/>
    <p:sldId id="2147479971" r:id="rId51"/>
    <p:sldId id="2147479972" r:id="rId52"/>
    <p:sldId id="2147479973" r:id="rId53"/>
    <p:sldId id="2147480000" r:id="rId54"/>
    <p:sldId id="2147479975" r:id="rId55"/>
    <p:sldId id="2147479976" r:id="rId56"/>
    <p:sldId id="2147479999" r:id="rId57"/>
    <p:sldId id="1042" r:id="rId58"/>
    <p:sldId id="1052" r:id="rId59"/>
    <p:sldId id="1043" r:id="rId60"/>
    <p:sldId id="1328" r:id="rId61"/>
    <p:sldId id="1280" r:id="rId62"/>
    <p:sldId id="1281" r:id="rId63"/>
    <p:sldId id="1329" r:id="rId64"/>
    <p:sldId id="1285" r:id="rId65"/>
    <p:sldId id="1284" r:id="rId66"/>
    <p:sldId id="1286" r:id="rId67"/>
    <p:sldId id="2147480001" r:id="rId68"/>
    <p:sldId id="2147480019" r:id="rId69"/>
    <p:sldId id="1331" r:id="rId70"/>
    <p:sldId id="1292" r:id="rId71"/>
    <p:sldId id="1315" r:id="rId72"/>
    <p:sldId id="1300" r:id="rId73"/>
    <p:sldId id="1301" r:id="rId74"/>
    <p:sldId id="2147480002" r:id="rId75"/>
    <p:sldId id="1094" r:id="rId76"/>
    <p:sldId id="2147480009" r:id="rId77"/>
    <p:sldId id="1332" r:id="rId78"/>
    <p:sldId id="1090" r:id="rId79"/>
    <p:sldId id="2147479833" r:id="rId80"/>
    <p:sldId id="1092" r:id="rId81"/>
    <p:sldId id="1096" r:id="rId82"/>
    <p:sldId id="1097" r:id="rId83"/>
    <p:sldId id="941" r:id="rId84"/>
    <p:sldId id="2147480007" r:id="rId85"/>
    <p:sldId id="1217" r:id="rId86"/>
    <p:sldId id="1245" r:id="rId87"/>
    <p:sldId id="1125" r:id="rId88"/>
    <p:sldId id="2147479868" r:id="rId89"/>
    <p:sldId id="1136" r:id="rId90"/>
    <p:sldId id="1202" r:id="rId91"/>
    <p:sldId id="1118" r:id="rId92"/>
    <p:sldId id="1173" r:id="rId93"/>
    <p:sldId id="1140" r:id="rId94"/>
    <p:sldId id="1117" r:id="rId95"/>
    <p:sldId id="2147479985" r:id="rId96"/>
    <p:sldId id="1319" r:id="rId97"/>
    <p:sldId id="1135" r:id="rId98"/>
    <p:sldId id="2147479889" r:id="rId99"/>
    <p:sldId id="2147479978" r:id="rId100"/>
    <p:sldId id="2147480020" r:id="rId101"/>
    <p:sldId id="2147479870" r:id="rId102"/>
    <p:sldId id="2147480003" r:id="rId103"/>
    <p:sldId id="2147480004" r:id="rId104"/>
  </p:sldIdLst>
  <p:sldSz cx="12192000" cy="6858000"/>
  <p:notesSz cx="6858000" cy="9144000"/>
  <p:custDataLst>
    <p:tags r:id="rId10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apturing Carbon" id="{288D563E-6B54-431B-838C-C1E8A10E5D01}">
          <p14:sldIdLst>
            <p14:sldId id="686"/>
          </p14:sldIdLst>
        </p14:section>
        <p14:section name="Capturing Carbon Opportunity" id="{A0B59B5E-3E99-3E41-878B-C9D20D07FF22}">
          <p14:sldIdLst>
            <p14:sldId id="939"/>
            <p14:sldId id="2147480006"/>
            <p14:sldId id="2147479937"/>
            <p14:sldId id="2147479938"/>
            <p14:sldId id="2147479943"/>
            <p14:sldId id="2147479939"/>
            <p14:sldId id="2147479940"/>
            <p14:sldId id="2147479941"/>
            <p14:sldId id="2147479945"/>
            <p14:sldId id="2147479942"/>
            <p14:sldId id="2147479944"/>
            <p14:sldId id="2147479979"/>
            <p14:sldId id="2147480012"/>
            <p14:sldId id="2147479980"/>
            <p14:sldId id="2147479947"/>
            <p14:sldId id="2147479946"/>
          </p14:sldIdLst>
        </p14:section>
        <p14:section name="Technology" id="{DF6BFCA1-4E8D-47CB-B2E6-E5A112F1BE4C}">
          <p14:sldIdLst>
            <p14:sldId id="942"/>
            <p14:sldId id="2147480005"/>
            <p14:sldId id="2147479993"/>
            <p14:sldId id="2147479987"/>
            <p14:sldId id="2147479863"/>
            <p14:sldId id="2147479953"/>
            <p14:sldId id="2147479954"/>
            <p14:sldId id="2147480013"/>
            <p14:sldId id="2147480014"/>
            <p14:sldId id="2147480017"/>
            <p14:sldId id="2147480018"/>
          </p14:sldIdLst>
        </p14:section>
        <p14:section name="Technology Deep Dive by Sector" id="{388ECE47-1FF8-4E1C-86E5-91C272AD06B1}">
          <p14:sldIdLst>
            <p14:sldId id="1219"/>
            <p14:sldId id="2147479957"/>
            <p14:sldId id="2147479958"/>
            <p14:sldId id="2147479959"/>
            <p14:sldId id="2147479997"/>
            <p14:sldId id="2147479960"/>
            <p14:sldId id="2147479961"/>
            <p14:sldId id="2147479962"/>
            <p14:sldId id="2147479963"/>
            <p14:sldId id="2147479964"/>
            <p14:sldId id="2147479998"/>
            <p14:sldId id="2147479966"/>
            <p14:sldId id="2147479967"/>
            <p14:sldId id="2147479968"/>
            <p14:sldId id="2147479969"/>
            <p14:sldId id="2147479970"/>
            <p14:sldId id="2147479971"/>
            <p14:sldId id="2147479972"/>
            <p14:sldId id="2147479973"/>
            <p14:sldId id="2147480000"/>
            <p14:sldId id="2147479975"/>
            <p14:sldId id="2147479976"/>
            <p14:sldId id="2147479999"/>
            <p14:sldId id="1042"/>
            <p14:sldId id="1052"/>
            <p14:sldId id="1043"/>
            <p14:sldId id="1328"/>
            <p14:sldId id="1280"/>
            <p14:sldId id="1281"/>
            <p14:sldId id="1329"/>
            <p14:sldId id="1285"/>
            <p14:sldId id="1284"/>
            <p14:sldId id="1286"/>
            <p14:sldId id="2147480001"/>
            <p14:sldId id="2147480019"/>
            <p14:sldId id="1331"/>
            <p14:sldId id="1292"/>
            <p14:sldId id="1315"/>
            <p14:sldId id="1300"/>
            <p14:sldId id="1301"/>
            <p14:sldId id="2147480002"/>
            <p14:sldId id="1094"/>
            <p14:sldId id="2147480009"/>
            <p14:sldId id="1332"/>
            <p14:sldId id="1090"/>
            <p14:sldId id="2147479833"/>
            <p14:sldId id="1092"/>
            <p14:sldId id="1096"/>
            <p14:sldId id="1097"/>
          </p14:sldIdLst>
        </p14:section>
        <p14:section name="Policy and Financials" id="{2F48EA59-0792-4F87-9410-5D4A43305E8F}">
          <p14:sldIdLst>
            <p14:sldId id="941"/>
            <p14:sldId id="2147480007"/>
            <p14:sldId id="1217"/>
            <p14:sldId id="1245"/>
            <p14:sldId id="1125"/>
            <p14:sldId id="2147479868"/>
            <p14:sldId id="1136"/>
            <p14:sldId id="1202"/>
            <p14:sldId id="1118"/>
            <p14:sldId id="1173"/>
            <p14:sldId id="1140"/>
            <p14:sldId id="1117"/>
            <p14:sldId id="2147479985"/>
          </p14:sldIdLst>
        </p14:section>
        <p14:section name="Team Profile" id="{FAEAADAE-4001-42C8-85BA-6E21EB37720C}">
          <p14:sldIdLst>
            <p14:sldId id="1319"/>
          </p14:sldIdLst>
        </p14:section>
        <p14:section name="Appendix" id="{1CCD6C8B-4C6D-2B49-9C48-4D5AE7BFB737}">
          <p14:sldIdLst>
            <p14:sldId id="1135"/>
            <p14:sldId id="2147479889"/>
            <p14:sldId id="2147479978"/>
            <p14:sldId id="2147480020"/>
            <p14:sldId id="2147479870"/>
            <p14:sldId id="2147480003"/>
            <p14:sldId id="2147480004"/>
          </p14:sldIdLst>
        </p14:section>
      </p14:sectionLst>
    </p:ext>
    <p:ext uri="{EFAFB233-063F-42B5-8137-9DF3F51BA10A}">
      <p15:sldGuideLst xmlns:p15="http://schemas.microsoft.com/office/powerpoint/2012/main">
        <p15:guide id="2" pos="3720" userDrawn="1">
          <p15:clr>
            <a:srgbClr val="A4A3A4"/>
          </p15:clr>
        </p15:guide>
        <p15:guide id="3" orient="horz" pos="273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751D02-0994-A8E2-080A-7638CC740EDA}" name="Jenicek, Petr" initials="JP" userId="Jenicek, Petr" providerId="None"/>
  <p188:author id="{1E9C9F17-05C8-2077-67BE-77161B493794}" name="Isabel Hoyos" initials="IH" userId="R5eVIiNu+G3RtUhixS3Ma/YW1PnaDPM4b2qCIjSgG/c=" providerId="None"/>
  <p188:author id="{5B11701A-8DB3-8766-02B0-64BA92516BFD}" name="maitmenon@outlook.com" initials="m" userId="6407384b16b12c3e" providerId="Windows Live"/>
  <p188:author id="{0A58541E-2313-5106-8489-5EF4AE11323D}" name="sdl2148" initials="s" userId="S::sdl2148@adcu.columbia.edu::64a244a2-4e99-4579-9fce-fcac1a94b468" providerId="AD"/>
  <p188:author id="{9186431F-25B3-8E38-2A7B-0BB1E8132E52}" name="David Trey Foye" initials="DTF" userId="19dcb38d808bbeda" providerId="Windows Live"/>
  <p188:author id="{4E83F72A-A820-85D8-7C91-77B82FFB551F}" name="gvf2104" initials="g" userId="S::gvf2104@adcu.columbia.edu::276671a7-d317-4bde-8747-a53bd0e4839c" providerId="AD"/>
  <p188:author id="{D3CECC4B-249E-F3CF-3EE4-B49AC7878613}" name="Gernot Wagner" initials="GW" userId="33ee3ac88b4c2f16" providerId="Windows Live"/>
  <p188:author id="{9B00A34D-9A06-6EA1-351E-562F378D4D90}" name="Christian Sandjaja" initials="CS" userId="NnLAveImLf3gji+00Nu/4KFwi5W0vlRRulwZFpuj7zE=" providerId="None"/>
  <p188:author id="{E5D01957-5663-F8D4-01BC-9E5ABB11FE1A}" name="Shaurir Ramanujan" initials="SR" userId="74c4c31d4ad27b6e" providerId="Windows Live"/>
  <p188:author id="{B5FB0362-B61E-5A4B-4E29-675E7DA9B7A3}" name="Hyae Ryung" initials="HR" userId="S::hk2901@adcu.columbia.edu::98652124-d7bd-4e60-8447-ffbea6868795" providerId="AD"/>
  <p188:author id="{DA08E164-47B4-8915-C061-ED7A80B0BDC5}" name="Zhu, Xiaodan" initials="" userId="S::xz3239@gsb.columbia.edu::0163e47c-7593-4d01-91d2-f63452ae02f4" providerId="AD"/>
  <p188:author id="{F3D2A17B-AC1D-D888-1A35-811199230ADF}" name="Grace Frascati" initials="GF" userId="xUEwnWBQ0FD6z5gCSNdxYbNwcwMTXvDE0Db53yHAyZc=" providerId="None"/>
  <p188:author id="{86B4C19C-160B-F78B-7AA8-A423C66F06E8}" name="Yosafat Partogi" initials="YP" userId="2UYqYZ56fklBJ4iH7LP0xxfaBr253Dh0SL/VfbXUXFc=" providerId="None"/>
  <p188:author id="{0CEF86A2-AB21-B283-0D81-CFF875DA589E}" name="Michelle Priscilla" initials="MP" userId="WHH0qBC2D2eYKlpqdNXrCX9q8jgcliyYVwMBlFodKoQ=" providerId="None"/>
  <p188:author id="{5AAB53AC-9282-FA46-3DD4-43E2BECBFB43}" name="Shaurir Ramanujan" initials="SR" userId="EMlWTjLrkEIfhqfrDfZQt2fkQMhyAUYKD0eXLHB54WQ=" providerId="None"/>
  <p188:author id="{561BD1B0-E1A8-8641-24CF-F6B6315656DE}" name="Wang, Anda" initials="WA" userId="S::aw3703@gsb.columbia.edu::a13ebcfa-2c59-49b4-8e72-d916c89ff470" providerId="AD"/>
  <p188:author id="{260E17BE-8489-DFBC-F3BA-5BF5CDA04887}" name="Guest User" initials="GU" userId="S::urn:spo:anon#0bb27a3b92dbac135b583136ac2d46cf87cb37465767b2ab6ffb5febc1a0f7bc::" providerId="AD"/>
  <p188:author id="{5A034CE6-0512-3647-39BA-554856A9C3D1}" name="Helen Kim" initials="HK" userId="n1H8ZmGiKeGHwzxt24x1V8SczUGaTjzTyag75aCzgnE=" providerId="None"/>
  <p188:author id="{D09B54EA-E258-DB6A-918F-0A4BDB598CC6}" name="Partogi, Yosafat" initials="PY" userId="Partogi, Yosafat" providerId="None"/>
  <p188:author id="{A9B005EB-5525-8653-86DB-7FF7BDA9024F}" name="Gernot Wagner" initials="GW" userId="OVbcNIsJqkepRvkUnLynhQ7QrcHjvSyJJ8O9qHeWIMM=" providerId="None"/>
  <p188:author id="{07F7A6FC-EB22-2604-9D93-F443DE4F611E}" name="bpl2124" initials="" userId="S::bpl2124@adcu.columbia.edu::e53defb5-cf60-4d10-a1cb-6591f4ab449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yae Ryung" initials="HR" lastIdx="2" clrIdx="0">
    <p:extLst>
      <p:ext uri="{19B8F6BF-5375-455C-9EA6-DF929625EA0E}">
        <p15:presenceInfo xmlns:p15="http://schemas.microsoft.com/office/powerpoint/2012/main" userId="S::hk2901@adcu.columbia.edu::98652124-d7bd-4e60-8447-ffbea6868795" providerId="AD"/>
      </p:ext>
    </p:extLst>
  </p:cmAuthor>
  <p:cmAuthor id="2" name="Michelle Priscilla" initials="MP" lastIdx="2" clrIdx="1">
    <p:extLst>
      <p:ext uri="{19B8F6BF-5375-455C-9EA6-DF929625EA0E}">
        <p15:presenceInfo xmlns:p15="http://schemas.microsoft.com/office/powerpoint/2012/main" userId="WHH0qBC2D2eYKlpqdNXrCX9q8jgcliyYVwMBlFodKoQ=" providerId="None"/>
      </p:ext>
    </p:extLst>
  </p:cmAuthor>
  <p:cmAuthor id="3" name="Monica Sambataro" initials="MS" lastIdx="83" clrIdx="2">
    <p:extLst>
      <p:ext uri="{19B8F6BF-5375-455C-9EA6-DF929625EA0E}">
        <p15:presenceInfo xmlns:p15="http://schemas.microsoft.com/office/powerpoint/2012/main" userId="1dbdc88c86a000e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000000"/>
    <a:srgbClr val="D6D6D6"/>
    <a:srgbClr val="DCDCDC"/>
    <a:srgbClr val="E0E0E0"/>
    <a:srgbClr val="FFFFFF"/>
    <a:srgbClr val="34A398"/>
    <a:srgbClr val="79D4CB"/>
    <a:srgbClr val="EECEEE"/>
    <a:srgbClr val="93E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4D6373-1399-4FE2-AA9B-BD84D9BDAD71}" v="18" dt="2025-11-07T14:36:56.4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02" autoAdjust="0"/>
    <p:restoredTop sz="90339" autoAdjust="0"/>
  </p:normalViewPr>
  <p:slideViewPr>
    <p:cSldViewPr snapToGrid="0">
      <p:cViewPr varScale="1">
        <p:scale>
          <a:sx n="85" d="100"/>
          <a:sy n="85" d="100"/>
        </p:scale>
        <p:origin x="108" y="264"/>
      </p:cViewPr>
      <p:guideLst>
        <p:guide pos="3720"/>
        <p:guide orient="horz" pos="2736"/>
      </p:guideLst>
    </p:cSldViewPr>
  </p:slideViewPr>
  <p:notesTextViewPr>
    <p:cViewPr>
      <p:scale>
        <a:sx n="300" d="100"/>
        <a:sy n="300" d="100"/>
      </p:scale>
      <p:origin x="0" y="0"/>
    </p:cViewPr>
  </p:notesTextViewPr>
  <p:sorterViewPr>
    <p:cViewPr>
      <p:scale>
        <a:sx n="100" d="100"/>
        <a:sy n="100" d="100"/>
      </p:scale>
      <p:origin x="0" y="-2343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microsoft.com/office/2016/11/relationships/changesInfo" Target="changesInfos/changesInfo1.xml"/><Relationship Id="rId16" Type="http://schemas.openxmlformats.org/officeDocument/2006/relationships/slide" Target="slides/slide10.xml"/><Relationship Id="rId107" Type="http://schemas.openxmlformats.org/officeDocument/2006/relationships/commentAuthors" Target="commentAuthors.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microsoft.com/office/2015/10/relationships/revisionInfo" Target="revisionInfo.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presProps" Target="presProps.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tags" Target="tags/tag1.xml"/><Relationship Id="rId114" Type="http://schemas.microsoft.com/office/2018/10/relationships/authors" Target="author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viewProps" Target="viewProps.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theme" Target="theme/theme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bel Hoyos" userId="R5eVIiNu+G3RtUhixS3Ma/YW1PnaDPM4b2qCIjSgG/c=" providerId="None" clId="Web-{744D6373-1399-4FE2-AA9B-BD84D9BDAD71}"/>
    <pc:docChg chg="modSld">
      <pc:chgData name="Isabel Hoyos" userId="R5eVIiNu+G3RtUhixS3Ma/YW1PnaDPM4b2qCIjSgG/c=" providerId="None" clId="Web-{744D6373-1399-4FE2-AA9B-BD84D9BDAD71}" dt="2025-11-07T14:36:56.415" v="16" actId="14100"/>
      <pc:docMkLst>
        <pc:docMk/>
      </pc:docMkLst>
      <pc:sldChg chg="modSp">
        <pc:chgData name="Isabel Hoyos" userId="R5eVIiNu+G3RtUhixS3Ma/YW1PnaDPM4b2qCIjSgG/c=" providerId="None" clId="Web-{744D6373-1399-4FE2-AA9B-BD84D9BDAD71}" dt="2025-11-07T14:36:56.415" v="16" actId="14100"/>
        <pc:sldMkLst>
          <pc:docMk/>
          <pc:sldMk cId="575469461" sldId="686"/>
        </pc:sldMkLst>
        <pc:spChg chg="mod">
          <ac:chgData name="Isabel Hoyos" userId="R5eVIiNu+G3RtUhixS3Ma/YW1PnaDPM4b2qCIjSgG/c=" providerId="None" clId="Web-{744D6373-1399-4FE2-AA9B-BD84D9BDAD71}" dt="2025-11-07T14:36:56.415" v="16" actId="14100"/>
          <ac:spMkLst>
            <pc:docMk/>
            <pc:sldMk cId="575469461" sldId="686"/>
            <ac:spMk id="7" creationId="{2D632F4F-D402-EDD7-00F9-203170660FBF}"/>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oleObject" Target="&#24037;&#20316;&#31807;5"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24037;&#20316;&#31807;5" TargetMode="Externa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Binary_Worksheet26.xlsb"/></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Binary_Worksheet27.xlsb"/></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Binary_Worksheet28.xlsb"/></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Binary_Worksheet29.xlsb"/></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Binary_Worksheet30.xlsb"/></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Binary_Worksheet31.xlsb"/></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5.xml"/><Relationship Id="rId1" Type="http://schemas.microsoft.com/office/2011/relationships/chartStyle" Target="style5.xml"/></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Binary_Worksheet32.xlsb"/></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Binary_Worksheet33.xlsb"/></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24037;&#20316;&#31807;5" TargetMode="Externa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Binary_Worksheet34.xlsb"/></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Binary_Worksheet35.xlsb"/></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Binary_Worksheet36.xlsb"/></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Binary_Worksheet37.xlsb"/></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Binary_Worksheet38.xlsb"/></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Binary_Worksheet39.xlsb"/></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Binary_Worksheet40.xlsb"/></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3.xml"/><Relationship Id="rId4" Type="http://schemas.openxmlformats.org/officeDocument/2006/relationships/oleObject" Target="&#24037;&#20316;&#31807;5" TargetMode="External"/></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24037;&#20316;&#31807;5" TargetMode="External"/></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Binary_Worksheet41.xlsb"/></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24037;&#20316;&#31807;5" TargetMode="Externa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Binary_Worksheet42.xlsb"/></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Binary_Worksheet43.xlsb"/></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Binary_Worksheet44.xlsb"/></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Binary_Worksheet45.xlsb"/></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Binary_Worksheet46.xlsb"/></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Binary_Worksheet47.xlsb"/></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Binary_Worksheet48.xlsb"/></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Binary_Worksheet49.xlsb"/></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Binary_Worksheet50.xlsb"/></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Binary_Worksheet51.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08957415565345E-2"/>
          <c:y val="2.0675944333996023E-2"/>
          <c:w val="0.96182085168869313"/>
          <c:h val="0.958648111332008"/>
        </c:manualLayout>
      </c:layout>
      <c:areaChart>
        <c:grouping val="stacked"/>
        <c:varyColors val="0"/>
        <c:ser>
          <c:idx val="0"/>
          <c:order val="0"/>
          <c:spPr>
            <a:solidFill>
              <a:schemeClr val="tx1"/>
            </a:solidFill>
            <a:ln>
              <a:noFill/>
            </a:ln>
          </c:spPr>
          <c:val>
            <c:numRef>
              <c:f>Sheet1!$A$1:$AY$1</c:f>
              <c:numCache>
                <c:formatCode>General</c:formatCode>
                <c:ptCount val="51"/>
                <c:pt idx="0">
                  <c:v>5.6560778899999997</c:v>
                </c:pt>
                <c:pt idx="1">
                  <c:v>5.7777188400000004</c:v>
                </c:pt>
                <c:pt idx="2">
                  <c:v>5.9239995099999998</c:v>
                </c:pt>
                <c:pt idx="3">
                  <c:v>6.2628574199999996</c:v>
                </c:pt>
                <c:pt idx="4">
                  <c:v>6.5042595099999998</c:v>
                </c:pt>
                <c:pt idx="5">
                  <c:v>6.8244689799999998</c:v>
                </c:pt>
                <c:pt idx="6">
                  <c:v>7.0871168300000003</c:v>
                </c:pt>
                <c:pt idx="7">
                  <c:v>7.5175445700000001</c:v>
                </c:pt>
                <c:pt idx="8">
                  <c:v>7.7989800300000001</c:v>
                </c:pt>
                <c:pt idx="9">
                  <c:v>7.56541365</c:v>
                </c:pt>
                <c:pt idx="10">
                  <c:v>7.99565182</c:v>
                </c:pt>
                <c:pt idx="11">
                  <c:v>8.3972210100000009</c:v>
                </c:pt>
                <c:pt idx="12">
                  <c:v>8.7896772599999995</c:v>
                </c:pt>
                <c:pt idx="13">
                  <c:v>8.9179880699999998</c:v>
                </c:pt>
                <c:pt idx="14">
                  <c:v>9.24420939</c:v>
                </c:pt>
                <c:pt idx="15">
                  <c:v>9.0083087600000002</c:v>
                </c:pt>
                <c:pt idx="16">
                  <c:v>8.9691440500000006</c:v>
                </c:pt>
                <c:pt idx="17">
                  <c:v>9.1019147</c:v>
                </c:pt>
                <c:pt idx="18">
                  <c:v>9.4006592999999992</c:v>
                </c:pt>
                <c:pt idx="19">
                  <c:v>9.3440954400000003</c:v>
                </c:pt>
                <c:pt idx="20">
                  <c:v>9.0129025699999996</c:v>
                </c:pt>
                <c:pt idx="21">
                  <c:v>9.3733395099999992</c:v>
                </c:pt>
                <c:pt idx="22">
                  <c:v>9.7620555699999993</c:v>
                </c:pt>
                <c:pt idx="23">
                  <c:v>9.9864466699999994</c:v>
                </c:pt>
                <c:pt idx="24">
                  <c:v>9.3103654299999992</c:v>
                </c:pt>
                <c:pt idx="25">
                  <c:v>9.2168251899999998</c:v>
                </c:pt>
                <c:pt idx="26">
                  <c:v>8.6511125199999999</c:v>
                </c:pt>
                <c:pt idx="27">
                  <c:v>7.5485353599999998</c:v>
                </c:pt>
                <c:pt idx="28">
                  <c:v>6.4401536300000002</c:v>
                </c:pt>
                <c:pt idx="29">
                  <c:v>4.7062224500000003</c:v>
                </c:pt>
                <c:pt idx="30">
                  <c:v>2.6553292100000001</c:v>
                </c:pt>
                <c:pt idx="31">
                  <c:v>1.40905061</c:v>
                </c:pt>
                <c:pt idx="32">
                  <c:v>1.02318836</c:v>
                </c:pt>
                <c:pt idx="33">
                  <c:v>0.79441627999999997</c:v>
                </c:pt>
                <c:pt idx="34">
                  <c:v>0.58838734000000004</c:v>
                </c:pt>
                <c:pt idx="35">
                  <c:v>0.45880775000000001</c:v>
                </c:pt>
                <c:pt idx="36">
                  <c:v>0.3510761</c:v>
                </c:pt>
                <c:pt idx="37">
                  <c:v>0.27312301</c:v>
                </c:pt>
                <c:pt idx="38">
                  <c:v>0.19804269999999999</c:v>
                </c:pt>
                <c:pt idx="39">
                  <c:v>0.15040496</c:v>
                </c:pt>
                <c:pt idx="40">
                  <c:v>0.11710287</c:v>
                </c:pt>
                <c:pt idx="41">
                  <c:v>8.608673E-2</c:v>
                </c:pt>
                <c:pt idx="42">
                  <c:v>6.5941399999999997E-2</c:v>
                </c:pt>
                <c:pt idx="43">
                  <c:v>4.7331320000000003E-2</c:v>
                </c:pt>
                <c:pt idx="44">
                  <c:v>3.2453990000000002E-2</c:v>
                </c:pt>
                <c:pt idx="45">
                  <c:v>2.3732219999999998E-2</c:v>
                </c:pt>
                <c:pt idx="46">
                  <c:v>1.7351559999999999E-2</c:v>
                </c:pt>
                <c:pt idx="47">
                  <c:v>1.256008E-2</c:v>
                </c:pt>
                <c:pt idx="48">
                  <c:v>9.0574999999999996E-3</c:v>
                </c:pt>
                <c:pt idx="49">
                  <c:v>6.4506600000000004E-3</c:v>
                </c:pt>
                <c:pt idx="50">
                  <c:v>4.7440199999999998E-3</c:v>
                </c:pt>
              </c:numCache>
            </c:numRef>
          </c:val>
          <c:extLst>
            <c:ext xmlns:c16="http://schemas.microsoft.com/office/drawing/2014/chart" uri="{C3380CC4-5D6E-409C-BE32-E72D297353CC}">
              <c16:uniqueId val="{00000000-3A29-4426-BE1A-09780D1C3A40}"/>
            </c:ext>
          </c:extLst>
        </c:ser>
        <c:ser>
          <c:idx val="1"/>
          <c:order val="1"/>
          <c:spPr>
            <a:solidFill>
              <a:schemeClr val="accent1"/>
            </a:solidFill>
            <a:ln>
              <a:noFill/>
            </a:ln>
          </c:spPr>
          <c:val>
            <c:numRef>
              <c:f>Sheet1!$A$2:$AY$2</c:f>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3.2751599999993886E-3</c:v>
                </c:pt>
                <c:pt idx="17">
                  <c:v>3.2340000000008473E-3</c:v>
                </c:pt>
                <c:pt idx="18">
                  <c:v>3.3671999999995705E-3</c:v>
                </c:pt>
                <c:pt idx="19">
                  <c:v>1.3934899999998862E-3</c:v>
                </c:pt>
                <c:pt idx="20">
                  <c:v>1.270449999999812E-3</c:v>
                </c:pt>
                <c:pt idx="21">
                  <c:v>1.5562800000008536E-3</c:v>
                </c:pt>
                <c:pt idx="22">
                  <c:v>1.5451500000001062E-3</c:v>
                </c:pt>
                <c:pt idx="23">
                  <c:v>6.3206000000093354E-5</c:v>
                </c:pt>
                <c:pt idx="24">
                  <c:v>2.5230199999999314E-3</c:v>
                </c:pt>
                <c:pt idx="25">
                  <c:v>2.6057599999997905E-3</c:v>
                </c:pt>
                <c:pt idx="26">
                  <c:v>6.0826200000008157E-3</c:v>
                </c:pt>
                <c:pt idx="27">
                  <c:v>0.16402975000000009</c:v>
                </c:pt>
                <c:pt idx="28">
                  <c:v>0.46157788000000011</c:v>
                </c:pt>
                <c:pt idx="29">
                  <c:v>1.0648601700000002</c:v>
                </c:pt>
                <c:pt idx="30">
                  <c:v>1.8600054900000003</c:v>
                </c:pt>
                <c:pt idx="31">
                  <c:v>2.19484032</c:v>
                </c:pt>
                <c:pt idx="32">
                  <c:v>2.2421452400000002</c:v>
                </c:pt>
                <c:pt idx="33">
                  <c:v>2.29047527</c:v>
                </c:pt>
                <c:pt idx="34">
                  <c:v>2.35019848</c:v>
                </c:pt>
                <c:pt idx="35">
                  <c:v>2.4036024</c:v>
                </c:pt>
                <c:pt idx="36">
                  <c:v>2.5736634499999997</c:v>
                </c:pt>
                <c:pt idx="37">
                  <c:v>2.7127173</c:v>
                </c:pt>
                <c:pt idx="38">
                  <c:v>2.9117956500000002</c:v>
                </c:pt>
                <c:pt idx="39">
                  <c:v>2.8710769200000001</c:v>
                </c:pt>
                <c:pt idx="40">
                  <c:v>2.9129299299999998</c:v>
                </c:pt>
                <c:pt idx="41">
                  <c:v>2.9217224599999998</c:v>
                </c:pt>
                <c:pt idx="42">
                  <c:v>2.9250849799999998</c:v>
                </c:pt>
                <c:pt idx="43">
                  <c:v>2.8514824600000002</c:v>
                </c:pt>
                <c:pt idx="44">
                  <c:v>2.8429991999999999</c:v>
                </c:pt>
                <c:pt idx="45">
                  <c:v>2.8332063500000002</c:v>
                </c:pt>
                <c:pt idx="46">
                  <c:v>2.7547200100000002</c:v>
                </c:pt>
                <c:pt idx="47">
                  <c:v>2.7344468000000002</c:v>
                </c:pt>
                <c:pt idx="48">
                  <c:v>2.7097656799999998</c:v>
                </c:pt>
                <c:pt idx="49">
                  <c:v>2.6792207700000001</c:v>
                </c:pt>
                <c:pt idx="50">
                  <c:v>2.6313145200000001</c:v>
                </c:pt>
              </c:numCache>
            </c:numRef>
          </c:val>
          <c:extLst>
            <c:ext xmlns:c16="http://schemas.microsoft.com/office/drawing/2014/chart" uri="{C3380CC4-5D6E-409C-BE32-E72D297353CC}">
              <c16:uniqueId val="{00000001-3A29-4426-BE1A-09780D1C3A40}"/>
            </c:ext>
          </c:extLst>
        </c:ser>
        <c:ser>
          <c:idx val="2"/>
          <c:order val="2"/>
          <c:spPr>
            <a:solidFill>
              <a:srgbClr val="4D23A0"/>
            </a:solidFill>
            <a:ln>
              <a:noFill/>
            </a:ln>
          </c:spPr>
          <c:val>
            <c:numRef>
              <c:f>Sheet1!$A$3:$AY$3</c:f>
              <c:numCache>
                <c:formatCode>General</c:formatCode>
                <c:ptCount val="51"/>
                <c:pt idx="0">
                  <c:v>2.8676029099999996</c:v>
                </c:pt>
                <c:pt idx="1">
                  <c:v>2.9815125899999995</c:v>
                </c:pt>
                <c:pt idx="2">
                  <c:v>3.1762750300000011</c:v>
                </c:pt>
                <c:pt idx="3">
                  <c:v>3.3408022899999992</c:v>
                </c:pt>
                <c:pt idx="4">
                  <c:v>3.5985746000000001</c:v>
                </c:pt>
                <c:pt idx="5">
                  <c:v>3.8209017200000011</c:v>
                </c:pt>
                <c:pt idx="6">
                  <c:v>4.0144139000000001</c:v>
                </c:pt>
                <c:pt idx="7">
                  <c:v>4.3102159000000011</c:v>
                </c:pt>
                <c:pt idx="8">
                  <c:v>4.4917184499999996</c:v>
                </c:pt>
                <c:pt idx="9">
                  <c:v>4.5193543799999993</c:v>
                </c:pt>
                <c:pt idx="10">
                  <c:v>4.9068997699999999</c:v>
                </c:pt>
                <c:pt idx="11">
                  <c:v>5.0146101699999992</c:v>
                </c:pt>
                <c:pt idx="12">
                  <c:v>5.2420088800000002</c:v>
                </c:pt>
                <c:pt idx="13">
                  <c:v>5.1655326200000005</c:v>
                </c:pt>
                <c:pt idx="14">
                  <c:v>5.2382967100000002</c:v>
                </c:pt>
                <c:pt idx="15">
                  <c:v>5.6073307100000012</c:v>
                </c:pt>
                <c:pt idx="16">
                  <c:v>5.7460142100000002</c:v>
                </c:pt>
                <c:pt idx="17">
                  <c:v>5.8380593800000007</c:v>
                </c:pt>
                <c:pt idx="18">
                  <c:v>6.0730559</c:v>
                </c:pt>
                <c:pt idx="19">
                  <c:v>6.2656277800000009</c:v>
                </c:pt>
                <c:pt idx="20">
                  <c:v>6.1781134800000004</c:v>
                </c:pt>
                <c:pt idx="21">
                  <c:v>6.3870751299999995</c:v>
                </c:pt>
                <c:pt idx="22">
                  <c:v>6.48201362</c:v>
                </c:pt>
                <c:pt idx="23">
                  <c:v>7.0136651500000013</c:v>
                </c:pt>
                <c:pt idx="24">
                  <c:v>6.8057395099999987</c:v>
                </c:pt>
                <c:pt idx="25">
                  <c:v>6.9449007900000019</c:v>
                </c:pt>
                <c:pt idx="26">
                  <c:v>7.2945852200000001</c:v>
                </c:pt>
                <c:pt idx="27">
                  <c:v>7.2834208800000013</c:v>
                </c:pt>
                <c:pt idx="28">
                  <c:v>6.5705069499999995</c:v>
                </c:pt>
                <c:pt idx="29">
                  <c:v>5.1816306899999995</c:v>
                </c:pt>
                <c:pt idx="30">
                  <c:v>4.3510531500000003</c:v>
                </c:pt>
                <c:pt idx="31">
                  <c:v>3.5374517400000003</c:v>
                </c:pt>
                <c:pt idx="32">
                  <c:v>2.7800922799999999</c:v>
                </c:pt>
                <c:pt idx="33">
                  <c:v>1.9885419600000001</c:v>
                </c:pt>
                <c:pt idx="34">
                  <c:v>1.4481561200000002</c:v>
                </c:pt>
                <c:pt idx="35">
                  <c:v>1.1395954199999996</c:v>
                </c:pt>
                <c:pt idx="36">
                  <c:v>0.89304826000000004</c:v>
                </c:pt>
                <c:pt idx="37">
                  <c:v>0.68910998000000001</c:v>
                </c:pt>
                <c:pt idx="38">
                  <c:v>0.52961888000000013</c:v>
                </c:pt>
                <c:pt idx="39">
                  <c:v>0.41904285999999979</c:v>
                </c:pt>
                <c:pt idx="40">
                  <c:v>0.32570898999999987</c:v>
                </c:pt>
                <c:pt idx="41">
                  <c:v>0.25560669000000003</c:v>
                </c:pt>
                <c:pt idx="42">
                  <c:v>0.19839981000000018</c:v>
                </c:pt>
                <c:pt idx="43">
                  <c:v>0.15609611000000001</c:v>
                </c:pt>
                <c:pt idx="44">
                  <c:v>0.12431700000000001</c:v>
                </c:pt>
                <c:pt idx="45">
                  <c:v>0.10112480999999995</c:v>
                </c:pt>
                <c:pt idx="46">
                  <c:v>7.8421230000000008E-2</c:v>
                </c:pt>
                <c:pt idx="47">
                  <c:v>6.5485779999999938E-2</c:v>
                </c:pt>
                <c:pt idx="48">
                  <c:v>5.3180090000000124E-2</c:v>
                </c:pt>
                <c:pt idx="49">
                  <c:v>4.1870480000000043E-2</c:v>
                </c:pt>
                <c:pt idx="50">
                  <c:v>3.4151249999999855E-2</c:v>
                </c:pt>
              </c:numCache>
            </c:numRef>
          </c:val>
          <c:extLst>
            <c:ext xmlns:c16="http://schemas.microsoft.com/office/drawing/2014/chart" uri="{C3380CC4-5D6E-409C-BE32-E72D297353CC}">
              <c16:uniqueId val="{00000002-3A29-4426-BE1A-09780D1C3A40}"/>
            </c:ext>
          </c:extLst>
        </c:ser>
        <c:ser>
          <c:idx val="3"/>
          <c:order val="3"/>
          <c:spPr>
            <a:solidFill>
              <a:schemeClr val="accent4"/>
            </a:solidFill>
            <a:ln>
              <a:noFill/>
            </a:ln>
          </c:spPr>
          <c:val>
            <c:numRef>
              <c:f>Sheet1!$A$4:$AY$4</c:f>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0.33395252999999947</c:v>
                </c:pt>
                <c:pt idx="28">
                  <c:v>0.8173299200000006</c:v>
                </c:pt>
                <c:pt idx="29">
                  <c:v>2.0563491499999991</c:v>
                </c:pt>
                <c:pt idx="30">
                  <c:v>3.2101536100000008</c:v>
                </c:pt>
                <c:pt idx="31">
                  <c:v>3.8434862299999999</c:v>
                </c:pt>
                <c:pt idx="32">
                  <c:v>3.989891329999999</c:v>
                </c:pt>
                <c:pt idx="33">
                  <c:v>4.1226044599999989</c:v>
                </c:pt>
                <c:pt idx="34">
                  <c:v>4.1587613799999996</c:v>
                </c:pt>
                <c:pt idx="35">
                  <c:v>4.2302773200000008</c:v>
                </c:pt>
                <c:pt idx="36">
                  <c:v>4.176233439999999</c:v>
                </c:pt>
                <c:pt idx="37">
                  <c:v>4.1476200099999998</c:v>
                </c:pt>
                <c:pt idx="38">
                  <c:v>4.2588600200000002</c:v>
                </c:pt>
                <c:pt idx="39">
                  <c:v>4.4151649400000004</c:v>
                </c:pt>
                <c:pt idx="40">
                  <c:v>4.5595066800000001</c:v>
                </c:pt>
                <c:pt idx="41">
                  <c:v>4.6839291899999989</c:v>
                </c:pt>
                <c:pt idx="42">
                  <c:v>4.6938647900000001</c:v>
                </c:pt>
                <c:pt idx="43">
                  <c:v>4.7557169699999999</c:v>
                </c:pt>
                <c:pt idx="44">
                  <c:v>4.8862950900000008</c:v>
                </c:pt>
                <c:pt idx="45">
                  <c:v>5.0239184999999988</c:v>
                </c:pt>
                <c:pt idx="46">
                  <c:v>5.0132910099999997</c:v>
                </c:pt>
                <c:pt idx="47">
                  <c:v>5.0199410799999997</c:v>
                </c:pt>
                <c:pt idx="48">
                  <c:v>5.0542453700000003</c:v>
                </c:pt>
                <c:pt idx="49">
                  <c:v>5.0193877699999998</c:v>
                </c:pt>
                <c:pt idx="50">
                  <c:v>4.9017482799999996</c:v>
                </c:pt>
              </c:numCache>
            </c:numRef>
          </c:val>
          <c:extLst>
            <c:ext xmlns:c16="http://schemas.microsoft.com/office/drawing/2014/chart" uri="{C3380CC4-5D6E-409C-BE32-E72D297353CC}">
              <c16:uniqueId val="{00000003-3A29-4426-BE1A-09780D1C3A40}"/>
            </c:ext>
          </c:extLst>
        </c:ser>
        <c:ser>
          <c:idx val="4"/>
          <c:order val="4"/>
          <c:spPr>
            <a:solidFill>
              <a:schemeClr val="accent5"/>
            </a:solidFill>
            <a:ln>
              <a:noFill/>
            </a:ln>
          </c:spPr>
          <c:val>
            <c:numRef>
              <c:f>Sheet1!$A$5:$AY$5</c:f>
              <c:numCache>
                <c:formatCode>General</c:formatCode>
                <c:ptCount val="51"/>
                <c:pt idx="0">
                  <c:v>2.6286217599999997</c:v>
                </c:pt>
                <c:pt idx="1">
                  <c:v>2.6077000599999991</c:v>
                </c:pt>
                <c:pt idx="2">
                  <c:v>2.6544395000000005</c:v>
                </c:pt>
                <c:pt idx="3">
                  <c:v>2.6721002699999996</c:v>
                </c:pt>
                <c:pt idx="4">
                  <c:v>2.8004366800000007</c:v>
                </c:pt>
                <c:pt idx="5">
                  <c:v>2.9450105999999998</c:v>
                </c:pt>
                <c:pt idx="6">
                  <c:v>2.9993321900000005</c:v>
                </c:pt>
                <c:pt idx="7">
                  <c:v>3.0599150399999999</c:v>
                </c:pt>
                <c:pt idx="8">
                  <c:v>3.1922909799999992</c:v>
                </c:pt>
                <c:pt idx="9">
                  <c:v>3.2206733500000002</c:v>
                </c:pt>
                <c:pt idx="10">
                  <c:v>3.4365979800000002</c:v>
                </c:pt>
                <c:pt idx="11">
                  <c:v>3.5091034199999989</c:v>
                </c:pt>
                <c:pt idx="12">
                  <c:v>3.695981950000002</c:v>
                </c:pt>
                <c:pt idx="13">
                  <c:v>3.820771109999999</c:v>
                </c:pt>
                <c:pt idx="14">
                  <c:v>3.9372281199999986</c:v>
                </c:pt>
                <c:pt idx="15">
                  <c:v>3.9589107000000006</c:v>
                </c:pt>
                <c:pt idx="16">
                  <c:v>4.0887076600000007</c:v>
                </c:pt>
                <c:pt idx="17">
                  <c:v>4.1265917600000002</c:v>
                </c:pt>
                <c:pt idx="18">
                  <c:v>4.2414968999999996</c:v>
                </c:pt>
                <c:pt idx="19">
                  <c:v>4.2868422600000002</c:v>
                </c:pt>
                <c:pt idx="20">
                  <c:v>4.3879504799999989</c:v>
                </c:pt>
                <c:pt idx="21">
                  <c:v>4.3269130699999998</c:v>
                </c:pt>
                <c:pt idx="22">
                  <c:v>4.4049182299999998</c:v>
                </c:pt>
                <c:pt idx="23">
                  <c:v>4.63606433</c:v>
                </c:pt>
                <c:pt idx="24">
                  <c:v>4.6143457499999982</c:v>
                </c:pt>
                <c:pt idx="25">
                  <c:v>4.7199704499999982</c:v>
                </c:pt>
                <c:pt idx="26">
                  <c:v>4.8486637600000009</c:v>
                </c:pt>
                <c:pt idx="27">
                  <c:v>4.9726299399999991</c:v>
                </c:pt>
                <c:pt idx="28">
                  <c:v>5.0991285400000006</c:v>
                </c:pt>
                <c:pt idx="29">
                  <c:v>5.1696449099999988</c:v>
                </c:pt>
                <c:pt idx="30">
                  <c:v>5.2526217499999994</c:v>
                </c:pt>
                <c:pt idx="31">
                  <c:v>5.3154898199999998</c:v>
                </c:pt>
                <c:pt idx="32">
                  <c:v>5.382887199999999</c:v>
                </c:pt>
                <c:pt idx="33">
                  <c:v>5.4603156199999994</c:v>
                </c:pt>
                <c:pt idx="34">
                  <c:v>5.5208615200000004</c:v>
                </c:pt>
                <c:pt idx="35">
                  <c:v>5.5768173900000004</c:v>
                </c:pt>
                <c:pt idx="36">
                  <c:v>5.6337725200000008</c:v>
                </c:pt>
                <c:pt idx="37">
                  <c:v>5.6792706900000001</c:v>
                </c:pt>
                <c:pt idx="38">
                  <c:v>5.7191428200000001</c:v>
                </c:pt>
                <c:pt idx="39">
                  <c:v>5.7549030700000001</c:v>
                </c:pt>
                <c:pt idx="40">
                  <c:v>5.8044680199999998</c:v>
                </c:pt>
                <c:pt idx="41">
                  <c:v>5.8665807799999996</c:v>
                </c:pt>
                <c:pt idx="42">
                  <c:v>5.91373572</c:v>
                </c:pt>
                <c:pt idx="43">
                  <c:v>5.9525487999999998</c:v>
                </c:pt>
                <c:pt idx="44">
                  <c:v>5.9882298399999989</c:v>
                </c:pt>
                <c:pt idx="45">
                  <c:v>6.0284885800000012</c:v>
                </c:pt>
                <c:pt idx="46">
                  <c:v>6.0792422199999994</c:v>
                </c:pt>
                <c:pt idx="47">
                  <c:v>6.1109491300000007</c:v>
                </c:pt>
                <c:pt idx="48">
                  <c:v>6.1455820699999988</c:v>
                </c:pt>
                <c:pt idx="49">
                  <c:v>6.1913883500000013</c:v>
                </c:pt>
                <c:pt idx="50">
                  <c:v>6.2253742799999987</c:v>
                </c:pt>
              </c:numCache>
            </c:numRef>
          </c:val>
          <c:extLst>
            <c:ext xmlns:c16="http://schemas.microsoft.com/office/drawing/2014/chart" uri="{C3380CC4-5D6E-409C-BE32-E72D297353CC}">
              <c16:uniqueId val="{00000004-3A29-4426-BE1A-09780D1C3A40}"/>
            </c:ext>
          </c:extLst>
        </c:ser>
        <c:ser>
          <c:idx val="5"/>
          <c:order val="5"/>
          <c:spPr>
            <a:solidFill>
              <a:schemeClr val="accent6"/>
            </a:solidFill>
            <a:ln>
              <a:noFill/>
            </a:ln>
          </c:spPr>
          <c:val>
            <c:numRef>
              <c:f>Sheet1!$A$6:$AY$6</c:f>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1.4477699999986271E-3</c:v>
                </c:pt>
                <c:pt idx="18">
                  <c:v>1.7418000000013478E-3</c:v>
                </c:pt>
                <c:pt idx="19">
                  <c:v>2.2565599999992969E-3</c:v>
                </c:pt>
                <c:pt idx="20">
                  <c:v>3.4802899999988313E-3</c:v>
                </c:pt>
                <c:pt idx="21">
                  <c:v>4.544949999999659E-3</c:v>
                </c:pt>
                <c:pt idx="22">
                  <c:v>5.2689999999984138E-3</c:v>
                </c:pt>
                <c:pt idx="23">
                  <c:v>6.3400000000015666E-3</c:v>
                </c:pt>
                <c:pt idx="24">
                  <c:v>2.4786200000015413E-3</c:v>
                </c:pt>
                <c:pt idx="25">
                  <c:v>2.8991000000004874E-3</c:v>
                </c:pt>
                <c:pt idx="26">
                  <c:v>3.6708599999997205E-3</c:v>
                </c:pt>
                <c:pt idx="27">
                  <c:v>2.4535929999998984E-2</c:v>
                </c:pt>
                <c:pt idx="28">
                  <c:v>4.0143929999999273E-2</c:v>
                </c:pt>
                <c:pt idx="29">
                  <c:v>6.5340930000001407E-2</c:v>
                </c:pt>
                <c:pt idx="30">
                  <c:v>6.6173190000000659E-2</c:v>
                </c:pt>
                <c:pt idx="31">
                  <c:v>1.6276569999998713E-2</c:v>
                </c:pt>
                <c:pt idx="32">
                  <c:v>1.9466259999999735E-2</c:v>
                </c:pt>
                <c:pt idx="33">
                  <c:v>1.9996219999999454E-2</c:v>
                </c:pt>
                <c:pt idx="34">
                  <c:v>4.0474689999999924E-2</c:v>
                </c:pt>
                <c:pt idx="35">
                  <c:v>7.2314079999999947E-2</c:v>
                </c:pt>
                <c:pt idx="36">
                  <c:v>8.0142060000000015E-2</c:v>
                </c:pt>
                <c:pt idx="37">
                  <c:v>9.414450999999957E-2</c:v>
                </c:pt>
                <c:pt idx="38">
                  <c:v>9.5381789999999356E-2</c:v>
                </c:pt>
                <c:pt idx="39">
                  <c:v>0.11569815000000006</c:v>
                </c:pt>
                <c:pt idx="40">
                  <c:v>0.15641908999999998</c:v>
                </c:pt>
                <c:pt idx="41">
                  <c:v>0.1893113900000003</c:v>
                </c:pt>
                <c:pt idx="42">
                  <c:v>0.21077726000000041</c:v>
                </c:pt>
                <c:pt idx="43">
                  <c:v>0.23574183000000026</c:v>
                </c:pt>
                <c:pt idx="44">
                  <c:v>0.25150838000000064</c:v>
                </c:pt>
                <c:pt idx="45">
                  <c:v>0.25656784999999971</c:v>
                </c:pt>
                <c:pt idx="46">
                  <c:v>0.26042909000000058</c:v>
                </c:pt>
                <c:pt idx="47">
                  <c:v>0.26292918000000043</c:v>
                </c:pt>
                <c:pt idx="48">
                  <c:v>0.28732826000000067</c:v>
                </c:pt>
                <c:pt idx="49">
                  <c:v>0.31671616999999941</c:v>
                </c:pt>
                <c:pt idx="50">
                  <c:v>0.33340128000000036</c:v>
                </c:pt>
              </c:numCache>
            </c:numRef>
          </c:val>
          <c:extLst>
            <c:ext xmlns:c16="http://schemas.microsoft.com/office/drawing/2014/chart" uri="{C3380CC4-5D6E-409C-BE32-E72D297353CC}">
              <c16:uniqueId val="{00000005-3A29-4426-BE1A-09780D1C3A40}"/>
            </c:ext>
          </c:extLst>
        </c:ser>
        <c:ser>
          <c:idx val="6"/>
          <c:order val="6"/>
          <c:spPr>
            <a:solidFill>
              <a:srgbClr val="007770"/>
            </a:solidFill>
            <a:ln>
              <a:noFill/>
            </a:ln>
          </c:spPr>
          <c:val>
            <c:numRef>
              <c:f>Sheet1!$A$7:$AY$7</c:f>
              <c:numCache>
                <c:formatCode>General</c:formatCode>
                <c:ptCount val="51"/>
                <c:pt idx="0">
                  <c:v>2.5258625000000006</c:v>
                </c:pt>
                <c:pt idx="1">
                  <c:v>2.5773149699999998</c:v>
                </c:pt>
                <c:pt idx="2">
                  <c:v>2.6307822999999999</c:v>
                </c:pt>
                <c:pt idx="3">
                  <c:v>2.66103588</c:v>
                </c:pt>
                <c:pt idx="4">
                  <c:v>2.7188365399999999</c:v>
                </c:pt>
                <c:pt idx="5">
                  <c:v>2.7470764699999997</c:v>
                </c:pt>
                <c:pt idx="6">
                  <c:v>2.8001921200000019</c:v>
                </c:pt>
                <c:pt idx="7">
                  <c:v>2.7944025799999999</c:v>
                </c:pt>
                <c:pt idx="8">
                  <c:v>2.8059064599999992</c:v>
                </c:pt>
                <c:pt idx="9">
                  <c:v>2.7583260099999993</c:v>
                </c:pt>
                <c:pt idx="10">
                  <c:v>2.7457431499999991</c:v>
                </c:pt>
                <c:pt idx="11">
                  <c:v>2.6961397600000012</c:v>
                </c:pt>
                <c:pt idx="12">
                  <c:v>2.4650964399999999</c:v>
                </c:pt>
                <c:pt idx="13">
                  <c:v>2.4444590800000014</c:v>
                </c:pt>
                <c:pt idx="14">
                  <c:v>2.4945814199999994</c:v>
                </c:pt>
                <c:pt idx="15">
                  <c:v>2.5334545500000019</c:v>
                </c:pt>
                <c:pt idx="16">
                  <c:v>2.5710366600000008</c:v>
                </c:pt>
                <c:pt idx="17">
                  <c:v>2.5926119099999987</c:v>
                </c:pt>
                <c:pt idx="18">
                  <c:v>2.6648766500000001</c:v>
                </c:pt>
                <c:pt idx="19">
                  <c:v>2.7437419600000013</c:v>
                </c:pt>
                <c:pt idx="20">
                  <c:v>2.6646456600000015</c:v>
                </c:pt>
                <c:pt idx="21">
                  <c:v>2.75556555</c:v>
                </c:pt>
                <c:pt idx="22">
                  <c:v>2.629831069999998</c:v>
                </c:pt>
                <c:pt idx="23">
                  <c:v>2.7159039299999996</c:v>
                </c:pt>
                <c:pt idx="24">
                  <c:v>2.8273705400000004</c:v>
                </c:pt>
                <c:pt idx="25">
                  <c:v>2.9605317800000002</c:v>
                </c:pt>
                <c:pt idx="26">
                  <c:v>3.0335564800000014</c:v>
                </c:pt>
                <c:pt idx="27">
                  <c:v>3.1172432299999997</c:v>
                </c:pt>
                <c:pt idx="28">
                  <c:v>3.4475306900000007</c:v>
                </c:pt>
                <c:pt idx="29">
                  <c:v>3.8192711199999998</c:v>
                </c:pt>
                <c:pt idx="30">
                  <c:v>4.2857924599999997</c:v>
                </c:pt>
                <c:pt idx="31">
                  <c:v>4.79930345</c:v>
                </c:pt>
                <c:pt idx="32">
                  <c:v>5.2837963099999978</c:v>
                </c:pt>
                <c:pt idx="33">
                  <c:v>5.7094525400000009</c:v>
                </c:pt>
                <c:pt idx="34">
                  <c:v>6.0241842300000013</c:v>
                </c:pt>
                <c:pt idx="35">
                  <c:v>6.2632534700000022</c:v>
                </c:pt>
                <c:pt idx="36">
                  <c:v>6.4763715600000005</c:v>
                </c:pt>
                <c:pt idx="37">
                  <c:v>6.6674973499999997</c:v>
                </c:pt>
                <c:pt idx="38">
                  <c:v>6.930751110000001</c:v>
                </c:pt>
                <c:pt idx="39">
                  <c:v>7.0762565300000002</c:v>
                </c:pt>
                <c:pt idx="40">
                  <c:v>7.3035226099999981</c:v>
                </c:pt>
                <c:pt idx="41">
                  <c:v>7.4591632000000008</c:v>
                </c:pt>
                <c:pt idx="42">
                  <c:v>7.5943167699999989</c:v>
                </c:pt>
                <c:pt idx="43">
                  <c:v>7.71161472</c:v>
                </c:pt>
                <c:pt idx="44">
                  <c:v>7.7995284500000004</c:v>
                </c:pt>
                <c:pt idx="45">
                  <c:v>7.8307146500000009</c:v>
                </c:pt>
                <c:pt idx="46">
                  <c:v>7.9449980500000006</c:v>
                </c:pt>
                <c:pt idx="47">
                  <c:v>7.9934620199999991</c:v>
                </c:pt>
                <c:pt idx="48">
                  <c:v>8.0652775200000004</c:v>
                </c:pt>
                <c:pt idx="49">
                  <c:v>8.1395047100000006</c:v>
                </c:pt>
                <c:pt idx="50">
                  <c:v>8.1461418999999999</c:v>
                </c:pt>
              </c:numCache>
            </c:numRef>
          </c:val>
          <c:extLst>
            <c:ext xmlns:c16="http://schemas.microsoft.com/office/drawing/2014/chart" uri="{C3380CC4-5D6E-409C-BE32-E72D297353CC}">
              <c16:uniqueId val="{00000006-3A29-4426-BE1A-09780D1C3A40}"/>
            </c:ext>
          </c:extLst>
        </c:ser>
        <c:ser>
          <c:idx val="7"/>
          <c:order val="7"/>
          <c:spPr>
            <a:solidFill>
              <a:srgbClr val="D86D0A"/>
            </a:solidFill>
            <a:ln>
              <a:noFill/>
            </a:ln>
          </c:spPr>
          <c:val>
            <c:numRef>
              <c:f>Sheet1!$A$8:$AY$8</c:f>
              <c:numCache>
                <c:formatCode>General</c:formatCode>
                <c:ptCount val="51"/>
                <c:pt idx="0">
                  <c:v>0.82086840000000016</c:v>
                </c:pt>
                <c:pt idx="1">
                  <c:v>0.81001400000000068</c:v>
                </c:pt>
                <c:pt idx="2">
                  <c:v>0.81496315000000052</c:v>
                </c:pt>
                <c:pt idx="3">
                  <c:v>0.89710735999999969</c:v>
                </c:pt>
                <c:pt idx="4">
                  <c:v>0.87488240999999967</c:v>
                </c:pt>
                <c:pt idx="5">
                  <c:v>0.89439837999999838</c:v>
                </c:pt>
                <c:pt idx="6">
                  <c:v>0.83377099999999871</c:v>
                </c:pt>
                <c:pt idx="7">
                  <c:v>0.83990796000000145</c:v>
                </c:pt>
                <c:pt idx="8">
                  <c:v>0.82244349999999855</c:v>
                </c:pt>
                <c:pt idx="9">
                  <c:v>0.80334803999999949</c:v>
                </c:pt>
                <c:pt idx="10">
                  <c:v>0.80293152000000134</c:v>
                </c:pt>
                <c:pt idx="11">
                  <c:v>0.77237351999999859</c:v>
                </c:pt>
                <c:pt idx="12">
                  <c:v>0.84452140000000142</c:v>
                </c:pt>
                <c:pt idx="13">
                  <c:v>0.80009623000000119</c:v>
                </c:pt>
                <c:pt idx="14">
                  <c:v>0.8016882900000013</c:v>
                </c:pt>
                <c:pt idx="15">
                  <c:v>0.75175031999999931</c:v>
                </c:pt>
                <c:pt idx="16">
                  <c:v>0.79612864999999999</c:v>
                </c:pt>
                <c:pt idx="17">
                  <c:v>0.72665699999999944</c:v>
                </c:pt>
                <c:pt idx="18">
                  <c:v>0.65824733999999907</c:v>
                </c:pt>
                <c:pt idx="19">
                  <c:v>0.63034830999999869</c:v>
                </c:pt>
                <c:pt idx="20">
                  <c:v>0.61032511000000156</c:v>
                </c:pt>
                <c:pt idx="21">
                  <c:v>0.63567135999999991</c:v>
                </c:pt>
                <c:pt idx="22">
                  <c:v>0.66951706000000044</c:v>
                </c:pt>
                <c:pt idx="23">
                  <c:v>0.45466246000000154</c:v>
                </c:pt>
                <c:pt idx="24">
                  <c:v>0.38695311000000032</c:v>
                </c:pt>
                <c:pt idx="25">
                  <c:v>0.3134471199999993</c:v>
                </c:pt>
                <c:pt idx="26">
                  <c:v>0.3214977999999995</c:v>
                </c:pt>
                <c:pt idx="27">
                  <c:v>0.31785598000000093</c:v>
                </c:pt>
                <c:pt idx="28">
                  <c:v>0.29476159000000024</c:v>
                </c:pt>
                <c:pt idx="29">
                  <c:v>0.24209803000000107</c:v>
                </c:pt>
                <c:pt idx="30">
                  <c:v>0.15311763000000056</c:v>
                </c:pt>
                <c:pt idx="31">
                  <c:v>5.0271790000000038E-2</c:v>
                </c:pt>
                <c:pt idx="32">
                  <c:v>1.1453960000000762E-2</c:v>
                </c:pt>
                <c:pt idx="33">
                  <c:v>8.7425999999979354E-4</c:v>
                </c:pt>
                <c:pt idx="34">
                  <c:v>6.637000000004889E-4</c:v>
                </c:pt>
                <c:pt idx="35">
                  <c:v>3.1892000000155463E-4</c:v>
                </c:pt>
                <c:pt idx="36">
                  <c:v>1.5592999999824997E-4</c:v>
                </c:pt>
                <c:pt idx="37">
                  <c:v>6.533599999869466E-5</c:v>
                </c:pt>
                <c:pt idx="38">
                  <c:v>3.9198999999712214E-5</c:v>
                </c:pt>
                <c:pt idx="39">
                  <c:v>3.2107999999198E-5</c:v>
                </c:pt>
                <c:pt idx="40">
                  <c:v>2.5872999998455271E-5</c:v>
                </c:pt>
                <c:pt idx="41">
                  <c:v>2.3251999998308293E-5</c:v>
                </c:pt>
                <c:pt idx="42">
                  <c:v>1.4401000001385E-5</c:v>
                </c:pt>
                <c:pt idx="43">
                  <c:v>1.3456000001355051E-5</c:v>
                </c:pt>
                <c:pt idx="44">
                  <c:v>1.1560000000798709E-5</c:v>
                </c:pt>
                <c:pt idx="45">
                  <c:v>1.076399999888622E-5</c:v>
                </c:pt>
                <c:pt idx="46">
                  <c:v>9.8127999983432801E-6</c:v>
                </c:pt>
                <c:pt idx="47">
                  <c:v>9.1062999985069837E-6</c:v>
                </c:pt>
                <c:pt idx="48">
                  <c:v>8.6418999991622059E-6</c:v>
                </c:pt>
                <c:pt idx="49">
                  <c:v>8.2307000006665021E-6</c:v>
                </c:pt>
                <c:pt idx="50">
                  <c:v>2.4898999999933835E-4</c:v>
                </c:pt>
              </c:numCache>
            </c:numRef>
          </c:val>
          <c:extLst>
            <c:ext xmlns:c16="http://schemas.microsoft.com/office/drawing/2014/chart" uri="{C3380CC4-5D6E-409C-BE32-E72D297353CC}">
              <c16:uniqueId val="{00000007-3A29-4426-BE1A-09780D1C3A40}"/>
            </c:ext>
          </c:extLst>
        </c:ser>
        <c:ser>
          <c:idx val="8"/>
          <c:order val="8"/>
          <c:spPr>
            <a:solidFill>
              <a:schemeClr val="accent3"/>
            </a:solidFill>
            <a:ln>
              <a:noFill/>
            </a:ln>
          </c:spPr>
          <c:val>
            <c:numRef>
              <c:f>Sheet1!$A$9:$AY$9</c:f>
              <c:numCache>
                <c:formatCode>General</c:formatCode>
                <c:ptCount val="51"/>
                <c:pt idx="0">
                  <c:v>7.2578350000000569E-2</c:v>
                </c:pt>
                <c:pt idx="1">
                  <c:v>7.847390000000054E-2</c:v>
                </c:pt>
                <c:pt idx="2">
                  <c:v>8.4483020000000408E-2</c:v>
                </c:pt>
                <c:pt idx="3">
                  <c:v>7.7936420000000339E-2</c:v>
                </c:pt>
                <c:pt idx="4">
                  <c:v>7.8436039999999707E-2</c:v>
                </c:pt>
                <c:pt idx="5">
                  <c:v>8.5535360000001504E-2</c:v>
                </c:pt>
                <c:pt idx="6">
                  <c:v>8.5932180000000358E-2</c:v>
                </c:pt>
                <c:pt idx="7">
                  <c:v>8.2638639999998986E-2</c:v>
                </c:pt>
                <c:pt idx="8">
                  <c:v>8.5539539999999192E-2</c:v>
                </c:pt>
                <c:pt idx="9">
                  <c:v>9.2622110000000646E-2</c:v>
                </c:pt>
                <c:pt idx="10">
                  <c:v>9.8655010000001653E-2</c:v>
                </c:pt>
                <c:pt idx="11">
                  <c:v>0.1062520599999992</c:v>
                </c:pt>
                <c:pt idx="12">
                  <c:v>0.1139177999999994</c:v>
                </c:pt>
                <c:pt idx="13">
                  <c:v>0.11770325999999898</c:v>
                </c:pt>
                <c:pt idx="14">
                  <c:v>0.12336290000000005</c:v>
                </c:pt>
                <c:pt idx="15">
                  <c:v>0.14022385999999898</c:v>
                </c:pt>
                <c:pt idx="16">
                  <c:v>0.13186622999999997</c:v>
                </c:pt>
                <c:pt idx="17">
                  <c:v>0.13864652000000177</c:v>
                </c:pt>
                <c:pt idx="18">
                  <c:v>0.12806301000000175</c:v>
                </c:pt>
                <c:pt idx="19">
                  <c:v>0.14256230000000158</c:v>
                </c:pt>
                <c:pt idx="20">
                  <c:v>0.14237031000000044</c:v>
                </c:pt>
                <c:pt idx="21">
                  <c:v>0.13638103999999984</c:v>
                </c:pt>
                <c:pt idx="22">
                  <c:v>0.1432024200000015</c:v>
                </c:pt>
                <c:pt idx="23">
                  <c:v>0.13487149999999914</c:v>
                </c:pt>
                <c:pt idx="24">
                  <c:v>0.17795737000000145</c:v>
                </c:pt>
                <c:pt idx="25">
                  <c:v>0.15713046999999847</c:v>
                </c:pt>
                <c:pt idx="26">
                  <c:v>0.15600102000000149</c:v>
                </c:pt>
                <c:pt idx="27">
                  <c:v>0.15481780000000001</c:v>
                </c:pt>
                <c:pt idx="28">
                  <c:v>0.15355444000000062</c:v>
                </c:pt>
                <c:pt idx="29">
                  <c:v>0.1514751099999998</c:v>
                </c:pt>
                <c:pt idx="30">
                  <c:v>0.15061602999999835</c:v>
                </c:pt>
                <c:pt idx="31">
                  <c:v>0.15177049000000054</c:v>
                </c:pt>
                <c:pt idx="32">
                  <c:v>0.1553680600000007</c:v>
                </c:pt>
                <c:pt idx="33">
                  <c:v>0.1546433399999998</c:v>
                </c:pt>
                <c:pt idx="34">
                  <c:v>0.15615062999999907</c:v>
                </c:pt>
                <c:pt idx="35">
                  <c:v>0.15565854000000101</c:v>
                </c:pt>
                <c:pt idx="36">
                  <c:v>0.15679457999999968</c:v>
                </c:pt>
                <c:pt idx="37">
                  <c:v>0.15834011999999831</c:v>
                </c:pt>
                <c:pt idx="38">
                  <c:v>0.16234004000000013</c:v>
                </c:pt>
                <c:pt idx="39">
                  <c:v>0.16116896000000125</c:v>
                </c:pt>
                <c:pt idx="40">
                  <c:v>0.16302776999999935</c:v>
                </c:pt>
                <c:pt idx="41">
                  <c:v>0.16212734999999867</c:v>
                </c:pt>
                <c:pt idx="42">
                  <c:v>0.15772571000000113</c:v>
                </c:pt>
                <c:pt idx="43">
                  <c:v>0.15852004999999991</c:v>
                </c:pt>
                <c:pt idx="44">
                  <c:v>0.15335496999999876</c:v>
                </c:pt>
                <c:pt idx="45">
                  <c:v>0.14983583000000067</c:v>
                </c:pt>
                <c:pt idx="46">
                  <c:v>0.14819836999999936</c:v>
                </c:pt>
                <c:pt idx="47">
                  <c:v>0.14788568000000168</c:v>
                </c:pt>
                <c:pt idx="48">
                  <c:v>0.14638546000000119</c:v>
                </c:pt>
                <c:pt idx="49">
                  <c:v>0.14571860999999942</c:v>
                </c:pt>
                <c:pt idx="50">
                  <c:v>0.14507013000000057</c:v>
                </c:pt>
              </c:numCache>
            </c:numRef>
          </c:val>
          <c:extLst>
            <c:ext xmlns:c16="http://schemas.microsoft.com/office/drawing/2014/chart" uri="{C3380CC4-5D6E-409C-BE32-E72D297353CC}">
              <c16:uniqueId val="{00000008-3A29-4426-BE1A-09780D1C3A40}"/>
            </c:ext>
          </c:extLst>
        </c:ser>
        <c:ser>
          <c:idx val="9"/>
          <c:order val="9"/>
          <c:spPr>
            <a:solidFill>
              <a:srgbClr val="FDD700"/>
            </a:solidFill>
            <a:ln>
              <a:noFill/>
            </a:ln>
          </c:spPr>
          <c:val>
            <c:numRef>
              <c:f>Sheet1!$A$10:$AY$10</c:f>
              <c:numCache>
                <c:formatCode>General</c:formatCode>
                <c:ptCount val="51"/>
                <c:pt idx="0">
                  <c:v>1.2238700000004599E-3</c:v>
                </c:pt>
                <c:pt idx="1">
                  <c:v>1.4207000000006076E-3</c:v>
                </c:pt>
                <c:pt idx="2">
                  <c:v>1.6635399999991307E-3</c:v>
                </c:pt>
                <c:pt idx="3">
                  <c:v>1.4585500000006135E-3</c:v>
                </c:pt>
                <c:pt idx="4">
                  <c:v>2.4549799999995514E-3</c:v>
                </c:pt>
                <c:pt idx="5">
                  <c:v>3.27378000000067E-3</c:v>
                </c:pt>
                <c:pt idx="6">
                  <c:v>4.0210999999992225E-3</c:v>
                </c:pt>
                <c:pt idx="7">
                  <c:v>5.1520099999997626E-3</c:v>
                </c:pt>
                <c:pt idx="8">
                  <c:v>8.632089999998982E-3</c:v>
                </c:pt>
                <c:pt idx="9">
                  <c:v>1.4762550000000374E-2</c:v>
                </c:pt>
                <c:pt idx="10">
                  <c:v>2.9290910000000281E-2</c:v>
                </c:pt>
                <c:pt idx="11">
                  <c:v>5.7107469999998273E-2</c:v>
                </c:pt>
                <c:pt idx="12">
                  <c:v>9.3818339999998557E-2</c:v>
                </c:pt>
                <c:pt idx="13">
                  <c:v>0.12961737999999912</c:v>
                </c:pt>
                <c:pt idx="14">
                  <c:v>0.18361721999999858</c:v>
                </c:pt>
                <c:pt idx="15">
                  <c:v>0.24272734999999912</c:v>
                </c:pt>
                <c:pt idx="16">
                  <c:v>0.31772274000000067</c:v>
                </c:pt>
                <c:pt idx="17">
                  <c:v>0.4351071399999995</c:v>
                </c:pt>
                <c:pt idx="18">
                  <c:v>0.56127812000000077</c:v>
                </c:pt>
                <c:pt idx="19">
                  <c:v>0.69289432000000062</c:v>
                </c:pt>
                <c:pt idx="20">
                  <c:v>0.85464173000000088</c:v>
                </c:pt>
                <c:pt idx="21">
                  <c:v>1.0537326600000014</c:v>
                </c:pt>
                <c:pt idx="22">
                  <c:v>1.3232211000000014</c:v>
                </c:pt>
                <c:pt idx="23">
                  <c:v>1.6852643399999998</c:v>
                </c:pt>
                <c:pt idx="24">
                  <c:v>2.7030549899999983</c:v>
                </c:pt>
                <c:pt idx="25">
                  <c:v>3.4922959800000015</c:v>
                </c:pt>
                <c:pt idx="26">
                  <c:v>4.4325830699999997</c:v>
                </c:pt>
                <c:pt idx="27">
                  <c:v>5.5507010500000007</c:v>
                </c:pt>
                <c:pt idx="28">
                  <c:v>6.75874503</c:v>
                </c:pt>
                <c:pt idx="29">
                  <c:v>8.0232772499999996</c:v>
                </c:pt>
                <c:pt idx="30">
                  <c:v>9.2876286700000001</c:v>
                </c:pt>
                <c:pt idx="31">
                  <c:v>10.336645499999999</c:v>
                </c:pt>
                <c:pt idx="32">
                  <c:v>11.234211800000001</c:v>
                </c:pt>
                <c:pt idx="33">
                  <c:v>12.2439316</c:v>
                </c:pt>
                <c:pt idx="34">
                  <c:v>13.183534399999999</c:v>
                </c:pt>
                <c:pt idx="35">
                  <c:v>14.1286025</c:v>
                </c:pt>
                <c:pt idx="36">
                  <c:v>15.091793499999998</c:v>
                </c:pt>
                <c:pt idx="37">
                  <c:v>16.106863700000002</c:v>
                </c:pt>
                <c:pt idx="38">
                  <c:v>17.011608200000001</c:v>
                </c:pt>
                <c:pt idx="39">
                  <c:v>17.932980900000004</c:v>
                </c:pt>
                <c:pt idx="40">
                  <c:v>18.807811299999997</c:v>
                </c:pt>
                <c:pt idx="41">
                  <c:v>19.633335499999998</c:v>
                </c:pt>
                <c:pt idx="42">
                  <c:v>20.540973900000001</c:v>
                </c:pt>
                <c:pt idx="43">
                  <c:v>21.302246799999999</c:v>
                </c:pt>
                <c:pt idx="44">
                  <c:v>21.980906900000001</c:v>
                </c:pt>
                <c:pt idx="45">
                  <c:v>22.608290999999998</c:v>
                </c:pt>
                <c:pt idx="46">
                  <c:v>23.201453500000003</c:v>
                </c:pt>
                <c:pt idx="47">
                  <c:v>23.769503099999998</c:v>
                </c:pt>
                <c:pt idx="48">
                  <c:v>24.355167699999999</c:v>
                </c:pt>
                <c:pt idx="49">
                  <c:v>24.779392999999999</c:v>
                </c:pt>
                <c:pt idx="50">
                  <c:v>25.413349300000004</c:v>
                </c:pt>
              </c:numCache>
            </c:numRef>
          </c:val>
          <c:extLst>
            <c:ext xmlns:c16="http://schemas.microsoft.com/office/drawing/2014/chart" uri="{C3380CC4-5D6E-409C-BE32-E72D297353CC}">
              <c16:uniqueId val="{00000009-3A29-4426-BE1A-09780D1C3A40}"/>
            </c:ext>
          </c:extLst>
        </c:ser>
        <c:ser>
          <c:idx val="10"/>
          <c:order val="10"/>
          <c:spPr>
            <a:solidFill>
              <a:srgbClr val="6F8DB9"/>
            </a:solidFill>
            <a:ln>
              <a:noFill/>
            </a:ln>
          </c:spPr>
          <c:val>
            <c:numRef>
              <c:f>Sheet1!$A$11:$AY$11</c:f>
              <c:numCache>
                <c:formatCode>General</c:formatCode>
                <c:ptCount val="51"/>
                <c:pt idx="0">
                  <c:v>3.2209169999999787E-2</c:v>
                </c:pt>
                <c:pt idx="1">
                  <c:v>3.7444060000000334E-2</c:v>
                </c:pt>
                <c:pt idx="2">
                  <c:v>5.146841000000002E-2</c:v>
                </c:pt>
                <c:pt idx="3">
                  <c:v>6.2117860000000746E-2</c:v>
                </c:pt>
                <c:pt idx="4">
                  <c:v>8.2076669999999297E-2</c:v>
                </c:pt>
                <c:pt idx="5">
                  <c:v>0.10165770000000052</c:v>
                </c:pt>
                <c:pt idx="6">
                  <c:v>0.1276643600000007</c:v>
                </c:pt>
                <c:pt idx="7">
                  <c:v>0.16977101000000161</c:v>
                </c:pt>
                <c:pt idx="8">
                  <c:v>0.22018432000000132</c:v>
                </c:pt>
                <c:pt idx="9">
                  <c:v>0.27708518000000026</c:v>
                </c:pt>
                <c:pt idx="10">
                  <c:v>0.34427649999999943</c:v>
                </c:pt>
                <c:pt idx="11">
                  <c:v>0.43506667999999848</c:v>
                </c:pt>
                <c:pt idx="12">
                  <c:v>0.52700387999999876</c:v>
                </c:pt>
                <c:pt idx="13">
                  <c:v>0.63445443999999895</c:v>
                </c:pt>
                <c:pt idx="14">
                  <c:v>0.70037916000000067</c:v>
                </c:pt>
                <c:pt idx="15">
                  <c:v>0.8202785100000014</c:v>
                </c:pt>
                <c:pt idx="16">
                  <c:v>0.95471493000000152</c:v>
                </c:pt>
                <c:pt idx="17">
                  <c:v>1.1326689899999991</c:v>
                </c:pt>
                <c:pt idx="18">
                  <c:v>1.2576395500000004</c:v>
                </c:pt>
                <c:pt idx="19">
                  <c:v>1.4311063100000005</c:v>
                </c:pt>
                <c:pt idx="20">
                  <c:v>1.5978099400000012</c:v>
                </c:pt>
                <c:pt idx="21">
                  <c:v>1.8601057999999995</c:v>
                </c:pt>
                <c:pt idx="22">
                  <c:v>2.1047347599999995</c:v>
                </c:pt>
                <c:pt idx="23">
                  <c:v>2.3126947000000015</c:v>
                </c:pt>
                <c:pt idx="24">
                  <c:v>2.5745230600000006</c:v>
                </c:pt>
                <c:pt idx="25">
                  <c:v>2.9167001100000007</c:v>
                </c:pt>
                <c:pt idx="26">
                  <c:v>3.3278724600000018</c:v>
                </c:pt>
                <c:pt idx="27">
                  <c:v>4.0962324000000017</c:v>
                </c:pt>
                <c:pt idx="28">
                  <c:v>5.0448635699999969</c:v>
                </c:pt>
                <c:pt idx="29">
                  <c:v>6.3501134099999987</c:v>
                </c:pt>
                <c:pt idx="30">
                  <c:v>7.7325337800000007</c:v>
                </c:pt>
                <c:pt idx="31">
                  <c:v>9.2069322599999985</c:v>
                </c:pt>
                <c:pt idx="32">
                  <c:v>10.750079400000004</c:v>
                </c:pt>
                <c:pt idx="33">
                  <c:v>12.451371199999997</c:v>
                </c:pt>
                <c:pt idx="34">
                  <c:v>14.307400999999999</c:v>
                </c:pt>
                <c:pt idx="35">
                  <c:v>16.089244000000001</c:v>
                </c:pt>
                <c:pt idx="36">
                  <c:v>17.937483799999995</c:v>
                </c:pt>
                <c:pt idx="37">
                  <c:v>19.9225396</c:v>
                </c:pt>
                <c:pt idx="38">
                  <c:v>21.809407800000002</c:v>
                </c:pt>
                <c:pt idx="39">
                  <c:v>23.757529699999999</c:v>
                </c:pt>
                <c:pt idx="40">
                  <c:v>25.561017800000002</c:v>
                </c:pt>
                <c:pt idx="41">
                  <c:v>27.402741800000001</c:v>
                </c:pt>
                <c:pt idx="42">
                  <c:v>29.088628999999997</c:v>
                </c:pt>
                <c:pt idx="43">
                  <c:v>30.711161500000003</c:v>
                </c:pt>
                <c:pt idx="44">
                  <c:v>32.010181299999992</c:v>
                </c:pt>
                <c:pt idx="45">
                  <c:v>33.330409200000005</c:v>
                </c:pt>
                <c:pt idx="46">
                  <c:v>34.401584600000007</c:v>
                </c:pt>
                <c:pt idx="47">
                  <c:v>35.223808000000005</c:v>
                </c:pt>
                <c:pt idx="48">
                  <c:v>36.119159700000004</c:v>
                </c:pt>
                <c:pt idx="49">
                  <c:v>36.792261499999995</c:v>
                </c:pt>
                <c:pt idx="50">
                  <c:v>38.026664099999991</c:v>
                </c:pt>
              </c:numCache>
            </c:numRef>
          </c:val>
          <c:extLst>
            <c:ext xmlns:c16="http://schemas.microsoft.com/office/drawing/2014/chart" uri="{C3380CC4-5D6E-409C-BE32-E72D297353CC}">
              <c16:uniqueId val="{0000000A-3A29-4426-BE1A-09780D1C3A40}"/>
            </c:ext>
          </c:extLst>
        </c:ser>
        <c:dLbls>
          <c:showLegendKey val="0"/>
          <c:showVal val="0"/>
          <c:showCatName val="0"/>
          <c:showSerName val="0"/>
          <c:showPercent val="0"/>
          <c:showBubbleSize val="0"/>
        </c:dLbls>
        <c:axId val="789270112"/>
        <c:axId val="1"/>
      </c:areaChart>
      <c:catAx>
        <c:axId val="78927011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90"/>
          <c:min val="0"/>
        </c:scaling>
        <c:delete val="0"/>
        <c:axPos val="l"/>
        <c:majorGridlines>
          <c:spPr>
            <a:ln>
              <a:noFill/>
            </a:ln>
          </c:spPr>
        </c:majorGridlines>
        <c:numFmt formatCode="General" sourceLinked="1"/>
        <c:majorTickMark val="none"/>
        <c:minorTickMark val="none"/>
        <c:tickLblPos val="none"/>
        <c:spPr>
          <a:ln w="9525" cmpd="sng" algn="ctr">
            <a:solidFill>
              <a:schemeClr val="bg1"/>
            </a:solidFill>
            <a:prstDash val="solid"/>
          </a:ln>
        </c:spPr>
        <c:crossAx val="789270112"/>
        <c:crosses val="min"/>
        <c:crossBetween val="midCat"/>
      </c:valAx>
    </c:plotArea>
    <c:plotVisOnly val="0"/>
    <c:dispBlanksAs val="zero"/>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18808777429467E-2"/>
          <c:y val="7.8030654900139343E-2"/>
          <c:w val="0.97962382445141061"/>
          <c:h val="0.84393869019972134"/>
        </c:manualLayout>
      </c:layout>
      <c:barChart>
        <c:barDir val="col"/>
        <c:grouping val="stacked"/>
        <c:varyColors val="0"/>
        <c:ser>
          <c:idx val="0"/>
          <c:order val="0"/>
          <c:spPr>
            <a:solidFill>
              <a:schemeClr val="accent3"/>
            </a:solidFill>
            <a:ln>
              <a:noFill/>
            </a:ln>
          </c:spPr>
          <c:invertIfNegative val="0"/>
          <c:dPt>
            <c:idx val="3"/>
            <c:invertIfNegative val="0"/>
            <c:bubble3D val="0"/>
            <c:spPr>
              <a:solidFill>
                <a:schemeClr val="accent1"/>
              </a:solidFill>
              <a:ln>
                <a:noFill/>
              </a:ln>
            </c:spPr>
            <c:extLst>
              <c:ext xmlns:c16="http://schemas.microsoft.com/office/drawing/2014/chart" uri="{C3380CC4-5D6E-409C-BE32-E72D297353CC}">
                <c16:uniqueId val="{00000000-91DF-4AE2-BC3E-0C7100A49CDD}"/>
              </c:ext>
            </c:extLst>
          </c:dPt>
          <c:dPt>
            <c:idx val="4"/>
            <c:invertIfNegative val="0"/>
            <c:bubble3D val="0"/>
            <c:spPr>
              <a:solidFill>
                <a:schemeClr val="accent1"/>
              </a:solidFill>
              <a:ln>
                <a:noFill/>
              </a:ln>
            </c:spPr>
            <c:extLst>
              <c:ext xmlns:c16="http://schemas.microsoft.com/office/drawing/2014/chart" uri="{C3380CC4-5D6E-409C-BE32-E72D297353CC}">
                <c16:uniqueId val="{00000001-91DF-4AE2-BC3E-0C7100A49CDD}"/>
              </c:ext>
            </c:extLst>
          </c:dPt>
          <c:dPt>
            <c:idx val="6"/>
            <c:invertIfNegative val="0"/>
            <c:bubble3D val="0"/>
            <c:spPr>
              <a:solidFill>
                <a:schemeClr val="accent1"/>
              </a:solidFill>
              <a:ln>
                <a:noFill/>
              </a:ln>
            </c:spPr>
            <c:extLst>
              <c:ext xmlns:c16="http://schemas.microsoft.com/office/drawing/2014/chart" uri="{C3380CC4-5D6E-409C-BE32-E72D297353CC}">
                <c16:uniqueId val="{00000002-91DF-4AE2-BC3E-0C7100A49CDD}"/>
              </c:ext>
            </c:extLst>
          </c:dPt>
          <c:dLbls>
            <c:dLbl>
              <c:idx val="0"/>
              <c:layout>
                <c:manualLayout>
                  <c:x val="0"/>
                  <c:y val="0"/>
                </c:manualLayout>
              </c:layout>
              <c:numFmt formatCode="#,##0;&quot;-&quot;#,##0"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1DF-4AE2-BC3E-0C7100A49CDD}"/>
                </c:ext>
              </c:extLst>
            </c:dLbl>
            <c:dLbl>
              <c:idx val="1"/>
              <c:layout>
                <c:manualLayout>
                  <c:x val="0"/>
                  <c:y val="-4.6446818392940084E-4"/>
                </c:manualLayout>
              </c:layout>
              <c:numFmt formatCode="#,##0;&quot;-&quot;#,##0"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1DF-4AE2-BC3E-0C7100A49CDD}"/>
                </c:ext>
              </c:extLst>
            </c:dLbl>
            <c:dLbl>
              <c:idx val="5"/>
              <c:layout>
                <c:manualLayout>
                  <c:x val="0"/>
                  <c:y val="-4.6446818392940084E-4"/>
                </c:manualLayout>
              </c:layout>
              <c:numFmt formatCode="#,##0;&quot;-&quot;#,##0"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1DF-4AE2-BC3E-0C7100A49CD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General</c:formatCode>
                <c:ptCount val="7"/>
                <c:pt idx="0">
                  <c:v>60</c:v>
                </c:pt>
                <c:pt idx="1">
                  <c:v>5</c:v>
                </c:pt>
                <c:pt idx="2">
                  <c:v>1</c:v>
                </c:pt>
                <c:pt idx="3">
                  <c:v>3</c:v>
                </c:pt>
                <c:pt idx="4">
                  <c:v>10</c:v>
                </c:pt>
                <c:pt idx="5">
                  <c:v>51</c:v>
                </c:pt>
                <c:pt idx="6">
                  <c:v>1</c:v>
                </c:pt>
              </c:numCache>
            </c:numRef>
          </c:val>
          <c:extLst>
            <c:ext xmlns:c16="http://schemas.microsoft.com/office/drawing/2014/chart" uri="{C3380CC4-5D6E-409C-BE32-E72D297353CC}">
              <c16:uniqueId val="{00000006-91DF-4AE2-BC3E-0C7100A49CDD}"/>
            </c:ext>
          </c:extLst>
        </c:ser>
        <c:ser>
          <c:idx val="1"/>
          <c:order val="1"/>
          <c:spPr>
            <a:solidFill>
              <a:schemeClr val="accent1"/>
            </a:solidFill>
            <a:ln>
              <a:noFill/>
            </a:ln>
          </c:spPr>
          <c:invertIfNegative val="0"/>
          <c:dPt>
            <c:idx val="3"/>
            <c:invertIfNegative val="0"/>
            <c:bubble3D val="0"/>
            <c:spPr>
              <a:solidFill>
                <a:schemeClr val="accent3"/>
              </a:solidFill>
              <a:ln>
                <a:noFill/>
              </a:ln>
            </c:spPr>
            <c:extLst>
              <c:ext xmlns:c16="http://schemas.microsoft.com/office/drawing/2014/chart" uri="{C3380CC4-5D6E-409C-BE32-E72D297353CC}">
                <c16:uniqueId val="{00000007-91DF-4AE2-BC3E-0C7100A49CDD}"/>
              </c:ext>
            </c:extLst>
          </c:dPt>
          <c:dPt>
            <c:idx val="4"/>
            <c:invertIfNegative val="0"/>
            <c:bubble3D val="0"/>
            <c:spPr>
              <a:solidFill>
                <a:schemeClr val="accent3"/>
              </a:solidFill>
              <a:ln>
                <a:noFill/>
              </a:ln>
            </c:spPr>
            <c:extLst>
              <c:ext xmlns:c16="http://schemas.microsoft.com/office/drawing/2014/chart" uri="{C3380CC4-5D6E-409C-BE32-E72D297353CC}">
                <c16:uniqueId val="{00000008-91DF-4AE2-BC3E-0C7100A49CDD}"/>
              </c:ext>
            </c:extLst>
          </c:dPt>
          <c:dPt>
            <c:idx val="6"/>
            <c:invertIfNegative val="0"/>
            <c:bubble3D val="0"/>
            <c:spPr>
              <a:solidFill>
                <a:schemeClr val="accent3"/>
              </a:solidFill>
              <a:ln>
                <a:noFill/>
              </a:ln>
            </c:spPr>
            <c:extLst>
              <c:ext xmlns:c16="http://schemas.microsoft.com/office/drawing/2014/chart" uri="{C3380CC4-5D6E-409C-BE32-E72D297353CC}">
                <c16:uniqueId val="{00000009-91DF-4AE2-BC3E-0C7100A49CDD}"/>
              </c:ext>
            </c:extLst>
          </c:dPt>
          <c:dLbls>
            <c:dLbl>
              <c:idx val="0"/>
              <c:layout>
                <c:manualLayout>
                  <c:x val="0"/>
                  <c:y val="0"/>
                </c:manualLayout>
              </c:layout>
              <c:numFmt formatCode="#,##0;&quot;-&quot;#,##0"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1DF-4AE2-BC3E-0C7100A49CDD}"/>
                </c:ext>
              </c:extLst>
            </c:dLbl>
            <c:dLbl>
              <c:idx val="1"/>
              <c:layout>
                <c:manualLayout>
                  <c:x val="0"/>
                  <c:y val="-4.6446818392940084E-4"/>
                </c:manualLayout>
              </c:layout>
              <c:numFmt formatCode="#,##0;&quot;-&quot;#,##0"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1DF-4AE2-BC3E-0C7100A49CDD}"/>
                </c:ext>
              </c:extLst>
            </c:dLbl>
            <c:dLbl>
              <c:idx val="2"/>
              <c:layout>
                <c:manualLayout>
                  <c:x val="0"/>
                  <c:y val="-4.6446818392940084E-4"/>
                </c:manualLayout>
              </c:layout>
              <c:numFmt formatCode="#,##0;&quot;-&quot;#,##0"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1DF-4AE2-BC3E-0C7100A49CD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Sheet1!$A$2:$G$2</c:f>
              <c:numCache>
                <c:formatCode>General</c:formatCode>
                <c:ptCount val="7"/>
                <c:pt idx="0">
                  <c:v>40</c:v>
                </c:pt>
                <c:pt idx="1">
                  <c:v>6</c:v>
                </c:pt>
                <c:pt idx="2">
                  <c:v>26</c:v>
                </c:pt>
                <c:pt idx="3">
                  <c:v>0</c:v>
                </c:pt>
                <c:pt idx="4">
                  <c:v>0</c:v>
                </c:pt>
                <c:pt idx="5">
                  <c:v>0</c:v>
                </c:pt>
                <c:pt idx="6">
                  <c:v>0</c:v>
                </c:pt>
              </c:numCache>
            </c:numRef>
          </c:val>
          <c:extLst>
            <c:ext xmlns:c16="http://schemas.microsoft.com/office/drawing/2014/chart" uri="{C3380CC4-5D6E-409C-BE32-E72D297353CC}">
              <c16:uniqueId val="{0000000D-91DF-4AE2-BC3E-0C7100A49CDD}"/>
            </c:ext>
          </c:extLst>
        </c:ser>
        <c:dLbls>
          <c:showLegendKey val="0"/>
          <c:showVal val="0"/>
          <c:showCatName val="0"/>
          <c:showSerName val="0"/>
          <c:showPercent val="0"/>
          <c:showBubbleSize val="0"/>
        </c:dLbls>
        <c:gapWidth val="80"/>
        <c:overlap val="100"/>
        <c:axId val="1916398832"/>
        <c:axId val="1"/>
      </c:barChart>
      <c:barChart>
        <c:barDir val="col"/>
        <c:grouping val="clustered"/>
        <c:varyColors val="0"/>
        <c:ser>
          <c:idx val="3"/>
          <c:order val="3"/>
          <c:invertIfNegative val="0"/>
          <c:extLst>
            <c:ext xmlns:c16="http://schemas.microsoft.com/office/drawing/2014/chart" uri="{C3380CC4-5D6E-409C-BE32-E72D297353CC}">
              <c16:uniqueId val="{0000000F-91DF-4AE2-BC3E-0C7100A49CDD}"/>
            </c:ext>
          </c:extLst>
        </c:ser>
        <c:dLbls>
          <c:showLegendKey val="0"/>
          <c:showVal val="0"/>
          <c:showCatName val="0"/>
          <c:showSerName val="0"/>
          <c:showPercent val="0"/>
          <c:showBubbleSize val="0"/>
        </c:dLbls>
        <c:gapWidth val="150"/>
        <c:axId val="2"/>
        <c:axId val="3"/>
      </c:barChart>
      <c:lineChart>
        <c:grouping val="standard"/>
        <c:varyColors val="0"/>
        <c:ser>
          <c:idx val="2"/>
          <c:order val="2"/>
          <c:spPr>
            <a:ln w="28575" cmpd="sng" algn="ctr">
              <a:solidFill>
                <a:schemeClr val="tx2"/>
              </a:solidFill>
              <a:prstDash val="solid"/>
            </a:ln>
          </c:spPr>
          <c:marker>
            <c:symbol val="none"/>
          </c:marker>
          <c:val>
            <c:numRef>
              <c:f>Sheet1!$A$3:$G$3</c:f>
              <c:numCache>
                <c:formatCode>General</c:formatCode>
                <c:ptCount val="7"/>
                <c:pt idx="0">
                  <c:v>48</c:v>
                </c:pt>
                <c:pt idx="1">
                  <c:v>16</c:v>
                </c:pt>
                <c:pt idx="2">
                  <c:v>21</c:v>
                </c:pt>
                <c:pt idx="3">
                  <c:v>5</c:v>
                </c:pt>
                <c:pt idx="4">
                  <c:v>6</c:v>
                </c:pt>
                <c:pt idx="5">
                  <c:v>4</c:v>
                </c:pt>
                <c:pt idx="6">
                  <c:v>10</c:v>
                </c:pt>
              </c:numCache>
            </c:numRef>
          </c:val>
          <c:smooth val="0"/>
          <c:extLst>
            <c:ext xmlns:c16="http://schemas.microsoft.com/office/drawing/2014/chart" uri="{C3380CC4-5D6E-409C-BE32-E72D297353CC}">
              <c16:uniqueId val="{0000000E-91DF-4AE2-BC3E-0C7100A49CDD}"/>
            </c:ext>
          </c:extLst>
        </c:ser>
        <c:dLbls>
          <c:showLegendKey val="0"/>
          <c:showVal val="0"/>
          <c:showCatName val="0"/>
          <c:showSerName val="0"/>
          <c:showPercent val="0"/>
          <c:showBubbleSize val="0"/>
        </c:dLbls>
        <c:marker val="1"/>
        <c:smooth val="0"/>
        <c:axId val="1916398832"/>
        <c:axId val="1"/>
      </c:lineChart>
      <c:catAx>
        <c:axId val="191639883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1916398832"/>
        <c:crosses val="min"/>
        <c:crossBetween val="between"/>
      </c:valAx>
      <c:catAx>
        <c:axId val="2"/>
        <c:scaling>
          <c:orientation val="minMax"/>
        </c:scaling>
        <c:delete val="1"/>
        <c:axPos val="b"/>
        <c:majorGridlines>
          <c:spPr>
            <a:ln>
              <a:noFill/>
            </a:ln>
          </c:spPr>
        </c:majorGridlines>
        <c:majorTickMark val="none"/>
        <c:minorTickMark val="none"/>
        <c:tickLblPos val="none"/>
        <c:crossAx val="3"/>
        <c:crosses val="min"/>
        <c:auto val="0"/>
        <c:lblAlgn val="ctr"/>
        <c:lblOffset val="100"/>
        <c:noMultiLvlLbl val="0"/>
      </c:catAx>
      <c:valAx>
        <c:axId val="3"/>
        <c:scaling>
          <c:orientation val="minMax"/>
          <c:max val="1"/>
          <c:min val="0"/>
        </c:scaling>
        <c:delete val="0"/>
        <c:axPos val="r"/>
        <c:majorGridlines>
          <c:spPr>
            <a:ln>
              <a:noFill/>
            </a:ln>
          </c:spPr>
        </c:majorGridlines>
        <c:majorTickMark val="none"/>
        <c:minorTickMark val="none"/>
        <c:tickLblPos val="none"/>
        <c:spPr>
          <a:ln w="9525" cmpd="sng" algn="ctr">
            <a:solidFill>
              <a:schemeClr val="tx1"/>
            </a:solidFill>
            <a:prstDash val="solid"/>
          </a:ln>
        </c:spPr>
        <c:crossAx val="2"/>
        <c:crosses val="max"/>
        <c:crossBetween val="between"/>
      </c:valAx>
    </c:plotArea>
    <c:plotVisOnly val="0"/>
    <c:dispBlanksAs val="gap"/>
    <c:showDLblsOverMax val="1"/>
  </c:chart>
  <c:txPr>
    <a:bodyPr/>
    <a:lstStyle/>
    <a:p>
      <a:pPr>
        <a:defRPr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99133375607694E-2"/>
          <c:y val="3.4233048057932848E-2"/>
          <c:w val="0.97801733248784617"/>
          <c:h val="0.93153390388413426"/>
        </c:manualLayout>
      </c:layout>
      <c:scatterChart>
        <c:scatterStyle val="lineMarker"/>
        <c:varyColors val="0"/>
        <c:ser>
          <c:idx val="0"/>
          <c:order val="0"/>
          <c:spPr>
            <a:ln>
              <a:noFill/>
            </a:ln>
          </c:spPr>
          <c:marker>
            <c:symbol val="circle"/>
            <c:size val="6"/>
            <c:spPr>
              <a:solidFill>
                <a:srgbClr val="C0C0C0"/>
              </a:solidFill>
              <a:ln w="9525" cmpd="sng" algn="ctr">
                <a:solidFill>
                  <a:srgbClr val="C0C0C0"/>
                </a:solidFill>
                <a:prstDash val="solid"/>
              </a:ln>
            </c:spPr>
          </c:marker>
          <c:dPt>
            <c:idx val="1"/>
            <c:marker>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0-2BE6-481F-A0E6-367483FAA4ED}"/>
              </c:ext>
            </c:extLst>
          </c:dPt>
          <c:xVal>
            <c:numRef>
              <c:f>Sheet1!$A$1:$A$12</c:f>
              <c:numCache>
                <c:formatCode>General</c:formatCode>
                <c:ptCount val="12"/>
                <c:pt idx="0">
                  <c:v>0.03</c:v>
                </c:pt>
                <c:pt idx="1">
                  <c:v>0.23</c:v>
                </c:pt>
              </c:numCache>
            </c:numRef>
          </c:xVal>
          <c:yVal>
            <c:numRef>
              <c:f>Sheet1!$B$1:$B$12</c:f>
              <c:numCache>
                <c:formatCode>General</c:formatCode>
                <c:ptCount val="12"/>
                <c:pt idx="0">
                  <c:v>57.5</c:v>
                </c:pt>
                <c:pt idx="1">
                  <c:v>51</c:v>
                </c:pt>
              </c:numCache>
            </c:numRef>
          </c:yVal>
          <c:smooth val="0"/>
          <c:extLst>
            <c:ext xmlns:c16="http://schemas.microsoft.com/office/drawing/2014/chart" uri="{C3380CC4-5D6E-409C-BE32-E72D297353CC}">
              <c16:uniqueId val="{00000001-2BE6-481F-A0E6-367483FAA4ED}"/>
            </c:ext>
          </c:extLst>
        </c:ser>
        <c:ser>
          <c:idx val="1"/>
          <c:order val="1"/>
          <c:spPr>
            <a:ln>
              <a:noFill/>
            </a:ln>
          </c:spPr>
          <c:marker>
            <c:symbol val="circle"/>
            <c:size val="6"/>
            <c:spPr>
              <a:solidFill>
                <a:srgbClr val="C0C0C0"/>
              </a:solidFill>
              <a:ln w="9525" cmpd="sng" algn="ctr">
                <a:solidFill>
                  <a:srgbClr val="C0C0C0"/>
                </a:solidFill>
                <a:prstDash val="solid"/>
              </a:ln>
            </c:spPr>
          </c:marker>
          <c:dPt>
            <c:idx val="3"/>
            <c:marker>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2-2BE6-481F-A0E6-367483FAA4ED}"/>
              </c:ext>
            </c:extLst>
          </c:dPt>
          <c:xVal>
            <c:numRef>
              <c:f>Sheet1!$A$1:$A$12</c:f>
              <c:numCache>
                <c:formatCode>General</c:formatCode>
                <c:ptCount val="12"/>
                <c:pt idx="2">
                  <c:v>0.3</c:v>
                </c:pt>
                <c:pt idx="3">
                  <c:v>0.75</c:v>
                </c:pt>
              </c:numCache>
            </c:numRef>
          </c:xVal>
          <c:yVal>
            <c:numRef>
              <c:f>Sheet1!$C$1:$C$12</c:f>
              <c:numCache>
                <c:formatCode>General</c:formatCode>
                <c:ptCount val="12"/>
                <c:pt idx="2">
                  <c:v>65</c:v>
                </c:pt>
                <c:pt idx="3">
                  <c:v>55</c:v>
                </c:pt>
              </c:numCache>
            </c:numRef>
          </c:yVal>
          <c:smooth val="0"/>
          <c:extLst>
            <c:ext xmlns:c16="http://schemas.microsoft.com/office/drawing/2014/chart" uri="{C3380CC4-5D6E-409C-BE32-E72D297353CC}">
              <c16:uniqueId val="{00000003-2BE6-481F-A0E6-367483FAA4ED}"/>
            </c:ext>
          </c:extLst>
        </c:ser>
        <c:ser>
          <c:idx val="2"/>
          <c:order val="2"/>
          <c:spPr>
            <a:ln>
              <a:noFill/>
            </a:ln>
          </c:spPr>
          <c:marker>
            <c:symbol val="circle"/>
            <c:size val="6"/>
            <c:spPr>
              <a:solidFill>
                <a:srgbClr val="C0C0C0"/>
              </a:solidFill>
              <a:ln w="9525" cmpd="sng" algn="ctr">
                <a:solidFill>
                  <a:srgbClr val="C0C0C0"/>
                </a:solidFill>
                <a:prstDash val="solid"/>
              </a:ln>
            </c:spPr>
          </c:marker>
          <c:dPt>
            <c:idx val="5"/>
            <c:marker>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4-2BE6-481F-A0E6-367483FAA4ED}"/>
              </c:ext>
            </c:extLst>
          </c:dPt>
          <c:xVal>
            <c:numRef>
              <c:f>Sheet1!$A$1:$A$12</c:f>
              <c:numCache>
                <c:formatCode>General</c:formatCode>
                <c:ptCount val="12"/>
                <c:pt idx="4">
                  <c:v>0.85</c:v>
                </c:pt>
                <c:pt idx="5">
                  <c:v>1.3</c:v>
                </c:pt>
              </c:numCache>
            </c:numRef>
          </c:xVal>
          <c:yVal>
            <c:numRef>
              <c:f>Sheet1!$D$1:$D$12</c:f>
              <c:numCache>
                <c:formatCode>General</c:formatCode>
                <c:ptCount val="12"/>
                <c:pt idx="4">
                  <c:v>25</c:v>
                </c:pt>
                <c:pt idx="5">
                  <c:v>21</c:v>
                </c:pt>
              </c:numCache>
            </c:numRef>
          </c:yVal>
          <c:smooth val="0"/>
          <c:extLst>
            <c:ext xmlns:c16="http://schemas.microsoft.com/office/drawing/2014/chart" uri="{C3380CC4-5D6E-409C-BE32-E72D297353CC}">
              <c16:uniqueId val="{00000005-2BE6-481F-A0E6-367483FAA4ED}"/>
            </c:ext>
          </c:extLst>
        </c:ser>
        <c:ser>
          <c:idx val="3"/>
          <c:order val="3"/>
          <c:spPr>
            <a:ln>
              <a:noFill/>
            </a:ln>
          </c:spPr>
          <c:marker>
            <c:symbol val="circle"/>
            <c:size val="6"/>
            <c:spPr>
              <a:solidFill>
                <a:srgbClr val="000000"/>
              </a:solidFill>
              <a:ln w="9525" cmpd="sng" algn="ctr">
                <a:solidFill>
                  <a:srgbClr val="000000"/>
                </a:solidFill>
                <a:prstDash val="solid"/>
              </a:ln>
            </c:spPr>
          </c:marker>
          <c:dPt>
            <c:idx val="6"/>
            <c:marker>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06-2BE6-481F-A0E6-367483FAA4ED}"/>
              </c:ext>
            </c:extLst>
          </c:dPt>
          <c:xVal>
            <c:numRef>
              <c:f>Sheet1!$A$1:$A$12</c:f>
              <c:numCache>
                <c:formatCode>General</c:formatCode>
                <c:ptCount val="12"/>
                <c:pt idx="6">
                  <c:v>1.4000000000000001</c:v>
                </c:pt>
                <c:pt idx="7">
                  <c:v>1.84</c:v>
                </c:pt>
              </c:numCache>
            </c:numRef>
          </c:xVal>
          <c:yVal>
            <c:numRef>
              <c:f>Sheet1!$E$1:$E$12</c:f>
              <c:numCache>
                <c:formatCode>General</c:formatCode>
                <c:ptCount val="12"/>
                <c:pt idx="6">
                  <c:v>30</c:v>
                </c:pt>
                <c:pt idx="7">
                  <c:v>25</c:v>
                </c:pt>
              </c:numCache>
            </c:numRef>
          </c:yVal>
          <c:smooth val="0"/>
          <c:extLst>
            <c:ext xmlns:c16="http://schemas.microsoft.com/office/drawing/2014/chart" uri="{C3380CC4-5D6E-409C-BE32-E72D297353CC}">
              <c16:uniqueId val="{00000007-2BE6-481F-A0E6-367483FAA4ED}"/>
            </c:ext>
          </c:extLst>
        </c:ser>
        <c:ser>
          <c:idx val="4"/>
          <c:order val="4"/>
          <c:spPr>
            <a:ln>
              <a:noFill/>
            </a:ln>
          </c:spPr>
          <c:marker>
            <c:symbol val="circle"/>
            <c:size val="6"/>
            <c:spPr>
              <a:solidFill>
                <a:srgbClr val="C0C0C0"/>
              </a:solidFill>
              <a:ln w="9525" cmpd="sng" algn="ctr">
                <a:solidFill>
                  <a:srgbClr val="C0C0C0"/>
                </a:solidFill>
                <a:prstDash val="solid"/>
              </a:ln>
            </c:spPr>
          </c:marker>
          <c:dPt>
            <c:idx val="9"/>
            <c:marker>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8-2BE6-481F-A0E6-367483FAA4ED}"/>
              </c:ext>
            </c:extLst>
          </c:dPt>
          <c:xVal>
            <c:numRef>
              <c:f>Sheet1!$A$1:$A$12</c:f>
              <c:numCache>
                <c:formatCode>General</c:formatCode>
                <c:ptCount val="12"/>
                <c:pt idx="8">
                  <c:v>1.9100000000000001</c:v>
                </c:pt>
                <c:pt idx="9">
                  <c:v>2.2850000000000001</c:v>
                </c:pt>
              </c:numCache>
            </c:numRef>
          </c:xVal>
          <c:yVal>
            <c:numRef>
              <c:f>Sheet1!$F$1:$F$12</c:f>
              <c:numCache>
                <c:formatCode>General</c:formatCode>
                <c:ptCount val="12"/>
                <c:pt idx="8">
                  <c:v>70</c:v>
                </c:pt>
                <c:pt idx="9">
                  <c:v>61</c:v>
                </c:pt>
              </c:numCache>
            </c:numRef>
          </c:yVal>
          <c:smooth val="0"/>
          <c:extLst>
            <c:ext xmlns:c16="http://schemas.microsoft.com/office/drawing/2014/chart" uri="{C3380CC4-5D6E-409C-BE32-E72D297353CC}">
              <c16:uniqueId val="{00000009-2BE6-481F-A0E6-367483FAA4ED}"/>
            </c:ext>
          </c:extLst>
        </c:ser>
        <c:ser>
          <c:idx val="5"/>
          <c:order val="5"/>
          <c:spPr>
            <a:ln>
              <a:noFill/>
            </a:ln>
          </c:spPr>
          <c:marker>
            <c:symbol val="circle"/>
            <c:size val="6"/>
            <c:spPr>
              <a:solidFill>
                <a:srgbClr val="C0C0C0"/>
              </a:solidFill>
              <a:ln w="9525" cmpd="sng" algn="ctr">
                <a:solidFill>
                  <a:srgbClr val="C0C0C0"/>
                </a:solidFill>
                <a:prstDash val="solid"/>
              </a:ln>
            </c:spPr>
          </c:marker>
          <c:dPt>
            <c:idx val="11"/>
            <c:marker>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A-2BE6-481F-A0E6-367483FAA4ED}"/>
              </c:ext>
            </c:extLst>
          </c:dPt>
          <c:xVal>
            <c:numRef>
              <c:f>Sheet1!$A$1:$A$12</c:f>
              <c:numCache>
                <c:formatCode>General</c:formatCode>
                <c:ptCount val="12"/>
                <c:pt idx="10">
                  <c:v>2.355</c:v>
                </c:pt>
                <c:pt idx="11">
                  <c:v>3.375</c:v>
                </c:pt>
              </c:numCache>
            </c:numRef>
          </c:xVal>
          <c:yVal>
            <c:numRef>
              <c:f>Sheet1!$G$1:$G$12</c:f>
              <c:numCache>
                <c:formatCode>General</c:formatCode>
                <c:ptCount val="12"/>
                <c:pt idx="10">
                  <c:v>90</c:v>
                </c:pt>
                <c:pt idx="11">
                  <c:v>78</c:v>
                </c:pt>
              </c:numCache>
            </c:numRef>
          </c:yVal>
          <c:smooth val="0"/>
          <c:extLst>
            <c:ext xmlns:c16="http://schemas.microsoft.com/office/drawing/2014/chart" uri="{C3380CC4-5D6E-409C-BE32-E72D297353CC}">
              <c16:uniqueId val="{0000000B-2BE6-481F-A0E6-367483FAA4ED}"/>
            </c:ext>
          </c:extLst>
        </c:ser>
        <c:dLbls>
          <c:showLegendKey val="0"/>
          <c:showVal val="0"/>
          <c:showCatName val="0"/>
          <c:showSerName val="0"/>
          <c:showPercent val="0"/>
          <c:showBubbleSize val="0"/>
        </c:dLbls>
        <c:axId val="1323293903"/>
        <c:axId val="1"/>
      </c:scatterChart>
      <c:valAx>
        <c:axId val="1323293903"/>
        <c:scaling>
          <c:orientation val="minMax"/>
          <c:max val="3.4000000000000004"/>
          <c:min val="0"/>
        </c:scaling>
        <c:delete val="0"/>
        <c:axPos val="b"/>
        <c:majorGridlines>
          <c:spPr>
            <a:ln>
              <a:noFill/>
            </a:ln>
          </c:spPr>
        </c:majorGridlines>
        <c:numFmt formatCode="General" sourceLinked="1"/>
        <c:majorTickMark val="out"/>
        <c:minorTickMark val="none"/>
        <c:tickLblPos val="none"/>
        <c:spPr>
          <a:ln w="9525" cmpd="sng" algn="ctr">
            <a:solidFill>
              <a:schemeClr val="bg1"/>
            </a:solidFill>
            <a:prstDash val="solid"/>
          </a:ln>
        </c:spPr>
        <c:txPr>
          <a:bodyPr wrap="none"/>
          <a:lstStyle/>
          <a:p>
            <a:pPr>
              <a:defRPr sz="1400" kern="1200">
                <a:latin typeface="+mn-lt"/>
                <a:ea typeface="+mn-ea"/>
                <a:cs typeface="+mn-cs"/>
              </a:defRPr>
            </a:pPr>
            <a:endParaRPr lang="en-US"/>
          </a:p>
        </c:txPr>
        <c:crossAx val="1"/>
        <c:crosses val="min"/>
        <c:crossBetween val="midCat"/>
        <c:majorUnit val="0.2"/>
      </c:valAx>
      <c:valAx>
        <c:axId val="1"/>
        <c:scaling>
          <c:orientation val="minMax"/>
          <c:max val="220"/>
          <c:min val="0"/>
        </c:scaling>
        <c:delete val="1"/>
        <c:axPos val="l"/>
        <c:numFmt formatCode="General" sourceLinked="1"/>
        <c:majorTickMark val="out"/>
        <c:minorTickMark val="none"/>
        <c:tickLblPos val="nextTo"/>
        <c:crossAx val="1323293903"/>
        <c:crosses val="min"/>
        <c:crossBetween val="midCat"/>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192771084337352E-2"/>
          <c:y val="2.0384163073304585E-2"/>
          <c:w val="0.90361445783132532"/>
          <c:h val="0.95923167385339081"/>
        </c:manualLayout>
      </c:layout>
      <c:barChart>
        <c:barDir val="bar"/>
        <c:grouping val="stacked"/>
        <c:varyColors val="0"/>
        <c:ser>
          <c:idx val="0"/>
          <c:order val="0"/>
          <c:spPr>
            <a:solidFill>
              <a:srgbClr val="D9D9D9"/>
            </a:solidFill>
            <a:ln>
              <a:noFill/>
            </a:ln>
          </c:spPr>
          <c:invertIfNegative val="0"/>
          <c:val>
            <c:numRef>
              <c:f>Sheet1!$A$1:$G$1</c:f>
              <c:numCache>
                <c:formatCode>General</c:formatCode>
                <c:ptCount val="7"/>
                <c:pt idx="0">
                  <c:v>0.5</c:v>
                </c:pt>
                <c:pt idx="1">
                  <c:v>0.5</c:v>
                </c:pt>
                <c:pt idx="2">
                  <c:v>0.5</c:v>
                </c:pt>
                <c:pt idx="3">
                  <c:v>0.5</c:v>
                </c:pt>
                <c:pt idx="4">
                  <c:v>0.5</c:v>
                </c:pt>
                <c:pt idx="5">
                  <c:v>0.5</c:v>
                </c:pt>
                <c:pt idx="6">
                  <c:v>0.5</c:v>
                </c:pt>
              </c:numCache>
            </c:numRef>
          </c:val>
          <c:extLst>
            <c:ext xmlns:c16="http://schemas.microsoft.com/office/drawing/2014/chart" uri="{C3380CC4-5D6E-409C-BE32-E72D297353CC}">
              <c16:uniqueId val="{00000000-4177-41B4-9129-7BD5484CBFA9}"/>
            </c:ext>
          </c:extLst>
        </c:ser>
        <c:ser>
          <c:idx val="1"/>
          <c:order val="1"/>
          <c:spPr>
            <a:solidFill>
              <a:schemeClr val="accent1"/>
            </a:solidFill>
            <a:ln>
              <a:noFill/>
            </a:ln>
          </c:spPr>
          <c:invertIfNegative val="0"/>
          <c:val>
            <c:numRef>
              <c:f>Sheet1!$A$2:$G$2</c:f>
              <c:numCache>
                <c:formatCode>General</c:formatCode>
                <c:ptCount val="7"/>
                <c:pt idx="0">
                  <c:v>0.60000000000000009</c:v>
                </c:pt>
                <c:pt idx="1">
                  <c:v>0.7</c:v>
                </c:pt>
                <c:pt idx="2">
                  <c:v>0.8</c:v>
                </c:pt>
                <c:pt idx="3">
                  <c:v>0.89999999999999991</c:v>
                </c:pt>
                <c:pt idx="4">
                  <c:v>1.2</c:v>
                </c:pt>
                <c:pt idx="5">
                  <c:v>1.3</c:v>
                </c:pt>
                <c:pt idx="6">
                  <c:v>1.4</c:v>
                </c:pt>
              </c:numCache>
            </c:numRef>
          </c:val>
          <c:extLst>
            <c:ext xmlns:c16="http://schemas.microsoft.com/office/drawing/2014/chart" uri="{C3380CC4-5D6E-409C-BE32-E72D297353CC}">
              <c16:uniqueId val="{00000001-4177-41B4-9129-7BD5484CBFA9}"/>
            </c:ext>
          </c:extLst>
        </c:ser>
        <c:dLbls>
          <c:showLegendKey val="0"/>
          <c:showVal val="0"/>
          <c:showCatName val="0"/>
          <c:showSerName val="0"/>
          <c:showPercent val="0"/>
          <c:showBubbleSize val="0"/>
        </c:dLbls>
        <c:gapWidth val="80"/>
        <c:overlap val="100"/>
        <c:axId val="1818373839"/>
        <c:axId val="1"/>
      </c:barChart>
      <c:catAx>
        <c:axId val="1818373839"/>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9"/>
          <c:min val="0"/>
        </c:scaling>
        <c:delete val="1"/>
        <c:axPos val="t"/>
        <c:numFmt formatCode="General" sourceLinked="1"/>
        <c:majorTickMark val="out"/>
        <c:minorTickMark val="none"/>
        <c:tickLblPos val="nextTo"/>
        <c:crossAx val="1818373839"/>
        <c:crosses val="min"/>
        <c:crossBetween val="between"/>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192139737991267E-2"/>
          <c:y val="0.24482758620689654"/>
          <c:w val="0.97161572052401746"/>
          <c:h val="0.51034482758620692"/>
        </c:manualLayout>
      </c:layout>
      <c:barChart>
        <c:barDir val="col"/>
        <c:grouping val="stacked"/>
        <c:varyColors val="0"/>
        <c:ser>
          <c:idx val="0"/>
          <c:order val="0"/>
          <c:spPr>
            <a:solidFill>
              <a:schemeClr val="accent2"/>
            </a:solidFill>
            <a:ln>
              <a:noFill/>
            </a:ln>
          </c:spPr>
          <c:invertIfNegative val="0"/>
          <c:dPt>
            <c:idx val="2"/>
            <c:invertIfNegative val="0"/>
            <c:bubble3D val="0"/>
            <c:spPr>
              <a:solidFill>
                <a:schemeClr val="accent1"/>
              </a:solidFill>
              <a:ln>
                <a:noFill/>
              </a:ln>
            </c:spPr>
            <c:extLst>
              <c:ext xmlns:c16="http://schemas.microsoft.com/office/drawing/2014/chart" uri="{C3380CC4-5D6E-409C-BE32-E72D297353CC}">
                <c16:uniqueId val="{00000000-F823-4D4A-8C2A-DF9F11662F1B}"/>
              </c:ext>
            </c:extLst>
          </c:dPt>
          <c:dPt>
            <c:idx val="4"/>
            <c:invertIfNegative val="0"/>
            <c:bubble3D val="0"/>
            <c:spPr>
              <a:solidFill>
                <a:schemeClr val="accent1"/>
              </a:solidFill>
              <a:ln>
                <a:noFill/>
              </a:ln>
            </c:spPr>
            <c:extLst>
              <c:ext xmlns:c16="http://schemas.microsoft.com/office/drawing/2014/chart" uri="{C3380CC4-5D6E-409C-BE32-E72D297353CC}">
                <c16:uniqueId val="{00000001-F823-4D4A-8C2A-DF9F11662F1B}"/>
              </c:ext>
            </c:extLst>
          </c:dPt>
          <c:dLbls>
            <c:dLbl>
              <c:idx val="1"/>
              <c:layout>
                <c:manualLayout>
                  <c:x val="0"/>
                  <c:y val="0"/>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823-4D4A-8C2A-DF9F11662F1B}"/>
                </c:ext>
              </c:extLst>
            </c:dLbl>
            <c:dLbl>
              <c:idx val="4"/>
              <c:layout>
                <c:manualLayout>
                  <c:x val="2.7019650655021835E-2"/>
                  <c:y val="-1.7241379310344827E-3"/>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823-4D4A-8C2A-DF9F11662F1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35</c:v>
                </c:pt>
                <c:pt idx="1">
                  <c:v>170</c:v>
                </c:pt>
                <c:pt idx="2">
                  <c:v>85</c:v>
                </c:pt>
                <c:pt idx="3">
                  <c:v>45</c:v>
                </c:pt>
                <c:pt idx="4">
                  <c:v>115</c:v>
                </c:pt>
              </c:numCache>
            </c:numRef>
          </c:val>
          <c:extLst>
            <c:ext xmlns:c16="http://schemas.microsoft.com/office/drawing/2014/chart" uri="{C3380CC4-5D6E-409C-BE32-E72D297353CC}">
              <c16:uniqueId val="{00000003-F823-4D4A-8C2A-DF9F11662F1B}"/>
            </c:ext>
          </c:extLst>
        </c:ser>
        <c:ser>
          <c:idx val="1"/>
          <c:order val="1"/>
          <c:spPr>
            <a:solidFill>
              <a:schemeClr val="accent1"/>
            </a:solidFill>
            <a:ln>
              <a:noFill/>
            </a:ln>
          </c:spPr>
          <c:invertIfNegative val="0"/>
          <c:dPt>
            <c:idx val="2"/>
            <c:invertIfNegative val="0"/>
            <c:bubble3D val="0"/>
            <c:spPr>
              <a:solidFill>
                <a:schemeClr val="accent2"/>
              </a:solidFill>
              <a:ln>
                <a:noFill/>
              </a:ln>
            </c:spPr>
            <c:extLst>
              <c:ext xmlns:c16="http://schemas.microsoft.com/office/drawing/2014/chart" uri="{C3380CC4-5D6E-409C-BE32-E72D297353CC}">
                <c16:uniqueId val="{00000004-F823-4D4A-8C2A-DF9F11662F1B}"/>
              </c:ext>
            </c:extLst>
          </c:dPt>
          <c:dPt>
            <c:idx val="4"/>
            <c:invertIfNegative val="0"/>
            <c:bubble3D val="0"/>
            <c:spPr>
              <a:solidFill>
                <a:schemeClr val="accent2"/>
              </a:solidFill>
              <a:ln>
                <a:noFill/>
              </a:ln>
            </c:spPr>
            <c:extLst>
              <c:ext xmlns:c16="http://schemas.microsoft.com/office/drawing/2014/chart" uri="{C3380CC4-5D6E-409C-BE32-E72D297353CC}">
                <c16:uniqueId val="{00000005-F823-4D4A-8C2A-DF9F11662F1B}"/>
              </c:ext>
            </c:extLst>
          </c:dPt>
          <c:dLbls>
            <c:dLbl>
              <c:idx val="1"/>
              <c:layout>
                <c:manualLayout>
                  <c:x val="0"/>
                  <c:y val="0"/>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823-4D4A-8C2A-DF9F11662F1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85</c:v>
                </c:pt>
                <c:pt idx="1">
                  <c:v>180</c:v>
                </c:pt>
                <c:pt idx="2">
                  <c:v>-20</c:v>
                </c:pt>
                <c:pt idx="3">
                  <c:v>85</c:v>
                </c:pt>
                <c:pt idx="4">
                  <c:v>-25</c:v>
                </c:pt>
              </c:numCache>
            </c:numRef>
          </c:val>
          <c:extLst>
            <c:ext xmlns:c16="http://schemas.microsoft.com/office/drawing/2014/chart" uri="{C3380CC4-5D6E-409C-BE32-E72D297353CC}">
              <c16:uniqueId val="{00000007-F823-4D4A-8C2A-DF9F11662F1B}"/>
            </c:ext>
          </c:extLst>
        </c:ser>
        <c:dLbls>
          <c:showLegendKey val="0"/>
          <c:showVal val="0"/>
          <c:showCatName val="0"/>
          <c:showSerName val="0"/>
          <c:showPercent val="0"/>
          <c:showBubbleSize val="0"/>
        </c:dLbls>
        <c:gapWidth val="80"/>
        <c:overlap val="100"/>
        <c:axId val="791841167"/>
        <c:axId val="1"/>
      </c:barChart>
      <c:catAx>
        <c:axId val="79184116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At val="0"/>
        <c:auto val="0"/>
        <c:lblAlgn val="ctr"/>
        <c:lblOffset val="100"/>
        <c:noMultiLvlLbl val="0"/>
      </c:catAx>
      <c:valAx>
        <c:axId val="1"/>
        <c:scaling>
          <c:orientation val="minMax"/>
          <c:max val="350"/>
          <c:min val="-25"/>
        </c:scaling>
        <c:delete val="1"/>
        <c:axPos val="l"/>
        <c:numFmt formatCode="General" sourceLinked="1"/>
        <c:majorTickMark val="out"/>
        <c:minorTickMark val="none"/>
        <c:tickLblPos val="nextTo"/>
        <c:crossAx val="791841167"/>
        <c:crosses val="min"/>
        <c:crossBetween val="between"/>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664479081214109E-2"/>
          <c:y val="0.12064965197215777"/>
          <c:w val="0.97867104183757181"/>
          <c:h val="0.75870069605568446"/>
        </c:manualLayout>
      </c:layout>
      <c:barChart>
        <c:barDir val="bar"/>
        <c:grouping val="stacked"/>
        <c:varyColors val="0"/>
        <c:ser>
          <c:idx val="0"/>
          <c:order val="0"/>
          <c:spPr>
            <a:solidFill>
              <a:srgbClr val="1A524C"/>
            </a:solidFill>
            <a:ln>
              <a:noFill/>
            </a:ln>
          </c:spPr>
          <c:invertIfNegative val="0"/>
          <c:val>
            <c:numRef>
              <c:f>Sheet1!$A$1</c:f>
              <c:numCache>
                <c:formatCode>General</c:formatCode>
                <c:ptCount val="1"/>
                <c:pt idx="0">
                  <c:v>1</c:v>
                </c:pt>
              </c:numCache>
            </c:numRef>
          </c:val>
          <c:extLst>
            <c:ext xmlns:c16="http://schemas.microsoft.com/office/drawing/2014/chart" uri="{C3380CC4-5D6E-409C-BE32-E72D297353CC}">
              <c16:uniqueId val="{00000000-65F5-9C48-BD6F-EDEFD1B067B4}"/>
            </c:ext>
          </c:extLst>
        </c:ser>
        <c:ser>
          <c:idx val="1"/>
          <c:order val="1"/>
          <c:spPr>
            <a:solidFill>
              <a:srgbClr val="277A72"/>
            </a:solidFill>
            <a:ln>
              <a:noFill/>
            </a:ln>
          </c:spPr>
          <c:invertIfNegative val="0"/>
          <c:val>
            <c:numRef>
              <c:f>Sheet1!$A$2</c:f>
              <c:numCache>
                <c:formatCode>General</c:formatCode>
                <c:ptCount val="1"/>
                <c:pt idx="0">
                  <c:v>4</c:v>
                </c:pt>
              </c:numCache>
            </c:numRef>
          </c:val>
          <c:extLst>
            <c:ext xmlns:c16="http://schemas.microsoft.com/office/drawing/2014/chart" uri="{C3380CC4-5D6E-409C-BE32-E72D297353CC}">
              <c16:uniqueId val="{00000001-65F5-9C48-BD6F-EDEFD1B067B4}"/>
            </c:ext>
          </c:extLst>
        </c:ser>
        <c:ser>
          <c:idx val="2"/>
          <c:order val="2"/>
          <c:spPr>
            <a:solidFill>
              <a:srgbClr val="79D4CB"/>
            </a:solidFill>
            <a:ln>
              <a:noFill/>
            </a:ln>
          </c:spPr>
          <c:invertIfNegative val="0"/>
          <c:val>
            <c:numRef>
              <c:f>Sheet1!$A$3</c:f>
              <c:numCache>
                <c:formatCode>General</c:formatCode>
                <c:ptCount val="1"/>
                <c:pt idx="0">
                  <c:v>40</c:v>
                </c:pt>
              </c:numCache>
            </c:numRef>
          </c:val>
          <c:extLst>
            <c:ext xmlns:c16="http://schemas.microsoft.com/office/drawing/2014/chart" uri="{C3380CC4-5D6E-409C-BE32-E72D297353CC}">
              <c16:uniqueId val="{00000002-65F5-9C48-BD6F-EDEFD1B067B4}"/>
            </c:ext>
          </c:extLst>
        </c:ser>
        <c:ser>
          <c:idx val="3"/>
          <c:order val="3"/>
          <c:spPr>
            <a:solidFill>
              <a:srgbClr val="A6E2DC"/>
            </a:solidFill>
            <a:ln>
              <a:noFill/>
            </a:ln>
          </c:spPr>
          <c:invertIfNegative val="0"/>
          <c:val>
            <c:numRef>
              <c:f>Sheet1!$A$4</c:f>
              <c:numCache>
                <c:formatCode>General</c:formatCode>
                <c:ptCount val="1"/>
                <c:pt idx="0">
                  <c:v>55</c:v>
                </c:pt>
              </c:numCache>
            </c:numRef>
          </c:val>
          <c:extLst>
            <c:ext xmlns:c16="http://schemas.microsoft.com/office/drawing/2014/chart" uri="{C3380CC4-5D6E-409C-BE32-E72D297353CC}">
              <c16:uniqueId val="{00000003-65F5-9C48-BD6F-EDEFD1B067B4}"/>
            </c:ext>
          </c:extLst>
        </c:ser>
        <c:dLbls>
          <c:showLegendKey val="0"/>
          <c:showVal val="0"/>
          <c:showCatName val="0"/>
          <c:showSerName val="0"/>
          <c:showPercent val="0"/>
          <c:showBubbleSize val="0"/>
        </c:dLbls>
        <c:gapWidth val="80"/>
        <c:overlap val="100"/>
        <c:axId val="1836459152"/>
        <c:axId val="1"/>
      </c:barChart>
      <c:catAx>
        <c:axId val="1836459152"/>
        <c:scaling>
          <c:orientation val="maxMin"/>
        </c:scaling>
        <c:delete val="0"/>
        <c:axPos val="l"/>
        <c:majorGridlines>
          <c:spPr>
            <a:ln>
              <a:noFill/>
            </a:ln>
          </c:spPr>
        </c:majorGridlines>
        <c:majorTickMark val="none"/>
        <c:minorTickMark val="none"/>
        <c:tickLblPos val="none"/>
        <c:spPr>
          <a:ln w="9525" cmpd="sng" algn="ctr">
            <a:solidFill>
              <a:srgbClr val="FFFFFF"/>
            </a:solidFill>
            <a:prstDash val="solid"/>
          </a:ln>
        </c:sp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1836459152"/>
        <c:crosses val="max"/>
        <c:crossBetween val="between"/>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13367711225704E-2"/>
          <c:y val="2.5896414342629483E-2"/>
          <c:w val="0.97937326457754859"/>
          <c:h val="0.94820717131474108"/>
        </c:manualLayout>
      </c:layout>
      <c:barChart>
        <c:barDir val="col"/>
        <c:grouping val="stacked"/>
        <c:varyColors val="0"/>
        <c:ser>
          <c:idx val="0"/>
          <c:order val="0"/>
          <c:spPr>
            <a:solidFill>
              <a:schemeClr val="accent1"/>
            </a:solidFill>
            <a:ln>
              <a:noFill/>
            </a:ln>
          </c:spPr>
          <c:invertIfNegative val="0"/>
          <c:val>
            <c:numRef>
              <c:f>Sheet1!$A$1:$K$1</c:f>
              <c:numCache>
                <c:formatCode>General</c:formatCode>
                <c:ptCount val="11"/>
                <c:pt idx="0">
                  <c:v>71</c:v>
                </c:pt>
                <c:pt idx="1">
                  <c:v>71</c:v>
                </c:pt>
                <c:pt idx="2">
                  <c:v>80</c:v>
                </c:pt>
                <c:pt idx="3">
                  <c:v>196</c:v>
                </c:pt>
                <c:pt idx="4">
                  <c:v>199</c:v>
                </c:pt>
                <c:pt idx="5">
                  <c:v>275</c:v>
                </c:pt>
                <c:pt idx="6">
                  <c:v>276</c:v>
                </c:pt>
                <c:pt idx="7">
                  <c:v>327</c:v>
                </c:pt>
                <c:pt idx="8">
                  <c:v>354</c:v>
                </c:pt>
                <c:pt idx="9">
                  <c:v>412</c:v>
                </c:pt>
                <c:pt idx="10">
                  <c:v>472</c:v>
                </c:pt>
              </c:numCache>
            </c:numRef>
          </c:val>
          <c:extLst>
            <c:ext xmlns:c16="http://schemas.microsoft.com/office/drawing/2014/chart" uri="{C3380CC4-5D6E-409C-BE32-E72D297353CC}">
              <c16:uniqueId val="{00000000-BB92-1A4F-BD7B-64FEE85D1D88}"/>
            </c:ext>
          </c:extLst>
        </c:ser>
        <c:ser>
          <c:idx val="1"/>
          <c:order val="1"/>
          <c:spPr>
            <a:solidFill>
              <a:schemeClr val="accent3"/>
            </a:solidFill>
            <a:ln>
              <a:noFill/>
            </a:ln>
          </c:spPr>
          <c:invertIfNegative val="0"/>
          <c:dPt>
            <c:idx val="6"/>
            <c:invertIfNegative val="0"/>
            <c:bubble3D val="0"/>
            <c:spPr>
              <a:solidFill>
                <a:schemeClr val="accent2"/>
              </a:solidFill>
              <a:ln>
                <a:noFill/>
              </a:ln>
            </c:spPr>
            <c:extLst>
              <c:ext xmlns:c16="http://schemas.microsoft.com/office/drawing/2014/chart" uri="{C3380CC4-5D6E-409C-BE32-E72D297353CC}">
                <c16:uniqueId val="{00000001-BB92-1A4F-BD7B-64FEE85D1D88}"/>
              </c:ext>
            </c:extLst>
          </c:dPt>
          <c:dPt>
            <c:idx val="9"/>
            <c:invertIfNegative val="0"/>
            <c:bubble3D val="0"/>
            <c:spPr>
              <a:solidFill>
                <a:schemeClr val="accent2"/>
              </a:solidFill>
              <a:ln>
                <a:noFill/>
              </a:ln>
            </c:spPr>
            <c:extLst>
              <c:ext xmlns:c16="http://schemas.microsoft.com/office/drawing/2014/chart" uri="{C3380CC4-5D6E-409C-BE32-E72D297353CC}">
                <c16:uniqueId val="{00000002-BB92-1A4F-BD7B-64FEE85D1D88}"/>
              </c:ext>
            </c:extLst>
          </c:dPt>
          <c:dPt>
            <c:idx val="10"/>
            <c:invertIfNegative val="0"/>
            <c:bubble3D val="0"/>
            <c:spPr>
              <a:solidFill>
                <a:schemeClr val="accent2"/>
              </a:solidFill>
              <a:ln>
                <a:noFill/>
              </a:ln>
            </c:spPr>
            <c:extLst>
              <c:ext xmlns:c16="http://schemas.microsoft.com/office/drawing/2014/chart" uri="{C3380CC4-5D6E-409C-BE32-E72D297353CC}">
                <c16:uniqueId val="{00000003-BB92-1A4F-BD7B-64FEE85D1D88}"/>
              </c:ext>
            </c:extLst>
          </c:dPt>
          <c:val>
            <c:numRef>
              <c:f>Sheet1!$A$2:$K$2</c:f>
              <c:numCache>
                <c:formatCode>General</c:formatCode>
                <c:ptCount val="11"/>
                <c:pt idx="0">
                  <c:v>5</c:v>
                </c:pt>
                <c:pt idx="1">
                  <c:v>6</c:v>
                </c:pt>
                <c:pt idx="2">
                  <c:v>5</c:v>
                </c:pt>
                <c:pt idx="3">
                  <c:v>18</c:v>
                </c:pt>
                <c:pt idx="4">
                  <c:v>17</c:v>
                </c:pt>
                <c:pt idx="5">
                  <c:v>17</c:v>
                </c:pt>
                <c:pt idx="6">
                  <c:v>16.560000000000002</c:v>
                </c:pt>
                <c:pt idx="7">
                  <c:v>17</c:v>
                </c:pt>
                <c:pt idx="8">
                  <c:v>18</c:v>
                </c:pt>
                <c:pt idx="9">
                  <c:v>16.480000000000018</c:v>
                </c:pt>
                <c:pt idx="10">
                  <c:v>18.879999999999995</c:v>
                </c:pt>
              </c:numCache>
            </c:numRef>
          </c:val>
          <c:extLst>
            <c:ext xmlns:c16="http://schemas.microsoft.com/office/drawing/2014/chart" uri="{C3380CC4-5D6E-409C-BE32-E72D297353CC}">
              <c16:uniqueId val="{00000004-BB92-1A4F-BD7B-64FEE85D1D88}"/>
            </c:ext>
          </c:extLst>
        </c:ser>
        <c:ser>
          <c:idx val="2"/>
          <c:order val="2"/>
          <c:spPr>
            <a:solidFill>
              <a:schemeClr val="accent2"/>
            </a:solidFill>
            <a:ln>
              <a:noFill/>
            </a:ln>
          </c:spPr>
          <c:invertIfNegative val="0"/>
          <c:dPt>
            <c:idx val="6"/>
            <c:invertIfNegative val="0"/>
            <c:bubble3D val="0"/>
            <c:spPr>
              <a:solidFill>
                <a:schemeClr val="accent3"/>
              </a:solidFill>
              <a:ln>
                <a:noFill/>
              </a:ln>
            </c:spPr>
            <c:extLst>
              <c:ext xmlns:c16="http://schemas.microsoft.com/office/drawing/2014/chart" uri="{C3380CC4-5D6E-409C-BE32-E72D297353CC}">
                <c16:uniqueId val="{00000005-BB92-1A4F-BD7B-64FEE85D1D88}"/>
              </c:ext>
            </c:extLst>
          </c:dPt>
          <c:dPt>
            <c:idx val="9"/>
            <c:invertIfNegative val="0"/>
            <c:bubble3D val="0"/>
            <c:spPr>
              <a:solidFill>
                <a:schemeClr val="accent3"/>
              </a:solidFill>
              <a:ln>
                <a:noFill/>
              </a:ln>
            </c:spPr>
            <c:extLst>
              <c:ext xmlns:c16="http://schemas.microsoft.com/office/drawing/2014/chart" uri="{C3380CC4-5D6E-409C-BE32-E72D297353CC}">
                <c16:uniqueId val="{00000006-BB92-1A4F-BD7B-64FEE85D1D88}"/>
              </c:ext>
            </c:extLst>
          </c:dPt>
          <c:dPt>
            <c:idx val="10"/>
            <c:invertIfNegative val="0"/>
            <c:bubble3D val="0"/>
            <c:spPr>
              <a:solidFill>
                <a:schemeClr val="accent3"/>
              </a:solidFill>
              <a:ln>
                <a:noFill/>
              </a:ln>
            </c:spPr>
            <c:extLst>
              <c:ext xmlns:c16="http://schemas.microsoft.com/office/drawing/2014/chart" uri="{C3380CC4-5D6E-409C-BE32-E72D297353CC}">
                <c16:uniqueId val="{00000007-BB92-1A4F-BD7B-64FEE85D1D88}"/>
              </c:ext>
            </c:extLst>
          </c:dPt>
          <c:val>
            <c:numRef>
              <c:f>Sheet1!$A$3:$K$3</c:f>
              <c:numCache>
                <c:formatCode>General</c:formatCode>
                <c:ptCount val="11"/>
                <c:pt idx="0">
                  <c:v>3.5499999999999972</c:v>
                </c:pt>
                <c:pt idx="1">
                  <c:v>4.9699999999999989</c:v>
                </c:pt>
                <c:pt idx="2">
                  <c:v>4.7999999999999972</c:v>
                </c:pt>
                <c:pt idx="3">
                  <c:v>9.8000000000000114</c:v>
                </c:pt>
                <c:pt idx="4">
                  <c:v>13.930000000000007</c:v>
                </c:pt>
                <c:pt idx="5">
                  <c:v>13.75</c:v>
                </c:pt>
                <c:pt idx="6">
                  <c:v>5</c:v>
                </c:pt>
                <c:pt idx="7">
                  <c:v>13.079999999999984</c:v>
                </c:pt>
                <c:pt idx="8">
                  <c:v>17.699999999999989</c:v>
                </c:pt>
                <c:pt idx="9">
                  <c:v>16</c:v>
                </c:pt>
                <c:pt idx="10">
                  <c:v>17</c:v>
                </c:pt>
              </c:numCache>
            </c:numRef>
          </c:val>
          <c:extLst>
            <c:ext xmlns:c16="http://schemas.microsoft.com/office/drawing/2014/chart" uri="{C3380CC4-5D6E-409C-BE32-E72D297353CC}">
              <c16:uniqueId val="{00000008-BB92-1A4F-BD7B-64FEE85D1D88}"/>
            </c:ext>
          </c:extLst>
        </c:ser>
        <c:dLbls>
          <c:showLegendKey val="0"/>
          <c:showVal val="0"/>
          <c:showCatName val="0"/>
          <c:showSerName val="0"/>
          <c:showPercent val="0"/>
          <c:showBubbleSize val="0"/>
        </c:dLbls>
        <c:gapWidth val="80"/>
        <c:overlap val="100"/>
        <c:axId val="730396623"/>
        <c:axId val="1"/>
      </c:barChart>
      <c:catAx>
        <c:axId val="73039662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507.88"/>
          <c:min val="0"/>
        </c:scaling>
        <c:delete val="1"/>
        <c:axPos val="l"/>
        <c:numFmt formatCode="General" sourceLinked="1"/>
        <c:majorTickMark val="out"/>
        <c:minorTickMark val="none"/>
        <c:tickLblPos val="nextTo"/>
        <c:crossAx val="730396623"/>
        <c:crosses val="min"/>
        <c:crossBetween val="between"/>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748031496062992E-2"/>
          <c:y val="2.2988505747126436E-2"/>
          <c:w val="0.96850393700787396"/>
          <c:h val="0.95402298850574707"/>
        </c:manualLayout>
      </c:layout>
      <c:barChart>
        <c:barDir val="col"/>
        <c:grouping val="stacked"/>
        <c:varyColors val="0"/>
        <c:ser>
          <c:idx val="0"/>
          <c:order val="0"/>
          <c:spPr>
            <a:noFill/>
            <a:ln>
              <a:noFill/>
            </a:ln>
          </c:spPr>
          <c:invertIfNegative val="0"/>
          <c:val>
            <c:numRef>
              <c:f>Sheet1!$A$1:$D$1</c:f>
              <c:numCache>
                <c:formatCode>General</c:formatCode>
                <c:ptCount val="4"/>
                <c:pt idx="0">
                  <c:v>0.25</c:v>
                </c:pt>
                <c:pt idx="1">
                  <c:v>8</c:v>
                </c:pt>
                <c:pt idx="2">
                  <c:v>100</c:v>
                </c:pt>
                <c:pt idx="3">
                  <c:v>60</c:v>
                </c:pt>
              </c:numCache>
            </c:numRef>
          </c:val>
          <c:extLst>
            <c:ext xmlns:c16="http://schemas.microsoft.com/office/drawing/2014/chart" uri="{C3380CC4-5D6E-409C-BE32-E72D297353CC}">
              <c16:uniqueId val="{00000000-D29F-664A-B76C-2B068878B6E7}"/>
            </c:ext>
          </c:extLst>
        </c:ser>
        <c:ser>
          <c:idx val="1"/>
          <c:order val="1"/>
          <c:spPr>
            <a:solidFill>
              <a:schemeClr val="accent1"/>
            </a:solidFill>
            <a:ln>
              <a:noFill/>
            </a:ln>
          </c:spPr>
          <c:invertIfNegative val="0"/>
          <c:dPt>
            <c:idx val="1"/>
            <c:invertIfNegative val="0"/>
            <c:bubble3D val="0"/>
            <c:spPr>
              <a:solidFill>
                <a:schemeClr val="accent3"/>
              </a:solidFill>
              <a:ln>
                <a:noFill/>
              </a:ln>
            </c:spPr>
            <c:extLst>
              <c:ext xmlns:c16="http://schemas.microsoft.com/office/drawing/2014/chart" uri="{C3380CC4-5D6E-409C-BE32-E72D297353CC}">
                <c16:uniqueId val="{00000001-D29F-664A-B76C-2B068878B6E7}"/>
              </c:ext>
            </c:extLst>
          </c:dPt>
          <c:dPt>
            <c:idx val="2"/>
            <c:invertIfNegative val="0"/>
            <c:bubble3D val="0"/>
            <c:spPr>
              <a:solidFill>
                <a:schemeClr val="accent4"/>
              </a:solidFill>
              <a:ln>
                <a:noFill/>
              </a:ln>
            </c:spPr>
            <c:extLst>
              <c:ext xmlns:c16="http://schemas.microsoft.com/office/drawing/2014/chart" uri="{C3380CC4-5D6E-409C-BE32-E72D297353CC}">
                <c16:uniqueId val="{00000002-D29F-664A-B76C-2B068878B6E7}"/>
              </c:ext>
            </c:extLst>
          </c:dPt>
          <c:dPt>
            <c:idx val="3"/>
            <c:invertIfNegative val="0"/>
            <c:bubble3D val="0"/>
            <c:spPr>
              <a:solidFill>
                <a:schemeClr val="accent5"/>
              </a:solidFill>
              <a:ln>
                <a:noFill/>
              </a:ln>
            </c:spPr>
            <c:extLst>
              <c:ext xmlns:c16="http://schemas.microsoft.com/office/drawing/2014/chart" uri="{C3380CC4-5D6E-409C-BE32-E72D297353CC}">
                <c16:uniqueId val="{00000003-D29F-664A-B76C-2B068878B6E7}"/>
              </c:ext>
            </c:extLst>
          </c:dPt>
          <c:val>
            <c:numRef>
              <c:f>Sheet1!$A$2:$D$2</c:f>
              <c:numCache>
                <c:formatCode>General</c:formatCode>
                <c:ptCount val="4"/>
                <c:pt idx="0">
                  <c:v>92</c:v>
                </c:pt>
                <c:pt idx="1">
                  <c:v>60</c:v>
                </c:pt>
                <c:pt idx="2">
                  <c:v>200</c:v>
                </c:pt>
                <c:pt idx="3">
                  <c:v>150</c:v>
                </c:pt>
              </c:numCache>
            </c:numRef>
          </c:val>
          <c:extLst>
            <c:ext xmlns:c16="http://schemas.microsoft.com/office/drawing/2014/chart" uri="{C3380CC4-5D6E-409C-BE32-E72D297353CC}">
              <c16:uniqueId val="{00000004-D29F-664A-B76C-2B068878B6E7}"/>
            </c:ext>
          </c:extLst>
        </c:ser>
        <c:ser>
          <c:idx val="2"/>
          <c:order val="2"/>
          <c:spPr>
            <a:noFill/>
            <a:ln>
              <a:noFill/>
            </a:ln>
          </c:spPr>
          <c:invertIfNegative val="0"/>
          <c:val>
            <c:numRef>
              <c:f>Sheet1!$A$3:$D$3</c:f>
              <c:numCache>
                <c:formatCode>General</c:formatCode>
                <c:ptCount val="4"/>
                <c:pt idx="0">
                  <c:v>0.25</c:v>
                </c:pt>
                <c:pt idx="1">
                  <c:v>8</c:v>
                </c:pt>
                <c:pt idx="2">
                  <c:v>100</c:v>
                </c:pt>
                <c:pt idx="3">
                  <c:v>60</c:v>
                </c:pt>
              </c:numCache>
            </c:numRef>
          </c:val>
          <c:extLst>
            <c:ext xmlns:c16="http://schemas.microsoft.com/office/drawing/2014/chart" uri="{C3380CC4-5D6E-409C-BE32-E72D297353CC}">
              <c16:uniqueId val="{00000005-D29F-664A-B76C-2B068878B6E7}"/>
            </c:ext>
          </c:extLst>
        </c:ser>
        <c:dLbls>
          <c:showLegendKey val="0"/>
          <c:showVal val="0"/>
          <c:showCatName val="0"/>
          <c:showSerName val="0"/>
          <c:showPercent val="0"/>
          <c:showBubbleSize val="0"/>
        </c:dLbls>
        <c:gapWidth val="80"/>
        <c:overlap val="100"/>
        <c:axId val="2074862432"/>
        <c:axId val="1"/>
      </c:barChart>
      <c:catAx>
        <c:axId val="207486243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400"/>
          <c:min val="0"/>
        </c:scaling>
        <c:delete val="0"/>
        <c:axPos val="l"/>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2074862432"/>
        <c:crosses val="min"/>
        <c:crossBetween val="between"/>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195275009228498E-2"/>
          <c:y val="9.6942880128720835E-2"/>
          <c:w val="0.96160944998154296"/>
          <c:h val="0.83547868061142394"/>
        </c:manualLayout>
      </c:layout>
      <c:barChart>
        <c:barDir val="col"/>
        <c:grouping val="stacked"/>
        <c:varyColors val="0"/>
        <c:ser>
          <c:idx val="0"/>
          <c:order val="0"/>
          <c:spPr>
            <a:solidFill>
              <a:schemeClr val="accent1"/>
            </a:solidFill>
            <a:ln>
              <a:noFill/>
            </a:ln>
          </c:spPr>
          <c:invertIfNegative val="0"/>
          <c:dPt>
            <c:idx val="1"/>
            <c:invertIfNegative val="0"/>
            <c:bubble3D val="0"/>
            <c:spPr>
              <a:solidFill>
                <a:schemeClr val="accent3"/>
              </a:solidFill>
              <a:ln>
                <a:noFill/>
              </a:ln>
            </c:spPr>
            <c:extLst>
              <c:ext xmlns:c16="http://schemas.microsoft.com/office/drawing/2014/chart" uri="{C3380CC4-5D6E-409C-BE32-E72D297353CC}">
                <c16:uniqueId val="{00000000-0AA7-4FFB-87A7-852A8A6BA5FE}"/>
              </c:ext>
            </c:extLst>
          </c:dPt>
          <c:dPt>
            <c:idx val="2"/>
            <c:invertIfNegative val="0"/>
            <c:bubble3D val="0"/>
            <c:spPr>
              <a:solidFill>
                <a:schemeClr val="accent4"/>
              </a:solidFill>
              <a:ln>
                <a:noFill/>
              </a:ln>
            </c:spPr>
            <c:extLst>
              <c:ext xmlns:c16="http://schemas.microsoft.com/office/drawing/2014/chart" uri="{C3380CC4-5D6E-409C-BE32-E72D297353CC}">
                <c16:uniqueId val="{00000001-0AA7-4FFB-87A7-852A8A6BA5FE}"/>
              </c:ext>
            </c:extLst>
          </c:dPt>
          <c:dPt>
            <c:idx val="3"/>
            <c:invertIfNegative val="0"/>
            <c:bubble3D val="0"/>
            <c:spPr>
              <a:solidFill>
                <a:schemeClr val="accent5"/>
              </a:solidFill>
              <a:ln>
                <a:noFill/>
              </a:ln>
            </c:spPr>
            <c:extLst>
              <c:ext xmlns:c16="http://schemas.microsoft.com/office/drawing/2014/chart" uri="{C3380CC4-5D6E-409C-BE32-E72D297353CC}">
                <c16:uniqueId val="{00000002-0AA7-4FFB-87A7-852A8A6BA5FE}"/>
              </c:ext>
            </c:extLst>
          </c:dPt>
          <c:dLbls>
            <c:dLbl>
              <c:idx val="0"/>
              <c:layout>
                <c:manualLayout>
                  <c:x val="0"/>
                  <c:y val="-0.4477071600965406"/>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AA7-4FFB-87A7-852A8A6BA5FE}"/>
                </c:ext>
              </c:extLst>
            </c:dLbl>
            <c:dLbl>
              <c:idx val="1"/>
              <c:layout>
                <c:manualLayout>
                  <c:x val="0"/>
                  <c:y val="-0.11303298471440064"/>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AA7-4FFB-87A7-852A8A6BA5FE}"/>
                </c:ext>
              </c:extLst>
            </c:dLbl>
            <c:dLbl>
              <c:idx val="2"/>
              <c:layout>
                <c:manualLayout>
                  <c:x val="0"/>
                  <c:y val="-6.3153660498793243E-2"/>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AA7-4FFB-87A7-852A8A6BA5FE}"/>
                </c:ext>
              </c:extLst>
            </c:dLbl>
            <c:dLbl>
              <c:idx val="3"/>
              <c:layout>
                <c:manualLayout>
                  <c:x val="0"/>
                  <c:y val="-3.8213998390989538E-2"/>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AA7-4FFB-87A7-852A8A6BA5F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25000</c:v>
                </c:pt>
                <c:pt idx="1">
                  <c:v>5000</c:v>
                </c:pt>
                <c:pt idx="2">
                  <c:v>2000</c:v>
                </c:pt>
                <c:pt idx="3">
                  <c:v>500</c:v>
                </c:pt>
              </c:numCache>
            </c:numRef>
          </c:val>
          <c:extLst>
            <c:ext xmlns:c16="http://schemas.microsoft.com/office/drawing/2014/chart" uri="{C3380CC4-5D6E-409C-BE32-E72D297353CC}">
              <c16:uniqueId val="{00000004-0AA7-4FFB-87A7-852A8A6BA5FE}"/>
            </c:ext>
          </c:extLst>
        </c:ser>
        <c:dLbls>
          <c:showLegendKey val="0"/>
          <c:showVal val="0"/>
          <c:showCatName val="0"/>
          <c:showSerName val="0"/>
          <c:showPercent val="0"/>
          <c:showBubbleSize val="0"/>
        </c:dLbls>
        <c:gapWidth val="80"/>
        <c:overlap val="100"/>
        <c:axId val="1550058704"/>
        <c:axId val="1"/>
      </c:barChart>
      <c:catAx>
        <c:axId val="155005870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25000"/>
          <c:min val="0"/>
        </c:scaling>
        <c:delete val="0"/>
        <c:axPos val="l"/>
        <c:majorGridlines>
          <c:spPr>
            <a:ln w="3175" cmpd="sng" algn="ctr">
              <a:solidFill>
                <a:schemeClr val="tx2"/>
              </a:solidFill>
              <a:prstDash val="solid"/>
            </a:ln>
          </c:spPr>
        </c:majorGridlines>
        <c:numFmt formatCode="General" sourceLinked="1"/>
        <c:majorTickMark val="none"/>
        <c:minorTickMark val="none"/>
        <c:tickLblPos val="none"/>
        <c:spPr>
          <a:ln w="9525" cmpd="sng" algn="ctr">
            <a:solidFill>
              <a:schemeClr val="tx1"/>
            </a:solidFill>
            <a:prstDash val="solid"/>
          </a:ln>
        </c:spPr>
        <c:crossAx val="1550058704"/>
        <c:crosses val="min"/>
        <c:crossBetween val="between"/>
        <c:majorUnit val="5000"/>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94045865768988E-2"/>
          <c:y val="8.953341740226986E-2"/>
          <c:w val="0.97811908268462022"/>
          <c:h val="0.82093316519546022"/>
        </c:manualLayout>
      </c:layout>
      <c:barChart>
        <c:barDir val="col"/>
        <c:grouping val="stacked"/>
        <c:varyColors val="0"/>
        <c:ser>
          <c:idx val="0"/>
          <c:order val="0"/>
          <c:spPr>
            <a:noFill/>
            <a:ln>
              <a:noFill/>
            </a:ln>
          </c:spPr>
          <c:invertIfNegative val="0"/>
          <c:dPt>
            <c:idx val="0"/>
            <c:invertIfNegative val="0"/>
            <c:bubble3D val="0"/>
            <c:spPr>
              <a:solidFill>
                <a:srgbClr val="50CCFF"/>
              </a:solidFill>
              <a:ln>
                <a:noFill/>
              </a:ln>
            </c:spPr>
            <c:extLst>
              <c:ext xmlns:c16="http://schemas.microsoft.com/office/drawing/2014/chart" uri="{C3380CC4-5D6E-409C-BE32-E72D297353CC}">
                <c16:uniqueId val="{00000000-3EF5-4830-82A6-08310CD50B88}"/>
              </c:ext>
            </c:extLst>
          </c:dPt>
          <c:dLbls>
            <c:dLbl>
              <c:idx val="0"/>
              <c:layout>
                <c:manualLayout>
                  <c:x val="0"/>
                  <c:y val="-8.1967213114754092E-2"/>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EF5-4830-82A6-08310CD50B8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-10</c:v>
                </c:pt>
                <c:pt idx="1">
                  <c:v>-10</c:v>
                </c:pt>
                <c:pt idx="2">
                  <c:v>-35</c:v>
                </c:pt>
                <c:pt idx="3">
                  <c:v>-50.2</c:v>
                </c:pt>
                <c:pt idx="4">
                  <c:v>-54.25</c:v>
                </c:pt>
                <c:pt idx="5">
                  <c:v>-53.284999999999997</c:v>
                </c:pt>
                <c:pt idx="6">
                  <c:v>-49.824999999999996</c:v>
                </c:pt>
                <c:pt idx="7">
                  <c:v>-44.45</c:v>
                </c:pt>
                <c:pt idx="8">
                  <c:v>-39.07500000000001</c:v>
                </c:pt>
              </c:numCache>
            </c:numRef>
          </c:val>
          <c:extLst>
            <c:ext xmlns:c16="http://schemas.microsoft.com/office/drawing/2014/chart" uri="{C3380CC4-5D6E-409C-BE32-E72D297353CC}">
              <c16:uniqueId val="{00000001-3EF5-4830-82A6-08310CD50B88}"/>
            </c:ext>
          </c:extLst>
        </c:ser>
        <c:ser>
          <c:idx val="1"/>
          <c:order val="1"/>
          <c:spPr>
            <a:pattFill prst="ltDnDiag">
              <a:fgClr>
                <a:schemeClr val="tx1"/>
              </a:fgClr>
              <a:bgClr>
                <a:schemeClr val="bg1"/>
              </a:bgClr>
            </a:pattFill>
            <a:ln>
              <a:noFill/>
            </a:ln>
          </c:spPr>
          <c:invertIfNegative val="0"/>
          <c:dPt>
            <c:idx val="1"/>
            <c:invertIfNegative val="0"/>
            <c:bubble3D val="0"/>
            <c:spPr>
              <a:solidFill>
                <a:schemeClr val="accent1"/>
              </a:solidFill>
              <a:ln>
                <a:noFill/>
              </a:ln>
            </c:spPr>
            <c:extLst>
              <c:ext xmlns:c16="http://schemas.microsoft.com/office/drawing/2014/chart" uri="{C3380CC4-5D6E-409C-BE32-E72D297353CC}">
                <c16:uniqueId val="{00000002-3EF5-4830-82A6-08310CD50B88}"/>
              </c:ext>
            </c:extLst>
          </c:dPt>
          <c:dPt>
            <c:idx val="2"/>
            <c:invertIfNegative val="0"/>
            <c:bubble3D val="0"/>
            <c:spPr>
              <a:solidFill>
                <a:schemeClr val="accent1"/>
              </a:solidFill>
              <a:ln>
                <a:noFill/>
              </a:ln>
            </c:spPr>
            <c:extLst>
              <c:ext xmlns:c16="http://schemas.microsoft.com/office/drawing/2014/chart" uri="{C3380CC4-5D6E-409C-BE32-E72D297353CC}">
                <c16:uniqueId val="{00000003-3EF5-4830-82A6-08310CD50B88}"/>
              </c:ext>
            </c:extLst>
          </c:dPt>
          <c:dPt>
            <c:idx val="3"/>
            <c:invertIfNegative val="0"/>
            <c:bubble3D val="0"/>
            <c:spPr>
              <a:solidFill>
                <a:schemeClr val="accent1"/>
              </a:solidFill>
              <a:ln>
                <a:noFill/>
              </a:ln>
            </c:spPr>
            <c:extLst>
              <c:ext xmlns:c16="http://schemas.microsoft.com/office/drawing/2014/chart" uri="{C3380CC4-5D6E-409C-BE32-E72D297353CC}">
                <c16:uniqueId val="{00000004-3EF5-4830-82A6-08310CD50B88}"/>
              </c:ext>
            </c:extLst>
          </c:dPt>
          <c:dLbls>
            <c:dLbl>
              <c:idx val="1"/>
              <c:layout>
                <c:manualLayout>
                  <c:x val="0"/>
                  <c:y val="-0.14312736443883986"/>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EF5-4830-82A6-08310CD50B88}"/>
                </c:ext>
              </c:extLst>
            </c:dLbl>
            <c:dLbl>
              <c:idx val="2"/>
              <c:layout>
                <c:manualLayout>
                  <c:x val="0"/>
                  <c:y val="-0.10277427490542244"/>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EF5-4830-82A6-08310CD50B88}"/>
                </c:ext>
              </c:extLst>
            </c:dLbl>
            <c:dLbl>
              <c:idx val="3"/>
              <c:layout>
                <c:manualLayout>
                  <c:x val="0"/>
                  <c:y val="-6.0529634300126103E-2"/>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EF5-4830-82A6-08310CD50B8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Sheet1!$A$2:$I$2</c:f>
              <c:numCache>
                <c:formatCode>General</c:formatCode>
                <c:ptCount val="9"/>
                <c:pt idx="1">
                  <c:v>-25</c:v>
                </c:pt>
                <c:pt idx="2">
                  <c:v>-15.200000000000003</c:v>
                </c:pt>
                <c:pt idx="3">
                  <c:v>-5</c:v>
                </c:pt>
                <c:pt idx="4">
                  <c:v>-0.95000000000000284</c:v>
                </c:pt>
                <c:pt idx="5">
                  <c:v>-0.96500000000000341</c:v>
                </c:pt>
                <c:pt idx="6">
                  <c:v>-3.4600000000000009</c:v>
                </c:pt>
                <c:pt idx="7">
                  <c:v>-5.375</c:v>
                </c:pt>
                <c:pt idx="8">
                  <c:v>-5.375</c:v>
                </c:pt>
              </c:numCache>
            </c:numRef>
          </c:val>
          <c:extLst>
            <c:ext xmlns:c16="http://schemas.microsoft.com/office/drawing/2014/chart" uri="{C3380CC4-5D6E-409C-BE32-E72D297353CC}">
              <c16:uniqueId val="{00000005-3EF5-4830-82A6-08310CD50B88}"/>
            </c:ext>
          </c:extLst>
        </c:ser>
        <c:ser>
          <c:idx val="2"/>
          <c:order val="2"/>
          <c:spPr>
            <a:solidFill>
              <a:srgbClr val="50CCFF"/>
            </a:solidFill>
            <a:ln>
              <a:noFill/>
            </a:ln>
          </c:spPr>
          <c:invertIfNegative val="0"/>
          <c:val>
            <c:numRef>
              <c:f>Sheet1!$A$3:$I$3</c:f>
              <c:numCache>
                <c:formatCode>General</c:formatCode>
                <c:ptCount val="9"/>
                <c:pt idx="8">
                  <c:v>-55.199999999999996</c:v>
                </c:pt>
              </c:numCache>
            </c:numRef>
          </c:val>
          <c:extLst>
            <c:ext xmlns:c16="http://schemas.microsoft.com/office/drawing/2014/chart" uri="{C3380CC4-5D6E-409C-BE32-E72D297353CC}">
              <c16:uniqueId val="{00000006-3EF5-4830-82A6-08310CD50B88}"/>
            </c:ext>
          </c:extLst>
        </c:ser>
        <c:dLbls>
          <c:showLegendKey val="0"/>
          <c:showVal val="0"/>
          <c:showCatName val="0"/>
          <c:showSerName val="0"/>
          <c:showPercent val="0"/>
          <c:showBubbleSize val="0"/>
        </c:dLbls>
        <c:gapWidth val="80"/>
        <c:overlap val="100"/>
        <c:axId val="1258855807"/>
        <c:axId val="1"/>
      </c:barChart>
      <c:catAx>
        <c:axId val="125885580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ax"/>
        <c:auto val="0"/>
        <c:lblAlgn val="ctr"/>
        <c:lblOffset val="100"/>
        <c:noMultiLvlLbl val="0"/>
      </c:catAx>
      <c:valAx>
        <c:axId val="1"/>
        <c:scaling>
          <c:orientation val="maxMin"/>
          <c:max val="0"/>
          <c:min val="-99.65"/>
        </c:scaling>
        <c:delete val="1"/>
        <c:axPos val="l"/>
        <c:numFmt formatCode="General" sourceLinked="1"/>
        <c:majorTickMark val="out"/>
        <c:minorTickMark val="none"/>
        <c:tickLblPos val="nextTo"/>
        <c:crossAx val="1258855807"/>
        <c:crosses val="min"/>
        <c:crossBetween val="between"/>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655737704918032E-2"/>
          <c:y val="0.12451612903225806"/>
          <c:w val="0.97868852459016398"/>
          <c:h val="0.75096774193548388"/>
        </c:manualLayout>
      </c:layout>
      <c:barChart>
        <c:barDir val="col"/>
        <c:grouping val="stacked"/>
        <c:varyColors val="0"/>
        <c:ser>
          <c:idx val="0"/>
          <c:order val="0"/>
          <c:spPr>
            <a:no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0-367A-4E85-AF5C-4DBDE378BF3D}"/>
              </c:ext>
            </c:extLst>
          </c:dPt>
          <c:dPt>
            <c:idx val="2"/>
            <c:invertIfNegative val="0"/>
            <c:bubble3D val="0"/>
            <c:spPr>
              <a:solidFill>
                <a:srgbClr val="C20C3E"/>
              </a:solidFill>
              <a:ln>
                <a:noFill/>
              </a:ln>
            </c:spPr>
            <c:extLst>
              <c:ext xmlns:c16="http://schemas.microsoft.com/office/drawing/2014/chart" uri="{C3380CC4-5D6E-409C-BE32-E72D297353CC}">
                <c16:uniqueId val="{00000001-367A-4E85-AF5C-4DBDE378BF3D}"/>
              </c:ext>
            </c:extLst>
          </c:dPt>
          <c:dLbls>
            <c:dLbl>
              <c:idx val="2"/>
              <c:layout>
                <c:manualLayout>
                  <c:x val="0"/>
                  <c:y val="-6.9032258064516128E-2"/>
                </c:manualLayout>
              </c:layout>
              <c:numFmt formatCode="#,##0.00;&quot;-&quot;#,##0.00" sourceLinked="0"/>
              <c:spPr>
                <a:noFill/>
                <a:ln>
                  <a:noFill/>
                </a:ln>
              </c:spPr>
              <c:txPr>
                <a:bodyPr wrap="none"/>
                <a:lstStyle/>
                <a:p>
                  <a:pPr>
                    <a:defRPr sz="14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67A-4E85-AF5C-4DBDE378BF3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-1</c:v>
                </c:pt>
                <c:pt idx="1">
                  <c:v>-4.0000000000000036E-2</c:v>
                </c:pt>
                <c:pt idx="2">
                  <c:v>-4.0000000000000036E-2</c:v>
                </c:pt>
              </c:numCache>
            </c:numRef>
          </c:val>
          <c:extLst>
            <c:ext xmlns:c16="http://schemas.microsoft.com/office/drawing/2014/chart" uri="{C3380CC4-5D6E-409C-BE32-E72D297353CC}">
              <c16:uniqueId val="{00000002-367A-4E85-AF5C-4DBDE378BF3D}"/>
            </c:ext>
          </c:extLst>
        </c:ser>
        <c:ser>
          <c:idx val="1"/>
          <c:order val="1"/>
          <c:spPr>
            <a:solidFill>
              <a:srgbClr val="000000"/>
            </a:solidFill>
            <a:ln>
              <a:noFill/>
            </a:ln>
          </c:spPr>
          <c:invertIfNegative val="0"/>
          <c:val>
            <c:numRef>
              <c:f>Sheet1!$A$2:$C$2</c:f>
              <c:numCache>
                <c:formatCode>General</c:formatCode>
                <c:ptCount val="3"/>
                <c:pt idx="1">
                  <c:v>-0.96</c:v>
                </c:pt>
              </c:numCache>
            </c:numRef>
          </c:val>
          <c:extLst>
            <c:ext xmlns:c16="http://schemas.microsoft.com/office/drawing/2014/chart" uri="{C3380CC4-5D6E-409C-BE32-E72D297353CC}">
              <c16:uniqueId val="{00000003-367A-4E85-AF5C-4DBDE378BF3D}"/>
            </c:ext>
          </c:extLst>
        </c:ser>
        <c:dLbls>
          <c:showLegendKey val="0"/>
          <c:showVal val="0"/>
          <c:showCatName val="0"/>
          <c:showSerName val="0"/>
          <c:showPercent val="0"/>
          <c:showBubbleSize val="0"/>
        </c:dLbls>
        <c:gapWidth val="80"/>
        <c:overlap val="100"/>
        <c:axId val="1460383744"/>
        <c:axId val="1"/>
      </c:barChart>
      <c:catAx>
        <c:axId val="1460383744"/>
        <c:scaling>
          <c:orientation val="minMax"/>
        </c:scaling>
        <c:delete val="0"/>
        <c:axPos val="t"/>
        <c:majorGridlines>
          <c:spPr>
            <a:ln>
              <a:noFill/>
            </a:ln>
          </c:spPr>
        </c:majorGridlines>
        <c:majorTickMark val="none"/>
        <c:minorTickMark val="none"/>
        <c:tickLblPos val="none"/>
        <c:spPr>
          <a:ln w="38100" cmpd="sng" algn="ctr">
            <a:solidFill>
              <a:schemeClr val="tx1"/>
            </a:solidFill>
            <a:prstDash val="solid"/>
          </a:ln>
        </c:spPr>
        <c:crossAx val="1"/>
        <c:crosses val="max"/>
        <c:auto val="0"/>
        <c:lblAlgn val="ctr"/>
        <c:lblOffset val="100"/>
        <c:noMultiLvlLbl val="0"/>
      </c:catAx>
      <c:valAx>
        <c:axId val="1"/>
        <c:scaling>
          <c:orientation val="minMax"/>
          <c:max val="0"/>
          <c:min val="-1"/>
        </c:scaling>
        <c:delete val="1"/>
        <c:axPos val="l"/>
        <c:numFmt formatCode="General" sourceLinked="1"/>
        <c:majorTickMark val="out"/>
        <c:minorTickMark val="none"/>
        <c:tickLblPos val="nextTo"/>
        <c:crossAx val="1460383744"/>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105849582172703E-2"/>
          <c:y val="2.048050413548641E-2"/>
          <c:w val="0.96378830083565459"/>
          <c:h val="0.95903899172902718"/>
        </c:manualLayout>
      </c:layout>
      <c:areaChart>
        <c:grouping val="stacked"/>
        <c:varyColors val="0"/>
        <c:ser>
          <c:idx val="0"/>
          <c:order val="0"/>
          <c:spPr>
            <a:solidFill>
              <a:schemeClr val="tx1"/>
            </a:solidFill>
            <a:ln>
              <a:noFill/>
            </a:ln>
          </c:spPr>
          <c:val>
            <c:numRef>
              <c:f>Sheet1!$A$1:$E$1</c:f>
              <c:numCache>
                <c:formatCode>General</c:formatCode>
                <c:ptCount val="5"/>
                <c:pt idx="0">
                  <c:v>8.6690000000000005</c:v>
                </c:pt>
                <c:pt idx="1">
                  <c:v>10.427</c:v>
                </c:pt>
                <c:pt idx="2">
                  <c:v>4.9880000000000004</c:v>
                </c:pt>
                <c:pt idx="3">
                  <c:v>0</c:v>
                </c:pt>
                <c:pt idx="4">
                  <c:v>0</c:v>
                </c:pt>
              </c:numCache>
            </c:numRef>
          </c:val>
          <c:extLst>
            <c:ext xmlns:c16="http://schemas.microsoft.com/office/drawing/2014/chart" uri="{C3380CC4-5D6E-409C-BE32-E72D297353CC}">
              <c16:uniqueId val="{00000000-22BE-4D0C-B92B-C40B717C21D1}"/>
            </c:ext>
          </c:extLst>
        </c:ser>
        <c:ser>
          <c:idx val="1"/>
          <c:order val="1"/>
          <c:spPr>
            <a:solidFill>
              <a:srgbClr val="E57200"/>
            </a:solidFill>
            <a:ln>
              <a:noFill/>
            </a:ln>
          </c:spPr>
          <c:val>
            <c:numRef>
              <c:f>Sheet1!$A$2:$E$2</c:f>
              <c:numCache>
                <c:formatCode>General</c:formatCode>
                <c:ptCount val="5"/>
                <c:pt idx="0">
                  <c:v>0.96299999999999919</c:v>
                </c:pt>
                <c:pt idx="1">
                  <c:v>0.70899999999999963</c:v>
                </c:pt>
                <c:pt idx="2">
                  <c:v>0.13499999999999979</c:v>
                </c:pt>
                <c:pt idx="3">
                  <c:v>2E-3</c:v>
                </c:pt>
                <c:pt idx="4">
                  <c:v>1E-3</c:v>
                </c:pt>
              </c:numCache>
            </c:numRef>
          </c:val>
          <c:extLst>
            <c:ext xmlns:c16="http://schemas.microsoft.com/office/drawing/2014/chart" uri="{C3380CC4-5D6E-409C-BE32-E72D297353CC}">
              <c16:uniqueId val="{00000001-22BE-4D0C-B92B-C40B717C21D1}"/>
            </c:ext>
          </c:extLst>
        </c:ser>
        <c:ser>
          <c:idx val="2"/>
          <c:order val="2"/>
          <c:spPr>
            <a:solidFill>
              <a:srgbClr val="4A0FA7"/>
            </a:solidFill>
            <a:ln>
              <a:noFill/>
            </a:ln>
          </c:spPr>
          <c:val>
            <c:numRef>
              <c:f>Sheet1!$A$3:$E$3</c:f>
              <c:numCache>
                <c:formatCode>General</c:formatCode>
                <c:ptCount val="5"/>
                <c:pt idx="0">
                  <c:v>4.8469999999999995</c:v>
                </c:pt>
                <c:pt idx="1">
                  <c:v>6.5</c:v>
                </c:pt>
                <c:pt idx="2">
                  <c:v>5.9429999999999987</c:v>
                </c:pt>
                <c:pt idx="3">
                  <c:v>1.119</c:v>
                </c:pt>
                <c:pt idx="4">
                  <c:v>0.158</c:v>
                </c:pt>
              </c:numCache>
            </c:numRef>
          </c:val>
          <c:extLst>
            <c:ext xmlns:c16="http://schemas.microsoft.com/office/drawing/2014/chart" uri="{C3380CC4-5D6E-409C-BE32-E72D297353CC}">
              <c16:uniqueId val="{00000002-22BE-4D0C-B92B-C40B717C21D1}"/>
            </c:ext>
          </c:extLst>
        </c:ser>
        <c:ser>
          <c:idx val="3"/>
          <c:order val="3"/>
          <c:spPr>
            <a:solidFill>
              <a:schemeClr val="accent4"/>
            </a:solidFill>
            <a:ln>
              <a:noFill/>
            </a:ln>
          </c:spPr>
          <c:val>
            <c:numRef>
              <c:f>Sheet1!$A$4:$E$4</c:f>
              <c:numCache>
                <c:formatCode>General</c:formatCode>
                <c:ptCount val="5"/>
                <c:pt idx="0">
                  <c:v>0</c:v>
                </c:pt>
                <c:pt idx="1">
                  <c:v>0</c:v>
                </c:pt>
                <c:pt idx="2">
                  <c:v>6.4000000000000057E-2</c:v>
                </c:pt>
                <c:pt idx="3">
                  <c:v>0.30099999999999993</c:v>
                </c:pt>
                <c:pt idx="4">
                  <c:v>0.35299999999999998</c:v>
                </c:pt>
              </c:numCache>
            </c:numRef>
          </c:val>
          <c:extLst>
            <c:ext xmlns:c16="http://schemas.microsoft.com/office/drawing/2014/chart" uri="{C3380CC4-5D6E-409C-BE32-E72D297353CC}">
              <c16:uniqueId val="{00000003-22BE-4D0C-B92B-C40B717C21D1}"/>
            </c:ext>
          </c:extLst>
        </c:ser>
        <c:ser>
          <c:idx val="4"/>
          <c:order val="4"/>
          <c:spPr>
            <a:solidFill>
              <a:schemeClr val="accent1"/>
            </a:solidFill>
            <a:ln>
              <a:noFill/>
            </a:ln>
          </c:spPr>
          <c:val>
            <c:numRef>
              <c:f>Sheet1!$A$5:$E$5</c:f>
              <c:numCache>
                <c:formatCode>General</c:formatCode>
                <c:ptCount val="5"/>
                <c:pt idx="0">
                  <c:v>0</c:v>
                </c:pt>
                <c:pt idx="1">
                  <c:v>1.0000000000012221E-3</c:v>
                </c:pt>
                <c:pt idx="2">
                  <c:v>0.15600000000000058</c:v>
                </c:pt>
                <c:pt idx="3">
                  <c:v>0.54699999999999993</c:v>
                </c:pt>
                <c:pt idx="4">
                  <c:v>0.64400000000000013</c:v>
                </c:pt>
              </c:numCache>
            </c:numRef>
          </c:val>
          <c:extLst>
            <c:ext xmlns:c16="http://schemas.microsoft.com/office/drawing/2014/chart" uri="{C3380CC4-5D6E-409C-BE32-E72D297353CC}">
              <c16:uniqueId val="{00000004-22BE-4D0C-B92B-C40B717C21D1}"/>
            </c:ext>
          </c:extLst>
        </c:ser>
        <c:ser>
          <c:idx val="5"/>
          <c:order val="5"/>
          <c:spPr>
            <a:solidFill>
              <a:srgbClr val="00FFAE"/>
            </a:solidFill>
            <a:ln>
              <a:noFill/>
            </a:ln>
          </c:spPr>
          <c:val>
            <c:numRef>
              <c:f>Sheet1!$A$6:$E$6</c:f>
              <c:numCache>
                <c:formatCode>General</c:formatCode>
                <c:ptCount val="5"/>
                <c:pt idx="0">
                  <c:v>0</c:v>
                </c:pt>
                <c:pt idx="1">
                  <c:v>0</c:v>
                </c:pt>
                <c:pt idx="2">
                  <c:v>6.4999999999999503E-2</c:v>
                </c:pt>
                <c:pt idx="3">
                  <c:v>0.47100000000000009</c:v>
                </c:pt>
                <c:pt idx="4">
                  <c:v>0.64400000000000013</c:v>
                </c:pt>
              </c:numCache>
            </c:numRef>
          </c:val>
          <c:extLst>
            <c:ext xmlns:c16="http://schemas.microsoft.com/office/drawing/2014/chart" uri="{C3380CC4-5D6E-409C-BE32-E72D297353CC}">
              <c16:uniqueId val="{00000005-22BE-4D0C-B92B-C40B717C21D1}"/>
            </c:ext>
          </c:extLst>
        </c:ser>
        <c:ser>
          <c:idx val="6"/>
          <c:order val="6"/>
          <c:spPr>
            <a:solidFill>
              <a:schemeClr val="accent6"/>
            </a:solidFill>
            <a:ln>
              <a:noFill/>
            </a:ln>
          </c:spPr>
          <c:val>
            <c:numRef>
              <c:f>Sheet1!$A$7:$E$7</c:f>
              <c:numCache>
                <c:formatCode>General</c:formatCode>
                <c:ptCount val="5"/>
                <c:pt idx="0">
                  <c:v>0</c:v>
                </c:pt>
                <c:pt idx="1">
                  <c:v>0</c:v>
                </c:pt>
                <c:pt idx="2">
                  <c:v>0.37299999999999933</c:v>
                </c:pt>
                <c:pt idx="3">
                  <c:v>1.028</c:v>
                </c:pt>
                <c:pt idx="4">
                  <c:v>1.161</c:v>
                </c:pt>
              </c:numCache>
            </c:numRef>
          </c:val>
          <c:extLst>
            <c:ext xmlns:c16="http://schemas.microsoft.com/office/drawing/2014/chart" uri="{C3380CC4-5D6E-409C-BE32-E72D297353CC}">
              <c16:uniqueId val="{00000006-22BE-4D0C-B92B-C40B717C21D1}"/>
            </c:ext>
          </c:extLst>
        </c:ser>
        <c:ser>
          <c:idx val="7"/>
          <c:order val="7"/>
          <c:spPr>
            <a:solidFill>
              <a:srgbClr val="C30C3E"/>
            </a:solidFill>
            <a:ln>
              <a:noFill/>
            </a:ln>
          </c:spPr>
          <c:val>
            <c:numRef>
              <c:f>Sheet1!$A$8:$E$8</c:f>
              <c:numCache>
                <c:formatCode>General</c:formatCode>
                <c:ptCount val="5"/>
                <c:pt idx="0">
                  <c:v>0.30899999999999928</c:v>
                </c:pt>
                <c:pt idx="1">
                  <c:v>0.68700000000000117</c:v>
                </c:pt>
                <c:pt idx="2">
                  <c:v>1.2479999999999993</c:v>
                </c:pt>
                <c:pt idx="3">
                  <c:v>1.585</c:v>
                </c:pt>
                <c:pt idx="4">
                  <c:v>2.4119999999999999</c:v>
                </c:pt>
              </c:numCache>
            </c:numRef>
          </c:val>
          <c:extLst>
            <c:ext xmlns:c16="http://schemas.microsoft.com/office/drawing/2014/chart" uri="{C3380CC4-5D6E-409C-BE32-E72D297353CC}">
              <c16:uniqueId val="{00000007-22BE-4D0C-B92B-C40B717C21D1}"/>
            </c:ext>
          </c:extLst>
        </c:ser>
        <c:ser>
          <c:idx val="8"/>
          <c:order val="8"/>
          <c:spPr>
            <a:solidFill>
              <a:srgbClr val="007770"/>
            </a:solidFill>
            <a:ln>
              <a:noFill/>
            </a:ln>
          </c:spPr>
          <c:val>
            <c:numRef>
              <c:f>Sheet1!$A$9:$E$9</c:f>
              <c:numCache>
                <c:formatCode>General</c:formatCode>
                <c:ptCount val="5"/>
                <c:pt idx="0">
                  <c:v>2.7559999999999985</c:v>
                </c:pt>
                <c:pt idx="1">
                  <c:v>2.6819999999999986</c:v>
                </c:pt>
                <c:pt idx="2">
                  <c:v>3.9359999999999999</c:v>
                </c:pt>
                <c:pt idx="3">
                  <c:v>5.5829999999999993</c:v>
                </c:pt>
                <c:pt idx="4">
                  <c:v>6.0149999999999997</c:v>
                </c:pt>
              </c:numCache>
            </c:numRef>
          </c:val>
          <c:extLst>
            <c:ext xmlns:c16="http://schemas.microsoft.com/office/drawing/2014/chart" uri="{C3380CC4-5D6E-409C-BE32-E72D297353CC}">
              <c16:uniqueId val="{00000008-22BE-4D0C-B92B-C40B717C21D1}"/>
            </c:ext>
          </c:extLst>
        </c:ser>
        <c:ser>
          <c:idx val="9"/>
          <c:order val="9"/>
          <c:spPr>
            <a:solidFill>
              <a:srgbClr val="DF4977"/>
            </a:solidFill>
            <a:ln>
              <a:noFill/>
            </a:ln>
          </c:spPr>
          <c:val>
            <c:numRef>
              <c:f>Sheet1!$A$10:$E$10</c:f>
              <c:numCache>
                <c:formatCode>General</c:formatCode>
                <c:ptCount val="5"/>
                <c:pt idx="0">
                  <c:v>3.5249999999999986</c:v>
                </c:pt>
                <c:pt idx="1">
                  <c:v>4.4800000000000004</c:v>
                </c:pt>
                <c:pt idx="2">
                  <c:v>5.8320000000000007</c:v>
                </c:pt>
                <c:pt idx="3">
                  <c:v>8.1639999999999979</c:v>
                </c:pt>
                <c:pt idx="4">
                  <c:v>9.2099999999999991</c:v>
                </c:pt>
              </c:numCache>
            </c:numRef>
          </c:val>
          <c:extLst>
            <c:ext xmlns:c16="http://schemas.microsoft.com/office/drawing/2014/chart" uri="{C3380CC4-5D6E-409C-BE32-E72D297353CC}">
              <c16:uniqueId val="{00000009-22BE-4D0C-B92B-C40B717C21D1}"/>
            </c:ext>
          </c:extLst>
        </c:ser>
        <c:ser>
          <c:idx val="10"/>
          <c:order val="10"/>
          <c:spPr>
            <a:solidFill>
              <a:srgbClr val="6F8DB9"/>
            </a:solidFill>
            <a:ln>
              <a:noFill/>
            </a:ln>
          </c:spPr>
          <c:val>
            <c:numRef>
              <c:f>Sheet1!$A$11:$E$11</c:f>
              <c:numCache>
                <c:formatCode>General</c:formatCode>
                <c:ptCount val="5"/>
                <c:pt idx="0">
                  <c:v>0.34199999999999875</c:v>
                </c:pt>
                <c:pt idx="1">
                  <c:v>2.125</c:v>
                </c:pt>
                <c:pt idx="2">
                  <c:v>7.07</c:v>
                </c:pt>
                <c:pt idx="3">
                  <c:v>16.826000000000001</c:v>
                </c:pt>
                <c:pt idx="4">
                  <c:v>23.442</c:v>
                </c:pt>
              </c:numCache>
            </c:numRef>
          </c:val>
          <c:extLst>
            <c:ext xmlns:c16="http://schemas.microsoft.com/office/drawing/2014/chart" uri="{C3380CC4-5D6E-409C-BE32-E72D297353CC}">
              <c16:uniqueId val="{0000000A-22BE-4D0C-B92B-C40B717C21D1}"/>
            </c:ext>
          </c:extLst>
        </c:ser>
        <c:ser>
          <c:idx val="11"/>
          <c:order val="11"/>
          <c:spPr>
            <a:solidFill>
              <a:srgbClr val="FFE000"/>
            </a:solidFill>
            <a:ln>
              <a:noFill/>
            </a:ln>
          </c:spPr>
          <c:val>
            <c:numRef>
              <c:f>Sheet1!$A$12:$E$12</c:f>
              <c:numCache>
                <c:formatCode>General</c:formatCode>
                <c:ptCount val="5"/>
                <c:pt idx="0">
                  <c:v>5.1999999999985391E-3</c:v>
                </c:pt>
                <c:pt idx="1">
                  <c:v>1.3060000000000009</c:v>
                </c:pt>
                <c:pt idx="2">
                  <c:v>8.3159999999999989</c:v>
                </c:pt>
                <c:pt idx="3">
                  <c:v>23.071999999999996</c:v>
                </c:pt>
                <c:pt idx="4">
                  <c:v>32.723000000000006</c:v>
                </c:pt>
              </c:numCache>
            </c:numRef>
          </c:val>
          <c:extLst>
            <c:ext xmlns:c16="http://schemas.microsoft.com/office/drawing/2014/chart" uri="{C3380CC4-5D6E-409C-BE32-E72D297353CC}">
              <c16:uniqueId val="{0000000B-22BE-4D0C-B92B-C40B717C21D1}"/>
            </c:ext>
          </c:extLst>
        </c:ser>
        <c:dLbls>
          <c:showLegendKey val="0"/>
          <c:showVal val="0"/>
          <c:showCatName val="0"/>
          <c:showSerName val="0"/>
          <c:showPercent val="0"/>
          <c:showBubbleSize val="0"/>
        </c:dLbls>
        <c:axId val="789289312"/>
        <c:axId val="1"/>
      </c:areaChart>
      <c:catAx>
        <c:axId val="78928931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80"/>
          <c:min val="0"/>
        </c:scaling>
        <c:delete val="0"/>
        <c:axPos val="l"/>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789289312"/>
        <c:crosses val="min"/>
        <c:crossBetween val="midCat"/>
      </c:valAx>
    </c:plotArea>
    <c:plotVisOnly val="0"/>
    <c:dispBlanksAs val="zero"/>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6820428336079075"/>
          <c:y val="0.25644916540212442"/>
          <c:w val="0.26441515650741348"/>
          <c:h val="0.48710166919575115"/>
        </c:manualLayout>
      </c:layout>
      <c:pieChart>
        <c:varyColors val="0"/>
        <c:ser>
          <c:idx val="0"/>
          <c:order val="0"/>
          <c:dPt>
            <c:idx val="0"/>
            <c:bubble3D val="0"/>
            <c:spPr>
              <a:solidFill>
                <a:schemeClr val="accent1"/>
              </a:solidFill>
              <a:ln>
                <a:noFill/>
              </a:ln>
            </c:spPr>
            <c:extLst>
              <c:ext xmlns:c16="http://schemas.microsoft.com/office/drawing/2014/chart" uri="{C3380CC4-5D6E-409C-BE32-E72D297353CC}">
                <c16:uniqueId val="{00000000-6376-429C-A191-DF0EC86A3E16}"/>
              </c:ext>
            </c:extLst>
          </c:dPt>
          <c:dPt>
            <c:idx val="1"/>
            <c:bubble3D val="0"/>
            <c:spPr>
              <a:solidFill>
                <a:schemeClr val="accent2"/>
              </a:solidFill>
              <a:ln>
                <a:noFill/>
              </a:ln>
            </c:spPr>
            <c:extLst>
              <c:ext xmlns:c16="http://schemas.microsoft.com/office/drawing/2014/chart" uri="{C3380CC4-5D6E-409C-BE32-E72D297353CC}">
                <c16:uniqueId val="{00000001-6376-429C-A191-DF0EC86A3E16}"/>
              </c:ext>
            </c:extLst>
          </c:dPt>
          <c:dPt>
            <c:idx val="2"/>
            <c:bubble3D val="0"/>
            <c:spPr>
              <a:solidFill>
                <a:schemeClr val="accent3"/>
              </a:solidFill>
              <a:ln>
                <a:noFill/>
              </a:ln>
            </c:spPr>
            <c:extLst>
              <c:ext xmlns:c16="http://schemas.microsoft.com/office/drawing/2014/chart" uri="{C3380CC4-5D6E-409C-BE32-E72D297353CC}">
                <c16:uniqueId val="{00000002-6376-429C-A191-DF0EC86A3E16}"/>
              </c:ext>
            </c:extLst>
          </c:dPt>
          <c:dPt>
            <c:idx val="3"/>
            <c:bubble3D val="0"/>
            <c:spPr>
              <a:solidFill>
                <a:schemeClr val="accent4"/>
              </a:solidFill>
              <a:ln>
                <a:noFill/>
              </a:ln>
            </c:spPr>
            <c:extLst>
              <c:ext xmlns:c16="http://schemas.microsoft.com/office/drawing/2014/chart" uri="{C3380CC4-5D6E-409C-BE32-E72D297353CC}">
                <c16:uniqueId val="{00000003-6376-429C-A191-DF0EC86A3E16}"/>
              </c:ext>
            </c:extLst>
          </c:dPt>
          <c:dLbls>
            <c:dLbl>
              <c:idx val="2"/>
              <c:layout>
                <c:manualLayout>
                  <c:x val="-1.6474464579901153E-3"/>
                  <c:y val="2.2761760242792108E-2"/>
                </c:manualLayout>
              </c:layout>
              <c:numFmt formatCode="#,##0&quot;%&quot;;&quot;-&quot;#,##0&quot;%&quot;"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376-429C-A191-DF0EC86A3E1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18</c:v>
                </c:pt>
                <c:pt idx="1">
                  <c:v>15</c:v>
                </c:pt>
                <c:pt idx="2">
                  <c:v>38</c:v>
                </c:pt>
                <c:pt idx="3">
                  <c:v>29.000000000000004</c:v>
                </c:pt>
              </c:numCache>
            </c:numRef>
          </c:val>
          <c:extLst>
            <c:ext xmlns:c16="http://schemas.microsoft.com/office/drawing/2014/chart" uri="{C3380CC4-5D6E-409C-BE32-E72D297353CC}">
              <c16:uniqueId val="{00000004-6376-429C-A191-DF0EC86A3E16}"/>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chemeClr val="bg2">
                <a:lumMod val="90000"/>
              </a:schemeClr>
            </a:solidFill>
          </c:spPr>
          <c:dPt>
            <c:idx val="0"/>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1-01D3-8441-B935-312FAEE5AE3F}"/>
              </c:ext>
            </c:extLst>
          </c:dPt>
          <c:dPt>
            <c:idx val="1"/>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3-01D3-8441-B935-312FAEE5AE3F}"/>
              </c:ext>
            </c:extLst>
          </c:dPt>
          <c:val>
            <c:numRef>
              <c:f>Sheet1!$A$1:$A$2</c:f>
              <c:numCache>
                <c:formatCode>0%</c:formatCode>
                <c:ptCount val="2"/>
                <c:pt idx="0">
                  <c:v>0.99</c:v>
                </c:pt>
                <c:pt idx="1">
                  <c:v>0.01</c:v>
                </c:pt>
              </c:numCache>
            </c:numRef>
          </c:val>
          <c:extLst>
            <c:ext xmlns:c16="http://schemas.microsoft.com/office/drawing/2014/chart" uri="{C3380CC4-5D6E-409C-BE32-E72D297353CC}">
              <c16:uniqueId val="{00000004-01D3-8441-B935-312FAEE5AE3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userShapes r:id="rId5"/>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chemeClr val="bg2">
                <a:lumMod val="50000"/>
              </a:schemeClr>
            </a:solidFill>
          </c:spPr>
          <c:dPt>
            <c:idx val="0"/>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1-57E4-0C4A-986D-5EF955EE9CE1}"/>
              </c:ext>
            </c:extLst>
          </c:dPt>
          <c:dPt>
            <c:idx val="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3-57E4-0C4A-986D-5EF955EE9CE1}"/>
              </c:ext>
            </c:extLst>
          </c:dPt>
          <c:val>
            <c:numRef>
              <c:f>Sheet1!$A$1:$A$2</c:f>
              <c:numCache>
                <c:formatCode>0%</c:formatCode>
                <c:ptCount val="2"/>
                <c:pt idx="0">
                  <c:v>0.99</c:v>
                </c:pt>
                <c:pt idx="1">
                  <c:v>0.01</c:v>
                </c:pt>
              </c:numCache>
            </c:numRef>
          </c:val>
          <c:extLst>
            <c:ext xmlns:c16="http://schemas.microsoft.com/office/drawing/2014/chart" uri="{C3380CC4-5D6E-409C-BE32-E72D297353CC}">
              <c16:uniqueId val="{00000004-57E4-0C4A-986D-5EF955EE9CE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364173734258545E-2"/>
          <c:y val="2.1452145214521452E-2"/>
          <c:w val="0.97327165253148296"/>
          <c:h val="0.95709570957095713"/>
        </c:manualLayout>
      </c:layout>
      <c:barChart>
        <c:barDir val="bar"/>
        <c:grouping val="stacked"/>
        <c:varyColors val="0"/>
        <c:ser>
          <c:idx val="0"/>
          <c:order val="0"/>
          <c:spPr>
            <a:noFill/>
            <a:ln>
              <a:noFill/>
            </a:ln>
          </c:spPr>
          <c:invertIfNegative val="0"/>
          <c:val>
            <c:numRef>
              <c:f>Sheet1!$A$1:$I$1</c:f>
              <c:numCache>
                <c:formatCode>General</c:formatCode>
                <c:ptCount val="9"/>
                <c:pt idx="0">
                  <c:v>40</c:v>
                </c:pt>
                <c:pt idx="1">
                  <c:v>60</c:v>
                </c:pt>
                <c:pt idx="2">
                  <c:v>750</c:v>
                </c:pt>
                <c:pt idx="3">
                  <c:v>15</c:v>
                </c:pt>
                <c:pt idx="4">
                  <c:v>86</c:v>
                </c:pt>
                <c:pt idx="5">
                  <c:v>20</c:v>
                </c:pt>
                <c:pt idx="6">
                  <c:v>50</c:v>
                </c:pt>
                <c:pt idx="7">
                  <c:v>100</c:v>
                </c:pt>
                <c:pt idx="8">
                  <c:v>200</c:v>
                </c:pt>
              </c:numCache>
            </c:numRef>
          </c:val>
          <c:extLst>
            <c:ext xmlns:c16="http://schemas.microsoft.com/office/drawing/2014/chart" uri="{C3380CC4-5D6E-409C-BE32-E72D297353CC}">
              <c16:uniqueId val="{00000000-51BA-435B-A46E-D0F94C906230}"/>
            </c:ext>
          </c:extLst>
        </c:ser>
        <c:ser>
          <c:idx val="1"/>
          <c:order val="1"/>
          <c:spPr>
            <a:solidFill>
              <a:srgbClr val="D2F1EE"/>
            </a:solidFill>
            <a:ln>
              <a:noFill/>
            </a:ln>
          </c:spPr>
          <c:invertIfNegative val="0"/>
          <c:dPt>
            <c:idx val="7"/>
            <c:invertIfNegative val="0"/>
            <c:bubble3D val="0"/>
            <c:spPr>
              <a:solidFill>
                <a:srgbClr val="C5EEFF"/>
              </a:solidFill>
              <a:ln>
                <a:noFill/>
              </a:ln>
            </c:spPr>
            <c:extLst>
              <c:ext xmlns:c16="http://schemas.microsoft.com/office/drawing/2014/chart" uri="{C3380CC4-5D6E-409C-BE32-E72D297353CC}">
                <c16:uniqueId val="{00000001-51BA-435B-A46E-D0F94C906230}"/>
              </c:ext>
            </c:extLst>
          </c:dPt>
          <c:dPt>
            <c:idx val="8"/>
            <c:invertIfNegative val="0"/>
            <c:bubble3D val="0"/>
            <c:spPr>
              <a:solidFill>
                <a:srgbClr val="C5EEFF"/>
              </a:solidFill>
              <a:ln>
                <a:noFill/>
              </a:ln>
            </c:spPr>
            <c:extLst>
              <c:ext xmlns:c16="http://schemas.microsoft.com/office/drawing/2014/chart" uri="{C3380CC4-5D6E-409C-BE32-E72D297353CC}">
                <c16:uniqueId val="{00000002-51BA-435B-A46E-D0F94C906230}"/>
              </c:ext>
            </c:extLst>
          </c:dPt>
          <c:val>
            <c:numRef>
              <c:f>Sheet1!$A$2:$I$2</c:f>
              <c:numCache>
                <c:formatCode>General</c:formatCode>
                <c:ptCount val="9"/>
                <c:pt idx="0">
                  <c:v>60</c:v>
                </c:pt>
                <c:pt idx="1">
                  <c:v>60</c:v>
                </c:pt>
                <c:pt idx="2">
                  <c:v>50</c:v>
                </c:pt>
                <c:pt idx="3">
                  <c:v>20</c:v>
                </c:pt>
                <c:pt idx="4">
                  <c:v>77</c:v>
                </c:pt>
                <c:pt idx="5">
                  <c:v>35</c:v>
                </c:pt>
                <c:pt idx="6">
                  <c:v>30</c:v>
                </c:pt>
                <c:pt idx="7">
                  <c:v>245</c:v>
                </c:pt>
                <c:pt idx="8">
                  <c:v>100</c:v>
                </c:pt>
              </c:numCache>
            </c:numRef>
          </c:val>
          <c:extLst>
            <c:ext xmlns:c16="http://schemas.microsoft.com/office/drawing/2014/chart" uri="{C3380CC4-5D6E-409C-BE32-E72D297353CC}">
              <c16:uniqueId val="{00000003-51BA-435B-A46E-D0F94C906230}"/>
            </c:ext>
          </c:extLst>
        </c:ser>
        <c:ser>
          <c:idx val="2"/>
          <c:order val="2"/>
          <c:spPr>
            <a:noFill/>
            <a:ln>
              <a:noFill/>
            </a:ln>
          </c:spPr>
          <c:invertIfNegative val="0"/>
          <c:val>
            <c:numRef>
              <c:f>Sheet1!$A$3:$I$3</c:f>
              <c:numCache>
                <c:formatCode>General</c:formatCode>
                <c:ptCount val="9"/>
                <c:pt idx="0">
                  <c:v>33</c:v>
                </c:pt>
                <c:pt idx="1">
                  <c:v>85</c:v>
                </c:pt>
                <c:pt idx="3">
                  <c:v>0</c:v>
                </c:pt>
                <c:pt idx="4">
                  <c:v>0</c:v>
                </c:pt>
                <c:pt idx="5">
                  <c:v>0</c:v>
                </c:pt>
                <c:pt idx="6">
                  <c:v>56</c:v>
                </c:pt>
                <c:pt idx="7">
                  <c:v>0</c:v>
                </c:pt>
                <c:pt idx="8">
                  <c:v>0</c:v>
                </c:pt>
              </c:numCache>
            </c:numRef>
          </c:val>
          <c:extLst>
            <c:ext xmlns:c16="http://schemas.microsoft.com/office/drawing/2014/chart" uri="{C3380CC4-5D6E-409C-BE32-E72D297353CC}">
              <c16:uniqueId val="{00000004-51BA-435B-A46E-D0F94C906230}"/>
            </c:ext>
          </c:extLst>
        </c:ser>
        <c:ser>
          <c:idx val="3"/>
          <c:order val="3"/>
          <c:spPr>
            <a:noFill/>
            <a:ln>
              <a:noFill/>
            </a:ln>
          </c:spPr>
          <c:invertIfNegative val="0"/>
          <c:val>
            <c:numRef>
              <c:f>Sheet1!$A$4:$I$4</c:f>
              <c:numCache>
                <c:formatCode>General</c:formatCode>
                <c:ptCount val="9"/>
                <c:pt idx="0">
                  <c:v>0</c:v>
                </c:pt>
                <c:pt idx="1">
                  <c:v>0</c:v>
                </c:pt>
                <c:pt idx="3">
                  <c:v>0</c:v>
                </c:pt>
                <c:pt idx="4">
                  <c:v>0</c:v>
                </c:pt>
                <c:pt idx="5">
                  <c:v>0</c:v>
                </c:pt>
                <c:pt idx="6">
                  <c:v>0</c:v>
                </c:pt>
                <c:pt idx="7">
                  <c:v>0</c:v>
                </c:pt>
                <c:pt idx="8">
                  <c:v>0</c:v>
                </c:pt>
              </c:numCache>
            </c:numRef>
          </c:val>
          <c:extLst>
            <c:ext xmlns:c16="http://schemas.microsoft.com/office/drawing/2014/chart" uri="{C3380CC4-5D6E-409C-BE32-E72D297353CC}">
              <c16:uniqueId val="{00000005-51BA-435B-A46E-D0F94C906230}"/>
            </c:ext>
          </c:extLst>
        </c:ser>
        <c:dLbls>
          <c:showLegendKey val="0"/>
          <c:showVal val="0"/>
          <c:showCatName val="0"/>
          <c:showSerName val="0"/>
          <c:showPercent val="0"/>
          <c:showBubbleSize val="0"/>
        </c:dLbls>
        <c:gapWidth val="80"/>
        <c:overlap val="100"/>
        <c:axId val="136278320"/>
        <c:axId val="1"/>
      </c:barChart>
      <c:catAx>
        <c:axId val="136278320"/>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800"/>
          <c:min val="0"/>
        </c:scaling>
        <c:delete val="0"/>
        <c:axPos val="t"/>
        <c:majorGridlines>
          <c:spPr>
            <a:ln>
              <a:noFill/>
            </a:ln>
          </c:spPr>
        </c:majorGridlines>
        <c:numFmt formatCode="General" sourceLinked="1"/>
        <c:majorTickMark val="none"/>
        <c:minorTickMark val="none"/>
        <c:tickLblPos val="none"/>
        <c:spPr>
          <a:ln>
            <a:noFill/>
          </a:ln>
        </c:spPr>
        <c:crossAx val="136278320"/>
        <c:crosses val="min"/>
        <c:crossBetween val="between"/>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039215686274508E-3"/>
          <c:y val="5.6596253487445194E-2"/>
          <c:w val="0.98039215686274506"/>
          <c:h val="0.88680749302510964"/>
        </c:manualLayout>
      </c:layout>
      <c:barChart>
        <c:barDir val="col"/>
        <c:grouping val="clustered"/>
        <c:varyColors val="0"/>
        <c:ser>
          <c:idx val="0"/>
          <c:order val="0"/>
          <c:spPr>
            <a:solidFill>
              <a:schemeClr val="accent1"/>
            </a:solidFill>
            <a:ln w="3175" cmpd="sng" algn="ctr">
              <a:solidFill>
                <a:schemeClr val="bg1"/>
              </a:solidFill>
              <a:prstDash val="solid"/>
            </a:ln>
          </c:spPr>
          <c:invertIfNegative val="0"/>
          <c:dLbls>
            <c:dLbl>
              <c:idx val="1"/>
              <c:layout>
                <c:manualLayout>
                  <c:x val="0"/>
                  <c:y val="-0.36269430051813473"/>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9FB-4F8B-B277-27C07676EDE3}"/>
                </c:ext>
              </c:extLst>
            </c:dLbl>
            <c:dLbl>
              <c:idx val="2"/>
              <c:layout>
                <c:manualLayout>
                  <c:x val="0"/>
                  <c:y val="-0.3674770825029892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9FB-4F8B-B277-27C07676EDE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1">
                  <c:v>2.66</c:v>
                </c:pt>
                <c:pt idx="2">
                  <c:v>2.7</c:v>
                </c:pt>
              </c:numCache>
            </c:numRef>
          </c:val>
          <c:extLst>
            <c:ext xmlns:c16="http://schemas.microsoft.com/office/drawing/2014/chart" uri="{C3380CC4-5D6E-409C-BE32-E72D297353CC}">
              <c16:uniqueId val="{00000002-99FB-4F8B-B277-27C07676EDE3}"/>
            </c:ext>
          </c:extLst>
        </c:ser>
        <c:ser>
          <c:idx val="1"/>
          <c:order val="1"/>
          <c:spPr>
            <a:solidFill>
              <a:schemeClr val="accent2"/>
            </a:solidFill>
            <a:ln w="3175" cmpd="sng" algn="ctr">
              <a:solidFill>
                <a:schemeClr val="bg1"/>
              </a:solidFill>
              <a:prstDash val="solid"/>
            </a:ln>
          </c:spPr>
          <c:invertIfNegative val="0"/>
          <c:dPt>
            <c:idx val="0"/>
            <c:invertIfNegative val="0"/>
            <c:bubble3D val="0"/>
            <c:spPr>
              <a:solidFill>
                <a:schemeClr val="tx2"/>
              </a:solidFill>
              <a:ln w="3175" cmpd="sng" algn="ctr">
                <a:solidFill>
                  <a:schemeClr val="bg1"/>
                </a:solidFill>
                <a:prstDash val="solid"/>
              </a:ln>
            </c:spPr>
            <c:extLst>
              <c:ext xmlns:c16="http://schemas.microsoft.com/office/drawing/2014/chart" uri="{C3380CC4-5D6E-409C-BE32-E72D297353CC}">
                <c16:uniqueId val="{00000003-99FB-4F8B-B277-27C07676EDE3}"/>
              </c:ext>
            </c:extLst>
          </c:dPt>
          <c:dLbls>
            <c:dLbl>
              <c:idx val="1"/>
              <c:layout>
                <c:manualLayout>
                  <c:x val="0"/>
                  <c:y val="-0.316859306496612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9FB-4F8B-B277-27C07676EDE3}"/>
                </c:ext>
              </c:extLst>
            </c:dLbl>
            <c:dLbl>
              <c:idx val="2"/>
              <c:layout>
                <c:manualLayout>
                  <c:x val="0"/>
                  <c:y val="-0.17776006377042647"/>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9FB-4F8B-B277-27C07676EDE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Sheet1!$A$2:$C$2</c:f>
              <c:numCache>
                <c:formatCode>General</c:formatCode>
                <c:ptCount val="3"/>
                <c:pt idx="0">
                  <c:v>2.8</c:v>
                </c:pt>
                <c:pt idx="1">
                  <c:v>2.2999999999999998</c:v>
                </c:pt>
                <c:pt idx="2">
                  <c:v>1.2</c:v>
                </c:pt>
              </c:numCache>
            </c:numRef>
          </c:val>
          <c:extLst>
            <c:ext xmlns:c16="http://schemas.microsoft.com/office/drawing/2014/chart" uri="{C3380CC4-5D6E-409C-BE32-E72D297353CC}">
              <c16:uniqueId val="{00000006-99FB-4F8B-B277-27C07676EDE3}"/>
            </c:ext>
          </c:extLst>
        </c:ser>
        <c:ser>
          <c:idx val="2"/>
          <c:order val="2"/>
          <c:spPr>
            <a:solidFill>
              <a:schemeClr val="accent3"/>
            </a:solidFill>
            <a:ln w="3175" cmpd="sng" algn="ctr">
              <a:solidFill>
                <a:schemeClr val="bg1"/>
              </a:solidFill>
              <a:prstDash val="solid"/>
            </a:ln>
          </c:spPr>
          <c:invertIfNegative val="0"/>
          <c:dLbls>
            <c:dLbl>
              <c:idx val="1"/>
              <c:layout>
                <c:manualLayout>
                  <c:x val="0"/>
                  <c:y val="-0.25109605420486247"/>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9FB-4F8B-B277-27C07676EDE3}"/>
                </c:ext>
              </c:extLst>
            </c:dLbl>
            <c:dLbl>
              <c:idx val="2"/>
              <c:layout>
                <c:manualLayout>
                  <c:x val="0"/>
                  <c:y val="-4.7030689517736153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9FB-4F8B-B277-27C07676EDE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Sheet1!$A$3:$C$3</c:f>
              <c:numCache>
                <c:formatCode>General</c:formatCode>
                <c:ptCount val="3"/>
                <c:pt idx="1">
                  <c:v>1.78</c:v>
                </c:pt>
                <c:pt idx="2">
                  <c:v>0.22</c:v>
                </c:pt>
              </c:numCache>
            </c:numRef>
          </c:val>
          <c:extLst>
            <c:ext xmlns:c16="http://schemas.microsoft.com/office/drawing/2014/chart" uri="{C3380CC4-5D6E-409C-BE32-E72D297353CC}">
              <c16:uniqueId val="{00000009-99FB-4F8B-B277-27C07676EDE3}"/>
            </c:ext>
          </c:extLst>
        </c:ser>
        <c:dLbls>
          <c:showLegendKey val="0"/>
          <c:showVal val="0"/>
          <c:showCatName val="0"/>
          <c:showSerName val="0"/>
          <c:showPercent val="0"/>
          <c:showBubbleSize val="0"/>
        </c:dLbls>
        <c:gapWidth val="80"/>
        <c:axId val="1145467792"/>
        <c:axId val="1"/>
      </c:barChart>
      <c:catAx>
        <c:axId val="114546779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5"/>
          <c:min val="0"/>
        </c:scaling>
        <c:delete val="0"/>
        <c:axPos val="l"/>
        <c:majorGridlines>
          <c:spPr>
            <a:ln>
              <a:noFill/>
            </a:ln>
          </c:spPr>
        </c:majorGridlines>
        <c:numFmt formatCode="General" sourceLinked="1"/>
        <c:majorTickMark val="none"/>
        <c:minorTickMark val="none"/>
        <c:tickLblPos val="none"/>
        <c:spPr>
          <a:ln w="9525" cmpd="sng" algn="ctr">
            <a:solidFill>
              <a:schemeClr val="bg1"/>
            </a:solidFill>
            <a:prstDash val="solid"/>
          </a:ln>
        </c:spPr>
        <c:crossAx val="1145467792"/>
        <c:crosses val="min"/>
        <c:crossBetween val="between"/>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609082813891359E-3"/>
          <c:y val="6.7203028868906764E-2"/>
          <c:w val="0.98147818343722171"/>
          <c:h val="0.86559394226218644"/>
        </c:manualLayout>
      </c:layout>
      <c:barChart>
        <c:barDir val="col"/>
        <c:grouping val="clustered"/>
        <c:varyColors val="0"/>
        <c:ser>
          <c:idx val="0"/>
          <c:order val="0"/>
          <c:spPr>
            <a:solidFill>
              <a:schemeClr val="accent1"/>
            </a:solidFill>
            <a:ln w="3175" cmpd="sng" algn="ctr">
              <a:solidFill>
                <a:schemeClr val="bg1"/>
              </a:solidFill>
              <a:prstDash val="solid"/>
            </a:ln>
          </c:spPr>
          <c:invertIfNegative val="0"/>
          <c:dLbls>
            <c:dLbl>
              <c:idx val="0"/>
              <c:layout>
                <c:manualLayout>
                  <c:x val="0"/>
                  <c:y val="-0.4188357785139612"/>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3DF-4D53-93CC-8439AD1E0620}"/>
                </c:ext>
              </c:extLst>
            </c:dLbl>
            <c:dLbl>
              <c:idx val="2"/>
              <c:layout>
                <c:manualLayout>
                  <c:x val="0"/>
                  <c:y val="-0.41978230004732608"/>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3DF-4D53-93CC-8439AD1E062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89.84</c:v>
                </c:pt>
                <c:pt idx="1">
                  <c:v>97</c:v>
                </c:pt>
                <c:pt idx="2">
                  <c:v>90</c:v>
                </c:pt>
              </c:numCache>
            </c:numRef>
          </c:val>
          <c:extLst>
            <c:ext xmlns:c16="http://schemas.microsoft.com/office/drawing/2014/chart" uri="{C3380CC4-5D6E-409C-BE32-E72D297353CC}">
              <c16:uniqueId val="{00000002-83DF-4D53-93CC-8439AD1E0620}"/>
            </c:ext>
          </c:extLst>
        </c:ser>
        <c:ser>
          <c:idx val="1"/>
          <c:order val="1"/>
          <c:spPr>
            <a:solidFill>
              <a:schemeClr val="accent2"/>
            </a:solidFill>
            <a:ln w="3175" cmpd="sng" algn="ctr">
              <a:solidFill>
                <a:schemeClr val="bg1"/>
              </a:solidFill>
              <a:prstDash val="solid"/>
            </a:ln>
          </c:spPr>
          <c:invertIfNegative val="0"/>
          <c:dLbls>
            <c:dLbl>
              <c:idx val="0"/>
              <c:layout>
                <c:manualLayout>
                  <c:x val="0"/>
                  <c:y val="-0.39848556554661618"/>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3DF-4D53-93CC-8439AD1E0620}"/>
                </c:ext>
              </c:extLst>
            </c:dLbl>
            <c:dLbl>
              <c:idx val="2"/>
              <c:layout>
                <c:manualLayout>
                  <c:x val="0"/>
                  <c:y val="-0.41978230004732608"/>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3DF-4D53-93CC-8439AD1E062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Sheet1!$A$2:$C$2</c:f>
              <c:numCache>
                <c:formatCode>General</c:formatCode>
                <c:ptCount val="3"/>
                <c:pt idx="0">
                  <c:v>85</c:v>
                </c:pt>
                <c:pt idx="1">
                  <c:v>95.57</c:v>
                </c:pt>
                <c:pt idx="2">
                  <c:v>90</c:v>
                </c:pt>
              </c:numCache>
            </c:numRef>
          </c:val>
          <c:extLst>
            <c:ext xmlns:c16="http://schemas.microsoft.com/office/drawing/2014/chart" uri="{C3380CC4-5D6E-409C-BE32-E72D297353CC}">
              <c16:uniqueId val="{00000005-83DF-4D53-93CC-8439AD1E0620}"/>
            </c:ext>
          </c:extLst>
        </c:ser>
        <c:dLbls>
          <c:showLegendKey val="0"/>
          <c:showVal val="0"/>
          <c:showCatName val="0"/>
          <c:showSerName val="0"/>
          <c:showPercent val="0"/>
          <c:showBubbleSize val="0"/>
        </c:dLbls>
        <c:gapWidth val="200"/>
        <c:axId val="1145492752"/>
        <c:axId val="1"/>
      </c:barChart>
      <c:catAx>
        <c:axId val="114549275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0"/>
        <c:axPos val="l"/>
        <c:majorGridlines>
          <c:spPr>
            <a:ln w="3175" cmpd="sng" algn="ctr">
              <a:solidFill>
                <a:schemeClr val="tx2"/>
              </a:solidFill>
              <a:prstDash val="solid"/>
            </a:ln>
          </c:spPr>
        </c:majorGridlines>
        <c:numFmt formatCode="General" sourceLinked="1"/>
        <c:majorTickMark val="none"/>
        <c:minorTickMark val="none"/>
        <c:tickLblPos val="none"/>
        <c:spPr>
          <a:ln w="9525" cmpd="sng" algn="ctr">
            <a:solidFill>
              <a:schemeClr val="bg1"/>
            </a:solidFill>
            <a:prstDash val="solid"/>
          </a:ln>
        </c:spPr>
        <c:crossAx val="1145492752"/>
        <c:crosses val="min"/>
        <c:crossBetween val="between"/>
        <c:majorUnit val="20"/>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661309958607255E-2"/>
          <c:y val="3.2338308457711441E-2"/>
          <c:w val="0.97467738008278548"/>
          <c:h val="0.93532338308457708"/>
        </c:manualLayout>
      </c:layout>
      <c:barChart>
        <c:barDir val="col"/>
        <c:grouping val="stacked"/>
        <c:varyColors val="0"/>
        <c:ser>
          <c:idx val="0"/>
          <c:order val="0"/>
          <c:spPr>
            <a:solidFill>
              <a:schemeClr val="accent1"/>
            </a:solidFill>
            <a:ln>
              <a:noFill/>
            </a:ln>
          </c:spPr>
          <c:invertIfNegative val="0"/>
          <c:val>
            <c:numRef>
              <c:f>Sheet1!$A$1:$C$1</c:f>
              <c:numCache>
                <c:formatCode>General</c:formatCode>
                <c:ptCount val="3"/>
                <c:pt idx="0">
                  <c:v>0.9</c:v>
                </c:pt>
                <c:pt idx="1">
                  <c:v>5.5</c:v>
                </c:pt>
                <c:pt idx="2">
                  <c:v>75</c:v>
                </c:pt>
              </c:numCache>
            </c:numRef>
          </c:val>
          <c:extLst>
            <c:ext xmlns:c16="http://schemas.microsoft.com/office/drawing/2014/chart" uri="{C3380CC4-5D6E-409C-BE32-E72D297353CC}">
              <c16:uniqueId val="{00000000-C94D-4688-BC04-6E482CF2028E}"/>
            </c:ext>
          </c:extLst>
        </c:ser>
        <c:dLbls>
          <c:showLegendKey val="0"/>
          <c:showVal val="0"/>
          <c:showCatName val="0"/>
          <c:showSerName val="0"/>
          <c:showPercent val="0"/>
          <c:showBubbleSize val="0"/>
        </c:dLbls>
        <c:gapWidth val="80"/>
        <c:overlap val="100"/>
        <c:axId val="1916404592"/>
        <c:axId val="1"/>
      </c:barChart>
      <c:catAx>
        <c:axId val="191640459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80"/>
          <c:min val="0"/>
        </c:scaling>
        <c:delete val="0"/>
        <c:axPos val="l"/>
        <c:majorGridlines>
          <c:spPr>
            <a:ln w="3175" cmpd="sng" algn="ctr">
              <a:solidFill>
                <a:schemeClr val="tx2"/>
              </a:solidFill>
              <a:prstDash val="solid"/>
            </a:ln>
          </c:spPr>
        </c:majorGridlines>
        <c:numFmt formatCode="General" sourceLinked="1"/>
        <c:majorTickMark val="none"/>
        <c:minorTickMark val="none"/>
        <c:tickLblPos val="none"/>
        <c:spPr>
          <a:ln w="9525" cmpd="sng" algn="ctr">
            <a:solidFill>
              <a:schemeClr val="tx1"/>
            </a:solidFill>
            <a:prstDash val="solid"/>
          </a:ln>
        </c:spPr>
        <c:crossAx val="1916404592"/>
        <c:crosses val="min"/>
        <c:crossBetween val="between"/>
        <c:majorUnit val="10"/>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953952417498082E-2"/>
          <c:y val="2.2298456260720412E-2"/>
          <c:w val="0.96009209516500382"/>
          <c:h val="0.95540308747855918"/>
        </c:manualLayout>
      </c:layout>
      <c:barChart>
        <c:barDir val="bar"/>
        <c:grouping val="stacked"/>
        <c:varyColors val="0"/>
        <c:ser>
          <c:idx val="0"/>
          <c:order val="0"/>
          <c:spPr>
            <a:noFill/>
            <a:ln>
              <a:noFill/>
            </a:ln>
          </c:spPr>
          <c:invertIfNegative val="0"/>
          <c:val>
            <c:numRef>
              <c:f>Sheet1!$A$1:$I$1</c:f>
              <c:numCache>
                <c:formatCode>General</c:formatCode>
                <c:ptCount val="9"/>
                <c:pt idx="0">
                  <c:v>40</c:v>
                </c:pt>
                <c:pt idx="1">
                  <c:v>60</c:v>
                </c:pt>
                <c:pt idx="2">
                  <c:v>750</c:v>
                </c:pt>
                <c:pt idx="3">
                  <c:v>15</c:v>
                </c:pt>
                <c:pt idx="4">
                  <c:v>86</c:v>
                </c:pt>
                <c:pt idx="5">
                  <c:v>25</c:v>
                </c:pt>
                <c:pt idx="6">
                  <c:v>50</c:v>
                </c:pt>
                <c:pt idx="7">
                  <c:v>100</c:v>
                </c:pt>
                <c:pt idx="8">
                  <c:v>200</c:v>
                </c:pt>
              </c:numCache>
            </c:numRef>
          </c:val>
          <c:extLst>
            <c:ext xmlns:c16="http://schemas.microsoft.com/office/drawing/2014/chart" uri="{C3380CC4-5D6E-409C-BE32-E72D297353CC}">
              <c16:uniqueId val="{00000000-DDFB-4B8C-BE1C-155B34DD8807}"/>
            </c:ext>
          </c:extLst>
        </c:ser>
        <c:ser>
          <c:idx val="1"/>
          <c:order val="1"/>
          <c:spPr>
            <a:solidFill>
              <a:srgbClr val="D9D9D9"/>
            </a:solidFill>
            <a:ln>
              <a:noFill/>
            </a:ln>
          </c:spPr>
          <c:invertIfNegative val="0"/>
          <c:dPt>
            <c:idx val="0"/>
            <c:invertIfNegative val="0"/>
            <c:bubble3D val="0"/>
            <c:spPr>
              <a:solidFill>
                <a:schemeClr val="accent6"/>
              </a:solidFill>
              <a:ln>
                <a:noFill/>
              </a:ln>
            </c:spPr>
            <c:extLst>
              <c:ext xmlns:c16="http://schemas.microsoft.com/office/drawing/2014/chart" uri="{C3380CC4-5D6E-409C-BE32-E72D297353CC}">
                <c16:uniqueId val="{00000001-DDFB-4B8C-BE1C-155B34DD8807}"/>
              </c:ext>
            </c:extLst>
          </c:dPt>
          <c:val>
            <c:numRef>
              <c:f>Sheet1!$A$2:$I$2</c:f>
              <c:numCache>
                <c:formatCode>General</c:formatCode>
                <c:ptCount val="9"/>
                <c:pt idx="0">
                  <c:v>60</c:v>
                </c:pt>
                <c:pt idx="1">
                  <c:v>60</c:v>
                </c:pt>
                <c:pt idx="2">
                  <c:v>50</c:v>
                </c:pt>
                <c:pt idx="3">
                  <c:v>20</c:v>
                </c:pt>
                <c:pt idx="4">
                  <c:v>77</c:v>
                </c:pt>
                <c:pt idx="5">
                  <c:v>10</c:v>
                </c:pt>
                <c:pt idx="6">
                  <c:v>30</c:v>
                </c:pt>
                <c:pt idx="7">
                  <c:v>245</c:v>
                </c:pt>
                <c:pt idx="8">
                  <c:v>100</c:v>
                </c:pt>
              </c:numCache>
            </c:numRef>
          </c:val>
          <c:extLst>
            <c:ext xmlns:c16="http://schemas.microsoft.com/office/drawing/2014/chart" uri="{C3380CC4-5D6E-409C-BE32-E72D297353CC}">
              <c16:uniqueId val="{00000002-DDFB-4B8C-BE1C-155B34DD8807}"/>
            </c:ext>
          </c:extLst>
        </c:ser>
        <c:ser>
          <c:idx val="2"/>
          <c:order val="2"/>
          <c:spPr>
            <a:noFill/>
            <a:ln>
              <a:noFill/>
            </a:ln>
          </c:spPr>
          <c:invertIfNegative val="0"/>
          <c:val>
            <c:numRef>
              <c:f>Sheet1!$A$3:$I$3</c:f>
              <c:numCache>
                <c:formatCode>General</c:formatCode>
                <c:ptCount val="9"/>
                <c:pt idx="0">
                  <c:v>33</c:v>
                </c:pt>
                <c:pt idx="1">
                  <c:v>85</c:v>
                </c:pt>
                <c:pt idx="3">
                  <c:v>0</c:v>
                </c:pt>
                <c:pt idx="4">
                  <c:v>0</c:v>
                </c:pt>
                <c:pt idx="5">
                  <c:v>0</c:v>
                </c:pt>
                <c:pt idx="6">
                  <c:v>56</c:v>
                </c:pt>
                <c:pt idx="7">
                  <c:v>0</c:v>
                </c:pt>
                <c:pt idx="8">
                  <c:v>0</c:v>
                </c:pt>
              </c:numCache>
            </c:numRef>
          </c:val>
          <c:extLst>
            <c:ext xmlns:c16="http://schemas.microsoft.com/office/drawing/2014/chart" uri="{C3380CC4-5D6E-409C-BE32-E72D297353CC}">
              <c16:uniqueId val="{00000003-DDFB-4B8C-BE1C-155B34DD8807}"/>
            </c:ext>
          </c:extLst>
        </c:ser>
        <c:ser>
          <c:idx val="3"/>
          <c:order val="3"/>
          <c:spPr>
            <a:noFill/>
            <a:ln>
              <a:noFill/>
            </a:ln>
          </c:spPr>
          <c:invertIfNegative val="0"/>
          <c:dPt>
            <c:idx val="6"/>
            <c:invertIfNegative val="0"/>
            <c:bubble3D val="0"/>
            <c:spPr>
              <a:solidFill>
                <a:srgbClr val="D9D9D9"/>
              </a:solidFill>
              <a:ln>
                <a:noFill/>
              </a:ln>
            </c:spPr>
            <c:extLst>
              <c:ext xmlns:c16="http://schemas.microsoft.com/office/drawing/2014/chart" uri="{C3380CC4-5D6E-409C-BE32-E72D297353CC}">
                <c16:uniqueId val="{00000004-DDFB-4B8C-BE1C-155B34DD8807}"/>
              </c:ext>
            </c:extLst>
          </c:dPt>
          <c:val>
            <c:numRef>
              <c:f>Sheet1!$A$4:$I$4</c:f>
              <c:numCache>
                <c:formatCode>General</c:formatCode>
                <c:ptCount val="9"/>
                <c:pt idx="0">
                  <c:v>0</c:v>
                </c:pt>
                <c:pt idx="1">
                  <c:v>0</c:v>
                </c:pt>
                <c:pt idx="3">
                  <c:v>0</c:v>
                </c:pt>
                <c:pt idx="4">
                  <c:v>0</c:v>
                </c:pt>
                <c:pt idx="5">
                  <c:v>0</c:v>
                </c:pt>
                <c:pt idx="6">
                  <c:v>0</c:v>
                </c:pt>
                <c:pt idx="7">
                  <c:v>0</c:v>
                </c:pt>
                <c:pt idx="8">
                  <c:v>0</c:v>
                </c:pt>
              </c:numCache>
            </c:numRef>
          </c:val>
          <c:extLst>
            <c:ext xmlns:c16="http://schemas.microsoft.com/office/drawing/2014/chart" uri="{C3380CC4-5D6E-409C-BE32-E72D297353CC}">
              <c16:uniqueId val="{00000005-DDFB-4B8C-BE1C-155B34DD8807}"/>
            </c:ext>
          </c:extLst>
        </c:ser>
        <c:dLbls>
          <c:showLegendKey val="0"/>
          <c:showVal val="0"/>
          <c:showCatName val="0"/>
          <c:showSerName val="0"/>
          <c:showPercent val="0"/>
          <c:showBubbleSize val="0"/>
        </c:dLbls>
        <c:gapWidth val="80"/>
        <c:overlap val="100"/>
        <c:axId val="665278944"/>
        <c:axId val="1"/>
      </c:barChart>
      <c:catAx>
        <c:axId val="665278944"/>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800"/>
          <c:min val="0"/>
        </c:scaling>
        <c:delete val="0"/>
        <c:axPos val="t"/>
        <c:majorGridlines>
          <c:spPr>
            <a:ln>
              <a:noFill/>
            </a:ln>
          </c:spPr>
        </c:majorGridlines>
        <c:numFmt formatCode="General" sourceLinked="1"/>
        <c:majorTickMark val="none"/>
        <c:minorTickMark val="none"/>
        <c:tickLblPos val="none"/>
        <c:spPr>
          <a:ln>
            <a:noFill/>
          </a:ln>
        </c:spPr>
        <c:crossAx val="665278944"/>
        <c:crosses val="min"/>
        <c:crossBetween val="between"/>
      </c:valAx>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359642591213699E-2"/>
          <c:y val="2.5896414342629483E-2"/>
          <c:w val="0.9612807148175726"/>
          <c:h val="0.94820717131474108"/>
        </c:manualLayout>
      </c:layout>
      <c:barChart>
        <c:barDir val="col"/>
        <c:grouping val="stacked"/>
        <c:varyColors val="0"/>
        <c:ser>
          <c:idx val="0"/>
          <c:order val="0"/>
          <c:spPr>
            <a:solidFill>
              <a:schemeClr val="bg1"/>
            </a:solidFill>
            <a:ln>
              <a:noFill/>
            </a:ln>
          </c:spPr>
          <c:invertIfNegative val="0"/>
          <c:val>
            <c:numRef>
              <c:f>Sheet1!$A$1:$E$1</c:f>
              <c:numCache>
                <c:formatCode>General</c:formatCode>
                <c:ptCount val="5"/>
                <c:pt idx="0">
                  <c:v>330</c:v>
                </c:pt>
                <c:pt idx="1">
                  <c:v>360</c:v>
                </c:pt>
                <c:pt idx="2">
                  <c:v>410</c:v>
                </c:pt>
                <c:pt idx="3">
                  <c:v>445</c:v>
                </c:pt>
                <c:pt idx="4">
                  <c:v>505</c:v>
                </c:pt>
              </c:numCache>
            </c:numRef>
          </c:val>
          <c:extLst>
            <c:ext xmlns:c16="http://schemas.microsoft.com/office/drawing/2014/chart" uri="{C3380CC4-5D6E-409C-BE32-E72D297353CC}">
              <c16:uniqueId val="{00000000-A1C9-F447-A1A0-0106A5E8E9D1}"/>
            </c:ext>
          </c:extLst>
        </c:ser>
        <c:ser>
          <c:idx val="1"/>
          <c:order val="1"/>
          <c:spPr>
            <a:solidFill>
              <a:schemeClr val="accent1"/>
            </a:solidFill>
            <a:ln>
              <a:noFill/>
            </a:ln>
          </c:spPr>
          <c:invertIfNegative val="0"/>
          <c:dPt>
            <c:idx val="1"/>
            <c:invertIfNegative val="0"/>
            <c:bubble3D val="0"/>
            <c:spPr>
              <a:solidFill>
                <a:schemeClr val="accent3"/>
              </a:solidFill>
              <a:ln>
                <a:noFill/>
              </a:ln>
            </c:spPr>
            <c:extLst>
              <c:ext xmlns:c16="http://schemas.microsoft.com/office/drawing/2014/chart" uri="{C3380CC4-5D6E-409C-BE32-E72D297353CC}">
                <c16:uniqueId val="{00000001-A1C9-F447-A1A0-0106A5E8E9D1}"/>
              </c:ext>
            </c:extLst>
          </c:dPt>
          <c:dPt>
            <c:idx val="3"/>
            <c:invertIfNegative val="0"/>
            <c:bubble3D val="0"/>
            <c:spPr>
              <a:solidFill>
                <a:schemeClr val="accent3"/>
              </a:solidFill>
              <a:ln>
                <a:noFill/>
              </a:ln>
            </c:spPr>
            <c:extLst>
              <c:ext xmlns:c16="http://schemas.microsoft.com/office/drawing/2014/chart" uri="{C3380CC4-5D6E-409C-BE32-E72D297353CC}">
                <c16:uniqueId val="{00000002-A1C9-F447-A1A0-0106A5E8E9D1}"/>
              </c:ext>
            </c:extLst>
          </c:dPt>
          <c:dPt>
            <c:idx val="4"/>
            <c:invertIfNegative val="0"/>
            <c:bubble3D val="0"/>
            <c:spPr>
              <a:solidFill>
                <a:schemeClr val="accent4"/>
              </a:solidFill>
              <a:ln>
                <a:noFill/>
              </a:ln>
            </c:spPr>
            <c:extLst>
              <c:ext xmlns:c16="http://schemas.microsoft.com/office/drawing/2014/chart" uri="{C3380CC4-5D6E-409C-BE32-E72D297353CC}">
                <c16:uniqueId val="{00000003-A1C9-F447-A1A0-0106A5E8E9D1}"/>
              </c:ext>
            </c:extLst>
          </c:dPt>
          <c:val>
            <c:numRef>
              <c:f>Sheet1!$A$2:$E$2</c:f>
              <c:numCache>
                <c:formatCode>General</c:formatCode>
                <c:ptCount val="5"/>
                <c:pt idx="0">
                  <c:v>130</c:v>
                </c:pt>
                <c:pt idx="1">
                  <c:v>150</c:v>
                </c:pt>
                <c:pt idx="2">
                  <c:v>180</c:v>
                </c:pt>
                <c:pt idx="3">
                  <c:v>195</c:v>
                </c:pt>
                <c:pt idx="4">
                  <c:v>345</c:v>
                </c:pt>
              </c:numCache>
            </c:numRef>
          </c:val>
          <c:extLst>
            <c:ext xmlns:c16="http://schemas.microsoft.com/office/drawing/2014/chart" uri="{C3380CC4-5D6E-409C-BE32-E72D297353CC}">
              <c16:uniqueId val="{00000004-A1C9-F447-A1A0-0106A5E8E9D1}"/>
            </c:ext>
          </c:extLst>
        </c:ser>
        <c:ser>
          <c:idx val="2"/>
          <c:order val="2"/>
          <c:spPr>
            <a:solidFill>
              <a:schemeClr val="bg1"/>
            </a:solidFill>
            <a:ln>
              <a:noFill/>
            </a:ln>
          </c:spPr>
          <c:invertIfNegative val="0"/>
          <c:val>
            <c:numRef>
              <c:f>Sheet1!$A$3:$E$3</c:f>
              <c:numCache>
                <c:formatCode>General</c:formatCode>
                <c:ptCount val="5"/>
                <c:pt idx="0">
                  <c:v>460</c:v>
                </c:pt>
                <c:pt idx="1">
                  <c:v>510</c:v>
                </c:pt>
                <c:pt idx="2">
                  <c:v>590</c:v>
                </c:pt>
                <c:pt idx="3">
                  <c:v>640</c:v>
                </c:pt>
                <c:pt idx="4">
                  <c:v>850</c:v>
                </c:pt>
              </c:numCache>
            </c:numRef>
          </c:val>
          <c:extLst>
            <c:ext xmlns:c16="http://schemas.microsoft.com/office/drawing/2014/chart" uri="{C3380CC4-5D6E-409C-BE32-E72D297353CC}">
              <c16:uniqueId val="{00000005-A1C9-F447-A1A0-0106A5E8E9D1}"/>
            </c:ext>
          </c:extLst>
        </c:ser>
        <c:dLbls>
          <c:showLegendKey val="0"/>
          <c:showVal val="0"/>
          <c:showCatName val="0"/>
          <c:showSerName val="0"/>
          <c:showPercent val="0"/>
          <c:showBubbleSize val="0"/>
        </c:dLbls>
        <c:gapWidth val="80"/>
        <c:overlap val="100"/>
        <c:axId val="706768544"/>
        <c:axId val="1"/>
      </c:barChart>
      <c:catAx>
        <c:axId val="70676854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2000"/>
          <c:min val="0"/>
        </c:scaling>
        <c:delete val="0"/>
        <c:axPos val="l"/>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706768544"/>
        <c:crosses val="min"/>
        <c:crossBetween val="between"/>
      </c:valAx>
    </c:plotArea>
    <c:plotVisOnly val="0"/>
    <c:dispBlanksAs val="gap"/>
    <c:showDLblsOverMax val="1"/>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992619926199263E-2"/>
          <c:y val="2.6409344845099034E-2"/>
          <c:w val="0.97601476014760147"/>
          <c:h val="0.9471813103098019"/>
        </c:manualLayout>
      </c:layout>
      <c:barChart>
        <c:barDir val="col"/>
        <c:grouping val="stacked"/>
        <c:varyColors val="0"/>
        <c:ser>
          <c:idx val="0"/>
          <c:order val="0"/>
          <c:spPr>
            <a:no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0-A53E-1649-9FA0-4859B2FC40B6}"/>
              </c:ext>
            </c:extLst>
          </c:dPt>
          <c:dPt>
            <c:idx val="1"/>
            <c:invertIfNegative val="0"/>
            <c:bubble3D val="0"/>
            <c:spPr>
              <a:solidFill>
                <a:schemeClr val="accent3"/>
              </a:solidFill>
              <a:ln>
                <a:noFill/>
              </a:ln>
            </c:spPr>
            <c:extLst>
              <c:ext xmlns:c16="http://schemas.microsoft.com/office/drawing/2014/chart" uri="{C3380CC4-5D6E-409C-BE32-E72D297353CC}">
                <c16:uniqueId val="{00000001-A53E-1649-9FA0-4859B2FC40B6}"/>
              </c:ext>
            </c:extLst>
          </c:dPt>
          <c:dPt>
            <c:idx val="4"/>
            <c:invertIfNegative val="0"/>
            <c:bubble3D val="0"/>
            <c:spPr>
              <a:solidFill>
                <a:schemeClr val="accent5"/>
              </a:solidFill>
              <a:ln>
                <a:noFill/>
              </a:ln>
            </c:spPr>
            <c:extLst>
              <c:ext xmlns:c16="http://schemas.microsoft.com/office/drawing/2014/chart" uri="{C3380CC4-5D6E-409C-BE32-E72D297353CC}">
                <c16:uniqueId val="{00000002-A53E-1649-9FA0-4859B2FC40B6}"/>
              </c:ext>
            </c:extLst>
          </c:dPt>
          <c:val>
            <c:numRef>
              <c:f>Sheet1!$A$1:$F$1</c:f>
              <c:numCache>
                <c:formatCode>General</c:formatCode>
                <c:ptCount val="6"/>
                <c:pt idx="0">
                  <c:v>-70</c:v>
                </c:pt>
                <c:pt idx="1">
                  <c:v>15</c:v>
                </c:pt>
                <c:pt idx="2">
                  <c:v>15</c:v>
                </c:pt>
                <c:pt idx="3">
                  <c:v>7.9699999999999989</c:v>
                </c:pt>
                <c:pt idx="4">
                  <c:v>7.9700000000000131</c:v>
                </c:pt>
                <c:pt idx="5">
                  <c:v>-2.0299999999999869</c:v>
                </c:pt>
              </c:numCache>
            </c:numRef>
          </c:val>
          <c:extLst>
            <c:ext xmlns:c16="http://schemas.microsoft.com/office/drawing/2014/chart" uri="{C3380CC4-5D6E-409C-BE32-E72D297353CC}">
              <c16:uniqueId val="{00000003-A53E-1649-9FA0-4859B2FC40B6}"/>
            </c:ext>
          </c:extLst>
        </c:ser>
        <c:ser>
          <c:idx val="1"/>
          <c:order val="1"/>
          <c:spPr>
            <a:solidFill>
              <a:schemeClr val="accent3"/>
            </a:solidFill>
            <a:ln>
              <a:noFill/>
            </a:ln>
          </c:spPr>
          <c:invertIfNegative val="0"/>
          <c:dPt>
            <c:idx val="3"/>
            <c:invertIfNegative val="0"/>
            <c:bubble3D val="0"/>
            <c:spPr>
              <a:solidFill>
                <a:schemeClr val="accent5"/>
              </a:solidFill>
              <a:ln>
                <a:noFill/>
              </a:ln>
            </c:spPr>
            <c:extLst>
              <c:ext xmlns:c16="http://schemas.microsoft.com/office/drawing/2014/chart" uri="{C3380CC4-5D6E-409C-BE32-E72D297353CC}">
                <c16:uniqueId val="{00000004-A53E-1649-9FA0-4859B2FC40B6}"/>
              </c:ext>
            </c:extLst>
          </c:dPt>
          <c:dPt>
            <c:idx val="4"/>
            <c:invertIfNegative val="0"/>
            <c:bubble3D val="0"/>
            <c:spPr>
              <a:solidFill>
                <a:schemeClr val="accent5"/>
              </a:solidFill>
              <a:ln>
                <a:noFill/>
              </a:ln>
            </c:spPr>
            <c:extLst>
              <c:ext xmlns:c16="http://schemas.microsoft.com/office/drawing/2014/chart" uri="{C3380CC4-5D6E-409C-BE32-E72D297353CC}">
                <c16:uniqueId val="{00000005-A53E-1649-9FA0-4859B2FC40B6}"/>
              </c:ext>
            </c:extLst>
          </c:dPt>
          <c:dPt>
            <c:idx val="5"/>
            <c:invertIfNegative val="0"/>
            <c:bubble3D val="0"/>
            <c:spPr>
              <a:solidFill>
                <a:schemeClr val="accent6"/>
              </a:solidFill>
              <a:ln>
                <a:noFill/>
              </a:ln>
            </c:spPr>
            <c:extLst>
              <c:ext xmlns:c16="http://schemas.microsoft.com/office/drawing/2014/chart" uri="{C3380CC4-5D6E-409C-BE32-E72D297353CC}">
                <c16:uniqueId val="{00000006-A53E-1649-9FA0-4859B2FC40B6}"/>
              </c:ext>
            </c:extLst>
          </c:dPt>
          <c:val>
            <c:numRef>
              <c:f>Sheet1!$A$2:$F$2</c:f>
              <c:numCache>
                <c:formatCode>General</c:formatCode>
                <c:ptCount val="6"/>
                <c:pt idx="1">
                  <c:v>-70</c:v>
                </c:pt>
                <c:pt idx="2">
                  <c:v>6.9699999999999989</c:v>
                </c:pt>
                <c:pt idx="3">
                  <c:v>14</c:v>
                </c:pt>
                <c:pt idx="4">
                  <c:v>-2.0299999999999869</c:v>
                </c:pt>
                <c:pt idx="5">
                  <c:v>-2.0300000000000011</c:v>
                </c:pt>
              </c:numCache>
            </c:numRef>
          </c:val>
          <c:extLst>
            <c:ext xmlns:c16="http://schemas.microsoft.com/office/drawing/2014/chart" uri="{C3380CC4-5D6E-409C-BE32-E72D297353CC}">
              <c16:uniqueId val="{00000007-A53E-1649-9FA0-4859B2FC40B6}"/>
            </c:ext>
          </c:extLst>
        </c:ser>
        <c:dLbls>
          <c:showLegendKey val="0"/>
          <c:showVal val="0"/>
          <c:showCatName val="0"/>
          <c:showSerName val="0"/>
          <c:showPercent val="0"/>
          <c:showBubbleSize val="0"/>
        </c:dLbls>
        <c:gapWidth val="80"/>
        <c:overlap val="100"/>
        <c:axId val="1820674032"/>
        <c:axId val="1"/>
      </c:barChart>
      <c:catAx>
        <c:axId val="182067403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At val="0"/>
        <c:auto val="0"/>
        <c:lblAlgn val="ctr"/>
        <c:lblOffset val="100"/>
        <c:noMultiLvlLbl val="0"/>
      </c:catAx>
      <c:valAx>
        <c:axId val="1"/>
        <c:scaling>
          <c:orientation val="minMax"/>
          <c:max val="50"/>
          <c:min val="-100"/>
        </c:scaling>
        <c:delete val="0"/>
        <c:axPos val="l"/>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1820674032"/>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6820428336079075"/>
          <c:y val="0.25644916540212442"/>
          <c:w val="0.26441515650741348"/>
          <c:h val="0.48710166919575115"/>
        </c:manualLayout>
      </c:layout>
      <c:pieChart>
        <c:varyColors val="0"/>
        <c:ser>
          <c:idx val="0"/>
          <c:order val="0"/>
          <c:dPt>
            <c:idx val="0"/>
            <c:bubble3D val="0"/>
            <c:spPr>
              <a:solidFill>
                <a:schemeClr val="accent1"/>
              </a:solidFill>
              <a:ln>
                <a:noFill/>
              </a:ln>
            </c:spPr>
            <c:extLst>
              <c:ext xmlns:c16="http://schemas.microsoft.com/office/drawing/2014/chart" uri="{C3380CC4-5D6E-409C-BE32-E72D297353CC}">
                <c16:uniqueId val="{00000000-6376-429C-A191-DF0EC86A3E16}"/>
              </c:ext>
            </c:extLst>
          </c:dPt>
          <c:dPt>
            <c:idx val="1"/>
            <c:bubble3D val="0"/>
            <c:spPr>
              <a:solidFill>
                <a:schemeClr val="accent2"/>
              </a:solidFill>
              <a:ln>
                <a:noFill/>
              </a:ln>
            </c:spPr>
            <c:extLst>
              <c:ext xmlns:c16="http://schemas.microsoft.com/office/drawing/2014/chart" uri="{C3380CC4-5D6E-409C-BE32-E72D297353CC}">
                <c16:uniqueId val="{00000001-6376-429C-A191-DF0EC86A3E16}"/>
              </c:ext>
            </c:extLst>
          </c:dPt>
          <c:dPt>
            <c:idx val="2"/>
            <c:bubble3D val="0"/>
            <c:spPr>
              <a:solidFill>
                <a:schemeClr val="accent3"/>
              </a:solidFill>
              <a:ln>
                <a:noFill/>
              </a:ln>
            </c:spPr>
            <c:extLst>
              <c:ext xmlns:c16="http://schemas.microsoft.com/office/drawing/2014/chart" uri="{C3380CC4-5D6E-409C-BE32-E72D297353CC}">
                <c16:uniqueId val="{00000002-6376-429C-A191-DF0EC86A3E16}"/>
              </c:ext>
            </c:extLst>
          </c:dPt>
          <c:dPt>
            <c:idx val="3"/>
            <c:bubble3D val="0"/>
            <c:spPr>
              <a:solidFill>
                <a:schemeClr val="accent4"/>
              </a:solidFill>
              <a:ln>
                <a:noFill/>
              </a:ln>
            </c:spPr>
            <c:extLst>
              <c:ext xmlns:c16="http://schemas.microsoft.com/office/drawing/2014/chart" uri="{C3380CC4-5D6E-409C-BE32-E72D297353CC}">
                <c16:uniqueId val="{00000003-6376-429C-A191-DF0EC86A3E16}"/>
              </c:ext>
            </c:extLst>
          </c:dPt>
          <c:dLbls>
            <c:dLbl>
              <c:idx val="2"/>
              <c:layout>
                <c:manualLayout>
                  <c:x val="-1.6474464579901153E-3"/>
                  <c:y val="2.2761760242792108E-2"/>
                </c:manualLayout>
              </c:layout>
              <c:numFmt formatCode="#,##0&quot;%&quot;;&quot;-&quot;#,##0&quot;%&quot;"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376-429C-A191-DF0EC86A3E1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18</c:v>
                </c:pt>
                <c:pt idx="1">
                  <c:v>15</c:v>
                </c:pt>
                <c:pt idx="2">
                  <c:v>38</c:v>
                </c:pt>
                <c:pt idx="3">
                  <c:v>29.000000000000004</c:v>
                </c:pt>
              </c:numCache>
            </c:numRef>
          </c:val>
          <c:extLst>
            <c:ext xmlns:c16="http://schemas.microsoft.com/office/drawing/2014/chart" uri="{C3380CC4-5D6E-409C-BE32-E72D297353CC}">
              <c16:uniqueId val="{00000004-6376-429C-A191-DF0EC86A3E16}"/>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252975546418523E-2"/>
          <c:y val="5.6596253487445194E-2"/>
          <c:w val="0.97749404890716296"/>
          <c:h val="0.88680749302510964"/>
        </c:manualLayout>
      </c:layout>
      <c:barChart>
        <c:barDir val="col"/>
        <c:grouping val="clustered"/>
        <c:varyColors val="0"/>
        <c:ser>
          <c:idx val="0"/>
          <c:order val="0"/>
          <c:spPr>
            <a:solidFill>
              <a:schemeClr val="accent1"/>
            </a:solidFill>
            <a:ln w="3175" cmpd="sng" algn="ctr">
              <a:solidFill>
                <a:schemeClr val="bg1"/>
              </a:solidFill>
              <a:prstDash val="solid"/>
            </a:ln>
          </c:spPr>
          <c:invertIfNegative val="0"/>
          <c:dPt>
            <c:idx val="0"/>
            <c:invertIfNegative val="0"/>
            <c:bubble3D val="0"/>
            <c:spPr>
              <a:solidFill>
                <a:schemeClr val="tx2"/>
              </a:solidFill>
              <a:ln>
                <a:noFill/>
              </a:ln>
            </c:spPr>
            <c:extLst>
              <c:ext xmlns:c16="http://schemas.microsoft.com/office/drawing/2014/chart" uri="{C3380CC4-5D6E-409C-BE32-E72D297353CC}">
                <c16:uniqueId val="{00000000-075A-49DF-B978-8FF9192294A7}"/>
              </c:ext>
            </c:extLst>
          </c:dPt>
          <c:dLbls>
            <c:dLbl>
              <c:idx val="1"/>
              <c:layout>
                <c:manualLayout>
                  <c:x val="0"/>
                  <c:y val="-0.38023116779593463"/>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75A-49DF-B978-8FF9192294A7}"/>
                </c:ext>
              </c:extLst>
            </c:dLbl>
            <c:dLbl>
              <c:idx val="2"/>
              <c:layout>
                <c:manualLayout>
                  <c:x val="0"/>
                  <c:y val="-0.44679155041849344"/>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75A-49DF-B978-8FF9192294A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2.4180000000000001</c:v>
                </c:pt>
                <c:pt idx="1">
                  <c:v>3.2</c:v>
                </c:pt>
                <c:pt idx="2">
                  <c:v>3.8</c:v>
                </c:pt>
              </c:numCache>
            </c:numRef>
          </c:val>
          <c:extLst>
            <c:ext xmlns:c16="http://schemas.microsoft.com/office/drawing/2014/chart" uri="{C3380CC4-5D6E-409C-BE32-E72D297353CC}">
              <c16:uniqueId val="{00000003-075A-49DF-B978-8FF9192294A7}"/>
            </c:ext>
          </c:extLst>
        </c:ser>
        <c:ser>
          <c:idx val="1"/>
          <c:order val="1"/>
          <c:spPr>
            <a:solidFill>
              <a:schemeClr val="accent2"/>
            </a:solidFill>
            <a:ln w="3175" cmpd="sng" algn="ctr">
              <a:solidFill>
                <a:schemeClr val="bg1"/>
              </a:solidFill>
              <a:prstDash val="solid"/>
            </a:ln>
          </c:spPr>
          <c:invertIfNegative val="0"/>
          <c:dLbls>
            <c:dLbl>
              <c:idx val="2"/>
              <c:layout>
                <c:manualLayout>
                  <c:x val="0"/>
                  <c:y val="-8.7684336388999598E-3"/>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75A-49DF-B978-8FF9192294A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Sheet1!$A$2:$C$2</c:f>
              <c:numCache>
                <c:formatCode>General</c:formatCode>
                <c:ptCount val="3"/>
                <c:pt idx="1">
                  <c:v>1.911</c:v>
                </c:pt>
                <c:pt idx="2">
                  <c:v>7.9000000000000001E-2</c:v>
                </c:pt>
              </c:numCache>
            </c:numRef>
          </c:val>
          <c:extLst>
            <c:ext xmlns:c16="http://schemas.microsoft.com/office/drawing/2014/chart" uri="{C3380CC4-5D6E-409C-BE32-E72D297353CC}">
              <c16:uniqueId val="{00000005-075A-49DF-B978-8FF9192294A7}"/>
            </c:ext>
          </c:extLst>
        </c:ser>
        <c:dLbls>
          <c:showLegendKey val="0"/>
          <c:showVal val="0"/>
          <c:showCatName val="0"/>
          <c:showSerName val="0"/>
          <c:showPercent val="0"/>
          <c:showBubbleSize val="0"/>
        </c:dLbls>
        <c:gapWidth val="80"/>
        <c:axId val="936890784"/>
        <c:axId val="1"/>
      </c:barChart>
      <c:catAx>
        <c:axId val="93689078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4"/>
          <c:min val="0"/>
        </c:scaling>
        <c:delete val="0"/>
        <c:axPos val="l"/>
        <c:majorGridlines>
          <c:spPr>
            <a:ln w="3175" cmpd="sng" algn="ctr">
              <a:solidFill>
                <a:schemeClr val="tx2"/>
              </a:solidFill>
              <a:prstDash val="solid"/>
            </a:ln>
          </c:spPr>
        </c:majorGridlines>
        <c:numFmt formatCode="General" sourceLinked="1"/>
        <c:majorTickMark val="none"/>
        <c:minorTickMark val="none"/>
        <c:tickLblPos val="none"/>
        <c:spPr>
          <a:ln w="9525" cmpd="sng" algn="ctr">
            <a:solidFill>
              <a:schemeClr val="bg1"/>
            </a:solidFill>
            <a:prstDash val="solid"/>
          </a:ln>
        </c:spPr>
        <c:crossAx val="936890784"/>
        <c:crosses val="min"/>
        <c:crossBetween val="between"/>
        <c:majorUnit val="0.5"/>
      </c:valAx>
    </c:plotArea>
    <c:plotVisOnly val="0"/>
    <c:dispBlanksAs val="gap"/>
    <c:showDLblsOverMax val="1"/>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722627737226276E-2"/>
          <c:y val="6.5420560747663545E-2"/>
          <c:w val="0.93248175182481752"/>
          <c:h val="0.86915887850467288"/>
        </c:manualLayout>
      </c:layout>
      <c:scatterChart>
        <c:scatterStyle val="lineMarker"/>
        <c:varyColors val="0"/>
        <c:ser>
          <c:idx val="0"/>
          <c:order val="0"/>
          <c:spPr>
            <a:ln w="28575" cmpd="sng" algn="ctr">
              <a:solidFill>
                <a:schemeClr val="accent1"/>
              </a:solidFill>
              <a:prstDash val="solid"/>
            </a:ln>
          </c:spPr>
          <c:marker>
            <c:symbol val="none"/>
          </c:marker>
          <c:dLbls>
            <c:dLbl>
              <c:idx val="2"/>
              <c:layout>
                <c:manualLayout>
                  <c:x val="0"/>
                  <c:y val="-3.6214953271028034E-2"/>
                </c:manualLayout>
              </c:layout>
              <c:numFmt formatCode="#,##0.0;&quot;-&quot;#,##0.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388-472A-AD10-7D03F1BFEA3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Sheet1!$A$1:$C$1</c:f>
              <c:numCache>
                <c:formatCode>General</c:formatCode>
                <c:ptCount val="3"/>
                <c:pt idx="0">
                  <c:v>2020</c:v>
                </c:pt>
                <c:pt idx="1">
                  <c:v>2030</c:v>
                </c:pt>
                <c:pt idx="2">
                  <c:v>2050</c:v>
                </c:pt>
              </c:numCache>
            </c:numRef>
          </c:xVal>
          <c:yVal>
            <c:numRef>
              <c:f>Sheet1!$A$2:$C$2</c:f>
              <c:numCache>
                <c:formatCode>General</c:formatCode>
                <c:ptCount val="3"/>
                <c:pt idx="0">
                  <c:v>0.04</c:v>
                </c:pt>
                <c:pt idx="1">
                  <c:v>1.67</c:v>
                </c:pt>
                <c:pt idx="2">
                  <c:v>7.6</c:v>
                </c:pt>
              </c:numCache>
            </c:numRef>
          </c:yVal>
          <c:smooth val="0"/>
          <c:extLst>
            <c:ext xmlns:c16="http://schemas.microsoft.com/office/drawing/2014/chart" uri="{C3380CC4-5D6E-409C-BE32-E72D297353CC}">
              <c16:uniqueId val="{00000001-E388-472A-AD10-7D03F1BFEA36}"/>
            </c:ext>
          </c:extLst>
        </c:ser>
        <c:ser>
          <c:idx val="1"/>
          <c:order val="1"/>
          <c:spPr>
            <a:ln w="28575" cmpd="sng" algn="ctr">
              <a:solidFill>
                <a:schemeClr val="accent2"/>
              </a:solidFill>
              <a:prstDash val="solid"/>
            </a:ln>
          </c:spPr>
          <c:marker>
            <c:symbol val="none"/>
          </c:marker>
          <c:dLbls>
            <c:dLbl>
              <c:idx val="1"/>
              <c:layout>
                <c:manualLayout>
                  <c:x val="0"/>
                  <c:y val="-3.6214953271028034E-2"/>
                </c:manualLayout>
              </c:layout>
              <c:numFmt formatCode="#,##0.0;&quot;-&quot;#,##0.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388-472A-AD10-7D03F1BFEA36}"/>
                </c:ext>
              </c:extLst>
            </c:dLbl>
            <c:dLbl>
              <c:idx val="2"/>
              <c:layout>
                <c:manualLayout>
                  <c:x val="0"/>
                  <c:y val="-3.6214953271028034E-2"/>
                </c:manualLayout>
              </c:layout>
              <c:numFmt formatCode="#,##0.0;&quot;-&quot;#,##0.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388-472A-AD10-7D03F1BFEA3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Sheet1!$A$1:$C$1</c:f>
              <c:numCache>
                <c:formatCode>General</c:formatCode>
                <c:ptCount val="3"/>
                <c:pt idx="0">
                  <c:v>2020</c:v>
                </c:pt>
                <c:pt idx="1">
                  <c:v>2030</c:v>
                </c:pt>
                <c:pt idx="2">
                  <c:v>2050</c:v>
                </c:pt>
              </c:numCache>
            </c:numRef>
          </c:xVal>
          <c:yVal>
            <c:numRef>
              <c:f>Sheet1!$A$3:$C$3</c:f>
              <c:numCache>
                <c:formatCode>General</c:formatCode>
                <c:ptCount val="3"/>
                <c:pt idx="0">
                  <c:v>0</c:v>
                </c:pt>
                <c:pt idx="1">
                  <c:v>0.215</c:v>
                </c:pt>
                <c:pt idx="2">
                  <c:v>1.355</c:v>
                </c:pt>
              </c:numCache>
            </c:numRef>
          </c:yVal>
          <c:smooth val="0"/>
          <c:extLst>
            <c:ext xmlns:c16="http://schemas.microsoft.com/office/drawing/2014/chart" uri="{C3380CC4-5D6E-409C-BE32-E72D297353CC}">
              <c16:uniqueId val="{00000004-E388-472A-AD10-7D03F1BFEA36}"/>
            </c:ext>
          </c:extLst>
        </c:ser>
        <c:dLbls>
          <c:showLegendKey val="0"/>
          <c:showVal val="0"/>
          <c:showCatName val="0"/>
          <c:showSerName val="0"/>
          <c:showPercent val="0"/>
          <c:showBubbleSize val="0"/>
        </c:dLbls>
        <c:axId val="4"/>
        <c:axId val="5"/>
      </c:scatterChart>
      <c:valAx>
        <c:axId val="4"/>
        <c:scaling>
          <c:orientation val="minMax"/>
          <c:max val="2050"/>
          <c:min val="2020"/>
        </c:scaling>
        <c:delete val="0"/>
        <c:axPos val="b"/>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5"/>
        <c:crosses val="min"/>
        <c:crossBetween val="midCat"/>
      </c:valAx>
      <c:valAx>
        <c:axId val="5"/>
        <c:scaling>
          <c:orientation val="minMax"/>
          <c:max val="10"/>
          <c:min val="0"/>
        </c:scaling>
        <c:delete val="0"/>
        <c:axPos val="l"/>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4"/>
        <c:crosses val="min"/>
        <c:crossBetween val="midCat"/>
      </c:valAx>
    </c:plotArea>
    <c:plotVisOnly val="0"/>
    <c:dispBlanksAs val="gap"/>
    <c:showDLblsOverMax val="1"/>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652305366591082E-2"/>
          <c:y val="8.7001553599171416E-2"/>
          <c:w val="0.96069538926681786"/>
          <c:h val="0.82599689280165722"/>
        </c:manualLayout>
      </c:layout>
      <c:barChart>
        <c:barDir val="col"/>
        <c:grouping val="stacked"/>
        <c:varyColors val="0"/>
        <c:ser>
          <c:idx val="0"/>
          <c:order val="0"/>
          <c:spPr>
            <a:solidFill>
              <a:schemeClr val="accent1"/>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F7A-4DB1-A3CA-C2C91344B710}"/>
                </c:ext>
              </c:extLst>
            </c:dLbl>
            <c:dLbl>
              <c:idx val="1"/>
              <c:layout>
                <c:manualLayout>
                  <c:x val="0"/>
                  <c:y val="0"/>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F7A-4DB1-A3CA-C2C91344B710}"/>
                </c:ext>
              </c:extLst>
            </c:dLbl>
            <c:dLbl>
              <c:idx val="2"/>
              <c:layout>
                <c:manualLayout>
                  <c:x val="0"/>
                  <c:y val="0"/>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F7A-4DB1-A3CA-C2C91344B710}"/>
                </c:ext>
              </c:extLst>
            </c:dLbl>
            <c:dLbl>
              <c:idx val="3"/>
              <c:layout>
                <c:manualLayout>
                  <c:x val="0"/>
                  <c:y val="0"/>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F7A-4DB1-A3CA-C2C91344B71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36</c:v>
                </c:pt>
                <c:pt idx="1">
                  <c:v>38</c:v>
                </c:pt>
                <c:pt idx="2">
                  <c:v>51</c:v>
                </c:pt>
                <c:pt idx="3">
                  <c:v>56.999999999999993</c:v>
                </c:pt>
              </c:numCache>
            </c:numRef>
          </c:val>
          <c:extLst>
            <c:ext xmlns:c16="http://schemas.microsoft.com/office/drawing/2014/chart" uri="{C3380CC4-5D6E-409C-BE32-E72D297353CC}">
              <c16:uniqueId val="{00000004-6F7A-4DB1-A3CA-C2C91344B710}"/>
            </c:ext>
          </c:extLst>
        </c:ser>
        <c:ser>
          <c:idx val="1"/>
          <c:order val="1"/>
          <c:spPr>
            <a:pattFill prst="ltDnDiag">
              <a:fgClr>
                <a:schemeClr val="tx1"/>
              </a:fgClr>
              <a:bgClr>
                <a:schemeClr val="bg1"/>
              </a:bgClr>
            </a:pattFill>
            <a:ln>
              <a:noFill/>
            </a:ln>
          </c:spPr>
          <c:invertIfNegative val="0"/>
          <c:val>
            <c:numRef>
              <c:f>Sheet1!$A$2:$D$2</c:f>
              <c:numCache>
                <c:formatCode>General</c:formatCode>
                <c:ptCount val="4"/>
                <c:pt idx="0">
                  <c:v>64</c:v>
                </c:pt>
                <c:pt idx="1">
                  <c:v>62</c:v>
                </c:pt>
                <c:pt idx="2">
                  <c:v>49</c:v>
                </c:pt>
                <c:pt idx="3">
                  <c:v>63</c:v>
                </c:pt>
              </c:numCache>
            </c:numRef>
          </c:val>
          <c:extLst>
            <c:ext xmlns:c16="http://schemas.microsoft.com/office/drawing/2014/chart" uri="{C3380CC4-5D6E-409C-BE32-E72D297353CC}">
              <c16:uniqueId val="{00000005-6F7A-4DB1-A3CA-C2C91344B710}"/>
            </c:ext>
          </c:extLst>
        </c:ser>
        <c:dLbls>
          <c:showLegendKey val="0"/>
          <c:showVal val="0"/>
          <c:showCatName val="0"/>
          <c:showSerName val="0"/>
          <c:showPercent val="0"/>
          <c:showBubbleSize val="0"/>
        </c:dLbls>
        <c:gapWidth val="80"/>
        <c:overlap val="100"/>
        <c:axId val="1515323040"/>
        <c:axId val="1"/>
      </c:barChart>
      <c:catAx>
        <c:axId val="151532304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20.00000000000001"/>
          <c:min val="0"/>
        </c:scaling>
        <c:delete val="0"/>
        <c:axPos val="l"/>
        <c:majorGridlines>
          <c:spPr>
            <a:ln>
              <a:noFill/>
            </a:ln>
          </c:spPr>
        </c:majorGridlines>
        <c:numFmt formatCode="General" sourceLinked="1"/>
        <c:majorTickMark val="out"/>
        <c:minorTickMark val="none"/>
        <c:tickLblPos val="none"/>
        <c:spPr>
          <a:ln w="9525" cmpd="sng" algn="ctr">
            <a:solidFill>
              <a:srgbClr val="FFFFFF"/>
            </a:solidFill>
            <a:prstDash val="solid"/>
          </a:ln>
        </c:spPr>
        <c:txPr>
          <a:bodyPr wrap="none"/>
          <a:lstStyle/>
          <a:p>
            <a:pPr>
              <a:defRPr sz="1200" kern="1200">
                <a:latin typeface="+mn-lt"/>
                <a:ea typeface="+mn-ea"/>
                <a:cs typeface="+mn-cs"/>
              </a:defRPr>
            </a:pPr>
            <a:endParaRPr lang="en-US"/>
          </a:p>
        </c:txPr>
        <c:crossAx val="1515323040"/>
        <c:crosses val="min"/>
        <c:crossBetween val="between"/>
        <c:majorUnit val="20"/>
      </c:valAx>
    </c:plotArea>
    <c:plotVisOnly val="0"/>
    <c:dispBlanksAs val="gap"/>
    <c:showDLblsOverMax val="1"/>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992619926199263E-2"/>
          <c:y val="2.6409344845099034E-2"/>
          <c:w val="0.97601476014760147"/>
          <c:h val="0.9471813103098019"/>
        </c:manualLayout>
      </c:layout>
      <c:barChart>
        <c:barDir val="col"/>
        <c:grouping val="stacked"/>
        <c:varyColors val="0"/>
        <c:ser>
          <c:idx val="0"/>
          <c:order val="0"/>
          <c:spPr>
            <a:no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0-5F2E-374B-AE26-612CF108DB03}"/>
              </c:ext>
            </c:extLst>
          </c:dPt>
          <c:dPt>
            <c:idx val="2"/>
            <c:invertIfNegative val="0"/>
            <c:bubble3D val="0"/>
            <c:spPr>
              <a:solidFill>
                <a:schemeClr val="accent3"/>
              </a:solidFill>
              <a:ln>
                <a:noFill/>
              </a:ln>
            </c:spPr>
            <c:extLst>
              <c:ext xmlns:c16="http://schemas.microsoft.com/office/drawing/2014/chart" uri="{C3380CC4-5D6E-409C-BE32-E72D297353CC}">
                <c16:uniqueId val="{00000001-5F2E-374B-AE26-612CF108DB03}"/>
              </c:ext>
            </c:extLst>
          </c:dPt>
          <c:dPt>
            <c:idx val="3"/>
            <c:invertIfNegative val="0"/>
            <c:bubble3D val="0"/>
            <c:spPr>
              <a:solidFill>
                <a:schemeClr val="accent5"/>
              </a:solidFill>
              <a:ln>
                <a:noFill/>
              </a:ln>
            </c:spPr>
            <c:extLst>
              <c:ext xmlns:c16="http://schemas.microsoft.com/office/drawing/2014/chart" uri="{C3380CC4-5D6E-409C-BE32-E72D297353CC}">
                <c16:uniqueId val="{00000002-5F2E-374B-AE26-612CF108DB03}"/>
              </c:ext>
            </c:extLst>
          </c:dPt>
          <c:val>
            <c:numRef>
              <c:f>Sheet1!$A$1:$F$1</c:f>
              <c:numCache>
                <c:formatCode>General</c:formatCode>
                <c:ptCount val="6"/>
                <c:pt idx="0">
                  <c:v>-90</c:v>
                </c:pt>
                <c:pt idx="1">
                  <c:v>-5</c:v>
                </c:pt>
                <c:pt idx="2">
                  <c:v>1.9699999999999998</c:v>
                </c:pt>
                <c:pt idx="3">
                  <c:v>1.9700000000000131</c:v>
                </c:pt>
                <c:pt idx="4">
                  <c:v>-12.029999999999987</c:v>
                </c:pt>
                <c:pt idx="5">
                  <c:v>-22.029999999999987</c:v>
                </c:pt>
              </c:numCache>
            </c:numRef>
          </c:val>
          <c:extLst>
            <c:ext xmlns:c16="http://schemas.microsoft.com/office/drawing/2014/chart" uri="{C3380CC4-5D6E-409C-BE32-E72D297353CC}">
              <c16:uniqueId val="{00000003-5F2E-374B-AE26-612CF108DB03}"/>
            </c:ext>
          </c:extLst>
        </c:ser>
        <c:ser>
          <c:idx val="1"/>
          <c:order val="1"/>
          <c:spPr>
            <a:solidFill>
              <a:schemeClr val="accent3"/>
            </a:solidFill>
            <a:ln>
              <a:noFill/>
            </a:ln>
          </c:spPr>
          <c:invertIfNegative val="0"/>
          <c:dPt>
            <c:idx val="3"/>
            <c:invertIfNegative val="0"/>
            <c:bubble3D val="0"/>
            <c:spPr>
              <a:solidFill>
                <a:schemeClr val="accent5"/>
              </a:solidFill>
              <a:ln>
                <a:noFill/>
              </a:ln>
            </c:spPr>
            <c:extLst>
              <c:ext xmlns:c16="http://schemas.microsoft.com/office/drawing/2014/chart" uri="{C3380CC4-5D6E-409C-BE32-E72D297353CC}">
                <c16:uniqueId val="{00000004-5F2E-374B-AE26-612CF108DB03}"/>
              </c:ext>
            </c:extLst>
          </c:dPt>
          <c:dPt>
            <c:idx val="4"/>
            <c:invertIfNegative val="0"/>
            <c:bubble3D val="0"/>
            <c:spPr>
              <a:solidFill>
                <a:schemeClr val="accent5"/>
              </a:solidFill>
              <a:ln>
                <a:noFill/>
              </a:ln>
            </c:spPr>
            <c:extLst>
              <c:ext xmlns:c16="http://schemas.microsoft.com/office/drawing/2014/chart" uri="{C3380CC4-5D6E-409C-BE32-E72D297353CC}">
                <c16:uniqueId val="{00000005-5F2E-374B-AE26-612CF108DB03}"/>
              </c:ext>
            </c:extLst>
          </c:dPt>
          <c:dPt>
            <c:idx val="5"/>
            <c:invertIfNegative val="0"/>
            <c:bubble3D val="0"/>
            <c:spPr>
              <a:solidFill>
                <a:schemeClr val="accent6"/>
              </a:solidFill>
              <a:ln>
                <a:noFill/>
              </a:ln>
            </c:spPr>
            <c:extLst>
              <c:ext xmlns:c16="http://schemas.microsoft.com/office/drawing/2014/chart" uri="{C3380CC4-5D6E-409C-BE32-E72D297353CC}">
                <c16:uniqueId val="{00000006-5F2E-374B-AE26-612CF108DB03}"/>
              </c:ext>
            </c:extLst>
          </c:dPt>
          <c:val>
            <c:numRef>
              <c:f>Sheet1!$A$2:$F$2</c:f>
              <c:numCache>
                <c:formatCode>General</c:formatCode>
                <c:ptCount val="6"/>
                <c:pt idx="1">
                  <c:v>-85</c:v>
                </c:pt>
                <c:pt idx="2">
                  <c:v>-5</c:v>
                </c:pt>
                <c:pt idx="3">
                  <c:v>-12.029999999999987</c:v>
                </c:pt>
                <c:pt idx="4">
                  <c:v>-10</c:v>
                </c:pt>
                <c:pt idx="5">
                  <c:v>-22.03</c:v>
                </c:pt>
              </c:numCache>
            </c:numRef>
          </c:val>
          <c:extLst>
            <c:ext xmlns:c16="http://schemas.microsoft.com/office/drawing/2014/chart" uri="{C3380CC4-5D6E-409C-BE32-E72D297353CC}">
              <c16:uniqueId val="{00000007-5F2E-374B-AE26-612CF108DB03}"/>
            </c:ext>
          </c:extLst>
        </c:ser>
        <c:dLbls>
          <c:showLegendKey val="0"/>
          <c:showVal val="0"/>
          <c:showCatName val="0"/>
          <c:showSerName val="0"/>
          <c:showPercent val="0"/>
          <c:showBubbleSize val="0"/>
        </c:dLbls>
        <c:gapWidth val="80"/>
        <c:overlap val="100"/>
        <c:axId val="1664260320"/>
        <c:axId val="1"/>
      </c:barChart>
      <c:catAx>
        <c:axId val="166426032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At val="0"/>
        <c:auto val="0"/>
        <c:lblAlgn val="ctr"/>
        <c:lblOffset val="100"/>
        <c:noMultiLvlLbl val="0"/>
      </c:catAx>
      <c:valAx>
        <c:axId val="1"/>
        <c:scaling>
          <c:orientation val="minMax"/>
          <c:max val="50"/>
          <c:min val="-100"/>
        </c:scaling>
        <c:delete val="0"/>
        <c:axPos val="l"/>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1664260320"/>
        <c:crosses val="min"/>
        <c:crossBetween val="between"/>
      </c:valAx>
    </c:plotArea>
    <c:plotVisOnly val="0"/>
    <c:dispBlanksAs val="gap"/>
    <c:showDLblsOverMax val="1"/>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623264343725438E-2"/>
          <c:y val="9.8730028676771817E-2"/>
          <c:w val="0.97275347131254908"/>
          <c:h val="0.83244571896763619"/>
        </c:manualLayout>
      </c:layout>
      <c:barChart>
        <c:barDir val="col"/>
        <c:grouping val="stacked"/>
        <c:varyColors val="0"/>
        <c:ser>
          <c:idx val="0"/>
          <c:order val="0"/>
          <c:spPr>
            <a:solidFill>
              <a:schemeClr val="accent1"/>
            </a:solidFill>
            <a:ln>
              <a:noFill/>
            </a:ln>
          </c:spPr>
          <c:invertIfNegative val="0"/>
          <c:dLbls>
            <c:dLbl>
              <c:idx val="0"/>
              <c:layout>
                <c:manualLayout>
                  <c:x val="0"/>
                  <c:y val="-3.8099139696845558E-2"/>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368-45F1-B676-A280A446FA6E}"/>
                </c:ext>
              </c:extLst>
            </c:dLbl>
            <c:dLbl>
              <c:idx val="1"/>
              <c:layout>
                <c:manualLayout>
                  <c:x val="0"/>
                  <c:y val="-0.44653830397378125"/>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368-45F1-B676-A280A446FA6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1.5</c:v>
                </c:pt>
                <c:pt idx="1">
                  <c:v>80</c:v>
                </c:pt>
              </c:numCache>
            </c:numRef>
          </c:val>
          <c:extLst>
            <c:ext xmlns:c16="http://schemas.microsoft.com/office/drawing/2014/chart" uri="{C3380CC4-5D6E-409C-BE32-E72D297353CC}">
              <c16:uniqueId val="{00000002-4368-45F1-B676-A280A446FA6E}"/>
            </c:ext>
          </c:extLst>
        </c:ser>
        <c:dLbls>
          <c:showLegendKey val="0"/>
          <c:showVal val="0"/>
          <c:showCatName val="0"/>
          <c:showSerName val="0"/>
          <c:showPercent val="0"/>
          <c:showBubbleSize val="0"/>
        </c:dLbls>
        <c:gapWidth val="80"/>
        <c:overlap val="100"/>
        <c:axId val="1418559184"/>
        <c:axId val="1"/>
      </c:barChart>
      <c:catAx>
        <c:axId val="141855918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80"/>
          <c:min val="0"/>
        </c:scaling>
        <c:delete val="0"/>
        <c:axPos val="l"/>
        <c:majorGridlines>
          <c:spPr>
            <a:ln w="3175" cmpd="sng" algn="ctr">
              <a:solidFill>
                <a:schemeClr val="tx2"/>
              </a:solidFill>
              <a:prstDash val="solid"/>
            </a:ln>
          </c:spPr>
        </c:majorGridlines>
        <c:numFmt formatCode="General" sourceLinked="1"/>
        <c:majorTickMark val="none"/>
        <c:minorTickMark val="none"/>
        <c:tickLblPos val="none"/>
        <c:spPr>
          <a:ln w="9525" cmpd="sng" algn="ctr">
            <a:solidFill>
              <a:schemeClr val="tx1"/>
            </a:solidFill>
            <a:prstDash val="solid"/>
          </a:ln>
        </c:spPr>
        <c:crossAx val="1418559184"/>
        <c:crosses val="min"/>
        <c:crossBetween val="between"/>
        <c:majorUnit val="10"/>
      </c:valAx>
    </c:plotArea>
    <c:plotVisOnly val="0"/>
    <c:dispBlanksAs val="gap"/>
    <c:showDLblsOverMax val="1"/>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953952417498082E-2"/>
          <c:y val="2.2384847180370211E-2"/>
          <c:w val="0.96009209516500382"/>
          <c:h val="0.95523030563925959"/>
        </c:manualLayout>
      </c:layout>
      <c:barChart>
        <c:barDir val="bar"/>
        <c:grouping val="stacked"/>
        <c:varyColors val="0"/>
        <c:ser>
          <c:idx val="0"/>
          <c:order val="0"/>
          <c:spPr>
            <a:noFill/>
            <a:ln>
              <a:noFill/>
            </a:ln>
          </c:spPr>
          <c:invertIfNegative val="0"/>
          <c:val>
            <c:numRef>
              <c:f>Sheet1!$A$1:$I$1</c:f>
              <c:numCache>
                <c:formatCode>General</c:formatCode>
                <c:ptCount val="9"/>
                <c:pt idx="0">
                  <c:v>40</c:v>
                </c:pt>
                <c:pt idx="1">
                  <c:v>60</c:v>
                </c:pt>
                <c:pt idx="2">
                  <c:v>750</c:v>
                </c:pt>
                <c:pt idx="3">
                  <c:v>15</c:v>
                </c:pt>
                <c:pt idx="4">
                  <c:v>86</c:v>
                </c:pt>
                <c:pt idx="5">
                  <c:v>25</c:v>
                </c:pt>
                <c:pt idx="6">
                  <c:v>50</c:v>
                </c:pt>
                <c:pt idx="7">
                  <c:v>100</c:v>
                </c:pt>
                <c:pt idx="8">
                  <c:v>200</c:v>
                </c:pt>
              </c:numCache>
            </c:numRef>
          </c:val>
          <c:extLst>
            <c:ext xmlns:c16="http://schemas.microsoft.com/office/drawing/2014/chart" uri="{C3380CC4-5D6E-409C-BE32-E72D297353CC}">
              <c16:uniqueId val="{00000000-4198-7C4F-B0FC-C69EA00EE60D}"/>
            </c:ext>
          </c:extLst>
        </c:ser>
        <c:ser>
          <c:idx val="1"/>
          <c:order val="1"/>
          <c:spPr>
            <a:solidFill>
              <a:srgbClr val="D9D9D9"/>
            </a:solidFill>
            <a:ln>
              <a:noFill/>
            </a:ln>
          </c:spPr>
          <c:invertIfNegative val="0"/>
          <c:dPt>
            <c:idx val="1"/>
            <c:invertIfNegative val="0"/>
            <c:bubble3D val="0"/>
            <c:spPr>
              <a:solidFill>
                <a:schemeClr val="accent4"/>
              </a:solidFill>
              <a:ln>
                <a:noFill/>
              </a:ln>
            </c:spPr>
            <c:extLst>
              <c:ext xmlns:c16="http://schemas.microsoft.com/office/drawing/2014/chart" uri="{C3380CC4-5D6E-409C-BE32-E72D297353CC}">
                <c16:uniqueId val="{00000001-4198-7C4F-B0FC-C69EA00EE60D}"/>
              </c:ext>
            </c:extLst>
          </c:dPt>
          <c:val>
            <c:numRef>
              <c:f>Sheet1!$A$2:$I$2</c:f>
              <c:numCache>
                <c:formatCode>General</c:formatCode>
                <c:ptCount val="9"/>
                <c:pt idx="0">
                  <c:v>60</c:v>
                </c:pt>
                <c:pt idx="1">
                  <c:v>60</c:v>
                </c:pt>
                <c:pt idx="2">
                  <c:v>50</c:v>
                </c:pt>
                <c:pt idx="3">
                  <c:v>20</c:v>
                </c:pt>
                <c:pt idx="4">
                  <c:v>77</c:v>
                </c:pt>
                <c:pt idx="5">
                  <c:v>10</c:v>
                </c:pt>
                <c:pt idx="6">
                  <c:v>30</c:v>
                </c:pt>
                <c:pt idx="7">
                  <c:v>245</c:v>
                </c:pt>
                <c:pt idx="8">
                  <c:v>100</c:v>
                </c:pt>
              </c:numCache>
            </c:numRef>
          </c:val>
          <c:extLst>
            <c:ext xmlns:c16="http://schemas.microsoft.com/office/drawing/2014/chart" uri="{C3380CC4-5D6E-409C-BE32-E72D297353CC}">
              <c16:uniqueId val="{00000002-4198-7C4F-B0FC-C69EA00EE60D}"/>
            </c:ext>
          </c:extLst>
        </c:ser>
        <c:ser>
          <c:idx val="2"/>
          <c:order val="2"/>
          <c:spPr>
            <a:noFill/>
            <a:ln>
              <a:noFill/>
            </a:ln>
          </c:spPr>
          <c:invertIfNegative val="0"/>
          <c:val>
            <c:numRef>
              <c:f>Sheet1!$A$3:$I$3</c:f>
              <c:numCache>
                <c:formatCode>General</c:formatCode>
                <c:ptCount val="9"/>
                <c:pt idx="0">
                  <c:v>33</c:v>
                </c:pt>
                <c:pt idx="1">
                  <c:v>85</c:v>
                </c:pt>
                <c:pt idx="3">
                  <c:v>0</c:v>
                </c:pt>
                <c:pt idx="4">
                  <c:v>0</c:v>
                </c:pt>
                <c:pt idx="5">
                  <c:v>0</c:v>
                </c:pt>
                <c:pt idx="6">
                  <c:v>56</c:v>
                </c:pt>
                <c:pt idx="7">
                  <c:v>0</c:v>
                </c:pt>
                <c:pt idx="8">
                  <c:v>0</c:v>
                </c:pt>
              </c:numCache>
            </c:numRef>
          </c:val>
          <c:extLst>
            <c:ext xmlns:c16="http://schemas.microsoft.com/office/drawing/2014/chart" uri="{C3380CC4-5D6E-409C-BE32-E72D297353CC}">
              <c16:uniqueId val="{00000003-4198-7C4F-B0FC-C69EA00EE60D}"/>
            </c:ext>
          </c:extLst>
        </c:ser>
        <c:ser>
          <c:idx val="3"/>
          <c:order val="3"/>
          <c:spPr>
            <a:noFill/>
            <a:ln>
              <a:noFill/>
            </a:ln>
          </c:spPr>
          <c:invertIfNegative val="0"/>
          <c:dPt>
            <c:idx val="6"/>
            <c:invertIfNegative val="0"/>
            <c:bubble3D val="0"/>
            <c:spPr>
              <a:solidFill>
                <a:srgbClr val="D9D9D9"/>
              </a:solidFill>
              <a:ln>
                <a:noFill/>
              </a:ln>
            </c:spPr>
            <c:extLst>
              <c:ext xmlns:c16="http://schemas.microsoft.com/office/drawing/2014/chart" uri="{C3380CC4-5D6E-409C-BE32-E72D297353CC}">
                <c16:uniqueId val="{00000004-4198-7C4F-B0FC-C69EA00EE60D}"/>
              </c:ext>
            </c:extLst>
          </c:dPt>
          <c:val>
            <c:numRef>
              <c:f>Sheet1!$A$4:$I$4</c:f>
              <c:numCache>
                <c:formatCode>General</c:formatCode>
                <c:ptCount val="9"/>
                <c:pt idx="0">
                  <c:v>0</c:v>
                </c:pt>
                <c:pt idx="1">
                  <c:v>0</c:v>
                </c:pt>
                <c:pt idx="3">
                  <c:v>0</c:v>
                </c:pt>
                <c:pt idx="4">
                  <c:v>0</c:v>
                </c:pt>
                <c:pt idx="5">
                  <c:v>0</c:v>
                </c:pt>
                <c:pt idx="6">
                  <c:v>0</c:v>
                </c:pt>
                <c:pt idx="7">
                  <c:v>0</c:v>
                </c:pt>
                <c:pt idx="8">
                  <c:v>0</c:v>
                </c:pt>
              </c:numCache>
            </c:numRef>
          </c:val>
          <c:extLst>
            <c:ext xmlns:c16="http://schemas.microsoft.com/office/drawing/2014/chart" uri="{C3380CC4-5D6E-409C-BE32-E72D297353CC}">
              <c16:uniqueId val="{00000005-4198-7C4F-B0FC-C69EA00EE60D}"/>
            </c:ext>
          </c:extLst>
        </c:ser>
        <c:dLbls>
          <c:showLegendKey val="0"/>
          <c:showVal val="0"/>
          <c:showCatName val="0"/>
          <c:showSerName val="0"/>
          <c:showPercent val="0"/>
          <c:showBubbleSize val="0"/>
        </c:dLbls>
        <c:gapWidth val="80"/>
        <c:overlap val="100"/>
        <c:axId val="1488660336"/>
        <c:axId val="1"/>
      </c:barChart>
      <c:catAx>
        <c:axId val="1488660336"/>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800"/>
          <c:min val="0"/>
        </c:scaling>
        <c:delete val="0"/>
        <c:axPos val="t"/>
        <c:majorGridlines>
          <c:spPr>
            <a:ln>
              <a:noFill/>
            </a:ln>
          </c:spPr>
        </c:majorGridlines>
        <c:numFmt formatCode="General" sourceLinked="1"/>
        <c:majorTickMark val="none"/>
        <c:minorTickMark val="none"/>
        <c:tickLblPos val="none"/>
        <c:spPr>
          <a:ln>
            <a:noFill/>
          </a:ln>
        </c:spPr>
        <c:crossAx val="1488660336"/>
        <c:crosses val="min"/>
        <c:crossBetween val="between"/>
      </c:valAx>
      <c:spPr>
        <a:noFill/>
        <a:ln w="25400">
          <a:noFill/>
        </a:ln>
      </c:spPr>
    </c:plotArea>
    <c:plotVisOnly val="0"/>
    <c:dispBlanksAs val="gap"/>
    <c:showDLblsOverMax val="1"/>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359642591213699E-2"/>
          <c:y val="3.140096618357488E-2"/>
          <c:w val="0.9612807148175726"/>
          <c:h val="0.9371980676328503"/>
        </c:manualLayout>
      </c:layout>
      <c:barChart>
        <c:barDir val="col"/>
        <c:grouping val="stacked"/>
        <c:varyColors val="0"/>
        <c:ser>
          <c:idx val="0"/>
          <c:order val="0"/>
          <c:spPr>
            <a:solidFill>
              <a:schemeClr val="bg1"/>
            </a:solidFill>
            <a:ln>
              <a:noFill/>
            </a:ln>
          </c:spPr>
          <c:invertIfNegative val="0"/>
          <c:val>
            <c:numRef>
              <c:f>Sheet1!$A$1:$E$1</c:f>
              <c:numCache>
                <c:formatCode>General</c:formatCode>
                <c:ptCount val="5"/>
                <c:pt idx="0">
                  <c:v>110</c:v>
                </c:pt>
                <c:pt idx="1">
                  <c:v>120</c:v>
                </c:pt>
                <c:pt idx="2">
                  <c:v>154</c:v>
                </c:pt>
                <c:pt idx="3">
                  <c:v>160</c:v>
                </c:pt>
                <c:pt idx="4">
                  <c:v>165</c:v>
                </c:pt>
              </c:numCache>
            </c:numRef>
          </c:val>
          <c:extLst>
            <c:ext xmlns:c16="http://schemas.microsoft.com/office/drawing/2014/chart" uri="{C3380CC4-5D6E-409C-BE32-E72D297353CC}">
              <c16:uniqueId val="{00000000-4493-9841-A22C-AFD63ADB168C}"/>
            </c:ext>
          </c:extLst>
        </c:ser>
        <c:ser>
          <c:idx val="1"/>
          <c:order val="1"/>
          <c:spPr>
            <a:solidFill>
              <a:schemeClr val="accent3"/>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1-4493-9841-A22C-AFD63ADB168C}"/>
              </c:ext>
            </c:extLst>
          </c:dPt>
          <c:dPt>
            <c:idx val="1"/>
            <c:invertIfNegative val="0"/>
            <c:bubble3D val="0"/>
            <c:spPr>
              <a:solidFill>
                <a:schemeClr val="accent1"/>
              </a:solidFill>
              <a:ln>
                <a:noFill/>
              </a:ln>
            </c:spPr>
            <c:extLst>
              <c:ext xmlns:c16="http://schemas.microsoft.com/office/drawing/2014/chart" uri="{C3380CC4-5D6E-409C-BE32-E72D297353CC}">
                <c16:uniqueId val="{00000002-4493-9841-A22C-AFD63ADB168C}"/>
              </c:ext>
            </c:extLst>
          </c:dPt>
          <c:val>
            <c:numRef>
              <c:f>Sheet1!$A$2:$E$2</c:f>
              <c:numCache>
                <c:formatCode>General</c:formatCode>
                <c:ptCount val="5"/>
                <c:pt idx="0">
                  <c:v>50</c:v>
                </c:pt>
                <c:pt idx="1">
                  <c:v>50</c:v>
                </c:pt>
                <c:pt idx="2">
                  <c:v>86</c:v>
                </c:pt>
                <c:pt idx="3">
                  <c:v>90</c:v>
                </c:pt>
                <c:pt idx="4">
                  <c:v>95</c:v>
                </c:pt>
              </c:numCache>
            </c:numRef>
          </c:val>
          <c:extLst>
            <c:ext xmlns:c16="http://schemas.microsoft.com/office/drawing/2014/chart" uri="{C3380CC4-5D6E-409C-BE32-E72D297353CC}">
              <c16:uniqueId val="{00000003-4493-9841-A22C-AFD63ADB168C}"/>
            </c:ext>
          </c:extLst>
        </c:ser>
        <c:ser>
          <c:idx val="2"/>
          <c:order val="2"/>
          <c:spPr>
            <a:solidFill>
              <a:schemeClr val="bg1"/>
            </a:solidFill>
            <a:ln>
              <a:noFill/>
            </a:ln>
          </c:spPr>
          <c:invertIfNegative val="0"/>
          <c:val>
            <c:numRef>
              <c:f>Sheet1!$A$3:$E$3</c:f>
              <c:numCache>
                <c:formatCode>General</c:formatCode>
                <c:ptCount val="5"/>
                <c:pt idx="0">
                  <c:v>160</c:v>
                </c:pt>
                <c:pt idx="1">
                  <c:v>170</c:v>
                </c:pt>
                <c:pt idx="2">
                  <c:v>240</c:v>
                </c:pt>
                <c:pt idx="3">
                  <c:v>250</c:v>
                </c:pt>
                <c:pt idx="4">
                  <c:v>260</c:v>
                </c:pt>
              </c:numCache>
            </c:numRef>
          </c:val>
          <c:extLst>
            <c:ext xmlns:c16="http://schemas.microsoft.com/office/drawing/2014/chart" uri="{C3380CC4-5D6E-409C-BE32-E72D297353CC}">
              <c16:uniqueId val="{00000004-4493-9841-A22C-AFD63ADB168C}"/>
            </c:ext>
          </c:extLst>
        </c:ser>
        <c:dLbls>
          <c:showLegendKey val="0"/>
          <c:showVal val="0"/>
          <c:showCatName val="0"/>
          <c:showSerName val="0"/>
          <c:showPercent val="0"/>
          <c:showBubbleSize val="0"/>
        </c:dLbls>
        <c:gapWidth val="80"/>
        <c:overlap val="100"/>
        <c:axId val="1488313904"/>
        <c:axId val="1"/>
      </c:barChart>
      <c:catAx>
        <c:axId val="148831390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0"/>
          <c:min val="0"/>
        </c:scaling>
        <c:delete val="0"/>
        <c:axPos val="l"/>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1488313904"/>
        <c:crosses val="min"/>
        <c:crossBetween val="between"/>
      </c:valAx>
    </c:plotArea>
    <c:plotVisOnly val="0"/>
    <c:dispBlanksAs val="gap"/>
    <c:showDLblsOverMax val="1"/>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714347135082973E-2"/>
          <c:y val="8.4132329802704839E-2"/>
          <c:w val="0.91316287991356404"/>
          <c:h val="0.8304479097001175"/>
        </c:manualLayout>
      </c:layout>
      <c:scatterChart>
        <c:scatterStyle val="lineMarker"/>
        <c:varyColors val="0"/>
        <c:ser>
          <c:idx val="0"/>
          <c:order val="0"/>
          <c:tx>
            <c:strRef>
              <c:f>Sheet1!$B$1</c:f>
              <c:strCache>
                <c:ptCount val="1"/>
                <c:pt idx="0">
                  <c:v>Light-duty Vehicles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Sheet1!$A$2:$A$6</c:f>
              <c:numCache>
                <c:formatCode>General</c:formatCode>
                <c:ptCount val="5"/>
                <c:pt idx="0">
                  <c:v>2010</c:v>
                </c:pt>
                <c:pt idx="1">
                  <c:v>2020</c:v>
                </c:pt>
                <c:pt idx="2">
                  <c:v>2030</c:v>
                </c:pt>
                <c:pt idx="3">
                  <c:v>2040</c:v>
                </c:pt>
                <c:pt idx="4">
                  <c:v>2050</c:v>
                </c:pt>
              </c:numCache>
            </c:numRef>
          </c:xVal>
          <c:yVal>
            <c:numRef>
              <c:f>Sheet1!$B$2:$B$6</c:f>
              <c:numCache>
                <c:formatCode>General</c:formatCode>
                <c:ptCount val="5"/>
                <c:pt idx="0">
                  <c:v>3.1</c:v>
                </c:pt>
                <c:pt idx="1">
                  <c:v>3.3</c:v>
                </c:pt>
                <c:pt idx="2">
                  <c:v>2</c:v>
                </c:pt>
                <c:pt idx="3">
                  <c:v>0.6</c:v>
                </c:pt>
                <c:pt idx="4">
                  <c:v>0.2</c:v>
                </c:pt>
              </c:numCache>
            </c:numRef>
          </c:yVal>
          <c:smooth val="0"/>
          <c:extLst>
            <c:ext xmlns:c16="http://schemas.microsoft.com/office/drawing/2014/chart" uri="{C3380CC4-5D6E-409C-BE32-E72D297353CC}">
              <c16:uniqueId val="{00000000-88F1-E14C-8282-70044663CCFB}"/>
            </c:ext>
          </c:extLst>
        </c:ser>
        <c:ser>
          <c:idx val="1"/>
          <c:order val="1"/>
          <c:tx>
            <c:strRef>
              <c:f>Sheet1!$C$1</c:f>
              <c:strCache>
                <c:ptCount val="1"/>
                <c:pt idx="0">
                  <c:v>Heavy Trucks</c:v>
                </c:pt>
              </c:strCache>
            </c:strRef>
          </c:tx>
          <c:spPr>
            <a:ln w="19050" cap="rnd">
              <a:solidFill>
                <a:schemeClr val="accent1">
                  <a:lumMod val="50000"/>
                </a:schemeClr>
              </a:solidFill>
              <a:round/>
            </a:ln>
            <a:effectLst/>
          </c:spPr>
          <c:marker>
            <c:symbol val="circle"/>
            <c:size val="5"/>
            <c:spPr>
              <a:solidFill>
                <a:schemeClr val="accent1">
                  <a:lumMod val="50000"/>
                </a:schemeClr>
              </a:solidFill>
              <a:ln w="9525">
                <a:solidFill>
                  <a:schemeClr val="accent1">
                    <a:lumMod val="50000"/>
                  </a:schemeClr>
                </a:solidFill>
              </a:ln>
              <a:effectLst/>
            </c:spPr>
          </c:marker>
          <c:xVal>
            <c:numRef>
              <c:f>Sheet1!$A$2:$A$6</c:f>
              <c:numCache>
                <c:formatCode>General</c:formatCode>
                <c:ptCount val="5"/>
                <c:pt idx="0">
                  <c:v>2010</c:v>
                </c:pt>
                <c:pt idx="1">
                  <c:v>2020</c:v>
                </c:pt>
                <c:pt idx="2">
                  <c:v>2030</c:v>
                </c:pt>
                <c:pt idx="3">
                  <c:v>2040</c:v>
                </c:pt>
                <c:pt idx="4">
                  <c:v>2050</c:v>
                </c:pt>
              </c:numCache>
            </c:numRef>
          </c:xVal>
          <c:yVal>
            <c:numRef>
              <c:f>Sheet1!$C$2:$C$6</c:f>
              <c:numCache>
                <c:formatCode>General</c:formatCode>
                <c:ptCount val="5"/>
                <c:pt idx="0">
                  <c:v>1.5</c:v>
                </c:pt>
                <c:pt idx="1">
                  <c:v>1.8</c:v>
                </c:pt>
                <c:pt idx="2">
                  <c:v>1.7</c:v>
                </c:pt>
                <c:pt idx="3">
                  <c:v>1</c:v>
                </c:pt>
                <c:pt idx="4">
                  <c:v>0.3</c:v>
                </c:pt>
              </c:numCache>
            </c:numRef>
          </c:yVal>
          <c:smooth val="0"/>
          <c:extLst>
            <c:ext xmlns:c16="http://schemas.microsoft.com/office/drawing/2014/chart" uri="{C3380CC4-5D6E-409C-BE32-E72D297353CC}">
              <c16:uniqueId val="{00000001-88F1-E14C-8282-70044663CCFB}"/>
            </c:ext>
          </c:extLst>
        </c:ser>
        <c:ser>
          <c:idx val="2"/>
          <c:order val="2"/>
          <c:tx>
            <c:strRef>
              <c:f>Sheet1!$D$1</c:f>
              <c:strCache>
                <c:ptCount val="1"/>
                <c:pt idx="0">
                  <c:v>Other Road</c:v>
                </c:pt>
              </c:strCache>
            </c:strRef>
          </c:tx>
          <c:spPr>
            <a:ln w="19050" cap="rnd">
              <a:solidFill>
                <a:schemeClr val="accent1">
                  <a:lumMod val="40000"/>
                  <a:lumOff val="60000"/>
                </a:schemeClr>
              </a:solidFill>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xVal>
            <c:numRef>
              <c:f>Sheet1!$A$2:$A$6</c:f>
              <c:numCache>
                <c:formatCode>General</c:formatCode>
                <c:ptCount val="5"/>
                <c:pt idx="0">
                  <c:v>2010</c:v>
                </c:pt>
                <c:pt idx="1">
                  <c:v>2020</c:v>
                </c:pt>
                <c:pt idx="2">
                  <c:v>2030</c:v>
                </c:pt>
                <c:pt idx="3">
                  <c:v>2040</c:v>
                </c:pt>
                <c:pt idx="4">
                  <c:v>2050</c:v>
                </c:pt>
              </c:numCache>
            </c:numRef>
          </c:xVal>
          <c:yVal>
            <c:numRef>
              <c:f>Sheet1!$D$2:$D$6</c:f>
              <c:numCache>
                <c:formatCode>General</c:formatCode>
                <c:ptCount val="5"/>
                <c:pt idx="0">
                  <c:v>0.6</c:v>
                </c:pt>
                <c:pt idx="1">
                  <c:v>0.5</c:v>
                </c:pt>
                <c:pt idx="2">
                  <c:v>0.45</c:v>
                </c:pt>
                <c:pt idx="3">
                  <c:v>0.25</c:v>
                </c:pt>
                <c:pt idx="4">
                  <c:v>0.1</c:v>
                </c:pt>
              </c:numCache>
            </c:numRef>
          </c:yVal>
          <c:smooth val="0"/>
          <c:extLst>
            <c:ext xmlns:c16="http://schemas.microsoft.com/office/drawing/2014/chart" uri="{C3380CC4-5D6E-409C-BE32-E72D297353CC}">
              <c16:uniqueId val="{00000002-88F1-E14C-8282-70044663CCFB}"/>
            </c:ext>
          </c:extLst>
        </c:ser>
        <c:ser>
          <c:idx val="3"/>
          <c:order val="3"/>
          <c:tx>
            <c:strRef>
              <c:f>Sheet1!$E$1</c:f>
              <c:strCache>
                <c:ptCount val="1"/>
                <c:pt idx="0">
                  <c:v>Shipping</c:v>
                </c:pt>
              </c:strCache>
            </c:strRef>
          </c:tx>
          <c:spPr>
            <a:ln w="19050" cap="rnd">
              <a:solidFill>
                <a:schemeClr val="accent1">
                  <a:lumMod val="75000"/>
                </a:schemeClr>
              </a:solidFill>
              <a:round/>
            </a:ln>
            <a:effectLst/>
          </c:spPr>
          <c:marker>
            <c:symbol val="circle"/>
            <c:size val="5"/>
            <c:spPr>
              <a:solidFill>
                <a:schemeClr val="accent1">
                  <a:lumMod val="75000"/>
                </a:schemeClr>
              </a:solidFill>
              <a:ln w="9525">
                <a:solidFill>
                  <a:schemeClr val="accent1">
                    <a:lumMod val="75000"/>
                  </a:schemeClr>
                </a:solidFill>
              </a:ln>
              <a:effectLst/>
            </c:spPr>
          </c:marker>
          <c:xVal>
            <c:numRef>
              <c:f>Sheet1!$A$2:$A$6</c:f>
              <c:numCache>
                <c:formatCode>General</c:formatCode>
                <c:ptCount val="5"/>
                <c:pt idx="0">
                  <c:v>2010</c:v>
                </c:pt>
                <c:pt idx="1">
                  <c:v>2020</c:v>
                </c:pt>
                <c:pt idx="2">
                  <c:v>2030</c:v>
                </c:pt>
                <c:pt idx="3">
                  <c:v>2040</c:v>
                </c:pt>
                <c:pt idx="4">
                  <c:v>2050</c:v>
                </c:pt>
              </c:numCache>
            </c:numRef>
          </c:xVal>
          <c:yVal>
            <c:numRef>
              <c:f>Sheet1!$E$2:$E$6</c:f>
              <c:numCache>
                <c:formatCode>General</c:formatCode>
                <c:ptCount val="5"/>
                <c:pt idx="0">
                  <c:v>0.8</c:v>
                </c:pt>
                <c:pt idx="1">
                  <c:v>0.85</c:v>
                </c:pt>
                <c:pt idx="2">
                  <c:v>0.65</c:v>
                </c:pt>
                <c:pt idx="3">
                  <c:v>0.3</c:v>
                </c:pt>
                <c:pt idx="4">
                  <c:v>0.2</c:v>
                </c:pt>
              </c:numCache>
            </c:numRef>
          </c:yVal>
          <c:smooth val="0"/>
          <c:extLst>
            <c:ext xmlns:c16="http://schemas.microsoft.com/office/drawing/2014/chart" uri="{C3380CC4-5D6E-409C-BE32-E72D297353CC}">
              <c16:uniqueId val="{00000003-88F1-E14C-8282-70044663CCFB}"/>
            </c:ext>
          </c:extLst>
        </c:ser>
        <c:ser>
          <c:idx val="4"/>
          <c:order val="4"/>
          <c:tx>
            <c:strRef>
              <c:f>Sheet1!$F$1</c:f>
              <c:strCache>
                <c:ptCount val="1"/>
                <c:pt idx="0">
                  <c:v>Aviation</c:v>
                </c:pt>
              </c:strCache>
            </c:strRef>
          </c:tx>
          <c:spPr>
            <a:ln w="19050" cap="rnd">
              <a:solidFill>
                <a:schemeClr val="accent1">
                  <a:lumMod val="60000"/>
                  <a:lumOff val="40000"/>
                </a:schemeClr>
              </a:solid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xVal>
            <c:numRef>
              <c:f>Sheet1!$A$2:$A$6</c:f>
              <c:numCache>
                <c:formatCode>General</c:formatCode>
                <c:ptCount val="5"/>
                <c:pt idx="0">
                  <c:v>2010</c:v>
                </c:pt>
                <c:pt idx="1">
                  <c:v>2020</c:v>
                </c:pt>
                <c:pt idx="2">
                  <c:v>2030</c:v>
                </c:pt>
                <c:pt idx="3">
                  <c:v>2040</c:v>
                </c:pt>
                <c:pt idx="4">
                  <c:v>2050</c:v>
                </c:pt>
              </c:numCache>
            </c:numRef>
          </c:xVal>
          <c:yVal>
            <c:numRef>
              <c:f>Sheet1!$F$2:$F$6</c:f>
              <c:numCache>
                <c:formatCode>General</c:formatCode>
                <c:ptCount val="5"/>
                <c:pt idx="0">
                  <c:v>0.77</c:v>
                </c:pt>
                <c:pt idx="1">
                  <c:v>0.5</c:v>
                </c:pt>
                <c:pt idx="2">
                  <c:v>0.7</c:v>
                </c:pt>
                <c:pt idx="3">
                  <c:v>0.4</c:v>
                </c:pt>
                <c:pt idx="4">
                  <c:v>0.3</c:v>
                </c:pt>
              </c:numCache>
            </c:numRef>
          </c:yVal>
          <c:smooth val="0"/>
          <c:extLst>
            <c:ext xmlns:c16="http://schemas.microsoft.com/office/drawing/2014/chart" uri="{C3380CC4-5D6E-409C-BE32-E72D297353CC}">
              <c16:uniqueId val="{00000004-88F1-E14C-8282-70044663CCFB}"/>
            </c:ext>
          </c:extLst>
        </c:ser>
        <c:ser>
          <c:idx val="5"/>
          <c:order val="5"/>
          <c:tx>
            <c:strRef>
              <c:f>Sheet1!$G$1</c:f>
              <c:strCache>
                <c:ptCount val="1"/>
                <c:pt idx="0">
                  <c:v>Rail</c:v>
                </c:pt>
              </c:strCache>
            </c:strRef>
          </c:tx>
          <c:spPr>
            <a:ln w="19050" cap="rnd">
              <a:solidFill>
                <a:schemeClr val="accent1">
                  <a:lumMod val="20000"/>
                  <a:lumOff val="80000"/>
                </a:schemeClr>
              </a:solidFill>
              <a:round/>
            </a:ln>
            <a:effectLst/>
          </c:spPr>
          <c:marker>
            <c:symbol val="circle"/>
            <c:size val="5"/>
            <c:spPr>
              <a:solidFill>
                <a:schemeClr val="accent1">
                  <a:lumMod val="20000"/>
                  <a:lumOff val="80000"/>
                </a:schemeClr>
              </a:solidFill>
              <a:ln w="9525">
                <a:solidFill>
                  <a:schemeClr val="accent1">
                    <a:lumMod val="20000"/>
                    <a:lumOff val="80000"/>
                  </a:schemeClr>
                </a:solidFill>
              </a:ln>
              <a:effectLst/>
            </c:spPr>
          </c:marker>
          <c:xVal>
            <c:numRef>
              <c:f>Sheet1!$A$2:$A$6</c:f>
              <c:numCache>
                <c:formatCode>General</c:formatCode>
                <c:ptCount val="5"/>
                <c:pt idx="0">
                  <c:v>2010</c:v>
                </c:pt>
                <c:pt idx="1">
                  <c:v>2020</c:v>
                </c:pt>
                <c:pt idx="2">
                  <c:v>2030</c:v>
                </c:pt>
                <c:pt idx="3">
                  <c:v>2040</c:v>
                </c:pt>
                <c:pt idx="4">
                  <c:v>2050</c:v>
                </c:pt>
              </c:numCache>
            </c:numRef>
          </c:xVal>
          <c:yVal>
            <c:numRef>
              <c:f>Sheet1!$G$2:$G$6</c:f>
              <c:numCache>
                <c:formatCode>General</c:formatCode>
                <c:ptCount val="5"/>
                <c:pt idx="0">
                  <c:v>0.2</c:v>
                </c:pt>
                <c:pt idx="1">
                  <c:v>0.2</c:v>
                </c:pt>
                <c:pt idx="2">
                  <c:v>0.15</c:v>
                </c:pt>
                <c:pt idx="3">
                  <c:v>0.1</c:v>
                </c:pt>
                <c:pt idx="4">
                  <c:v>0.05</c:v>
                </c:pt>
              </c:numCache>
            </c:numRef>
          </c:yVal>
          <c:smooth val="0"/>
          <c:extLst>
            <c:ext xmlns:c16="http://schemas.microsoft.com/office/drawing/2014/chart" uri="{C3380CC4-5D6E-409C-BE32-E72D297353CC}">
              <c16:uniqueId val="{00000005-88F1-E14C-8282-70044663CCFB}"/>
            </c:ext>
          </c:extLst>
        </c:ser>
        <c:dLbls>
          <c:showLegendKey val="0"/>
          <c:showVal val="0"/>
          <c:showCatName val="0"/>
          <c:showSerName val="0"/>
          <c:showPercent val="0"/>
          <c:showBubbleSize val="0"/>
        </c:dLbls>
        <c:axId val="1609491311"/>
        <c:axId val="1609494191"/>
      </c:scatterChart>
      <c:valAx>
        <c:axId val="1609491311"/>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9494191"/>
        <c:crosses val="autoZero"/>
        <c:crossBetween val="midCat"/>
        <c:majorUnit val="10"/>
      </c:valAx>
      <c:valAx>
        <c:axId val="1609494191"/>
        <c:scaling>
          <c:orientation val="minMax"/>
          <c:max val="3.5"/>
          <c:min val="0"/>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9491311"/>
        <c:crosses val="autoZero"/>
        <c:crossBetween val="midCat"/>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258541560428353E-2"/>
          <c:y val="2.2530329289428077E-2"/>
          <c:w val="0.97348291687914335"/>
          <c:h val="0.95493934142114389"/>
        </c:manualLayout>
      </c:layout>
      <c:barChart>
        <c:barDir val="bar"/>
        <c:grouping val="stacked"/>
        <c:varyColors val="0"/>
        <c:ser>
          <c:idx val="0"/>
          <c:order val="0"/>
          <c:spPr>
            <a:noFill/>
            <a:ln>
              <a:noFill/>
            </a:ln>
          </c:spPr>
          <c:invertIfNegative val="0"/>
          <c:val>
            <c:numRef>
              <c:f>Sheet1!$A$1:$I$1</c:f>
              <c:numCache>
                <c:formatCode>General</c:formatCode>
                <c:ptCount val="9"/>
                <c:pt idx="0">
                  <c:v>40</c:v>
                </c:pt>
                <c:pt idx="1">
                  <c:v>60</c:v>
                </c:pt>
                <c:pt idx="2">
                  <c:v>750</c:v>
                </c:pt>
                <c:pt idx="3">
                  <c:v>15</c:v>
                </c:pt>
                <c:pt idx="4">
                  <c:v>86</c:v>
                </c:pt>
                <c:pt idx="5">
                  <c:v>25</c:v>
                </c:pt>
                <c:pt idx="6">
                  <c:v>50</c:v>
                </c:pt>
                <c:pt idx="7">
                  <c:v>100</c:v>
                </c:pt>
                <c:pt idx="8">
                  <c:v>200</c:v>
                </c:pt>
              </c:numCache>
            </c:numRef>
          </c:val>
          <c:extLst>
            <c:ext xmlns:c16="http://schemas.microsoft.com/office/drawing/2014/chart" uri="{C3380CC4-5D6E-409C-BE32-E72D297353CC}">
              <c16:uniqueId val="{00000000-122D-5941-9086-5C9F4BEE09EB}"/>
            </c:ext>
          </c:extLst>
        </c:ser>
        <c:ser>
          <c:idx val="1"/>
          <c:order val="1"/>
          <c:spPr>
            <a:solidFill>
              <a:srgbClr val="D9D9D9"/>
            </a:solidFill>
            <a:ln>
              <a:noFill/>
            </a:ln>
          </c:spPr>
          <c:invertIfNegative val="0"/>
          <c:dPt>
            <c:idx val="2"/>
            <c:invertIfNegative val="0"/>
            <c:bubble3D val="0"/>
            <c:spPr>
              <a:solidFill>
                <a:schemeClr val="accent1"/>
              </a:solidFill>
              <a:ln>
                <a:noFill/>
              </a:ln>
            </c:spPr>
            <c:extLst>
              <c:ext xmlns:c16="http://schemas.microsoft.com/office/drawing/2014/chart" uri="{C3380CC4-5D6E-409C-BE32-E72D297353CC}">
                <c16:uniqueId val="{00000001-122D-5941-9086-5C9F4BEE09EB}"/>
              </c:ext>
            </c:extLst>
          </c:dPt>
          <c:val>
            <c:numRef>
              <c:f>Sheet1!$A$2:$I$2</c:f>
              <c:numCache>
                <c:formatCode>General</c:formatCode>
                <c:ptCount val="9"/>
                <c:pt idx="0">
                  <c:v>60</c:v>
                </c:pt>
                <c:pt idx="1">
                  <c:v>60</c:v>
                </c:pt>
                <c:pt idx="2">
                  <c:v>50</c:v>
                </c:pt>
                <c:pt idx="3">
                  <c:v>20</c:v>
                </c:pt>
                <c:pt idx="4">
                  <c:v>77</c:v>
                </c:pt>
                <c:pt idx="5">
                  <c:v>10</c:v>
                </c:pt>
                <c:pt idx="6">
                  <c:v>30</c:v>
                </c:pt>
                <c:pt idx="7">
                  <c:v>245</c:v>
                </c:pt>
                <c:pt idx="8">
                  <c:v>100</c:v>
                </c:pt>
              </c:numCache>
            </c:numRef>
          </c:val>
          <c:extLst>
            <c:ext xmlns:c16="http://schemas.microsoft.com/office/drawing/2014/chart" uri="{C3380CC4-5D6E-409C-BE32-E72D297353CC}">
              <c16:uniqueId val="{00000002-122D-5941-9086-5C9F4BEE09EB}"/>
            </c:ext>
          </c:extLst>
        </c:ser>
        <c:ser>
          <c:idx val="2"/>
          <c:order val="2"/>
          <c:spPr>
            <a:noFill/>
            <a:ln>
              <a:noFill/>
            </a:ln>
          </c:spPr>
          <c:invertIfNegative val="0"/>
          <c:val>
            <c:numRef>
              <c:f>Sheet1!$A$3:$I$3</c:f>
              <c:numCache>
                <c:formatCode>General</c:formatCode>
                <c:ptCount val="9"/>
                <c:pt idx="0">
                  <c:v>33</c:v>
                </c:pt>
                <c:pt idx="1">
                  <c:v>85</c:v>
                </c:pt>
                <c:pt idx="3">
                  <c:v>0</c:v>
                </c:pt>
                <c:pt idx="4">
                  <c:v>0</c:v>
                </c:pt>
                <c:pt idx="5">
                  <c:v>0</c:v>
                </c:pt>
                <c:pt idx="6">
                  <c:v>56</c:v>
                </c:pt>
                <c:pt idx="7">
                  <c:v>0</c:v>
                </c:pt>
                <c:pt idx="8">
                  <c:v>0</c:v>
                </c:pt>
              </c:numCache>
            </c:numRef>
          </c:val>
          <c:extLst>
            <c:ext xmlns:c16="http://schemas.microsoft.com/office/drawing/2014/chart" uri="{C3380CC4-5D6E-409C-BE32-E72D297353CC}">
              <c16:uniqueId val="{00000003-122D-5941-9086-5C9F4BEE09EB}"/>
            </c:ext>
          </c:extLst>
        </c:ser>
        <c:ser>
          <c:idx val="3"/>
          <c:order val="3"/>
          <c:spPr>
            <a:noFill/>
            <a:ln>
              <a:noFill/>
            </a:ln>
          </c:spPr>
          <c:invertIfNegative val="0"/>
          <c:dPt>
            <c:idx val="6"/>
            <c:invertIfNegative val="0"/>
            <c:bubble3D val="0"/>
            <c:spPr>
              <a:solidFill>
                <a:srgbClr val="D9D9D9"/>
              </a:solidFill>
              <a:ln>
                <a:noFill/>
              </a:ln>
            </c:spPr>
            <c:extLst>
              <c:ext xmlns:c16="http://schemas.microsoft.com/office/drawing/2014/chart" uri="{C3380CC4-5D6E-409C-BE32-E72D297353CC}">
                <c16:uniqueId val="{00000004-122D-5941-9086-5C9F4BEE09EB}"/>
              </c:ext>
            </c:extLst>
          </c:dPt>
          <c:val>
            <c:numRef>
              <c:f>Sheet1!$A$4:$I$4</c:f>
              <c:numCache>
                <c:formatCode>General</c:formatCode>
                <c:ptCount val="9"/>
                <c:pt idx="0">
                  <c:v>0</c:v>
                </c:pt>
                <c:pt idx="1">
                  <c:v>0</c:v>
                </c:pt>
                <c:pt idx="3">
                  <c:v>0</c:v>
                </c:pt>
                <c:pt idx="4">
                  <c:v>0</c:v>
                </c:pt>
                <c:pt idx="5">
                  <c:v>0</c:v>
                </c:pt>
                <c:pt idx="6">
                  <c:v>0</c:v>
                </c:pt>
                <c:pt idx="7">
                  <c:v>0</c:v>
                </c:pt>
                <c:pt idx="8">
                  <c:v>0</c:v>
                </c:pt>
              </c:numCache>
            </c:numRef>
          </c:val>
          <c:extLst>
            <c:ext xmlns:c16="http://schemas.microsoft.com/office/drawing/2014/chart" uri="{C3380CC4-5D6E-409C-BE32-E72D297353CC}">
              <c16:uniqueId val="{00000005-122D-5941-9086-5C9F4BEE09EB}"/>
            </c:ext>
          </c:extLst>
        </c:ser>
        <c:dLbls>
          <c:showLegendKey val="0"/>
          <c:showVal val="0"/>
          <c:showCatName val="0"/>
          <c:showSerName val="0"/>
          <c:showPercent val="0"/>
          <c:showBubbleSize val="0"/>
        </c:dLbls>
        <c:gapWidth val="80"/>
        <c:overlap val="100"/>
        <c:axId val="1176844288"/>
        <c:axId val="1"/>
      </c:barChart>
      <c:catAx>
        <c:axId val="1176844288"/>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800"/>
          <c:min val="0"/>
        </c:scaling>
        <c:delete val="0"/>
        <c:axPos val="t"/>
        <c:majorGridlines>
          <c:spPr>
            <a:ln>
              <a:noFill/>
            </a:ln>
          </c:spPr>
        </c:majorGridlines>
        <c:numFmt formatCode="General" sourceLinked="1"/>
        <c:majorTickMark val="none"/>
        <c:minorTickMark val="none"/>
        <c:tickLblPos val="none"/>
        <c:spPr>
          <a:ln>
            <a:noFill/>
          </a:ln>
        </c:spPr>
        <c:crossAx val="1176844288"/>
        <c:crosses val="min"/>
        <c:crossBetween val="between"/>
      </c:valAx>
    </c:plotArea>
    <c:plotVisOnly val="0"/>
    <c:dispBlanksAs val="gap"/>
    <c:showDLblsOverMax val="1"/>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056772273017223E-2"/>
          <c:y val="6.0865837976853833E-2"/>
          <c:w val="0.97788645545396558"/>
          <c:h val="0.87826832404629229"/>
        </c:manualLayout>
      </c:layout>
      <c:barChart>
        <c:barDir val="col"/>
        <c:grouping val="stacked"/>
        <c:varyColors val="0"/>
        <c:ser>
          <c:idx val="0"/>
          <c:order val="0"/>
          <c:spPr>
            <a:solidFill>
              <a:schemeClr val="accent1"/>
            </a:solidFill>
            <a:ln w="3175" cmpd="sng" algn="ctr">
              <a:solidFill>
                <a:schemeClr val="bg1"/>
              </a:solidFill>
              <a:prstDash val="solid"/>
            </a:ln>
          </c:spPr>
          <c:invertIfNegative val="0"/>
          <c:dLbls>
            <c:dLbl>
              <c:idx val="1"/>
              <c:layout>
                <c:manualLayout>
                  <c:x val="0"/>
                  <c:y val="-0.42263180454350624"/>
                </c:manualLayout>
              </c:layout>
              <c:numFmt formatCode="#,##0;&quot;-&quot;#,##0" sourceLinked="0"/>
              <c:spPr>
                <a:noFill/>
                <a:ln>
                  <a:noFill/>
                </a:ln>
              </c:spPr>
              <c:txPr>
                <a:bodyPr wrap="none"/>
                <a:lstStyle/>
                <a:p>
                  <a:pPr>
                    <a:defRPr sz="1000" kern="120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51C-134E-BAF4-004B48768CC2}"/>
                </c:ext>
              </c:extLst>
            </c:dLbl>
            <c:dLbl>
              <c:idx val="2"/>
              <c:layout>
                <c:manualLayout>
                  <c:x val="0"/>
                  <c:y val="-0.42263180454350624"/>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51C-134E-BAF4-004B48768CC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75</c:v>
                </c:pt>
                <c:pt idx="1">
                  <c:v>90</c:v>
                </c:pt>
                <c:pt idx="2">
                  <c:v>90</c:v>
                </c:pt>
              </c:numCache>
            </c:numRef>
          </c:val>
          <c:extLst>
            <c:ext xmlns:c16="http://schemas.microsoft.com/office/drawing/2014/chart" uri="{C3380CC4-5D6E-409C-BE32-E72D297353CC}">
              <c16:uniqueId val="{00000002-C51C-134E-BAF4-004B48768CC2}"/>
            </c:ext>
          </c:extLst>
        </c:ser>
        <c:dLbls>
          <c:showLegendKey val="0"/>
          <c:showVal val="0"/>
          <c:showCatName val="0"/>
          <c:showSerName val="0"/>
          <c:showPercent val="0"/>
          <c:showBubbleSize val="0"/>
        </c:dLbls>
        <c:gapWidth val="200"/>
        <c:overlap val="100"/>
        <c:axId val="1350680959"/>
        <c:axId val="1"/>
      </c:barChart>
      <c:catAx>
        <c:axId val="135068095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0"/>
        <c:axPos val="l"/>
        <c:majorGridlines>
          <c:spPr>
            <a:ln w="3175" cmpd="sng" algn="ctr">
              <a:solidFill>
                <a:schemeClr val="tx2"/>
              </a:solidFill>
              <a:prstDash val="solid"/>
            </a:ln>
          </c:spPr>
        </c:majorGridlines>
        <c:numFmt formatCode="General" sourceLinked="1"/>
        <c:majorTickMark val="none"/>
        <c:minorTickMark val="none"/>
        <c:tickLblPos val="none"/>
        <c:spPr>
          <a:ln w="9525" cmpd="sng" algn="ctr">
            <a:solidFill>
              <a:schemeClr val="bg1"/>
            </a:solidFill>
            <a:prstDash val="solid"/>
          </a:ln>
        </c:spPr>
        <c:crossAx val="1350680959"/>
        <c:crosses val="min"/>
        <c:crossBetween val="between"/>
        <c:majorUnit val="20"/>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chemeClr val="bg2">
                <a:lumMod val="90000"/>
              </a:schemeClr>
            </a:solidFill>
          </c:spPr>
          <c:dPt>
            <c:idx val="0"/>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1-01D3-8441-B935-312FAEE5AE3F}"/>
              </c:ext>
            </c:extLst>
          </c:dPt>
          <c:dPt>
            <c:idx val="1"/>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3-01D3-8441-B935-312FAEE5AE3F}"/>
              </c:ext>
            </c:extLst>
          </c:dPt>
          <c:val>
            <c:numRef>
              <c:f>Sheet1!$A$1:$A$2</c:f>
              <c:numCache>
                <c:formatCode>0%</c:formatCode>
                <c:ptCount val="2"/>
                <c:pt idx="0">
                  <c:v>0.99</c:v>
                </c:pt>
                <c:pt idx="1">
                  <c:v>0.01</c:v>
                </c:pt>
              </c:numCache>
            </c:numRef>
          </c:val>
          <c:extLst>
            <c:ext xmlns:c16="http://schemas.microsoft.com/office/drawing/2014/chart" uri="{C3380CC4-5D6E-409C-BE32-E72D297353CC}">
              <c16:uniqueId val="{00000004-01D3-8441-B935-312FAEE5AE3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userShapes r:id="rId5"/>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76976084312931"/>
          <c:y val="4.1090146750524109E-2"/>
          <c:w val="0.87515200648561009"/>
          <c:h val="0.91781970649895184"/>
        </c:manualLayout>
      </c:layout>
      <c:barChart>
        <c:barDir val="col"/>
        <c:grouping val="stacked"/>
        <c:varyColors val="0"/>
        <c:ser>
          <c:idx val="0"/>
          <c:order val="0"/>
          <c:spPr>
            <a:solidFill>
              <a:schemeClr val="accent1"/>
            </a:solidFill>
            <a:ln>
              <a:noFill/>
            </a:ln>
          </c:spPr>
          <c:invertIfNegative val="0"/>
          <c:val>
            <c:numRef>
              <c:f>Sheet1!$A$1:$C$1</c:f>
              <c:numCache>
                <c:formatCode>General</c:formatCode>
                <c:ptCount val="3"/>
                <c:pt idx="0">
                  <c:v>0.8</c:v>
                </c:pt>
                <c:pt idx="1">
                  <c:v>0.3</c:v>
                </c:pt>
                <c:pt idx="2">
                  <c:v>0.6</c:v>
                </c:pt>
              </c:numCache>
            </c:numRef>
          </c:val>
          <c:extLst>
            <c:ext xmlns:c16="http://schemas.microsoft.com/office/drawing/2014/chart" uri="{C3380CC4-5D6E-409C-BE32-E72D297353CC}">
              <c16:uniqueId val="{00000000-8CE4-4BE1-9B60-2F55458E582C}"/>
            </c:ext>
          </c:extLst>
        </c:ser>
        <c:ser>
          <c:idx val="1"/>
          <c:order val="1"/>
          <c:spPr>
            <a:solidFill>
              <a:schemeClr val="accent6"/>
            </a:solidFill>
            <a:ln>
              <a:noFill/>
            </a:ln>
          </c:spPr>
          <c:invertIfNegative val="0"/>
          <c:val>
            <c:numRef>
              <c:f>Sheet1!$A$2:$C$2</c:f>
              <c:numCache>
                <c:formatCode>General</c:formatCode>
                <c:ptCount val="3"/>
                <c:pt idx="0">
                  <c:v>0.19999999999999996</c:v>
                </c:pt>
                <c:pt idx="1">
                  <c:v>0.3</c:v>
                </c:pt>
                <c:pt idx="2">
                  <c:v>0.4</c:v>
                </c:pt>
              </c:numCache>
            </c:numRef>
          </c:val>
          <c:extLst>
            <c:ext xmlns:c16="http://schemas.microsoft.com/office/drawing/2014/chart" uri="{C3380CC4-5D6E-409C-BE32-E72D297353CC}">
              <c16:uniqueId val="{00000001-8CE4-4BE1-9B60-2F55458E582C}"/>
            </c:ext>
          </c:extLst>
        </c:ser>
        <c:ser>
          <c:idx val="2"/>
          <c:order val="2"/>
          <c:spPr>
            <a:solidFill>
              <a:schemeClr val="accent3"/>
            </a:solidFill>
            <a:ln>
              <a:noFill/>
            </a:ln>
          </c:spPr>
          <c:invertIfNegative val="0"/>
          <c:val>
            <c:numRef>
              <c:f>Sheet1!$A$3:$C$3</c:f>
              <c:numCache>
                <c:formatCode>General</c:formatCode>
                <c:ptCount val="3"/>
                <c:pt idx="0">
                  <c:v>4</c:v>
                </c:pt>
                <c:pt idx="1">
                  <c:v>1.1999999999999997</c:v>
                </c:pt>
                <c:pt idx="2">
                  <c:v>1.1000000000000001</c:v>
                </c:pt>
              </c:numCache>
            </c:numRef>
          </c:val>
          <c:extLst>
            <c:ext xmlns:c16="http://schemas.microsoft.com/office/drawing/2014/chart" uri="{C3380CC4-5D6E-409C-BE32-E72D297353CC}">
              <c16:uniqueId val="{00000002-8CE4-4BE1-9B60-2F55458E582C}"/>
            </c:ext>
          </c:extLst>
        </c:ser>
        <c:ser>
          <c:idx val="3"/>
          <c:order val="3"/>
          <c:spPr>
            <a:solidFill>
              <a:schemeClr val="accent5"/>
            </a:solidFill>
            <a:ln>
              <a:noFill/>
            </a:ln>
          </c:spPr>
          <c:invertIfNegative val="0"/>
          <c:val>
            <c:numRef>
              <c:f>Sheet1!$A$4:$C$4</c:f>
              <c:numCache>
                <c:formatCode>General</c:formatCode>
                <c:ptCount val="3"/>
                <c:pt idx="0">
                  <c:v>0</c:v>
                </c:pt>
                <c:pt idx="1">
                  <c:v>0.29999999999999982</c:v>
                </c:pt>
                <c:pt idx="2">
                  <c:v>0.10000000000000009</c:v>
                </c:pt>
              </c:numCache>
            </c:numRef>
          </c:val>
          <c:extLst>
            <c:ext xmlns:c16="http://schemas.microsoft.com/office/drawing/2014/chart" uri="{C3380CC4-5D6E-409C-BE32-E72D297353CC}">
              <c16:uniqueId val="{00000003-8CE4-4BE1-9B60-2F55458E582C}"/>
            </c:ext>
          </c:extLst>
        </c:ser>
        <c:dLbls>
          <c:showLegendKey val="0"/>
          <c:showVal val="0"/>
          <c:showCatName val="0"/>
          <c:showSerName val="0"/>
          <c:showPercent val="0"/>
          <c:showBubbleSize val="0"/>
        </c:dLbls>
        <c:gapWidth val="80"/>
        <c:overlap val="100"/>
        <c:axId val="891156208"/>
        <c:axId val="1"/>
      </c:barChart>
      <c:catAx>
        <c:axId val="891156208"/>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5"/>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sz="1000" kern="1200">
                <a:solidFill>
                  <a:schemeClr val="tx1"/>
                </a:solidFill>
                <a:latin typeface="+mn-lt"/>
                <a:ea typeface="+mn-ea"/>
                <a:cs typeface="+mn-cs"/>
              </a:defRPr>
            </a:pPr>
            <a:endParaRPr lang="en-US"/>
          </a:p>
        </c:txPr>
        <c:crossAx val="891156208"/>
        <c:crosses val="min"/>
        <c:crossBetween val="between"/>
        <c:majorUnit val="0.5"/>
      </c:valAx>
    </c:plotArea>
    <c:plotVisOnly val="0"/>
    <c:dispBlanksAs val="gap"/>
    <c:showDLblsOverMax val="1"/>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06158357771261E-2"/>
          <c:y val="2.7586206896551724E-2"/>
          <c:w val="0.96187683284457481"/>
          <c:h val="0.94482758620689655"/>
        </c:manualLayout>
      </c:layout>
      <c:barChart>
        <c:barDir val="col"/>
        <c:grouping val="stacked"/>
        <c:varyColors val="0"/>
        <c:ser>
          <c:idx val="0"/>
          <c:order val="0"/>
          <c:spPr>
            <a:solidFill>
              <a:schemeClr val="bg1"/>
            </a:solidFill>
            <a:ln>
              <a:noFill/>
            </a:ln>
          </c:spPr>
          <c:invertIfNegative val="0"/>
          <c:val>
            <c:numRef>
              <c:f>Sheet1!$A$1:$D$1</c:f>
              <c:numCache>
                <c:formatCode>General</c:formatCode>
                <c:ptCount val="4"/>
                <c:pt idx="0">
                  <c:v>340</c:v>
                </c:pt>
                <c:pt idx="1">
                  <c:v>340</c:v>
                </c:pt>
                <c:pt idx="2">
                  <c:v>381</c:v>
                </c:pt>
                <c:pt idx="3">
                  <c:v>821</c:v>
                </c:pt>
              </c:numCache>
            </c:numRef>
          </c:val>
          <c:extLst>
            <c:ext xmlns:c16="http://schemas.microsoft.com/office/drawing/2014/chart" uri="{C3380CC4-5D6E-409C-BE32-E72D297353CC}">
              <c16:uniqueId val="{00000000-FDAB-BE47-906E-FA480B933033}"/>
            </c:ext>
          </c:extLst>
        </c:ser>
        <c:ser>
          <c:idx val="1"/>
          <c:order val="1"/>
          <c:spPr>
            <a:solidFill>
              <a:schemeClr val="accent3"/>
            </a:solidFill>
            <a:ln>
              <a:noFill/>
            </a:ln>
          </c:spPr>
          <c:invertIfNegative val="0"/>
          <c:dPt>
            <c:idx val="0"/>
            <c:invertIfNegative val="0"/>
            <c:bubble3D val="0"/>
            <c:spPr>
              <a:solidFill>
                <a:schemeClr val="accent4"/>
              </a:solidFill>
              <a:ln>
                <a:noFill/>
              </a:ln>
            </c:spPr>
            <c:extLst>
              <c:ext xmlns:c16="http://schemas.microsoft.com/office/drawing/2014/chart" uri="{C3380CC4-5D6E-409C-BE32-E72D297353CC}">
                <c16:uniqueId val="{00000001-FDAB-BE47-906E-FA480B933033}"/>
              </c:ext>
            </c:extLst>
          </c:dPt>
          <c:dPt>
            <c:idx val="1"/>
            <c:invertIfNegative val="0"/>
            <c:bubble3D val="0"/>
            <c:spPr>
              <a:solidFill>
                <a:schemeClr val="accent4"/>
              </a:solidFill>
              <a:ln>
                <a:noFill/>
              </a:ln>
            </c:spPr>
            <c:extLst>
              <c:ext xmlns:c16="http://schemas.microsoft.com/office/drawing/2014/chart" uri="{C3380CC4-5D6E-409C-BE32-E72D297353CC}">
                <c16:uniqueId val="{00000002-FDAB-BE47-906E-FA480B933033}"/>
              </c:ext>
            </c:extLst>
          </c:dPt>
          <c:val>
            <c:numRef>
              <c:f>Sheet1!$A$2:$D$2</c:f>
              <c:numCache>
                <c:formatCode>General</c:formatCode>
                <c:ptCount val="4"/>
                <c:pt idx="0">
                  <c:v>340</c:v>
                </c:pt>
                <c:pt idx="1">
                  <c:v>260</c:v>
                </c:pt>
                <c:pt idx="2">
                  <c:v>369</c:v>
                </c:pt>
                <c:pt idx="3">
                  <c:v>109</c:v>
                </c:pt>
              </c:numCache>
            </c:numRef>
          </c:val>
          <c:extLst>
            <c:ext xmlns:c16="http://schemas.microsoft.com/office/drawing/2014/chart" uri="{C3380CC4-5D6E-409C-BE32-E72D297353CC}">
              <c16:uniqueId val="{00000003-FDAB-BE47-906E-FA480B933033}"/>
            </c:ext>
          </c:extLst>
        </c:ser>
        <c:ser>
          <c:idx val="2"/>
          <c:order val="2"/>
          <c:spPr>
            <a:solidFill>
              <a:schemeClr val="bg1"/>
            </a:solidFill>
            <a:ln>
              <a:noFill/>
            </a:ln>
          </c:spPr>
          <c:invertIfNegative val="0"/>
          <c:val>
            <c:numRef>
              <c:f>Sheet1!$A$3:$D$3</c:f>
              <c:numCache>
                <c:formatCode>General</c:formatCode>
                <c:ptCount val="4"/>
                <c:pt idx="0">
                  <c:v>680</c:v>
                </c:pt>
                <c:pt idx="1">
                  <c:v>600</c:v>
                </c:pt>
                <c:pt idx="2">
                  <c:v>750</c:v>
                </c:pt>
                <c:pt idx="3">
                  <c:v>930</c:v>
                </c:pt>
              </c:numCache>
            </c:numRef>
          </c:val>
          <c:extLst>
            <c:ext xmlns:c16="http://schemas.microsoft.com/office/drawing/2014/chart" uri="{C3380CC4-5D6E-409C-BE32-E72D297353CC}">
              <c16:uniqueId val="{00000004-FDAB-BE47-906E-FA480B933033}"/>
            </c:ext>
          </c:extLst>
        </c:ser>
        <c:dLbls>
          <c:showLegendKey val="0"/>
          <c:showVal val="0"/>
          <c:showCatName val="0"/>
          <c:showSerName val="0"/>
          <c:showPercent val="0"/>
          <c:showBubbleSize val="0"/>
        </c:dLbls>
        <c:gapWidth val="80"/>
        <c:overlap val="100"/>
        <c:axId val="1736303392"/>
        <c:axId val="1"/>
      </c:barChart>
      <c:catAx>
        <c:axId val="173630339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2000"/>
          <c:min val="0"/>
        </c:scaling>
        <c:delete val="0"/>
        <c:axPos val="l"/>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1736303392"/>
        <c:crosses val="min"/>
        <c:crossBetween val="between"/>
      </c:valAx>
    </c:plotArea>
    <c:plotVisOnly val="0"/>
    <c:dispBlanksAs val="gap"/>
    <c:showDLblsOverMax val="1"/>
  </c:chart>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953952417498082E-2"/>
          <c:y val="2.2707423580786028E-2"/>
          <c:w val="0.96009209516500382"/>
          <c:h val="0.95458515283842793"/>
        </c:manualLayout>
      </c:layout>
      <c:barChart>
        <c:barDir val="bar"/>
        <c:grouping val="stacked"/>
        <c:varyColors val="0"/>
        <c:ser>
          <c:idx val="0"/>
          <c:order val="0"/>
          <c:spPr>
            <a:noFill/>
            <a:ln>
              <a:noFill/>
            </a:ln>
          </c:spPr>
          <c:invertIfNegative val="0"/>
          <c:val>
            <c:numRef>
              <c:f>Sheet1!$A$1:$I$1</c:f>
              <c:numCache>
                <c:formatCode>General</c:formatCode>
                <c:ptCount val="9"/>
                <c:pt idx="0">
                  <c:v>40</c:v>
                </c:pt>
                <c:pt idx="1">
                  <c:v>60</c:v>
                </c:pt>
                <c:pt idx="2">
                  <c:v>750</c:v>
                </c:pt>
                <c:pt idx="3">
                  <c:v>15</c:v>
                </c:pt>
                <c:pt idx="4">
                  <c:v>86</c:v>
                </c:pt>
                <c:pt idx="5">
                  <c:v>25</c:v>
                </c:pt>
                <c:pt idx="6">
                  <c:v>50</c:v>
                </c:pt>
                <c:pt idx="7">
                  <c:v>100</c:v>
                </c:pt>
                <c:pt idx="8">
                  <c:v>200</c:v>
                </c:pt>
              </c:numCache>
            </c:numRef>
          </c:val>
          <c:extLst>
            <c:ext xmlns:c16="http://schemas.microsoft.com/office/drawing/2014/chart" uri="{C3380CC4-5D6E-409C-BE32-E72D297353CC}">
              <c16:uniqueId val="{00000000-1118-B649-BB2F-24E7F61FE722}"/>
            </c:ext>
          </c:extLst>
        </c:ser>
        <c:ser>
          <c:idx val="1"/>
          <c:order val="1"/>
          <c:spPr>
            <a:solidFill>
              <a:srgbClr val="D9D9D9"/>
            </a:solidFill>
            <a:ln>
              <a:noFill/>
            </a:ln>
          </c:spPr>
          <c:invertIfNegative val="0"/>
          <c:dPt>
            <c:idx val="5"/>
            <c:invertIfNegative val="0"/>
            <c:bubble3D val="0"/>
            <c:spPr>
              <a:solidFill>
                <a:srgbClr val="0074A4"/>
              </a:solidFill>
              <a:ln>
                <a:noFill/>
              </a:ln>
            </c:spPr>
            <c:extLst>
              <c:ext xmlns:c16="http://schemas.microsoft.com/office/drawing/2014/chart" uri="{C3380CC4-5D6E-409C-BE32-E72D297353CC}">
                <c16:uniqueId val="{00000001-1118-B649-BB2F-24E7F61FE722}"/>
              </c:ext>
            </c:extLst>
          </c:dPt>
          <c:dPt>
            <c:idx val="6"/>
            <c:invertIfNegative val="0"/>
            <c:bubble3D val="0"/>
            <c:spPr>
              <a:solidFill>
                <a:srgbClr val="0074A4"/>
              </a:solidFill>
              <a:ln>
                <a:noFill/>
              </a:ln>
            </c:spPr>
            <c:extLst>
              <c:ext xmlns:c16="http://schemas.microsoft.com/office/drawing/2014/chart" uri="{C3380CC4-5D6E-409C-BE32-E72D297353CC}">
                <c16:uniqueId val="{00000002-1118-B649-BB2F-24E7F61FE722}"/>
              </c:ext>
            </c:extLst>
          </c:dPt>
          <c:val>
            <c:numRef>
              <c:f>Sheet1!$A$2:$I$2</c:f>
              <c:numCache>
                <c:formatCode>General</c:formatCode>
                <c:ptCount val="9"/>
                <c:pt idx="0">
                  <c:v>60</c:v>
                </c:pt>
                <c:pt idx="1">
                  <c:v>60</c:v>
                </c:pt>
                <c:pt idx="2">
                  <c:v>50</c:v>
                </c:pt>
                <c:pt idx="3">
                  <c:v>20</c:v>
                </c:pt>
                <c:pt idx="4">
                  <c:v>77</c:v>
                </c:pt>
                <c:pt idx="5">
                  <c:v>10</c:v>
                </c:pt>
                <c:pt idx="6">
                  <c:v>30</c:v>
                </c:pt>
                <c:pt idx="7">
                  <c:v>245</c:v>
                </c:pt>
                <c:pt idx="8">
                  <c:v>100</c:v>
                </c:pt>
              </c:numCache>
            </c:numRef>
          </c:val>
          <c:extLst>
            <c:ext xmlns:c16="http://schemas.microsoft.com/office/drawing/2014/chart" uri="{C3380CC4-5D6E-409C-BE32-E72D297353CC}">
              <c16:uniqueId val="{00000003-1118-B649-BB2F-24E7F61FE722}"/>
            </c:ext>
          </c:extLst>
        </c:ser>
        <c:ser>
          <c:idx val="2"/>
          <c:order val="2"/>
          <c:spPr>
            <a:noFill/>
            <a:ln>
              <a:noFill/>
            </a:ln>
          </c:spPr>
          <c:invertIfNegative val="0"/>
          <c:val>
            <c:numRef>
              <c:f>Sheet1!$A$3:$I$3</c:f>
              <c:numCache>
                <c:formatCode>General</c:formatCode>
                <c:ptCount val="9"/>
                <c:pt idx="0">
                  <c:v>33</c:v>
                </c:pt>
                <c:pt idx="1">
                  <c:v>85</c:v>
                </c:pt>
                <c:pt idx="3">
                  <c:v>0</c:v>
                </c:pt>
                <c:pt idx="4">
                  <c:v>0</c:v>
                </c:pt>
                <c:pt idx="5">
                  <c:v>0</c:v>
                </c:pt>
                <c:pt idx="6">
                  <c:v>56</c:v>
                </c:pt>
                <c:pt idx="7">
                  <c:v>0</c:v>
                </c:pt>
                <c:pt idx="8">
                  <c:v>0</c:v>
                </c:pt>
              </c:numCache>
            </c:numRef>
          </c:val>
          <c:extLst>
            <c:ext xmlns:c16="http://schemas.microsoft.com/office/drawing/2014/chart" uri="{C3380CC4-5D6E-409C-BE32-E72D297353CC}">
              <c16:uniqueId val="{00000004-1118-B649-BB2F-24E7F61FE722}"/>
            </c:ext>
          </c:extLst>
        </c:ser>
        <c:ser>
          <c:idx val="3"/>
          <c:order val="3"/>
          <c:spPr>
            <a:noFill/>
            <a:ln>
              <a:noFill/>
            </a:ln>
          </c:spPr>
          <c:invertIfNegative val="0"/>
          <c:dPt>
            <c:idx val="6"/>
            <c:invertIfNegative val="0"/>
            <c:bubble3D val="0"/>
            <c:spPr>
              <a:solidFill>
                <a:srgbClr val="D9D9D9"/>
              </a:solidFill>
              <a:ln>
                <a:noFill/>
              </a:ln>
            </c:spPr>
            <c:extLst>
              <c:ext xmlns:c16="http://schemas.microsoft.com/office/drawing/2014/chart" uri="{C3380CC4-5D6E-409C-BE32-E72D297353CC}">
                <c16:uniqueId val="{00000005-1118-B649-BB2F-24E7F61FE722}"/>
              </c:ext>
            </c:extLst>
          </c:dPt>
          <c:val>
            <c:numRef>
              <c:f>Sheet1!$A$4:$I$4</c:f>
              <c:numCache>
                <c:formatCode>General</c:formatCode>
                <c:ptCount val="9"/>
                <c:pt idx="0">
                  <c:v>0</c:v>
                </c:pt>
                <c:pt idx="1">
                  <c:v>0</c:v>
                </c:pt>
                <c:pt idx="3">
                  <c:v>0</c:v>
                </c:pt>
                <c:pt idx="4">
                  <c:v>0</c:v>
                </c:pt>
                <c:pt idx="5">
                  <c:v>0</c:v>
                </c:pt>
                <c:pt idx="6">
                  <c:v>0</c:v>
                </c:pt>
                <c:pt idx="7">
                  <c:v>0</c:v>
                </c:pt>
                <c:pt idx="8">
                  <c:v>0</c:v>
                </c:pt>
              </c:numCache>
            </c:numRef>
          </c:val>
          <c:extLst>
            <c:ext xmlns:c16="http://schemas.microsoft.com/office/drawing/2014/chart" uri="{C3380CC4-5D6E-409C-BE32-E72D297353CC}">
              <c16:uniqueId val="{00000006-1118-B649-BB2F-24E7F61FE722}"/>
            </c:ext>
          </c:extLst>
        </c:ser>
        <c:dLbls>
          <c:showLegendKey val="0"/>
          <c:showVal val="0"/>
          <c:showCatName val="0"/>
          <c:showSerName val="0"/>
          <c:showPercent val="0"/>
          <c:showBubbleSize val="0"/>
        </c:dLbls>
        <c:gapWidth val="80"/>
        <c:overlap val="100"/>
        <c:axId val="1094343664"/>
        <c:axId val="1"/>
      </c:barChart>
      <c:catAx>
        <c:axId val="1094343664"/>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800"/>
          <c:min val="0"/>
        </c:scaling>
        <c:delete val="0"/>
        <c:axPos val="t"/>
        <c:majorGridlines>
          <c:spPr>
            <a:ln>
              <a:noFill/>
            </a:ln>
          </c:spPr>
        </c:majorGridlines>
        <c:numFmt formatCode="General" sourceLinked="1"/>
        <c:majorTickMark val="none"/>
        <c:minorTickMark val="none"/>
        <c:tickLblPos val="none"/>
        <c:spPr>
          <a:ln>
            <a:noFill/>
          </a:ln>
        </c:spPr>
        <c:crossAx val="1094343664"/>
        <c:crosses val="min"/>
        <c:crossBetween val="between"/>
      </c:valAx>
    </c:plotArea>
    <c:plotVisOnly val="0"/>
    <c:dispBlanksAs val="gap"/>
    <c:showDLblsOverMax val="1"/>
  </c:chart>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582164890633763E-2"/>
          <c:y val="5.7911908646003263E-2"/>
          <c:w val="0.97083567021873252"/>
          <c:h val="0.88417618270799347"/>
        </c:manualLayout>
      </c:layout>
      <c:barChart>
        <c:barDir val="col"/>
        <c:grouping val="stacked"/>
        <c:varyColors val="0"/>
        <c:ser>
          <c:idx val="0"/>
          <c:order val="0"/>
          <c:spPr>
            <a:solidFill>
              <a:schemeClr val="accent1"/>
            </a:solidFill>
            <a:ln>
              <a:noFill/>
            </a:ln>
          </c:spPr>
          <c:invertIfNegative val="0"/>
          <c:dLbls>
            <c:dLbl>
              <c:idx val="0"/>
              <c:layout>
                <c:manualLayout>
                  <c:x val="0"/>
                  <c:y val="-0.1635399673735726"/>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65E-4A14-9B0D-ED637806368D}"/>
                </c:ext>
              </c:extLst>
            </c:dLbl>
            <c:dLbl>
              <c:idx val="1"/>
              <c:layout>
                <c:manualLayout>
                  <c:x val="0"/>
                  <c:y val="-4.0783034257748778E-4"/>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5E-4A14-9B0D-ED637806368D}"/>
                </c:ext>
              </c:extLst>
            </c:dLbl>
            <c:dLbl>
              <c:idx val="2"/>
              <c:layout>
                <c:manualLayout>
                  <c:x val="0"/>
                  <c:y val="-4.0783034257748778E-4"/>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65E-4A14-9B0D-ED637806368D}"/>
                </c:ext>
              </c:extLst>
            </c:dLbl>
            <c:dLbl>
              <c:idx val="3"/>
              <c:layout>
                <c:manualLayout>
                  <c:x val="0"/>
                  <c:y val="0"/>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65E-4A14-9B0D-ED637806368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190</c:v>
                </c:pt>
                <c:pt idx="1">
                  <c:v>200</c:v>
                </c:pt>
                <c:pt idx="2">
                  <c:v>200</c:v>
                </c:pt>
                <c:pt idx="3">
                  <c:v>190</c:v>
                </c:pt>
              </c:numCache>
            </c:numRef>
          </c:val>
          <c:extLst>
            <c:ext xmlns:c16="http://schemas.microsoft.com/office/drawing/2014/chart" uri="{C3380CC4-5D6E-409C-BE32-E72D297353CC}">
              <c16:uniqueId val="{00000004-D65E-4A14-9B0D-ED637806368D}"/>
            </c:ext>
          </c:extLst>
        </c:ser>
        <c:ser>
          <c:idx val="1"/>
          <c:order val="1"/>
          <c:spPr>
            <a:solidFill>
              <a:schemeClr val="accent2"/>
            </a:solidFill>
            <a:ln>
              <a:noFill/>
            </a:ln>
          </c:spPr>
          <c:invertIfNegative val="0"/>
          <c:dLbls>
            <c:dLbl>
              <c:idx val="1"/>
              <c:layout>
                <c:manualLayout>
                  <c:x val="0"/>
                  <c:y val="-4.0783034257748778E-4"/>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65E-4A14-9B0D-ED637806368D}"/>
                </c:ext>
              </c:extLst>
            </c:dLbl>
            <c:dLbl>
              <c:idx val="2"/>
              <c:layout>
                <c:manualLayout>
                  <c:x val="0"/>
                  <c:y val="0"/>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65E-4A14-9B0D-ED637806368D}"/>
                </c:ext>
              </c:extLst>
            </c:dLbl>
            <c:dLbl>
              <c:idx val="3"/>
              <c:layout>
                <c:manualLayout>
                  <c:x val="0"/>
                  <c:y val="0"/>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65E-4A14-9B0D-ED637806368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1">
                  <c:v>70</c:v>
                </c:pt>
                <c:pt idx="2">
                  <c:v>250</c:v>
                </c:pt>
                <c:pt idx="3">
                  <c:v>420</c:v>
                </c:pt>
              </c:numCache>
            </c:numRef>
          </c:val>
          <c:extLst>
            <c:ext xmlns:c16="http://schemas.microsoft.com/office/drawing/2014/chart" uri="{C3380CC4-5D6E-409C-BE32-E72D297353CC}">
              <c16:uniqueId val="{00000008-D65E-4A14-9B0D-ED637806368D}"/>
            </c:ext>
          </c:extLst>
        </c:ser>
        <c:dLbls>
          <c:showLegendKey val="0"/>
          <c:showVal val="0"/>
          <c:showCatName val="0"/>
          <c:showSerName val="0"/>
          <c:showPercent val="0"/>
          <c:showBubbleSize val="0"/>
        </c:dLbls>
        <c:gapWidth val="80"/>
        <c:overlap val="100"/>
        <c:axId val="1851997903"/>
        <c:axId val="1"/>
      </c:barChart>
      <c:catAx>
        <c:axId val="185199790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10"/>
          <c:min val="0"/>
        </c:scaling>
        <c:delete val="0"/>
        <c:axPos val="l"/>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1851997903"/>
        <c:crosses val="min"/>
        <c:crossBetween val="between"/>
      </c:valAx>
    </c:plotArea>
    <c:plotVisOnly val="0"/>
    <c:dispBlanksAs val="gap"/>
    <c:showDLblsOverMax val="1"/>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675050985723997E-2"/>
          <c:y val="6.0425531914893617E-2"/>
          <c:w val="0.96464989802855206"/>
          <c:h val="0.87914893617021272"/>
        </c:manualLayout>
      </c:layout>
      <c:barChart>
        <c:barDir val="col"/>
        <c:grouping val="stacked"/>
        <c:varyColors val="0"/>
        <c:ser>
          <c:idx val="0"/>
          <c:order val="0"/>
          <c:spPr>
            <a:solidFill>
              <a:schemeClr val="accent1"/>
            </a:solidFill>
            <a:ln>
              <a:noFill/>
            </a:ln>
          </c:spPr>
          <c:invertIfNegative val="0"/>
          <c:dLbls>
            <c:dLbl>
              <c:idx val="0"/>
              <c:layout>
                <c:manualLayout>
                  <c:x val="0"/>
                  <c:y val="-0.43361702127659574"/>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721-4938-AF18-BC1F0E16CD71}"/>
                </c:ext>
              </c:extLst>
            </c:dLbl>
            <c:dLbl>
              <c:idx val="1"/>
              <c:layout>
                <c:manualLayout>
                  <c:x val="0"/>
                  <c:y val="-0.19787234042553192"/>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721-4938-AF18-BC1F0E16CD71}"/>
                </c:ext>
              </c:extLst>
            </c:dLbl>
            <c:dLbl>
              <c:idx val="2"/>
              <c:layout>
                <c:manualLayout>
                  <c:x val="0"/>
                  <c:y val="-5.2765957446808509E-2"/>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721-4938-AF18-BC1F0E16CD7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46.2</c:v>
                </c:pt>
                <c:pt idx="1">
                  <c:v>19.399999999999999</c:v>
                </c:pt>
                <c:pt idx="2">
                  <c:v>2.9</c:v>
                </c:pt>
              </c:numCache>
            </c:numRef>
          </c:val>
          <c:extLst>
            <c:ext xmlns:c16="http://schemas.microsoft.com/office/drawing/2014/chart" uri="{C3380CC4-5D6E-409C-BE32-E72D297353CC}">
              <c16:uniqueId val="{00000003-B721-4938-AF18-BC1F0E16CD71}"/>
            </c:ext>
          </c:extLst>
        </c:ser>
        <c:dLbls>
          <c:showLegendKey val="0"/>
          <c:showVal val="0"/>
          <c:showCatName val="0"/>
          <c:showSerName val="0"/>
          <c:showPercent val="0"/>
          <c:showBubbleSize val="0"/>
        </c:dLbls>
        <c:gapWidth val="80"/>
        <c:overlap val="100"/>
        <c:axId val="990503952"/>
        <c:axId val="1"/>
      </c:barChart>
      <c:lineChart>
        <c:grouping val="standard"/>
        <c:varyColors val="0"/>
        <c:ser>
          <c:idx val="1"/>
          <c:order val="1"/>
          <c:spPr>
            <a:ln w="19050" cmpd="sng" algn="ctr">
              <a:solidFill>
                <a:schemeClr val="accent3"/>
              </a:solidFill>
              <a:prstDash val="solid"/>
            </a:ln>
          </c:spPr>
          <c:marker>
            <c:symbol val="none"/>
          </c:marker>
          <c:dPt>
            <c:idx val="0"/>
            <c:marker>
              <c:symbol val="circle"/>
              <c:size val="3"/>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04-B721-4938-AF18-BC1F0E16CD71}"/>
              </c:ext>
            </c:extLst>
          </c:dPt>
          <c:dPt>
            <c:idx val="1"/>
            <c:marker>
              <c:symbol val="circle"/>
              <c:size val="3"/>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05-B721-4938-AF18-BC1F0E16CD71}"/>
              </c:ext>
            </c:extLst>
          </c:dPt>
          <c:dPt>
            <c:idx val="2"/>
            <c:marker>
              <c:symbol val="circle"/>
              <c:size val="3"/>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06-B721-4938-AF18-BC1F0E16CD71}"/>
              </c:ext>
            </c:extLst>
          </c:dPt>
          <c:val>
            <c:numRef>
              <c:f>Sheet1!$A$2:$C$2</c:f>
              <c:numCache>
                <c:formatCode>General</c:formatCode>
                <c:ptCount val="3"/>
                <c:pt idx="0">
                  <c:v>2.4</c:v>
                </c:pt>
                <c:pt idx="1">
                  <c:v>1.85</c:v>
                </c:pt>
                <c:pt idx="2">
                  <c:v>0.6</c:v>
                </c:pt>
              </c:numCache>
            </c:numRef>
          </c:val>
          <c:smooth val="0"/>
          <c:extLst>
            <c:ext xmlns:c16="http://schemas.microsoft.com/office/drawing/2014/chart" uri="{C3380CC4-5D6E-409C-BE32-E72D297353CC}">
              <c16:uniqueId val="{00000007-B721-4938-AF18-BC1F0E16CD71}"/>
            </c:ext>
          </c:extLst>
        </c:ser>
        <c:dLbls>
          <c:showLegendKey val="0"/>
          <c:showVal val="0"/>
          <c:showCatName val="0"/>
          <c:showSerName val="0"/>
          <c:showPercent val="0"/>
          <c:showBubbleSize val="0"/>
        </c:dLbls>
        <c:marker val="1"/>
        <c:smooth val="0"/>
        <c:axId val="2"/>
        <c:axId val="3"/>
      </c:lineChart>
      <c:catAx>
        <c:axId val="99050395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50"/>
          <c:min val="0"/>
        </c:scaling>
        <c:delete val="0"/>
        <c:axPos val="l"/>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990503952"/>
        <c:crosses val="min"/>
        <c:crossBetween val="between"/>
      </c:valAx>
      <c:catAx>
        <c:axId val="2"/>
        <c:scaling>
          <c:orientation val="minMax"/>
        </c:scaling>
        <c:delete val="1"/>
        <c:axPos val="b"/>
        <c:majorGridlines>
          <c:spPr>
            <a:ln>
              <a:noFill/>
            </a:ln>
          </c:spPr>
        </c:majorGridlines>
        <c:majorTickMark val="none"/>
        <c:minorTickMark val="none"/>
        <c:tickLblPos val="none"/>
        <c:crossAx val="3"/>
        <c:crosses val="min"/>
        <c:auto val="0"/>
        <c:lblAlgn val="ctr"/>
        <c:lblOffset val="100"/>
        <c:noMultiLvlLbl val="0"/>
      </c:catAx>
      <c:valAx>
        <c:axId val="3"/>
        <c:scaling>
          <c:orientation val="minMax"/>
          <c:max val="2.4000000000000004"/>
          <c:min val="0"/>
        </c:scaling>
        <c:delete val="0"/>
        <c:axPos val="r"/>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2"/>
        <c:crosses val="max"/>
        <c:crossBetween val="between"/>
      </c:valAx>
    </c:plotArea>
    <c:plotVisOnly val="0"/>
    <c:dispBlanksAs val="gap"/>
    <c:showDLblsOverMax val="1"/>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321123657394658E-2"/>
          <c:y val="2.6409344845099034E-2"/>
          <c:w val="0.97135775268521074"/>
          <c:h val="0.9471813103098019"/>
        </c:manualLayout>
      </c:layout>
      <c:barChart>
        <c:barDir val="col"/>
        <c:grouping val="stacked"/>
        <c:varyColors val="0"/>
        <c:ser>
          <c:idx val="0"/>
          <c:order val="0"/>
          <c:spPr>
            <a:noFill/>
            <a:ln>
              <a:noFill/>
            </a:ln>
          </c:spPr>
          <c:invertIfNegative val="0"/>
          <c:dPt>
            <c:idx val="1"/>
            <c:invertIfNegative val="0"/>
            <c:bubble3D val="0"/>
            <c:spPr>
              <a:solidFill>
                <a:schemeClr val="accent3"/>
              </a:solidFill>
              <a:ln>
                <a:noFill/>
              </a:ln>
            </c:spPr>
            <c:extLst>
              <c:ext xmlns:c16="http://schemas.microsoft.com/office/drawing/2014/chart" uri="{C3380CC4-5D6E-409C-BE32-E72D297353CC}">
                <c16:uniqueId val="{00000000-399C-4748-9A9D-AC471B99689B}"/>
              </c:ext>
            </c:extLst>
          </c:dPt>
          <c:dPt>
            <c:idx val="3"/>
            <c:invertIfNegative val="0"/>
            <c:bubble3D val="0"/>
            <c:spPr>
              <a:solidFill>
                <a:schemeClr val="accent5"/>
              </a:solidFill>
              <a:ln>
                <a:noFill/>
              </a:ln>
            </c:spPr>
            <c:extLst>
              <c:ext xmlns:c16="http://schemas.microsoft.com/office/drawing/2014/chart" uri="{C3380CC4-5D6E-409C-BE32-E72D297353CC}">
                <c16:uniqueId val="{00000001-399C-4748-9A9D-AC471B99689B}"/>
              </c:ext>
            </c:extLst>
          </c:dPt>
          <c:dPt>
            <c:idx val="4"/>
            <c:invertIfNegative val="0"/>
            <c:bubble3D val="0"/>
            <c:spPr>
              <a:solidFill>
                <a:schemeClr val="accent6"/>
              </a:solidFill>
              <a:ln>
                <a:noFill/>
              </a:ln>
            </c:spPr>
            <c:extLst>
              <c:ext xmlns:c16="http://schemas.microsoft.com/office/drawing/2014/chart" uri="{C3380CC4-5D6E-409C-BE32-E72D297353CC}">
                <c16:uniqueId val="{00000002-399C-4748-9A9D-AC471B99689B}"/>
              </c:ext>
            </c:extLst>
          </c:dPt>
          <c:val>
            <c:numRef>
              <c:f>Sheet1!$A$1:$E$1</c:f>
              <c:numCache>
                <c:formatCode>General</c:formatCode>
                <c:ptCount val="5"/>
                <c:pt idx="0">
                  <c:v>-65</c:v>
                </c:pt>
                <c:pt idx="1">
                  <c:v>30</c:v>
                </c:pt>
                <c:pt idx="2">
                  <c:v>15</c:v>
                </c:pt>
                <c:pt idx="3">
                  <c:v>15</c:v>
                </c:pt>
                <c:pt idx="4">
                  <c:v>65</c:v>
                </c:pt>
              </c:numCache>
            </c:numRef>
          </c:val>
          <c:extLst>
            <c:ext xmlns:c16="http://schemas.microsoft.com/office/drawing/2014/chart" uri="{C3380CC4-5D6E-409C-BE32-E72D297353CC}">
              <c16:uniqueId val="{00000003-399C-4748-9A9D-AC471B99689B}"/>
            </c:ext>
          </c:extLst>
        </c:ser>
        <c:ser>
          <c:idx val="1"/>
          <c:order val="1"/>
          <c:spPr>
            <a:solidFill>
              <a:schemeClr val="accent1"/>
            </a:solidFill>
            <a:ln>
              <a:noFill/>
            </a:ln>
          </c:spPr>
          <c:invertIfNegative val="0"/>
          <c:dPt>
            <c:idx val="1"/>
            <c:invertIfNegative val="0"/>
            <c:bubble3D val="0"/>
            <c:spPr>
              <a:solidFill>
                <a:schemeClr val="accent3"/>
              </a:solidFill>
              <a:ln>
                <a:noFill/>
              </a:ln>
            </c:spPr>
            <c:extLst>
              <c:ext xmlns:c16="http://schemas.microsoft.com/office/drawing/2014/chart" uri="{C3380CC4-5D6E-409C-BE32-E72D297353CC}">
                <c16:uniqueId val="{00000004-399C-4748-9A9D-AC471B99689B}"/>
              </c:ext>
            </c:extLst>
          </c:dPt>
          <c:dPt>
            <c:idx val="2"/>
            <c:invertIfNegative val="0"/>
            <c:bubble3D val="0"/>
            <c:spPr>
              <a:solidFill>
                <a:schemeClr val="accent5"/>
              </a:solidFill>
              <a:ln>
                <a:noFill/>
              </a:ln>
            </c:spPr>
            <c:extLst>
              <c:ext xmlns:c16="http://schemas.microsoft.com/office/drawing/2014/chart" uri="{C3380CC4-5D6E-409C-BE32-E72D297353CC}">
                <c16:uniqueId val="{00000005-399C-4748-9A9D-AC471B99689B}"/>
              </c:ext>
            </c:extLst>
          </c:dPt>
          <c:val>
            <c:numRef>
              <c:f>Sheet1!$A$2:$E$2</c:f>
              <c:numCache>
                <c:formatCode>General</c:formatCode>
                <c:ptCount val="5"/>
                <c:pt idx="0">
                  <c:v>-30</c:v>
                </c:pt>
                <c:pt idx="1">
                  <c:v>-95</c:v>
                </c:pt>
                <c:pt idx="2">
                  <c:v>15</c:v>
                </c:pt>
              </c:numCache>
            </c:numRef>
          </c:val>
          <c:extLst>
            <c:ext xmlns:c16="http://schemas.microsoft.com/office/drawing/2014/chart" uri="{C3380CC4-5D6E-409C-BE32-E72D297353CC}">
              <c16:uniqueId val="{00000006-399C-4748-9A9D-AC471B99689B}"/>
            </c:ext>
          </c:extLst>
        </c:ser>
        <c:dLbls>
          <c:showLegendKey val="0"/>
          <c:showVal val="0"/>
          <c:showCatName val="0"/>
          <c:showSerName val="0"/>
          <c:showPercent val="0"/>
          <c:showBubbleSize val="0"/>
        </c:dLbls>
        <c:gapWidth val="80"/>
        <c:overlap val="100"/>
        <c:axId val="1104129807"/>
        <c:axId val="1"/>
      </c:barChart>
      <c:catAx>
        <c:axId val="110412980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At val="0"/>
        <c:auto val="0"/>
        <c:lblAlgn val="ctr"/>
        <c:lblOffset val="100"/>
        <c:noMultiLvlLbl val="0"/>
      </c:catAx>
      <c:valAx>
        <c:axId val="1"/>
        <c:scaling>
          <c:orientation val="minMax"/>
          <c:max val="100"/>
          <c:min val="-100"/>
        </c:scaling>
        <c:delete val="0"/>
        <c:axPos val="l"/>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1104129807"/>
        <c:crosses val="min"/>
        <c:crossBetween val="between"/>
      </c:valAx>
    </c:plotArea>
    <c:plotVisOnly val="0"/>
    <c:dispBlanksAs val="gap"/>
    <c:showDLblsOverMax val="1"/>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6820428336079075"/>
          <c:y val="0.25644916540212442"/>
          <c:w val="0.26441515650741348"/>
          <c:h val="0.48710166919575115"/>
        </c:manualLayout>
      </c:layout>
      <c:pieChart>
        <c:varyColors val="0"/>
        <c:ser>
          <c:idx val="0"/>
          <c:order val="0"/>
          <c:dPt>
            <c:idx val="0"/>
            <c:bubble3D val="0"/>
            <c:spPr>
              <a:solidFill>
                <a:schemeClr val="accent1"/>
              </a:solidFill>
              <a:ln>
                <a:noFill/>
              </a:ln>
            </c:spPr>
            <c:extLst>
              <c:ext xmlns:c16="http://schemas.microsoft.com/office/drawing/2014/chart" uri="{C3380CC4-5D6E-409C-BE32-E72D297353CC}">
                <c16:uniqueId val="{00000000-6376-429C-A191-DF0EC86A3E16}"/>
              </c:ext>
            </c:extLst>
          </c:dPt>
          <c:dPt>
            <c:idx val="1"/>
            <c:bubble3D val="0"/>
            <c:spPr>
              <a:solidFill>
                <a:schemeClr val="accent2"/>
              </a:solidFill>
              <a:ln>
                <a:noFill/>
              </a:ln>
            </c:spPr>
            <c:extLst>
              <c:ext xmlns:c16="http://schemas.microsoft.com/office/drawing/2014/chart" uri="{C3380CC4-5D6E-409C-BE32-E72D297353CC}">
                <c16:uniqueId val="{00000001-6376-429C-A191-DF0EC86A3E16}"/>
              </c:ext>
            </c:extLst>
          </c:dPt>
          <c:dPt>
            <c:idx val="2"/>
            <c:bubble3D val="0"/>
            <c:spPr>
              <a:solidFill>
                <a:schemeClr val="accent3"/>
              </a:solidFill>
              <a:ln>
                <a:noFill/>
              </a:ln>
            </c:spPr>
            <c:extLst>
              <c:ext xmlns:c16="http://schemas.microsoft.com/office/drawing/2014/chart" uri="{C3380CC4-5D6E-409C-BE32-E72D297353CC}">
                <c16:uniqueId val="{00000002-6376-429C-A191-DF0EC86A3E16}"/>
              </c:ext>
            </c:extLst>
          </c:dPt>
          <c:dPt>
            <c:idx val="3"/>
            <c:bubble3D val="0"/>
            <c:spPr>
              <a:solidFill>
                <a:schemeClr val="accent4"/>
              </a:solidFill>
              <a:ln>
                <a:noFill/>
              </a:ln>
            </c:spPr>
            <c:extLst>
              <c:ext xmlns:c16="http://schemas.microsoft.com/office/drawing/2014/chart" uri="{C3380CC4-5D6E-409C-BE32-E72D297353CC}">
                <c16:uniqueId val="{00000003-6376-429C-A191-DF0EC86A3E16}"/>
              </c:ext>
            </c:extLst>
          </c:dPt>
          <c:dLbls>
            <c:dLbl>
              <c:idx val="2"/>
              <c:layout>
                <c:manualLayout>
                  <c:x val="-1.6474464579901153E-3"/>
                  <c:y val="2.2761760242792108E-2"/>
                </c:manualLayout>
              </c:layout>
              <c:numFmt formatCode="#,##0&quot;%&quot;;&quot;-&quot;#,##0&quot;%&quot;"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376-429C-A191-DF0EC86A3E1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18</c:v>
                </c:pt>
                <c:pt idx="1">
                  <c:v>15</c:v>
                </c:pt>
                <c:pt idx="2">
                  <c:v>38</c:v>
                </c:pt>
                <c:pt idx="3">
                  <c:v>29.000000000000004</c:v>
                </c:pt>
              </c:numCache>
            </c:numRef>
          </c:val>
          <c:extLst>
            <c:ext xmlns:c16="http://schemas.microsoft.com/office/drawing/2014/chart" uri="{C3380CC4-5D6E-409C-BE32-E72D297353CC}">
              <c16:uniqueId val="{00000004-6376-429C-A191-DF0EC86A3E16}"/>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chemeClr val="bg2">
                <a:lumMod val="90000"/>
              </a:schemeClr>
            </a:solidFill>
          </c:spPr>
          <c:dPt>
            <c:idx val="0"/>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1-01D3-8441-B935-312FAEE5AE3F}"/>
              </c:ext>
            </c:extLst>
          </c:dPt>
          <c:dPt>
            <c:idx val="1"/>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3-01D3-8441-B935-312FAEE5AE3F}"/>
              </c:ext>
            </c:extLst>
          </c:dPt>
          <c:val>
            <c:numRef>
              <c:f>Sheet1!$A$1:$A$2</c:f>
              <c:numCache>
                <c:formatCode>0%</c:formatCode>
                <c:ptCount val="2"/>
                <c:pt idx="0">
                  <c:v>0.99</c:v>
                </c:pt>
                <c:pt idx="1">
                  <c:v>0.01</c:v>
                </c:pt>
              </c:numCache>
            </c:numRef>
          </c:val>
          <c:extLst>
            <c:ext xmlns:c16="http://schemas.microsoft.com/office/drawing/2014/chart" uri="{C3380CC4-5D6E-409C-BE32-E72D297353CC}">
              <c16:uniqueId val="{00000004-01D3-8441-B935-312FAEE5AE3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userShapes r:id="rId5"/>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chemeClr val="bg2">
                <a:lumMod val="50000"/>
              </a:schemeClr>
            </a:solidFill>
          </c:spPr>
          <c:dPt>
            <c:idx val="0"/>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1-57E4-0C4A-986D-5EF955EE9CE1}"/>
              </c:ext>
            </c:extLst>
          </c:dPt>
          <c:dPt>
            <c:idx val="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3-57E4-0C4A-986D-5EF955EE9CE1}"/>
              </c:ext>
            </c:extLst>
          </c:dPt>
          <c:val>
            <c:numRef>
              <c:f>Sheet1!$A$1:$A$2</c:f>
              <c:numCache>
                <c:formatCode>0%</c:formatCode>
                <c:ptCount val="2"/>
                <c:pt idx="0">
                  <c:v>0.99</c:v>
                </c:pt>
                <c:pt idx="1">
                  <c:v>0.01</c:v>
                </c:pt>
              </c:numCache>
            </c:numRef>
          </c:val>
          <c:extLst>
            <c:ext xmlns:c16="http://schemas.microsoft.com/office/drawing/2014/chart" uri="{C3380CC4-5D6E-409C-BE32-E72D297353CC}">
              <c16:uniqueId val="{00000004-57E4-0C4A-986D-5EF955EE9CE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06158357771261E-2"/>
          <c:y val="2.4367385192127462E-2"/>
          <c:w val="0.96187683284457481"/>
          <c:h val="0.95126522961574511"/>
        </c:manualLayout>
      </c:layout>
      <c:barChart>
        <c:barDir val="col"/>
        <c:grouping val="stacked"/>
        <c:varyColors val="0"/>
        <c:ser>
          <c:idx val="0"/>
          <c:order val="0"/>
          <c:spPr>
            <a:solidFill>
              <a:schemeClr val="bg1"/>
            </a:solidFill>
            <a:ln>
              <a:noFill/>
            </a:ln>
          </c:spPr>
          <c:invertIfNegative val="0"/>
          <c:val>
            <c:numRef>
              <c:f>Sheet1!$A$1:$B$1</c:f>
              <c:numCache>
                <c:formatCode>General</c:formatCode>
                <c:ptCount val="2"/>
                <c:pt idx="0">
                  <c:v>200</c:v>
                </c:pt>
                <c:pt idx="1">
                  <c:v>250</c:v>
                </c:pt>
              </c:numCache>
            </c:numRef>
          </c:val>
          <c:extLst>
            <c:ext xmlns:c16="http://schemas.microsoft.com/office/drawing/2014/chart" uri="{C3380CC4-5D6E-409C-BE32-E72D297353CC}">
              <c16:uniqueId val="{00000000-9862-4EB4-88DB-7405822B6AA6}"/>
            </c:ext>
          </c:extLst>
        </c:ser>
        <c:ser>
          <c:idx val="1"/>
          <c:order val="1"/>
          <c:spPr>
            <a:solidFill>
              <a:schemeClr val="accent1"/>
            </a:solidFill>
            <a:ln>
              <a:noFill/>
            </a:ln>
          </c:spPr>
          <c:invertIfNegative val="0"/>
          <c:dPt>
            <c:idx val="1"/>
            <c:invertIfNegative val="0"/>
            <c:bubble3D val="0"/>
            <c:spPr>
              <a:solidFill>
                <a:schemeClr val="accent3"/>
              </a:solidFill>
              <a:ln>
                <a:noFill/>
              </a:ln>
            </c:spPr>
            <c:extLst>
              <c:ext xmlns:c16="http://schemas.microsoft.com/office/drawing/2014/chart" uri="{C3380CC4-5D6E-409C-BE32-E72D297353CC}">
                <c16:uniqueId val="{00000001-9862-4EB4-88DB-7405822B6AA6}"/>
              </c:ext>
            </c:extLst>
          </c:dPt>
          <c:val>
            <c:numRef>
              <c:f>Sheet1!$A$2:$B$2</c:f>
              <c:numCache>
                <c:formatCode>General</c:formatCode>
                <c:ptCount val="2"/>
                <c:pt idx="0">
                  <c:v>485</c:v>
                </c:pt>
                <c:pt idx="1">
                  <c:v>350</c:v>
                </c:pt>
              </c:numCache>
            </c:numRef>
          </c:val>
          <c:extLst>
            <c:ext xmlns:c16="http://schemas.microsoft.com/office/drawing/2014/chart" uri="{C3380CC4-5D6E-409C-BE32-E72D297353CC}">
              <c16:uniqueId val="{00000002-9862-4EB4-88DB-7405822B6AA6}"/>
            </c:ext>
          </c:extLst>
        </c:ser>
        <c:ser>
          <c:idx val="2"/>
          <c:order val="2"/>
          <c:spPr>
            <a:solidFill>
              <a:schemeClr val="bg1"/>
            </a:solidFill>
            <a:ln>
              <a:noFill/>
            </a:ln>
          </c:spPr>
          <c:invertIfNegative val="0"/>
          <c:val>
            <c:numRef>
              <c:f>Sheet1!$A$3:$B$3</c:f>
              <c:numCache>
                <c:formatCode>General</c:formatCode>
                <c:ptCount val="2"/>
                <c:pt idx="0">
                  <c:v>685</c:v>
                </c:pt>
                <c:pt idx="1">
                  <c:v>600</c:v>
                </c:pt>
              </c:numCache>
            </c:numRef>
          </c:val>
          <c:extLst>
            <c:ext xmlns:c16="http://schemas.microsoft.com/office/drawing/2014/chart" uri="{C3380CC4-5D6E-409C-BE32-E72D297353CC}">
              <c16:uniqueId val="{00000003-9862-4EB4-88DB-7405822B6AA6}"/>
            </c:ext>
          </c:extLst>
        </c:ser>
        <c:dLbls>
          <c:showLegendKey val="0"/>
          <c:showVal val="0"/>
          <c:showCatName val="0"/>
          <c:showSerName val="0"/>
          <c:showPercent val="0"/>
          <c:showBubbleSize val="0"/>
        </c:dLbls>
        <c:gapWidth val="80"/>
        <c:overlap val="100"/>
        <c:axId val="445998528"/>
        <c:axId val="1"/>
      </c:barChart>
      <c:catAx>
        <c:axId val="445998528"/>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500"/>
          <c:min val="0"/>
        </c:scaling>
        <c:delete val="0"/>
        <c:axPos val="l"/>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445998528"/>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chemeClr val="bg2">
                <a:lumMod val="50000"/>
              </a:schemeClr>
            </a:solidFill>
          </c:spPr>
          <c:dPt>
            <c:idx val="0"/>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1-57E4-0C4A-986D-5EF955EE9CE1}"/>
              </c:ext>
            </c:extLst>
          </c:dPt>
          <c:dPt>
            <c:idx val="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3-57E4-0C4A-986D-5EF955EE9CE1}"/>
              </c:ext>
            </c:extLst>
          </c:dPt>
          <c:val>
            <c:numRef>
              <c:f>Sheet1!$A$1:$A$2</c:f>
              <c:numCache>
                <c:formatCode>0%</c:formatCode>
                <c:ptCount val="2"/>
                <c:pt idx="0">
                  <c:v>0.99</c:v>
                </c:pt>
                <c:pt idx="1">
                  <c:v>0.01</c:v>
                </c:pt>
              </c:numCache>
            </c:numRef>
          </c:val>
          <c:extLst>
            <c:ext xmlns:c16="http://schemas.microsoft.com/office/drawing/2014/chart" uri="{C3380CC4-5D6E-409C-BE32-E72D297353CC}">
              <c16:uniqueId val="{00000004-57E4-0C4A-986D-5EF955EE9CE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953952417498082E-2"/>
          <c:y val="2.3255813953488372E-2"/>
          <c:w val="0.96009209516500382"/>
          <c:h val="0.95348837209302328"/>
        </c:manualLayout>
      </c:layout>
      <c:barChart>
        <c:barDir val="bar"/>
        <c:grouping val="stacked"/>
        <c:varyColors val="0"/>
        <c:ser>
          <c:idx val="0"/>
          <c:order val="0"/>
          <c:spPr>
            <a:noFill/>
            <a:ln>
              <a:noFill/>
            </a:ln>
          </c:spPr>
          <c:invertIfNegative val="0"/>
          <c:val>
            <c:numRef>
              <c:f>Sheet1!$A$1:$I$1</c:f>
              <c:numCache>
                <c:formatCode>General</c:formatCode>
                <c:ptCount val="9"/>
                <c:pt idx="0">
                  <c:v>40</c:v>
                </c:pt>
                <c:pt idx="1">
                  <c:v>60</c:v>
                </c:pt>
                <c:pt idx="2">
                  <c:v>750</c:v>
                </c:pt>
                <c:pt idx="3">
                  <c:v>15</c:v>
                </c:pt>
                <c:pt idx="4">
                  <c:v>86</c:v>
                </c:pt>
                <c:pt idx="5">
                  <c:v>25</c:v>
                </c:pt>
                <c:pt idx="6">
                  <c:v>50</c:v>
                </c:pt>
                <c:pt idx="7">
                  <c:v>100</c:v>
                </c:pt>
                <c:pt idx="8">
                  <c:v>200</c:v>
                </c:pt>
              </c:numCache>
            </c:numRef>
          </c:val>
          <c:extLst>
            <c:ext xmlns:c16="http://schemas.microsoft.com/office/drawing/2014/chart" uri="{C3380CC4-5D6E-409C-BE32-E72D297353CC}">
              <c16:uniqueId val="{00000000-47CC-B646-A27E-DC1402D4E877}"/>
            </c:ext>
          </c:extLst>
        </c:ser>
        <c:ser>
          <c:idx val="1"/>
          <c:order val="1"/>
          <c:spPr>
            <a:solidFill>
              <a:srgbClr val="D9D9D9"/>
            </a:solidFill>
            <a:ln>
              <a:noFill/>
            </a:ln>
          </c:spPr>
          <c:invertIfNegative val="0"/>
          <c:dPt>
            <c:idx val="7"/>
            <c:invertIfNegative val="0"/>
            <c:bubble3D val="0"/>
            <c:spPr>
              <a:solidFill>
                <a:schemeClr val="bg2"/>
              </a:solidFill>
              <a:ln>
                <a:noFill/>
              </a:ln>
            </c:spPr>
            <c:extLst>
              <c:ext xmlns:c16="http://schemas.microsoft.com/office/drawing/2014/chart" uri="{C3380CC4-5D6E-409C-BE32-E72D297353CC}">
                <c16:uniqueId val="{00000001-47CC-B646-A27E-DC1402D4E877}"/>
              </c:ext>
            </c:extLst>
          </c:dPt>
          <c:val>
            <c:numRef>
              <c:f>Sheet1!$A$2:$I$2</c:f>
              <c:numCache>
                <c:formatCode>General</c:formatCode>
                <c:ptCount val="9"/>
                <c:pt idx="0">
                  <c:v>60</c:v>
                </c:pt>
                <c:pt idx="1">
                  <c:v>60</c:v>
                </c:pt>
                <c:pt idx="2">
                  <c:v>50</c:v>
                </c:pt>
                <c:pt idx="3">
                  <c:v>20</c:v>
                </c:pt>
                <c:pt idx="4">
                  <c:v>77</c:v>
                </c:pt>
                <c:pt idx="5">
                  <c:v>10</c:v>
                </c:pt>
                <c:pt idx="6">
                  <c:v>30</c:v>
                </c:pt>
                <c:pt idx="7">
                  <c:v>245</c:v>
                </c:pt>
                <c:pt idx="8">
                  <c:v>100</c:v>
                </c:pt>
              </c:numCache>
            </c:numRef>
          </c:val>
          <c:extLst>
            <c:ext xmlns:c16="http://schemas.microsoft.com/office/drawing/2014/chart" uri="{C3380CC4-5D6E-409C-BE32-E72D297353CC}">
              <c16:uniqueId val="{00000002-47CC-B646-A27E-DC1402D4E877}"/>
            </c:ext>
          </c:extLst>
        </c:ser>
        <c:ser>
          <c:idx val="2"/>
          <c:order val="2"/>
          <c:spPr>
            <a:noFill/>
            <a:ln>
              <a:noFill/>
            </a:ln>
          </c:spPr>
          <c:invertIfNegative val="0"/>
          <c:val>
            <c:numRef>
              <c:f>Sheet1!$A$3:$I$3</c:f>
              <c:numCache>
                <c:formatCode>General</c:formatCode>
                <c:ptCount val="9"/>
                <c:pt idx="0">
                  <c:v>33</c:v>
                </c:pt>
                <c:pt idx="1">
                  <c:v>85</c:v>
                </c:pt>
                <c:pt idx="3">
                  <c:v>0</c:v>
                </c:pt>
                <c:pt idx="4">
                  <c:v>0</c:v>
                </c:pt>
                <c:pt idx="5">
                  <c:v>0</c:v>
                </c:pt>
                <c:pt idx="6">
                  <c:v>56</c:v>
                </c:pt>
                <c:pt idx="7">
                  <c:v>0</c:v>
                </c:pt>
                <c:pt idx="8">
                  <c:v>0</c:v>
                </c:pt>
              </c:numCache>
            </c:numRef>
          </c:val>
          <c:extLst>
            <c:ext xmlns:c16="http://schemas.microsoft.com/office/drawing/2014/chart" uri="{C3380CC4-5D6E-409C-BE32-E72D297353CC}">
              <c16:uniqueId val="{00000003-47CC-B646-A27E-DC1402D4E877}"/>
            </c:ext>
          </c:extLst>
        </c:ser>
        <c:ser>
          <c:idx val="3"/>
          <c:order val="3"/>
          <c:spPr>
            <a:noFill/>
            <a:ln>
              <a:noFill/>
            </a:ln>
          </c:spPr>
          <c:invertIfNegative val="0"/>
          <c:dPt>
            <c:idx val="6"/>
            <c:invertIfNegative val="0"/>
            <c:bubble3D val="0"/>
            <c:spPr>
              <a:solidFill>
                <a:srgbClr val="D9D9D9"/>
              </a:solidFill>
              <a:ln>
                <a:noFill/>
              </a:ln>
            </c:spPr>
            <c:extLst>
              <c:ext xmlns:c16="http://schemas.microsoft.com/office/drawing/2014/chart" uri="{C3380CC4-5D6E-409C-BE32-E72D297353CC}">
                <c16:uniqueId val="{00000004-47CC-B646-A27E-DC1402D4E877}"/>
              </c:ext>
            </c:extLst>
          </c:dPt>
          <c:val>
            <c:numRef>
              <c:f>Sheet1!$A$4:$I$4</c:f>
              <c:numCache>
                <c:formatCode>General</c:formatCode>
                <c:ptCount val="9"/>
                <c:pt idx="0">
                  <c:v>0</c:v>
                </c:pt>
                <c:pt idx="1">
                  <c:v>0</c:v>
                </c:pt>
                <c:pt idx="3">
                  <c:v>0</c:v>
                </c:pt>
                <c:pt idx="4">
                  <c:v>0</c:v>
                </c:pt>
                <c:pt idx="5">
                  <c:v>0</c:v>
                </c:pt>
                <c:pt idx="6">
                  <c:v>0</c:v>
                </c:pt>
                <c:pt idx="7">
                  <c:v>0</c:v>
                </c:pt>
                <c:pt idx="8">
                  <c:v>0</c:v>
                </c:pt>
              </c:numCache>
            </c:numRef>
          </c:val>
          <c:extLst>
            <c:ext xmlns:c16="http://schemas.microsoft.com/office/drawing/2014/chart" uri="{C3380CC4-5D6E-409C-BE32-E72D297353CC}">
              <c16:uniqueId val="{00000005-47CC-B646-A27E-DC1402D4E877}"/>
            </c:ext>
          </c:extLst>
        </c:ser>
        <c:dLbls>
          <c:showLegendKey val="0"/>
          <c:showVal val="0"/>
          <c:showCatName val="0"/>
          <c:showSerName val="0"/>
          <c:showPercent val="0"/>
          <c:showBubbleSize val="0"/>
        </c:dLbls>
        <c:gapWidth val="80"/>
        <c:overlap val="100"/>
        <c:axId val="1735426304"/>
        <c:axId val="1"/>
      </c:barChart>
      <c:catAx>
        <c:axId val="1735426304"/>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800"/>
          <c:min val="0"/>
        </c:scaling>
        <c:delete val="0"/>
        <c:axPos val="t"/>
        <c:majorGridlines>
          <c:spPr>
            <a:ln>
              <a:noFill/>
            </a:ln>
          </c:spPr>
        </c:majorGridlines>
        <c:numFmt formatCode="General" sourceLinked="1"/>
        <c:majorTickMark val="none"/>
        <c:minorTickMark val="none"/>
        <c:tickLblPos val="none"/>
        <c:spPr>
          <a:ln>
            <a:noFill/>
          </a:ln>
        </c:spPr>
        <c:crossAx val="1735426304"/>
        <c:crosses val="min"/>
        <c:crossBetween val="between"/>
      </c:valAx>
    </c:plotArea>
    <c:plotVisOnly val="0"/>
    <c:dispBlanksAs val="gap"/>
    <c:showDLblsOverMax val="1"/>
  </c:chart>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513126491646777E-2"/>
          <c:y val="2.9345372460496615E-2"/>
          <c:w val="0.96897374701670647"/>
          <c:h val="0.94130925507900676"/>
        </c:manualLayout>
      </c:layout>
      <c:barChart>
        <c:barDir val="col"/>
        <c:grouping val="stacked"/>
        <c:varyColors val="0"/>
        <c:ser>
          <c:idx val="0"/>
          <c:order val="0"/>
          <c:spPr>
            <a:no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0-2852-4867-BC1B-895E5BDC3B7D}"/>
              </c:ext>
            </c:extLst>
          </c:dPt>
          <c:dPt>
            <c:idx val="2"/>
            <c:invertIfNegative val="0"/>
            <c:bubble3D val="0"/>
            <c:spPr>
              <a:solidFill>
                <a:schemeClr val="accent4"/>
              </a:solidFill>
              <a:ln>
                <a:noFill/>
              </a:ln>
            </c:spPr>
            <c:extLst>
              <c:ext xmlns:c16="http://schemas.microsoft.com/office/drawing/2014/chart" uri="{C3380CC4-5D6E-409C-BE32-E72D297353CC}">
                <c16:uniqueId val="{00000001-2852-4867-BC1B-895E5BDC3B7D}"/>
              </c:ext>
            </c:extLst>
          </c:dPt>
          <c:val>
            <c:numRef>
              <c:f>Sheet1!$A$1:$F$1</c:f>
              <c:numCache>
                <c:formatCode>General</c:formatCode>
                <c:ptCount val="6"/>
                <c:pt idx="0">
                  <c:v>-256.70999999999998</c:v>
                </c:pt>
                <c:pt idx="1">
                  <c:v>-76.70999999999998</c:v>
                </c:pt>
                <c:pt idx="2">
                  <c:v>173.29000000000002</c:v>
                </c:pt>
                <c:pt idx="3">
                  <c:v>158.68999999999997</c:v>
                </c:pt>
                <c:pt idx="4">
                  <c:v>136.78999999999996</c:v>
                </c:pt>
                <c:pt idx="5">
                  <c:v>136.79000000000011</c:v>
                </c:pt>
              </c:numCache>
            </c:numRef>
          </c:val>
          <c:extLst>
            <c:ext xmlns:c16="http://schemas.microsoft.com/office/drawing/2014/chart" uri="{C3380CC4-5D6E-409C-BE32-E72D297353CC}">
              <c16:uniqueId val="{00000002-2852-4867-BC1B-895E5BDC3B7D}"/>
            </c:ext>
          </c:extLst>
        </c:ser>
        <c:ser>
          <c:idx val="1"/>
          <c:order val="1"/>
          <c:spPr>
            <a:solidFill>
              <a:schemeClr val="accent5"/>
            </a:solidFill>
            <a:ln>
              <a:noFill/>
            </a:ln>
          </c:spPr>
          <c:invertIfNegative val="0"/>
          <c:dPt>
            <c:idx val="1"/>
            <c:invertIfNegative val="0"/>
            <c:bubble3D val="0"/>
            <c:spPr>
              <a:solidFill>
                <a:schemeClr val="accent3"/>
              </a:solidFill>
              <a:ln>
                <a:noFill/>
              </a:ln>
            </c:spPr>
            <c:extLst>
              <c:ext xmlns:c16="http://schemas.microsoft.com/office/drawing/2014/chart" uri="{C3380CC4-5D6E-409C-BE32-E72D297353CC}">
                <c16:uniqueId val="{00000003-2852-4867-BC1B-895E5BDC3B7D}"/>
              </c:ext>
            </c:extLst>
          </c:dPt>
          <c:dPt>
            <c:idx val="2"/>
            <c:invertIfNegative val="0"/>
            <c:bubble3D val="0"/>
            <c:spPr>
              <a:solidFill>
                <a:schemeClr val="accent4"/>
              </a:solidFill>
              <a:ln>
                <a:noFill/>
              </a:ln>
            </c:spPr>
            <c:extLst>
              <c:ext xmlns:c16="http://schemas.microsoft.com/office/drawing/2014/chart" uri="{C3380CC4-5D6E-409C-BE32-E72D297353CC}">
                <c16:uniqueId val="{00000004-2852-4867-BC1B-895E5BDC3B7D}"/>
              </c:ext>
            </c:extLst>
          </c:dPt>
          <c:dPt>
            <c:idx val="5"/>
            <c:invertIfNegative val="0"/>
            <c:bubble3D val="0"/>
            <c:spPr>
              <a:solidFill>
                <a:schemeClr val="accent6"/>
              </a:solidFill>
              <a:ln>
                <a:noFill/>
              </a:ln>
            </c:spPr>
            <c:extLst>
              <c:ext xmlns:c16="http://schemas.microsoft.com/office/drawing/2014/chart" uri="{C3380CC4-5D6E-409C-BE32-E72D297353CC}">
                <c16:uniqueId val="{00000005-2852-4867-BC1B-895E5BDC3B7D}"/>
              </c:ext>
            </c:extLst>
          </c:dPt>
          <c:val>
            <c:numRef>
              <c:f>Sheet1!$A$2:$F$2</c:f>
              <c:numCache>
                <c:formatCode>General</c:formatCode>
                <c:ptCount val="6"/>
                <c:pt idx="1">
                  <c:v>-180</c:v>
                </c:pt>
                <c:pt idx="2">
                  <c:v>-76.70999999999998</c:v>
                </c:pt>
                <c:pt idx="3">
                  <c:v>14.599999999999994</c:v>
                </c:pt>
                <c:pt idx="4">
                  <c:v>21.900000000000006</c:v>
                </c:pt>
                <c:pt idx="5">
                  <c:v>136.79000000000005</c:v>
                </c:pt>
              </c:numCache>
            </c:numRef>
          </c:val>
          <c:extLst>
            <c:ext xmlns:c16="http://schemas.microsoft.com/office/drawing/2014/chart" uri="{C3380CC4-5D6E-409C-BE32-E72D297353CC}">
              <c16:uniqueId val="{00000006-2852-4867-BC1B-895E5BDC3B7D}"/>
            </c:ext>
          </c:extLst>
        </c:ser>
        <c:dLbls>
          <c:showLegendKey val="0"/>
          <c:showVal val="0"/>
          <c:showCatName val="0"/>
          <c:showSerName val="0"/>
          <c:showPercent val="0"/>
          <c:showBubbleSize val="0"/>
        </c:dLbls>
        <c:gapWidth val="80"/>
        <c:overlap val="100"/>
        <c:axId val="158360112"/>
        <c:axId val="1"/>
      </c:barChart>
      <c:catAx>
        <c:axId val="15836011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At val="0"/>
        <c:auto val="0"/>
        <c:lblAlgn val="ctr"/>
        <c:lblOffset val="100"/>
        <c:noMultiLvlLbl val="0"/>
      </c:catAx>
      <c:valAx>
        <c:axId val="1"/>
        <c:scaling>
          <c:orientation val="minMax"/>
          <c:max val="300"/>
          <c:min val="-300"/>
        </c:scaling>
        <c:delete val="0"/>
        <c:axPos val="l"/>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158360112"/>
        <c:crosses val="min"/>
        <c:crossBetween val="between"/>
      </c:valAx>
    </c:plotArea>
    <c:plotVisOnly val="0"/>
    <c:dispBlanksAs val="gap"/>
    <c:showDLblsOverMax val="1"/>
  </c:chart>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573991031390135E-2"/>
          <c:y val="2.9345372460496615E-2"/>
          <c:w val="0.97085201793721976"/>
          <c:h val="0.94130925507900676"/>
        </c:manualLayout>
      </c:layout>
      <c:barChart>
        <c:barDir val="col"/>
        <c:grouping val="stacked"/>
        <c:varyColors val="0"/>
        <c:ser>
          <c:idx val="0"/>
          <c:order val="0"/>
          <c:spPr>
            <a:no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0-37FB-3E41-B7E1-0A0C4C99CF4F}"/>
              </c:ext>
            </c:extLst>
          </c:dPt>
          <c:val>
            <c:numRef>
              <c:f>Sheet1!$A$1:$G$1</c:f>
              <c:numCache>
                <c:formatCode>General</c:formatCode>
                <c:ptCount val="7"/>
                <c:pt idx="0">
                  <c:v>-256.70999999999998</c:v>
                </c:pt>
                <c:pt idx="1">
                  <c:v>-126.70999999999998</c:v>
                </c:pt>
                <c:pt idx="2">
                  <c:v>-44.70999999999998</c:v>
                </c:pt>
                <c:pt idx="3">
                  <c:v>-44.70999999999998</c:v>
                </c:pt>
                <c:pt idx="4">
                  <c:v>-59.310000000000059</c:v>
                </c:pt>
                <c:pt idx="5">
                  <c:v>-36.73000000000004</c:v>
                </c:pt>
                <c:pt idx="6">
                  <c:v>-36.730000000000075</c:v>
                </c:pt>
              </c:numCache>
            </c:numRef>
          </c:val>
          <c:extLst>
            <c:ext xmlns:c16="http://schemas.microsoft.com/office/drawing/2014/chart" uri="{C3380CC4-5D6E-409C-BE32-E72D297353CC}">
              <c16:uniqueId val="{00000001-37FB-3E41-B7E1-0A0C4C99CF4F}"/>
            </c:ext>
          </c:extLst>
        </c:ser>
        <c:ser>
          <c:idx val="1"/>
          <c:order val="1"/>
          <c:spPr>
            <a:solidFill>
              <a:schemeClr val="accent5"/>
            </a:solidFill>
            <a:ln>
              <a:noFill/>
            </a:ln>
          </c:spPr>
          <c:invertIfNegative val="0"/>
          <c:dPt>
            <c:idx val="1"/>
            <c:invertIfNegative val="0"/>
            <c:bubble3D val="0"/>
            <c:spPr>
              <a:solidFill>
                <a:schemeClr val="accent3"/>
              </a:solidFill>
              <a:ln>
                <a:noFill/>
              </a:ln>
            </c:spPr>
            <c:extLst>
              <c:ext xmlns:c16="http://schemas.microsoft.com/office/drawing/2014/chart" uri="{C3380CC4-5D6E-409C-BE32-E72D297353CC}">
                <c16:uniqueId val="{00000002-37FB-3E41-B7E1-0A0C4C99CF4F}"/>
              </c:ext>
            </c:extLst>
          </c:dPt>
          <c:dPt>
            <c:idx val="2"/>
            <c:invertIfNegative val="0"/>
            <c:bubble3D val="0"/>
            <c:spPr>
              <a:solidFill>
                <a:schemeClr val="accent4"/>
              </a:solidFill>
              <a:ln>
                <a:noFill/>
              </a:ln>
            </c:spPr>
            <c:extLst>
              <c:ext xmlns:c16="http://schemas.microsoft.com/office/drawing/2014/chart" uri="{C3380CC4-5D6E-409C-BE32-E72D297353CC}">
                <c16:uniqueId val="{00000003-37FB-3E41-B7E1-0A0C4C99CF4F}"/>
              </c:ext>
            </c:extLst>
          </c:dPt>
          <c:dPt>
            <c:idx val="5"/>
            <c:invertIfNegative val="0"/>
            <c:bubble3D val="0"/>
            <c:spPr>
              <a:solidFill>
                <a:schemeClr val="hlink"/>
              </a:solidFill>
              <a:ln>
                <a:noFill/>
              </a:ln>
            </c:spPr>
            <c:extLst>
              <c:ext xmlns:c16="http://schemas.microsoft.com/office/drawing/2014/chart" uri="{C3380CC4-5D6E-409C-BE32-E72D297353CC}">
                <c16:uniqueId val="{00000004-37FB-3E41-B7E1-0A0C4C99CF4F}"/>
              </c:ext>
            </c:extLst>
          </c:dPt>
          <c:dPt>
            <c:idx val="6"/>
            <c:invertIfNegative val="0"/>
            <c:bubble3D val="0"/>
            <c:spPr>
              <a:solidFill>
                <a:schemeClr val="accent6"/>
              </a:solidFill>
              <a:ln>
                <a:noFill/>
              </a:ln>
            </c:spPr>
            <c:extLst>
              <c:ext xmlns:c16="http://schemas.microsoft.com/office/drawing/2014/chart" uri="{C3380CC4-5D6E-409C-BE32-E72D297353CC}">
                <c16:uniqueId val="{00000005-37FB-3E41-B7E1-0A0C4C99CF4F}"/>
              </c:ext>
            </c:extLst>
          </c:dPt>
          <c:val>
            <c:numRef>
              <c:f>Sheet1!$A$2:$G$2</c:f>
              <c:numCache>
                <c:formatCode>General</c:formatCode>
                <c:ptCount val="7"/>
                <c:pt idx="1">
                  <c:v>-130</c:v>
                </c:pt>
                <c:pt idx="2">
                  <c:v>-82</c:v>
                </c:pt>
                <c:pt idx="3">
                  <c:v>-14.600000000000001</c:v>
                </c:pt>
                <c:pt idx="4">
                  <c:v>-21.900000000000006</c:v>
                </c:pt>
                <c:pt idx="5">
                  <c:v>-44.48</c:v>
                </c:pt>
                <c:pt idx="6">
                  <c:v>-36.72999999999999</c:v>
                </c:pt>
              </c:numCache>
            </c:numRef>
          </c:val>
          <c:extLst>
            <c:ext xmlns:c16="http://schemas.microsoft.com/office/drawing/2014/chart" uri="{C3380CC4-5D6E-409C-BE32-E72D297353CC}">
              <c16:uniqueId val="{00000006-37FB-3E41-B7E1-0A0C4C99CF4F}"/>
            </c:ext>
          </c:extLst>
        </c:ser>
        <c:dLbls>
          <c:showLegendKey val="0"/>
          <c:showVal val="0"/>
          <c:showCatName val="0"/>
          <c:showSerName val="0"/>
          <c:showPercent val="0"/>
          <c:showBubbleSize val="0"/>
        </c:dLbls>
        <c:gapWidth val="80"/>
        <c:overlap val="100"/>
        <c:axId val="293128240"/>
        <c:axId val="1"/>
      </c:barChart>
      <c:catAx>
        <c:axId val="29312824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At val="0"/>
        <c:auto val="0"/>
        <c:lblAlgn val="ctr"/>
        <c:lblOffset val="100"/>
        <c:noMultiLvlLbl val="0"/>
      </c:catAx>
      <c:valAx>
        <c:axId val="1"/>
        <c:scaling>
          <c:orientation val="minMax"/>
          <c:max val="300"/>
          <c:min val="-300"/>
        </c:scaling>
        <c:delete val="0"/>
        <c:axPos val="l"/>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293128240"/>
        <c:crosses val="min"/>
        <c:crossBetween val="between"/>
      </c:valAx>
    </c:plotArea>
    <c:plotVisOnly val="0"/>
    <c:dispBlanksAs val="gap"/>
    <c:showDLblsOverMax val="1"/>
  </c:chart>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4282982791587E-2"/>
          <c:y val="9.0468497576736667E-2"/>
          <c:w val="0.9751434034416826"/>
          <c:h val="0.81906300484652661"/>
        </c:manualLayout>
      </c:layout>
      <c:barChart>
        <c:barDir val="col"/>
        <c:grouping val="stacked"/>
        <c:varyColors val="0"/>
        <c:ser>
          <c:idx val="0"/>
          <c:order val="0"/>
          <c:spPr>
            <a:solidFill>
              <a:schemeClr val="accent1"/>
            </a:solidFill>
            <a:ln>
              <a:noFill/>
            </a:ln>
          </c:spPr>
          <c:invertIfNegative val="0"/>
          <c:dLbls>
            <c:dLbl>
              <c:idx val="0"/>
              <c:layout>
                <c:manualLayout>
                  <c:x val="0"/>
                  <c:y val="-4.5772751750134628E-2"/>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9CC-0C48-ACE1-3103D0B68CE4}"/>
                </c:ext>
              </c:extLst>
            </c:dLbl>
            <c:dLbl>
              <c:idx val="1"/>
              <c:layout>
                <c:manualLayout>
                  <c:x val="0"/>
                  <c:y val="-9.2084006462035545E-2"/>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9CC-0C48-ACE1-3103D0B68CE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59</c:v>
                </c:pt>
                <c:pt idx="1">
                  <c:v>510</c:v>
                </c:pt>
                <c:pt idx="2">
                  <c:v>3750</c:v>
                </c:pt>
              </c:numCache>
            </c:numRef>
          </c:val>
          <c:extLst>
            <c:ext xmlns:c16="http://schemas.microsoft.com/office/drawing/2014/chart" uri="{C3380CC4-5D6E-409C-BE32-E72D297353CC}">
              <c16:uniqueId val="{00000002-19CC-0C48-ACE1-3103D0B68CE4}"/>
            </c:ext>
          </c:extLst>
        </c:ser>
        <c:dLbls>
          <c:showLegendKey val="0"/>
          <c:showVal val="0"/>
          <c:showCatName val="0"/>
          <c:showSerName val="0"/>
          <c:showPercent val="0"/>
          <c:showBubbleSize val="0"/>
        </c:dLbls>
        <c:gapWidth val="80"/>
        <c:overlap val="100"/>
        <c:axId val="1998915887"/>
        <c:axId val="1"/>
      </c:barChart>
      <c:catAx>
        <c:axId val="199891588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4000"/>
          <c:min val="0"/>
        </c:scaling>
        <c:delete val="0"/>
        <c:axPos val="l"/>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1998915887"/>
        <c:crosses val="min"/>
        <c:crossBetween val="between"/>
      </c:valAx>
    </c:plotArea>
    <c:plotVisOnly val="0"/>
    <c:dispBlanksAs val="gap"/>
    <c:showDLblsOverMax val="1"/>
  </c:chart>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70464135021098"/>
          <c:y val="0.10970464135021098"/>
          <c:w val="0.78059071729957807"/>
          <c:h val="0.78059071729957807"/>
        </c:manualLayout>
      </c:layout>
      <c:pieChart>
        <c:varyColors val="0"/>
        <c:ser>
          <c:idx val="0"/>
          <c:order val="0"/>
          <c:dPt>
            <c:idx val="0"/>
            <c:bubble3D val="0"/>
            <c:spPr>
              <a:solidFill>
                <a:schemeClr val="accent1"/>
              </a:solidFill>
              <a:ln>
                <a:noFill/>
              </a:ln>
            </c:spPr>
            <c:extLst>
              <c:ext xmlns:c16="http://schemas.microsoft.com/office/drawing/2014/chart" uri="{C3380CC4-5D6E-409C-BE32-E72D297353CC}">
                <c16:uniqueId val="{00000000-C9CF-4D23-B6E7-2104300FD794}"/>
              </c:ext>
            </c:extLst>
          </c:dPt>
          <c:dPt>
            <c:idx val="1"/>
            <c:bubble3D val="0"/>
            <c:spPr>
              <a:solidFill>
                <a:srgbClr val="FFFFFF"/>
              </a:solidFill>
              <a:ln>
                <a:noFill/>
              </a:ln>
            </c:spPr>
            <c:extLst>
              <c:ext xmlns:c16="http://schemas.microsoft.com/office/drawing/2014/chart" uri="{C3380CC4-5D6E-409C-BE32-E72D297353CC}">
                <c16:uniqueId val="{00000001-C9CF-4D23-B6E7-2104300FD794}"/>
              </c:ext>
            </c:extLst>
          </c:dPt>
          <c:val>
            <c:numRef>
              <c:f>Sheet1!$A$1:$A$2</c:f>
              <c:numCache>
                <c:formatCode>General</c:formatCode>
                <c:ptCount val="2"/>
                <c:pt idx="0">
                  <c:v>41.825189018239492</c:v>
                </c:pt>
                <c:pt idx="1">
                  <c:v>58.174810981760515</c:v>
                </c:pt>
              </c:numCache>
            </c:numRef>
          </c:val>
          <c:extLst>
            <c:ext xmlns:c16="http://schemas.microsoft.com/office/drawing/2014/chart" uri="{C3380CC4-5D6E-409C-BE32-E72D297353CC}">
              <c16:uniqueId val="{00000002-C9CF-4D23-B6E7-2104300FD794}"/>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05050505050505"/>
          <c:y val="0.10505050505050505"/>
          <c:w val="0.78989898989898988"/>
          <c:h val="0.78989898989898988"/>
        </c:manualLayout>
      </c:layout>
      <c:pieChart>
        <c:varyColors val="0"/>
        <c:ser>
          <c:idx val="0"/>
          <c:order val="0"/>
          <c:dPt>
            <c:idx val="0"/>
            <c:bubble3D val="0"/>
            <c:spPr>
              <a:solidFill>
                <a:schemeClr val="accent1"/>
              </a:solidFill>
              <a:ln>
                <a:noFill/>
              </a:ln>
            </c:spPr>
            <c:extLst>
              <c:ext xmlns:c16="http://schemas.microsoft.com/office/drawing/2014/chart" uri="{C3380CC4-5D6E-409C-BE32-E72D297353CC}">
                <c16:uniqueId val="{00000000-CDF6-0649-81E6-B0305633E2C1}"/>
              </c:ext>
            </c:extLst>
          </c:dPt>
          <c:dPt>
            <c:idx val="1"/>
            <c:bubble3D val="0"/>
            <c:spPr>
              <a:solidFill>
                <a:srgbClr val="FFFFFF"/>
              </a:solidFill>
              <a:ln>
                <a:noFill/>
              </a:ln>
            </c:spPr>
            <c:extLst>
              <c:ext xmlns:c16="http://schemas.microsoft.com/office/drawing/2014/chart" uri="{C3380CC4-5D6E-409C-BE32-E72D297353CC}">
                <c16:uniqueId val="{00000001-CDF6-0649-81E6-B0305633E2C1}"/>
              </c:ext>
            </c:extLst>
          </c:dPt>
          <c:val>
            <c:numRef>
              <c:f>Sheet1!$A$1:$A$2</c:f>
              <c:numCache>
                <c:formatCode>General</c:formatCode>
                <c:ptCount val="2"/>
                <c:pt idx="0">
                  <c:v>21.13758889382526</c:v>
                </c:pt>
                <c:pt idx="1">
                  <c:v>78.862411106174733</c:v>
                </c:pt>
              </c:numCache>
            </c:numRef>
          </c:val>
          <c:extLst>
            <c:ext xmlns:c16="http://schemas.microsoft.com/office/drawing/2014/chart" uri="{C3380CC4-5D6E-409C-BE32-E72D297353CC}">
              <c16:uniqueId val="{00000002-CDF6-0649-81E6-B0305633E2C1}"/>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05050505050505"/>
          <c:y val="0.10505050505050505"/>
          <c:w val="0.78989898989898988"/>
          <c:h val="0.78989898989898988"/>
        </c:manualLayout>
      </c:layout>
      <c:pieChart>
        <c:varyColors val="0"/>
        <c:ser>
          <c:idx val="0"/>
          <c:order val="0"/>
          <c:dPt>
            <c:idx val="0"/>
            <c:bubble3D val="0"/>
            <c:spPr>
              <a:solidFill>
                <a:schemeClr val="accent1"/>
              </a:solidFill>
              <a:ln>
                <a:noFill/>
              </a:ln>
            </c:spPr>
            <c:extLst>
              <c:ext xmlns:c16="http://schemas.microsoft.com/office/drawing/2014/chart" uri="{C3380CC4-5D6E-409C-BE32-E72D297353CC}">
                <c16:uniqueId val="{00000000-3093-0042-8CCD-CA337DB7094C}"/>
              </c:ext>
            </c:extLst>
          </c:dPt>
          <c:dPt>
            <c:idx val="1"/>
            <c:bubble3D val="0"/>
            <c:spPr>
              <a:solidFill>
                <a:srgbClr val="FFFFFF"/>
              </a:solidFill>
              <a:ln>
                <a:noFill/>
              </a:ln>
            </c:spPr>
            <c:extLst>
              <c:ext xmlns:c16="http://schemas.microsoft.com/office/drawing/2014/chart" uri="{C3380CC4-5D6E-409C-BE32-E72D297353CC}">
                <c16:uniqueId val="{00000001-3093-0042-8CCD-CA337DB7094C}"/>
              </c:ext>
            </c:extLst>
          </c:dPt>
          <c:val>
            <c:numRef>
              <c:f>Sheet1!$A$1:$A$2</c:f>
              <c:numCache>
                <c:formatCode>General</c:formatCode>
                <c:ptCount val="2"/>
                <c:pt idx="0">
                  <c:v>11.165321021546983</c:v>
                </c:pt>
                <c:pt idx="1">
                  <c:v>88.834678978453013</c:v>
                </c:pt>
              </c:numCache>
            </c:numRef>
          </c:val>
          <c:extLst>
            <c:ext xmlns:c16="http://schemas.microsoft.com/office/drawing/2014/chart" uri="{C3380CC4-5D6E-409C-BE32-E72D297353CC}">
              <c16:uniqueId val="{00000002-3093-0042-8CCD-CA337DB7094C}"/>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70464135021098"/>
          <c:y val="0.10970464135021098"/>
          <c:w val="0.78059071729957807"/>
          <c:h val="0.78059071729957807"/>
        </c:manualLayout>
      </c:layout>
      <c:pieChart>
        <c:varyColors val="0"/>
        <c:ser>
          <c:idx val="0"/>
          <c:order val="0"/>
          <c:dPt>
            <c:idx val="0"/>
            <c:bubble3D val="0"/>
            <c:spPr>
              <a:solidFill>
                <a:schemeClr val="accent1"/>
              </a:solidFill>
              <a:ln>
                <a:noFill/>
              </a:ln>
            </c:spPr>
            <c:extLst>
              <c:ext xmlns:c16="http://schemas.microsoft.com/office/drawing/2014/chart" uri="{C3380CC4-5D6E-409C-BE32-E72D297353CC}">
                <c16:uniqueId val="{00000000-418E-BF40-8409-2BD5C18FC7F7}"/>
              </c:ext>
            </c:extLst>
          </c:dPt>
          <c:dPt>
            <c:idx val="1"/>
            <c:bubble3D val="0"/>
            <c:spPr>
              <a:solidFill>
                <a:schemeClr val="bg1"/>
              </a:solidFill>
              <a:ln>
                <a:noFill/>
              </a:ln>
            </c:spPr>
            <c:extLst>
              <c:ext xmlns:c16="http://schemas.microsoft.com/office/drawing/2014/chart" uri="{C3380CC4-5D6E-409C-BE32-E72D297353CC}">
                <c16:uniqueId val="{00000001-418E-BF40-8409-2BD5C18FC7F7}"/>
              </c:ext>
            </c:extLst>
          </c:dPt>
          <c:val>
            <c:numRef>
              <c:f>Sheet1!$A$1:$A$2</c:f>
              <c:numCache>
                <c:formatCode>General</c:formatCode>
                <c:ptCount val="2"/>
                <c:pt idx="0">
                  <c:v>5.1326412918108417</c:v>
                </c:pt>
                <c:pt idx="1">
                  <c:v>94.867358708189158</c:v>
                </c:pt>
              </c:numCache>
            </c:numRef>
          </c:val>
          <c:extLst>
            <c:ext xmlns:c16="http://schemas.microsoft.com/office/drawing/2014/chart" uri="{C3380CC4-5D6E-409C-BE32-E72D297353CC}">
              <c16:uniqueId val="{00000002-418E-BF40-8409-2BD5C18FC7F7}"/>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70464135021098"/>
          <c:y val="0.10970464135021098"/>
          <c:w val="0.78059071729957807"/>
          <c:h val="0.78059071729957807"/>
        </c:manualLayout>
      </c:layout>
      <c:pieChart>
        <c:varyColors val="0"/>
        <c:ser>
          <c:idx val="0"/>
          <c:order val="0"/>
          <c:dPt>
            <c:idx val="0"/>
            <c:bubble3D val="0"/>
            <c:spPr>
              <a:solidFill>
                <a:schemeClr val="accent1"/>
              </a:solidFill>
              <a:ln>
                <a:noFill/>
              </a:ln>
            </c:spPr>
            <c:extLst>
              <c:ext xmlns:c16="http://schemas.microsoft.com/office/drawing/2014/chart" uri="{C3380CC4-5D6E-409C-BE32-E72D297353CC}">
                <c16:uniqueId val="{00000000-E617-4A41-83DE-4148B195FA90}"/>
              </c:ext>
            </c:extLst>
          </c:dPt>
          <c:dPt>
            <c:idx val="1"/>
            <c:bubble3D val="0"/>
            <c:spPr>
              <a:solidFill>
                <a:srgbClr val="FFFFFF"/>
              </a:solidFill>
              <a:ln>
                <a:noFill/>
              </a:ln>
            </c:spPr>
            <c:extLst>
              <c:ext xmlns:c16="http://schemas.microsoft.com/office/drawing/2014/chart" uri="{C3380CC4-5D6E-409C-BE32-E72D297353CC}">
                <c16:uniqueId val="{00000001-E617-4A41-83DE-4148B195FA90}"/>
              </c:ext>
            </c:extLst>
          </c:dPt>
          <c:val>
            <c:numRef>
              <c:f>Sheet1!$A$1:$A$2</c:f>
              <c:numCache>
                <c:formatCode>General</c:formatCode>
                <c:ptCount val="2"/>
                <c:pt idx="0">
                  <c:v>8.3580788895985894</c:v>
                </c:pt>
                <c:pt idx="1">
                  <c:v>91.641921110401412</c:v>
                </c:pt>
              </c:numCache>
            </c:numRef>
          </c:val>
          <c:extLst>
            <c:ext xmlns:c16="http://schemas.microsoft.com/office/drawing/2014/chart" uri="{C3380CC4-5D6E-409C-BE32-E72D297353CC}">
              <c16:uniqueId val="{00000002-E617-4A41-83DE-4148B195FA90}"/>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70464135021098"/>
          <c:y val="0.10970464135021098"/>
          <c:w val="0.78059071729957807"/>
          <c:h val="0.78059071729957807"/>
        </c:manualLayout>
      </c:layout>
      <c:pieChart>
        <c:varyColors val="0"/>
        <c:ser>
          <c:idx val="0"/>
          <c:order val="0"/>
          <c:dPt>
            <c:idx val="0"/>
            <c:bubble3D val="0"/>
            <c:spPr>
              <a:solidFill>
                <a:schemeClr val="accent1"/>
              </a:solidFill>
              <a:ln>
                <a:noFill/>
              </a:ln>
            </c:spPr>
            <c:extLst>
              <c:ext xmlns:c16="http://schemas.microsoft.com/office/drawing/2014/chart" uri="{C3380CC4-5D6E-409C-BE32-E72D297353CC}">
                <c16:uniqueId val="{00000000-15F1-3B4E-A42B-B1D917EE6C5F}"/>
              </c:ext>
            </c:extLst>
          </c:dPt>
          <c:dPt>
            <c:idx val="1"/>
            <c:bubble3D val="0"/>
            <c:spPr>
              <a:solidFill>
                <a:srgbClr val="FFFFFF"/>
              </a:solidFill>
              <a:ln>
                <a:noFill/>
              </a:ln>
            </c:spPr>
            <c:extLst>
              <c:ext xmlns:c16="http://schemas.microsoft.com/office/drawing/2014/chart" uri="{C3380CC4-5D6E-409C-BE32-E72D297353CC}">
                <c16:uniqueId val="{00000001-15F1-3B4E-A42B-B1D917EE6C5F}"/>
              </c:ext>
            </c:extLst>
          </c:dPt>
          <c:val>
            <c:numRef>
              <c:f>Sheet1!$A$1:$A$2</c:f>
              <c:numCache>
                <c:formatCode>General</c:formatCode>
                <c:ptCount val="2"/>
                <c:pt idx="0">
                  <c:v>2.3652205539133546</c:v>
                </c:pt>
                <c:pt idx="1">
                  <c:v>97.634779446086654</c:v>
                </c:pt>
              </c:numCache>
            </c:numRef>
          </c:val>
          <c:extLst>
            <c:ext xmlns:c16="http://schemas.microsoft.com/office/drawing/2014/chart" uri="{C3380CC4-5D6E-409C-BE32-E72D297353CC}">
              <c16:uniqueId val="{00000002-15F1-3B4E-A42B-B1D917EE6C5F}"/>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527792482795129E-2"/>
          <c:y val="6.1269146608315096E-2"/>
          <c:w val="0.94494441503440973"/>
          <c:h val="0.87746170678336977"/>
        </c:manualLayout>
      </c:layout>
      <c:barChart>
        <c:barDir val="col"/>
        <c:grouping val="stacked"/>
        <c:varyColors val="0"/>
        <c:ser>
          <c:idx val="0"/>
          <c:order val="0"/>
          <c:spPr>
            <a:solidFill>
              <a:schemeClr val="accent5"/>
            </a:solidFill>
            <a:ln>
              <a:noFill/>
            </a:ln>
          </c:spPr>
          <c:invertIfNegative val="0"/>
          <c:dLbls>
            <c:dLbl>
              <c:idx val="0"/>
              <c:layout>
                <c:manualLayout>
                  <c:x val="0.31286394917946003"/>
                  <c:y val="-1.8234865061998541E-2"/>
                </c:manualLayout>
              </c:layout>
              <c:numFmt formatCode="#,##0&quot;%&quot;;&quot;-&quot;#,##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D6A-4059-84C8-F39FA3492C1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2.0100502512562812</c:v>
                </c:pt>
              </c:numCache>
            </c:numRef>
          </c:val>
          <c:extLst>
            <c:ext xmlns:c16="http://schemas.microsoft.com/office/drawing/2014/chart" uri="{C3380CC4-5D6E-409C-BE32-E72D297353CC}">
              <c16:uniqueId val="{00000001-6D6A-4059-84C8-F39FA3492C1A}"/>
            </c:ext>
          </c:extLst>
        </c:ser>
        <c:ser>
          <c:idx val="1"/>
          <c:order val="1"/>
          <c:spPr>
            <a:solidFill>
              <a:schemeClr val="accent4"/>
            </a:solidFill>
            <a:ln>
              <a:noFill/>
            </a:ln>
          </c:spPr>
          <c:invertIfNegative val="0"/>
          <c:val>
            <c:numRef>
              <c:f>Sheet1!$A$2</c:f>
              <c:numCache>
                <c:formatCode>General</c:formatCode>
                <c:ptCount val="1"/>
                <c:pt idx="0">
                  <c:v>0.50251256281407042</c:v>
                </c:pt>
              </c:numCache>
            </c:numRef>
          </c:val>
          <c:extLst>
            <c:ext xmlns:c16="http://schemas.microsoft.com/office/drawing/2014/chart" uri="{C3380CC4-5D6E-409C-BE32-E72D297353CC}">
              <c16:uniqueId val="{00000002-6D6A-4059-84C8-F39FA3492C1A}"/>
            </c:ext>
          </c:extLst>
        </c:ser>
        <c:ser>
          <c:idx val="2"/>
          <c:order val="2"/>
          <c:spPr>
            <a:solidFill>
              <a:schemeClr val="accent3"/>
            </a:solidFill>
            <a:ln>
              <a:noFill/>
            </a:ln>
          </c:spPr>
          <c:invertIfNegative val="0"/>
          <c:val>
            <c:numRef>
              <c:f>Sheet1!$A$3</c:f>
              <c:numCache>
                <c:formatCode>General</c:formatCode>
                <c:ptCount val="1"/>
                <c:pt idx="0">
                  <c:v>2.0100502512562812</c:v>
                </c:pt>
              </c:numCache>
            </c:numRef>
          </c:val>
          <c:extLst>
            <c:ext xmlns:c16="http://schemas.microsoft.com/office/drawing/2014/chart" uri="{C3380CC4-5D6E-409C-BE32-E72D297353CC}">
              <c16:uniqueId val="{00000003-6D6A-4059-84C8-F39FA3492C1A}"/>
            </c:ext>
          </c:extLst>
        </c:ser>
        <c:ser>
          <c:idx val="3"/>
          <c:order val="3"/>
          <c:spPr>
            <a:solidFill>
              <a:schemeClr val="accent2"/>
            </a:solidFill>
            <a:ln>
              <a:noFill/>
            </a:ln>
          </c:spPr>
          <c:invertIfNegative val="0"/>
          <c:dLbls>
            <c:dLbl>
              <c:idx val="0"/>
              <c:layout>
                <c:manualLayout>
                  <c:x val="0"/>
                  <c:y val="-3.6469730123997083E-4"/>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D6A-4059-84C8-F39FA3492C1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c:f>
              <c:numCache>
                <c:formatCode>General</c:formatCode>
                <c:ptCount val="1"/>
                <c:pt idx="0">
                  <c:v>7.0351758793969852</c:v>
                </c:pt>
              </c:numCache>
            </c:numRef>
          </c:val>
          <c:extLst>
            <c:ext xmlns:c16="http://schemas.microsoft.com/office/drawing/2014/chart" uri="{C3380CC4-5D6E-409C-BE32-E72D297353CC}">
              <c16:uniqueId val="{00000005-6D6A-4059-84C8-F39FA3492C1A}"/>
            </c:ext>
          </c:extLst>
        </c:ser>
        <c:ser>
          <c:idx val="4"/>
          <c:order val="4"/>
          <c:spPr>
            <a:solidFill>
              <a:schemeClr val="accent1"/>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D6A-4059-84C8-F39FA3492C1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c:f>
              <c:numCache>
                <c:formatCode>General</c:formatCode>
                <c:ptCount val="1"/>
                <c:pt idx="0">
                  <c:v>11.055276381909549</c:v>
                </c:pt>
              </c:numCache>
            </c:numRef>
          </c:val>
          <c:extLst>
            <c:ext xmlns:c16="http://schemas.microsoft.com/office/drawing/2014/chart" uri="{C3380CC4-5D6E-409C-BE32-E72D297353CC}">
              <c16:uniqueId val="{00000007-6D6A-4059-84C8-F39FA3492C1A}"/>
            </c:ext>
          </c:extLst>
        </c:ser>
        <c:ser>
          <c:idx val="5"/>
          <c:order val="5"/>
          <c:spPr>
            <a:solidFill>
              <a:schemeClr val="accent6"/>
            </a:solidFill>
            <a:ln>
              <a:noFill/>
            </a:ln>
          </c:spPr>
          <c:invertIfNegative val="0"/>
          <c:dLbls>
            <c:dLbl>
              <c:idx val="0"/>
              <c:layout>
                <c:manualLayout>
                  <c:x val="0"/>
                  <c:y val="-3.6469730123997083E-4"/>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D6A-4059-84C8-F39FA3492C1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Sheet1!$A$6</c:f>
              <c:numCache>
                <c:formatCode>General</c:formatCode>
                <c:ptCount val="1"/>
                <c:pt idx="0">
                  <c:v>15.075376884422113</c:v>
                </c:pt>
              </c:numCache>
            </c:numRef>
          </c:val>
          <c:extLst>
            <c:ext xmlns:c16="http://schemas.microsoft.com/office/drawing/2014/chart" uri="{C3380CC4-5D6E-409C-BE32-E72D297353CC}">
              <c16:uniqueId val="{00000009-6D6A-4059-84C8-F39FA3492C1A}"/>
            </c:ext>
          </c:extLst>
        </c:ser>
        <c:ser>
          <c:idx val="6"/>
          <c:order val="6"/>
          <c:spPr>
            <a:solidFill>
              <a:schemeClr val="accent5"/>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D6A-4059-84C8-F39FA3492C1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Sheet1!$A$7</c:f>
              <c:numCache>
                <c:formatCode>General</c:formatCode>
                <c:ptCount val="1"/>
                <c:pt idx="0">
                  <c:v>9.0452261306532673</c:v>
                </c:pt>
              </c:numCache>
            </c:numRef>
          </c:val>
          <c:extLst>
            <c:ext xmlns:c16="http://schemas.microsoft.com/office/drawing/2014/chart" uri="{C3380CC4-5D6E-409C-BE32-E72D297353CC}">
              <c16:uniqueId val="{0000000B-6D6A-4059-84C8-F39FA3492C1A}"/>
            </c:ext>
          </c:extLst>
        </c:ser>
        <c:ser>
          <c:idx val="7"/>
          <c:order val="7"/>
          <c:spPr>
            <a:solidFill>
              <a:schemeClr val="accent4"/>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D6A-4059-84C8-F39FA3492C1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Sheet1!$A$8</c:f>
              <c:numCache>
                <c:formatCode>General</c:formatCode>
                <c:ptCount val="1"/>
                <c:pt idx="0">
                  <c:v>10.050251256281406</c:v>
                </c:pt>
              </c:numCache>
            </c:numRef>
          </c:val>
          <c:extLst>
            <c:ext xmlns:c16="http://schemas.microsoft.com/office/drawing/2014/chart" uri="{C3380CC4-5D6E-409C-BE32-E72D297353CC}">
              <c16:uniqueId val="{0000000D-6D6A-4059-84C8-F39FA3492C1A}"/>
            </c:ext>
          </c:extLst>
        </c:ser>
        <c:ser>
          <c:idx val="8"/>
          <c:order val="8"/>
          <c:spPr>
            <a:solidFill>
              <a:schemeClr val="accent3"/>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D6A-4059-84C8-F39FA3492C1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Sheet1!$A$9</c:f>
              <c:numCache>
                <c:formatCode>General</c:formatCode>
                <c:ptCount val="1"/>
                <c:pt idx="0">
                  <c:v>6.0301507537688481</c:v>
                </c:pt>
              </c:numCache>
            </c:numRef>
          </c:val>
          <c:extLst>
            <c:ext xmlns:c16="http://schemas.microsoft.com/office/drawing/2014/chart" uri="{C3380CC4-5D6E-409C-BE32-E72D297353CC}">
              <c16:uniqueId val="{0000000F-6D6A-4059-84C8-F39FA3492C1A}"/>
            </c:ext>
          </c:extLst>
        </c:ser>
        <c:ser>
          <c:idx val="9"/>
          <c:order val="9"/>
          <c:spPr>
            <a:solidFill>
              <a:schemeClr val="accent2"/>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D6A-4059-84C8-F39FA3492C1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Sheet1!$A$10</c:f>
              <c:numCache>
                <c:formatCode>General</c:formatCode>
                <c:ptCount val="1"/>
                <c:pt idx="0">
                  <c:v>11.05527638190955</c:v>
                </c:pt>
              </c:numCache>
            </c:numRef>
          </c:val>
          <c:extLst>
            <c:ext xmlns:c16="http://schemas.microsoft.com/office/drawing/2014/chart" uri="{C3380CC4-5D6E-409C-BE32-E72D297353CC}">
              <c16:uniqueId val="{00000011-6D6A-4059-84C8-F39FA3492C1A}"/>
            </c:ext>
          </c:extLst>
        </c:ser>
        <c:ser>
          <c:idx val="10"/>
          <c:order val="10"/>
          <c:spPr>
            <a:solidFill>
              <a:schemeClr val="accent1"/>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D6A-4059-84C8-F39FA3492C1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Sheet1!$A$11</c:f>
              <c:numCache>
                <c:formatCode>General</c:formatCode>
                <c:ptCount val="1"/>
                <c:pt idx="0">
                  <c:v>26.130653266331649</c:v>
                </c:pt>
              </c:numCache>
            </c:numRef>
          </c:val>
          <c:extLst>
            <c:ext xmlns:c16="http://schemas.microsoft.com/office/drawing/2014/chart" uri="{C3380CC4-5D6E-409C-BE32-E72D297353CC}">
              <c16:uniqueId val="{00000013-6D6A-4059-84C8-F39FA3492C1A}"/>
            </c:ext>
          </c:extLst>
        </c:ser>
        <c:dLbls>
          <c:showLegendKey val="0"/>
          <c:showVal val="0"/>
          <c:showCatName val="0"/>
          <c:showSerName val="0"/>
          <c:showPercent val="0"/>
          <c:showBubbleSize val="0"/>
        </c:dLbls>
        <c:gapWidth val="80"/>
        <c:overlap val="100"/>
        <c:axId val="1597516352"/>
        <c:axId val="1"/>
      </c:barChart>
      <c:catAx>
        <c:axId val="159751635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1597516352"/>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288880094974277E-2"/>
          <c:y val="6.9421487603305784E-2"/>
          <c:w val="0.9794222398100515"/>
          <c:h val="0.8611570247933884"/>
        </c:manualLayout>
      </c:layout>
      <c:barChart>
        <c:barDir val="col"/>
        <c:grouping val="stacked"/>
        <c:varyColors val="0"/>
        <c:ser>
          <c:idx val="0"/>
          <c:order val="0"/>
          <c:spPr>
            <a:solidFill>
              <a:schemeClr val="accent3"/>
            </a:solidFill>
            <a:ln>
              <a:noFill/>
            </a:ln>
          </c:spPr>
          <c:invertIfNegative val="0"/>
          <c:dPt>
            <c:idx val="0"/>
            <c:invertIfNegative val="0"/>
            <c:bubble3D val="0"/>
            <c:spPr>
              <a:solidFill>
                <a:schemeClr val="accent2"/>
              </a:solidFill>
              <a:ln>
                <a:noFill/>
              </a:ln>
            </c:spPr>
            <c:extLst>
              <c:ext xmlns:c16="http://schemas.microsoft.com/office/drawing/2014/chart" uri="{C3380CC4-5D6E-409C-BE32-E72D297353CC}">
                <c16:uniqueId val="{00000000-DAD7-4E12-8954-C9D229E627C9}"/>
              </c:ext>
            </c:extLst>
          </c:dPt>
          <c:dLbls>
            <c:dLbl>
              <c:idx val="2"/>
              <c:layout>
                <c:manualLayout>
                  <c:x val="0"/>
                  <c:y val="0"/>
                </c:manualLayout>
              </c:layout>
              <c:numFmt formatCode="#,##0;&quot;-&quot;#,##0" sourceLinked="0"/>
              <c:spPr>
                <a:noFill/>
                <a:ln>
                  <a:noFill/>
                </a:ln>
              </c:spPr>
              <c:txPr>
                <a:bodyPr wrap="none"/>
                <a:lstStyle/>
                <a:p>
                  <a:pPr>
                    <a:defRPr sz="1200" b="1"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AD7-4E12-8954-C9D229E627C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1</c:v>
                </c:pt>
                <c:pt idx="1">
                  <c:v>80</c:v>
                </c:pt>
                <c:pt idx="2">
                  <c:v>1041</c:v>
                </c:pt>
              </c:numCache>
            </c:numRef>
          </c:val>
          <c:extLst>
            <c:ext xmlns:c16="http://schemas.microsoft.com/office/drawing/2014/chart" uri="{C3380CC4-5D6E-409C-BE32-E72D297353CC}">
              <c16:uniqueId val="{00000002-DAD7-4E12-8954-C9D229E627C9}"/>
            </c:ext>
          </c:extLst>
        </c:ser>
        <c:ser>
          <c:idx val="1"/>
          <c:order val="1"/>
          <c:spPr>
            <a:solidFill>
              <a:schemeClr val="accent2"/>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3-DAD7-4E12-8954-C9D229E627C9}"/>
              </c:ext>
            </c:extLst>
          </c:dPt>
          <c:dLbls>
            <c:dLbl>
              <c:idx val="2"/>
              <c:layout>
                <c:manualLayout>
                  <c:x val="0"/>
                  <c:y val="0"/>
                </c:manualLayout>
              </c:layout>
              <c:numFmt formatCode="#,##0;&quot;-&quot;#,##0" sourceLinked="0"/>
              <c:spPr>
                <a:noFill/>
                <a:ln>
                  <a:noFill/>
                </a:ln>
              </c:spPr>
              <c:txPr>
                <a:bodyPr wrap="none"/>
                <a:lstStyle/>
                <a:p>
                  <a:pPr>
                    <a:defRPr sz="1200" b="1"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AD7-4E12-8954-C9D229E627C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Sheet1!$A$2:$C$2</c:f>
              <c:numCache>
                <c:formatCode>General</c:formatCode>
                <c:ptCount val="3"/>
                <c:pt idx="0">
                  <c:v>44</c:v>
                </c:pt>
                <c:pt idx="1">
                  <c:v>185</c:v>
                </c:pt>
                <c:pt idx="2">
                  <c:v>1263</c:v>
                </c:pt>
              </c:numCache>
            </c:numRef>
          </c:val>
          <c:extLst>
            <c:ext xmlns:c16="http://schemas.microsoft.com/office/drawing/2014/chart" uri="{C3380CC4-5D6E-409C-BE32-E72D297353CC}">
              <c16:uniqueId val="{00000005-DAD7-4E12-8954-C9D229E627C9}"/>
            </c:ext>
          </c:extLst>
        </c:ser>
        <c:ser>
          <c:idx val="2"/>
          <c:order val="2"/>
          <c:spPr>
            <a:solidFill>
              <a:schemeClr val="accent1"/>
            </a:solidFill>
            <a:ln>
              <a:noFill/>
            </a:ln>
          </c:spPr>
          <c:invertIfNegative val="0"/>
          <c:dPt>
            <c:idx val="0"/>
            <c:invertIfNegative val="0"/>
            <c:bubble3D val="0"/>
            <c:spPr>
              <a:solidFill>
                <a:schemeClr val="accent3"/>
              </a:solidFill>
              <a:ln>
                <a:noFill/>
              </a:ln>
            </c:spPr>
            <c:extLst>
              <c:ext xmlns:c16="http://schemas.microsoft.com/office/drawing/2014/chart" uri="{C3380CC4-5D6E-409C-BE32-E72D297353CC}">
                <c16:uniqueId val="{00000006-DAD7-4E12-8954-C9D229E627C9}"/>
              </c:ext>
            </c:extLst>
          </c:dPt>
          <c:dLbls>
            <c:dLbl>
              <c:idx val="1"/>
              <c:layout>
                <c:manualLayout>
                  <c:x val="0"/>
                  <c:y val="0"/>
                </c:manualLayout>
              </c:layout>
              <c:numFmt formatCode="#,##0;&quot;-&quot;#,##0" sourceLinked="0"/>
              <c:spPr>
                <a:noFill/>
                <a:ln>
                  <a:noFill/>
                </a:ln>
              </c:spPr>
              <c:txPr>
                <a:bodyPr wrap="none"/>
                <a:lstStyle/>
                <a:p>
                  <a:pPr>
                    <a:defRPr sz="1200" b="1"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AD7-4E12-8954-C9D229E627C9}"/>
                </c:ext>
              </c:extLst>
            </c:dLbl>
            <c:dLbl>
              <c:idx val="2"/>
              <c:layout>
                <c:manualLayout>
                  <c:x val="0"/>
                  <c:y val="0"/>
                </c:manualLayout>
              </c:layout>
              <c:numFmt formatCode="#,##0;&quot;-&quot;#,##0" sourceLinked="0"/>
              <c:spPr>
                <a:noFill/>
                <a:ln>
                  <a:noFill/>
                </a:ln>
              </c:spPr>
              <c:txPr>
                <a:bodyPr wrap="none"/>
                <a:lstStyle/>
                <a:p>
                  <a:pPr>
                    <a:defRPr sz="1200" b="1"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AD7-4E12-8954-C9D229E627C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Sheet1!$A$3:$C$3</c:f>
              <c:numCache>
                <c:formatCode>General</c:formatCode>
                <c:ptCount val="3"/>
                <c:pt idx="0">
                  <c:v>0</c:v>
                </c:pt>
                <c:pt idx="1">
                  <c:v>759</c:v>
                </c:pt>
                <c:pt idx="2">
                  <c:v>3736</c:v>
                </c:pt>
              </c:numCache>
            </c:numRef>
          </c:val>
          <c:extLst>
            <c:ext xmlns:c16="http://schemas.microsoft.com/office/drawing/2014/chart" uri="{C3380CC4-5D6E-409C-BE32-E72D297353CC}">
              <c16:uniqueId val="{00000009-DAD7-4E12-8954-C9D229E627C9}"/>
            </c:ext>
          </c:extLst>
        </c:ser>
        <c:dLbls>
          <c:showLegendKey val="0"/>
          <c:showVal val="0"/>
          <c:showCatName val="0"/>
          <c:showSerName val="0"/>
          <c:showPercent val="0"/>
          <c:showBubbleSize val="0"/>
        </c:dLbls>
        <c:gapWidth val="80"/>
        <c:overlap val="100"/>
        <c:axId val="974919583"/>
        <c:axId val="1"/>
      </c:barChart>
      <c:catAx>
        <c:axId val="97491958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7000"/>
          <c:min val="0"/>
        </c:scaling>
        <c:delete val="0"/>
        <c:axPos val="l"/>
        <c:majorGridlines>
          <c:spPr>
            <a:ln w="3175" cmpd="sng" algn="ctr">
              <a:solidFill>
                <a:schemeClr val="tx2"/>
              </a:solidFill>
              <a:prstDash val="solid"/>
            </a:ln>
          </c:spPr>
        </c:majorGridlines>
        <c:numFmt formatCode="General" sourceLinked="1"/>
        <c:majorTickMark val="none"/>
        <c:minorTickMark val="none"/>
        <c:tickLblPos val="none"/>
        <c:spPr>
          <a:ln>
            <a:noFill/>
          </a:ln>
        </c:spPr>
        <c:crossAx val="974919583"/>
        <c:crosses val="min"/>
        <c:crossBetween val="between"/>
        <c:majorUnit val="1000"/>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79241516966068E-2"/>
          <c:y val="6.8571428571428575E-2"/>
          <c:w val="0.97924151696606787"/>
          <c:h val="0.86285714285714288"/>
        </c:manualLayout>
      </c:layout>
      <c:barChart>
        <c:barDir val="col"/>
        <c:grouping val="stacked"/>
        <c:varyColors val="0"/>
        <c:ser>
          <c:idx val="0"/>
          <c:order val="0"/>
          <c:spPr>
            <a:solidFill>
              <a:schemeClr val="accent3"/>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0-AC4A-4218-AA15-A92286795D70}"/>
              </c:ext>
            </c:extLst>
          </c:dPt>
          <c:dLbls>
            <c:dLbl>
              <c:idx val="0"/>
              <c:layout>
                <c:manualLayout>
                  <c:x val="0"/>
                  <c:y val="-7.8367346938775506E-2"/>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C4A-4218-AA15-A92286795D70}"/>
                </c:ext>
              </c:extLst>
            </c:dLbl>
            <c:dLbl>
              <c:idx val="2"/>
              <c:layout>
                <c:manualLayout>
                  <c:x val="0"/>
                  <c:y val="-4.0816326530612246E-4"/>
                </c:manualLayout>
              </c:layout>
              <c:numFmt formatCode="#,##0;&quot;-&quot;#,##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C4A-4218-AA15-A92286795D70}"/>
                </c:ext>
              </c:extLst>
            </c:dLbl>
            <c:dLbl>
              <c:idx val="3"/>
              <c:layout>
                <c:manualLayout>
                  <c:x val="0"/>
                  <c:y val="0"/>
                </c:manualLayout>
              </c:layout>
              <c:numFmt formatCode="#,##0;&quot;-&quot;#,##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C4A-4218-AA15-A92286795D70}"/>
                </c:ext>
              </c:extLst>
            </c:dLbl>
            <c:dLbl>
              <c:idx val="4"/>
              <c:layout>
                <c:manualLayout>
                  <c:x val="0"/>
                  <c:y val="0"/>
                </c:manualLayout>
              </c:layout>
              <c:numFmt formatCode="#,##0;&quot;-&quot;#,##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C4A-4218-AA15-A92286795D7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50</c:v>
                </c:pt>
                <c:pt idx="1">
                  <c:v>9</c:v>
                </c:pt>
                <c:pt idx="2">
                  <c:v>84</c:v>
                </c:pt>
                <c:pt idx="3">
                  <c:v>207</c:v>
                </c:pt>
                <c:pt idx="4">
                  <c:v>347</c:v>
                </c:pt>
              </c:numCache>
            </c:numRef>
          </c:val>
          <c:extLst>
            <c:ext xmlns:c16="http://schemas.microsoft.com/office/drawing/2014/chart" uri="{C3380CC4-5D6E-409C-BE32-E72D297353CC}">
              <c16:uniqueId val="{00000004-AC4A-4218-AA15-A92286795D70}"/>
            </c:ext>
          </c:extLst>
        </c:ser>
        <c:ser>
          <c:idx val="1"/>
          <c:order val="1"/>
          <c:spPr>
            <a:solidFill>
              <a:schemeClr val="accent2"/>
            </a:solidFill>
            <a:ln>
              <a:noFill/>
            </a:ln>
          </c:spPr>
          <c:invertIfNegative val="0"/>
          <c:dLbls>
            <c:dLbl>
              <c:idx val="2"/>
              <c:layout>
                <c:manualLayout>
                  <c:x val="0"/>
                  <c:y val="-4.0816326530612246E-4"/>
                </c:manualLayout>
              </c:layout>
              <c:numFmt formatCode="#,##0;&quot;-&quot;#,##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C4A-4218-AA15-A92286795D70}"/>
                </c:ext>
              </c:extLst>
            </c:dLbl>
            <c:dLbl>
              <c:idx val="3"/>
              <c:layout>
                <c:manualLayout>
                  <c:x val="0"/>
                  <c:y val="0"/>
                </c:manualLayout>
              </c:layout>
              <c:numFmt formatCode="#,##0;&quot;-&quot;#,##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C4A-4218-AA15-A92286795D70}"/>
                </c:ext>
              </c:extLst>
            </c:dLbl>
            <c:dLbl>
              <c:idx val="4"/>
              <c:layout>
                <c:manualLayout>
                  <c:x val="0"/>
                  <c:y val="-4.0816326530612246E-4"/>
                </c:manualLayout>
              </c:layout>
              <c:numFmt formatCode="#,##0;&quot;-&quot;#,##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C4A-4218-AA15-A92286795D7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1">
                  <c:v>7</c:v>
                </c:pt>
                <c:pt idx="2">
                  <c:v>33</c:v>
                </c:pt>
                <c:pt idx="3">
                  <c:v>38</c:v>
                </c:pt>
                <c:pt idx="4">
                  <c:v>38</c:v>
                </c:pt>
              </c:numCache>
            </c:numRef>
          </c:val>
          <c:extLst>
            <c:ext xmlns:c16="http://schemas.microsoft.com/office/drawing/2014/chart" uri="{C3380CC4-5D6E-409C-BE32-E72D297353CC}">
              <c16:uniqueId val="{00000008-AC4A-4218-AA15-A92286795D70}"/>
            </c:ext>
          </c:extLst>
        </c:ser>
        <c:ser>
          <c:idx val="2"/>
          <c:order val="2"/>
          <c:spPr>
            <a:solidFill>
              <a:schemeClr val="accent1"/>
            </a:solidFill>
            <a:ln>
              <a:noFill/>
            </a:ln>
          </c:spPr>
          <c:invertIfNegative val="0"/>
          <c:dLbls>
            <c:dLbl>
              <c:idx val="1"/>
              <c:layout>
                <c:manualLayout>
                  <c:x val="0"/>
                  <c:y val="0"/>
                </c:manualLayout>
              </c:layout>
              <c:numFmt formatCode="#,##0;&quot;-&quot;#,##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C4A-4218-AA15-A92286795D70}"/>
                </c:ext>
              </c:extLst>
            </c:dLbl>
            <c:dLbl>
              <c:idx val="2"/>
              <c:layout>
                <c:manualLayout>
                  <c:x val="0"/>
                  <c:y val="-4.0816326530612246E-4"/>
                </c:manualLayout>
              </c:layout>
              <c:numFmt formatCode="#,##0;&quot;-&quot;#,##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C4A-4218-AA15-A92286795D70}"/>
                </c:ext>
              </c:extLst>
            </c:dLbl>
            <c:dLbl>
              <c:idx val="3"/>
              <c:layout>
                <c:manualLayout>
                  <c:x val="0"/>
                  <c:y val="0"/>
                </c:manualLayout>
              </c:layout>
              <c:numFmt formatCode="#,##0;&quot;-&quot;#,##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C4A-4218-AA15-A92286795D70}"/>
                </c:ext>
              </c:extLst>
            </c:dLbl>
            <c:dLbl>
              <c:idx val="4"/>
              <c:layout>
                <c:manualLayout>
                  <c:x val="0"/>
                  <c:y val="-4.0816326530612246E-4"/>
                </c:manualLayout>
              </c:layout>
              <c:numFmt formatCode="#,##0;&quot;-&quot;#,##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C4A-4218-AA15-A92286795D7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Sheet1!$A$3:$E$3</c:f>
              <c:numCache>
                <c:formatCode>General</c:formatCode>
                <c:ptCount val="5"/>
                <c:pt idx="1">
                  <c:v>51</c:v>
                </c:pt>
                <c:pt idx="2">
                  <c:v>51</c:v>
                </c:pt>
                <c:pt idx="3">
                  <c:v>51</c:v>
                </c:pt>
                <c:pt idx="4">
                  <c:v>51</c:v>
                </c:pt>
              </c:numCache>
            </c:numRef>
          </c:val>
          <c:extLst>
            <c:ext xmlns:c16="http://schemas.microsoft.com/office/drawing/2014/chart" uri="{C3380CC4-5D6E-409C-BE32-E72D297353CC}">
              <c16:uniqueId val="{0000000D-AC4A-4218-AA15-A92286795D70}"/>
            </c:ext>
          </c:extLst>
        </c:ser>
        <c:dLbls>
          <c:showLegendKey val="0"/>
          <c:showVal val="0"/>
          <c:showCatName val="0"/>
          <c:showSerName val="0"/>
          <c:showPercent val="0"/>
          <c:showBubbleSize val="0"/>
        </c:dLbls>
        <c:gapWidth val="80"/>
        <c:overlap val="100"/>
        <c:axId val="1276147312"/>
        <c:axId val="1"/>
      </c:barChart>
      <c:catAx>
        <c:axId val="127614731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450"/>
          <c:min val="0"/>
        </c:scaling>
        <c:delete val="0"/>
        <c:axPos val="l"/>
        <c:majorGridlines>
          <c:spPr>
            <a:ln w="3175" cmpd="sng" algn="ctr">
              <a:solidFill>
                <a:schemeClr val="tx2"/>
              </a:solidFill>
              <a:prstDash val="solid"/>
            </a:ln>
          </c:spPr>
        </c:majorGridlines>
        <c:numFmt formatCode="General" sourceLinked="1"/>
        <c:majorTickMark val="none"/>
        <c:minorTickMark val="none"/>
        <c:tickLblPos val="none"/>
        <c:spPr>
          <a:ln>
            <a:noFill/>
          </a:ln>
        </c:spPr>
        <c:crossAx val="1276147312"/>
        <c:crosses val="min"/>
        <c:crossBetween val="between"/>
        <c:majorUnit val="50"/>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672243911507718E-3"/>
          <c:y val="0.1418481459682166"/>
          <c:w val="0.98066555121769849"/>
          <c:h val="0.75927015891701"/>
        </c:manualLayout>
      </c:layout>
      <c:barChart>
        <c:barDir val="col"/>
        <c:grouping val="stacked"/>
        <c:varyColors val="0"/>
        <c:ser>
          <c:idx val="0"/>
          <c:order val="0"/>
          <c:spPr>
            <a:solidFill>
              <a:schemeClr val="accent1"/>
            </a:solidFill>
            <a:ln>
              <a:noFill/>
            </a:ln>
          </c:spPr>
          <c:invertIfNegative val="0"/>
          <c:dLbls>
            <c:dLbl>
              <c:idx val="0"/>
              <c:layout>
                <c:manualLayout>
                  <c:x val="0"/>
                  <c:y val="-0.42319011183048855"/>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CFC-42B6-ADC3-49A18D061DC2}"/>
                </c:ext>
              </c:extLst>
            </c:dLbl>
            <c:dLbl>
              <c:idx val="1"/>
              <c:layout>
                <c:manualLayout>
                  <c:x val="0"/>
                  <c:y val="-0.20423778693349029"/>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CFC-42B6-ADC3-49A18D061DC2}"/>
                </c:ext>
              </c:extLst>
            </c:dLbl>
            <c:dLbl>
              <c:idx val="2"/>
              <c:layout>
                <c:manualLayout>
                  <c:x val="0"/>
                  <c:y val="-0.10182460270747498"/>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CFC-42B6-ADC3-49A18D061DC2}"/>
                </c:ext>
              </c:extLst>
            </c:dLbl>
            <c:dLbl>
              <c:idx val="3"/>
              <c:layout>
                <c:manualLayout>
                  <c:x val="0"/>
                  <c:y val="-0.10182460270747498"/>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CFC-42B6-ADC3-49A18D061DC2}"/>
                </c:ext>
              </c:extLst>
            </c:dLbl>
            <c:dLbl>
              <c:idx val="4"/>
              <c:layout>
                <c:manualLayout>
                  <c:x val="0"/>
                  <c:y val="-0.10182460270747498"/>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CFC-42B6-ADC3-49A18D061DC2}"/>
                </c:ext>
              </c:extLst>
            </c:dLbl>
            <c:dLbl>
              <c:idx val="5"/>
              <c:layout>
                <c:manualLayout>
                  <c:x val="0"/>
                  <c:y val="-8.7698646262507354E-2"/>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CFC-42B6-ADC3-49A18D061DC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26</c:v>
                </c:pt>
                <c:pt idx="1">
                  <c:v>11</c:v>
                </c:pt>
                <c:pt idx="2">
                  <c:v>4</c:v>
                </c:pt>
                <c:pt idx="3">
                  <c:v>4</c:v>
                </c:pt>
                <c:pt idx="4">
                  <c:v>4</c:v>
                </c:pt>
                <c:pt idx="5">
                  <c:v>3</c:v>
                </c:pt>
              </c:numCache>
            </c:numRef>
          </c:val>
          <c:extLst>
            <c:ext xmlns:c16="http://schemas.microsoft.com/office/drawing/2014/chart" uri="{C3380CC4-5D6E-409C-BE32-E72D297353CC}">
              <c16:uniqueId val="{00000006-BCFC-42B6-ADC3-49A18D061DC2}"/>
            </c:ext>
          </c:extLst>
        </c:ser>
        <c:dLbls>
          <c:showLegendKey val="0"/>
          <c:showVal val="0"/>
          <c:showCatName val="0"/>
          <c:showSerName val="0"/>
          <c:showPercent val="0"/>
          <c:showBubbleSize val="0"/>
        </c:dLbls>
        <c:gapWidth val="80"/>
        <c:overlap val="100"/>
        <c:axId val="1519126959"/>
        <c:axId val="1"/>
      </c:barChart>
      <c:catAx>
        <c:axId val="151912695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26"/>
          <c:min val="0"/>
        </c:scaling>
        <c:delete val="1"/>
        <c:axPos val="l"/>
        <c:numFmt formatCode="General" sourceLinked="1"/>
        <c:majorTickMark val="out"/>
        <c:minorTickMark val="none"/>
        <c:tickLblPos val="nextTo"/>
        <c:crossAx val="1519126959"/>
        <c:crosses val="min"/>
        <c:crossBetween val="between"/>
      </c:valAx>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0.39654</cdr:x>
      <cdr:y>0.35656</cdr:y>
    </cdr:from>
    <cdr:to>
      <cdr:x>0.60346</cdr:x>
      <cdr:y>0.63236</cdr:y>
    </cdr:to>
    <cdr:sp macro="" textlink="">
      <cdr:nvSpPr>
        <cdr:cNvPr id="2" name="文本框 1">
          <a:extLst xmlns:a="http://schemas.openxmlformats.org/drawingml/2006/main">
            <a:ext uri="{FF2B5EF4-FFF2-40B4-BE49-F238E27FC236}">
              <a16:creationId xmlns:a16="http://schemas.microsoft.com/office/drawing/2014/main" id="{1128FF81-4B19-D719-3425-649255116053}"/>
            </a:ext>
          </a:extLst>
        </cdr:cNvPr>
        <cdr:cNvSpPr txBox="1"/>
      </cdr:nvSpPr>
      <cdr:spPr bwMode="gray">
        <a:xfrm xmlns:a="http://schemas.openxmlformats.org/drawingml/2006/main">
          <a:off x="446958" y="233249"/>
          <a:ext cx="233232" cy="180425"/>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pPr marL="0" indent="0">
            <a:buNone/>
          </a:pPr>
          <a:r>
            <a:rPr lang="en-US" sz="700" kern="1200" dirty="0"/>
            <a:t>99%</a:t>
          </a:r>
        </a:p>
      </cdr:txBody>
    </cdr:sp>
  </cdr:relSizeAnchor>
</c:userShapes>
</file>

<file path=ppt/drawings/drawing2.xml><?xml version="1.0" encoding="utf-8"?>
<c:userShapes xmlns:c="http://schemas.openxmlformats.org/drawingml/2006/chart">
  <cdr:relSizeAnchor xmlns:cdr="http://schemas.openxmlformats.org/drawingml/2006/chartDrawing">
    <cdr:from>
      <cdr:x>0.39654</cdr:x>
      <cdr:y>0.35656</cdr:y>
    </cdr:from>
    <cdr:to>
      <cdr:x>0.60346</cdr:x>
      <cdr:y>0.63236</cdr:y>
    </cdr:to>
    <cdr:sp macro="" textlink="">
      <cdr:nvSpPr>
        <cdr:cNvPr id="2" name="文本框 1">
          <a:extLst xmlns:a="http://schemas.openxmlformats.org/drawingml/2006/main">
            <a:ext uri="{FF2B5EF4-FFF2-40B4-BE49-F238E27FC236}">
              <a16:creationId xmlns:a16="http://schemas.microsoft.com/office/drawing/2014/main" id="{1128FF81-4B19-D719-3425-649255116053}"/>
            </a:ext>
          </a:extLst>
        </cdr:cNvPr>
        <cdr:cNvSpPr txBox="1"/>
      </cdr:nvSpPr>
      <cdr:spPr bwMode="gray">
        <a:xfrm xmlns:a="http://schemas.openxmlformats.org/drawingml/2006/main">
          <a:off x="446958" y="233249"/>
          <a:ext cx="233232" cy="180425"/>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pPr marL="0" indent="0">
            <a:buNone/>
          </a:pPr>
          <a:r>
            <a:rPr lang="en-US" sz="700" kern="1200" dirty="0"/>
            <a:t>99%</a:t>
          </a:r>
        </a:p>
      </cdr:txBody>
    </cdr:sp>
  </cdr:relSizeAnchor>
</c:userShapes>
</file>

<file path=ppt/drawings/drawing3.xml><?xml version="1.0" encoding="utf-8"?>
<c:userShapes xmlns:c="http://schemas.openxmlformats.org/drawingml/2006/chart">
  <cdr:relSizeAnchor xmlns:cdr="http://schemas.openxmlformats.org/drawingml/2006/chartDrawing">
    <cdr:from>
      <cdr:x>0.39654</cdr:x>
      <cdr:y>0.35656</cdr:y>
    </cdr:from>
    <cdr:to>
      <cdr:x>0.60346</cdr:x>
      <cdr:y>0.63236</cdr:y>
    </cdr:to>
    <cdr:sp macro="" textlink="">
      <cdr:nvSpPr>
        <cdr:cNvPr id="2" name="文本框 1">
          <a:extLst xmlns:a="http://schemas.openxmlformats.org/drawingml/2006/main">
            <a:ext uri="{FF2B5EF4-FFF2-40B4-BE49-F238E27FC236}">
              <a16:creationId xmlns:a16="http://schemas.microsoft.com/office/drawing/2014/main" id="{1128FF81-4B19-D719-3425-649255116053}"/>
            </a:ext>
          </a:extLst>
        </cdr:cNvPr>
        <cdr:cNvSpPr txBox="1"/>
      </cdr:nvSpPr>
      <cdr:spPr bwMode="gray">
        <a:xfrm xmlns:a="http://schemas.openxmlformats.org/drawingml/2006/main">
          <a:off x="446958" y="233249"/>
          <a:ext cx="233232" cy="180425"/>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pPr marL="0" indent="0">
            <a:buNone/>
          </a:pPr>
          <a:r>
            <a:rPr lang="en-US" sz="700" kern="1200" dirty="0"/>
            <a:t>99%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E05374-F0A1-41EC-9E07-A6D0D2AEDA1D}" type="datetimeFigureOut">
              <a:rPr lang="en-US" smtClean="0"/>
              <a:t>2025-11-10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026DD-9B05-49FD-8387-C9B0870D6C7A}" type="slidenum">
              <a:rPr lang="en-US" smtClean="0"/>
              <a:t>‹#›</a:t>
            </a:fld>
            <a:endParaRPr lang="en-US" dirty="0"/>
          </a:p>
        </p:txBody>
      </p:sp>
    </p:spTree>
    <p:extLst>
      <p:ext uri="{BB962C8B-B14F-4D97-AF65-F5344CB8AC3E}">
        <p14:creationId xmlns:p14="http://schemas.microsoft.com/office/powerpoint/2010/main" val="792053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netzeroclimate.org/onshore-geological-carbon-storage-repor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7120ED-20B9-4CC8-A606-12D10436DCAF}" type="slidenum">
              <a:rPr lang="en-US" smtClean="0"/>
              <a:t>2</a:t>
            </a:fld>
            <a:endParaRPr lang="en-US" dirty="0"/>
          </a:p>
        </p:txBody>
      </p:sp>
    </p:spTree>
    <p:extLst>
      <p:ext uri="{BB962C8B-B14F-4D97-AF65-F5344CB8AC3E}">
        <p14:creationId xmlns:p14="http://schemas.microsoft.com/office/powerpoint/2010/main" val="1310526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C375B6E9-55A5-4211-8954-2EB096109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5683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3D8A8-BBC3-3693-D3AB-700997B67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33F5BE-42BC-A276-D288-5D86F1774E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16C160-79FE-0ED1-4E7E-B095EBA3D62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0CDD564-156E-3C4F-5360-96B595B2CB80}"/>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C375B6E9-55A5-4211-8954-2EB096109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2977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026DD-9B05-49FD-8387-C9B0870D6C7A}" type="slidenum">
              <a:rPr lang="en-US" smtClean="0"/>
              <a:t>13</a:t>
            </a:fld>
            <a:endParaRPr lang="en-US"/>
          </a:p>
        </p:txBody>
      </p:sp>
    </p:spTree>
    <p:extLst>
      <p:ext uri="{BB962C8B-B14F-4D97-AF65-F5344CB8AC3E}">
        <p14:creationId xmlns:p14="http://schemas.microsoft.com/office/powerpoint/2010/main" val="3620729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F18F4-FD5F-ABB5-D6C5-4EB5738CC5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D6E6F6-FE49-2966-765E-DADCAFBAB8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6D0932-B065-93EE-B1D2-87F6DCEF0E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E7D41E-EFAE-14B6-0594-3D41501DDA29}"/>
              </a:ext>
            </a:extLst>
          </p:cNvPr>
          <p:cNvSpPr>
            <a:spLocks noGrp="1"/>
          </p:cNvSpPr>
          <p:nvPr>
            <p:ph type="sldNum" sz="quarter" idx="5"/>
          </p:nvPr>
        </p:nvSpPr>
        <p:spPr/>
        <p:txBody>
          <a:bodyPr/>
          <a:lstStyle/>
          <a:p>
            <a:fld id="{0F2026DD-9B05-49FD-8387-C9B0870D6C7A}" type="slidenum">
              <a:rPr lang="en-US" smtClean="0"/>
              <a:t>14</a:t>
            </a:fld>
            <a:endParaRPr lang="en-US"/>
          </a:p>
        </p:txBody>
      </p:sp>
    </p:spTree>
    <p:extLst>
      <p:ext uri="{BB962C8B-B14F-4D97-AF65-F5344CB8AC3E}">
        <p14:creationId xmlns:p14="http://schemas.microsoft.com/office/powerpoint/2010/main" val="1073929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2900E-7CAA-9A7E-A791-5091C36EDE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CA2202-9372-322E-3D26-43751F7F91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112425-DB33-60CC-F193-53F938345E4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3C976C9-D6EF-D6CB-75A4-25D9BBDC2E5E}"/>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C375B6E9-55A5-4211-8954-2EB096109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6225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0F2026DD-9B05-49FD-8387-C9B0870D6C7A}" type="slidenum">
              <a:rPr lang="en-US" smtClean="0"/>
              <a:t>16</a:t>
            </a:fld>
            <a:endParaRPr lang="en-US"/>
          </a:p>
        </p:txBody>
      </p:sp>
    </p:spTree>
    <p:extLst>
      <p:ext uri="{BB962C8B-B14F-4D97-AF65-F5344CB8AC3E}">
        <p14:creationId xmlns:p14="http://schemas.microsoft.com/office/powerpoint/2010/main" val="2445693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173E3-8CE5-C452-16B9-E91068A0C3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55B849-1171-F8B5-6F58-C31E5F492E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9A6707-62A1-CBF4-6A64-A04FF83D2E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8C33DC-277A-7AEA-6330-CEEE96A4BB5F}"/>
              </a:ext>
            </a:extLst>
          </p:cNvPr>
          <p:cNvSpPr>
            <a:spLocks noGrp="1"/>
          </p:cNvSpPr>
          <p:nvPr>
            <p:ph type="sldNum" sz="quarter" idx="5"/>
          </p:nvPr>
        </p:nvSpPr>
        <p:spPr/>
        <p:txBody>
          <a:bodyPr/>
          <a:lstStyle/>
          <a:p>
            <a:fld id="{0F2026DD-9B05-49FD-8387-C9B0870D6C7A}" type="slidenum">
              <a:rPr lang="en-US" smtClean="0"/>
              <a:t>17</a:t>
            </a:fld>
            <a:endParaRPr lang="en-US"/>
          </a:p>
        </p:txBody>
      </p:sp>
    </p:spTree>
    <p:extLst>
      <p:ext uri="{BB962C8B-B14F-4D97-AF65-F5344CB8AC3E}">
        <p14:creationId xmlns:p14="http://schemas.microsoft.com/office/powerpoint/2010/main" val="871338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18</a:t>
            </a:fld>
            <a:endParaRPr lang="en-US"/>
          </a:p>
        </p:txBody>
      </p:sp>
    </p:spTree>
    <p:extLst>
      <p:ext uri="{BB962C8B-B14F-4D97-AF65-F5344CB8AC3E}">
        <p14:creationId xmlns:p14="http://schemas.microsoft.com/office/powerpoint/2010/main" val="2792020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0" dirty="0"/>
          </a:p>
        </p:txBody>
      </p:sp>
      <p:sp>
        <p:nvSpPr>
          <p:cNvPr id="4" name="Slide Number Placeholder 3"/>
          <p:cNvSpPr>
            <a:spLocks noGrp="1"/>
          </p:cNvSpPr>
          <p:nvPr>
            <p:ph type="sldNum" sz="quarter" idx="5"/>
          </p:nvPr>
        </p:nvSpPr>
        <p:spPr/>
        <p:txBody>
          <a:bodyPr/>
          <a:lstStyle/>
          <a:p>
            <a:fld id="{0F2026DD-9B05-49FD-8387-C9B0870D6C7A}" type="slidenum">
              <a:rPr lang="en-US" smtClean="0"/>
              <a:t>19</a:t>
            </a:fld>
            <a:endParaRPr lang="en-US"/>
          </a:p>
        </p:txBody>
      </p:sp>
    </p:spTree>
    <p:extLst>
      <p:ext uri="{BB962C8B-B14F-4D97-AF65-F5344CB8AC3E}">
        <p14:creationId xmlns:p14="http://schemas.microsoft.com/office/powerpoint/2010/main" val="2024491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026DD-9B05-49FD-8387-C9B0870D6C7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0363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026DD-9B05-49FD-8387-C9B0870D6C7A}" type="slidenum">
              <a:rPr lang="en-US" smtClean="0"/>
              <a:t>3</a:t>
            </a:fld>
            <a:endParaRPr lang="en-US" dirty="0"/>
          </a:p>
        </p:txBody>
      </p:sp>
    </p:spTree>
    <p:extLst>
      <p:ext uri="{BB962C8B-B14F-4D97-AF65-F5344CB8AC3E}">
        <p14:creationId xmlns:p14="http://schemas.microsoft.com/office/powerpoint/2010/main" val="2292905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3994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026DD-9B05-49FD-8387-C9B0870D6C7A}" type="slidenum">
              <a:rPr lang="en-US" smtClean="0"/>
              <a:t>22</a:t>
            </a:fld>
            <a:endParaRPr lang="en-US"/>
          </a:p>
        </p:txBody>
      </p:sp>
    </p:spTree>
    <p:extLst>
      <p:ext uri="{BB962C8B-B14F-4D97-AF65-F5344CB8AC3E}">
        <p14:creationId xmlns:p14="http://schemas.microsoft.com/office/powerpoint/2010/main" val="3092447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62C3-3B9E-BBC3-CE33-C107FE05C8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B8B141-47BB-3188-BB32-6B2E774174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81483D-58C1-AFA7-FBDA-3929C8730C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35631A-069A-4A20-A070-02925454FB6C}"/>
              </a:ext>
            </a:extLst>
          </p:cNvPr>
          <p:cNvSpPr>
            <a:spLocks noGrp="1"/>
          </p:cNvSpPr>
          <p:nvPr>
            <p:ph type="sldNum" sz="quarter" idx="5"/>
          </p:nvPr>
        </p:nvSpPr>
        <p:spPr/>
        <p:txBody>
          <a:bodyPr/>
          <a:lstStyle/>
          <a:p>
            <a:fld id="{7C7120ED-20B9-4CC8-A606-12D10436DCAF}" type="slidenum">
              <a:rPr lang="en-US" smtClean="0"/>
              <a:t>23</a:t>
            </a:fld>
            <a:endParaRPr lang="en-US"/>
          </a:p>
        </p:txBody>
      </p:sp>
    </p:spTree>
    <p:extLst>
      <p:ext uri="{BB962C8B-B14F-4D97-AF65-F5344CB8AC3E}">
        <p14:creationId xmlns:p14="http://schemas.microsoft.com/office/powerpoint/2010/main" val="708900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E33CE-FF41-B429-BC05-9609E7851B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F95DF7-92E5-491E-876F-487959C03D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7D634D-7F2E-FF90-E407-37722A99AD88}"/>
              </a:ext>
            </a:extLst>
          </p:cNvPr>
          <p:cNvSpPr>
            <a:spLocks noGrp="1"/>
          </p:cNvSpPr>
          <p:nvPr>
            <p:ph type="body" idx="1"/>
          </p:nvPr>
        </p:nvSpPr>
        <p:spPr/>
        <p:txBody>
          <a:bodyPr/>
          <a:lstStyle/>
          <a:p>
            <a:pPr marL="0" indent="0">
              <a:buNone/>
            </a:pPr>
            <a:endParaRPr lang="en-US" dirty="0">
              <a:hlinkClick r:id="rId3"/>
            </a:endParaRPr>
          </a:p>
        </p:txBody>
      </p:sp>
      <p:sp>
        <p:nvSpPr>
          <p:cNvPr id="4" name="Slide Number Placeholder 3">
            <a:extLst>
              <a:ext uri="{FF2B5EF4-FFF2-40B4-BE49-F238E27FC236}">
                <a16:creationId xmlns:a16="http://schemas.microsoft.com/office/drawing/2014/main" id="{A5DC4D39-CE31-400E-8610-998E7C0C734B}"/>
              </a:ext>
            </a:extLst>
          </p:cNvPr>
          <p:cNvSpPr>
            <a:spLocks noGrp="1"/>
          </p:cNvSpPr>
          <p:nvPr>
            <p:ph type="sldNum" sz="quarter" idx="5"/>
          </p:nvPr>
        </p:nvSpPr>
        <p:spPr/>
        <p:txBody>
          <a:bodyPr/>
          <a:lstStyle/>
          <a:p>
            <a:fld id="{0F2026DD-9B05-49FD-8387-C9B0870D6C7A}" type="slidenum">
              <a:rPr lang="en-US" smtClean="0"/>
              <a:t>24</a:t>
            </a:fld>
            <a:endParaRPr lang="en-US"/>
          </a:p>
        </p:txBody>
      </p:sp>
    </p:spTree>
    <p:extLst>
      <p:ext uri="{BB962C8B-B14F-4D97-AF65-F5344CB8AC3E}">
        <p14:creationId xmlns:p14="http://schemas.microsoft.com/office/powerpoint/2010/main" val="3135135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0F2026DD-9B05-49FD-8387-C9B0870D6C7A}" type="slidenum">
              <a:rPr lang="en-US" smtClean="0"/>
              <a:t>25</a:t>
            </a:fld>
            <a:endParaRPr lang="en-US"/>
          </a:p>
        </p:txBody>
      </p:sp>
    </p:spTree>
    <p:extLst>
      <p:ext uri="{BB962C8B-B14F-4D97-AF65-F5344CB8AC3E}">
        <p14:creationId xmlns:p14="http://schemas.microsoft.com/office/powerpoint/2010/main" val="1976158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026DD-9B05-49FD-8387-C9B0870D6C7A}" type="slidenum">
              <a:rPr lang="en-US" smtClean="0"/>
              <a:t>26</a:t>
            </a:fld>
            <a:endParaRPr lang="en-US"/>
          </a:p>
        </p:txBody>
      </p:sp>
    </p:spTree>
    <p:extLst>
      <p:ext uri="{BB962C8B-B14F-4D97-AF65-F5344CB8AC3E}">
        <p14:creationId xmlns:p14="http://schemas.microsoft.com/office/powerpoint/2010/main" val="146968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026DD-9B05-49FD-8387-C9B0870D6C7A}" type="slidenum">
              <a:rPr lang="en-US" smtClean="0"/>
              <a:t>27</a:t>
            </a:fld>
            <a:endParaRPr lang="en-US"/>
          </a:p>
        </p:txBody>
      </p:sp>
    </p:spTree>
    <p:extLst>
      <p:ext uri="{BB962C8B-B14F-4D97-AF65-F5344CB8AC3E}">
        <p14:creationId xmlns:p14="http://schemas.microsoft.com/office/powerpoint/2010/main" val="810071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E0D24-7558-C962-9130-1B4D61B403B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76858D3-1B21-F024-217C-7ED4BF242BA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AD8B8C0-7D80-885D-AE36-246B59548E2B}"/>
              </a:ext>
            </a:extLst>
          </p:cNvPr>
          <p:cNvSpPr>
            <a:spLocks noGrp="1"/>
          </p:cNvSpPr>
          <p:nvPr>
            <p:ph type="body" idx="1"/>
          </p:nvPr>
        </p:nvSpPr>
        <p:spPr/>
        <p:txBody>
          <a:bodyPr/>
          <a:lstStyle/>
          <a:p>
            <a:endParaRPr lang="en-US"/>
          </a:p>
        </p:txBody>
      </p:sp>
      <p:sp>
        <p:nvSpPr>
          <p:cNvPr id="4" name="Marcador de número de diapositiva 3">
            <a:extLst>
              <a:ext uri="{FF2B5EF4-FFF2-40B4-BE49-F238E27FC236}">
                <a16:creationId xmlns:a16="http://schemas.microsoft.com/office/drawing/2014/main" id="{2508D3E9-9DC4-DAA4-82D8-67C927CCA1A2}"/>
              </a:ext>
            </a:extLst>
          </p:cNvPr>
          <p:cNvSpPr>
            <a:spLocks noGrp="1"/>
          </p:cNvSpPr>
          <p:nvPr>
            <p:ph type="sldNum" sz="quarter" idx="10"/>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0897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674C9-4EA9-3B69-2017-C1887FFFD9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8440A1-2D4D-F545-B264-BC27C81A2B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BD8C63-1414-6686-F27D-B37719B7CD5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CA497DF-7544-715C-4ED1-6F26AF95B224}"/>
              </a:ext>
            </a:extLst>
          </p:cNvPr>
          <p:cNvSpPr>
            <a:spLocks noGrp="1"/>
          </p:cNvSpPr>
          <p:nvPr>
            <p:ph type="sldNum" sz="quarter" idx="5"/>
          </p:nvPr>
        </p:nvSpPr>
        <p:spPr/>
        <p:txBody>
          <a:bodyPr/>
          <a:lstStyle/>
          <a:p>
            <a:fld id="{7C7120ED-20B9-4CC8-A606-12D10436DCAF}" type="slidenum">
              <a:rPr lang="en-US" smtClean="0"/>
              <a:t>29</a:t>
            </a:fld>
            <a:endParaRPr lang="en-US"/>
          </a:p>
        </p:txBody>
      </p:sp>
    </p:spTree>
    <p:extLst>
      <p:ext uri="{BB962C8B-B14F-4D97-AF65-F5344CB8AC3E}">
        <p14:creationId xmlns:p14="http://schemas.microsoft.com/office/powerpoint/2010/main" val="28944176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21E44-B7FA-2E94-8BFE-071C1C8230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607565-848C-5299-CFEC-D14583E6E6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CA595A-A361-6CDA-9900-00D018BC6A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2EECB5-FA66-2A4C-D29E-BCEDDA46784A}"/>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361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026DD-9B05-49FD-8387-C9B0870D6C7A}" type="slidenum">
              <a:rPr lang="en-US" smtClean="0"/>
              <a:t>4</a:t>
            </a:fld>
            <a:endParaRPr lang="en-US" dirty="0"/>
          </a:p>
        </p:txBody>
      </p:sp>
    </p:spTree>
    <p:extLst>
      <p:ext uri="{BB962C8B-B14F-4D97-AF65-F5344CB8AC3E}">
        <p14:creationId xmlns:p14="http://schemas.microsoft.com/office/powerpoint/2010/main" val="40269746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3C796-F749-E3CA-9729-984B8D96DF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B714DD-C36D-6FC8-B787-D3F3D4FC0F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2F5EE1-03DC-BB5E-C053-B68D0BD4679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26EB9DC-3136-219C-1F2E-0B24FE130F35}"/>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16370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5E99E-B5A0-A743-8D7E-6C0D572CFC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82F961-41E3-3BF2-BB1E-7C33C62BD8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05C380-4AB1-8846-DD2B-6D456C7BD5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CF67C1-3D6A-1571-DCED-4F2D6E80593F}"/>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33507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B457D-9272-0A8C-2F46-65BBF6FE93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65CFDC-26F5-BA85-633D-0397E8BE65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95BC08-BD82-C474-935D-830A68B4376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AB758F3-5829-5D67-BC37-680103C71B59}"/>
              </a:ext>
            </a:extLst>
          </p:cNvPr>
          <p:cNvSpPr>
            <a:spLocks noGrp="1"/>
          </p:cNvSpPr>
          <p:nvPr>
            <p:ph type="sldNum" sz="quarter" idx="5"/>
          </p:nvPr>
        </p:nvSpPr>
        <p:spPr/>
        <p:txBody>
          <a:bodyPr/>
          <a:lstStyle/>
          <a:p>
            <a:fld id="{7C7120ED-20B9-4CC8-A606-12D10436DCAF}" type="slidenum">
              <a:rPr lang="en-US" smtClean="0"/>
              <a:t>34</a:t>
            </a:fld>
            <a:endParaRPr lang="en-US"/>
          </a:p>
        </p:txBody>
      </p:sp>
    </p:spTree>
    <p:extLst>
      <p:ext uri="{BB962C8B-B14F-4D97-AF65-F5344CB8AC3E}">
        <p14:creationId xmlns:p14="http://schemas.microsoft.com/office/powerpoint/2010/main" val="15729446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D8D09-3226-F43C-6B3D-1B66EF5C9F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764A26-FD93-46B3-8707-3AD9E5227E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1BCCEC-3E18-FE12-1972-338E14FF65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4861766-43F7-8737-0009-211CDB877A7A}"/>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0675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EFAA7-C231-3970-DE3D-1BE3DA8B6E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FBD256-A958-7CDB-8E0A-A99948104F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36DE55-3AF0-ACBA-3E94-C703CA836BA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0D3AA52-92C8-39F1-AB3E-93A4A3D7E951}"/>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47233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731FF-9427-0D7A-7E4D-8399CE212E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8FE3D-4FAE-CDFE-D14B-3524961992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BD79A8-CB95-5ABE-857F-2443E53396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546681-3BA3-200C-E98E-D0F5A9561E07}"/>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57953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EFAA7-C231-3970-DE3D-1BE3DA8B6E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FBD256-A958-7CDB-8E0A-A99948104F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36DE55-3AF0-ACBA-3E94-C703CA836B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D3AA52-92C8-39F1-AB3E-93A4A3D7E951}"/>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93445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026DD-9B05-49FD-8387-C9B0870D6C7A}" type="slidenum">
              <a:rPr lang="en-US" smtClean="0"/>
              <a:t>39</a:t>
            </a:fld>
            <a:endParaRPr lang="en-US"/>
          </a:p>
        </p:txBody>
      </p:sp>
    </p:spTree>
    <p:extLst>
      <p:ext uri="{BB962C8B-B14F-4D97-AF65-F5344CB8AC3E}">
        <p14:creationId xmlns:p14="http://schemas.microsoft.com/office/powerpoint/2010/main" val="21815732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57088-E424-AE90-58E7-7CB599E025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CEFAD7-7999-C9B8-DCB2-63BB1BB1F9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159673-6F0C-6FCD-0483-B21FB678000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4282682-2703-06E7-90FA-981AB9962836}"/>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14315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BB155-24C5-8478-0550-E27B95C190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C9406C-7873-E531-462A-1D5DB21559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BA5029-C2D6-DE3B-9810-8C5CBC7D63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247BC7-80AE-3F73-CD84-5F688FAE9B48}"/>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1931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B570D-585E-B156-FF38-2F6B6BEC9F9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B88CCC0-0247-6AD6-BAD7-5317A55DC45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2AF9C4B-A7FC-DD80-BDD8-54F2F714D2A7}"/>
              </a:ext>
            </a:extLst>
          </p:cNvPr>
          <p:cNvSpPr>
            <a:spLocks noGrp="1"/>
          </p:cNvSpPr>
          <p:nvPr>
            <p:ph type="body" idx="1"/>
          </p:nvPr>
        </p:nvSpPr>
        <p:spPr/>
        <p:txBody>
          <a:bodyPr/>
          <a:lstStyle/>
          <a:p>
            <a:endParaRPr lang="en-US" dirty="0"/>
          </a:p>
        </p:txBody>
      </p:sp>
      <p:sp>
        <p:nvSpPr>
          <p:cNvPr id="4" name="Marcador de número de diapositiva 3">
            <a:extLst>
              <a:ext uri="{FF2B5EF4-FFF2-40B4-BE49-F238E27FC236}">
                <a16:creationId xmlns:a16="http://schemas.microsoft.com/office/drawing/2014/main" id="{97A5120B-8AE6-B6EA-ED1B-7A57B2A6B95F}"/>
              </a:ext>
            </a:extLst>
          </p:cNvPr>
          <p:cNvSpPr>
            <a:spLocks noGrp="1"/>
          </p:cNvSpPr>
          <p:nvPr>
            <p:ph type="sldNum" sz="quarter" idx="10"/>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41452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B457D-9272-0A8C-2F46-65BBF6FE93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65CFDC-26F5-BA85-633D-0397E8BE65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95BC08-BD82-C474-935D-830A68B437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B758F3-5829-5D67-BC37-680103C71B5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252672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D22D-FA36-3B26-B50A-8A85750F32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864E24-6D12-4350-903B-213F1BA1E1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AC447B-950A-233B-4128-BEEBE2452340}"/>
              </a:ext>
            </a:extLst>
          </p:cNvPr>
          <p:cNvSpPr>
            <a:spLocks noGrp="1"/>
          </p:cNvSpPr>
          <p:nvPr>
            <p:ph type="body" idx="1"/>
          </p:nvPr>
        </p:nvSpPr>
        <p:spPr/>
        <p:txBody>
          <a:bodyPr/>
          <a:lstStyle/>
          <a:p>
            <a:endParaRPr lang="en-US" sz="1000" dirty="0">
              <a:latin typeface="Arial (Body)"/>
            </a:endParaRPr>
          </a:p>
        </p:txBody>
      </p:sp>
      <p:sp>
        <p:nvSpPr>
          <p:cNvPr id="4" name="Slide Number Placeholder 3">
            <a:extLst>
              <a:ext uri="{FF2B5EF4-FFF2-40B4-BE49-F238E27FC236}">
                <a16:creationId xmlns:a16="http://schemas.microsoft.com/office/drawing/2014/main" id="{8F3ABC1B-BBB8-B52E-C1BA-A25BDFBB2C24}"/>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9477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3F5BC-ABAD-FADF-7FA7-B90D373DEE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4A3786-5FEA-503B-F2F3-A377CCBA75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AA2356-68AC-F0B3-80DE-31EC57E04E16}"/>
              </a:ext>
            </a:extLst>
          </p:cNvPr>
          <p:cNvSpPr>
            <a:spLocks noGrp="1"/>
          </p:cNvSpPr>
          <p:nvPr>
            <p:ph type="body" idx="1"/>
          </p:nvPr>
        </p:nvSpPr>
        <p:spPr/>
        <p:txBody>
          <a:bodyPr/>
          <a:lstStyle/>
          <a:p>
            <a:endParaRPr lang="en-US" sz="1200" dirty="0">
              <a:latin typeface="Times" panose="02020603050405020304" pitchFamily="18" charset="0"/>
              <a:cs typeface="Times" panose="02020603050405020304" pitchFamily="18" charset="0"/>
            </a:endParaRPr>
          </a:p>
        </p:txBody>
      </p:sp>
      <p:sp>
        <p:nvSpPr>
          <p:cNvPr id="4" name="Slide Number Placeholder 3">
            <a:extLst>
              <a:ext uri="{FF2B5EF4-FFF2-40B4-BE49-F238E27FC236}">
                <a16:creationId xmlns:a16="http://schemas.microsoft.com/office/drawing/2014/main" id="{679CC5D2-0EFE-77AD-AF10-2B684D6A4FF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148719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C7C8D-2F1C-D965-8497-99296A24CB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1A0369-3098-6B2D-7220-D2E3674391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B78B91-933A-0E9E-8A81-B1C89ACEAE7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28A28F8-E8A9-F2A1-8129-B1E76CA3592E}"/>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66188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EFAA7-C231-3970-DE3D-1BE3DA8B6E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FBD256-A958-7CDB-8E0A-A99948104F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36DE55-3AF0-ACBA-3E94-C703CA836BA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0D3AA52-92C8-39F1-AB3E-93A4A3D7E951}"/>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79841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EFAA7-C231-3970-DE3D-1BE3DA8B6E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FBD256-A958-7CDB-8E0A-A99948104F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36DE55-3AF0-ACBA-3E94-C703CA836BA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0D3AA52-92C8-39F1-AB3E-93A4A3D7E951}"/>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19569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BB155-24C5-8478-0550-E27B95C190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C9406C-7873-E531-462A-1D5DB21559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BA5029-C2D6-DE3B-9810-8C5CBC7D63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247BC7-80AE-3F73-CD84-5F688FAE9B48}"/>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5024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B457D-9272-0A8C-2F46-65BBF6FE93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65CFDC-26F5-BA85-633D-0397E8BE65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95BC08-BD82-C474-935D-830A68B4376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AB758F3-5829-5D67-BC37-680103C71B59}"/>
              </a:ext>
            </a:extLst>
          </p:cNvPr>
          <p:cNvSpPr>
            <a:spLocks noGrp="1"/>
          </p:cNvSpPr>
          <p:nvPr>
            <p:ph type="sldNum" sz="quarter" idx="5"/>
          </p:nvPr>
        </p:nvSpPr>
        <p:spPr/>
        <p:txBody>
          <a:bodyPr/>
          <a:lstStyle/>
          <a:p>
            <a:fld id="{7C7120ED-20B9-4CC8-A606-12D10436DCAF}" type="slidenum">
              <a:rPr lang="en-US" smtClean="0"/>
              <a:t>50</a:t>
            </a:fld>
            <a:endParaRPr lang="en-US"/>
          </a:p>
        </p:txBody>
      </p:sp>
    </p:spTree>
    <p:extLst>
      <p:ext uri="{BB962C8B-B14F-4D97-AF65-F5344CB8AC3E}">
        <p14:creationId xmlns:p14="http://schemas.microsoft.com/office/powerpoint/2010/main" val="15729446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026DD-9B05-49FD-8387-C9B0870D6C7A}" type="slidenum">
              <a:rPr lang="en-US" smtClean="0"/>
              <a:t>51</a:t>
            </a:fld>
            <a:endParaRPr lang="en-US"/>
          </a:p>
        </p:txBody>
      </p:sp>
    </p:spTree>
    <p:extLst>
      <p:ext uri="{BB962C8B-B14F-4D97-AF65-F5344CB8AC3E}">
        <p14:creationId xmlns:p14="http://schemas.microsoft.com/office/powerpoint/2010/main" val="10484993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DD566-8C83-3182-EEC5-07AD7834D0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356C69-A34A-F6A4-EF61-5257054B7D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84789F-84C1-D1F3-9E9A-5F05880D5B1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9422CFC-0E46-753A-BE78-90E86CAFF812}"/>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8821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9B016-C87C-EC55-6BCC-BC8FCBA46E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9D052D-4554-BB81-92D1-58572829EE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3A2C86-F5BC-371F-5CE8-2CF9BD0D27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ACAE3E-D96E-36F4-4DDC-32B4A4446F08}"/>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70670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EFAA7-C231-3970-DE3D-1BE3DA8B6E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FBD256-A958-7CDB-8E0A-A99948104F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36DE55-3AF0-ACBA-3E94-C703CA836BA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0D3AA52-92C8-39F1-AB3E-93A4A3D7E951}"/>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56434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0B543-7A94-5220-D39E-6A88602F30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B51454-404B-D6EB-34FF-4DB794AF88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41AFAE-20BC-9188-E139-F7FD2462E00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EADA49B-AF36-1C59-DC46-E9F7D8A8E565}"/>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93923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E9EC1-7ED4-553D-0C45-236EC718AA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945261-F9C3-6E3A-583A-6A673EFD18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5841A7-0284-9782-ED19-95D30301F34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257EB65-6981-F9C8-8838-B51766BC6B12}"/>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00169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87848-4E98-B4A6-400D-CE7C5D1A4B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3E4831-85BB-CBEA-D26D-6CECC76123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C8B750-1D5B-877C-74D5-4BDCB388BD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DB1E71-CBA1-3DB3-C240-FEFDE4AC52F3}"/>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42508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8734D-5FAE-070D-C8CB-E024811BA9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D6F013-A204-13DF-9F6F-50CC7A05EE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D3257F-D068-ABAC-B73B-E28E005764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FD330F-A9F0-FC9C-2D63-03C0C555D9EE}"/>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66899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FFEFB-5A51-D591-CC63-6B877C5409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DF3212-EE8C-AC24-0DD6-48FDACBD51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6B0067-59EC-B1D4-5C62-D0DE6E53266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BC7AE10-6830-53B7-3B63-F5CD881FF53F}"/>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8722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2DF4C-728F-3309-B1AC-094504986B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6DAFCC-0EBE-6045-F5FE-A39AF47616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3BE1B8-3610-077F-ABD5-306295AB9EB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6F9CE48-EA6B-CBD2-D375-1CDFC1E4F559}"/>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00837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2F1BD-FD25-91E7-4A36-834193973C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704330-8FB7-B824-4512-10E57E4466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B577E9-1A9E-4C2C-BEF9-6FD4F67EACF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EF73019-D935-F16A-1188-6499B4479AE2}"/>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38947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E1261-3A27-1288-2775-16DC0D0DF6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0D3514-8E7C-4D76-29CC-2C2E27F343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5A9E1E-C1B3-A4B6-2554-0055B52C3C7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51491DA-713E-6D89-0785-ABFD72A58CAC}"/>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15076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B45C2-4C75-308E-35BA-39B9999E17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E23092-48B2-CE32-5E97-1A88F2B5E0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953F24-8758-5057-50F3-3C53D5B2BD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5F094F-4187-3007-FD25-9C08168A1862}"/>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3073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C9819-EBA9-A770-4BFC-1E36C8D0D7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0F3AD0-0AB3-F3B2-0D8D-0167F78E73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7C9208-E434-4D85-5457-301C7481BA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8D817D-56CA-A229-1070-453229DF7E54}"/>
              </a:ext>
            </a:extLst>
          </p:cNvPr>
          <p:cNvSpPr>
            <a:spLocks noGrp="1"/>
          </p:cNvSpPr>
          <p:nvPr>
            <p:ph type="sldNum" sz="quarter" idx="5"/>
          </p:nvPr>
        </p:nvSpPr>
        <p:spPr/>
        <p:txBody>
          <a:bodyPr/>
          <a:lstStyle/>
          <a:p>
            <a:fld id="{0F2026DD-9B05-49FD-8387-C9B0870D6C7A}" type="slidenum">
              <a:rPr lang="en-US" smtClean="0"/>
              <a:t>7</a:t>
            </a:fld>
            <a:endParaRPr lang="en-US" dirty="0"/>
          </a:p>
        </p:txBody>
      </p:sp>
    </p:spTree>
    <p:extLst>
      <p:ext uri="{BB962C8B-B14F-4D97-AF65-F5344CB8AC3E}">
        <p14:creationId xmlns:p14="http://schemas.microsoft.com/office/powerpoint/2010/main" val="7806042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C979E-9C9A-30BC-EE76-A149E6DCC7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503F6B-A3A7-79FB-5810-B1836FC38C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108D2B-9260-987A-54A4-FA95F4BFFE5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11A6B4C-0240-E076-4329-9C6821D7108A}"/>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3301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34F93-DC5A-3CF7-C3D8-7505FEAC1B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1C03DA-EA78-8C67-0FBB-BFCB6A8FAC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3FAC35-DE3C-301E-2D73-1795676E14C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6815144-1F84-BEEF-0C8A-C0DCB14377F1}"/>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54266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026DD-9B05-49FD-8387-C9B0870D6C7A}" type="slidenum">
              <a:rPr lang="en-US" smtClean="0"/>
              <a:t>69</a:t>
            </a:fld>
            <a:endParaRPr lang="en-US"/>
          </a:p>
        </p:txBody>
      </p:sp>
    </p:spTree>
    <p:extLst>
      <p:ext uri="{BB962C8B-B14F-4D97-AF65-F5344CB8AC3E}">
        <p14:creationId xmlns:p14="http://schemas.microsoft.com/office/powerpoint/2010/main" val="7230484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ECC03-238C-B715-1527-DCEBEE5D60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9DFF15-74DC-4F3F-579F-6AAECF76EE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86016B-194A-8A96-375A-E8AA0AAE00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DDE654-34F3-A86B-04F2-0D7512C76EA3}"/>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59576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ECC03-238C-B715-1527-DCEBEE5D60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9DFF15-74DC-4F3F-579F-6AAECF76EE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86016B-194A-8A96-375A-E8AA0AAE001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ADDE654-34F3-A86B-04F2-0D7512C76EA3}"/>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60036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EFAA7-C231-3970-DE3D-1BE3DA8B6E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FBD256-A958-7CDB-8E0A-A99948104F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36DE55-3AF0-ACBA-3E94-C703CA836B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D3AA52-92C8-39F1-AB3E-93A4A3D7E951}"/>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61678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EFAA7-C231-3970-DE3D-1BE3DA8B6E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FBD256-A958-7CDB-8E0A-A99948104F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36DE55-3AF0-ACBA-3E94-C703CA836BA0}"/>
              </a:ext>
            </a:extLst>
          </p:cNvPr>
          <p:cNvSpPr>
            <a:spLocks noGrp="1"/>
          </p:cNvSpPr>
          <p:nvPr>
            <p:ph type="body" idx="1"/>
          </p:nvPr>
        </p:nvSpPr>
        <p:spPr/>
        <p:txBody>
          <a:bodyPr/>
          <a:lstStyle/>
          <a:p>
            <a:pPr marL="0" indent="0">
              <a:buNone/>
            </a:pPr>
            <a:endParaRPr lang="en-US"/>
          </a:p>
        </p:txBody>
      </p:sp>
      <p:sp>
        <p:nvSpPr>
          <p:cNvPr id="4" name="Slide Number Placeholder 3">
            <a:extLst>
              <a:ext uri="{FF2B5EF4-FFF2-40B4-BE49-F238E27FC236}">
                <a16:creationId xmlns:a16="http://schemas.microsoft.com/office/drawing/2014/main" id="{50D3AA52-92C8-39F1-AB3E-93A4A3D7E951}"/>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79868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EFAA7-C231-3970-DE3D-1BE3DA8B6E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FBD256-A958-7CDB-8E0A-A99948104F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36DE55-3AF0-ACBA-3E94-C703CA836BA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0D3AA52-92C8-39F1-AB3E-93A4A3D7E951}"/>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54126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C375B6E9-55A5-4211-8954-2EB096109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02733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BB155-24C5-8478-0550-E27B95C190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C9406C-7873-E531-462A-1D5DB21559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BA5029-C2D6-DE3B-9810-8C5CBC7D63F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0247BC7-80AE-3F73-CD84-5F688FAE9B48}"/>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1396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026DD-9B05-49FD-8387-C9B0870D6C7A}" type="slidenum">
              <a:rPr lang="en-US" smtClean="0"/>
              <a:t>8</a:t>
            </a:fld>
            <a:endParaRPr lang="en-US" dirty="0"/>
          </a:p>
        </p:txBody>
      </p:sp>
    </p:spTree>
    <p:extLst>
      <p:ext uri="{BB962C8B-B14F-4D97-AF65-F5344CB8AC3E}">
        <p14:creationId xmlns:p14="http://schemas.microsoft.com/office/powerpoint/2010/main" val="353681489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BB155-24C5-8478-0550-E27B95C190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C9406C-7873-E531-462A-1D5DB21559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BA5029-C2D6-DE3B-9810-8C5CBC7D63F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0247BC7-80AE-3F73-CD84-5F688FAE9B48}"/>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5885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78</a:t>
            </a:fld>
            <a:endParaRPr lang="en-US"/>
          </a:p>
        </p:txBody>
      </p:sp>
    </p:spTree>
    <p:extLst>
      <p:ext uri="{BB962C8B-B14F-4D97-AF65-F5344CB8AC3E}">
        <p14:creationId xmlns:p14="http://schemas.microsoft.com/office/powerpoint/2010/main" val="58062577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54A87-EDE0-8233-A5D2-E6256FCB04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9F7FA0-45DF-D864-63D1-EFCDC86E8D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3C4B96-3AE2-1580-6826-D7FE72E2412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5BF4C12-6B57-03EF-4348-F80C46B9AF5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026DD-9B05-49FD-8387-C9B0870D6C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7915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97228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88084-9DE6-00A4-6E39-5E95E2063E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75ABD0-1F20-3A6D-68B7-BD097C2EE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3AC0B6-7A0F-7C6A-0E37-1832818EE6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1B8B22-7E57-D5A2-7DB4-60AB0670117F}"/>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90877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1FA24-6EE6-6EC7-C39A-AF328A8F7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D372D6-6970-DE26-9BFA-1562AF9B48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9B8766-FE74-5A34-4DDD-B284BD6B095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86AAE8D-3D34-A8F9-8ED8-551BAEF61344}"/>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82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5363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026DD-9B05-49FD-8387-C9B0870D6C7A}" type="slidenum">
              <a:rPr lang="en-US" smtClean="0"/>
              <a:t>83</a:t>
            </a:fld>
            <a:endParaRPr lang="en-US"/>
          </a:p>
        </p:txBody>
      </p:sp>
    </p:spTree>
    <p:extLst>
      <p:ext uri="{BB962C8B-B14F-4D97-AF65-F5344CB8AC3E}">
        <p14:creationId xmlns:p14="http://schemas.microsoft.com/office/powerpoint/2010/main" val="5427881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0CA12-E454-C68D-340F-1301B5F697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397EDF-048D-5EC4-8280-DE4482243E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8EA68B-1DF8-EF81-5A2B-1C33B9A772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031DC4-C14D-9A70-A9F1-896D7E5342CC}"/>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85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909006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2026DD-9B05-49FD-8387-C9B0870D6C7A}" type="slidenum">
              <a:rPr lang="en-US" smtClean="0"/>
              <a:t>87</a:t>
            </a:fld>
            <a:endParaRPr lang="en-US"/>
          </a:p>
        </p:txBody>
      </p:sp>
    </p:spTree>
    <p:extLst>
      <p:ext uri="{BB962C8B-B14F-4D97-AF65-F5344CB8AC3E}">
        <p14:creationId xmlns:p14="http://schemas.microsoft.com/office/powerpoint/2010/main" val="352040390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026DD-9B05-49FD-8387-C9B0870D6C7A}" type="slidenum">
              <a:rPr lang="en-US" smtClean="0"/>
              <a:t>90</a:t>
            </a:fld>
            <a:endParaRPr lang="en-US"/>
          </a:p>
        </p:txBody>
      </p:sp>
    </p:spTree>
    <p:extLst>
      <p:ext uri="{BB962C8B-B14F-4D97-AF65-F5344CB8AC3E}">
        <p14:creationId xmlns:p14="http://schemas.microsoft.com/office/powerpoint/2010/main" val="3639500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75B6E9-55A5-4211-8954-2EB0961095EE}" type="slidenum">
              <a:rPr lang="en-US" smtClean="0"/>
              <a:t>9</a:t>
            </a:fld>
            <a:endParaRPr lang="en-US" dirty="0"/>
          </a:p>
        </p:txBody>
      </p:sp>
    </p:spTree>
    <p:extLst>
      <p:ext uri="{BB962C8B-B14F-4D97-AF65-F5344CB8AC3E}">
        <p14:creationId xmlns:p14="http://schemas.microsoft.com/office/powerpoint/2010/main" val="389869865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026DD-9B05-49FD-8387-C9B0870D6C7A}" type="slidenum">
              <a:rPr lang="en-US" smtClean="0"/>
              <a:t>91</a:t>
            </a:fld>
            <a:endParaRPr lang="en-US" dirty="0"/>
          </a:p>
        </p:txBody>
      </p:sp>
    </p:spTree>
    <p:extLst>
      <p:ext uri="{BB962C8B-B14F-4D97-AF65-F5344CB8AC3E}">
        <p14:creationId xmlns:p14="http://schemas.microsoft.com/office/powerpoint/2010/main" val="33819380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026DD-9B05-49FD-8387-C9B0870D6C7A}" type="slidenum">
              <a:rPr lang="en-US" smtClean="0"/>
              <a:t>93</a:t>
            </a:fld>
            <a:endParaRPr lang="en-US"/>
          </a:p>
        </p:txBody>
      </p:sp>
    </p:spTree>
    <p:extLst>
      <p:ext uri="{BB962C8B-B14F-4D97-AF65-F5344CB8AC3E}">
        <p14:creationId xmlns:p14="http://schemas.microsoft.com/office/powerpoint/2010/main" val="268221195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026DD-9B05-49FD-8387-C9B0870D6C7A}" type="slidenum">
              <a:rPr lang="en-US" smtClean="0"/>
              <a:t>94</a:t>
            </a:fld>
            <a:endParaRPr lang="en-US"/>
          </a:p>
        </p:txBody>
      </p:sp>
    </p:spTree>
    <p:extLst>
      <p:ext uri="{BB962C8B-B14F-4D97-AF65-F5344CB8AC3E}">
        <p14:creationId xmlns:p14="http://schemas.microsoft.com/office/powerpoint/2010/main" val="155687108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026DD-9B05-49FD-8387-C9B0870D6C7A}" type="slidenum">
              <a:rPr lang="en-US" smtClean="0"/>
              <a:t>95</a:t>
            </a:fld>
            <a:endParaRPr lang="en-US"/>
          </a:p>
        </p:txBody>
      </p:sp>
    </p:spTree>
    <p:extLst>
      <p:ext uri="{BB962C8B-B14F-4D97-AF65-F5344CB8AC3E}">
        <p14:creationId xmlns:p14="http://schemas.microsoft.com/office/powerpoint/2010/main" val="292497423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026DD-9B05-49FD-8387-C9B0870D6C7A}" type="slidenum">
              <a:rPr lang="en-US" smtClean="0"/>
              <a:t>96</a:t>
            </a:fld>
            <a:endParaRPr lang="en-US"/>
          </a:p>
        </p:txBody>
      </p:sp>
    </p:spTree>
    <p:extLst>
      <p:ext uri="{BB962C8B-B14F-4D97-AF65-F5344CB8AC3E}">
        <p14:creationId xmlns:p14="http://schemas.microsoft.com/office/powerpoint/2010/main" val="375856015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026DD-9B05-49FD-8387-C9B0870D6C7A}" type="slidenum">
              <a:rPr lang="en-US" smtClean="0"/>
              <a:t>97</a:t>
            </a:fld>
            <a:endParaRPr lang="en-US"/>
          </a:p>
        </p:txBody>
      </p:sp>
    </p:spTree>
    <p:extLst>
      <p:ext uri="{BB962C8B-B14F-4D97-AF65-F5344CB8AC3E}">
        <p14:creationId xmlns:p14="http://schemas.microsoft.com/office/powerpoint/2010/main" val="2113821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C375B6E9-55A5-4211-8954-2EB096109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18459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hyperlink" Target="mailto:gwagner@columbia.edu" TargetMode="External"/><Relationship Id="rId5" Type="http://schemas.openxmlformats.org/officeDocument/2006/relationships/hyperlink" Target="https://creativecommons.org/licenses/by/4.0/" TargetMode="External"/><Relationship Id="rId4" Type="http://schemas.openxmlformats.org/officeDocument/2006/relationships/image" Target="../media/image5.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15.xml"/><Relationship Id="rId6" Type="http://schemas.openxmlformats.org/officeDocument/2006/relationships/hyperlink" Target="mailto:gwagner@columbia.edu" TargetMode="External"/><Relationship Id="rId5" Type="http://schemas.openxmlformats.org/officeDocument/2006/relationships/hyperlink" Target="https://creativecommons.org/licenses/by/4.0/" TargetMode="External"/><Relationship Id="rId4" Type="http://schemas.openxmlformats.org/officeDocument/2006/relationships/image" Target="../media/image5.emf"/></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2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23.xml"/><Relationship Id="rId6" Type="http://schemas.openxmlformats.org/officeDocument/2006/relationships/hyperlink" Target="mailto:gwagner@columbia.edu" TargetMode="External"/><Relationship Id="rId5" Type="http://schemas.openxmlformats.org/officeDocument/2006/relationships/hyperlink" Target="https://creativecommons.org/licenses/by/4.0/" TargetMode="External"/><Relationship Id="rId4" Type="http://schemas.openxmlformats.org/officeDocument/2006/relationships/image" Target="../media/image5.emf"/></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4.xml"/><Relationship Id="rId1" Type="http://schemas.openxmlformats.org/officeDocument/2006/relationships/tags" Target="../tags/tag3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ags" Target="../tags/tag33.xml"/><Relationship Id="rId6" Type="http://schemas.openxmlformats.org/officeDocument/2006/relationships/hyperlink" Target="mailto:gwagner@columbia.edu" TargetMode="External"/><Relationship Id="rId5" Type="http://schemas.openxmlformats.org/officeDocument/2006/relationships/hyperlink" Target="https://creativecommons.org/licenses/by/4.0/" TargetMode="External"/><Relationship Id="rId4" Type="http://schemas.openxmlformats.org/officeDocument/2006/relationships/image" Target="../media/image5.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5.xml"/><Relationship Id="rId1" Type="http://schemas.openxmlformats.org/officeDocument/2006/relationships/tags" Target="../tags/tag36.xml"/><Relationship Id="rId6" Type="http://schemas.openxmlformats.org/officeDocument/2006/relationships/hyperlink" Target="mailto:gwagner@columbia.edu" TargetMode="External"/><Relationship Id="rId5" Type="http://schemas.openxmlformats.org/officeDocument/2006/relationships/hyperlink" Target="https://creativecommons.org/licenses/by/4.0/" TargetMode="External"/><Relationship Id="rId4" Type="http://schemas.openxmlformats.org/officeDocument/2006/relationships/image" Target="../media/image8.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5.xml"/><Relationship Id="rId1" Type="http://schemas.openxmlformats.org/officeDocument/2006/relationships/tags" Target="../tags/tag37.xml"/><Relationship Id="rId6" Type="http://schemas.openxmlformats.org/officeDocument/2006/relationships/hyperlink" Target="mailto:gwagner@columbia.edu" TargetMode="External"/><Relationship Id="rId5" Type="http://schemas.openxmlformats.org/officeDocument/2006/relationships/hyperlink" Target="https://creativecommons.org/licenses/by/4.0/" TargetMode="External"/><Relationship Id="rId4" Type="http://schemas.openxmlformats.org/officeDocument/2006/relationships/image" Target="../media/image5.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5.xml"/><Relationship Id="rId1" Type="http://schemas.openxmlformats.org/officeDocument/2006/relationships/tags" Target="../tags/tag38.xml"/><Relationship Id="rId6" Type="http://schemas.openxmlformats.org/officeDocument/2006/relationships/hyperlink" Target="mailto:gwagner@columbia.edu" TargetMode="External"/><Relationship Id="rId5" Type="http://schemas.openxmlformats.org/officeDocument/2006/relationships/hyperlink" Target="https://creativecommons.org/licenses/by/4.0/" TargetMode="External"/><Relationship Id="rId4" Type="http://schemas.openxmlformats.org/officeDocument/2006/relationships/image" Target="../media/image5.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39.xml"/><Relationship Id="rId6" Type="http://schemas.openxmlformats.org/officeDocument/2006/relationships/hyperlink" Target="mailto:gwagner@columbia.edu" TargetMode="External"/><Relationship Id="rId5" Type="http://schemas.openxmlformats.org/officeDocument/2006/relationships/hyperlink" Target="https://creativecommons.org/licenses/by/4.0/" TargetMode="External"/><Relationship Id="rId4" Type="http://schemas.openxmlformats.org/officeDocument/2006/relationships/image" Target="../media/image5.emf"/></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image" Target="../media/image2.png"/></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6.xml"/><Relationship Id="rId1" Type="http://schemas.openxmlformats.org/officeDocument/2006/relationships/tags" Target="../tags/tag4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6.xml"/><Relationship Id="rId1" Type="http://schemas.openxmlformats.org/officeDocument/2006/relationships/tags" Target="../tags/tag45.xml"/><Relationship Id="rId6" Type="http://schemas.openxmlformats.org/officeDocument/2006/relationships/hyperlink" Target="mailto:gwagner@columbia.edu" TargetMode="External"/><Relationship Id="rId5" Type="http://schemas.openxmlformats.org/officeDocument/2006/relationships/hyperlink" Target="https://creativecommons.org/licenses/by/4.0/" TargetMode="External"/><Relationship Id="rId4" Type="http://schemas.openxmlformats.org/officeDocument/2006/relationships/image" Target="../media/image5.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9DDF8CFC-8A82-39BC-BC45-6029F640B5B8}"/>
              </a:ext>
            </a:extLst>
          </p:cNvPr>
          <p:cNvSpPr/>
          <p:nvPr userDrawn="1">
            <p:custDataLst>
              <p:tags r:id="rId2"/>
            </p:custDataLst>
          </p:nvPr>
        </p:nvSpPr>
        <p:spPr bwMode="gray">
          <a:xfrm>
            <a:off x="0" y="0"/>
            <a:ext cx="12700" cy="12700"/>
          </a:xfrm>
          <a:prstGeom prst="octagon">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2" name="Title 1">
            <a:extLst>
              <a:ext uri="{FF2B5EF4-FFF2-40B4-BE49-F238E27FC236}">
                <a16:creationId xmlns:a16="http://schemas.microsoft.com/office/drawing/2014/main" id="{CACFF5ED-9D6E-DB42-A3F6-02AFC2E5B889}"/>
              </a:ext>
            </a:extLst>
          </p:cNvPr>
          <p:cNvSpPr>
            <a:spLocks noGrp="1"/>
          </p:cNvSpPr>
          <p:nvPr>
            <p:ph type="title"/>
          </p:nvPr>
        </p:nvSpPr>
        <p:spPr>
          <a:xfrm>
            <a:off x="330200" y="523318"/>
            <a:ext cx="11531600" cy="882788"/>
          </a:xfrm>
          <a:prstGeom prst="rect">
            <a:avLst/>
          </a:prstGeom>
        </p:spPr>
        <p:txBody>
          <a:bodyPr tIns="0" anchor="t">
            <a:normAutofit/>
          </a:bodyPr>
          <a:lstStyle>
            <a:lvl1pPr>
              <a:defRPr sz="2800" baseline="0"/>
            </a:lvl1pPr>
          </a:lstStyle>
          <a:p>
            <a:endParaRPr lang="en-US"/>
          </a:p>
        </p:txBody>
      </p:sp>
      <p:cxnSp>
        <p:nvCxnSpPr>
          <p:cNvPr id="7" name="Straight Connector 6">
            <a:extLst>
              <a:ext uri="{FF2B5EF4-FFF2-40B4-BE49-F238E27FC236}">
                <a16:creationId xmlns:a16="http://schemas.microsoft.com/office/drawing/2014/main" id="{FE0F6C81-D090-2241-80CE-63094035FC9A}"/>
              </a:ext>
            </a:extLst>
          </p:cNvPr>
          <p:cNvCxnSpPr/>
          <p:nvPr userDrawn="1"/>
        </p:nvCxnSpPr>
        <p:spPr>
          <a:xfrm>
            <a:off x="0" y="513379"/>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11292412" y="280303"/>
            <a:ext cx="569388" cy="215444"/>
          </a:xfrm>
          <a:prstGeom prst="rect">
            <a:avLst/>
          </a:prstGeom>
        </p:spPr>
        <p:txBody>
          <a:bodyPr wrap="none" anchor="ctr">
            <a:spAutoFit/>
          </a:bodyPr>
          <a:lstStyle/>
          <a:p>
            <a:pPr marL="0" indent="0" algn="r">
              <a:buNone/>
            </a:pPr>
            <a:fld id="{BB69BBE8-4DB2-4642-B003-B220ACD5A2FD}" type="slidenum">
              <a:rPr lang="en-US" sz="800" b="0" baseline="0" smtClean="0">
                <a:solidFill>
                  <a:schemeClr val="tx1"/>
                </a:solidFill>
                <a:latin typeface="+mn-lt"/>
              </a:rPr>
              <a:pPr marL="0" indent="0" algn="r">
                <a:buNone/>
              </a:pPr>
              <a:t>‹#›</a:t>
            </a:fld>
            <a:r>
              <a:rPr lang="en-US" sz="800" b="0" baseline="0" dirty="0">
                <a:solidFill>
                  <a:schemeClr val="tx1"/>
                </a:solidFill>
                <a:latin typeface="+mn-lt"/>
              </a:rPr>
              <a:t> of 98</a:t>
            </a:r>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59473" y="6392206"/>
            <a:ext cx="2302327" cy="385640"/>
          </a:xfrm>
          <a:prstGeom prst="rect">
            <a:avLst/>
          </a:prstGeom>
        </p:spPr>
      </p:pic>
    </p:spTree>
    <p:custDataLst>
      <p:tags r:id="rId1"/>
    </p:custDataLst>
    <p:extLst>
      <p:ext uri="{BB962C8B-B14F-4D97-AF65-F5344CB8AC3E}">
        <p14:creationId xmlns:p14="http://schemas.microsoft.com/office/powerpoint/2010/main" val="3183667355"/>
      </p:ext>
    </p:extLst>
  </p:cSld>
  <p:clrMapOvr>
    <a:masterClrMapping/>
  </p:clrMapOvr>
  <p:extLst>
    <p:ext uri="{DCECCB84-F9BA-43D5-87BE-67443E8EF086}">
      <p15:sldGuideLst xmlns:p15="http://schemas.microsoft.com/office/powerpoint/2012/main">
        <p15:guide id="1" pos="208" userDrawn="1">
          <p15:clr>
            <a:srgbClr val="CCCCCC"/>
          </p15:clr>
        </p15:guide>
        <p15:guide id="2" pos="953" userDrawn="1">
          <p15:clr>
            <a:srgbClr val="CCCCCC"/>
          </p15:clr>
        </p15:guide>
        <p15:guide id="3" pos="1294" userDrawn="1">
          <p15:clr>
            <a:srgbClr val="CCCCCC"/>
          </p15:clr>
        </p15:guide>
        <p15:guide id="4" pos="2040" userDrawn="1">
          <p15:clr>
            <a:srgbClr val="CCCCCC"/>
          </p15:clr>
        </p15:guide>
        <p15:guide id="5" pos="2380" userDrawn="1">
          <p15:clr>
            <a:srgbClr val="CCCCCC"/>
          </p15:clr>
        </p15:guide>
        <p15:guide id="6" pos="3126" userDrawn="1">
          <p15:clr>
            <a:srgbClr val="CCCCCC"/>
          </p15:clr>
        </p15:guide>
        <p15:guide id="7" pos="3467" userDrawn="1">
          <p15:clr>
            <a:srgbClr val="CCCCCC"/>
          </p15:clr>
        </p15:guide>
        <p15:guide id="8" pos="4212" userDrawn="1">
          <p15:clr>
            <a:srgbClr val="CCCCCC"/>
          </p15:clr>
        </p15:guide>
        <p15:guide id="9" pos="4553" userDrawn="1">
          <p15:clr>
            <a:srgbClr val="CCCCCC"/>
          </p15:clr>
        </p15:guide>
        <p15:guide id="10" pos="5299" userDrawn="1">
          <p15:clr>
            <a:srgbClr val="CCCCCC"/>
          </p15:clr>
        </p15:guide>
        <p15:guide id="11" pos="5639" userDrawn="1">
          <p15:clr>
            <a:srgbClr val="CCCCCC"/>
          </p15:clr>
        </p15:guide>
        <p15:guide id="12" pos="6385" userDrawn="1">
          <p15:clr>
            <a:srgbClr val="CCCCCC"/>
          </p15:clr>
        </p15:guide>
        <p15:guide id="13" pos="6726" userDrawn="1">
          <p15:clr>
            <a:srgbClr val="CCCCCC"/>
          </p15:clr>
        </p15:guide>
        <p15:guide id="14" pos="7472" userDrawn="1">
          <p15:clr>
            <a:srgbClr val="CCCCCC"/>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rgbClr val="181A1C"/>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2A68D94-1AC2-4749-A0EC-AF7FBD0688C1}"/>
              </a:ext>
            </a:extLst>
          </p:cNvPr>
          <p:cNvSpPr>
            <a:spLocks noGrp="1"/>
          </p:cNvSpPr>
          <p:nvPr>
            <p:ph type="body" sz="quarter" idx="10" hasCustomPrompt="1"/>
          </p:nvPr>
        </p:nvSpPr>
        <p:spPr>
          <a:xfrm>
            <a:off x="682947" y="5278219"/>
            <a:ext cx="9421813" cy="1065213"/>
          </a:xfrm>
        </p:spPr>
        <p:txBody>
          <a:bodyPr anchor="b" anchorCtr="0">
            <a:normAutofit/>
          </a:bodyPr>
          <a:lstStyle>
            <a:lvl1pPr marL="0" indent="0">
              <a:buNone/>
              <a:defRPr sz="6000" b="1" i="0">
                <a:solidFill>
                  <a:srgbClr val="009BDB"/>
                </a:solidFill>
                <a:latin typeface="Arial" panose="020B0604020202020204" pitchFamily="34" charset="0"/>
              </a:defRPr>
            </a:lvl1pPr>
          </a:lstStyle>
          <a:p>
            <a:pPr lvl="0"/>
            <a:r>
              <a:rPr lang="en-US"/>
              <a:t>Closing statement</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1272" y="342685"/>
            <a:ext cx="2850036" cy="477381"/>
          </a:xfrm>
          <a:prstGeom prst="rect">
            <a:avLst/>
          </a:prstGeom>
        </p:spPr>
      </p:pic>
    </p:spTree>
    <p:custDataLst>
      <p:tags r:id="rId1"/>
    </p:custDataLst>
    <p:extLst>
      <p:ext uri="{BB962C8B-B14F-4D97-AF65-F5344CB8AC3E}">
        <p14:creationId xmlns:p14="http://schemas.microsoft.com/office/powerpoint/2010/main" val="1911740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6157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Do not remove" hidden="1">
            <a:extLst>
              <a:ext uri="{FF2B5EF4-FFF2-40B4-BE49-F238E27FC236}">
                <a16:creationId xmlns:a16="http://schemas.microsoft.com/office/drawing/2014/main" id="{9CA9B8E6-06D6-A97C-6761-9C8C438AEDB9}"/>
              </a:ext>
            </a:extLst>
          </p:cNvPr>
          <p:cNvSpPr/>
          <p:nvPr userDrawn="1">
            <p:custDataLst>
              <p:tags r:id="rId2"/>
            </p:custDataLst>
          </p:nvPr>
        </p:nvSpPr>
        <p:spPr bwMode="gray">
          <a:xfrm>
            <a:off x="0" y="0"/>
            <a:ext cx="12700" cy="12700"/>
          </a:xfrm>
          <a:prstGeom prst="octagon">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3" name="Title 1">
            <a:extLst>
              <a:ext uri="{FF2B5EF4-FFF2-40B4-BE49-F238E27FC236}">
                <a16:creationId xmlns:a16="http://schemas.microsoft.com/office/drawing/2014/main" id="{CACFF5ED-9D6E-DB42-A3F6-02AFC2E5B889}"/>
              </a:ext>
            </a:extLst>
          </p:cNvPr>
          <p:cNvSpPr>
            <a:spLocks noGrp="1"/>
          </p:cNvSpPr>
          <p:nvPr>
            <p:ph type="title"/>
          </p:nvPr>
        </p:nvSpPr>
        <p:spPr>
          <a:xfrm>
            <a:off x="330200" y="523318"/>
            <a:ext cx="11531600" cy="659434"/>
          </a:xfrm>
          <a:prstGeom prst="rect">
            <a:avLst/>
          </a:prstGeom>
        </p:spPr>
        <p:txBody>
          <a:bodyPr tIns="0" anchor="t">
            <a:normAutofit/>
          </a:bodyPr>
          <a:lstStyle>
            <a:lvl1pPr>
              <a:defRPr sz="2800"/>
            </a:lvl1pPr>
          </a:lstStyle>
          <a:p>
            <a:r>
              <a:rPr lang="en-US"/>
              <a:t>Click to edit Master title style</a:t>
            </a:r>
          </a:p>
        </p:txBody>
      </p:sp>
      <p:cxnSp>
        <p:nvCxnSpPr>
          <p:cNvPr id="4" name="Straight Connector 3">
            <a:extLst>
              <a:ext uri="{FF2B5EF4-FFF2-40B4-BE49-F238E27FC236}">
                <a16:creationId xmlns:a16="http://schemas.microsoft.com/office/drawing/2014/main" id="{FE0F6C81-D090-2241-80CE-63094035FC9A}"/>
              </a:ext>
            </a:extLst>
          </p:cNvPr>
          <p:cNvCxnSpPr/>
          <p:nvPr userDrawn="1"/>
        </p:nvCxnSpPr>
        <p:spPr>
          <a:xfrm>
            <a:off x="0" y="513379"/>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11292412" y="280303"/>
            <a:ext cx="569388" cy="215444"/>
          </a:xfrm>
          <a:prstGeom prst="rect">
            <a:avLst/>
          </a:prstGeom>
        </p:spPr>
        <p:txBody>
          <a:bodyPr wrap="none" anchor="ctr">
            <a:spAutoFit/>
          </a:bodyPr>
          <a:lstStyle/>
          <a:p>
            <a:pPr marL="0" indent="0" algn="r">
              <a:buNone/>
            </a:pPr>
            <a:fld id="{BB69BBE8-4DB2-4642-B003-B220ACD5A2FD}" type="slidenum">
              <a:rPr lang="en-US" sz="800" b="0" baseline="0" smtClean="0">
                <a:solidFill>
                  <a:schemeClr val="tx1"/>
                </a:solidFill>
                <a:latin typeface="+mn-lt"/>
              </a:rPr>
              <a:pPr marL="0" indent="0" algn="r">
                <a:buNone/>
              </a:pPr>
              <a:t>‹#›</a:t>
            </a:fld>
            <a:r>
              <a:rPr lang="en-US" sz="800" b="0" baseline="0" dirty="0">
                <a:solidFill>
                  <a:schemeClr val="tx1"/>
                </a:solidFill>
                <a:latin typeface="+mn-lt"/>
              </a:rPr>
              <a:t> of 98</a:t>
            </a:r>
            <a:endParaRPr lang="en-US" sz="800" dirty="0">
              <a:solidFill>
                <a:schemeClr val="tx1"/>
              </a:solidFill>
            </a:endParaRPr>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59473" y="6392206"/>
            <a:ext cx="2302327" cy="385640"/>
          </a:xfrm>
          <a:prstGeom prst="rect">
            <a:avLst/>
          </a:prstGeom>
        </p:spPr>
      </p:pic>
    </p:spTree>
    <p:custDataLst>
      <p:tags r:id="rId1"/>
    </p:custDataLst>
    <p:extLst>
      <p:ext uri="{BB962C8B-B14F-4D97-AF65-F5344CB8AC3E}">
        <p14:creationId xmlns:p14="http://schemas.microsoft.com/office/powerpoint/2010/main" val="2500601621"/>
      </p:ext>
    </p:extLst>
  </p:cSld>
  <p:clrMapOvr>
    <a:masterClrMapping/>
  </p:clrMapOvr>
  <p:extLst>
    <p:ext uri="{DCECCB84-F9BA-43D5-87BE-67443E8EF086}">
      <p15:sldGuideLst xmlns:p15="http://schemas.microsoft.com/office/powerpoint/2012/main">
        <p15:guide id="1" pos="208" userDrawn="1">
          <p15:clr>
            <a:srgbClr val="CCCCCC"/>
          </p15:clr>
        </p15:guide>
        <p15:guide id="2" pos="7472" userDrawn="1">
          <p15:clr>
            <a:srgbClr val="CCCCCC"/>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FF5ED-9D6E-DB42-A3F6-02AFC2E5B889}"/>
              </a:ext>
            </a:extLst>
          </p:cNvPr>
          <p:cNvSpPr>
            <a:spLocks noGrp="1"/>
          </p:cNvSpPr>
          <p:nvPr>
            <p:ph type="title"/>
          </p:nvPr>
        </p:nvSpPr>
        <p:spPr>
          <a:xfrm>
            <a:off x="838200" y="523318"/>
            <a:ext cx="10515600" cy="659434"/>
          </a:xfrm>
          <a:prstGeom prst="rect">
            <a:avLst/>
          </a:prstGeom>
        </p:spPr>
        <p:txBody>
          <a:bodyPr tIns="0"/>
          <a:lstStyle/>
          <a:p>
            <a:r>
              <a:rPr lang="en-US"/>
              <a:t>Click to edit Master title style</a:t>
            </a:r>
          </a:p>
        </p:txBody>
      </p:sp>
      <p:sp>
        <p:nvSpPr>
          <p:cNvPr id="3" name="Content Placeholder 2">
            <a:extLst>
              <a:ext uri="{FF2B5EF4-FFF2-40B4-BE49-F238E27FC236}">
                <a16:creationId xmlns:a16="http://schemas.microsoft.com/office/drawing/2014/main" id="{2E66CBD6-CB37-E04D-9A47-D2D523865AFA}"/>
              </a:ext>
            </a:extLst>
          </p:cNvPr>
          <p:cNvSpPr>
            <a:spLocks noGrp="1"/>
          </p:cNvSpPr>
          <p:nvPr>
            <p:ph idx="1" hasCustomPrompt="1"/>
          </p:nvPr>
        </p:nvSpPr>
        <p:spPr>
          <a:xfrm>
            <a:off x="838200" y="1488618"/>
            <a:ext cx="10515600" cy="4351338"/>
          </a:xfrm>
          <a:prstGeom prst="rect">
            <a:avLst/>
          </a:prstGeom>
        </p:spPr>
        <p:txBody>
          <a:bodyPr/>
          <a:lstStyle>
            <a:lvl1pPr marL="228600" indent="-228600">
              <a:buClr>
                <a:srgbClr val="9E9E9E"/>
              </a:buClr>
              <a:buFont typeface="System Font Regular"/>
              <a:buChar char="–"/>
              <a:defRPr/>
            </a:lvl1pPr>
            <a:lvl2pPr marL="685800" indent="-228600">
              <a:buClr>
                <a:srgbClr val="9E9E9E"/>
              </a:buClr>
              <a:buFont typeface="System Font Regular"/>
              <a:buChar char="–"/>
              <a:defRPr/>
            </a:lvl2pPr>
            <a:lvl3pPr marL="1143000" indent="-228600">
              <a:buClr>
                <a:srgbClr val="9E9E9E"/>
              </a:buClr>
              <a:buFont typeface="System Font Regular"/>
              <a:buChar char="–"/>
              <a:defRPr/>
            </a:lvl3pPr>
            <a:lvl4pPr marL="1600200" indent="-228600">
              <a:buClr>
                <a:srgbClr val="9E9E9E"/>
              </a:buClr>
              <a:buFont typeface="System Font Regular"/>
              <a:buChar char="–"/>
              <a:defRPr/>
            </a:lvl4pPr>
            <a:lvl5pPr marL="2057400" indent="-228600">
              <a:buClr>
                <a:srgbClr val="9E9E9E"/>
              </a:buClr>
              <a:buFont typeface="System Font Regular"/>
              <a:buChar char="–"/>
              <a:defRPr/>
            </a:lvl5p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FE0F6C81-D090-2241-80CE-63094035FC9A}"/>
              </a:ext>
            </a:extLst>
          </p:cNvPr>
          <p:cNvCxnSpPr/>
          <p:nvPr userDrawn="1"/>
        </p:nvCxnSpPr>
        <p:spPr>
          <a:xfrm>
            <a:off x="0" y="513379"/>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19A8BB83-4FD8-5242-8148-9E75CA62F6F3}"/>
              </a:ext>
            </a:extLst>
          </p:cNvPr>
          <p:cNvSpPr>
            <a:spLocks noGrp="1"/>
          </p:cNvSpPr>
          <p:nvPr>
            <p:ph type="body" sz="quarter" idx="10" hasCustomPrompt="1"/>
          </p:nvPr>
        </p:nvSpPr>
        <p:spPr>
          <a:xfrm>
            <a:off x="838200" y="36092"/>
            <a:ext cx="5407025" cy="417512"/>
          </a:xfrm>
        </p:spPr>
        <p:txBody>
          <a:bodyPr anchor="ctr" anchorCtr="0">
            <a:normAutofit/>
          </a:bodyPr>
          <a:lstStyle>
            <a:lvl1pPr marL="0" indent="0">
              <a:buNone/>
              <a:defRPr sz="1200" b="0" i="0">
                <a:solidFill>
                  <a:srgbClr val="181A1C"/>
                </a:solidFill>
                <a:latin typeface="Inter" panose="020B0502030000000004" pitchFamily="34" charset="0"/>
              </a:defRPr>
            </a:lvl1pPr>
          </a:lstStyle>
          <a:p>
            <a:pPr lvl="0"/>
            <a:r>
              <a:rPr lang="en-US"/>
              <a:t>Title of Presentation – Edit using Master Slides</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59473" y="6392206"/>
            <a:ext cx="2302327" cy="385640"/>
          </a:xfrm>
          <a:prstGeom prst="rect">
            <a:avLst/>
          </a:prstGeom>
        </p:spPr>
      </p:pic>
    </p:spTree>
    <p:extLst>
      <p:ext uri="{BB962C8B-B14F-4D97-AF65-F5344CB8AC3E}">
        <p14:creationId xmlns:p14="http://schemas.microsoft.com/office/powerpoint/2010/main" val="3557039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ection dividers">
  <p:cSld name="Section dividers">
    <p:bg>
      <p:bgPr>
        <a:solidFill>
          <a:srgbClr val="009BDB"/>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1851" y="3362700"/>
            <a:ext cx="10515600" cy="2436800"/>
          </a:xfrm>
          <a:prstGeom prst="rect">
            <a:avLst/>
          </a:prstGeom>
          <a:noFill/>
          <a:ln>
            <a:noFill/>
          </a:ln>
        </p:spPr>
        <p:txBody>
          <a:bodyPr spcFirstLastPara="1" wrap="square" lIns="0" tIns="34275" rIns="68575" bIns="0" anchor="b" anchorCtr="0">
            <a:noAutofit/>
          </a:bodyPr>
          <a:lstStyle>
            <a:lvl1pPr lvl="0" algn="l" rtl="0">
              <a:lnSpc>
                <a:spcPct val="100000"/>
              </a:lnSpc>
              <a:spcBef>
                <a:spcPts val="0"/>
              </a:spcBef>
              <a:spcAft>
                <a:spcPts val="0"/>
              </a:spcAft>
              <a:buClr>
                <a:schemeClr val="lt1"/>
              </a:buClr>
              <a:buSzPts val="3600"/>
              <a:buFont typeface="Arial"/>
              <a:buNone/>
              <a:defRPr sz="48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1272" y="342685"/>
            <a:ext cx="2850036" cy="477381"/>
          </a:xfrm>
          <a:prstGeom prst="rect">
            <a:avLst/>
          </a:prstGeom>
        </p:spPr>
      </p:pic>
    </p:spTree>
    <p:extLst>
      <p:ext uri="{BB962C8B-B14F-4D97-AF65-F5344CB8AC3E}">
        <p14:creationId xmlns:p14="http://schemas.microsoft.com/office/powerpoint/2010/main" val="2531985557"/>
      </p:ext>
    </p:extLst>
  </p:cSld>
  <p:clrMapOvr>
    <a:masterClrMapping/>
  </p:clrMapOvr>
  <p:extLst>
    <p:ext uri="{DCECCB84-F9BA-43D5-87BE-67443E8EF086}">
      <p15:sldGuideLst xmlns:p15="http://schemas.microsoft.com/office/powerpoint/2012/main">
        <p15:guide id="1" pos="208" userDrawn="1">
          <p15:clr>
            <a:srgbClr val="CCCCCC"/>
          </p15:clr>
        </p15:guide>
        <p15:guide id="2" pos="7472" userDrawn="1">
          <p15:clr>
            <a:srgbClr val="CCCCCC"/>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ith category label">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43B131C-746B-39C7-7312-75C7B13BBCEF}"/>
              </a:ext>
            </a:extLst>
          </p:cNvPr>
          <p:cNvGraphicFramePr>
            <a:graphicFrameLocks noChangeAspect="1"/>
          </p:cNvGraphicFramePr>
          <p:nvPr userDrawn="1">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think-cell data - do not delete" hidden="1">
                        <a:extLst>
                          <a:ext uri="{FF2B5EF4-FFF2-40B4-BE49-F238E27FC236}">
                            <a16:creationId xmlns:a16="http://schemas.microsoft.com/office/drawing/2014/main" id="{B43B131C-746B-39C7-7312-75C7B13BBCEF}"/>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1C264867-586E-1C64-451B-C7C39742C700}"/>
              </a:ext>
            </a:extLst>
          </p:cNvPr>
          <p:cNvSpPr>
            <a:spLocks noGrp="1"/>
          </p:cNvSpPr>
          <p:nvPr>
            <p:ph type="ftr" sz="quarter" idx="10"/>
          </p:nvPr>
        </p:nvSpPr>
        <p:spPr/>
        <p:txBody>
          <a:bodyPr/>
          <a:lstStyle/>
          <a:p>
            <a:pPr marL="0" indent="0">
              <a:spcBef>
                <a:spcPts val="0"/>
              </a:spcBef>
              <a:buNone/>
            </a:pPr>
            <a:r>
              <a:rPr lang="en-US" sz="800" dirty="0">
                <a:solidFill>
                  <a:srgbClr val="000000"/>
                </a:solidFill>
              </a:rPr>
              <a:t>Source: Name with link (year)</a:t>
            </a:r>
          </a:p>
          <a:p>
            <a:pPr marL="0" indent="0">
              <a:spcBef>
                <a:spcPts val="0"/>
              </a:spcBef>
              <a:buNone/>
            </a:pPr>
            <a:r>
              <a:rPr lang="en-US" sz="800" dirty="0">
                <a:solidFill>
                  <a:srgbClr val="000000"/>
                </a:solidFill>
              </a:rPr>
              <a:t>Credit: Names (date); share/adapt </a:t>
            </a:r>
            <a:r>
              <a:rPr lang="en-US" sz="800" dirty="0">
                <a:solidFill>
                  <a:srgbClr val="000000"/>
                </a:solidFill>
                <a:hlinkClick r:id="rId5"/>
              </a:rPr>
              <a:t>with attribution</a:t>
            </a:r>
            <a:r>
              <a:rPr lang="en-US" sz="800" dirty="0">
                <a:solidFill>
                  <a:srgbClr val="000000"/>
                </a:solidFill>
              </a:rPr>
              <a:t>. Contact: </a:t>
            </a:r>
            <a:r>
              <a:rPr lang="en-US" sz="800" dirty="0">
                <a:solidFill>
                  <a:srgbClr val="000000"/>
                </a:solidFill>
                <a:hlinkClick r:id="rId6"/>
              </a:rPr>
              <a:t>gwagner@columbia.edu</a:t>
            </a:r>
            <a:r>
              <a:rPr lang="en-US" sz="800" dirty="0">
                <a:solidFill>
                  <a:srgbClr val="000000"/>
                </a:solidFill>
              </a:rPr>
              <a:t> </a:t>
            </a:r>
          </a:p>
        </p:txBody>
      </p:sp>
      <p:sp>
        <p:nvSpPr>
          <p:cNvPr id="7" name="Content Placeholder 6">
            <a:extLst>
              <a:ext uri="{FF2B5EF4-FFF2-40B4-BE49-F238E27FC236}">
                <a16:creationId xmlns:a16="http://schemas.microsoft.com/office/drawing/2014/main" id="{54F8E7B7-198F-4CAB-9547-888AF75277E4}"/>
              </a:ext>
            </a:extLst>
          </p:cNvPr>
          <p:cNvSpPr>
            <a:spLocks noGrp="1"/>
          </p:cNvSpPr>
          <p:nvPr>
            <p:ph sz="quarter" idx="12" hasCustomPrompt="1"/>
          </p:nvPr>
        </p:nvSpPr>
        <p:spPr>
          <a:xfrm>
            <a:off x="329184" y="1554480"/>
            <a:ext cx="8979408" cy="274320"/>
          </a:xfrm>
        </p:spPr>
        <p:txBody>
          <a:bodyPr lIns="36576" tIns="36576" rIns="36576" bIns="36576"/>
          <a:lstStyle/>
          <a:p>
            <a:pPr marL="0" indent="0">
              <a:spcBef>
                <a:spcPts val="0"/>
              </a:spcBef>
              <a:buNone/>
            </a:pPr>
            <a:r>
              <a:rPr lang="en-US" sz="1600" b="1">
                <a:solidFill>
                  <a:srgbClr val="000000"/>
                </a:solidFill>
              </a:rPr>
              <a:t>Subtitle</a:t>
            </a:r>
          </a:p>
        </p:txBody>
      </p:sp>
      <p:sp>
        <p:nvSpPr>
          <p:cNvPr id="10" name="Title 1">
            <a:extLst>
              <a:ext uri="{FF2B5EF4-FFF2-40B4-BE49-F238E27FC236}">
                <a16:creationId xmlns:a16="http://schemas.microsoft.com/office/drawing/2014/main" id="{1C78BD8F-C645-A2A2-1872-C72128CDC9DD}"/>
              </a:ext>
            </a:extLst>
          </p:cNvPr>
          <p:cNvSpPr>
            <a:spLocks noGrp="1"/>
          </p:cNvSpPr>
          <p:nvPr>
            <p:ph type="title" hasCustomPrompt="1"/>
          </p:nvPr>
        </p:nvSpPr>
        <p:spPr>
          <a:xfrm>
            <a:off x="330200" y="523318"/>
            <a:ext cx="11531600" cy="882788"/>
          </a:xfrm>
          <a:prstGeom prst="rect">
            <a:avLst/>
          </a:prstGeom>
        </p:spPr>
        <p:txBody>
          <a:bodyPr vert="horz" tIns="0" anchor="t">
            <a:noAutofit/>
          </a:bodyPr>
          <a:lstStyle>
            <a:lvl1pPr>
              <a:defRPr sz="2800" baseline="0"/>
            </a:lvl1pPr>
          </a:lstStyle>
          <a:p>
            <a:r>
              <a:rPr lang="en-US"/>
              <a:t>Slide title: key message in 1-2 lines</a:t>
            </a:r>
          </a:p>
        </p:txBody>
      </p:sp>
      <p:sp>
        <p:nvSpPr>
          <p:cNvPr id="6" name="Content Placeholder 5">
            <a:extLst>
              <a:ext uri="{FF2B5EF4-FFF2-40B4-BE49-F238E27FC236}">
                <a16:creationId xmlns:a16="http://schemas.microsoft.com/office/drawing/2014/main" id="{309A90EF-FF8B-AFA1-8B21-8596D5C804A2}"/>
              </a:ext>
            </a:extLst>
          </p:cNvPr>
          <p:cNvSpPr>
            <a:spLocks noGrp="1"/>
          </p:cNvSpPr>
          <p:nvPr>
            <p:ph sz="quarter" idx="14" hasCustomPrompt="1"/>
          </p:nvPr>
        </p:nvSpPr>
        <p:spPr>
          <a:xfrm>
            <a:off x="-1" y="0"/>
            <a:ext cx="3886200" cy="320040"/>
          </a:xfrm>
          <a:solidFill>
            <a:schemeClr val="accent6"/>
          </a:solidFill>
        </p:spPr>
        <p:txBody>
          <a:bodyPr lIns="36576" tIns="36576" rIns="36576" bIns="36576">
            <a:noAutofit/>
          </a:bodyPr>
          <a:lstStyle>
            <a:lvl2pPr marL="180975" indent="0" algn="ctr">
              <a:buNone/>
              <a:defRPr sz="1600" b="1">
                <a:solidFill>
                  <a:schemeClr val="bg1"/>
                </a:solidFill>
              </a:defRPr>
            </a:lvl2pPr>
          </a:lstStyle>
          <a:p>
            <a:pPr lvl="1"/>
            <a:r>
              <a:rPr lang="en-US" b="1"/>
              <a:t>Category 1</a:t>
            </a:r>
            <a:endParaRPr lang="en-US"/>
          </a:p>
        </p:txBody>
      </p:sp>
      <p:sp>
        <p:nvSpPr>
          <p:cNvPr id="2" name="Text Placeholder 3">
            <a:extLst>
              <a:ext uri="{FF2B5EF4-FFF2-40B4-BE49-F238E27FC236}">
                <a16:creationId xmlns:a16="http://schemas.microsoft.com/office/drawing/2014/main" id="{3555DD60-3882-6A30-3407-7BD644779693}"/>
              </a:ext>
            </a:extLst>
          </p:cNvPr>
          <p:cNvSpPr>
            <a:spLocks noGrp="1"/>
          </p:cNvSpPr>
          <p:nvPr>
            <p:ph type="body" sz="quarter" idx="15"/>
          </p:nvPr>
        </p:nvSpPr>
        <p:spPr>
          <a:xfrm>
            <a:off x="9308592" y="1554480"/>
            <a:ext cx="2551176" cy="4579034"/>
          </a:xfrm>
          <a:solidFill>
            <a:srgbClr val="E5E8F0"/>
          </a:solidFill>
        </p:spPr>
        <p:txBody>
          <a:bodyPr lIns="137160" tIns="137160" rIns="274320" bIns="137160">
            <a:noAutofit/>
          </a:bodyPr>
          <a:lstStyle>
            <a:lvl1pPr>
              <a:spcBef>
                <a:spcPts val="600"/>
              </a:spcBef>
              <a:defRPr sz="1050"/>
            </a:lvl1pPr>
            <a:lvl2pPr>
              <a:spcBef>
                <a:spcPts val="600"/>
              </a:spcBef>
              <a:defRPr sz="1050"/>
            </a:lvl2pPr>
            <a:lvl3pPr>
              <a:spcBef>
                <a:spcPts val="600"/>
              </a:spcBef>
              <a:defRPr sz="1050"/>
            </a:lvl3pPr>
            <a:lvl4pPr>
              <a:spcBef>
                <a:spcPts val="600"/>
              </a:spcBef>
              <a:defRPr sz="1050"/>
            </a:lvl4pPr>
            <a:lvl5pPr>
              <a:spcBef>
                <a:spcPts val="6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9290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FF5ED-9D6E-DB42-A3F6-02AFC2E5B889}"/>
              </a:ext>
            </a:extLst>
          </p:cNvPr>
          <p:cNvSpPr>
            <a:spLocks noGrp="1"/>
          </p:cNvSpPr>
          <p:nvPr>
            <p:ph type="title"/>
          </p:nvPr>
        </p:nvSpPr>
        <p:spPr>
          <a:xfrm>
            <a:off x="330200" y="523318"/>
            <a:ext cx="11531600" cy="882788"/>
          </a:xfrm>
          <a:prstGeom prst="rect">
            <a:avLst/>
          </a:prstGeom>
        </p:spPr>
        <p:txBody>
          <a:bodyPr tIns="0" anchor="t">
            <a:normAutofit/>
          </a:bodyPr>
          <a:lstStyle>
            <a:lvl1pPr>
              <a:defRPr sz="2800" baseline="0"/>
            </a:lvl1pPr>
          </a:lstStyle>
          <a:p>
            <a:endParaRPr lang="en-US"/>
          </a:p>
        </p:txBody>
      </p:sp>
      <p:cxnSp>
        <p:nvCxnSpPr>
          <p:cNvPr id="7" name="Straight Connector 6">
            <a:extLst>
              <a:ext uri="{FF2B5EF4-FFF2-40B4-BE49-F238E27FC236}">
                <a16:creationId xmlns:a16="http://schemas.microsoft.com/office/drawing/2014/main" id="{FE0F6C81-D090-2241-80CE-63094035FC9A}"/>
              </a:ext>
            </a:extLst>
          </p:cNvPr>
          <p:cNvCxnSpPr/>
          <p:nvPr userDrawn="1"/>
        </p:nvCxnSpPr>
        <p:spPr>
          <a:xfrm>
            <a:off x="0" y="513379"/>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11292412" y="280303"/>
            <a:ext cx="569388" cy="215444"/>
          </a:xfrm>
          <a:prstGeom prst="rect">
            <a:avLst/>
          </a:prstGeom>
        </p:spPr>
        <p:txBody>
          <a:bodyPr wrap="none" anchor="ctr">
            <a:spAutoFit/>
          </a:bodyPr>
          <a:lstStyle/>
          <a:p>
            <a:pPr marL="0" indent="0" algn="r">
              <a:buNone/>
            </a:pPr>
            <a:fld id="{BB69BBE8-4DB2-4642-B003-B220ACD5A2FD}" type="slidenum">
              <a:rPr lang="en-US" sz="800" b="0" baseline="0" smtClean="0">
                <a:solidFill>
                  <a:schemeClr val="tx1"/>
                </a:solidFill>
                <a:latin typeface="+mn-lt"/>
              </a:rPr>
              <a:pPr marL="0" indent="0" algn="r">
                <a:buNone/>
              </a:pPr>
              <a:t>‹#›</a:t>
            </a:fld>
            <a:r>
              <a:rPr lang="en-US" sz="800" b="0" baseline="0" dirty="0">
                <a:solidFill>
                  <a:schemeClr val="tx1"/>
                </a:solidFill>
                <a:latin typeface="+mn-lt"/>
              </a:rPr>
              <a:t> of 98</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59473" y="6392206"/>
            <a:ext cx="2302327" cy="385640"/>
          </a:xfrm>
          <a:prstGeom prst="rect">
            <a:avLst/>
          </a:prstGeom>
        </p:spPr>
      </p:pic>
    </p:spTree>
    <p:custDataLst>
      <p:tags r:id="rId1"/>
    </p:custDataLst>
    <p:extLst>
      <p:ext uri="{BB962C8B-B14F-4D97-AF65-F5344CB8AC3E}">
        <p14:creationId xmlns:p14="http://schemas.microsoft.com/office/powerpoint/2010/main" val="839390927"/>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89939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FC975-48D4-E344-AA0E-6BF906D04B8F}"/>
              </a:ext>
            </a:extLst>
          </p:cNvPr>
          <p:cNvSpPr>
            <a:spLocks noGrp="1"/>
          </p:cNvSpPr>
          <p:nvPr>
            <p:ph type="title"/>
          </p:nvPr>
        </p:nvSpPr>
        <p:spPr>
          <a:xfrm>
            <a:off x="5280951" y="3302241"/>
            <a:ext cx="6432630" cy="1605426"/>
          </a:xfrm>
        </p:spPr>
        <p:txBody>
          <a:bodyPr lIns="0" tIns="91440" rIns="0" bIns="0" anchor="t" anchorCtr="0">
            <a:normAutofit/>
          </a:bodyPr>
          <a:lstStyle>
            <a:lvl1pPr>
              <a:lnSpc>
                <a:spcPts val="3600"/>
              </a:lnSpc>
              <a:defRPr sz="3600">
                <a:solidFill>
                  <a:srgbClr val="F1F4F7"/>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822FE9-D507-C840-A53B-A87F0DAB04F1}"/>
              </a:ext>
            </a:extLst>
          </p:cNvPr>
          <p:cNvCxnSpPr/>
          <p:nvPr userDrawn="1"/>
        </p:nvCxnSpPr>
        <p:spPr>
          <a:xfrm>
            <a:off x="0" y="3277363"/>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D3040F0-F99F-E542-942E-C6B8AD8A7537}"/>
              </a:ext>
            </a:extLst>
          </p:cNvPr>
          <p:cNvSpPr>
            <a:spLocks noGrp="1"/>
          </p:cNvSpPr>
          <p:nvPr>
            <p:ph type="body" sz="quarter" idx="10" hasCustomPrompt="1"/>
          </p:nvPr>
        </p:nvSpPr>
        <p:spPr>
          <a:xfrm>
            <a:off x="5280951" y="5184774"/>
            <a:ext cx="6432630" cy="1181301"/>
          </a:xfrm>
        </p:spPr>
        <p:txBody>
          <a:bodyPr lIns="0">
            <a:normAutofit/>
          </a:bodyPr>
          <a:lstStyle>
            <a:lvl1pPr marL="0" indent="0">
              <a:lnSpc>
                <a:spcPts val="2400"/>
              </a:lnSpc>
              <a:buNone/>
              <a:defRPr sz="2000" b="1" i="0">
                <a:solidFill>
                  <a:srgbClr val="F1F4F7"/>
                </a:solidFill>
                <a:latin typeface="Arial" panose="020B0604020202020204" pitchFamily="34" charset="0"/>
              </a:defRPr>
            </a:lvl1pPr>
          </a:lstStyle>
          <a:p>
            <a:pPr lvl="0"/>
            <a:r>
              <a:rPr lang="en-US"/>
              <a:t>Speaker Name and Title</a:t>
            </a:r>
          </a:p>
        </p:txBody>
      </p:sp>
      <p:sp>
        <p:nvSpPr>
          <p:cNvPr id="7" name="Text Placeholder 6">
            <a:extLst>
              <a:ext uri="{FF2B5EF4-FFF2-40B4-BE49-F238E27FC236}">
                <a16:creationId xmlns:a16="http://schemas.microsoft.com/office/drawing/2014/main" id="{54317654-C294-EF48-A819-903B7082F7C6}"/>
              </a:ext>
            </a:extLst>
          </p:cNvPr>
          <p:cNvSpPr>
            <a:spLocks noGrp="1"/>
          </p:cNvSpPr>
          <p:nvPr>
            <p:ph type="body" sz="quarter" idx="11" hasCustomPrompt="1"/>
          </p:nvPr>
        </p:nvSpPr>
        <p:spPr>
          <a:xfrm>
            <a:off x="8738245" y="491925"/>
            <a:ext cx="2998486" cy="416422"/>
          </a:xfrm>
        </p:spPr>
        <p:txBody>
          <a:bodyPr anchor="ctr" anchorCtr="0">
            <a:normAutofit/>
          </a:bodyPr>
          <a:lstStyle>
            <a:lvl1pPr marL="0" indent="0" algn="r">
              <a:buNone/>
              <a:defRPr sz="2000" b="1" i="0">
                <a:solidFill>
                  <a:srgbClr val="F1F4F7"/>
                </a:solidFill>
                <a:latin typeface="Arial" panose="020B0604020202020204" pitchFamily="34" charset="0"/>
              </a:defRPr>
            </a:lvl1pPr>
          </a:lstStyle>
          <a:p>
            <a:pPr lvl="0"/>
            <a:r>
              <a:rPr lang="en-US"/>
              <a:t>Date</a:t>
            </a:r>
          </a:p>
        </p:txBody>
      </p:sp>
      <p:sp>
        <p:nvSpPr>
          <p:cNvPr id="10" name="Text Placeholder 8">
            <a:extLst>
              <a:ext uri="{FF2B5EF4-FFF2-40B4-BE49-F238E27FC236}">
                <a16:creationId xmlns:a16="http://schemas.microsoft.com/office/drawing/2014/main" id="{80314010-54D2-C64E-8187-349281B7F31C}"/>
              </a:ext>
            </a:extLst>
          </p:cNvPr>
          <p:cNvSpPr>
            <a:spLocks noGrp="1"/>
          </p:cNvSpPr>
          <p:nvPr>
            <p:ph type="body" sz="quarter" idx="12" hasCustomPrompt="1"/>
          </p:nvPr>
        </p:nvSpPr>
        <p:spPr>
          <a:xfrm>
            <a:off x="3528274" y="425753"/>
            <a:ext cx="2998486" cy="1582738"/>
          </a:xfrm>
        </p:spPr>
        <p:txBody>
          <a:bodyPr>
            <a:normAutofit/>
          </a:bodyPr>
          <a:lstStyle>
            <a:lvl1pPr marL="0" indent="0">
              <a:buNone/>
              <a:defRPr sz="1800" b="1" i="0">
                <a:solidFill>
                  <a:schemeClr val="bg1"/>
                </a:solidFill>
                <a:latin typeface="Arial" panose="020B0604020202020204" pitchFamily="34" charset="0"/>
              </a:defRPr>
            </a:lvl1pPr>
          </a:lstStyle>
          <a:p>
            <a:pPr lvl="0"/>
            <a:r>
              <a:rPr lang="en-US"/>
              <a:t>(Optional) Center, Program, or Division Name</a:t>
            </a:r>
          </a:p>
        </p:txBody>
      </p:sp>
      <p:sp>
        <p:nvSpPr>
          <p:cNvPr id="4" name="Rectangle 3"/>
          <p:cNvSpPr/>
          <p:nvPr userDrawn="1"/>
        </p:nvSpPr>
        <p:spPr bwMode="gray">
          <a:xfrm>
            <a:off x="6972300" y="6590007"/>
            <a:ext cx="2819400" cy="240711"/>
          </a:xfrm>
          <a:prstGeom prst="rect">
            <a:avLst/>
          </a:prstGeom>
          <a:solidFill>
            <a:srgbClr val="89939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1272" y="342685"/>
            <a:ext cx="2850036" cy="477381"/>
          </a:xfrm>
          <a:prstGeom prst="rect">
            <a:avLst/>
          </a:prstGeom>
        </p:spPr>
      </p:pic>
    </p:spTree>
    <p:extLst>
      <p:ext uri="{BB962C8B-B14F-4D97-AF65-F5344CB8AC3E}">
        <p14:creationId xmlns:p14="http://schemas.microsoft.com/office/powerpoint/2010/main" val="2535916328"/>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p:bg>
      <p:bgPr>
        <a:solidFill>
          <a:srgbClr val="009B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FC975-48D4-E344-AA0E-6BF906D04B8F}"/>
              </a:ext>
            </a:extLst>
          </p:cNvPr>
          <p:cNvSpPr>
            <a:spLocks noGrp="1"/>
          </p:cNvSpPr>
          <p:nvPr>
            <p:ph type="title"/>
          </p:nvPr>
        </p:nvSpPr>
        <p:spPr>
          <a:xfrm>
            <a:off x="5280951" y="3302241"/>
            <a:ext cx="6432630" cy="1605426"/>
          </a:xfrm>
        </p:spPr>
        <p:txBody>
          <a:bodyPr lIns="0" tIns="91440" rIns="0" bIns="0" anchor="t" anchorCtr="0">
            <a:normAutofit/>
          </a:bodyPr>
          <a:lstStyle>
            <a:lvl1pPr>
              <a:lnSpc>
                <a:spcPts val="3600"/>
              </a:lnSpc>
              <a:defRPr sz="3600">
                <a:solidFill>
                  <a:srgbClr val="F1F4F7"/>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822FE9-D507-C840-A53B-A87F0DAB04F1}"/>
              </a:ext>
            </a:extLst>
          </p:cNvPr>
          <p:cNvCxnSpPr/>
          <p:nvPr userDrawn="1"/>
        </p:nvCxnSpPr>
        <p:spPr>
          <a:xfrm>
            <a:off x="0" y="3277363"/>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D3040F0-F99F-E542-942E-C6B8AD8A7537}"/>
              </a:ext>
            </a:extLst>
          </p:cNvPr>
          <p:cNvSpPr>
            <a:spLocks noGrp="1"/>
          </p:cNvSpPr>
          <p:nvPr>
            <p:ph type="body" sz="quarter" idx="10" hasCustomPrompt="1"/>
          </p:nvPr>
        </p:nvSpPr>
        <p:spPr>
          <a:xfrm>
            <a:off x="5280951" y="5184774"/>
            <a:ext cx="6432630" cy="1181301"/>
          </a:xfrm>
        </p:spPr>
        <p:txBody>
          <a:bodyPr lIns="0">
            <a:normAutofit/>
          </a:bodyPr>
          <a:lstStyle>
            <a:lvl1pPr marL="0" indent="0">
              <a:lnSpc>
                <a:spcPts val="2400"/>
              </a:lnSpc>
              <a:buNone/>
              <a:defRPr sz="2000" b="1" i="0">
                <a:solidFill>
                  <a:srgbClr val="F1F4F7"/>
                </a:solidFill>
                <a:latin typeface="Arial" panose="020B0604020202020204" pitchFamily="34" charset="0"/>
              </a:defRPr>
            </a:lvl1pPr>
          </a:lstStyle>
          <a:p>
            <a:pPr lvl="0"/>
            <a:r>
              <a:rPr lang="en-US"/>
              <a:t>Speaker Name and Title</a:t>
            </a:r>
          </a:p>
        </p:txBody>
      </p:sp>
      <p:sp>
        <p:nvSpPr>
          <p:cNvPr id="7" name="Text Placeholder 6">
            <a:extLst>
              <a:ext uri="{FF2B5EF4-FFF2-40B4-BE49-F238E27FC236}">
                <a16:creationId xmlns:a16="http://schemas.microsoft.com/office/drawing/2014/main" id="{54317654-C294-EF48-A819-903B7082F7C6}"/>
              </a:ext>
            </a:extLst>
          </p:cNvPr>
          <p:cNvSpPr>
            <a:spLocks noGrp="1"/>
          </p:cNvSpPr>
          <p:nvPr>
            <p:ph type="body" sz="quarter" idx="11" hasCustomPrompt="1"/>
          </p:nvPr>
        </p:nvSpPr>
        <p:spPr>
          <a:xfrm>
            <a:off x="8738245" y="491925"/>
            <a:ext cx="2998486" cy="416422"/>
          </a:xfrm>
        </p:spPr>
        <p:txBody>
          <a:bodyPr anchor="ctr" anchorCtr="0">
            <a:normAutofit/>
          </a:bodyPr>
          <a:lstStyle>
            <a:lvl1pPr marL="0" indent="0" algn="r">
              <a:buNone/>
              <a:defRPr sz="2000" b="1" i="0">
                <a:solidFill>
                  <a:srgbClr val="F1F4F7"/>
                </a:solidFill>
                <a:latin typeface="Arial" panose="020B0604020202020204" pitchFamily="34" charset="0"/>
              </a:defRPr>
            </a:lvl1pPr>
          </a:lstStyle>
          <a:p>
            <a:pPr lvl="0"/>
            <a:r>
              <a:rPr lang="en-US"/>
              <a:t>Date</a:t>
            </a:r>
          </a:p>
        </p:txBody>
      </p:sp>
      <p:sp>
        <p:nvSpPr>
          <p:cNvPr id="8" name="Text Placeholder 8">
            <a:extLst>
              <a:ext uri="{FF2B5EF4-FFF2-40B4-BE49-F238E27FC236}">
                <a16:creationId xmlns:a16="http://schemas.microsoft.com/office/drawing/2014/main" id="{B1A05A3F-1493-B94B-8610-C082B2A031EA}"/>
              </a:ext>
            </a:extLst>
          </p:cNvPr>
          <p:cNvSpPr>
            <a:spLocks noGrp="1"/>
          </p:cNvSpPr>
          <p:nvPr>
            <p:ph type="body" sz="quarter" idx="12" hasCustomPrompt="1"/>
          </p:nvPr>
        </p:nvSpPr>
        <p:spPr>
          <a:xfrm>
            <a:off x="3528274" y="425753"/>
            <a:ext cx="2998486" cy="1582738"/>
          </a:xfrm>
        </p:spPr>
        <p:txBody>
          <a:bodyPr>
            <a:normAutofit/>
          </a:bodyPr>
          <a:lstStyle>
            <a:lvl1pPr marL="0" indent="0">
              <a:buNone/>
              <a:defRPr sz="1800" b="1" i="0">
                <a:solidFill>
                  <a:schemeClr val="bg1"/>
                </a:solidFill>
                <a:latin typeface="Arial" panose="020B0604020202020204" pitchFamily="34" charset="0"/>
              </a:defRPr>
            </a:lvl1pPr>
          </a:lstStyle>
          <a:p>
            <a:pPr lvl="0"/>
            <a:r>
              <a:rPr lang="en-US"/>
              <a:t>(Optional) Center, Program, or Division Name</a:t>
            </a:r>
          </a:p>
        </p:txBody>
      </p:sp>
      <p:sp>
        <p:nvSpPr>
          <p:cNvPr id="9" name="Rectangle 8"/>
          <p:cNvSpPr/>
          <p:nvPr userDrawn="1"/>
        </p:nvSpPr>
        <p:spPr bwMode="gray">
          <a:xfrm>
            <a:off x="6972300" y="6590007"/>
            <a:ext cx="2819400" cy="240711"/>
          </a:xfrm>
          <a:prstGeom prst="rect">
            <a:avLst/>
          </a:prstGeom>
          <a:solidFill>
            <a:srgbClr val="009B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1272" y="342685"/>
            <a:ext cx="2850036" cy="477381"/>
          </a:xfrm>
          <a:prstGeom prst="rect">
            <a:avLst/>
          </a:prstGeom>
        </p:spPr>
      </p:pic>
    </p:spTree>
    <p:extLst>
      <p:ext uri="{BB962C8B-B14F-4D97-AF65-F5344CB8AC3E}">
        <p14:creationId xmlns:p14="http://schemas.microsoft.com/office/powerpoint/2010/main" val="2750085373"/>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with Picture">
    <p:bg>
      <p:bgPr>
        <a:solidFill>
          <a:srgbClr val="181A1C"/>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14CAA46-A955-2041-9170-6DF9BA57BD7B}"/>
              </a:ext>
            </a:extLst>
          </p:cNvPr>
          <p:cNvSpPr>
            <a:spLocks noGrp="1"/>
          </p:cNvSpPr>
          <p:nvPr>
            <p:ph type="pic" sz="quarter" idx="12"/>
          </p:nvPr>
        </p:nvSpPr>
        <p:spPr>
          <a:xfrm>
            <a:off x="0" y="0"/>
            <a:ext cx="12192000" cy="6858000"/>
          </a:xfrm>
        </p:spPr>
        <p:txBody>
          <a:bodyPr>
            <a:normAutofit/>
          </a:bodyPr>
          <a:lstStyle>
            <a:lvl1pPr marL="914400" indent="-457200" algn="l">
              <a:buFont typeface="+mj-lt"/>
              <a:buAutoNum type="arabicPeriod"/>
              <a:defRPr sz="1800">
                <a:solidFill>
                  <a:schemeClr val="bg1"/>
                </a:solidFill>
                <a:latin typeface="Times" pitchFamily="2" charset="0"/>
              </a:defRPr>
            </a:lvl1pPr>
          </a:lstStyle>
          <a:p>
            <a:r>
              <a:rPr lang="en-US" dirty="0"/>
              <a:t>Click icon to add picture</a:t>
            </a:r>
          </a:p>
        </p:txBody>
      </p:sp>
      <p:sp>
        <p:nvSpPr>
          <p:cNvPr id="2" name="Title 1">
            <a:extLst>
              <a:ext uri="{FF2B5EF4-FFF2-40B4-BE49-F238E27FC236}">
                <a16:creationId xmlns:a16="http://schemas.microsoft.com/office/drawing/2014/main" id="{8B7FC975-48D4-E344-AA0E-6BF906D04B8F}"/>
              </a:ext>
            </a:extLst>
          </p:cNvPr>
          <p:cNvSpPr>
            <a:spLocks noGrp="1"/>
          </p:cNvSpPr>
          <p:nvPr>
            <p:ph type="title"/>
          </p:nvPr>
        </p:nvSpPr>
        <p:spPr>
          <a:xfrm>
            <a:off x="5280951" y="3302241"/>
            <a:ext cx="6432630" cy="1605426"/>
          </a:xfrm>
        </p:spPr>
        <p:txBody>
          <a:bodyPr lIns="0" tIns="91440" rIns="0" bIns="0" anchor="t" anchorCtr="0">
            <a:normAutofit/>
          </a:bodyPr>
          <a:lstStyle>
            <a:lvl1pPr>
              <a:lnSpc>
                <a:spcPts val="3600"/>
              </a:lnSpc>
              <a:defRPr sz="3600">
                <a:solidFill>
                  <a:srgbClr val="F1F4F7"/>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822FE9-D507-C840-A53B-A87F0DAB04F1}"/>
              </a:ext>
            </a:extLst>
          </p:cNvPr>
          <p:cNvCxnSpPr/>
          <p:nvPr userDrawn="1"/>
        </p:nvCxnSpPr>
        <p:spPr>
          <a:xfrm>
            <a:off x="0" y="3277363"/>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D3040F0-F99F-E542-942E-C6B8AD8A7537}"/>
              </a:ext>
            </a:extLst>
          </p:cNvPr>
          <p:cNvSpPr>
            <a:spLocks noGrp="1"/>
          </p:cNvSpPr>
          <p:nvPr>
            <p:ph type="body" sz="quarter" idx="10" hasCustomPrompt="1"/>
          </p:nvPr>
        </p:nvSpPr>
        <p:spPr>
          <a:xfrm>
            <a:off x="5280951" y="5184774"/>
            <a:ext cx="6432630" cy="1181301"/>
          </a:xfrm>
        </p:spPr>
        <p:txBody>
          <a:bodyPr lIns="0">
            <a:normAutofit/>
          </a:bodyPr>
          <a:lstStyle>
            <a:lvl1pPr marL="0" indent="0">
              <a:lnSpc>
                <a:spcPts val="2400"/>
              </a:lnSpc>
              <a:buNone/>
              <a:defRPr sz="2000" b="1" i="0">
                <a:solidFill>
                  <a:srgbClr val="F1F4F7"/>
                </a:solidFill>
                <a:latin typeface="Arial" panose="020B0604020202020204" pitchFamily="34" charset="0"/>
              </a:defRPr>
            </a:lvl1pPr>
          </a:lstStyle>
          <a:p>
            <a:pPr lvl="0"/>
            <a:r>
              <a:rPr lang="en-US"/>
              <a:t>Speaker Name and Title</a:t>
            </a:r>
          </a:p>
        </p:txBody>
      </p:sp>
      <p:sp>
        <p:nvSpPr>
          <p:cNvPr id="7" name="Text Placeholder 6">
            <a:extLst>
              <a:ext uri="{FF2B5EF4-FFF2-40B4-BE49-F238E27FC236}">
                <a16:creationId xmlns:a16="http://schemas.microsoft.com/office/drawing/2014/main" id="{54317654-C294-EF48-A819-903B7082F7C6}"/>
              </a:ext>
            </a:extLst>
          </p:cNvPr>
          <p:cNvSpPr>
            <a:spLocks noGrp="1"/>
          </p:cNvSpPr>
          <p:nvPr>
            <p:ph type="body" sz="quarter" idx="11" hasCustomPrompt="1"/>
          </p:nvPr>
        </p:nvSpPr>
        <p:spPr>
          <a:xfrm>
            <a:off x="8738245" y="491925"/>
            <a:ext cx="2998486" cy="416422"/>
          </a:xfrm>
        </p:spPr>
        <p:txBody>
          <a:bodyPr anchor="ctr" anchorCtr="0">
            <a:normAutofit/>
          </a:bodyPr>
          <a:lstStyle>
            <a:lvl1pPr marL="0" indent="0" algn="r">
              <a:buNone/>
              <a:defRPr sz="2000" b="1" i="0">
                <a:solidFill>
                  <a:srgbClr val="F1F4F7"/>
                </a:solidFill>
                <a:latin typeface="Arial" panose="020B0604020202020204" pitchFamily="34" charset="0"/>
              </a:defRPr>
            </a:lvl1pPr>
          </a:lstStyle>
          <a:p>
            <a:pPr lvl="0"/>
            <a:r>
              <a:rPr lang="en-US"/>
              <a:t>Date</a:t>
            </a:r>
          </a:p>
        </p:txBody>
      </p:sp>
      <p:sp>
        <p:nvSpPr>
          <p:cNvPr id="10" name="Text Placeholder 8">
            <a:extLst>
              <a:ext uri="{FF2B5EF4-FFF2-40B4-BE49-F238E27FC236}">
                <a16:creationId xmlns:a16="http://schemas.microsoft.com/office/drawing/2014/main" id="{5A04659C-9D48-E843-9CF9-9183C7BF9195}"/>
              </a:ext>
            </a:extLst>
          </p:cNvPr>
          <p:cNvSpPr>
            <a:spLocks noGrp="1"/>
          </p:cNvSpPr>
          <p:nvPr>
            <p:ph type="body" sz="quarter" idx="13" hasCustomPrompt="1"/>
          </p:nvPr>
        </p:nvSpPr>
        <p:spPr>
          <a:xfrm>
            <a:off x="3528274" y="425753"/>
            <a:ext cx="2998486" cy="1582738"/>
          </a:xfrm>
        </p:spPr>
        <p:txBody>
          <a:bodyPr>
            <a:normAutofit/>
          </a:bodyPr>
          <a:lstStyle>
            <a:lvl1pPr marL="0" indent="0">
              <a:buNone/>
              <a:defRPr sz="1800" b="1" i="0">
                <a:solidFill>
                  <a:schemeClr val="bg1"/>
                </a:solidFill>
                <a:latin typeface="Arial" panose="020B0604020202020204" pitchFamily="34" charset="0"/>
              </a:defRPr>
            </a:lvl1pPr>
          </a:lstStyle>
          <a:p>
            <a:pPr lvl="0"/>
            <a:r>
              <a:rPr lang="en-US"/>
              <a:t>(Optional) Center, Program, or Division Name</a:t>
            </a:r>
          </a:p>
        </p:txBody>
      </p:sp>
      <p:sp>
        <p:nvSpPr>
          <p:cNvPr id="9" name="Rectangle 8"/>
          <p:cNvSpPr/>
          <p:nvPr userDrawn="1"/>
        </p:nvSpPr>
        <p:spPr bwMode="gray">
          <a:xfrm>
            <a:off x="6972300" y="6590007"/>
            <a:ext cx="2819400" cy="240711"/>
          </a:xfrm>
          <a:prstGeom prst="rect">
            <a:avLst/>
          </a:prstGeom>
          <a:solidFill>
            <a:srgbClr val="181A1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1272" y="342685"/>
            <a:ext cx="2850036" cy="477381"/>
          </a:xfrm>
          <a:prstGeom prst="rect">
            <a:avLst/>
          </a:prstGeom>
        </p:spPr>
      </p:pic>
    </p:spTree>
    <p:extLst>
      <p:ext uri="{BB962C8B-B14F-4D97-AF65-F5344CB8AC3E}">
        <p14:creationId xmlns:p14="http://schemas.microsoft.com/office/powerpoint/2010/main" val="441819243"/>
      </p:ext>
    </p:extLst>
  </p:cSld>
  <p:clrMapOvr>
    <a:masterClrMapping/>
  </p:clrMapOvr>
  <p:extLst>
    <p:ext uri="{DCECCB84-F9BA-43D5-87BE-67443E8EF086}">
      <p15:sldGuideLst xmlns:p15="http://schemas.microsoft.com/office/powerpoint/2012/main">
        <p15:guide id="1" orient="horz" pos="2064">
          <p15:clr>
            <a:srgbClr val="FBAE40"/>
          </p15:clr>
        </p15:guide>
        <p15:guide id="2" pos="331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89939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FC975-48D4-E344-AA0E-6BF906D04B8F}"/>
              </a:ext>
            </a:extLst>
          </p:cNvPr>
          <p:cNvSpPr>
            <a:spLocks noGrp="1"/>
          </p:cNvSpPr>
          <p:nvPr>
            <p:ph type="title"/>
          </p:nvPr>
        </p:nvSpPr>
        <p:spPr>
          <a:xfrm>
            <a:off x="5280951" y="3302241"/>
            <a:ext cx="6432630" cy="1605426"/>
          </a:xfrm>
        </p:spPr>
        <p:txBody>
          <a:bodyPr lIns="0" tIns="91440" rIns="0" bIns="0" anchor="t" anchorCtr="0">
            <a:normAutofit/>
          </a:bodyPr>
          <a:lstStyle>
            <a:lvl1pPr>
              <a:lnSpc>
                <a:spcPts val="3600"/>
              </a:lnSpc>
              <a:defRPr sz="3600">
                <a:solidFill>
                  <a:srgbClr val="F1F4F7"/>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822FE9-D507-C840-A53B-A87F0DAB04F1}"/>
              </a:ext>
            </a:extLst>
          </p:cNvPr>
          <p:cNvCxnSpPr/>
          <p:nvPr userDrawn="1"/>
        </p:nvCxnSpPr>
        <p:spPr>
          <a:xfrm>
            <a:off x="0" y="3277363"/>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D3040F0-F99F-E542-942E-C6B8AD8A7537}"/>
              </a:ext>
            </a:extLst>
          </p:cNvPr>
          <p:cNvSpPr>
            <a:spLocks noGrp="1"/>
          </p:cNvSpPr>
          <p:nvPr>
            <p:ph type="body" sz="quarter" idx="10" hasCustomPrompt="1"/>
          </p:nvPr>
        </p:nvSpPr>
        <p:spPr>
          <a:xfrm>
            <a:off x="5280951" y="5184774"/>
            <a:ext cx="6432630" cy="1181301"/>
          </a:xfrm>
        </p:spPr>
        <p:txBody>
          <a:bodyPr lIns="0">
            <a:normAutofit/>
          </a:bodyPr>
          <a:lstStyle>
            <a:lvl1pPr marL="0" indent="0">
              <a:lnSpc>
                <a:spcPts val="2400"/>
              </a:lnSpc>
              <a:buNone/>
              <a:defRPr sz="2000" b="1" i="0">
                <a:solidFill>
                  <a:srgbClr val="F1F4F7"/>
                </a:solidFill>
                <a:latin typeface="Arial" panose="020B0604020202020204" pitchFamily="34" charset="0"/>
              </a:defRPr>
            </a:lvl1pPr>
          </a:lstStyle>
          <a:p>
            <a:pPr lvl="0"/>
            <a:r>
              <a:rPr lang="en-US"/>
              <a:t>Speaker Name and Title</a:t>
            </a:r>
          </a:p>
        </p:txBody>
      </p:sp>
      <p:sp>
        <p:nvSpPr>
          <p:cNvPr id="7" name="Text Placeholder 6">
            <a:extLst>
              <a:ext uri="{FF2B5EF4-FFF2-40B4-BE49-F238E27FC236}">
                <a16:creationId xmlns:a16="http://schemas.microsoft.com/office/drawing/2014/main" id="{54317654-C294-EF48-A819-903B7082F7C6}"/>
              </a:ext>
            </a:extLst>
          </p:cNvPr>
          <p:cNvSpPr>
            <a:spLocks noGrp="1"/>
          </p:cNvSpPr>
          <p:nvPr>
            <p:ph type="body" sz="quarter" idx="11" hasCustomPrompt="1"/>
          </p:nvPr>
        </p:nvSpPr>
        <p:spPr>
          <a:xfrm>
            <a:off x="8738245" y="491925"/>
            <a:ext cx="2998486" cy="416422"/>
          </a:xfrm>
        </p:spPr>
        <p:txBody>
          <a:bodyPr anchor="ctr" anchorCtr="0">
            <a:normAutofit/>
          </a:bodyPr>
          <a:lstStyle>
            <a:lvl1pPr marL="0" indent="0" algn="r">
              <a:buNone/>
              <a:defRPr sz="2000" b="1" i="0">
                <a:solidFill>
                  <a:srgbClr val="F1F4F7"/>
                </a:solidFill>
                <a:latin typeface="Arial" panose="020B0604020202020204" pitchFamily="34" charset="0"/>
              </a:defRPr>
            </a:lvl1pPr>
          </a:lstStyle>
          <a:p>
            <a:pPr lvl="0"/>
            <a:r>
              <a:rPr lang="en-US"/>
              <a:t>Date</a:t>
            </a:r>
          </a:p>
        </p:txBody>
      </p:sp>
      <p:sp>
        <p:nvSpPr>
          <p:cNvPr id="10" name="Text Placeholder 8">
            <a:extLst>
              <a:ext uri="{FF2B5EF4-FFF2-40B4-BE49-F238E27FC236}">
                <a16:creationId xmlns:a16="http://schemas.microsoft.com/office/drawing/2014/main" id="{80314010-54D2-C64E-8187-349281B7F31C}"/>
              </a:ext>
            </a:extLst>
          </p:cNvPr>
          <p:cNvSpPr>
            <a:spLocks noGrp="1"/>
          </p:cNvSpPr>
          <p:nvPr>
            <p:ph type="body" sz="quarter" idx="12" hasCustomPrompt="1"/>
          </p:nvPr>
        </p:nvSpPr>
        <p:spPr>
          <a:xfrm>
            <a:off x="3528274" y="425753"/>
            <a:ext cx="2998486" cy="1582738"/>
          </a:xfrm>
        </p:spPr>
        <p:txBody>
          <a:bodyPr>
            <a:normAutofit/>
          </a:bodyPr>
          <a:lstStyle>
            <a:lvl1pPr marL="0" indent="0">
              <a:buNone/>
              <a:defRPr sz="1800" b="1" i="0">
                <a:solidFill>
                  <a:schemeClr val="bg1"/>
                </a:solidFill>
                <a:latin typeface="Arial" panose="020B0604020202020204" pitchFamily="34" charset="0"/>
              </a:defRPr>
            </a:lvl1pPr>
          </a:lstStyle>
          <a:p>
            <a:pPr lvl="0"/>
            <a:r>
              <a:rPr lang="en-US"/>
              <a:t>(Optional) Center, Program, or Division Name</a:t>
            </a:r>
          </a:p>
        </p:txBody>
      </p:sp>
      <p:sp>
        <p:nvSpPr>
          <p:cNvPr id="4" name="Rectangle 3"/>
          <p:cNvSpPr/>
          <p:nvPr userDrawn="1"/>
        </p:nvSpPr>
        <p:spPr bwMode="gray">
          <a:xfrm>
            <a:off x="6972300" y="6590007"/>
            <a:ext cx="2819400" cy="240711"/>
          </a:xfrm>
          <a:prstGeom prst="rect">
            <a:avLst/>
          </a:prstGeom>
          <a:solidFill>
            <a:srgbClr val="89939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1272" y="342685"/>
            <a:ext cx="2850036" cy="477381"/>
          </a:xfrm>
          <a:prstGeom prst="rect">
            <a:avLst/>
          </a:prstGeom>
        </p:spPr>
      </p:pic>
    </p:spTree>
    <p:extLst>
      <p:ext uri="{BB962C8B-B14F-4D97-AF65-F5344CB8AC3E}">
        <p14:creationId xmlns:p14="http://schemas.microsoft.com/office/powerpoint/2010/main" val="901012823"/>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Divider">
    <p:bg>
      <p:bgPr>
        <a:solidFill>
          <a:srgbClr val="009B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0A01E-DF31-B94D-94BE-4ECDF48E0CA8}"/>
              </a:ext>
            </a:extLst>
          </p:cNvPr>
          <p:cNvSpPr>
            <a:spLocks noGrp="1"/>
          </p:cNvSpPr>
          <p:nvPr>
            <p:ph type="title"/>
          </p:nvPr>
        </p:nvSpPr>
        <p:spPr>
          <a:xfrm>
            <a:off x="831850" y="1543733"/>
            <a:ext cx="10515600" cy="2436792"/>
          </a:xfrm>
          <a:prstGeom prst="rect">
            <a:avLst/>
          </a:prstGeom>
        </p:spPr>
        <p:txBody>
          <a:bodyPr lIns="0" bIns="0"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04B7EA88-C0F0-5748-B9E3-2FD0FEC4AF5A}"/>
              </a:ext>
            </a:extLst>
          </p:cNvPr>
          <p:cNvSpPr>
            <a:spLocks noGrp="1"/>
          </p:cNvSpPr>
          <p:nvPr>
            <p:ph type="body" idx="1"/>
          </p:nvPr>
        </p:nvSpPr>
        <p:spPr>
          <a:xfrm>
            <a:off x="831850" y="4114451"/>
            <a:ext cx="10515600" cy="1500187"/>
          </a:xfrm>
          <a:prstGeom prst="rect">
            <a:avLst/>
          </a:prstGeom>
        </p:spPr>
        <p:txBody>
          <a:bodyPr lIns="0">
            <a:normAutofit/>
          </a:bodyPr>
          <a:lstStyle>
            <a:lvl1pPr marL="0" indent="0">
              <a:buNone/>
              <a:defRPr sz="2600" b="0" i="0">
                <a:solidFill>
                  <a:schemeClr val="bg1"/>
                </a:solidFill>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25E2F487-CDFD-8349-BD14-BEE97F788A1F}"/>
              </a:ext>
            </a:extLst>
          </p:cNvPr>
          <p:cNvCxnSpPr/>
          <p:nvPr userDrawn="1"/>
        </p:nvCxnSpPr>
        <p:spPr>
          <a:xfrm>
            <a:off x="0" y="3980525"/>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1272" y="342685"/>
            <a:ext cx="2850036" cy="477381"/>
          </a:xfrm>
          <a:prstGeom prst="rect">
            <a:avLst/>
          </a:prstGeom>
        </p:spPr>
      </p:pic>
    </p:spTree>
    <p:extLst>
      <p:ext uri="{BB962C8B-B14F-4D97-AF65-F5344CB8AC3E}">
        <p14:creationId xmlns:p14="http://schemas.microsoft.com/office/powerpoint/2010/main" val="1588161251"/>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Section Divider Alt">
    <p:bg>
      <p:bgPr>
        <a:solidFill>
          <a:srgbClr val="009B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0A01E-DF31-B94D-94BE-4ECDF48E0CA8}"/>
              </a:ext>
            </a:extLst>
          </p:cNvPr>
          <p:cNvSpPr>
            <a:spLocks noGrp="1"/>
          </p:cNvSpPr>
          <p:nvPr>
            <p:ph type="title"/>
          </p:nvPr>
        </p:nvSpPr>
        <p:spPr>
          <a:xfrm>
            <a:off x="831850" y="3362700"/>
            <a:ext cx="10515600" cy="2436792"/>
          </a:xfrm>
          <a:prstGeom prst="rect">
            <a:avLst/>
          </a:prstGeom>
        </p:spPr>
        <p:txBody>
          <a:bodyPr lIns="0" bIns="0" anchor="b"/>
          <a:lstStyle>
            <a:lvl1pPr>
              <a:defRPr sz="6000">
                <a:solidFill>
                  <a:schemeClr val="bg1"/>
                </a:solidFill>
              </a:defRPr>
            </a:lvl1pPr>
          </a:lstStyle>
          <a:p>
            <a:r>
              <a:rPr lang="en-US"/>
              <a:t>Click to edit Master title style</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1272" y="342685"/>
            <a:ext cx="2850036" cy="477381"/>
          </a:xfrm>
          <a:prstGeom prst="rect">
            <a:avLst/>
          </a:prstGeom>
        </p:spPr>
      </p:pic>
    </p:spTree>
    <p:extLst>
      <p:ext uri="{BB962C8B-B14F-4D97-AF65-F5344CB8AC3E}">
        <p14:creationId xmlns:p14="http://schemas.microsoft.com/office/powerpoint/2010/main" val="1607123497"/>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ngle Talking Point">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920ED7-C5A1-2544-9572-F2AF41CB5A8C}"/>
              </a:ext>
            </a:extLst>
          </p:cNvPr>
          <p:cNvSpPr/>
          <p:nvPr userDrawn="1"/>
        </p:nvSpPr>
        <p:spPr>
          <a:xfrm>
            <a:off x="0" y="0"/>
            <a:ext cx="12192000" cy="6145823"/>
          </a:xfrm>
          <a:prstGeom prst="rect">
            <a:avLst/>
          </a:prstGeom>
          <a:solidFill>
            <a:srgbClr val="F1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20275F-86FC-8540-8EC3-BB1C02C04F52}"/>
              </a:ext>
            </a:extLst>
          </p:cNvPr>
          <p:cNvSpPr>
            <a:spLocks noGrp="1"/>
          </p:cNvSpPr>
          <p:nvPr>
            <p:ph type="title" hasCustomPrompt="1"/>
          </p:nvPr>
        </p:nvSpPr>
        <p:spPr>
          <a:xfrm>
            <a:off x="838200" y="365125"/>
            <a:ext cx="8004858" cy="4461518"/>
          </a:xfrm>
        </p:spPr>
        <p:txBody>
          <a:bodyPr>
            <a:normAutofit/>
          </a:bodyPr>
          <a:lstStyle>
            <a:lvl1pPr>
              <a:lnSpc>
                <a:spcPts val="4000"/>
              </a:lnSpc>
              <a:defRPr sz="4000">
                <a:solidFill>
                  <a:srgbClr val="181A1C"/>
                </a:solidFill>
              </a:defRPr>
            </a:lvl1pPr>
          </a:lstStyle>
          <a:p>
            <a:r>
              <a:rPr lang="en-US"/>
              <a:t>Single talking point</a:t>
            </a:r>
          </a:p>
        </p:txBody>
      </p:sp>
      <p:cxnSp>
        <p:nvCxnSpPr>
          <p:cNvPr id="7" name="Straight Connector 6">
            <a:extLst>
              <a:ext uri="{FF2B5EF4-FFF2-40B4-BE49-F238E27FC236}">
                <a16:creationId xmlns:a16="http://schemas.microsoft.com/office/drawing/2014/main" id="{B4B70EEE-40E6-C540-A277-FA92F80A0C99}"/>
              </a:ext>
            </a:extLst>
          </p:cNvPr>
          <p:cNvCxnSpPr/>
          <p:nvPr userDrawn="1"/>
        </p:nvCxnSpPr>
        <p:spPr>
          <a:xfrm>
            <a:off x="0" y="6142367"/>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DE8D747-B65F-8E49-AC3E-DDF6EDC1E5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54655" y="214005"/>
            <a:ext cx="3429000" cy="342900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7587" y="6392206"/>
            <a:ext cx="2302327" cy="385640"/>
          </a:xfrm>
          <a:prstGeom prst="rect">
            <a:avLst/>
          </a:prstGeom>
        </p:spPr>
      </p:pic>
    </p:spTree>
    <p:extLst>
      <p:ext uri="{BB962C8B-B14F-4D97-AF65-F5344CB8AC3E}">
        <p14:creationId xmlns:p14="http://schemas.microsoft.com/office/powerpoint/2010/main" val="21577302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ingle Talking Point">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920ED7-C5A1-2544-9572-F2AF41CB5A8C}"/>
              </a:ext>
            </a:extLst>
          </p:cNvPr>
          <p:cNvSpPr/>
          <p:nvPr userDrawn="1"/>
        </p:nvSpPr>
        <p:spPr>
          <a:xfrm>
            <a:off x="0" y="0"/>
            <a:ext cx="12192000" cy="6145823"/>
          </a:xfrm>
          <a:prstGeom prst="rect">
            <a:avLst/>
          </a:prstGeom>
          <a:solidFill>
            <a:srgbClr val="18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20275F-86FC-8540-8EC3-BB1C02C04F52}"/>
              </a:ext>
            </a:extLst>
          </p:cNvPr>
          <p:cNvSpPr>
            <a:spLocks noGrp="1"/>
          </p:cNvSpPr>
          <p:nvPr>
            <p:ph type="title" hasCustomPrompt="1"/>
          </p:nvPr>
        </p:nvSpPr>
        <p:spPr>
          <a:xfrm>
            <a:off x="838200" y="365125"/>
            <a:ext cx="8004858" cy="4461518"/>
          </a:xfrm>
        </p:spPr>
        <p:txBody>
          <a:bodyPr>
            <a:normAutofit/>
          </a:bodyPr>
          <a:lstStyle>
            <a:lvl1pPr>
              <a:lnSpc>
                <a:spcPts val="4000"/>
              </a:lnSpc>
              <a:defRPr sz="4000">
                <a:solidFill>
                  <a:srgbClr val="009BDB"/>
                </a:solidFill>
              </a:defRPr>
            </a:lvl1pPr>
          </a:lstStyle>
          <a:p>
            <a:r>
              <a:rPr lang="en-US"/>
              <a:t>Single talking point</a:t>
            </a:r>
          </a:p>
        </p:txBody>
      </p:sp>
      <p:pic>
        <p:nvPicPr>
          <p:cNvPr id="4" name="Picture 3">
            <a:extLst>
              <a:ext uri="{FF2B5EF4-FFF2-40B4-BE49-F238E27FC236}">
                <a16:creationId xmlns:a16="http://schemas.microsoft.com/office/drawing/2014/main" id="{D0469804-59D3-3C43-828B-D587403839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54655" y="214005"/>
            <a:ext cx="3429000" cy="3429000"/>
          </a:xfrm>
          <a:prstGeom prst="rect">
            <a:avLst/>
          </a:prstGeom>
        </p:spPr>
      </p:pic>
      <p:cxnSp>
        <p:nvCxnSpPr>
          <p:cNvPr id="7" name="Straight Connector 6">
            <a:extLst>
              <a:ext uri="{FF2B5EF4-FFF2-40B4-BE49-F238E27FC236}">
                <a16:creationId xmlns:a16="http://schemas.microsoft.com/office/drawing/2014/main" id="{B4B70EEE-40E6-C540-A277-FA92F80A0C99}"/>
              </a:ext>
            </a:extLst>
          </p:cNvPr>
          <p:cNvCxnSpPr/>
          <p:nvPr userDrawn="1"/>
        </p:nvCxnSpPr>
        <p:spPr>
          <a:xfrm>
            <a:off x="0" y="6142367"/>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7587" y="6392206"/>
            <a:ext cx="2302327" cy="385640"/>
          </a:xfrm>
          <a:prstGeom prst="rect">
            <a:avLst/>
          </a:prstGeom>
        </p:spPr>
      </p:pic>
    </p:spTree>
    <p:extLst>
      <p:ext uri="{BB962C8B-B14F-4D97-AF65-F5344CB8AC3E}">
        <p14:creationId xmlns:p14="http://schemas.microsoft.com/office/powerpoint/2010/main" val="8724885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p:bg>
      <p:bgPr>
        <a:solidFill>
          <a:srgbClr val="687078"/>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163C72-0336-2B40-B240-CA0966E91C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6688" y="406502"/>
            <a:ext cx="3113590" cy="550574"/>
          </a:xfrm>
          <a:prstGeom prst="rect">
            <a:avLst/>
          </a:prstGeom>
        </p:spPr>
      </p:pic>
      <p:sp>
        <p:nvSpPr>
          <p:cNvPr id="7" name="Text Placeholder 6">
            <a:extLst>
              <a:ext uri="{FF2B5EF4-FFF2-40B4-BE49-F238E27FC236}">
                <a16:creationId xmlns:a16="http://schemas.microsoft.com/office/drawing/2014/main" id="{02A68D94-1AC2-4749-A0EC-AF7FBD0688C1}"/>
              </a:ext>
            </a:extLst>
          </p:cNvPr>
          <p:cNvSpPr>
            <a:spLocks noGrp="1"/>
          </p:cNvSpPr>
          <p:nvPr>
            <p:ph type="body" sz="quarter" idx="10" hasCustomPrompt="1"/>
          </p:nvPr>
        </p:nvSpPr>
        <p:spPr>
          <a:xfrm>
            <a:off x="682947" y="5278219"/>
            <a:ext cx="9421813" cy="1065213"/>
          </a:xfrm>
        </p:spPr>
        <p:txBody>
          <a:bodyPr anchor="b" anchorCtr="0">
            <a:normAutofit/>
          </a:bodyPr>
          <a:lstStyle>
            <a:lvl1pPr marL="0" indent="0">
              <a:buNone/>
              <a:defRPr sz="6000" b="1" i="0">
                <a:solidFill>
                  <a:schemeClr val="bg1"/>
                </a:solidFill>
                <a:latin typeface="Arial" panose="020B0604020202020204" pitchFamily="34" charset="0"/>
              </a:defRPr>
            </a:lvl1pPr>
          </a:lstStyle>
          <a:p>
            <a:pPr lvl="0"/>
            <a:r>
              <a:rPr lang="en-US"/>
              <a:t>Closing statement</a:t>
            </a:r>
          </a:p>
        </p:txBody>
      </p:sp>
    </p:spTree>
    <p:extLst>
      <p:ext uri="{BB962C8B-B14F-4D97-AF65-F5344CB8AC3E}">
        <p14:creationId xmlns:p14="http://schemas.microsoft.com/office/powerpoint/2010/main" val="535520958"/>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rgbClr val="181A1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163C72-0336-2B40-B240-CA0966E91C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16688" y="406502"/>
            <a:ext cx="3113590" cy="550574"/>
          </a:xfrm>
          <a:prstGeom prst="rect">
            <a:avLst/>
          </a:prstGeom>
        </p:spPr>
      </p:pic>
      <p:sp>
        <p:nvSpPr>
          <p:cNvPr id="7" name="Text Placeholder 6">
            <a:extLst>
              <a:ext uri="{FF2B5EF4-FFF2-40B4-BE49-F238E27FC236}">
                <a16:creationId xmlns:a16="http://schemas.microsoft.com/office/drawing/2014/main" id="{02A68D94-1AC2-4749-A0EC-AF7FBD0688C1}"/>
              </a:ext>
            </a:extLst>
          </p:cNvPr>
          <p:cNvSpPr>
            <a:spLocks noGrp="1"/>
          </p:cNvSpPr>
          <p:nvPr>
            <p:ph type="body" sz="quarter" idx="10" hasCustomPrompt="1"/>
          </p:nvPr>
        </p:nvSpPr>
        <p:spPr>
          <a:xfrm>
            <a:off x="682947" y="5278219"/>
            <a:ext cx="9421813" cy="1065213"/>
          </a:xfrm>
        </p:spPr>
        <p:txBody>
          <a:bodyPr anchor="b" anchorCtr="0">
            <a:normAutofit/>
          </a:bodyPr>
          <a:lstStyle>
            <a:lvl1pPr marL="0" indent="0">
              <a:buNone/>
              <a:defRPr sz="6000" b="1" i="0">
                <a:solidFill>
                  <a:srgbClr val="009BDB"/>
                </a:solidFill>
                <a:latin typeface="Arial" panose="020B0604020202020204" pitchFamily="34" charset="0"/>
              </a:defRPr>
            </a:lvl1pPr>
          </a:lstStyle>
          <a:p>
            <a:pPr lvl="0"/>
            <a:r>
              <a:rPr lang="en-US"/>
              <a:t>Closing statement</a:t>
            </a:r>
          </a:p>
        </p:txBody>
      </p:sp>
    </p:spTree>
    <p:custDataLst>
      <p:tags r:id="rId1"/>
    </p:custDataLst>
    <p:extLst>
      <p:ext uri="{BB962C8B-B14F-4D97-AF65-F5344CB8AC3E}">
        <p14:creationId xmlns:p14="http://schemas.microsoft.com/office/powerpoint/2010/main" val="39117554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0413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FF5ED-9D6E-DB42-A3F6-02AFC2E5B889}"/>
              </a:ext>
            </a:extLst>
          </p:cNvPr>
          <p:cNvSpPr>
            <a:spLocks noGrp="1"/>
          </p:cNvSpPr>
          <p:nvPr>
            <p:ph type="title"/>
          </p:nvPr>
        </p:nvSpPr>
        <p:spPr>
          <a:xfrm>
            <a:off x="838200" y="523318"/>
            <a:ext cx="10515600" cy="659434"/>
          </a:xfrm>
          <a:prstGeom prst="rect">
            <a:avLst/>
          </a:prstGeom>
        </p:spPr>
        <p:txBody>
          <a:bodyPr tIns="0"/>
          <a:lstStyle/>
          <a:p>
            <a:r>
              <a:rPr lang="en-US"/>
              <a:t>Click to edit Master title style</a:t>
            </a:r>
          </a:p>
        </p:txBody>
      </p:sp>
      <p:sp>
        <p:nvSpPr>
          <p:cNvPr id="3" name="Content Placeholder 2">
            <a:extLst>
              <a:ext uri="{FF2B5EF4-FFF2-40B4-BE49-F238E27FC236}">
                <a16:creationId xmlns:a16="http://schemas.microsoft.com/office/drawing/2014/main" id="{2E66CBD6-CB37-E04D-9A47-D2D523865AFA}"/>
              </a:ext>
            </a:extLst>
          </p:cNvPr>
          <p:cNvSpPr>
            <a:spLocks noGrp="1"/>
          </p:cNvSpPr>
          <p:nvPr>
            <p:ph idx="1" hasCustomPrompt="1"/>
          </p:nvPr>
        </p:nvSpPr>
        <p:spPr>
          <a:xfrm>
            <a:off x="838200" y="1488618"/>
            <a:ext cx="10515600" cy="4351338"/>
          </a:xfrm>
          <a:prstGeom prst="rect">
            <a:avLst/>
          </a:prstGeom>
        </p:spPr>
        <p:txBody>
          <a:bodyPr/>
          <a:lstStyle>
            <a:lvl1pPr marL="228600" indent="-228600">
              <a:buClr>
                <a:srgbClr val="9E9E9E"/>
              </a:buClr>
              <a:buFont typeface="System Font Regular"/>
              <a:buChar char="–"/>
              <a:defRPr/>
            </a:lvl1pPr>
            <a:lvl2pPr marL="685800" indent="-228600">
              <a:buClr>
                <a:srgbClr val="9E9E9E"/>
              </a:buClr>
              <a:buFont typeface="System Font Regular"/>
              <a:buChar char="–"/>
              <a:defRPr/>
            </a:lvl2pPr>
            <a:lvl3pPr marL="1143000" indent="-228600">
              <a:buClr>
                <a:srgbClr val="9E9E9E"/>
              </a:buClr>
              <a:buFont typeface="System Font Regular"/>
              <a:buChar char="–"/>
              <a:defRPr/>
            </a:lvl3pPr>
            <a:lvl4pPr marL="1600200" indent="-228600">
              <a:buClr>
                <a:srgbClr val="9E9E9E"/>
              </a:buClr>
              <a:buFont typeface="System Font Regular"/>
              <a:buChar char="–"/>
              <a:defRPr/>
            </a:lvl4pPr>
            <a:lvl5pPr marL="2057400" indent="-228600">
              <a:buClr>
                <a:srgbClr val="9E9E9E"/>
              </a:buClr>
              <a:buFont typeface="System Font Regular"/>
              <a:buChar char="–"/>
              <a:defRPr/>
            </a:lvl5p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FE0F6C81-D090-2241-80CE-63094035FC9A}"/>
              </a:ext>
            </a:extLst>
          </p:cNvPr>
          <p:cNvCxnSpPr/>
          <p:nvPr userDrawn="1"/>
        </p:nvCxnSpPr>
        <p:spPr>
          <a:xfrm>
            <a:off x="0" y="513379"/>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19A8BB83-4FD8-5242-8148-9E75CA62F6F3}"/>
              </a:ext>
            </a:extLst>
          </p:cNvPr>
          <p:cNvSpPr>
            <a:spLocks noGrp="1"/>
          </p:cNvSpPr>
          <p:nvPr>
            <p:ph type="body" sz="quarter" idx="10" hasCustomPrompt="1"/>
          </p:nvPr>
        </p:nvSpPr>
        <p:spPr>
          <a:xfrm>
            <a:off x="838200" y="36092"/>
            <a:ext cx="5407025" cy="417512"/>
          </a:xfrm>
        </p:spPr>
        <p:txBody>
          <a:bodyPr anchor="ctr" anchorCtr="0">
            <a:normAutofit/>
          </a:bodyPr>
          <a:lstStyle>
            <a:lvl1pPr marL="0" indent="0">
              <a:buNone/>
              <a:defRPr sz="1200" b="0" i="0">
                <a:solidFill>
                  <a:srgbClr val="181A1C"/>
                </a:solidFill>
                <a:latin typeface="Inter" panose="020B0502030000000004" pitchFamily="34" charset="0"/>
              </a:defRPr>
            </a:lvl1pPr>
          </a:lstStyle>
          <a:p>
            <a:pPr lvl="0"/>
            <a:r>
              <a:rPr lang="en-US"/>
              <a:t>Title of Presentation – Edit using Master Slides</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59473" y="6392206"/>
            <a:ext cx="2302327" cy="385640"/>
          </a:xfrm>
          <a:prstGeom prst="rect">
            <a:avLst/>
          </a:prstGeom>
        </p:spPr>
      </p:pic>
    </p:spTree>
    <p:extLst>
      <p:ext uri="{BB962C8B-B14F-4D97-AF65-F5344CB8AC3E}">
        <p14:creationId xmlns:p14="http://schemas.microsoft.com/office/powerpoint/2010/main" val="4213760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With subtitle and observation box">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43B131C-746B-39C7-7312-75C7B13BBCEF}"/>
              </a:ext>
            </a:extLst>
          </p:cNvPr>
          <p:cNvGraphicFramePr>
            <a:graphicFrameLocks noChangeAspect="1"/>
          </p:cNvGraphicFramePr>
          <p:nvPr userDrawn="1">
            <p:custDataLst>
              <p:tags r:id="rId1"/>
            </p:custDataLst>
            <p:extLst>
              <p:ext uri="{D42A27DB-BD31-4B8C-83A1-F6EECF244321}">
                <p14:modId xmlns:p14="http://schemas.microsoft.com/office/powerpoint/2010/main" val="91570632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think-cell data - do not delete" hidden="1">
                        <a:extLst>
                          <a:ext uri="{FF2B5EF4-FFF2-40B4-BE49-F238E27FC236}">
                            <a16:creationId xmlns:a16="http://schemas.microsoft.com/office/drawing/2014/main" id="{B43B131C-746B-39C7-7312-75C7B13BBCEF}"/>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1C264867-586E-1C64-451B-C7C39742C700}"/>
              </a:ext>
            </a:extLst>
          </p:cNvPr>
          <p:cNvSpPr>
            <a:spLocks noGrp="1"/>
          </p:cNvSpPr>
          <p:nvPr>
            <p:ph type="ftr" sz="quarter" idx="10"/>
          </p:nvPr>
        </p:nvSpPr>
        <p:spPr/>
        <p:txBody>
          <a:bodyPr/>
          <a:lstStyle/>
          <a:p>
            <a:pPr marL="0" indent="0">
              <a:spcBef>
                <a:spcPts val="0"/>
              </a:spcBef>
              <a:buNone/>
            </a:pPr>
            <a:r>
              <a:rPr lang="en-US" sz="800" dirty="0">
                <a:solidFill>
                  <a:srgbClr val="000000"/>
                </a:solidFill>
              </a:rPr>
              <a:t>Source: Name with link (year)</a:t>
            </a:r>
          </a:p>
          <a:p>
            <a:pPr marL="0" indent="0">
              <a:spcBef>
                <a:spcPts val="0"/>
              </a:spcBef>
              <a:buNone/>
            </a:pPr>
            <a:r>
              <a:rPr lang="en-US" sz="800" dirty="0">
                <a:solidFill>
                  <a:srgbClr val="000000"/>
                </a:solidFill>
              </a:rPr>
              <a:t>Credit: Names (date); share/adapt </a:t>
            </a:r>
            <a:r>
              <a:rPr lang="en-US" sz="800" dirty="0">
                <a:solidFill>
                  <a:srgbClr val="000000"/>
                </a:solidFill>
                <a:hlinkClick r:id="rId5"/>
              </a:rPr>
              <a:t>with attribution</a:t>
            </a:r>
            <a:r>
              <a:rPr lang="en-US" sz="800" dirty="0">
                <a:solidFill>
                  <a:srgbClr val="000000"/>
                </a:solidFill>
              </a:rPr>
              <a:t>. Contact: </a:t>
            </a:r>
            <a:r>
              <a:rPr lang="en-US" sz="800" dirty="0">
                <a:solidFill>
                  <a:srgbClr val="000000"/>
                </a:solidFill>
                <a:hlinkClick r:id="rId6"/>
              </a:rPr>
              <a:t>gwagner@columbia.edu</a:t>
            </a:r>
            <a:r>
              <a:rPr lang="en-US" sz="800" dirty="0">
                <a:solidFill>
                  <a:srgbClr val="000000"/>
                </a:solidFill>
              </a:rPr>
              <a:t> </a:t>
            </a:r>
          </a:p>
        </p:txBody>
      </p:sp>
      <p:sp>
        <p:nvSpPr>
          <p:cNvPr id="7" name="Content Placeholder 6">
            <a:extLst>
              <a:ext uri="{FF2B5EF4-FFF2-40B4-BE49-F238E27FC236}">
                <a16:creationId xmlns:a16="http://schemas.microsoft.com/office/drawing/2014/main" id="{54F8E7B7-198F-4CAB-9547-888AF75277E4}"/>
              </a:ext>
            </a:extLst>
          </p:cNvPr>
          <p:cNvSpPr>
            <a:spLocks noGrp="1"/>
          </p:cNvSpPr>
          <p:nvPr>
            <p:ph sz="quarter" idx="12" hasCustomPrompt="1"/>
          </p:nvPr>
        </p:nvSpPr>
        <p:spPr>
          <a:xfrm>
            <a:off x="329184" y="1554480"/>
            <a:ext cx="8979408" cy="274320"/>
          </a:xfrm>
        </p:spPr>
        <p:txBody>
          <a:bodyPr lIns="36576" tIns="36576" rIns="36576" bIns="36576"/>
          <a:lstStyle/>
          <a:p>
            <a:pPr marL="0" indent="0">
              <a:spcBef>
                <a:spcPts val="0"/>
              </a:spcBef>
              <a:buNone/>
            </a:pPr>
            <a:r>
              <a:rPr lang="en-US" sz="1600" b="1">
                <a:solidFill>
                  <a:srgbClr val="000000"/>
                </a:solidFill>
              </a:rPr>
              <a:t>Subtitle</a:t>
            </a:r>
          </a:p>
        </p:txBody>
      </p:sp>
      <p:sp>
        <p:nvSpPr>
          <p:cNvPr id="10" name="Title 1">
            <a:extLst>
              <a:ext uri="{FF2B5EF4-FFF2-40B4-BE49-F238E27FC236}">
                <a16:creationId xmlns:a16="http://schemas.microsoft.com/office/drawing/2014/main" id="{1C78BD8F-C645-A2A2-1872-C72128CDC9DD}"/>
              </a:ext>
            </a:extLst>
          </p:cNvPr>
          <p:cNvSpPr>
            <a:spLocks noGrp="1"/>
          </p:cNvSpPr>
          <p:nvPr>
            <p:ph type="title" hasCustomPrompt="1"/>
          </p:nvPr>
        </p:nvSpPr>
        <p:spPr>
          <a:xfrm>
            <a:off x="330200" y="523318"/>
            <a:ext cx="11531600" cy="882788"/>
          </a:xfrm>
          <a:prstGeom prst="rect">
            <a:avLst/>
          </a:prstGeom>
        </p:spPr>
        <p:txBody>
          <a:bodyPr vert="horz" tIns="0" anchor="t">
            <a:normAutofit/>
          </a:bodyPr>
          <a:lstStyle>
            <a:lvl1pPr>
              <a:defRPr sz="2800" baseline="0"/>
            </a:lvl1pPr>
          </a:lstStyle>
          <a:p>
            <a:r>
              <a:rPr lang="en-US"/>
              <a:t>Slide title: key message in 1-2 lines</a:t>
            </a:r>
          </a:p>
        </p:txBody>
      </p:sp>
      <p:sp>
        <p:nvSpPr>
          <p:cNvPr id="12" name="Text Placeholder 11">
            <a:extLst>
              <a:ext uri="{FF2B5EF4-FFF2-40B4-BE49-F238E27FC236}">
                <a16:creationId xmlns:a16="http://schemas.microsoft.com/office/drawing/2014/main" id="{88BF458D-A3E1-842C-53A3-F0B8A02FFCAD}"/>
              </a:ext>
            </a:extLst>
          </p:cNvPr>
          <p:cNvSpPr>
            <a:spLocks noGrp="1"/>
          </p:cNvSpPr>
          <p:nvPr>
            <p:ph type="body" sz="quarter" idx="13"/>
          </p:nvPr>
        </p:nvSpPr>
        <p:spPr>
          <a:xfrm>
            <a:off x="9308592" y="1554480"/>
            <a:ext cx="2551176" cy="4262438"/>
          </a:xfrm>
          <a:solidFill>
            <a:srgbClr val="E4E8EF"/>
          </a:solidFill>
        </p:spPr>
        <p:txBody>
          <a:bodyPr lIns="137160" tIns="137160" rIns="274320" bIns="137160"/>
          <a:lstStyle>
            <a:lvl1pPr marL="285750" indent="-285750">
              <a:buFont typeface="Arial" panose="020B0604020202020204" pitchFamily="34" charset="0"/>
              <a:buChar char="•"/>
              <a:defRPr sz="1250" b="1"/>
            </a:lvl1pPr>
            <a:lvl2pPr marL="361950" indent="-180975">
              <a:buFont typeface="Arial" panose="020B0604020202020204" pitchFamily="34" charset="0"/>
              <a:buChar char="•"/>
              <a:defRPr/>
            </a:lvl2pPr>
            <a:lvl3pPr marL="534988" indent="-173038">
              <a:buFont typeface="Arial" panose="020B0604020202020204" pitchFamily="34" charset="0"/>
              <a:buChar char="•"/>
              <a:defRPr/>
            </a:lvl3pPr>
            <a:lvl4pPr marL="715963" indent="-180975">
              <a:buFont typeface="Arial" panose="020B0604020202020204" pitchFamily="34" charset="0"/>
              <a:buChar char="•"/>
              <a:defRPr/>
            </a:lvl4pPr>
            <a:lvl5pPr marL="898525" indent="-182563">
              <a:buFont typeface="Arial" panose="020B0604020202020204" pitchFamily="34" charset="0"/>
              <a:buChar char="•"/>
              <a:defRPr/>
            </a:lvl5pPr>
          </a:lstStyle>
          <a:p>
            <a:pPr lvl="0"/>
            <a:endParaRPr lang="en-US"/>
          </a:p>
        </p:txBody>
      </p:sp>
      <p:pic>
        <p:nvPicPr>
          <p:cNvPr id="8" name="Picture 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559473" y="6392206"/>
            <a:ext cx="2302327" cy="385640"/>
          </a:xfrm>
          <a:prstGeom prst="rect">
            <a:avLst/>
          </a:prstGeom>
        </p:spPr>
      </p:pic>
    </p:spTree>
    <p:extLst>
      <p:ext uri="{BB962C8B-B14F-4D97-AF65-F5344CB8AC3E}">
        <p14:creationId xmlns:p14="http://schemas.microsoft.com/office/powerpoint/2010/main" val="8687571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Section dividers">
  <p:cSld name="Section dividers">
    <p:bg>
      <p:bgPr>
        <a:solidFill>
          <a:srgbClr val="009BDB"/>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1851" y="3362700"/>
            <a:ext cx="10515600" cy="2436800"/>
          </a:xfrm>
          <a:prstGeom prst="rect">
            <a:avLst/>
          </a:prstGeom>
          <a:noFill/>
          <a:ln>
            <a:noFill/>
          </a:ln>
        </p:spPr>
        <p:txBody>
          <a:bodyPr spcFirstLastPara="1" wrap="square" lIns="0" tIns="34275" rIns="68575" bIns="0" anchor="b" anchorCtr="0">
            <a:noAutofit/>
          </a:bodyPr>
          <a:lstStyle>
            <a:lvl1pPr lvl="0" algn="l" rtl="0">
              <a:lnSpc>
                <a:spcPct val="100000"/>
              </a:lnSpc>
              <a:spcBef>
                <a:spcPts val="0"/>
              </a:spcBef>
              <a:spcAft>
                <a:spcPts val="0"/>
              </a:spcAft>
              <a:buClr>
                <a:schemeClr val="lt1"/>
              </a:buClr>
              <a:buSzPts val="3600"/>
              <a:buFont typeface="Arial"/>
              <a:buNone/>
              <a:defRPr sz="48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52" name="Google Shape;52;p1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11272" y="342686"/>
            <a:ext cx="2699675" cy="477381"/>
          </a:xfrm>
          <a:prstGeom prst="rect">
            <a:avLst/>
          </a:prstGeom>
          <a:noFill/>
          <a:ln>
            <a:noFill/>
          </a:ln>
        </p:spPr>
      </p:pic>
    </p:spTree>
    <p:extLst>
      <p:ext uri="{BB962C8B-B14F-4D97-AF65-F5344CB8AC3E}">
        <p14:creationId xmlns:p14="http://schemas.microsoft.com/office/powerpoint/2010/main" val="3528354367"/>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p:bg>
      <p:bgPr>
        <a:solidFill>
          <a:srgbClr val="009B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FC975-48D4-E344-AA0E-6BF906D04B8F}"/>
              </a:ext>
            </a:extLst>
          </p:cNvPr>
          <p:cNvSpPr>
            <a:spLocks noGrp="1"/>
          </p:cNvSpPr>
          <p:nvPr>
            <p:ph type="title"/>
          </p:nvPr>
        </p:nvSpPr>
        <p:spPr>
          <a:xfrm>
            <a:off x="5280951" y="3302241"/>
            <a:ext cx="6432630" cy="1605426"/>
          </a:xfrm>
        </p:spPr>
        <p:txBody>
          <a:bodyPr lIns="0" tIns="91440" rIns="0" bIns="0" anchor="t" anchorCtr="0">
            <a:normAutofit/>
          </a:bodyPr>
          <a:lstStyle>
            <a:lvl1pPr>
              <a:lnSpc>
                <a:spcPts val="3600"/>
              </a:lnSpc>
              <a:defRPr sz="3600">
                <a:solidFill>
                  <a:srgbClr val="F1F4F7"/>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822FE9-D507-C840-A53B-A87F0DAB04F1}"/>
              </a:ext>
            </a:extLst>
          </p:cNvPr>
          <p:cNvCxnSpPr/>
          <p:nvPr userDrawn="1"/>
        </p:nvCxnSpPr>
        <p:spPr>
          <a:xfrm>
            <a:off x="0" y="3277363"/>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D3040F0-F99F-E542-942E-C6B8AD8A7537}"/>
              </a:ext>
            </a:extLst>
          </p:cNvPr>
          <p:cNvSpPr>
            <a:spLocks noGrp="1"/>
          </p:cNvSpPr>
          <p:nvPr>
            <p:ph type="body" sz="quarter" idx="10" hasCustomPrompt="1"/>
          </p:nvPr>
        </p:nvSpPr>
        <p:spPr>
          <a:xfrm>
            <a:off x="5280951" y="5184774"/>
            <a:ext cx="6432630" cy="1181301"/>
          </a:xfrm>
        </p:spPr>
        <p:txBody>
          <a:bodyPr lIns="0">
            <a:normAutofit/>
          </a:bodyPr>
          <a:lstStyle>
            <a:lvl1pPr marL="0" indent="0">
              <a:lnSpc>
                <a:spcPts val="2400"/>
              </a:lnSpc>
              <a:buNone/>
              <a:defRPr sz="2000" b="1" i="0">
                <a:solidFill>
                  <a:srgbClr val="F1F4F7"/>
                </a:solidFill>
                <a:latin typeface="Arial" panose="020B0604020202020204" pitchFamily="34" charset="0"/>
              </a:defRPr>
            </a:lvl1pPr>
          </a:lstStyle>
          <a:p>
            <a:pPr lvl="0"/>
            <a:r>
              <a:rPr lang="en-US"/>
              <a:t>Speaker Name and Title</a:t>
            </a:r>
          </a:p>
        </p:txBody>
      </p:sp>
      <p:sp>
        <p:nvSpPr>
          <p:cNvPr id="7" name="Text Placeholder 6">
            <a:extLst>
              <a:ext uri="{FF2B5EF4-FFF2-40B4-BE49-F238E27FC236}">
                <a16:creationId xmlns:a16="http://schemas.microsoft.com/office/drawing/2014/main" id="{54317654-C294-EF48-A819-903B7082F7C6}"/>
              </a:ext>
            </a:extLst>
          </p:cNvPr>
          <p:cNvSpPr>
            <a:spLocks noGrp="1"/>
          </p:cNvSpPr>
          <p:nvPr>
            <p:ph type="body" sz="quarter" idx="11" hasCustomPrompt="1"/>
          </p:nvPr>
        </p:nvSpPr>
        <p:spPr>
          <a:xfrm>
            <a:off x="8738245" y="491925"/>
            <a:ext cx="2998486" cy="416422"/>
          </a:xfrm>
        </p:spPr>
        <p:txBody>
          <a:bodyPr anchor="ctr" anchorCtr="0">
            <a:normAutofit/>
          </a:bodyPr>
          <a:lstStyle>
            <a:lvl1pPr marL="0" indent="0" algn="r">
              <a:buNone/>
              <a:defRPr sz="2000" b="1" i="0">
                <a:solidFill>
                  <a:srgbClr val="F1F4F7"/>
                </a:solidFill>
                <a:latin typeface="Arial" panose="020B0604020202020204" pitchFamily="34" charset="0"/>
              </a:defRPr>
            </a:lvl1pPr>
          </a:lstStyle>
          <a:p>
            <a:pPr lvl="0"/>
            <a:r>
              <a:rPr lang="en-US"/>
              <a:t>Date</a:t>
            </a:r>
          </a:p>
        </p:txBody>
      </p:sp>
      <p:sp>
        <p:nvSpPr>
          <p:cNvPr id="8" name="Text Placeholder 8">
            <a:extLst>
              <a:ext uri="{FF2B5EF4-FFF2-40B4-BE49-F238E27FC236}">
                <a16:creationId xmlns:a16="http://schemas.microsoft.com/office/drawing/2014/main" id="{B1A05A3F-1493-B94B-8610-C082B2A031EA}"/>
              </a:ext>
            </a:extLst>
          </p:cNvPr>
          <p:cNvSpPr>
            <a:spLocks noGrp="1"/>
          </p:cNvSpPr>
          <p:nvPr>
            <p:ph type="body" sz="quarter" idx="12" hasCustomPrompt="1"/>
          </p:nvPr>
        </p:nvSpPr>
        <p:spPr>
          <a:xfrm>
            <a:off x="3528274" y="425753"/>
            <a:ext cx="2998486" cy="1582738"/>
          </a:xfrm>
        </p:spPr>
        <p:txBody>
          <a:bodyPr>
            <a:normAutofit/>
          </a:bodyPr>
          <a:lstStyle>
            <a:lvl1pPr marL="0" indent="0">
              <a:buNone/>
              <a:defRPr sz="1800" b="1" i="0">
                <a:solidFill>
                  <a:schemeClr val="bg1"/>
                </a:solidFill>
                <a:latin typeface="Arial" panose="020B0604020202020204" pitchFamily="34" charset="0"/>
              </a:defRPr>
            </a:lvl1pPr>
          </a:lstStyle>
          <a:p>
            <a:pPr lvl="0"/>
            <a:r>
              <a:rPr lang="en-US"/>
              <a:t>(Optional) Center, Program, or Division Name</a:t>
            </a:r>
          </a:p>
        </p:txBody>
      </p:sp>
      <p:sp>
        <p:nvSpPr>
          <p:cNvPr id="9" name="Rectangle 8"/>
          <p:cNvSpPr/>
          <p:nvPr userDrawn="1"/>
        </p:nvSpPr>
        <p:spPr bwMode="gray">
          <a:xfrm>
            <a:off x="6972300" y="6590007"/>
            <a:ext cx="2819400" cy="240711"/>
          </a:xfrm>
          <a:prstGeom prst="rect">
            <a:avLst/>
          </a:prstGeom>
          <a:solidFill>
            <a:srgbClr val="009B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1272" y="342685"/>
            <a:ext cx="2850036" cy="477381"/>
          </a:xfrm>
          <a:prstGeom prst="rect">
            <a:avLst/>
          </a:prstGeom>
        </p:spPr>
      </p:pic>
    </p:spTree>
    <p:extLst>
      <p:ext uri="{BB962C8B-B14F-4D97-AF65-F5344CB8AC3E}">
        <p14:creationId xmlns:p14="http://schemas.microsoft.com/office/powerpoint/2010/main" val="1037382120"/>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With subtitle and observation box">
  <p:cSld name="1_With subtitle and observation box">
    <p:spTree>
      <p:nvGrpSpPr>
        <p:cNvPr id="1" name="Shape 86"/>
        <p:cNvGrpSpPr/>
        <p:nvPr/>
      </p:nvGrpSpPr>
      <p:grpSpPr>
        <a:xfrm>
          <a:off x="0" y="0"/>
          <a:ext cx="0" cy="0"/>
          <a:chOff x="0" y="0"/>
          <a:chExt cx="0" cy="0"/>
        </a:xfrm>
      </p:grpSpPr>
      <p:sp>
        <p:nvSpPr>
          <p:cNvPr id="87" name="Google Shape;87;p19"/>
          <p:cNvSpPr txBox="1">
            <a:spLocks noGrp="1"/>
          </p:cNvSpPr>
          <p:nvPr>
            <p:ph type="ftr" idx="11"/>
          </p:nvPr>
        </p:nvSpPr>
        <p:spPr>
          <a:xfrm>
            <a:off x="329184" y="6356351"/>
            <a:ext cx="11532400" cy="2744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88" name="Google Shape;88;p19"/>
          <p:cNvSpPr txBox="1">
            <a:spLocks noGrp="1"/>
          </p:cNvSpPr>
          <p:nvPr>
            <p:ph type="body" idx="1"/>
          </p:nvPr>
        </p:nvSpPr>
        <p:spPr>
          <a:xfrm>
            <a:off x="329184" y="1554480"/>
            <a:ext cx="8979200" cy="274400"/>
          </a:xfrm>
          <a:prstGeom prst="rect">
            <a:avLst/>
          </a:prstGeom>
          <a:noFill/>
          <a:ln>
            <a:noFill/>
          </a:ln>
        </p:spPr>
        <p:txBody>
          <a:bodyPr spcFirstLastPara="1" wrap="square" lIns="27425" tIns="27425" rIns="27425" bIns="27425" anchor="t" anchorCtr="0">
            <a:normAutofit/>
          </a:bodyPr>
          <a:lstStyle>
            <a:lvl1pPr marL="609585" lvl="0" indent="-423323" algn="l" rtl="0">
              <a:lnSpc>
                <a:spcPct val="100000"/>
              </a:lnSpc>
              <a:spcBef>
                <a:spcPts val="1200"/>
              </a:spcBef>
              <a:spcAft>
                <a:spcPts val="0"/>
              </a:spcAft>
              <a:buClr>
                <a:schemeClr val="dk1"/>
              </a:buClr>
              <a:buSzPts val="1400"/>
              <a:buChar char="•"/>
              <a:defRPr/>
            </a:lvl1pPr>
            <a:lvl2pPr marL="1219170" lvl="1" indent="-423323" algn="l" rtl="0">
              <a:lnSpc>
                <a:spcPct val="100000"/>
              </a:lnSpc>
              <a:spcBef>
                <a:spcPts val="667"/>
              </a:spcBef>
              <a:spcAft>
                <a:spcPts val="0"/>
              </a:spcAft>
              <a:buClr>
                <a:schemeClr val="dk1"/>
              </a:buClr>
              <a:buSzPts val="1400"/>
              <a:buChar char="–"/>
              <a:defRPr/>
            </a:lvl2pPr>
            <a:lvl3pPr marL="1828754" lvl="2" indent="-423323" algn="l" rtl="0">
              <a:lnSpc>
                <a:spcPct val="100000"/>
              </a:lnSpc>
              <a:spcBef>
                <a:spcPts val="667"/>
              </a:spcBef>
              <a:spcAft>
                <a:spcPts val="0"/>
              </a:spcAft>
              <a:buClr>
                <a:schemeClr val="dk1"/>
              </a:buClr>
              <a:buSzPts val="1400"/>
              <a:buChar char="&gt;"/>
              <a:defRPr/>
            </a:lvl3pPr>
            <a:lvl4pPr marL="2438339" lvl="3" indent="-423323" algn="l" rtl="0">
              <a:lnSpc>
                <a:spcPct val="100000"/>
              </a:lnSpc>
              <a:spcBef>
                <a:spcPts val="667"/>
              </a:spcBef>
              <a:spcAft>
                <a:spcPts val="0"/>
              </a:spcAft>
              <a:buClr>
                <a:schemeClr val="dk1"/>
              </a:buClr>
              <a:buSzPts val="1400"/>
              <a:buChar char="–"/>
              <a:defRPr/>
            </a:lvl4pPr>
            <a:lvl5pPr marL="3047924" lvl="4" indent="-423323" algn="l" rtl="0">
              <a:lnSpc>
                <a:spcPct val="100000"/>
              </a:lnSpc>
              <a:spcBef>
                <a:spcPts val="667"/>
              </a:spcBef>
              <a:spcAft>
                <a:spcPts val="0"/>
              </a:spcAft>
              <a:buClr>
                <a:schemeClr val="dk1"/>
              </a:buClr>
              <a:buSzPts val="1400"/>
              <a:buChar char="&gt;"/>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89" name="Google Shape;89;p19"/>
          <p:cNvSpPr txBox="1">
            <a:spLocks noGrp="1"/>
          </p:cNvSpPr>
          <p:nvPr>
            <p:ph type="title"/>
          </p:nvPr>
        </p:nvSpPr>
        <p:spPr>
          <a:xfrm>
            <a:off x="330200" y="523319"/>
            <a:ext cx="11531600" cy="882800"/>
          </a:xfrm>
          <a:prstGeom prst="rect">
            <a:avLst/>
          </a:prstGeom>
          <a:noFill/>
          <a:ln>
            <a:noFill/>
          </a:ln>
        </p:spPr>
        <p:txBody>
          <a:bodyPr spcFirstLastPara="1" wrap="square" lIns="68575" tIns="0" rIns="68575" bIns="34275" anchor="t" anchorCtr="0">
            <a:normAutofit/>
          </a:bodyPr>
          <a:lstStyle>
            <a:lvl1pPr marR="0" lvl="0" algn="l" rtl="0">
              <a:lnSpc>
                <a:spcPct val="100000"/>
              </a:lnSpc>
              <a:spcBef>
                <a:spcPts val="0"/>
              </a:spcBef>
              <a:spcAft>
                <a:spcPts val="0"/>
              </a:spcAft>
              <a:buClr>
                <a:schemeClr val="dk1"/>
              </a:buClr>
              <a:buSzPts val="2100"/>
              <a:buFont typeface="Arial"/>
              <a:buNone/>
              <a:defRPr sz="2800" b="1" i="0" u="none" strike="noStrike" cap="none">
                <a:solidFill>
                  <a:schemeClr val="dk1"/>
                </a:solidFill>
                <a:latin typeface="Arial"/>
                <a:ea typeface="Arial"/>
                <a:cs typeface="Arial"/>
                <a:sym typeface="Arial"/>
              </a:defRPr>
            </a:lvl1pPr>
            <a:lvl2pPr lvl="1" rtl="0">
              <a:spcBef>
                <a:spcPts val="0"/>
              </a:spcBef>
              <a:spcAft>
                <a:spcPts val="0"/>
              </a:spcAft>
              <a:buSzPts val="1100"/>
              <a:buNone/>
              <a:defRPr sz="1867"/>
            </a:lvl2pPr>
            <a:lvl3pPr lvl="2" rtl="0">
              <a:spcBef>
                <a:spcPts val="0"/>
              </a:spcBef>
              <a:spcAft>
                <a:spcPts val="0"/>
              </a:spcAft>
              <a:buSzPts val="1100"/>
              <a:buNone/>
              <a:defRPr sz="1867"/>
            </a:lvl3pPr>
            <a:lvl4pPr lvl="3" rtl="0">
              <a:spcBef>
                <a:spcPts val="0"/>
              </a:spcBef>
              <a:spcAft>
                <a:spcPts val="0"/>
              </a:spcAft>
              <a:buSzPts val="1100"/>
              <a:buNone/>
              <a:defRPr sz="1867"/>
            </a:lvl4pPr>
            <a:lvl5pPr lvl="4" rtl="0">
              <a:spcBef>
                <a:spcPts val="0"/>
              </a:spcBef>
              <a:spcAft>
                <a:spcPts val="0"/>
              </a:spcAft>
              <a:buSzPts val="1100"/>
              <a:buNone/>
              <a:defRPr sz="1867"/>
            </a:lvl5pPr>
            <a:lvl6pPr lvl="5" rtl="0">
              <a:spcBef>
                <a:spcPts val="0"/>
              </a:spcBef>
              <a:spcAft>
                <a:spcPts val="0"/>
              </a:spcAft>
              <a:buSzPts val="1100"/>
              <a:buNone/>
              <a:defRPr sz="1867"/>
            </a:lvl6pPr>
            <a:lvl7pPr lvl="6" rtl="0">
              <a:spcBef>
                <a:spcPts val="0"/>
              </a:spcBef>
              <a:spcAft>
                <a:spcPts val="0"/>
              </a:spcAft>
              <a:buSzPts val="1100"/>
              <a:buNone/>
              <a:defRPr sz="1867"/>
            </a:lvl7pPr>
            <a:lvl8pPr lvl="7" rtl="0">
              <a:spcBef>
                <a:spcPts val="0"/>
              </a:spcBef>
              <a:spcAft>
                <a:spcPts val="0"/>
              </a:spcAft>
              <a:buSzPts val="1100"/>
              <a:buNone/>
              <a:defRPr sz="1867"/>
            </a:lvl8pPr>
            <a:lvl9pPr lvl="8" rtl="0">
              <a:spcBef>
                <a:spcPts val="0"/>
              </a:spcBef>
              <a:spcAft>
                <a:spcPts val="0"/>
              </a:spcAft>
              <a:buSzPts val="1100"/>
              <a:buNone/>
              <a:defRPr sz="1867"/>
            </a:lvl9pPr>
          </a:lstStyle>
          <a:p>
            <a:endParaRPr/>
          </a:p>
        </p:txBody>
      </p:sp>
      <p:sp>
        <p:nvSpPr>
          <p:cNvPr id="90" name="Google Shape;90;p19"/>
          <p:cNvSpPr txBox="1">
            <a:spLocks noGrp="1"/>
          </p:cNvSpPr>
          <p:nvPr>
            <p:ph type="body" idx="2"/>
          </p:nvPr>
        </p:nvSpPr>
        <p:spPr>
          <a:xfrm>
            <a:off x="9308592" y="1554480"/>
            <a:ext cx="2551200" cy="4262400"/>
          </a:xfrm>
          <a:prstGeom prst="rect">
            <a:avLst/>
          </a:prstGeom>
          <a:solidFill>
            <a:srgbClr val="E4E8EF"/>
          </a:solidFill>
          <a:ln>
            <a:noFill/>
          </a:ln>
        </p:spPr>
        <p:txBody>
          <a:bodyPr spcFirstLastPara="1" wrap="square" lIns="102875" tIns="102875" rIns="205725" bIns="102875" anchor="t" anchorCtr="0">
            <a:normAutofit/>
          </a:bodyPr>
          <a:lstStyle>
            <a:lvl1pPr marL="609585" lvl="0" indent="-380990" algn="l" rtl="0">
              <a:lnSpc>
                <a:spcPct val="100000"/>
              </a:lnSpc>
              <a:spcBef>
                <a:spcPts val="1200"/>
              </a:spcBef>
              <a:spcAft>
                <a:spcPts val="0"/>
              </a:spcAft>
              <a:buClr>
                <a:schemeClr val="dk1"/>
              </a:buClr>
              <a:buSzPts val="900"/>
              <a:buFont typeface="Arial"/>
              <a:buChar char="•"/>
              <a:defRPr sz="1200" b="1"/>
            </a:lvl1pPr>
            <a:lvl2pPr marL="1219170" lvl="1" indent="-397923" algn="l" rtl="0">
              <a:lnSpc>
                <a:spcPct val="100000"/>
              </a:lnSpc>
              <a:spcBef>
                <a:spcPts val="667"/>
              </a:spcBef>
              <a:spcAft>
                <a:spcPts val="0"/>
              </a:spcAft>
              <a:buClr>
                <a:schemeClr val="dk1"/>
              </a:buClr>
              <a:buSzPts val="1100"/>
              <a:buFont typeface="Arial"/>
              <a:buChar char="•"/>
              <a:defRPr/>
            </a:lvl2pPr>
            <a:lvl3pPr marL="1828754" lvl="2" indent="-397923" algn="l" rtl="0">
              <a:lnSpc>
                <a:spcPct val="100000"/>
              </a:lnSpc>
              <a:spcBef>
                <a:spcPts val="667"/>
              </a:spcBef>
              <a:spcAft>
                <a:spcPts val="0"/>
              </a:spcAft>
              <a:buClr>
                <a:schemeClr val="dk1"/>
              </a:buClr>
              <a:buSzPts val="1100"/>
              <a:buFont typeface="Arial"/>
              <a:buChar char="•"/>
              <a:defRPr/>
            </a:lvl3pPr>
            <a:lvl4pPr marL="2438339" lvl="3" indent="-397923" algn="l" rtl="0">
              <a:lnSpc>
                <a:spcPct val="100000"/>
              </a:lnSpc>
              <a:spcBef>
                <a:spcPts val="667"/>
              </a:spcBef>
              <a:spcAft>
                <a:spcPts val="0"/>
              </a:spcAft>
              <a:buClr>
                <a:schemeClr val="dk1"/>
              </a:buClr>
              <a:buSzPts val="1100"/>
              <a:buFont typeface="Arial"/>
              <a:buChar char="•"/>
              <a:defRPr/>
            </a:lvl4pPr>
            <a:lvl5pPr marL="3047924" lvl="4" indent="-397923" algn="l" rtl="0">
              <a:lnSpc>
                <a:spcPct val="100000"/>
              </a:lnSpc>
              <a:spcBef>
                <a:spcPts val="667"/>
              </a:spcBef>
              <a:spcAft>
                <a:spcPts val="0"/>
              </a:spcAft>
              <a:buClr>
                <a:schemeClr val="dk1"/>
              </a:buClr>
              <a:buSzPts val="1100"/>
              <a:buFont typeface="Arial"/>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59473" y="6392206"/>
            <a:ext cx="2302327" cy="385640"/>
          </a:xfrm>
          <a:prstGeom prst="rect">
            <a:avLst/>
          </a:prstGeom>
        </p:spPr>
      </p:pic>
    </p:spTree>
    <p:extLst>
      <p:ext uri="{BB962C8B-B14F-4D97-AF65-F5344CB8AC3E}">
        <p14:creationId xmlns:p14="http://schemas.microsoft.com/office/powerpoint/2010/main" val="3370421614"/>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Do not remove" hidden="1">
            <a:extLst>
              <a:ext uri="{FF2B5EF4-FFF2-40B4-BE49-F238E27FC236}">
                <a16:creationId xmlns:a16="http://schemas.microsoft.com/office/drawing/2014/main" id="{9CA9B8E6-06D6-A97C-6761-9C8C438AEDB9}"/>
              </a:ext>
            </a:extLst>
          </p:cNvPr>
          <p:cNvSpPr/>
          <p:nvPr userDrawn="1">
            <p:custDataLst>
              <p:tags r:id="rId2"/>
            </p:custDataLst>
          </p:nvPr>
        </p:nvSpPr>
        <p:spPr bwMode="gray">
          <a:xfrm>
            <a:off x="0" y="0"/>
            <a:ext cx="12700" cy="12700"/>
          </a:xfrm>
          <a:prstGeom prst="octagon">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3" name="Title 1">
            <a:extLst>
              <a:ext uri="{FF2B5EF4-FFF2-40B4-BE49-F238E27FC236}">
                <a16:creationId xmlns:a16="http://schemas.microsoft.com/office/drawing/2014/main" id="{CACFF5ED-9D6E-DB42-A3F6-02AFC2E5B889}"/>
              </a:ext>
            </a:extLst>
          </p:cNvPr>
          <p:cNvSpPr>
            <a:spLocks noGrp="1"/>
          </p:cNvSpPr>
          <p:nvPr>
            <p:ph type="title"/>
          </p:nvPr>
        </p:nvSpPr>
        <p:spPr>
          <a:xfrm>
            <a:off x="330200" y="523318"/>
            <a:ext cx="11531600" cy="659434"/>
          </a:xfrm>
          <a:prstGeom prst="rect">
            <a:avLst/>
          </a:prstGeom>
        </p:spPr>
        <p:txBody>
          <a:bodyPr tIns="0" anchor="t">
            <a:normAutofit/>
          </a:bodyPr>
          <a:lstStyle>
            <a:lvl1pPr>
              <a:defRPr sz="2800"/>
            </a:lvl1pPr>
          </a:lstStyle>
          <a:p>
            <a:r>
              <a:rPr lang="en-US"/>
              <a:t>Click to edit Master title style</a:t>
            </a:r>
          </a:p>
        </p:txBody>
      </p:sp>
      <p:cxnSp>
        <p:nvCxnSpPr>
          <p:cNvPr id="4" name="Straight Connector 3">
            <a:extLst>
              <a:ext uri="{FF2B5EF4-FFF2-40B4-BE49-F238E27FC236}">
                <a16:creationId xmlns:a16="http://schemas.microsoft.com/office/drawing/2014/main" id="{FE0F6C81-D090-2241-80CE-63094035FC9A}"/>
              </a:ext>
            </a:extLst>
          </p:cNvPr>
          <p:cNvCxnSpPr/>
          <p:nvPr userDrawn="1"/>
        </p:nvCxnSpPr>
        <p:spPr>
          <a:xfrm>
            <a:off x="0" y="513379"/>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11292412" y="280303"/>
            <a:ext cx="569388" cy="215444"/>
          </a:xfrm>
          <a:prstGeom prst="rect">
            <a:avLst/>
          </a:prstGeom>
        </p:spPr>
        <p:txBody>
          <a:bodyPr wrap="none" anchor="ctr">
            <a:spAutoFit/>
          </a:bodyPr>
          <a:lstStyle/>
          <a:p>
            <a:pPr marL="0" indent="0" algn="r">
              <a:buNone/>
            </a:pPr>
            <a:fld id="{BB69BBE8-4DB2-4642-B003-B220ACD5A2FD}" type="slidenum">
              <a:rPr lang="en-US" sz="800" b="0" baseline="0" smtClean="0">
                <a:solidFill>
                  <a:schemeClr val="tx1"/>
                </a:solidFill>
                <a:latin typeface="+mn-lt"/>
              </a:rPr>
              <a:pPr marL="0" indent="0" algn="r">
                <a:buNone/>
              </a:pPr>
              <a:t>‹#›</a:t>
            </a:fld>
            <a:r>
              <a:rPr lang="en-US" sz="800" b="0" baseline="0" dirty="0">
                <a:solidFill>
                  <a:schemeClr val="tx1"/>
                </a:solidFill>
                <a:latin typeface="+mn-lt"/>
              </a:rPr>
              <a:t> of 98</a:t>
            </a:r>
            <a:endParaRPr lang="en-US" sz="800" dirty="0">
              <a:solidFill>
                <a:schemeClr val="tx1"/>
              </a:solidFill>
            </a:endParaRPr>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59473" y="6392206"/>
            <a:ext cx="2302327" cy="385640"/>
          </a:xfrm>
          <a:prstGeom prst="rect">
            <a:avLst/>
          </a:prstGeom>
        </p:spPr>
      </p:pic>
    </p:spTree>
    <p:custDataLst>
      <p:tags r:id="rId1"/>
    </p:custDataLst>
    <p:extLst>
      <p:ext uri="{BB962C8B-B14F-4D97-AF65-F5344CB8AC3E}">
        <p14:creationId xmlns:p14="http://schemas.microsoft.com/office/powerpoint/2010/main" val="2877306910"/>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6" name="Do not remove" hidden="1">
            <a:extLst>
              <a:ext uri="{FF2B5EF4-FFF2-40B4-BE49-F238E27FC236}">
                <a16:creationId xmlns:a16="http://schemas.microsoft.com/office/drawing/2014/main" id="{EE8C930D-4476-8E46-79A3-8B9B3D2951AA}"/>
              </a:ext>
            </a:extLst>
          </p:cNvPr>
          <p:cNvSpPr/>
          <p:nvPr userDrawn="1">
            <p:custDataLst>
              <p:tags r:id="rId2"/>
            </p:custDataLst>
          </p:nvPr>
        </p:nvSpPr>
        <p:spPr bwMode="gray">
          <a:xfrm>
            <a:off x="0" y="0"/>
            <a:ext cx="12700" cy="12700"/>
          </a:xfrm>
          <a:prstGeom prst="octagon">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2" name="Title 1">
            <a:extLst>
              <a:ext uri="{FF2B5EF4-FFF2-40B4-BE49-F238E27FC236}">
                <a16:creationId xmlns:a16="http://schemas.microsoft.com/office/drawing/2014/main" id="{CACFF5ED-9D6E-DB42-A3F6-02AFC2E5B889}"/>
              </a:ext>
            </a:extLst>
          </p:cNvPr>
          <p:cNvSpPr>
            <a:spLocks noGrp="1"/>
          </p:cNvSpPr>
          <p:nvPr>
            <p:ph type="title"/>
          </p:nvPr>
        </p:nvSpPr>
        <p:spPr>
          <a:xfrm>
            <a:off x="330200" y="523318"/>
            <a:ext cx="11531600" cy="882788"/>
          </a:xfrm>
          <a:prstGeom prst="rect">
            <a:avLst/>
          </a:prstGeom>
        </p:spPr>
        <p:txBody>
          <a:bodyPr tIns="0" anchor="t">
            <a:normAutofit/>
          </a:bodyPr>
          <a:lstStyle>
            <a:lvl1pPr>
              <a:defRPr sz="2800" baseline="0"/>
            </a:lvl1pPr>
          </a:lstStyle>
          <a:p>
            <a:endParaRPr lang="en-US"/>
          </a:p>
        </p:txBody>
      </p:sp>
      <p:cxnSp>
        <p:nvCxnSpPr>
          <p:cNvPr id="7" name="Straight Connector 6">
            <a:extLst>
              <a:ext uri="{FF2B5EF4-FFF2-40B4-BE49-F238E27FC236}">
                <a16:creationId xmlns:a16="http://schemas.microsoft.com/office/drawing/2014/main" id="{FE0F6C81-D090-2241-80CE-63094035FC9A}"/>
              </a:ext>
            </a:extLst>
          </p:cNvPr>
          <p:cNvCxnSpPr/>
          <p:nvPr userDrawn="1"/>
        </p:nvCxnSpPr>
        <p:spPr>
          <a:xfrm>
            <a:off x="0" y="513379"/>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11292412" y="280303"/>
            <a:ext cx="569388" cy="215444"/>
          </a:xfrm>
          <a:prstGeom prst="rect">
            <a:avLst/>
          </a:prstGeom>
        </p:spPr>
        <p:txBody>
          <a:bodyPr wrap="none" anchor="ctr">
            <a:spAutoFit/>
          </a:bodyPr>
          <a:lstStyle/>
          <a:p>
            <a:pPr marL="0" indent="0" algn="r">
              <a:buNone/>
            </a:pPr>
            <a:fld id="{BB69BBE8-4DB2-4642-B003-B220ACD5A2FD}" type="slidenum">
              <a:rPr lang="en-US" sz="800" b="0" baseline="0" smtClean="0">
                <a:solidFill>
                  <a:schemeClr val="tx1"/>
                </a:solidFill>
                <a:latin typeface="+mn-lt"/>
              </a:rPr>
              <a:pPr marL="0" indent="0" algn="r">
                <a:buNone/>
              </a:pPr>
              <a:t>‹#›</a:t>
            </a:fld>
            <a:r>
              <a:rPr lang="en-US" sz="800" b="0" baseline="0" dirty="0">
                <a:solidFill>
                  <a:schemeClr val="tx1"/>
                </a:solidFill>
                <a:latin typeface="+mn-lt"/>
              </a:rPr>
              <a:t> of 98</a:t>
            </a:r>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59473" y="6392206"/>
            <a:ext cx="2302327" cy="385640"/>
          </a:xfrm>
          <a:prstGeom prst="rect">
            <a:avLst/>
          </a:prstGeom>
        </p:spPr>
      </p:pic>
    </p:spTree>
    <p:custDataLst>
      <p:tags r:id="rId1"/>
    </p:custDataLst>
    <p:extLst>
      <p:ext uri="{BB962C8B-B14F-4D97-AF65-F5344CB8AC3E}">
        <p14:creationId xmlns:p14="http://schemas.microsoft.com/office/powerpoint/2010/main" val="1968432637"/>
      </p:ext>
    </p:extLst>
  </p:cSld>
  <p:clrMapOvr>
    <a:masterClrMapping/>
  </p:clrMapOvr>
  <p:extLst>
    <p:ext uri="{DCECCB84-F9BA-43D5-87BE-67443E8EF086}">
      <p15:sldGuideLst xmlns:p15="http://schemas.microsoft.com/office/powerpoint/2012/main">
        <p15:guide id="1" pos="208" userDrawn="1">
          <p15:clr>
            <a:srgbClr val="CCCCCC"/>
          </p15:clr>
        </p15:guide>
        <p15:guide id="2" pos="3669" userDrawn="1">
          <p15:clr>
            <a:srgbClr val="CCCCCC"/>
          </p15:clr>
        </p15:guide>
        <p15:guide id="3" pos="4010" userDrawn="1">
          <p15:clr>
            <a:srgbClr val="CCCCCC"/>
          </p15:clr>
        </p15:guide>
        <p15:guide id="4" pos="7472" userDrawn="1">
          <p15:clr>
            <a:srgbClr val="CCCCCC"/>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89939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FC975-48D4-E344-AA0E-6BF906D04B8F}"/>
              </a:ext>
            </a:extLst>
          </p:cNvPr>
          <p:cNvSpPr>
            <a:spLocks noGrp="1"/>
          </p:cNvSpPr>
          <p:nvPr>
            <p:ph type="title"/>
          </p:nvPr>
        </p:nvSpPr>
        <p:spPr>
          <a:xfrm>
            <a:off x="5280951" y="3302241"/>
            <a:ext cx="6432630" cy="1605426"/>
          </a:xfrm>
        </p:spPr>
        <p:txBody>
          <a:bodyPr lIns="0" tIns="91440" rIns="0" bIns="0" anchor="t" anchorCtr="0">
            <a:normAutofit/>
          </a:bodyPr>
          <a:lstStyle>
            <a:lvl1pPr>
              <a:lnSpc>
                <a:spcPts val="3600"/>
              </a:lnSpc>
              <a:defRPr sz="3600">
                <a:solidFill>
                  <a:srgbClr val="F1F4F7"/>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822FE9-D507-C840-A53B-A87F0DAB04F1}"/>
              </a:ext>
            </a:extLst>
          </p:cNvPr>
          <p:cNvCxnSpPr/>
          <p:nvPr userDrawn="1"/>
        </p:nvCxnSpPr>
        <p:spPr>
          <a:xfrm>
            <a:off x="0" y="3277363"/>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D3040F0-F99F-E542-942E-C6B8AD8A7537}"/>
              </a:ext>
            </a:extLst>
          </p:cNvPr>
          <p:cNvSpPr>
            <a:spLocks noGrp="1"/>
          </p:cNvSpPr>
          <p:nvPr>
            <p:ph type="body" sz="quarter" idx="10" hasCustomPrompt="1"/>
          </p:nvPr>
        </p:nvSpPr>
        <p:spPr>
          <a:xfrm>
            <a:off x="5280951" y="5184774"/>
            <a:ext cx="6432630" cy="1181301"/>
          </a:xfrm>
        </p:spPr>
        <p:txBody>
          <a:bodyPr lIns="0">
            <a:normAutofit/>
          </a:bodyPr>
          <a:lstStyle>
            <a:lvl1pPr marL="0" indent="0">
              <a:lnSpc>
                <a:spcPts val="2400"/>
              </a:lnSpc>
              <a:buNone/>
              <a:defRPr sz="2000" b="1" i="0">
                <a:solidFill>
                  <a:srgbClr val="F1F4F7"/>
                </a:solidFill>
                <a:latin typeface="Arial" panose="020B0604020202020204" pitchFamily="34" charset="0"/>
              </a:defRPr>
            </a:lvl1pPr>
          </a:lstStyle>
          <a:p>
            <a:pPr lvl="0"/>
            <a:r>
              <a:rPr lang="en-US"/>
              <a:t>Speaker Name and Title</a:t>
            </a:r>
          </a:p>
        </p:txBody>
      </p:sp>
      <p:sp>
        <p:nvSpPr>
          <p:cNvPr id="7" name="Text Placeholder 6">
            <a:extLst>
              <a:ext uri="{FF2B5EF4-FFF2-40B4-BE49-F238E27FC236}">
                <a16:creationId xmlns:a16="http://schemas.microsoft.com/office/drawing/2014/main" id="{54317654-C294-EF48-A819-903B7082F7C6}"/>
              </a:ext>
            </a:extLst>
          </p:cNvPr>
          <p:cNvSpPr>
            <a:spLocks noGrp="1"/>
          </p:cNvSpPr>
          <p:nvPr>
            <p:ph type="body" sz="quarter" idx="11" hasCustomPrompt="1"/>
          </p:nvPr>
        </p:nvSpPr>
        <p:spPr>
          <a:xfrm>
            <a:off x="8738245" y="491925"/>
            <a:ext cx="2998486" cy="416422"/>
          </a:xfrm>
        </p:spPr>
        <p:txBody>
          <a:bodyPr anchor="ctr" anchorCtr="0">
            <a:normAutofit/>
          </a:bodyPr>
          <a:lstStyle>
            <a:lvl1pPr marL="0" indent="0" algn="r">
              <a:buNone/>
              <a:defRPr sz="2000" b="1" i="0">
                <a:solidFill>
                  <a:srgbClr val="F1F4F7"/>
                </a:solidFill>
                <a:latin typeface="Arial" panose="020B0604020202020204" pitchFamily="34" charset="0"/>
              </a:defRPr>
            </a:lvl1pPr>
          </a:lstStyle>
          <a:p>
            <a:pPr lvl="0"/>
            <a:r>
              <a:rPr lang="en-US"/>
              <a:t>Date</a:t>
            </a:r>
          </a:p>
        </p:txBody>
      </p:sp>
      <p:sp>
        <p:nvSpPr>
          <p:cNvPr id="10" name="Text Placeholder 8">
            <a:extLst>
              <a:ext uri="{FF2B5EF4-FFF2-40B4-BE49-F238E27FC236}">
                <a16:creationId xmlns:a16="http://schemas.microsoft.com/office/drawing/2014/main" id="{80314010-54D2-C64E-8187-349281B7F31C}"/>
              </a:ext>
            </a:extLst>
          </p:cNvPr>
          <p:cNvSpPr>
            <a:spLocks noGrp="1"/>
          </p:cNvSpPr>
          <p:nvPr>
            <p:ph type="body" sz="quarter" idx="12" hasCustomPrompt="1"/>
          </p:nvPr>
        </p:nvSpPr>
        <p:spPr>
          <a:xfrm>
            <a:off x="3528274" y="425753"/>
            <a:ext cx="2998486" cy="1582738"/>
          </a:xfrm>
        </p:spPr>
        <p:txBody>
          <a:bodyPr>
            <a:normAutofit/>
          </a:bodyPr>
          <a:lstStyle>
            <a:lvl1pPr marL="0" indent="0">
              <a:buNone/>
              <a:defRPr sz="1800" b="1" i="0">
                <a:solidFill>
                  <a:schemeClr val="bg1"/>
                </a:solidFill>
                <a:latin typeface="Arial" panose="020B0604020202020204" pitchFamily="34" charset="0"/>
              </a:defRPr>
            </a:lvl1pPr>
          </a:lstStyle>
          <a:p>
            <a:pPr lvl="0"/>
            <a:r>
              <a:rPr lang="en-US"/>
              <a:t>(Optional) Center, Program, or Division Name</a:t>
            </a:r>
          </a:p>
        </p:txBody>
      </p:sp>
      <p:sp>
        <p:nvSpPr>
          <p:cNvPr id="4" name="Rectangle 3"/>
          <p:cNvSpPr/>
          <p:nvPr userDrawn="1"/>
        </p:nvSpPr>
        <p:spPr bwMode="gray">
          <a:xfrm>
            <a:off x="6972300" y="6590007"/>
            <a:ext cx="2819400" cy="240711"/>
          </a:xfrm>
          <a:prstGeom prst="rect">
            <a:avLst/>
          </a:prstGeom>
          <a:solidFill>
            <a:srgbClr val="89939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1272" y="342685"/>
            <a:ext cx="2850036" cy="477381"/>
          </a:xfrm>
          <a:prstGeom prst="rect">
            <a:avLst/>
          </a:prstGeom>
        </p:spPr>
      </p:pic>
    </p:spTree>
    <p:extLst>
      <p:ext uri="{BB962C8B-B14F-4D97-AF65-F5344CB8AC3E}">
        <p14:creationId xmlns:p14="http://schemas.microsoft.com/office/powerpoint/2010/main" val="1890430633"/>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p:bg>
      <p:bgPr>
        <a:solidFill>
          <a:srgbClr val="009B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FC975-48D4-E344-AA0E-6BF906D04B8F}"/>
              </a:ext>
            </a:extLst>
          </p:cNvPr>
          <p:cNvSpPr>
            <a:spLocks noGrp="1"/>
          </p:cNvSpPr>
          <p:nvPr>
            <p:ph type="title"/>
          </p:nvPr>
        </p:nvSpPr>
        <p:spPr>
          <a:xfrm>
            <a:off x="5280951" y="3302241"/>
            <a:ext cx="6432630" cy="1605426"/>
          </a:xfrm>
        </p:spPr>
        <p:txBody>
          <a:bodyPr lIns="0" tIns="91440" rIns="0" bIns="0" anchor="t" anchorCtr="0">
            <a:normAutofit/>
          </a:bodyPr>
          <a:lstStyle>
            <a:lvl1pPr>
              <a:lnSpc>
                <a:spcPts val="3600"/>
              </a:lnSpc>
              <a:defRPr sz="3600">
                <a:solidFill>
                  <a:srgbClr val="F1F4F7"/>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822FE9-D507-C840-A53B-A87F0DAB04F1}"/>
              </a:ext>
            </a:extLst>
          </p:cNvPr>
          <p:cNvCxnSpPr/>
          <p:nvPr userDrawn="1"/>
        </p:nvCxnSpPr>
        <p:spPr>
          <a:xfrm>
            <a:off x="0" y="3277363"/>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D3040F0-F99F-E542-942E-C6B8AD8A7537}"/>
              </a:ext>
            </a:extLst>
          </p:cNvPr>
          <p:cNvSpPr>
            <a:spLocks noGrp="1"/>
          </p:cNvSpPr>
          <p:nvPr>
            <p:ph type="body" sz="quarter" idx="10" hasCustomPrompt="1"/>
          </p:nvPr>
        </p:nvSpPr>
        <p:spPr>
          <a:xfrm>
            <a:off x="5280951" y="5184774"/>
            <a:ext cx="6432630" cy="1181301"/>
          </a:xfrm>
        </p:spPr>
        <p:txBody>
          <a:bodyPr lIns="0">
            <a:normAutofit/>
          </a:bodyPr>
          <a:lstStyle>
            <a:lvl1pPr marL="0" indent="0">
              <a:lnSpc>
                <a:spcPts val="2400"/>
              </a:lnSpc>
              <a:buNone/>
              <a:defRPr sz="2000" b="1" i="0">
                <a:solidFill>
                  <a:srgbClr val="F1F4F7"/>
                </a:solidFill>
                <a:latin typeface="Arial" panose="020B0604020202020204" pitchFamily="34" charset="0"/>
              </a:defRPr>
            </a:lvl1pPr>
          </a:lstStyle>
          <a:p>
            <a:pPr lvl="0"/>
            <a:r>
              <a:rPr lang="en-US"/>
              <a:t>Speaker Name and Title</a:t>
            </a:r>
          </a:p>
        </p:txBody>
      </p:sp>
      <p:sp>
        <p:nvSpPr>
          <p:cNvPr id="7" name="Text Placeholder 6">
            <a:extLst>
              <a:ext uri="{FF2B5EF4-FFF2-40B4-BE49-F238E27FC236}">
                <a16:creationId xmlns:a16="http://schemas.microsoft.com/office/drawing/2014/main" id="{54317654-C294-EF48-A819-903B7082F7C6}"/>
              </a:ext>
            </a:extLst>
          </p:cNvPr>
          <p:cNvSpPr>
            <a:spLocks noGrp="1"/>
          </p:cNvSpPr>
          <p:nvPr>
            <p:ph type="body" sz="quarter" idx="11" hasCustomPrompt="1"/>
          </p:nvPr>
        </p:nvSpPr>
        <p:spPr>
          <a:xfrm>
            <a:off x="8738245" y="491925"/>
            <a:ext cx="2998486" cy="416422"/>
          </a:xfrm>
        </p:spPr>
        <p:txBody>
          <a:bodyPr anchor="ctr" anchorCtr="0">
            <a:normAutofit/>
          </a:bodyPr>
          <a:lstStyle>
            <a:lvl1pPr marL="0" indent="0" algn="r">
              <a:buNone/>
              <a:defRPr sz="2000" b="1" i="0">
                <a:solidFill>
                  <a:srgbClr val="F1F4F7"/>
                </a:solidFill>
                <a:latin typeface="Arial" panose="020B0604020202020204" pitchFamily="34" charset="0"/>
              </a:defRPr>
            </a:lvl1pPr>
          </a:lstStyle>
          <a:p>
            <a:pPr lvl="0"/>
            <a:r>
              <a:rPr lang="en-US"/>
              <a:t>Date</a:t>
            </a:r>
          </a:p>
        </p:txBody>
      </p:sp>
      <p:sp>
        <p:nvSpPr>
          <p:cNvPr id="8" name="Text Placeholder 8">
            <a:extLst>
              <a:ext uri="{FF2B5EF4-FFF2-40B4-BE49-F238E27FC236}">
                <a16:creationId xmlns:a16="http://schemas.microsoft.com/office/drawing/2014/main" id="{B1A05A3F-1493-B94B-8610-C082B2A031EA}"/>
              </a:ext>
            </a:extLst>
          </p:cNvPr>
          <p:cNvSpPr>
            <a:spLocks noGrp="1"/>
          </p:cNvSpPr>
          <p:nvPr>
            <p:ph type="body" sz="quarter" idx="12" hasCustomPrompt="1"/>
          </p:nvPr>
        </p:nvSpPr>
        <p:spPr>
          <a:xfrm>
            <a:off x="3528274" y="425753"/>
            <a:ext cx="2998486" cy="1582738"/>
          </a:xfrm>
        </p:spPr>
        <p:txBody>
          <a:bodyPr>
            <a:normAutofit/>
          </a:bodyPr>
          <a:lstStyle>
            <a:lvl1pPr marL="0" indent="0">
              <a:buNone/>
              <a:defRPr sz="1800" b="1" i="0">
                <a:solidFill>
                  <a:schemeClr val="bg1"/>
                </a:solidFill>
                <a:latin typeface="Arial" panose="020B0604020202020204" pitchFamily="34" charset="0"/>
              </a:defRPr>
            </a:lvl1pPr>
          </a:lstStyle>
          <a:p>
            <a:pPr lvl="0"/>
            <a:r>
              <a:rPr lang="en-US"/>
              <a:t>(Optional) Center, Program, or Division Name</a:t>
            </a:r>
          </a:p>
        </p:txBody>
      </p:sp>
      <p:sp>
        <p:nvSpPr>
          <p:cNvPr id="9" name="Rectangle 8"/>
          <p:cNvSpPr/>
          <p:nvPr userDrawn="1"/>
        </p:nvSpPr>
        <p:spPr bwMode="gray">
          <a:xfrm>
            <a:off x="6972300" y="6590007"/>
            <a:ext cx="2819400" cy="240711"/>
          </a:xfrm>
          <a:prstGeom prst="rect">
            <a:avLst/>
          </a:prstGeom>
          <a:solidFill>
            <a:srgbClr val="009B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1272" y="342685"/>
            <a:ext cx="2850036" cy="477381"/>
          </a:xfrm>
          <a:prstGeom prst="rect">
            <a:avLst/>
          </a:prstGeom>
        </p:spPr>
      </p:pic>
    </p:spTree>
    <p:extLst>
      <p:ext uri="{BB962C8B-B14F-4D97-AF65-F5344CB8AC3E}">
        <p14:creationId xmlns:p14="http://schemas.microsoft.com/office/powerpoint/2010/main" val="2923525299"/>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with Picture">
    <p:bg>
      <p:bgPr>
        <a:solidFill>
          <a:srgbClr val="181A1C"/>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14CAA46-A955-2041-9170-6DF9BA57BD7B}"/>
              </a:ext>
            </a:extLst>
          </p:cNvPr>
          <p:cNvSpPr>
            <a:spLocks noGrp="1"/>
          </p:cNvSpPr>
          <p:nvPr>
            <p:ph type="pic" sz="quarter" idx="12"/>
          </p:nvPr>
        </p:nvSpPr>
        <p:spPr>
          <a:xfrm>
            <a:off x="0" y="0"/>
            <a:ext cx="12192000" cy="6858000"/>
          </a:xfrm>
        </p:spPr>
        <p:txBody>
          <a:bodyPr>
            <a:normAutofit/>
          </a:bodyPr>
          <a:lstStyle>
            <a:lvl1pPr marL="914400" indent="-457200" algn="l">
              <a:buFont typeface="+mj-lt"/>
              <a:buAutoNum type="arabicPeriod"/>
              <a:defRPr sz="1800">
                <a:solidFill>
                  <a:schemeClr val="bg1"/>
                </a:solidFill>
                <a:latin typeface="Times" pitchFamily="2" charset="0"/>
              </a:defRPr>
            </a:lvl1pPr>
          </a:lstStyle>
          <a:p>
            <a:r>
              <a:rPr lang="en-US" dirty="0"/>
              <a:t>Click icon to add picture</a:t>
            </a:r>
          </a:p>
        </p:txBody>
      </p:sp>
      <p:sp>
        <p:nvSpPr>
          <p:cNvPr id="2" name="Title 1">
            <a:extLst>
              <a:ext uri="{FF2B5EF4-FFF2-40B4-BE49-F238E27FC236}">
                <a16:creationId xmlns:a16="http://schemas.microsoft.com/office/drawing/2014/main" id="{8B7FC975-48D4-E344-AA0E-6BF906D04B8F}"/>
              </a:ext>
            </a:extLst>
          </p:cNvPr>
          <p:cNvSpPr>
            <a:spLocks noGrp="1"/>
          </p:cNvSpPr>
          <p:nvPr>
            <p:ph type="title"/>
          </p:nvPr>
        </p:nvSpPr>
        <p:spPr>
          <a:xfrm>
            <a:off x="5280951" y="3302241"/>
            <a:ext cx="6432630" cy="1605426"/>
          </a:xfrm>
        </p:spPr>
        <p:txBody>
          <a:bodyPr lIns="0" tIns="91440" rIns="0" bIns="0" anchor="t" anchorCtr="0">
            <a:normAutofit/>
          </a:bodyPr>
          <a:lstStyle>
            <a:lvl1pPr>
              <a:lnSpc>
                <a:spcPts val="3600"/>
              </a:lnSpc>
              <a:defRPr sz="3600">
                <a:solidFill>
                  <a:srgbClr val="F1F4F7"/>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822FE9-D507-C840-A53B-A87F0DAB04F1}"/>
              </a:ext>
            </a:extLst>
          </p:cNvPr>
          <p:cNvCxnSpPr/>
          <p:nvPr userDrawn="1"/>
        </p:nvCxnSpPr>
        <p:spPr>
          <a:xfrm>
            <a:off x="0" y="3277363"/>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D3040F0-F99F-E542-942E-C6B8AD8A7537}"/>
              </a:ext>
            </a:extLst>
          </p:cNvPr>
          <p:cNvSpPr>
            <a:spLocks noGrp="1"/>
          </p:cNvSpPr>
          <p:nvPr>
            <p:ph type="body" sz="quarter" idx="10" hasCustomPrompt="1"/>
          </p:nvPr>
        </p:nvSpPr>
        <p:spPr>
          <a:xfrm>
            <a:off x="5280951" y="5184774"/>
            <a:ext cx="6432630" cy="1181301"/>
          </a:xfrm>
        </p:spPr>
        <p:txBody>
          <a:bodyPr lIns="0">
            <a:normAutofit/>
          </a:bodyPr>
          <a:lstStyle>
            <a:lvl1pPr marL="0" indent="0">
              <a:lnSpc>
                <a:spcPts val="2400"/>
              </a:lnSpc>
              <a:buNone/>
              <a:defRPr sz="2000" b="1" i="0">
                <a:solidFill>
                  <a:srgbClr val="F1F4F7"/>
                </a:solidFill>
                <a:latin typeface="Arial" panose="020B0604020202020204" pitchFamily="34" charset="0"/>
              </a:defRPr>
            </a:lvl1pPr>
          </a:lstStyle>
          <a:p>
            <a:pPr lvl="0"/>
            <a:r>
              <a:rPr lang="en-US"/>
              <a:t>Speaker Name and Title</a:t>
            </a:r>
          </a:p>
        </p:txBody>
      </p:sp>
      <p:sp>
        <p:nvSpPr>
          <p:cNvPr id="7" name="Text Placeholder 6">
            <a:extLst>
              <a:ext uri="{FF2B5EF4-FFF2-40B4-BE49-F238E27FC236}">
                <a16:creationId xmlns:a16="http://schemas.microsoft.com/office/drawing/2014/main" id="{54317654-C294-EF48-A819-903B7082F7C6}"/>
              </a:ext>
            </a:extLst>
          </p:cNvPr>
          <p:cNvSpPr>
            <a:spLocks noGrp="1"/>
          </p:cNvSpPr>
          <p:nvPr>
            <p:ph type="body" sz="quarter" idx="11" hasCustomPrompt="1"/>
          </p:nvPr>
        </p:nvSpPr>
        <p:spPr>
          <a:xfrm>
            <a:off x="8738245" y="491925"/>
            <a:ext cx="2998486" cy="416422"/>
          </a:xfrm>
        </p:spPr>
        <p:txBody>
          <a:bodyPr anchor="ctr" anchorCtr="0">
            <a:normAutofit/>
          </a:bodyPr>
          <a:lstStyle>
            <a:lvl1pPr marL="0" indent="0" algn="r">
              <a:buNone/>
              <a:defRPr sz="2000" b="1" i="0">
                <a:solidFill>
                  <a:srgbClr val="F1F4F7"/>
                </a:solidFill>
                <a:latin typeface="Arial" panose="020B0604020202020204" pitchFamily="34" charset="0"/>
              </a:defRPr>
            </a:lvl1pPr>
          </a:lstStyle>
          <a:p>
            <a:pPr lvl="0"/>
            <a:r>
              <a:rPr lang="en-US"/>
              <a:t>Date</a:t>
            </a:r>
          </a:p>
        </p:txBody>
      </p:sp>
      <p:pic>
        <p:nvPicPr>
          <p:cNvPr id="6" name="Picture 5">
            <a:extLst>
              <a:ext uri="{FF2B5EF4-FFF2-40B4-BE49-F238E27FC236}">
                <a16:creationId xmlns:a16="http://schemas.microsoft.com/office/drawing/2014/main" id="{E8989CB0-7EE1-D64A-BCDE-6EE74F0B27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1272" y="342685"/>
            <a:ext cx="2699675" cy="477381"/>
          </a:xfrm>
          <a:prstGeom prst="rect">
            <a:avLst/>
          </a:prstGeom>
        </p:spPr>
      </p:pic>
      <p:sp>
        <p:nvSpPr>
          <p:cNvPr id="10" name="Text Placeholder 8">
            <a:extLst>
              <a:ext uri="{FF2B5EF4-FFF2-40B4-BE49-F238E27FC236}">
                <a16:creationId xmlns:a16="http://schemas.microsoft.com/office/drawing/2014/main" id="{5A04659C-9D48-E843-9CF9-9183C7BF9195}"/>
              </a:ext>
            </a:extLst>
          </p:cNvPr>
          <p:cNvSpPr>
            <a:spLocks noGrp="1"/>
          </p:cNvSpPr>
          <p:nvPr>
            <p:ph type="body" sz="quarter" idx="13" hasCustomPrompt="1"/>
          </p:nvPr>
        </p:nvSpPr>
        <p:spPr>
          <a:xfrm>
            <a:off x="3528274" y="425753"/>
            <a:ext cx="2998486" cy="1582738"/>
          </a:xfrm>
        </p:spPr>
        <p:txBody>
          <a:bodyPr>
            <a:normAutofit/>
          </a:bodyPr>
          <a:lstStyle>
            <a:lvl1pPr marL="0" indent="0">
              <a:buNone/>
              <a:defRPr sz="1800" b="1" i="0">
                <a:solidFill>
                  <a:schemeClr val="bg1"/>
                </a:solidFill>
                <a:latin typeface="Arial" panose="020B0604020202020204" pitchFamily="34" charset="0"/>
              </a:defRPr>
            </a:lvl1pPr>
          </a:lstStyle>
          <a:p>
            <a:pPr lvl="0"/>
            <a:r>
              <a:rPr lang="en-US"/>
              <a:t>(Optional) Center, Program, or Division Name</a:t>
            </a:r>
          </a:p>
        </p:txBody>
      </p:sp>
      <p:sp>
        <p:nvSpPr>
          <p:cNvPr id="9" name="Rectangle 8"/>
          <p:cNvSpPr/>
          <p:nvPr userDrawn="1"/>
        </p:nvSpPr>
        <p:spPr bwMode="gray">
          <a:xfrm>
            <a:off x="6972300" y="6590007"/>
            <a:ext cx="2819400" cy="240711"/>
          </a:xfrm>
          <a:prstGeom prst="rect">
            <a:avLst/>
          </a:prstGeom>
          <a:solidFill>
            <a:srgbClr val="181A1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Tree>
    <p:extLst>
      <p:ext uri="{BB962C8B-B14F-4D97-AF65-F5344CB8AC3E}">
        <p14:creationId xmlns:p14="http://schemas.microsoft.com/office/powerpoint/2010/main" val="1875549947"/>
      </p:ext>
    </p:extLst>
  </p:cSld>
  <p:clrMapOvr>
    <a:masterClrMapping/>
  </p:clrMapOvr>
  <p:extLst>
    <p:ext uri="{DCECCB84-F9BA-43D5-87BE-67443E8EF086}">
      <p15:sldGuideLst xmlns:p15="http://schemas.microsoft.com/office/powerpoint/2012/main">
        <p15:guide id="1" orient="horz" pos="2064">
          <p15:clr>
            <a:srgbClr val="FBAE40"/>
          </p15:clr>
        </p15:guide>
        <p15:guide id="2" pos="331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Divider">
    <p:bg>
      <p:bgPr>
        <a:solidFill>
          <a:srgbClr val="009B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0A01E-DF31-B94D-94BE-4ECDF48E0CA8}"/>
              </a:ext>
            </a:extLst>
          </p:cNvPr>
          <p:cNvSpPr>
            <a:spLocks noGrp="1"/>
          </p:cNvSpPr>
          <p:nvPr>
            <p:ph type="title"/>
          </p:nvPr>
        </p:nvSpPr>
        <p:spPr>
          <a:xfrm>
            <a:off x="831850" y="1543733"/>
            <a:ext cx="10515600" cy="2436792"/>
          </a:xfrm>
          <a:prstGeom prst="rect">
            <a:avLst/>
          </a:prstGeom>
        </p:spPr>
        <p:txBody>
          <a:bodyPr lIns="0" bIns="0"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04B7EA88-C0F0-5748-B9E3-2FD0FEC4AF5A}"/>
              </a:ext>
            </a:extLst>
          </p:cNvPr>
          <p:cNvSpPr>
            <a:spLocks noGrp="1"/>
          </p:cNvSpPr>
          <p:nvPr>
            <p:ph type="body" idx="1"/>
          </p:nvPr>
        </p:nvSpPr>
        <p:spPr>
          <a:xfrm>
            <a:off x="831850" y="4114451"/>
            <a:ext cx="10515600" cy="1500187"/>
          </a:xfrm>
          <a:prstGeom prst="rect">
            <a:avLst/>
          </a:prstGeom>
        </p:spPr>
        <p:txBody>
          <a:bodyPr lIns="0">
            <a:normAutofit/>
          </a:bodyPr>
          <a:lstStyle>
            <a:lvl1pPr marL="0" indent="0">
              <a:buNone/>
              <a:defRPr sz="2600" b="0" i="0">
                <a:solidFill>
                  <a:schemeClr val="bg1"/>
                </a:solidFill>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25E2F487-CDFD-8349-BD14-BEE97F788A1F}"/>
              </a:ext>
            </a:extLst>
          </p:cNvPr>
          <p:cNvCxnSpPr/>
          <p:nvPr userDrawn="1"/>
        </p:nvCxnSpPr>
        <p:spPr>
          <a:xfrm>
            <a:off x="0" y="3980525"/>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bwMode="gray">
          <a:xfrm>
            <a:off x="6972300" y="6590007"/>
            <a:ext cx="2819400" cy="240711"/>
          </a:xfrm>
          <a:prstGeom prst="rect">
            <a:avLst/>
          </a:prstGeom>
          <a:solidFill>
            <a:srgbClr val="009B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1272" y="342685"/>
            <a:ext cx="2850036" cy="477381"/>
          </a:xfrm>
          <a:prstGeom prst="rect">
            <a:avLst/>
          </a:prstGeom>
        </p:spPr>
      </p:pic>
    </p:spTree>
    <p:extLst>
      <p:ext uri="{BB962C8B-B14F-4D97-AF65-F5344CB8AC3E}">
        <p14:creationId xmlns:p14="http://schemas.microsoft.com/office/powerpoint/2010/main" val="3905227140"/>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Section Divider Alt">
    <p:bg>
      <p:bgPr>
        <a:solidFill>
          <a:srgbClr val="009B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0A01E-DF31-B94D-94BE-4ECDF48E0CA8}"/>
              </a:ext>
            </a:extLst>
          </p:cNvPr>
          <p:cNvSpPr>
            <a:spLocks noGrp="1"/>
          </p:cNvSpPr>
          <p:nvPr>
            <p:ph type="title"/>
          </p:nvPr>
        </p:nvSpPr>
        <p:spPr>
          <a:xfrm>
            <a:off x="831850" y="3362700"/>
            <a:ext cx="10515600" cy="2436792"/>
          </a:xfrm>
          <a:prstGeom prst="rect">
            <a:avLst/>
          </a:prstGeom>
        </p:spPr>
        <p:txBody>
          <a:bodyPr lIns="0" bIns="0" anchor="b"/>
          <a:lstStyle>
            <a:lvl1pPr>
              <a:defRPr sz="6000">
                <a:solidFill>
                  <a:schemeClr val="bg1"/>
                </a:solidFill>
              </a:defRPr>
            </a:lvl1pPr>
          </a:lstStyle>
          <a:p>
            <a:r>
              <a:rPr lang="en-US"/>
              <a:t>Click to edit Master title style</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1272" y="342685"/>
            <a:ext cx="2850036" cy="477381"/>
          </a:xfrm>
          <a:prstGeom prst="rect">
            <a:avLst/>
          </a:prstGeom>
        </p:spPr>
      </p:pic>
    </p:spTree>
    <p:extLst>
      <p:ext uri="{BB962C8B-B14F-4D97-AF65-F5344CB8AC3E}">
        <p14:creationId xmlns:p14="http://schemas.microsoft.com/office/powerpoint/2010/main" val="2034010862"/>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ngle Talking Point">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920ED7-C5A1-2544-9572-F2AF41CB5A8C}"/>
              </a:ext>
            </a:extLst>
          </p:cNvPr>
          <p:cNvSpPr/>
          <p:nvPr userDrawn="1"/>
        </p:nvSpPr>
        <p:spPr>
          <a:xfrm>
            <a:off x="0" y="0"/>
            <a:ext cx="12192000" cy="6145823"/>
          </a:xfrm>
          <a:prstGeom prst="rect">
            <a:avLst/>
          </a:prstGeom>
          <a:solidFill>
            <a:srgbClr val="F1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20275F-86FC-8540-8EC3-BB1C02C04F52}"/>
              </a:ext>
            </a:extLst>
          </p:cNvPr>
          <p:cNvSpPr>
            <a:spLocks noGrp="1"/>
          </p:cNvSpPr>
          <p:nvPr>
            <p:ph type="title" hasCustomPrompt="1"/>
          </p:nvPr>
        </p:nvSpPr>
        <p:spPr>
          <a:xfrm>
            <a:off x="838200" y="365125"/>
            <a:ext cx="8004858" cy="4461518"/>
          </a:xfrm>
        </p:spPr>
        <p:txBody>
          <a:bodyPr>
            <a:normAutofit/>
          </a:bodyPr>
          <a:lstStyle>
            <a:lvl1pPr>
              <a:lnSpc>
                <a:spcPts val="4000"/>
              </a:lnSpc>
              <a:defRPr sz="4000">
                <a:solidFill>
                  <a:srgbClr val="181A1C"/>
                </a:solidFill>
              </a:defRPr>
            </a:lvl1pPr>
          </a:lstStyle>
          <a:p>
            <a:r>
              <a:rPr lang="en-US"/>
              <a:t>Single talking point</a:t>
            </a:r>
          </a:p>
        </p:txBody>
      </p:sp>
      <p:cxnSp>
        <p:nvCxnSpPr>
          <p:cNvPr id="7" name="Straight Connector 6">
            <a:extLst>
              <a:ext uri="{FF2B5EF4-FFF2-40B4-BE49-F238E27FC236}">
                <a16:creationId xmlns:a16="http://schemas.microsoft.com/office/drawing/2014/main" id="{B4B70EEE-40E6-C540-A277-FA92F80A0C99}"/>
              </a:ext>
            </a:extLst>
          </p:cNvPr>
          <p:cNvCxnSpPr/>
          <p:nvPr userDrawn="1"/>
        </p:nvCxnSpPr>
        <p:spPr>
          <a:xfrm>
            <a:off x="0" y="6142367"/>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DE8D747-B65F-8E49-AC3E-DDF6EDC1E5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54655" y="214005"/>
            <a:ext cx="3429000" cy="342900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7587" y="6392206"/>
            <a:ext cx="2302327" cy="385640"/>
          </a:xfrm>
          <a:prstGeom prst="rect">
            <a:avLst/>
          </a:prstGeom>
        </p:spPr>
      </p:pic>
    </p:spTree>
    <p:extLst>
      <p:ext uri="{BB962C8B-B14F-4D97-AF65-F5344CB8AC3E}">
        <p14:creationId xmlns:p14="http://schemas.microsoft.com/office/powerpoint/2010/main" val="2637681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ingle Talking Point">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920ED7-C5A1-2544-9572-F2AF41CB5A8C}"/>
              </a:ext>
            </a:extLst>
          </p:cNvPr>
          <p:cNvSpPr/>
          <p:nvPr userDrawn="1"/>
        </p:nvSpPr>
        <p:spPr>
          <a:xfrm>
            <a:off x="0" y="0"/>
            <a:ext cx="12192000" cy="6145823"/>
          </a:xfrm>
          <a:prstGeom prst="rect">
            <a:avLst/>
          </a:prstGeom>
          <a:solidFill>
            <a:srgbClr val="18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20275F-86FC-8540-8EC3-BB1C02C04F52}"/>
              </a:ext>
            </a:extLst>
          </p:cNvPr>
          <p:cNvSpPr>
            <a:spLocks noGrp="1"/>
          </p:cNvSpPr>
          <p:nvPr>
            <p:ph type="title" hasCustomPrompt="1"/>
          </p:nvPr>
        </p:nvSpPr>
        <p:spPr>
          <a:xfrm>
            <a:off x="838200" y="365125"/>
            <a:ext cx="8004858" cy="4461518"/>
          </a:xfrm>
        </p:spPr>
        <p:txBody>
          <a:bodyPr>
            <a:normAutofit/>
          </a:bodyPr>
          <a:lstStyle>
            <a:lvl1pPr>
              <a:lnSpc>
                <a:spcPts val="4000"/>
              </a:lnSpc>
              <a:defRPr sz="4000">
                <a:solidFill>
                  <a:srgbClr val="009BDB"/>
                </a:solidFill>
              </a:defRPr>
            </a:lvl1pPr>
          </a:lstStyle>
          <a:p>
            <a:r>
              <a:rPr lang="en-US"/>
              <a:t>Single talking point</a:t>
            </a:r>
          </a:p>
        </p:txBody>
      </p:sp>
      <p:pic>
        <p:nvPicPr>
          <p:cNvPr id="4" name="Picture 3">
            <a:extLst>
              <a:ext uri="{FF2B5EF4-FFF2-40B4-BE49-F238E27FC236}">
                <a16:creationId xmlns:a16="http://schemas.microsoft.com/office/drawing/2014/main" id="{D0469804-59D3-3C43-828B-D587403839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54655" y="214005"/>
            <a:ext cx="3429000" cy="3429000"/>
          </a:xfrm>
          <a:prstGeom prst="rect">
            <a:avLst/>
          </a:prstGeom>
        </p:spPr>
      </p:pic>
      <p:cxnSp>
        <p:nvCxnSpPr>
          <p:cNvPr id="7" name="Straight Connector 6">
            <a:extLst>
              <a:ext uri="{FF2B5EF4-FFF2-40B4-BE49-F238E27FC236}">
                <a16:creationId xmlns:a16="http://schemas.microsoft.com/office/drawing/2014/main" id="{B4B70EEE-40E6-C540-A277-FA92F80A0C99}"/>
              </a:ext>
            </a:extLst>
          </p:cNvPr>
          <p:cNvCxnSpPr/>
          <p:nvPr userDrawn="1"/>
        </p:nvCxnSpPr>
        <p:spPr>
          <a:xfrm>
            <a:off x="0" y="6142367"/>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7587" y="6392206"/>
            <a:ext cx="2302327" cy="385640"/>
          </a:xfrm>
          <a:prstGeom prst="rect">
            <a:avLst/>
          </a:prstGeom>
        </p:spPr>
      </p:pic>
    </p:spTree>
    <p:extLst>
      <p:ext uri="{BB962C8B-B14F-4D97-AF65-F5344CB8AC3E}">
        <p14:creationId xmlns:p14="http://schemas.microsoft.com/office/powerpoint/2010/main" val="545584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p:bg>
      <p:bgPr>
        <a:solidFill>
          <a:srgbClr val="181A1C"/>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14CAA46-A955-2041-9170-6DF9BA57BD7B}"/>
              </a:ext>
            </a:extLst>
          </p:cNvPr>
          <p:cNvSpPr>
            <a:spLocks noGrp="1"/>
          </p:cNvSpPr>
          <p:nvPr>
            <p:ph type="pic" sz="quarter" idx="12"/>
          </p:nvPr>
        </p:nvSpPr>
        <p:spPr>
          <a:xfrm>
            <a:off x="0" y="0"/>
            <a:ext cx="12192000" cy="6858000"/>
          </a:xfrm>
        </p:spPr>
        <p:txBody>
          <a:bodyPr>
            <a:normAutofit/>
          </a:bodyPr>
          <a:lstStyle>
            <a:lvl1pPr marL="914400" indent="-457200" algn="l">
              <a:buFont typeface="+mj-lt"/>
              <a:buAutoNum type="arabicPeriod"/>
              <a:defRPr sz="1800">
                <a:solidFill>
                  <a:schemeClr val="bg1"/>
                </a:solidFill>
                <a:latin typeface="Times" pitchFamily="2" charset="0"/>
              </a:defRPr>
            </a:lvl1pPr>
          </a:lstStyle>
          <a:p>
            <a:r>
              <a:rPr lang="en-US" dirty="0"/>
              <a:t>Click icon to add picture</a:t>
            </a:r>
          </a:p>
        </p:txBody>
      </p:sp>
      <p:sp>
        <p:nvSpPr>
          <p:cNvPr id="2" name="Title 1">
            <a:extLst>
              <a:ext uri="{FF2B5EF4-FFF2-40B4-BE49-F238E27FC236}">
                <a16:creationId xmlns:a16="http://schemas.microsoft.com/office/drawing/2014/main" id="{8B7FC975-48D4-E344-AA0E-6BF906D04B8F}"/>
              </a:ext>
            </a:extLst>
          </p:cNvPr>
          <p:cNvSpPr>
            <a:spLocks noGrp="1"/>
          </p:cNvSpPr>
          <p:nvPr>
            <p:ph type="title"/>
          </p:nvPr>
        </p:nvSpPr>
        <p:spPr>
          <a:xfrm>
            <a:off x="5280951" y="3302241"/>
            <a:ext cx="6432630" cy="1605426"/>
          </a:xfrm>
        </p:spPr>
        <p:txBody>
          <a:bodyPr lIns="0" tIns="91440" rIns="0" bIns="0" anchor="t" anchorCtr="0">
            <a:normAutofit/>
          </a:bodyPr>
          <a:lstStyle>
            <a:lvl1pPr>
              <a:lnSpc>
                <a:spcPts val="3600"/>
              </a:lnSpc>
              <a:defRPr sz="3600">
                <a:solidFill>
                  <a:srgbClr val="F1F4F7"/>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822FE9-D507-C840-A53B-A87F0DAB04F1}"/>
              </a:ext>
            </a:extLst>
          </p:cNvPr>
          <p:cNvCxnSpPr/>
          <p:nvPr userDrawn="1"/>
        </p:nvCxnSpPr>
        <p:spPr>
          <a:xfrm>
            <a:off x="0" y="3277363"/>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D3040F0-F99F-E542-942E-C6B8AD8A7537}"/>
              </a:ext>
            </a:extLst>
          </p:cNvPr>
          <p:cNvSpPr>
            <a:spLocks noGrp="1"/>
          </p:cNvSpPr>
          <p:nvPr>
            <p:ph type="body" sz="quarter" idx="10" hasCustomPrompt="1"/>
          </p:nvPr>
        </p:nvSpPr>
        <p:spPr>
          <a:xfrm>
            <a:off x="5280951" y="5184774"/>
            <a:ext cx="6432630" cy="1181301"/>
          </a:xfrm>
        </p:spPr>
        <p:txBody>
          <a:bodyPr lIns="0">
            <a:normAutofit/>
          </a:bodyPr>
          <a:lstStyle>
            <a:lvl1pPr marL="0" indent="0">
              <a:lnSpc>
                <a:spcPts val="2400"/>
              </a:lnSpc>
              <a:buNone/>
              <a:defRPr sz="2000" b="1" i="0">
                <a:solidFill>
                  <a:srgbClr val="F1F4F7"/>
                </a:solidFill>
                <a:latin typeface="Arial" panose="020B0604020202020204" pitchFamily="34" charset="0"/>
              </a:defRPr>
            </a:lvl1pPr>
          </a:lstStyle>
          <a:p>
            <a:pPr lvl="0"/>
            <a:r>
              <a:rPr lang="en-US"/>
              <a:t>Speaker Name and Title</a:t>
            </a:r>
          </a:p>
        </p:txBody>
      </p:sp>
      <p:sp>
        <p:nvSpPr>
          <p:cNvPr id="7" name="Text Placeholder 6">
            <a:extLst>
              <a:ext uri="{FF2B5EF4-FFF2-40B4-BE49-F238E27FC236}">
                <a16:creationId xmlns:a16="http://schemas.microsoft.com/office/drawing/2014/main" id="{54317654-C294-EF48-A819-903B7082F7C6}"/>
              </a:ext>
            </a:extLst>
          </p:cNvPr>
          <p:cNvSpPr>
            <a:spLocks noGrp="1"/>
          </p:cNvSpPr>
          <p:nvPr>
            <p:ph type="body" sz="quarter" idx="11" hasCustomPrompt="1"/>
          </p:nvPr>
        </p:nvSpPr>
        <p:spPr>
          <a:xfrm>
            <a:off x="8738245" y="491925"/>
            <a:ext cx="2998486" cy="416422"/>
          </a:xfrm>
        </p:spPr>
        <p:txBody>
          <a:bodyPr anchor="ctr" anchorCtr="0">
            <a:normAutofit/>
          </a:bodyPr>
          <a:lstStyle>
            <a:lvl1pPr marL="0" indent="0" algn="r">
              <a:buNone/>
              <a:defRPr sz="2000" b="1" i="0">
                <a:solidFill>
                  <a:srgbClr val="F1F4F7"/>
                </a:solidFill>
                <a:latin typeface="Arial" panose="020B0604020202020204" pitchFamily="34" charset="0"/>
              </a:defRPr>
            </a:lvl1pPr>
          </a:lstStyle>
          <a:p>
            <a:pPr lvl="0"/>
            <a:r>
              <a:rPr lang="en-US"/>
              <a:t>Date</a:t>
            </a:r>
          </a:p>
        </p:txBody>
      </p:sp>
      <p:sp>
        <p:nvSpPr>
          <p:cNvPr id="10" name="Text Placeholder 8">
            <a:extLst>
              <a:ext uri="{FF2B5EF4-FFF2-40B4-BE49-F238E27FC236}">
                <a16:creationId xmlns:a16="http://schemas.microsoft.com/office/drawing/2014/main" id="{5A04659C-9D48-E843-9CF9-9183C7BF9195}"/>
              </a:ext>
            </a:extLst>
          </p:cNvPr>
          <p:cNvSpPr>
            <a:spLocks noGrp="1"/>
          </p:cNvSpPr>
          <p:nvPr>
            <p:ph type="body" sz="quarter" idx="13" hasCustomPrompt="1"/>
          </p:nvPr>
        </p:nvSpPr>
        <p:spPr>
          <a:xfrm>
            <a:off x="3528274" y="425753"/>
            <a:ext cx="2998486" cy="1582738"/>
          </a:xfrm>
        </p:spPr>
        <p:txBody>
          <a:bodyPr>
            <a:normAutofit/>
          </a:bodyPr>
          <a:lstStyle>
            <a:lvl1pPr marL="0" indent="0">
              <a:buNone/>
              <a:defRPr sz="1800" b="1" i="0">
                <a:solidFill>
                  <a:schemeClr val="bg1"/>
                </a:solidFill>
                <a:latin typeface="Arial" panose="020B0604020202020204" pitchFamily="34" charset="0"/>
              </a:defRPr>
            </a:lvl1pPr>
          </a:lstStyle>
          <a:p>
            <a:pPr lvl="0"/>
            <a:r>
              <a:rPr lang="en-US"/>
              <a:t>(Optional) Center, Program, or Division Name</a:t>
            </a:r>
          </a:p>
        </p:txBody>
      </p:sp>
      <p:sp>
        <p:nvSpPr>
          <p:cNvPr id="9" name="Rectangle 8"/>
          <p:cNvSpPr/>
          <p:nvPr userDrawn="1"/>
        </p:nvSpPr>
        <p:spPr bwMode="gray">
          <a:xfrm>
            <a:off x="6972300" y="6590007"/>
            <a:ext cx="2819400" cy="240711"/>
          </a:xfrm>
          <a:prstGeom prst="rect">
            <a:avLst/>
          </a:prstGeom>
          <a:solidFill>
            <a:srgbClr val="181A1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1272" y="342685"/>
            <a:ext cx="2850036" cy="477381"/>
          </a:xfrm>
          <a:prstGeom prst="rect">
            <a:avLst/>
          </a:prstGeom>
        </p:spPr>
      </p:pic>
    </p:spTree>
    <p:extLst>
      <p:ext uri="{BB962C8B-B14F-4D97-AF65-F5344CB8AC3E}">
        <p14:creationId xmlns:p14="http://schemas.microsoft.com/office/powerpoint/2010/main" val="3178619051"/>
      </p:ext>
    </p:extLst>
  </p:cSld>
  <p:clrMapOvr>
    <a:masterClrMapping/>
  </p:clrMapOvr>
  <p:extLst>
    <p:ext uri="{DCECCB84-F9BA-43D5-87BE-67443E8EF086}">
      <p15:sldGuideLst xmlns:p15="http://schemas.microsoft.com/office/powerpoint/2012/main">
        <p15:guide id="1" orient="horz" pos="2064">
          <p15:clr>
            <a:srgbClr val="FBAE40"/>
          </p15:clr>
        </p15:guide>
        <p15:guide id="2" pos="331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p:bg>
      <p:bgPr>
        <a:solidFill>
          <a:srgbClr val="687078"/>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2A68D94-1AC2-4749-A0EC-AF7FBD0688C1}"/>
              </a:ext>
            </a:extLst>
          </p:cNvPr>
          <p:cNvSpPr>
            <a:spLocks noGrp="1"/>
          </p:cNvSpPr>
          <p:nvPr>
            <p:ph type="body" sz="quarter" idx="10" hasCustomPrompt="1"/>
          </p:nvPr>
        </p:nvSpPr>
        <p:spPr>
          <a:xfrm>
            <a:off x="682947" y="5278219"/>
            <a:ext cx="9421813" cy="1065213"/>
          </a:xfrm>
        </p:spPr>
        <p:txBody>
          <a:bodyPr anchor="b" anchorCtr="0">
            <a:normAutofit/>
          </a:bodyPr>
          <a:lstStyle>
            <a:lvl1pPr marL="0" indent="0">
              <a:buNone/>
              <a:defRPr sz="6000" b="1" i="0">
                <a:solidFill>
                  <a:schemeClr val="bg1"/>
                </a:solidFill>
                <a:latin typeface="Arial" panose="020B0604020202020204" pitchFamily="34" charset="0"/>
              </a:defRPr>
            </a:lvl1pPr>
          </a:lstStyle>
          <a:p>
            <a:pPr lvl="0"/>
            <a:r>
              <a:rPr lang="en-US"/>
              <a:t>Closing statement</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1272" y="342685"/>
            <a:ext cx="2850036" cy="477381"/>
          </a:xfrm>
          <a:prstGeom prst="rect">
            <a:avLst/>
          </a:prstGeom>
        </p:spPr>
      </p:pic>
    </p:spTree>
    <p:extLst>
      <p:ext uri="{BB962C8B-B14F-4D97-AF65-F5344CB8AC3E}">
        <p14:creationId xmlns:p14="http://schemas.microsoft.com/office/powerpoint/2010/main" val="2240830967"/>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rgbClr val="181A1C"/>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2A68D94-1AC2-4749-A0EC-AF7FBD0688C1}"/>
              </a:ext>
            </a:extLst>
          </p:cNvPr>
          <p:cNvSpPr>
            <a:spLocks noGrp="1"/>
          </p:cNvSpPr>
          <p:nvPr>
            <p:ph type="body" sz="quarter" idx="10" hasCustomPrompt="1"/>
          </p:nvPr>
        </p:nvSpPr>
        <p:spPr>
          <a:xfrm>
            <a:off x="682947" y="5278219"/>
            <a:ext cx="9421813" cy="1065213"/>
          </a:xfrm>
        </p:spPr>
        <p:txBody>
          <a:bodyPr anchor="b" anchorCtr="0">
            <a:normAutofit/>
          </a:bodyPr>
          <a:lstStyle>
            <a:lvl1pPr marL="0" indent="0">
              <a:buNone/>
              <a:defRPr sz="6000" b="1" i="0">
                <a:solidFill>
                  <a:srgbClr val="009BDB"/>
                </a:solidFill>
                <a:latin typeface="Arial" panose="020B0604020202020204" pitchFamily="34" charset="0"/>
              </a:defRPr>
            </a:lvl1pPr>
          </a:lstStyle>
          <a:p>
            <a:pPr lvl="0"/>
            <a:r>
              <a:rPr lang="en-US"/>
              <a:t>Closing statement</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1272" y="342685"/>
            <a:ext cx="2850036" cy="477381"/>
          </a:xfrm>
          <a:prstGeom prst="rect">
            <a:avLst/>
          </a:prstGeom>
        </p:spPr>
      </p:pic>
    </p:spTree>
    <p:custDataLst>
      <p:tags r:id="rId1"/>
    </p:custDataLst>
    <p:extLst>
      <p:ext uri="{BB962C8B-B14F-4D97-AF65-F5344CB8AC3E}">
        <p14:creationId xmlns:p14="http://schemas.microsoft.com/office/powerpoint/2010/main" val="12167883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13691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FF5ED-9D6E-DB42-A3F6-02AFC2E5B889}"/>
              </a:ext>
            </a:extLst>
          </p:cNvPr>
          <p:cNvSpPr>
            <a:spLocks noGrp="1"/>
          </p:cNvSpPr>
          <p:nvPr>
            <p:ph type="title"/>
          </p:nvPr>
        </p:nvSpPr>
        <p:spPr>
          <a:xfrm>
            <a:off x="838200" y="523318"/>
            <a:ext cx="10515600" cy="659434"/>
          </a:xfrm>
          <a:prstGeom prst="rect">
            <a:avLst/>
          </a:prstGeom>
        </p:spPr>
        <p:txBody>
          <a:bodyPr tIns="0"/>
          <a:lstStyle/>
          <a:p>
            <a:r>
              <a:rPr lang="en-US"/>
              <a:t>Click to edit Master title style</a:t>
            </a:r>
          </a:p>
        </p:txBody>
      </p:sp>
      <p:sp>
        <p:nvSpPr>
          <p:cNvPr id="3" name="Content Placeholder 2">
            <a:extLst>
              <a:ext uri="{FF2B5EF4-FFF2-40B4-BE49-F238E27FC236}">
                <a16:creationId xmlns:a16="http://schemas.microsoft.com/office/drawing/2014/main" id="{2E66CBD6-CB37-E04D-9A47-D2D523865AFA}"/>
              </a:ext>
            </a:extLst>
          </p:cNvPr>
          <p:cNvSpPr>
            <a:spLocks noGrp="1"/>
          </p:cNvSpPr>
          <p:nvPr>
            <p:ph idx="1" hasCustomPrompt="1"/>
          </p:nvPr>
        </p:nvSpPr>
        <p:spPr>
          <a:xfrm>
            <a:off x="838200" y="1488618"/>
            <a:ext cx="10515600" cy="4351338"/>
          </a:xfrm>
          <a:prstGeom prst="rect">
            <a:avLst/>
          </a:prstGeom>
        </p:spPr>
        <p:txBody>
          <a:bodyPr/>
          <a:lstStyle>
            <a:lvl1pPr marL="228600" indent="-228600">
              <a:buClr>
                <a:srgbClr val="9E9E9E"/>
              </a:buClr>
              <a:buFont typeface="System Font Regular"/>
              <a:buChar char="–"/>
              <a:defRPr/>
            </a:lvl1pPr>
            <a:lvl2pPr marL="685800" indent="-228600">
              <a:buClr>
                <a:srgbClr val="9E9E9E"/>
              </a:buClr>
              <a:buFont typeface="System Font Regular"/>
              <a:buChar char="–"/>
              <a:defRPr/>
            </a:lvl2pPr>
            <a:lvl3pPr marL="1143000" indent="-228600">
              <a:buClr>
                <a:srgbClr val="9E9E9E"/>
              </a:buClr>
              <a:buFont typeface="System Font Regular"/>
              <a:buChar char="–"/>
              <a:defRPr/>
            </a:lvl3pPr>
            <a:lvl4pPr marL="1600200" indent="-228600">
              <a:buClr>
                <a:srgbClr val="9E9E9E"/>
              </a:buClr>
              <a:buFont typeface="System Font Regular"/>
              <a:buChar char="–"/>
              <a:defRPr/>
            </a:lvl4pPr>
            <a:lvl5pPr marL="2057400" indent="-228600">
              <a:buClr>
                <a:srgbClr val="9E9E9E"/>
              </a:buClr>
              <a:buFont typeface="System Font Regular"/>
              <a:buChar char="–"/>
              <a:defRPr/>
            </a:lvl5p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FE0F6C81-D090-2241-80CE-63094035FC9A}"/>
              </a:ext>
            </a:extLst>
          </p:cNvPr>
          <p:cNvCxnSpPr/>
          <p:nvPr userDrawn="1"/>
        </p:nvCxnSpPr>
        <p:spPr>
          <a:xfrm>
            <a:off x="0" y="513379"/>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19A8BB83-4FD8-5242-8148-9E75CA62F6F3}"/>
              </a:ext>
            </a:extLst>
          </p:cNvPr>
          <p:cNvSpPr>
            <a:spLocks noGrp="1"/>
          </p:cNvSpPr>
          <p:nvPr>
            <p:ph type="body" sz="quarter" idx="10" hasCustomPrompt="1"/>
          </p:nvPr>
        </p:nvSpPr>
        <p:spPr>
          <a:xfrm>
            <a:off x="838200" y="36092"/>
            <a:ext cx="5407025" cy="417512"/>
          </a:xfrm>
        </p:spPr>
        <p:txBody>
          <a:bodyPr anchor="ctr" anchorCtr="0">
            <a:normAutofit/>
          </a:bodyPr>
          <a:lstStyle>
            <a:lvl1pPr marL="0" indent="0">
              <a:buNone/>
              <a:defRPr sz="1200" b="0" i="0">
                <a:solidFill>
                  <a:srgbClr val="181A1C"/>
                </a:solidFill>
                <a:latin typeface="Inter" panose="020B0502030000000004" pitchFamily="34" charset="0"/>
              </a:defRPr>
            </a:lvl1pPr>
          </a:lstStyle>
          <a:p>
            <a:pPr lvl="0"/>
            <a:r>
              <a:rPr lang="en-US"/>
              <a:t>Title of Presentation – Edit using Master Slides</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59473" y="6392206"/>
            <a:ext cx="2302327" cy="385640"/>
          </a:xfrm>
          <a:prstGeom prst="rect">
            <a:avLst/>
          </a:prstGeom>
        </p:spPr>
      </p:pic>
    </p:spTree>
    <p:extLst>
      <p:ext uri="{BB962C8B-B14F-4D97-AF65-F5344CB8AC3E}">
        <p14:creationId xmlns:p14="http://schemas.microsoft.com/office/powerpoint/2010/main" val="639561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Section dividers">
  <p:cSld name="Section dividers">
    <p:bg>
      <p:bgPr>
        <a:solidFill>
          <a:srgbClr val="009BDB"/>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1851" y="3362700"/>
            <a:ext cx="10515600" cy="2436800"/>
          </a:xfrm>
          <a:prstGeom prst="rect">
            <a:avLst/>
          </a:prstGeom>
          <a:noFill/>
          <a:ln>
            <a:noFill/>
          </a:ln>
        </p:spPr>
        <p:txBody>
          <a:bodyPr spcFirstLastPara="1" wrap="square" lIns="0" tIns="34275" rIns="68575" bIns="0" anchor="b" anchorCtr="0">
            <a:noAutofit/>
          </a:bodyPr>
          <a:lstStyle>
            <a:lvl1pPr lvl="0" algn="l" rtl="0">
              <a:lnSpc>
                <a:spcPct val="100000"/>
              </a:lnSpc>
              <a:spcBef>
                <a:spcPts val="0"/>
              </a:spcBef>
              <a:spcAft>
                <a:spcPts val="0"/>
              </a:spcAft>
              <a:buClr>
                <a:schemeClr val="lt1"/>
              </a:buClr>
              <a:buSzPts val="3600"/>
              <a:buFont typeface="Arial"/>
              <a:buNone/>
              <a:defRPr sz="48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1272" y="342685"/>
            <a:ext cx="2850036" cy="477381"/>
          </a:xfrm>
          <a:prstGeom prst="rect">
            <a:avLst/>
          </a:prstGeom>
        </p:spPr>
      </p:pic>
    </p:spTree>
    <p:extLst>
      <p:ext uri="{BB962C8B-B14F-4D97-AF65-F5344CB8AC3E}">
        <p14:creationId xmlns:p14="http://schemas.microsoft.com/office/powerpoint/2010/main" val="2808616946"/>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With subtitle and observation box">
  <p:cSld name="With subtitle and observation box">
    <p:spTree>
      <p:nvGrpSpPr>
        <p:cNvPr id="1" name="Shape 86"/>
        <p:cNvGrpSpPr/>
        <p:nvPr/>
      </p:nvGrpSpPr>
      <p:grpSpPr>
        <a:xfrm>
          <a:off x="0" y="0"/>
          <a:ext cx="0" cy="0"/>
          <a:chOff x="0" y="0"/>
          <a:chExt cx="0" cy="0"/>
        </a:xfrm>
      </p:grpSpPr>
      <p:sp>
        <p:nvSpPr>
          <p:cNvPr id="87" name="Google Shape;87;p19"/>
          <p:cNvSpPr txBox="1">
            <a:spLocks noGrp="1"/>
          </p:cNvSpPr>
          <p:nvPr>
            <p:ph type="ftr" idx="11"/>
          </p:nvPr>
        </p:nvSpPr>
        <p:spPr>
          <a:xfrm>
            <a:off x="329184" y="6356351"/>
            <a:ext cx="11532400" cy="2744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88" name="Google Shape;88;p19"/>
          <p:cNvSpPr txBox="1">
            <a:spLocks noGrp="1"/>
          </p:cNvSpPr>
          <p:nvPr>
            <p:ph type="body" idx="1"/>
          </p:nvPr>
        </p:nvSpPr>
        <p:spPr>
          <a:xfrm>
            <a:off x="329184" y="1554480"/>
            <a:ext cx="8979200" cy="274400"/>
          </a:xfrm>
          <a:prstGeom prst="rect">
            <a:avLst/>
          </a:prstGeom>
          <a:noFill/>
          <a:ln>
            <a:noFill/>
          </a:ln>
        </p:spPr>
        <p:txBody>
          <a:bodyPr spcFirstLastPara="1" wrap="square" lIns="27425" tIns="27425" rIns="27425" bIns="27425" anchor="t" anchorCtr="0">
            <a:normAutofit/>
          </a:bodyPr>
          <a:lstStyle>
            <a:lvl1pPr marL="609585" lvl="0" indent="-423323" algn="l" rtl="0">
              <a:lnSpc>
                <a:spcPct val="100000"/>
              </a:lnSpc>
              <a:spcBef>
                <a:spcPts val="1200"/>
              </a:spcBef>
              <a:spcAft>
                <a:spcPts val="0"/>
              </a:spcAft>
              <a:buClr>
                <a:schemeClr val="dk1"/>
              </a:buClr>
              <a:buSzPts val="1400"/>
              <a:buChar char="•"/>
              <a:defRPr/>
            </a:lvl1pPr>
            <a:lvl2pPr marL="1219170" lvl="1" indent="-423323" algn="l" rtl="0">
              <a:lnSpc>
                <a:spcPct val="100000"/>
              </a:lnSpc>
              <a:spcBef>
                <a:spcPts val="667"/>
              </a:spcBef>
              <a:spcAft>
                <a:spcPts val="0"/>
              </a:spcAft>
              <a:buClr>
                <a:schemeClr val="dk1"/>
              </a:buClr>
              <a:buSzPts val="1400"/>
              <a:buChar char="–"/>
              <a:defRPr/>
            </a:lvl2pPr>
            <a:lvl3pPr marL="1828754" lvl="2" indent="-423323" algn="l" rtl="0">
              <a:lnSpc>
                <a:spcPct val="100000"/>
              </a:lnSpc>
              <a:spcBef>
                <a:spcPts val="667"/>
              </a:spcBef>
              <a:spcAft>
                <a:spcPts val="0"/>
              </a:spcAft>
              <a:buClr>
                <a:schemeClr val="dk1"/>
              </a:buClr>
              <a:buSzPts val="1400"/>
              <a:buChar char="&gt;"/>
              <a:defRPr/>
            </a:lvl3pPr>
            <a:lvl4pPr marL="2438339" lvl="3" indent="-423323" algn="l" rtl="0">
              <a:lnSpc>
                <a:spcPct val="100000"/>
              </a:lnSpc>
              <a:spcBef>
                <a:spcPts val="667"/>
              </a:spcBef>
              <a:spcAft>
                <a:spcPts val="0"/>
              </a:spcAft>
              <a:buClr>
                <a:schemeClr val="dk1"/>
              </a:buClr>
              <a:buSzPts val="1400"/>
              <a:buChar char="–"/>
              <a:defRPr/>
            </a:lvl4pPr>
            <a:lvl5pPr marL="3047924" lvl="4" indent="-423323" algn="l" rtl="0">
              <a:lnSpc>
                <a:spcPct val="100000"/>
              </a:lnSpc>
              <a:spcBef>
                <a:spcPts val="667"/>
              </a:spcBef>
              <a:spcAft>
                <a:spcPts val="0"/>
              </a:spcAft>
              <a:buClr>
                <a:schemeClr val="dk1"/>
              </a:buClr>
              <a:buSzPts val="1400"/>
              <a:buChar char="&gt;"/>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89" name="Google Shape;89;p19"/>
          <p:cNvSpPr txBox="1">
            <a:spLocks noGrp="1"/>
          </p:cNvSpPr>
          <p:nvPr>
            <p:ph type="title"/>
          </p:nvPr>
        </p:nvSpPr>
        <p:spPr>
          <a:xfrm>
            <a:off x="330200" y="523319"/>
            <a:ext cx="11531600" cy="882800"/>
          </a:xfrm>
          <a:prstGeom prst="rect">
            <a:avLst/>
          </a:prstGeom>
          <a:noFill/>
          <a:ln>
            <a:noFill/>
          </a:ln>
        </p:spPr>
        <p:txBody>
          <a:bodyPr spcFirstLastPara="1" wrap="square" lIns="68575" tIns="0" rIns="68575" bIns="34275" anchor="t" anchorCtr="0">
            <a:normAutofit/>
          </a:bodyPr>
          <a:lstStyle>
            <a:lvl1pPr marR="0" lvl="0" algn="l" rtl="0">
              <a:lnSpc>
                <a:spcPct val="100000"/>
              </a:lnSpc>
              <a:spcBef>
                <a:spcPts val="0"/>
              </a:spcBef>
              <a:spcAft>
                <a:spcPts val="0"/>
              </a:spcAft>
              <a:buClr>
                <a:schemeClr val="dk1"/>
              </a:buClr>
              <a:buSzPts val="2100"/>
              <a:buFont typeface="Arial"/>
              <a:buNone/>
              <a:defRPr sz="2800" b="1" i="0" u="none" strike="noStrike" cap="none">
                <a:solidFill>
                  <a:schemeClr val="dk1"/>
                </a:solidFill>
                <a:latin typeface="Arial"/>
                <a:ea typeface="Arial"/>
                <a:cs typeface="Arial"/>
                <a:sym typeface="Arial"/>
              </a:defRPr>
            </a:lvl1pPr>
            <a:lvl2pPr lvl="1" rtl="0">
              <a:spcBef>
                <a:spcPts val="0"/>
              </a:spcBef>
              <a:spcAft>
                <a:spcPts val="0"/>
              </a:spcAft>
              <a:buSzPts val="1100"/>
              <a:buNone/>
              <a:defRPr sz="1867"/>
            </a:lvl2pPr>
            <a:lvl3pPr lvl="2" rtl="0">
              <a:spcBef>
                <a:spcPts val="0"/>
              </a:spcBef>
              <a:spcAft>
                <a:spcPts val="0"/>
              </a:spcAft>
              <a:buSzPts val="1100"/>
              <a:buNone/>
              <a:defRPr sz="1867"/>
            </a:lvl3pPr>
            <a:lvl4pPr lvl="3" rtl="0">
              <a:spcBef>
                <a:spcPts val="0"/>
              </a:spcBef>
              <a:spcAft>
                <a:spcPts val="0"/>
              </a:spcAft>
              <a:buSzPts val="1100"/>
              <a:buNone/>
              <a:defRPr sz="1867"/>
            </a:lvl4pPr>
            <a:lvl5pPr lvl="4" rtl="0">
              <a:spcBef>
                <a:spcPts val="0"/>
              </a:spcBef>
              <a:spcAft>
                <a:spcPts val="0"/>
              </a:spcAft>
              <a:buSzPts val="1100"/>
              <a:buNone/>
              <a:defRPr sz="1867"/>
            </a:lvl5pPr>
            <a:lvl6pPr lvl="5" rtl="0">
              <a:spcBef>
                <a:spcPts val="0"/>
              </a:spcBef>
              <a:spcAft>
                <a:spcPts val="0"/>
              </a:spcAft>
              <a:buSzPts val="1100"/>
              <a:buNone/>
              <a:defRPr sz="1867"/>
            </a:lvl6pPr>
            <a:lvl7pPr lvl="6" rtl="0">
              <a:spcBef>
                <a:spcPts val="0"/>
              </a:spcBef>
              <a:spcAft>
                <a:spcPts val="0"/>
              </a:spcAft>
              <a:buSzPts val="1100"/>
              <a:buNone/>
              <a:defRPr sz="1867"/>
            </a:lvl7pPr>
            <a:lvl8pPr lvl="7" rtl="0">
              <a:spcBef>
                <a:spcPts val="0"/>
              </a:spcBef>
              <a:spcAft>
                <a:spcPts val="0"/>
              </a:spcAft>
              <a:buSzPts val="1100"/>
              <a:buNone/>
              <a:defRPr sz="1867"/>
            </a:lvl8pPr>
            <a:lvl9pPr lvl="8" rtl="0">
              <a:spcBef>
                <a:spcPts val="0"/>
              </a:spcBef>
              <a:spcAft>
                <a:spcPts val="0"/>
              </a:spcAft>
              <a:buSzPts val="1100"/>
              <a:buNone/>
              <a:defRPr sz="1867"/>
            </a:lvl9pPr>
          </a:lstStyle>
          <a:p>
            <a:endParaRPr/>
          </a:p>
        </p:txBody>
      </p:sp>
      <p:sp>
        <p:nvSpPr>
          <p:cNvPr id="90" name="Google Shape;90;p19"/>
          <p:cNvSpPr txBox="1">
            <a:spLocks noGrp="1"/>
          </p:cNvSpPr>
          <p:nvPr>
            <p:ph type="body" idx="2"/>
          </p:nvPr>
        </p:nvSpPr>
        <p:spPr>
          <a:xfrm>
            <a:off x="9308592" y="1554480"/>
            <a:ext cx="2551200" cy="4262400"/>
          </a:xfrm>
          <a:prstGeom prst="rect">
            <a:avLst/>
          </a:prstGeom>
          <a:solidFill>
            <a:srgbClr val="E4E8EF"/>
          </a:solidFill>
          <a:ln>
            <a:noFill/>
          </a:ln>
        </p:spPr>
        <p:txBody>
          <a:bodyPr spcFirstLastPara="1" wrap="square" lIns="102875" tIns="102875" rIns="205725" bIns="102875" anchor="t" anchorCtr="0">
            <a:normAutofit/>
          </a:bodyPr>
          <a:lstStyle>
            <a:lvl1pPr marL="609585" lvl="0" indent="-380990" algn="l" rtl="0">
              <a:lnSpc>
                <a:spcPct val="100000"/>
              </a:lnSpc>
              <a:spcBef>
                <a:spcPts val="1200"/>
              </a:spcBef>
              <a:spcAft>
                <a:spcPts val="0"/>
              </a:spcAft>
              <a:buClr>
                <a:schemeClr val="dk1"/>
              </a:buClr>
              <a:buSzPts val="900"/>
              <a:buFont typeface="Arial"/>
              <a:buChar char="•"/>
              <a:defRPr sz="1200" b="1"/>
            </a:lvl1pPr>
            <a:lvl2pPr marL="1219170" lvl="1" indent="-397923" algn="l" rtl="0">
              <a:lnSpc>
                <a:spcPct val="100000"/>
              </a:lnSpc>
              <a:spcBef>
                <a:spcPts val="667"/>
              </a:spcBef>
              <a:spcAft>
                <a:spcPts val="0"/>
              </a:spcAft>
              <a:buClr>
                <a:schemeClr val="dk1"/>
              </a:buClr>
              <a:buSzPts val="1100"/>
              <a:buFont typeface="Arial"/>
              <a:buChar char="•"/>
              <a:defRPr/>
            </a:lvl2pPr>
            <a:lvl3pPr marL="1828754" lvl="2" indent="-397923" algn="l" rtl="0">
              <a:lnSpc>
                <a:spcPct val="100000"/>
              </a:lnSpc>
              <a:spcBef>
                <a:spcPts val="667"/>
              </a:spcBef>
              <a:spcAft>
                <a:spcPts val="0"/>
              </a:spcAft>
              <a:buClr>
                <a:schemeClr val="dk1"/>
              </a:buClr>
              <a:buSzPts val="1100"/>
              <a:buFont typeface="Arial"/>
              <a:buChar char="•"/>
              <a:defRPr/>
            </a:lvl3pPr>
            <a:lvl4pPr marL="2438339" lvl="3" indent="-397923" algn="l" rtl="0">
              <a:lnSpc>
                <a:spcPct val="100000"/>
              </a:lnSpc>
              <a:spcBef>
                <a:spcPts val="667"/>
              </a:spcBef>
              <a:spcAft>
                <a:spcPts val="0"/>
              </a:spcAft>
              <a:buClr>
                <a:schemeClr val="dk1"/>
              </a:buClr>
              <a:buSzPts val="1100"/>
              <a:buFont typeface="Arial"/>
              <a:buChar char="•"/>
              <a:defRPr/>
            </a:lvl4pPr>
            <a:lvl5pPr marL="3047924" lvl="4" indent="-397923" algn="l" rtl="0">
              <a:lnSpc>
                <a:spcPct val="100000"/>
              </a:lnSpc>
              <a:spcBef>
                <a:spcPts val="667"/>
              </a:spcBef>
              <a:spcAft>
                <a:spcPts val="0"/>
              </a:spcAft>
              <a:buClr>
                <a:schemeClr val="dk1"/>
              </a:buClr>
              <a:buSzPts val="1100"/>
              <a:buFont typeface="Arial"/>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59473" y="6392206"/>
            <a:ext cx="2302327" cy="385640"/>
          </a:xfrm>
          <a:prstGeom prst="rect">
            <a:avLst/>
          </a:prstGeom>
        </p:spPr>
      </p:pic>
    </p:spTree>
    <p:extLst>
      <p:ext uri="{BB962C8B-B14F-4D97-AF65-F5344CB8AC3E}">
        <p14:creationId xmlns:p14="http://schemas.microsoft.com/office/powerpoint/2010/main" val="3491190835"/>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ith category label">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43B131C-746B-39C7-7312-75C7B13BBCEF}"/>
              </a:ext>
            </a:extLst>
          </p:cNvPr>
          <p:cNvGraphicFramePr>
            <a:graphicFrameLocks noChangeAspect="1"/>
          </p:cNvGraphicFramePr>
          <p:nvPr userDrawn="1">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think-cell data - do not delete" hidden="1">
                        <a:extLst>
                          <a:ext uri="{FF2B5EF4-FFF2-40B4-BE49-F238E27FC236}">
                            <a16:creationId xmlns:a16="http://schemas.microsoft.com/office/drawing/2014/main" id="{B43B131C-746B-39C7-7312-75C7B13BBCEF}"/>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1C264867-586E-1C64-451B-C7C39742C700}"/>
              </a:ext>
            </a:extLst>
          </p:cNvPr>
          <p:cNvSpPr>
            <a:spLocks noGrp="1"/>
          </p:cNvSpPr>
          <p:nvPr>
            <p:ph type="ftr" sz="quarter" idx="10"/>
          </p:nvPr>
        </p:nvSpPr>
        <p:spPr/>
        <p:txBody>
          <a:bodyPr/>
          <a:lstStyle/>
          <a:p>
            <a:pPr marL="0" indent="0">
              <a:spcBef>
                <a:spcPts val="0"/>
              </a:spcBef>
              <a:buNone/>
            </a:pPr>
            <a:r>
              <a:rPr lang="en-US" sz="800" dirty="0">
                <a:solidFill>
                  <a:srgbClr val="000000"/>
                </a:solidFill>
              </a:rPr>
              <a:t>Source: Name with link (year)</a:t>
            </a:r>
          </a:p>
          <a:p>
            <a:pPr marL="0" indent="0">
              <a:spcBef>
                <a:spcPts val="0"/>
              </a:spcBef>
              <a:buNone/>
            </a:pPr>
            <a:r>
              <a:rPr lang="en-US" sz="800" dirty="0">
                <a:solidFill>
                  <a:srgbClr val="000000"/>
                </a:solidFill>
              </a:rPr>
              <a:t>Credit: Names (date); share/adapt </a:t>
            </a:r>
            <a:r>
              <a:rPr lang="en-US" sz="800" dirty="0">
                <a:solidFill>
                  <a:srgbClr val="000000"/>
                </a:solidFill>
                <a:hlinkClick r:id="rId5"/>
              </a:rPr>
              <a:t>with attribution</a:t>
            </a:r>
            <a:r>
              <a:rPr lang="en-US" sz="800" dirty="0">
                <a:solidFill>
                  <a:srgbClr val="000000"/>
                </a:solidFill>
              </a:rPr>
              <a:t>. Contact: </a:t>
            </a:r>
            <a:r>
              <a:rPr lang="en-US" sz="800" dirty="0">
                <a:solidFill>
                  <a:srgbClr val="000000"/>
                </a:solidFill>
                <a:hlinkClick r:id="rId6"/>
              </a:rPr>
              <a:t>gwagner@columbia.edu</a:t>
            </a:r>
            <a:r>
              <a:rPr lang="en-US" sz="800" dirty="0">
                <a:solidFill>
                  <a:srgbClr val="000000"/>
                </a:solidFill>
              </a:rPr>
              <a:t> </a:t>
            </a:r>
          </a:p>
        </p:txBody>
      </p:sp>
      <p:sp>
        <p:nvSpPr>
          <p:cNvPr id="7" name="Content Placeholder 6">
            <a:extLst>
              <a:ext uri="{FF2B5EF4-FFF2-40B4-BE49-F238E27FC236}">
                <a16:creationId xmlns:a16="http://schemas.microsoft.com/office/drawing/2014/main" id="{54F8E7B7-198F-4CAB-9547-888AF75277E4}"/>
              </a:ext>
            </a:extLst>
          </p:cNvPr>
          <p:cNvSpPr>
            <a:spLocks noGrp="1"/>
          </p:cNvSpPr>
          <p:nvPr>
            <p:ph sz="quarter" idx="12" hasCustomPrompt="1"/>
          </p:nvPr>
        </p:nvSpPr>
        <p:spPr>
          <a:xfrm>
            <a:off x="329184" y="1554480"/>
            <a:ext cx="8979408" cy="274320"/>
          </a:xfrm>
        </p:spPr>
        <p:txBody>
          <a:bodyPr lIns="36576" tIns="36576" rIns="36576" bIns="36576"/>
          <a:lstStyle/>
          <a:p>
            <a:pPr marL="0" indent="0">
              <a:spcBef>
                <a:spcPts val="0"/>
              </a:spcBef>
              <a:buNone/>
            </a:pPr>
            <a:r>
              <a:rPr lang="en-US" sz="1600" b="1">
                <a:solidFill>
                  <a:srgbClr val="000000"/>
                </a:solidFill>
              </a:rPr>
              <a:t>Subtitle</a:t>
            </a:r>
          </a:p>
        </p:txBody>
      </p:sp>
      <p:sp>
        <p:nvSpPr>
          <p:cNvPr id="10" name="Title 1">
            <a:extLst>
              <a:ext uri="{FF2B5EF4-FFF2-40B4-BE49-F238E27FC236}">
                <a16:creationId xmlns:a16="http://schemas.microsoft.com/office/drawing/2014/main" id="{1C78BD8F-C645-A2A2-1872-C72128CDC9DD}"/>
              </a:ext>
            </a:extLst>
          </p:cNvPr>
          <p:cNvSpPr>
            <a:spLocks noGrp="1"/>
          </p:cNvSpPr>
          <p:nvPr>
            <p:ph type="title" hasCustomPrompt="1"/>
          </p:nvPr>
        </p:nvSpPr>
        <p:spPr>
          <a:xfrm>
            <a:off x="330200" y="523318"/>
            <a:ext cx="11531600" cy="882788"/>
          </a:xfrm>
          <a:prstGeom prst="rect">
            <a:avLst/>
          </a:prstGeom>
        </p:spPr>
        <p:txBody>
          <a:bodyPr vert="horz" tIns="0" anchor="t">
            <a:noAutofit/>
          </a:bodyPr>
          <a:lstStyle>
            <a:lvl1pPr>
              <a:defRPr sz="2800" baseline="0"/>
            </a:lvl1pPr>
          </a:lstStyle>
          <a:p>
            <a:r>
              <a:rPr lang="en-US"/>
              <a:t>Slide title: key message in 1-2 lines</a:t>
            </a:r>
          </a:p>
        </p:txBody>
      </p:sp>
      <p:sp>
        <p:nvSpPr>
          <p:cNvPr id="6" name="Content Placeholder 5">
            <a:extLst>
              <a:ext uri="{FF2B5EF4-FFF2-40B4-BE49-F238E27FC236}">
                <a16:creationId xmlns:a16="http://schemas.microsoft.com/office/drawing/2014/main" id="{309A90EF-FF8B-AFA1-8B21-8596D5C804A2}"/>
              </a:ext>
            </a:extLst>
          </p:cNvPr>
          <p:cNvSpPr>
            <a:spLocks noGrp="1"/>
          </p:cNvSpPr>
          <p:nvPr>
            <p:ph sz="quarter" idx="14" hasCustomPrompt="1"/>
          </p:nvPr>
        </p:nvSpPr>
        <p:spPr>
          <a:xfrm>
            <a:off x="-1" y="0"/>
            <a:ext cx="3886200" cy="320040"/>
          </a:xfrm>
          <a:solidFill>
            <a:schemeClr val="accent6"/>
          </a:solidFill>
        </p:spPr>
        <p:txBody>
          <a:bodyPr lIns="36576" tIns="36576" rIns="36576" bIns="36576">
            <a:noAutofit/>
          </a:bodyPr>
          <a:lstStyle>
            <a:lvl2pPr marL="180975" indent="0" algn="ctr">
              <a:buNone/>
              <a:defRPr sz="1600" b="1">
                <a:solidFill>
                  <a:schemeClr val="bg1"/>
                </a:solidFill>
              </a:defRPr>
            </a:lvl2pPr>
          </a:lstStyle>
          <a:p>
            <a:pPr lvl="1"/>
            <a:r>
              <a:rPr lang="en-US" b="1"/>
              <a:t>Category 1</a:t>
            </a:r>
            <a:endParaRPr lang="en-US"/>
          </a:p>
        </p:txBody>
      </p:sp>
      <p:sp>
        <p:nvSpPr>
          <p:cNvPr id="2" name="Text Placeholder 3">
            <a:extLst>
              <a:ext uri="{FF2B5EF4-FFF2-40B4-BE49-F238E27FC236}">
                <a16:creationId xmlns:a16="http://schemas.microsoft.com/office/drawing/2014/main" id="{3555DD60-3882-6A30-3407-7BD644779693}"/>
              </a:ext>
            </a:extLst>
          </p:cNvPr>
          <p:cNvSpPr>
            <a:spLocks noGrp="1"/>
          </p:cNvSpPr>
          <p:nvPr>
            <p:ph type="body" sz="quarter" idx="15"/>
          </p:nvPr>
        </p:nvSpPr>
        <p:spPr>
          <a:xfrm>
            <a:off x="9308592" y="1554480"/>
            <a:ext cx="2551176" cy="4579034"/>
          </a:xfrm>
          <a:solidFill>
            <a:srgbClr val="E5E8F0"/>
          </a:solidFill>
        </p:spPr>
        <p:txBody>
          <a:bodyPr lIns="137160" tIns="137160" rIns="274320" bIns="137160">
            <a:noAutofit/>
          </a:bodyPr>
          <a:lstStyle>
            <a:lvl1pPr>
              <a:spcBef>
                <a:spcPts val="600"/>
              </a:spcBef>
              <a:defRPr sz="1050"/>
            </a:lvl1pPr>
            <a:lvl2pPr>
              <a:spcBef>
                <a:spcPts val="600"/>
              </a:spcBef>
              <a:defRPr sz="1050"/>
            </a:lvl2pPr>
            <a:lvl3pPr>
              <a:spcBef>
                <a:spcPts val="600"/>
              </a:spcBef>
              <a:defRPr sz="1050"/>
            </a:lvl3pPr>
            <a:lvl4pPr>
              <a:spcBef>
                <a:spcPts val="600"/>
              </a:spcBef>
              <a:defRPr sz="1050"/>
            </a:lvl4pPr>
            <a:lvl5pPr>
              <a:spcBef>
                <a:spcPts val="6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559473" y="6392206"/>
            <a:ext cx="2302327" cy="385640"/>
          </a:xfrm>
          <a:prstGeom prst="rect">
            <a:avLst/>
          </a:prstGeom>
        </p:spPr>
      </p:pic>
    </p:spTree>
    <p:extLst>
      <p:ext uri="{BB962C8B-B14F-4D97-AF65-F5344CB8AC3E}">
        <p14:creationId xmlns:p14="http://schemas.microsoft.com/office/powerpoint/2010/main" val="375326099"/>
      </p:ext>
    </p:extLst>
  </p:cSld>
  <p:clrMapOvr>
    <a:masterClrMapping/>
  </p:clrMapOvr>
  <p:extLst>
    <p:ext uri="{DCECCB84-F9BA-43D5-87BE-67443E8EF086}">
      <p15:sldGuideLst xmlns:p15="http://schemas.microsoft.com/office/powerpoint/2012/main">
        <p15:guide id="1" pos="208" userDrawn="1">
          <p15:clr>
            <a:srgbClr val="CCCCCC"/>
          </p15:clr>
        </p15:guide>
        <p15:guide id="2" pos="1768" userDrawn="1">
          <p15:clr>
            <a:srgbClr val="CCCCCC"/>
          </p15:clr>
        </p15:guide>
        <p15:guide id="3" pos="2109" userDrawn="1">
          <p15:clr>
            <a:srgbClr val="CCCCCC"/>
          </p15:clr>
        </p15:guide>
        <p15:guide id="4" pos="3669" userDrawn="1">
          <p15:clr>
            <a:srgbClr val="CCCCCC"/>
          </p15:clr>
        </p15:guide>
        <p15:guide id="5" pos="4010" userDrawn="1">
          <p15:clr>
            <a:srgbClr val="CCCCCC"/>
          </p15:clr>
        </p15:guide>
        <p15:guide id="6" pos="5570" userDrawn="1">
          <p15:clr>
            <a:srgbClr val="CCCCCC"/>
          </p15:clr>
        </p15:guide>
        <p15:guide id="7" pos="5911" userDrawn="1">
          <p15:clr>
            <a:srgbClr val="CCCCCC"/>
          </p15:clr>
        </p15:guide>
        <p15:guide id="8" pos="7472" userDrawn="1">
          <p15:clr>
            <a:srgbClr val="CCCCCC"/>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B31DC9D4-4F5D-9147-F222-E659D7C55121}"/>
              </a:ext>
            </a:extLst>
          </p:cNvPr>
          <p:cNvSpPr/>
          <p:nvPr userDrawn="1">
            <p:custDataLst>
              <p:tags r:id="rId2"/>
            </p:custDataLst>
          </p:nvPr>
        </p:nvSpPr>
        <p:spPr bwMode="gray">
          <a:xfrm>
            <a:off x="0" y="0"/>
            <a:ext cx="12700" cy="12700"/>
          </a:xfrm>
          <a:prstGeom prst="octagon">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3" name="Title 1">
            <a:extLst>
              <a:ext uri="{FF2B5EF4-FFF2-40B4-BE49-F238E27FC236}">
                <a16:creationId xmlns:a16="http://schemas.microsoft.com/office/drawing/2014/main" id="{CACFF5ED-9D6E-DB42-A3F6-02AFC2E5B889}"/>
              </a:ext>
            </a:extLst>
          </p:cNvPr>
          <p:cNvSpPr>
            <a:spLocks noGrp="1"/>
          </p:cNvSpPr>
          <p:nvPr>
            <p:ph type="title"/>
          </p:nvPr>
        </p:nvSpPr>
        <p:spPr>
          <a:xfrm>
            <a:off x="330200" y="523318"/>
            <a:ext cx="11531600" cy="659434"/>
          </a:xfrm>
          <a:prstGeom prst="rect">
            <a:avLst/>
          </a:prstGeom>
        </p:spPr>
        <p:txBody>
          <a:bodyPr tIns="0" anchor="t">
            <a:normAutofit/>
          </a:bodyPr>
          <a:lstStyle>
            <a:lvl1pPr>
              <a:defRPr sz="2800"/>
            </a:lvl1pPr>
          </a:lstStyle>
          <a:p>
            <a:r>
              <a:rPr lang="en-US"/>
              <a:t>Click to edit Master title style</a:t>
            </a:r>
          </a:p>
        </p:txBody>
      </p:sp>
      <p:cxnSp>
        <p:nvCxnSpPr>
          <p:cNvPr id="4" name="Straight Connector 3">
            <a:extLst>
              <a:ext uri="{FF2B5EF4-FFF2-40B4-BE49-F238E27FC236}">
                <a16:creationId xmlns:a16="http://schemas.microsoft.com/office/drawing/2014/main" id="{FE0F6C81-D090-2241-80CE-63094035FC9A}"/>
              </a:ext>
            </a:extLst>
          </p:cNvPr>
          <p:cNvCxnSpPr/>
          <p:nvPr userDrawn="1"/>
        </p:nvCxnSpPr>
        <p:spPr>
          <a:xfrm>
            <a:off x="0" y="513379"/>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11292412" y="280303"/>
            <a:ext cx="569388" cy="215444"/>
          </a:xfrm>
          <a:prstGeom prst="rect">
            <a:avLst/>
          </a:prstGeom>
        </p:spPr>
        <p:txBody>
          <a:bodyPr wrap="none" anchor="ctr">
            <a:spAutoFit/>
          </a:bodyPr>
          <a:lstStyle/>
          <a:p>
            <a:pPr marL="0" indent="0" algn="r">
              <a:buNone/>
            </a:pPr>
            <a:fld id="{BB69BBE8-4DB2-4642-B003-B220ACD5A2FD}" type="slidenum">
              <a:rPr lang="en-US" sz="800" b="0" baseline="0" smtClean="0">
                <a:solidFill>
                  <a:schemeClr val="tx1"/>
                </a:solidFill>
                <a:latin typeface="+mn-lt"/>
              </a:rPr>
              <a:pPr marL="0" indent="0" algn="r">
                <a:buNone/>
              </a:pPr>
              <a:t>‹#›</a:t>
            </a:fld>
            <a:r>
              <a:rPr lang="en-US" sz="800" b="0" baseline="0" dirty="0">
                <a:solidFill>
                  <a:schemeClr val="tx1"/>
                </a:solidFill>
                <a:latin typeface="+mn-lt"/>
              </a:rPr>
              <a:t> of 98</a:t>
            </a:r>
            <a:endParaRPr lang="en-US" sz="800" dirty="0">
              <a:solidFill>
                <a:schemeClr val="tx1"/>
              </a:solidFill>
            </a:endParaRPr>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59473" y="6392206"/>
            <a:ext cx="2302327" cy="385640"/>
          </a:xfrm>
          <a:prstGeom prst="rect">
            <a:avLst/>
          </a:prstGeom>
        </p:spPr>
      </p:pic>
    </p:spTree>
    <p:custDataLst>
      <p:tags r:id="rId1"/>
    </p:custDataLst>
    <p:extLst>
      <p:ext uri="{BB962C8B-B14F-4D97-AF65-F5344CB8AC3E}">
        <p14:creationId xmlns:p14="http://schemas.microsoft.com/office/powerpoint/2010/main" val="3562628249"/>
      </p:ext>
    </p:extLst>
  </p:cSld>
  <p:clrMapOvr>
    <a:masterClrMapping/>
  </p:clrMapOvr>
  <p:extLst>
    <p:ext uri="{DCECCB84-F9BA-43D5-87BE-67443E8EF086}">
      <p15:sldGuideLst xmlns:p15="http://schemas.microsoft.com/office/powerpoint/2012/main">
        <p15:guide id="1" pos="208">
          <p15:clr>
            <a:srgbClr val="CCCCCC"/>
          </p15:clr>
        </p15:guide>
        <p15:guide id="2" pos="953">
          <p15:clr>
            <a:srgbClr val="CCCCCC"/>
          </p15:clr>
        </p15:guide>
        <p15:guide id="3" pos="1294">
          <p15:clr>
            <a:srgbClr val="CCCCCC"/>
          </p15:clr>
        </p15:guide>
        <p15:guide id="4" pos="2040">
          <p15:clr>
            <a:srgbClr val="CCCCCC"/>
          </p15:clr>
        </p15:guide>
        <p15:guide id="5" pos="2380">
          <p15:clr>
            <a:srgbClr val="CCCCCC"/>
          </p15:clr>
        </p15:guide>
        <p15:guide id="6" pos="3126">
          <p15:clr>
            <a:srgbClr val="CCCCCC"/>
          </p15:clr>
        </p15:guide>
        <p15:guide id="7" pos="3467">
          <p15:clr>
            <a:srgbClr val="CCCCCC"/>
          </p15:clr>
        </p15:guide>
        <p15:guide id="8" pos="4212">
          <p15:clr>
            <a:srgbClr val="CCCCCC"/>
          </p15:clr>
        </p15:guide>
        <p15:guide id="9" pos="4553">
          <p15:clr>
            <a:srgbClr val="CCCCCC"/>
          </p15:clr>
        </p15:guide>
        <p15:guide id="10" pos="5299">
          <p15:clr>
            <a:srgbClr val="CCCCCC"/>
          </p15:clr>
        </p15:guide>
        <p15:guide id="11" pos="5639">
          <p15:clr>
            <a:srgbClr val="CCCCCC"/>
          </p15:clr>
        </p15:guide>
        <p15:guide id="12" pos="6385">
          <p15:clr>
            <a:srgbClr val="CCCCCC"/>
          </p15:clr>
        </p15:guide>
        <p15:guide id="13" pos="6726">
          <p15:clr>
            <a:srgbClr val="CCCCCC"/>
          </p15:clr>
        </p15:guide>
        <p15:guide id="14" pos="7472">
          <p15:clr>
            <a:srgbClr val="CCCCCC"/>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3C5841D4-8C8A-A476-1E14-6F3F44D3709A}"/>
              </a:ext>
            </a:extLst>
          </p:cNvPr>
          <p:cNvSpPr/>
          <p:nvPr userDrawn="1">
            <p:custDataLst>
              <p:tags r:id="rId2"/>
            </p:custDataLst>
          </p:nvPr>
        </p:nvSpPr>
        <p:spPr bwMode="gray">
          <a:xfrm>
            <a:off x="0" y="0"/>
            <a:ext cx="12700" cy="12700"/>
          </a:xfrm>
          <a:prstGeom prst="octagon">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2" name="Title 1">
            <a:extLst>
              <a:ext uri="{FF2B5EF4-FFF2-40B4-BE49-F238E27FC236}">
                <a16:creationId xmlns:a16="http://schemas.microsoft.com/office/drawing/2014/main" id="{CACFF5ED-9D6E-DB42-A3F6-02AFC2E5B889}"/>
              </a:ext>
            </a:extLst>
          </p:cNvPr>
          <p:cNvSpPr>
            <a:spLocks noGrp="1"/>
          </p:cNvSpPr>
          <p:nvPr>
            <p:ph type="title"/>
          </p:nvPr>
        </p:nvSpPr>
        <p:spPr>
          <a:xfrm>
            <a:off x="330200" y="523318"/>
            <a:ext cx="11531600" cy="882788"/>
          </a:xfrm>
          <a:prstGeom prst="rect">
            <a:avLst/>
          </a:prstGeom>
        </p:spPr>
        <p:txBody>
          <a:bodyPr tIns="0" anchor="t">
            <a:normAutofit/>
          </a:bodyPr>
          <a:lstStyle>
            <a:lvl1pPr>
              <a:defRPr sz="2800" baseline="0"/>
            </a:lvl1pPr>
          </a:lstStyle>
          <a:p>
            <a:endParaRPr lang="en-US"/>
          </a:p>
        </p:txBody>
      </p:sp>
      <p:cxnSp>
        <p:nvCxnSpPr>
          <p:cNvPr id="7" name="Straight Connector 6">
            <a:extLst>
              <a:ext uri="{FF2B5EF4-FFF2-40B4-BE49-F238E27FC236}">
                <a16:creationId xmlns:a16="http://schemas.microsoft.com/office/drawing/2014/main" id="{FE0F6C81-D090-2241-80CE-63094035FC9A}"/>
              </a:ext>
            </a:extLst>
          </p:cNvPr>
          <p:cNvCxnSpPr/>
          <p:nvPr userDrawn="1"/>
        </p:nvCxnSpPr>
        <p:spPr>
          <a:xfrm>
            <a:off x="0" y="513379"/>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11292412" y="280303"/>
            <a:ext cx="569388" cy="215444"/>
          </a:xfrm>
          <a:prstGeom prst="rect">
            <a:avLst/>
          </a:prstGeom>
        </p:spPr>
        <p:txBody>
          <a:bodyPr wrap="none" anchor="ctr">
            <a:spAutoFit/>
          </a:bodyPr>
          <a:lstStyle/>
          <a:p>
            <a:pPr marL="0" indent="0" algn="r">
              <a:buNone/>
            </a:pPr>
            <a:fld id="{BB69BBE8-4DB2-4642-B003-B220ACD5A2FD}" type="slidenum">
              <a:rPr lang="en-US" sz="800" b="0" baseline="0" smtClean="0">
                <a:solidFill>
                  <a:schemeClr val="tx1"/>
                </a:solidFill>
                <a:latin typeface="+mn-lt"/>
              </a:rPr>
              <a:pPr marL="0" indent="0" algn="r">
                <a:buNone/>
              </a:pPr>
              <a:t>‹#›</a:t>
            </a:fld>
            <a:r>
              <a:rPr lang="en-US" sz="800" b="0" baseline="0" dirty="0">
                <a:solidFill>
                  <a:schemeClr val="tx1"/>
                </a:solidFill>
                <a:latin typeface="+mn-lt"/>
              </a:rPr>
              <a:t> of 98</a:t>
            </a:r>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59473" y="6392206"/>
            <a:ext cx="2302327" cy="385640"/>
          </a:xfrm>
          <a:prstGeom prst="rect">
            <a:avLst/>
          </a:prstGeom>
        </p:spPr>
      </p:pic>
    </p:spTree>
    <p:custDataLst>
      <p:tags r:id="rId1"/>
    </p:custDataLst>
    <p:extLst>
      <p:ext uri="{BB962C8B-B14F-4D97-AF65-F5344CB8AC3E}">
        <p14:creationId xmlns:p14="http://schemas.microsoft.com/office/powerpoint/2010/main" val="3588173688"/>
      </p:ext>
    </p:extLst>
  </p:cSld>
  <p:clrMapOvr>
    <a:masterClrMapping/>
  </p:clrMapOvr>
  <p:extLst>
    <p:ext uri="{DCECCB84-F9BA-43D5-87BE-67443E8EF086}">
      <p15:sldGuideLst xmlns:p15="http://schemas.microsoft.com/office/powerpoint/2012/main">
        <p15:guide id="1" pos="208" userDrawn="1">
          <p15:clr>
            <a:srgbClr val="CCCCCC"/>
          </p15:clr>
        </p15:guide>
        <p15:guide id="2" pos="2402" userDrawn="1">
          <p15:clr>
            <a:srgbClr val="CCCCCC"/>
          </p15:clr>
        </p15:guide>
        <p15:guide id="3" pos="2742" userDrawn="1">
          <p15:clr>
            <a:srgbClr val="CCCCCC"/>
          </p15:clr>
        </p15:guide>
        <p15:guide id="4" pos="4937" userDrawn="1">
          <p15:clr>
            <a:srgbClr val="CCCCCC"/>
          </p15:clr>
        </p15:guide>
        <p15:guide id="5" pos="5277" userDrawn="1">
          <p15:clr>
            <a:srgbClr val="CCCCCC"/>
          </p15:clr>
        </p15:guide>
        <p15:guide id="6" pos="7472" userDrawn="1">
          <p15:clr>
            <a:srgbClr val="CCCCCC"/>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89939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FC975-48D4-E344-AA0E-6BF906D04B8F}"/>
              </a:ext>
            </a:extLst>
          </p:cNvPr>
          <p:cNvSpPr>
            <a:spLocks noGrp="1"/>
          </p:cNvSpPr>
          <p:nvPr>
            <p:ph type="title"/>
          </p:nvPr>
        </p:nvSpPr>
        <p:spPr>
          <a:xfrm>
            <a:off x="5280951" y="3302241"/>
            <a:ext cx="6432630" cy="1605426"/>
          </a:xfrm>
        </p:spPr>
        <p:txBody>
          <a:bodyPr lIns="0" tIns="91440" rIns="0" bIns="0" anchor="t" anchorCtr="0">
            <a:normAutofit/>
          </a:bodyPr>
          <a:lstStyle>
            <a:lvl1pPr>
              <a:lnSpc>
                <a:spcPts val="3600"/>
              </a:lnSpc>
              <a:defRPr sz="3600">
                <a:solidFill>
                  <a:srgbClr val="F1F4F7"/>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822FE9-D507-C840-A53B-A87F0DAB04F1}"/>
              </a:ext>
            </a:extLst>
          </p:cNvPr>
          <p:cNvCxnSpPr/>
          <p:nvPr userDrawn="1"/>
        </p:nvCxnSpPr>
        <p:spPr>
          <a:xfrm>
            <a:off x="0" y="3277363"/>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D3040F0-F99F-E542-942E-C6B8AD8A7537}"/>
              </a:ext>
            </a:extLst>
          </p:cNvPr>
          <p:cNvSpPr>
            <a:spLocks noGrp="1"/>
          </p:cNvSpPr>
          <p:nvPr>
            <p:ph type="body" sz="quarter" idx="10" hasCustomPrompt="1"/>
          </p:nvPr>
        </p:nvSpPr>
        <p:spPr>
          <a:xfrm>
            <a:off x="5280951" y="5184774"/>
            <a:ext cx="6432630" cy="1181301"/>
          </a:xfrm>
        </p:spPr>
        <p:txBody>
          <a:bodyPr lIns="0">
            <a:normAutofit/>
          </a:bodyPr>
          <a:lstStyle>
            <a:lvl1pPr marL="0" indent="0">
              <a:lnSpc>
                <a:spcPts val="2400"/>
              </a:lnSpc>
              <a:buNone/>
              <a:defRPr sz="2000" b="1" i="0">
                <a:solidFill>
                  <a:srgbClr val="F1F4F7"/>
                </a:solidFill>
                <a:latin typeface="Arial" panose="020B0604020202020204" pitchFamily="34" charset="0"/>
              </a:defRPr>
            </a:lvl1pPr>
          </a:lstStyle>
          <a:p>
            <a:pPr lvl="0"/>
            <a:r>
              <a:rPr lang="en-US"/>
              <a:t>Speaker Name and Title</a:t>
            </a:r>
          </a:p>
        </p:txBody>
      </p:sp>
      <p:sp>
        <p:nvSpPr>
          <p:cNvPr id="7" name="Text Placeholder 6">
            <a:extLst>
              <a:ext uri="{FF2B5EF4-FFF2-40B4-BE49-F238E27FC236}">
                <a16:creationId xmlns:a16="http://schemas.microsoft.com/office/drawing/2014/main" id="{54317654-C294-EF48-A819-903B7082F7C6}"/>
              </a:ext>
            </a:extLst>
          </p:cNvPr>
          <p:cNvSpPr>
            <a:spLocks noGrp="1"/>
          </p:cNvSpPr>
          <p:nvPr>
            <p:ph type="body" sz="quarter" idx="11" hasCustomPrompt="1"/>
          </p:nvPr>
        </p:nvSpPr>
        <p:spPr>
          <a:xfrm>
            <a:off x="8738245" y="491925"/>
            <a:ext cx="2998486" cy="416422"/>
          </a:xfrm>
        </p:spPr>
        <p:txBody>
          <a:bodyPr anchor="ctr" anchorCtr="0">
            <a:normAutofit/>
          </a:bodyPr>
          <a:lstStyle>
            <a:lvl1pPr marL="0" indent="0" algn="r">
              <a:buNone/>
              <a:defRPr sz="2000" b="1" i="0">
                <a:solidFill>
                  <a:srgbClr val="F1F4F7"/>
                </a:solidFill>
                <a:latin typeface="Arial" panose="020B0604020202020204" pitchFamily="34" charset="0"/>
              </a:defRPr>
            </a:lvl1pPr>
          </a:lstStyle>
          <a:p>
            <a:pPr lvl="0"/>
            <a:r>
              <a:rPr lang="en-US"/>
              <a:t>Date</a:t>
            </a:r>
          </a:p>
        </p:txBody>
      </p:sp>
      <p:sp>
        <p:nvSpPr>
          <p:cNvPr id="10" name="Text Placeholder 8">
            <a:extLst>
              <a:ext uri="{FF2B5EF4-FFF2-40B4-BE49-F238E27FC236}">
                <a16:creationId xmlns:a16="http://schemas.microsoft.com/office/drawing/2014/main" id="{80314010-54D2-C64E-8187-349281B7F31C}"/>
              </a:ext>
            </a:extLst>
          </p:cNvPr>
          <p:cNvSpPr>
            <a:spLocks noGrp="1"/>
          </p:cNvSpPr>
          <p:nvPr>
            <p:ph type="body" sz="quarter" idx="12" hasCustomPrompt="1"/>
          </p:nvPr>
        </p:nvSpPr>
        <p:spPr>
          <a:xfrm>
            <a:off x="3528274" y="425753"/>
            <a:ext cx="2998486" cy="1582738"/>
          </a:xfrm>
        </p:spPr>
        <p:txBody>
          <a:bodyPr>
            <a:normAutofit/>
          </a:bodyPr>
          <a:lstStyle>
            <a:lvl1pPr marL="0" indent="0">
              <a:buNone/>
              <a:defRPr sz="1800" b="1" i="0">
                <a:solidFill>
                  <a:schemeClr val="bg1"/>
                </a:solidFill>
                <a:latin typeface="Arial" panose="020B0604020202020204" pitchFamily="34" charset="0"/>
              </a:defRPr>
            </a:lvl1pPr>
          </a:lstStyle>
          <a:p>
            <a:pPr lvl="0"/>
            <a:r>
              <a:rPr lang="en-US"/>
              <a:t>(Optional) Center, Program, or Division Name</a:t>
            </a:r>
          </a:p>
        </p:txBody>
      </p:sp>
      <p:sp>
        <p:nvSpPr>
          <p:cNvPr id="4" name="Rectangle 3"/>
          <p:cNvSpPr/>
          <p:nvPr userDrawn="1"/>
        </p:nvSpPr>
        <p:spPr bwMode="gray">
          <a:xfrm>
            <a:off x="6972300" y="6590007"/>
            <a:ext cx="2819400" cy="240711"/>
          </a:xfrm>
          <a:prstGeom prst="rect">
            <a:avLst/>
          </a:prstGeom>
          <a:solidFill>
            <a:srgbClr val="89939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1272" y="342685"/>
            <a:ext cx="2850036" cy="477381"/>
          </a:xfrm>
          <a:prstGeom prst="rect">
            <a:avLst/>
          </a:prstGeom>
        </p:spPr>
      </p:pic>
    </p:spTree>
    <p:extLst>
      <p:ext uri="{BB962C8B-B14F-4D97-AF65-F5344CB8AC3E}">
        <p14:creationId xmlns:p14="http://schemas.microsoft.com/office/powerpoint/2010/main" val="1355401057"/>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Divider">
    <p:bg>
      <p:bgPr>
        <a:solidFill>
          <a:srgbClr val="009B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0A01E-DF31-B94D-94BE-4ECDF48E0CA8}"/>
              </a:ext>
            </a:extLst>
          </p:cNvPr>
          <p:cNvSpPr>
            <a:spLocks noGrp="1"/>
          </p:cNvSpPr>
          <p:nvPr>
            <p:ph type="title"/>
          </p:nvPr>
        </p:nvSpPr>
        <p:spPr>
          <a:xfrm>
            <a:off x="831850" y="1543733"/>
            <a:ext cx="10515600" cy="2436792"/>
          </a:xfrm>
          <a:prstGeom prst="rect">
            <a:avLst/>
          </a:prstGeom>
        </p:spPr>
        <p:txBody>
          <a:bodyPr lIns="0" bIns="0"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04B7EA88-C0F0-5748-B9E3-2FD0FEC4AF5A}"/>
              </a:ext>
            </a:extLst>
          </p:cNvPr>
          <p:cNvSpPr>
            <a:spLocks noGrp="1"/>
          </p:cNvSpPr>
          <p:nvPr>
            <p:ph type="body" idx="1"/>
          </p:nvPr>
        </p:nvSpPr>
        <p:spPr>
          <a:xfrm>
            <a:off x="831850" y="4114451"/>
            <a:ext cx="10515600" cy="1500187"/>
          </a:xfrm>
          <a:prstGeom prst="rect">
            <a:avLst/>
          </a:prstGeom>
        </p:spPr>
        <p:txBody>
          <a:bodyPr lIns="0">
            <a:normAutofit/>
          </a:bodyPr>
          <a:lstStyle>
            <a:lvl1pPr marL="0" indent="0">
              <a:buNone/>
              <a:defRPr sz="2600" b="0" i="0">
                <a:solidFill>
                  <a:schemeClr val="bg1"/>
                </a:solidFill>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25E2F487-CDFD-8349-BD14-BEE97F788A1F}"/>
              </a:ext>
            </a:extLst>
          </p:cNvPr>
          <p:cNvCxnSpPr/>
          <p:nvPr userDrawn="1"/>
        </p:nvCxnSpPr>
        <p:spPr>
          <a:xfrm>
            <a:off x="0" y="3980525"/>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bwMode="gray">
          <a:xfrm>
            <a:off x="6972300" y="6590007"/>
            <a:ext cx="2819400" cy="240711"/>
          </a:xfrm>
          <a:prstGeom prst="rect">
            <a:avLst/>
          </a:prstGeom>
          <a:solidFill>
            <a:srgbClr val="009B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1272" y="342685"/>
            <a:ext cx="2850036" cy="477381"/>
          </a:xfrm>
          <a:prstGeom prst="rect">
            <a:avLst/>
          </a:prstGeom>
        </p:spPr>
      </p:pic>
    </p:spTree>
    <p:extLst>
      <p:ext uri="{BB962C8B-B14F-4D97-AF65-F5344CB8AC3E}">
        <p14:creationId xmlns:p14="http://schemas.microsoft.com/office/powerpoint/2010/main" val="568749911"/>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p:bg>
      <p:bgPr>
        <a:solidFill>
          <a:srgbClr val="009B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FC975-48D4-E344-AA0E-6BF906D04B8F}"/>
              </a:ext>
            </a:extLst>
          </p:cNvPr>
          <p:cNvSpPr>
            <a:spLocks noGrp="1"/>
          </p:cNvSpPr>
          <p:nvPr>
            <p:ph type="title"/>
          </p:nvPr>
        </p:nvSpPr>
        <p:spPr>
          <a:xfrm>
            <a:off x="5280951" y="3302241"/>
            <a:ext cx="6432630" cy="1605426"/>
          </a:xfrm>
        </p:spPr>
        <p:txBody>
          <a:bodyPr lIns="0" tIns="91440" rIns="0" bIns="0" anchor="t" anchorCtr="0">
            <a:normAutofit/>
          </a:bodyPr>
          <a:lstStyle>
            <a:lvl1pPr>
              <a:lnSpc>
                <a:spcPts val="3600"/>
              </a:lnSpc>
              <a:defRPr sz="3600">
                <a:solidFill>
                  <a:srgbClr val="F1F4F7"/>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822FE9-D507-C840-A53B-A87F0DAB04F1}"/>
              </a:ext>
            </a:extLst>
          </p:cNvPr>
          <p:cNvCxnSpPr/>
          <p:nvPr userDrawn="1"/>
        </p:nvCxnSpPr>
        <p:spPr>
          <a:xfrm>
            <a:off x="0" y="3277363"/>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D3040F0-F99F-E542-942E-C6B8AD8A7537}"/>
              </a:ext>
            </a:extLst>
          </p:cNvPr>
          <p:cNvSpPr>
            <a:spLocks noGrp="1"/>
          </p:cNvSpPr>
          <p:nvPr>
            <p:ph type="body" sz="quarter" idx="10" hasCustomPrompt="1"/>
          </p:nvPr>
        </p:nvSpPr>
        <p:spPr>
          <a:xfrm>
            <a:off x="5280951" y="5184774"/>
            <a:ext cx="6432630" cy="1181301"/>
          </a:xfrm>
        </p:spPr>
        <p:txBody>
          <a:bodyPr lIns="0">
            <a:normAutofit/>
          </a:bodyPr>
          <a:lstStyle>
            <a:lvl1pPr marL="0" indent="0">
              <a:lnSpc>
                <a:spcPts val="2400"/>
              </a:lnSpc>
              <a:buNone/>
              <a:defRPr sz="2000" b="1" i="0">
                <a:solidFill>
                  <a:srgbClr val="F1F4F7"/>
                </a:solidFill>
                <a:latin typeface="Arial" panose="020B0604020202020204" pitchFamily="34" charset="0"/>
              </a:defRPr>
            </a:lvl1pPr>
          </a:lstStyle>
          <a:p>
            <a:pPr lvl="0"/>
            <a:r>
              <a:rPr lang="en-US"/>
              <a:t>Speaker Name and Title</a:t>
            </a:r>
          </a:p>
        </p:txBody>
      </p:sp>
      <p:sp>
        <p:nvSpPr>
          <p:cNvPr id="7" name="Text Placeholder 6">
            <a:extLst>
              <a:ext uri="{FF2B5EF4-FFF2-40B4-BE49-F238E27FC236}">
                <a16:creationId xmlns:a16="http://schemas.microsoft.com/office/drawing/2014/main" id="{54317654-C294-EF48-A819-903B7082F7C6}"/>
              </a:ext>
            </a:extLst>
          </p:cNvPr>
          <p:cNvSpPr>
            <a:spLocks noGrp="1"/>
          </p:cNvSpPr>
          <p:nvPr>
            <p:ph type="body" sz="quarter" idx="11" hasCustomPrompt="1"/>
          </p:nvPr>
        </p:nvSpPr>
        <p:spPr>
          <a:xfrm>
            <a:off x="8738245" y="491925"/>
            <a:ext cx="2998486" cy="416422"/>
          </a:xfrm>
        </p:spPr>
        <p:txBody>
          <a:bodyPr anchor="ctr" anchorCtr="0">
            <a:normAutofit/>
          </a:bodyPr>
          <a:lstStyle>
            <a:lvl1pPr marL="0" indent="0" algn="r">
              <a:buNone/>
              <a:defRPr sz="2000" b="1" i="0">
                <a:solidFill>
                  <a:srgbClr val="F1F4F7"/>
                </a:solidFill>
                <a:latin typeface="Arial" panose="020B0604020202020204" pitchFamily="34" charset="0"/>
              </a:defRPr>
            </a:lvl1pPr>
          </a:lstStyle>
          <a:p>
            <a:pPr lvl="0"/>
            <a:r>
              <a:rPr lang="en-US"/>
              <a:t>Date</a:t>
            </a:r>
          </a:p>
        </p:txBody>
      </p:sp>
      <p:sp>
        <p:nvSpPr>
          <p:cNvPr id="8" name="Text Placeholder 8">
            <a:extLst>
              <a:ext uri="{FF2B5EF4-FFF2-40B4-BE49-F238E27FC236}">
                <a16:creationId xmlns:a16="http://schemas.microsoft.com/office/drawing/2014/main" id="{B1A05A3F-1493-B94B-8610-C082B2A031EA}"/>
              </a:ext>
            </a:extLst>
          </p:cNvPr>
          <p:cNvSpPr>
            <a:spLocks noGrp="1"/>
          </p:cNvSpPr>
          <p:nvPr>
            <p:ph type="body" sz="quarter" idx="12" hasCustomPrompt="1"/>
          </p:nvPr>
        </p:nvSpPr>
        <p:spPr>
          <a:xfrm>
            <a:off x="3528274" y="425753"/>
            <a:ext cx="2998486" cy="1582738"/>
          </a:xfrm>
        </p:spPr>
        <p:txBody>
          <a:bodyPr>
            <a:normAutofit/>
          </a:bodyPr>
          <a:lstStyle>
            <a:lvl1pPr marL="0" indent="0">
              <a:buNone/>
              <a:defRPr sz="1800" b="1" i="0">
                <a:solidFill>
                  <a:schemeClr val="bg1"/>
                </a:solidFill>
                <a:latin typeface="Arial" panose="020B0604020202020204" pitchFamily="34" charset="0"/>
              </a:defRPr>
            </a:lvl1pPr>
          </a:lstStyle>
          <a:p>
            <a:pPr lvl="0"/>
            <a:r>
              <a:rPr lang="en-US"/>
              <a:t>(Optional) Center, Program, or Division Name</a:t>
            </a:r>
          </a:p>
        </p:txBody>
      </p:sp>
      <p:sp>
        <p:nvSpPr>
          <p:cNvPr id="9" name="Rectangle 8"/>
          <p:cNvSpPr/>
          <p:nvPr userDrawn="1"/>
        </p:nvSpPr>
        <p:spPr bwMode="gray">
          <a:xfrm>
            <a:off x="6972300" y="6590007"/>
            <a:ext cx="2819400" cy="240711"/>
          </a:xfrm>
          <a:prstGeom prst="rect">
            <a:avLst/>
          </a:prstGeom>
          <a:solidFill>
            <a:srgbClr val="009B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1272" y="342685"/>
            <a:ext cx="2850036" cy="477381"/>
          </a:xfrm>
          <a:prstGeom prst="rect">
            <a:avLst/>
          </a:prstGeom>
        </p:spPr>
      </p:pic>
    </p:spTree>
    <p:extLst>
      <p:ext uri="{BB962C8B-B14F-4D97-AF65-F5344CB8AC3E}">
        <p14:creationId xmlns:p14="http://schemas.microsoft.com/office/powerpoint/2010/main" val="4114513584"/>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with Picture">
    <p:bg>
      <p:bgPr>
        <a:solidFill>
          <a:srgbClr val="181A1C"/>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14CAA46-A955-2041-9170-6DF9BA57BD7B}"/>
              </a:ext>
            </a:extLst>
          </p:cNvPr>
          <p:cNvSpPr>
            <a:spLocks noGrp="1"/>
          </p:cNvSpPr>
          <p:nvPr>
            <p:ph type="pic" sz="quarter" idx="12"/>
          </p:nvPr>
        </p:nvSpPr>
        <p:spPr>
          <a:xfrm>
            <a:off x="0" y="0"/>
            <a:ext cx="12192000" cy="6858000"/>
          </a:xfrm>
        </p:spPr>
        <p:txBody>
          <a:bodyPr>
            <a:normAutofit/>
          </a:bodyPr>
          <a:lstStyle>
            <a:lvl1pPr marL="914400" indent="-457200" algn="l">
              <a:buFont typeface="+mj-lt"/>
              <a:buAutoNum type="arabicPeriod"/>
              <a:defRPr sz="1800">
                <a:solidFill>
                  <a:schemeClr val="bg1"/>
                </a:solidFill>
                <a:latin typeface="Times" pitchFamily="2" charset="0"/>
              </a:defRPr>
            </a:lvl1pPr>
          </a:lstStyle>
          <a:p>
            <a:r>
              <a:rPr lang="en-US" dirty="0"/>
              <a:t>Click icon to add picture</a:t>
            </a:r>
          </a:p>
        </p:txBody>
      </p:sp>
      <p:sp>
        <p:nvSpPr>
          <p:cNvPr id="2" name="Title 1">
            <a:extLst>
              <a:ext uri="{FF2B5EF4-FFF2-40B4-BE49-F238E27FC236}">
                <a16:creationId xmlns:a16="http://schemas.microsoft.com/office/drawing/2014/main" id="{8B7FC975-48D4-E344-AA0E-6BF906D04B8F}"/>
              </a:ext>
            </a:extLst>
          </p:cNvPr>
          <p:cNvSpPr>
            <a:spLocks noGrp="1"/>
          </p:cNvSpPr>
          <p:nvPr>
            <p:ph type="title"/>
          </p:nvPr>
        </p:nvSpPr>
        <p:spPr>
          <a:xfrm>
            <a:off x="5280951" y="3302241"/>
            <a:ext cx="6432630" cy="1605426"/>
          </a:xfrm>
        </p:spPr>
        <p:txBody>
          <a:bodyPr lIns="0" tIns="91440" rIns="0" bIns="0" anchor="t" anchorCtr="0">
            <a:normAutofit/>
          </a:bodyPr>
          <a:lstStyle>
            <a:lvl1pPr>
              <a:lnSpc>
                <a:spcPts val="3600"/>
              </a:lnSpc>
              <a:defRPr sz="3600">
                <a:solidFill>
                  <a:srgbClr val="F1F4F7"/>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822FE9-D507-C840-A53B-A87F0DAB04F1}"/>
              </a:ext>
            </a:extLst>
          </p:cNvPr>
          <p:cNvCxnSpPr/>
          <p:nvPr userDrawn="1"/>
        </p:nvCxnSpPr>
        <p:spPr>
          <a:xfrm>
            <a:off x="0" y="3277363"/>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D3040F0-F99F-E542-942E-C6B8AD8A7537}"/>
              </a:ext>
            </a:extLst>
          </p:cNvPr>
          <p:cNvSpPr>
            <a:spLocks noGrp="1"/>
          </p:cNvSpPr>
          <p:nvPr>
            <p:ph type="body" sz="quarter" idx="10" hasCustomPrompt="1"/>
          </p:nvPr>
        </p:nvSpPr>
        <p:spPr>
          <a:xfrm>
            <a:off x="5280951" y="5184774"/>
            <a:ext cx="6432630" cy="1181301"/>
          </a:xfrm>
        </p:spPr>
        <p:txBody>
          <a:bodyPr lIns="0">
            <a:normAutofit/>
          </a:bodyPr>
          <a:lstStyle>
            <a:lvl1pPr marL="0" indent="0">
              <a:lnSpc>
                <a:spcPts val="2400"/>
              </a:lnSpc>
              <a:buNone/>
              <a:defRPr sz="2000" b="1" i="0">
                <a:solidFill>
                  <a:srgbClr val="F1F4F7"/>
                </a:solidFill>
                <a:latin typeface="Arial" panose="020B0604020202020204" pitchFamily="34" charset="0"/>
              </a:defRPr>
            </a:lvl1pPr>
          </a:lstStyle>
          <a:p>
            <a:pPr lvl="0"/>
            <a:r>
              <a:rPr lang="en-US"/>
              <a:t>Speaker Name and Title</a:t>
            </a:r>
          </a:p>
        </p:txBody>
      </p:sp>
      <p:sp>
        <p:nvSpPr>
          <p:cNvPr id="7" name="Text Placeholder 6">
            <a:extLst>
              <a:ext uri="{FF2B5EF4-FFF2-40B4-BE49-F238E27FC236}">
                <a16:creationId xmlns:a16="http://schemas.microsoft.com/office/drawing/2014/main" id="{54317654-C294-EF48-A819-903B7082F7C6}"/>
              </a:ext>
            </a:extLst>
          </p:cNvPr>
          <p:cNvSpPr>
            <a:spLocks noGrp="1"/>
          </p:cNvSpPr>
          <p:nvPr>
            <p:ph type="body" sz="quarter" idx="11" hasCustomPrompt="1"/>
          </p:nvPr>
        </p:nvSpPr>
        <p:spPr>
          <a:xfrm>
            <a:off x="8738245" y="491925"/>
            <a:ext cx="2998486" cy="416422"/>
          </a:xfrm>
        </p:spPr>
        <p:txBody>
          <a:bodyPr anchor="ctr" anchorCtr="0">
            <a:normAutofit/>
          </a:bodyPr>
          <a:lstStyle>
            <a:lvl1pPr marL="0" indent="0" algn="r">
              <a:buNone/>
              <a:defRPr sz="2000" b="1" i="0">
                <a:solidFill>
                  <a:srgbClr val="F1F4F7"/>
                </a:solidFill>
                <a:latin typeface="Arial" panose="020B0604020202020204" pitchFamily="34" charset="0"/>
              </a:defRPr>
            </a:lvl1pPr>
          </a:lstStyle>
          <a:p>
            <a:pPr lvl="0"/>
            <a:r>
              <a:rPr lang="en-US"/>
              <a:t>Date</a:t>
            </a:r>
          </a:p>
        </p:txBody>
      </p:sp>
      <p:sp>
        <p:nvSpPr>
          <p:cNvPr id="10" name="Text Placeholder 8">
            <a:extLst>
              <a:ext uri="{FF2B5EF4-FFF2-40B4-BE49-F238E27FC236}">
                <a16:creationId xmlns:a16="http://schemas.microsoft.com/office/drawing/2014/main" id="{5A04659C-9D48-E843-9CF9-9183C7BF9195}"/>
              </a:ext>
            </a:extLst>
          </p:cNvPr>
          <p:cNvSpPr>
            <a:spLocks noGrp="1"/>
          </p:cNvSpPr>
          <p:nvPr>
            <p:ph type="body" sz="quarter" idx="13" hasCustomPrompt="1"/>
          </p:nvPr>
        </p:nvSpPr>
        <p:spPr>
          <a:xfrm>
            <a:off x="3528274" y="425753"/>
            <a:ext cx="2998486" cy="1582738"/>
          </a:xfrm>
        </p:spPr>
        <p:txBody>
          <a:bodyPr>
            <a:normAutofit/>
          </a:bodyPr>
          <a:lstStyle>
            <a:lvl1pPr marL="0" indent="0">
              <a:buNone/>
              <a:defRPr sz="1800" b="1" i="0">
                <a:solidFill>
                  <a:schemeClr val="bg1"/>
                </a:solidFill>
                <a:latin typeface="Arial" panose="020B0604020202020204" pitchFamily="34" charset="0"/>
              </a:defRPr>
            </a:lvl1pPr>
          </a:lstStyle>
          <a:p>
            <a:pPr lvl="0"/>
            <a:r>
              <a:rPr lang="en-US"/>
              <a:t>(Optional) Center, Program, or Division Name</a:t>
            </a:r>
          </a:p>
        </p:txBody>
      </p:sp>
      <p:sp>
        <p:nvSpPr>
          <p:cNvPr id="9" name="Rectangle 8"/>
          <p:cNvSpPr/>
          <p:nvPr userDrawn="1"/>
        </p:nvSpPr>
        <p:spPr bwMode="gray">
          <a:xfrm>
            <a:off x="6972300" y="6590007"/>
            <a:ext cx="2819400" cy="240711"/>
          </a:xfrm>
          <a:prstGeom prst="rect">
            <a:avLst/>
          </a:prstGeom>
          <a:solidFill>
            <a:srgbClr val="181A1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1272" y="342685"/>
            <a:ext cx="2850036" cy="477381"/>
          </a:xfrm>
          <a:prstGeom prst="rect">
            <a:avLst/>
          </a:prstGeom>
        </p:spPr>
      </p:pic>
    </p:spTree>
    <p:extLst>
      <p:ext uri="{BB962C8B-B14F-4D97-AF65-F5344CB8AC3E}">
        <p14:creationId xmlns:p14="http://schemas.microsoft.com/office/powerpoint/2010/main" val="1638486227"/>
      </p:ext>
    </p:extLst>
  </p:cSld>
  <p:clrMapOvr>
    <a:masterClrMapping/>
  </p:clrMapOvr>
  <p:extLst>
    <p:ext uri="{DCECCB84-F9BA-43D5-87BE-67443E8EF086}">
      <p15:sldGuideLst xmlns:p15="http://schemas.microsoft.com/office/powerpoint/2012/main">
        <p15:guide id="1" orient="horz" pos="2064">
          <p15:clr>
            <a:srgbClr val="FBAE40"/>
          </p15:clr>
        </p15:guide>
        <p15:guide id="2" pos="331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Divider">
    <p:bg>
      <p:bgPr>
        <a:solidFill>
          <a:srgbClr val="009B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0A01E-DF31-B94D-94BE-4ECDF48E0CA8}"/>
              </a:ext>
            </a:extLst>
          </p:cNvPr>
          <p:cNvSpPr>
            <a:spLocks noGrp="1"/>
          </p:cNvSpPr>
          <p:nvPr>
            <p:ph type="title"/>
          </p:nvPr>
        </p:nvSpPr>
        <p:spPr>
          <a:xfrm>
            <a:off x="831850" y="1543733"/>
            <a:ext cx="10515600" cy="2436792"/>
          </a:xfrm>
          <a:prstGeom prst="rect">
            <a:avLst/>
          </a:prstGeom>
        </p:spPr>
        <p:txBody>
          <a:bodyPr lIns="0" bIns="0"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04B7EA88-C0F0-5748-B9E3-2FD0FEC4AF5A}"/>
              </a:ext>
            </a:extLst>
          </p:cNvPr>
          <p:cNvSpPr>
            <a:spLocks noGrp="1"/>
          </p:cNvSpPr>
          <p:nvPr>
            <p:ph type="body" idx="1"/>
          </p:nvPr>
        </p:nvSpPr>
        <p:spPr>
          <a:xfrm>
            <a:off x="831850" y="4114451"/>
            <a:ext cx="10515600" cy="1500187"/>
          </a:xfrm>
          <a:prstGeom prst="rect">
            <a:avLst/>
          </a:prstGeom>
        </p:spPr>
        <p:txBody>
          <a:bodyPr lIns="0">
            <a:normAutofit/>
          </a:bodyPr>
          <a:lstStyle>
            <a:lvl1pPr marL="0" indent="0">
              <a:buNone/>
              <a:defRPr sz="2600" b="0" i="0">
                <a:solidFill>
                  <a:schemeClr val="bg1"/>
                </a:solidFill>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25E2F487-CDFD-8349-BD14-BEE97F788A1F}"/>
              </a:ext>
            </a:extLst>
          </p:cNvPr>
          <p:cNvCxnSpPr/>
          <p:nvPr userDrawn="1"/>
        </p:nvCxnSpPr>
        <p:spPr>
          <a:xfrm>
            <a:off x="0" y="3980525"/>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bwMode="gray">
          <a:xfrm>
            <a:off x="6972300" y="6590007"/>
            <a:ext cx="2819400" cy="240711"/>
          </a:xfrm>
          <a:prstGeom prst="rect">
            <a:avLst/>
          </a:prstGeom>
          <a:solidFill>
            <a:srgbClr val="009B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1272" y="342685"/>
            <a:ext cx="2850036" cy="477381"/>
          </a:xfrm>
          <a:prstGeom prst="rect">
            <a:avLst/>
          </a:prstGeom>
        </p:spPr>
      </p:pic>
    </p:spTree>
    <p:extLst>
      <p:ext uri="{BB962C8B-B14F-4D97-AF65-F5344CB8AC3E}">
        <p14:creationId xmlns:p14="http://schemas.microsoft.com/office/powerpoint/2010/main" val="1277774434"/>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Section Divider Alt">
    <p:bg>
      <p:bgPr>
        <a:solidFill>
          <a:srgbClr val="009B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0A01E-DF31-B94D-94BE-4ECDF48E0CA8}"/>
              </a:ext>
            </a:extLst>
          </p:cNvPr>
          <p:cNvSpPr>
            <a:spLocks noGrp="1"/>
          </p:cNvSpPr>
          <p:nvPr>
            <p:ph type="title"/>
          </p:nvPr>
        </p:nvSpPr>
        <p:spPr>
          <a:xfrm>
            <a:off x="831850" y="3362700"/>
            <a:ext cx="10515600" cy="2436792"/>
          </a:xfrm>
          <a:prstGeom prst="rect">
            <a:avLst/>
          </a:prstGeom>
        </p:spPr>
        <p:txBody>
          <a:bodyPr lIns="0" bIns="0" anchor="b"/>
          <a:lstStyle>
            <a:lvl1pPr>
              <a:defRPr sz="6000">
                <a:solidFill>
                  <a:schemeClr val="bg1"/>
                </a:solidFill>
              </a:defRPr>
            </a:lvl1pPr>
          </a:lstStyle>
          <a:p>
            <a:r>
              <a:rPr lang="en-US"/>
              <a:t>Click to edit Master title style</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1272" y="342685"/>
            <a:ext cx="2850036" cy="477381"/>
          </a:xfrm>
          <a:prstGeom prst="rect">
            <a:avLst/>
          </a:prstGeom>
        </p:spPr>
      </p:pic>
    </p:spTree>
    <p:extLst>
      <p:ext uri="{BB962C8B-B14F-4D97-AF65-F5344CB8AC3E}">
        <p14:creationId xmlns:p14="http://schemas.microsoft.com/office/powerpoint/2010/main" val="98127539"/>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ngle Talking Point">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920ED7-C5A1-2544-9572-F2AF41CB5A8C}"/>
              </a:ext>
            </a:extLst>
          </p:cNvPr>
          <p:cNvSpPr/>
          <p:nvPr userDrawn="1"/>
        </p:nvSpPr>
        <p:spPr>
          <a:xfrm>
            <a:off x="0" y="0"/>
            <a:ext cx="12192000" cy="6145823"/>
          </a:xfrm>
          <a:prstGeom prst="rect">
            <a:avLst/>
          </a:prstGeom>
          <a:solidFill>
            <a:srgbClr val="F1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20275F-86FC-8540-8EC3-BB1C02C04F52}"/>
              </a:ext>
            </a:extLst>
          </p:cNvPr>
          <p:cNvSpPr>
            <a:spLocks noGrp="1"/>
          </p:cNvSpPr>
          <p:nvPr>
            <p:ph type="title" hasCustomPrompt="1"/>
          </p:nvPr>
        </p:nvSpPr>
        <p:spPr>
          <a:xfrm>
            <a:off x="838200" y="365125"/>
            <a:ext cx="8004858" cy="4461518"/>
          </a:xfrm>
        </p:spPr>
        <p:txBody>
          <a:bodyPr>
            <a:normAutofit/>
          </a:bodyPr>
          <a:lstStyle>
            <a:lvl1pPr>
              <a:lnSpc>
                <a:spcPts val="4000"/>
              </a:lnSpc>
              <a:defRPr sz="4000">
                <a:solidFill>
                  <a:srgbClr val="181A1C"/>
                </a:solidFill>
              </a:defRPr>
            </a:lvl1pPr>
          </a:lstStyle>
          <a:p>
            <a:r>
              <a:rPr lang="en-US"/>
              <a:t>Single talking point</a:t>
            </a:r>
          </a:p>
        </p:txBody>
      </p:sp>
      <p:cxnSp>
        <p:nvCxnSpPr>
          <p:cNvPr id="7" name="Straight Connector 6">
            <a:extLst>
              <a:ext uri="{FF2B5EF4-FFF2-40B4-BE49-F238E27FC236}">
                <a16:creationId xmlns:a16="http://schemas.microsoft.com/office/drawing/2014/main" id="{B4B70EEE-40E6-C540-A277-FA92F80A0C99}"/>
              </a:ext>
            </a:extLst>
          </p:cNvPr>
          <p:cNvCxnSpPr/>
          <p:nvPr userDrawn="1"/>
        </p:nvCxnSpPr>
        <p:spPr>
          <a:xfrm>
            <a:off x="0" y="6142367"/>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DE8D747-B65F-8E49-AC3E-DDF6EDC1E5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54655" y="214005"/>
            <a:ext cx="3429000" cy="342900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7587" y="6392206"/>
            <a:ext cx="2302327" cy="385640"/>
          </a:xfrm>
          <a:prstGeom prst="rect">
            <a:avLst/>
          </a:prstGeom>
        </p:spPr>
      </p:pic>
    </p:spTree>
    <p:extLst>
      <p:ext uri="{BB962C8B-B14F-4D97-AF65-F5344CB8AC3E}">
        <p14:creationId xmlns:p14="http://schemas.microsoft.com/office/powerpoint/2010/main" val="35249677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Single Talking Point">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920ED7-C5A1-2544-9572-F2AF41CB5A8C}"/>
              </a:ext>
            </a:extLst>
          </p:cNvPr>
          <p:cNvSpPr/>
          <p:nvPr userDrawn="1"/>
        </p:nvSpPr>
        <p:spPr>
          <a:xfrm>
            <a:off x="0" y="0"/>
            <a:ext cx="12192000" cy="6145823"/>
          </a:xfrm>
          <a:prstGeom prst="rect">
            <a:avLst/>
          </a:prstGeom>
          <a:solidFill>
            <a:srgbClr val="18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20275F-86FC-8540-8EC3-BB1C02C04F52}"/>
              </a:ext>
            </a:extLst>
          </p:cNvPr>
          <p:cNvSpPr>
            <a:spLocks noGrp="1"/>
          </p:cNvSpPr>
          <p:nvPr>
            <p:ph type="title" hasCustomPrompt="1"/>
          </p:nvPr>
        </p:nvSpPr>
        <p:spPr>
          <a:xfrm>
            <a:off x="838200" y="365125"/>
            <a:ext cx="8004858" cy="4461518"/>
          </a:xfrm>
        </p:spPr>
        <p:txBody>
          <a:bodyPr>
            <a:normAutofit/>
          </a:bodyPr>
          <a:lstStyle>
            <a:lvl1pPr>
              <a:lnSpc>
                <a:spcPts val="4000"/>
              </a:lnSpc>
              <a:defRPr sz="4000">
                <a:solidFill>
                  <a:srgbClr val="009BDB"/>
                </a:solidFill>
              </a:defRPr>
            </a:lvl1pPr>
          </a:lstStyle>
          <a:p>
            <a:r>
              <a:rPr lang="en-US"/>
              <a:t>Single talking point</a:t>
            </a:r>
          </a:p>
        </p:txBody>
      </p:sp>
      <p:pic>
        <p:nvPicPr>
          <p:cNvPr id="4" name="Picture 3">
            <a:extLst>
              <a:ext uri="{FF2B5EF4-FFF2-40B4-BE49-F238E27FC236}">
                <a16:creationId xmlns:a16="http://schemas.microsoft.com/office/drawing/2014/main" id="{D0469804-59D3-3C43-828B-D587403839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54655" y="214005"/>
            <a:ext cx="3429000" cy="3429000"/>
          </a:xfrm>
          <a:prstGeom prst="rect">
            <a:avLst/>
          </a:prstGeom>
        </p:spPr>
      </p:pic>
      <p:cxnSp>
        <p:nvCxnSpPr>
          <p:cNvPr id="7" name="Straight Connector 6">
            <a:extLst>
              <a:ext uri="{FF2B5EF4-FFF2-40B4-BE49-F238E27FC236}">
                <a16:creationId xmlns:a16="http://schemas.microsoft.com/office/drawing/2014/main" id="{B4B70EEE-40E6-C540-A277-FA92F80A0C99}"/>
              </a:ext>
            </a:extLst>
          </p:cNvPr>
          <p:cNvCxnSpPr/>
          <p:nvPr userDrawn="1"/>
        </p:nvCxnSpPr>
        <p:spPr>
          <a:xfrm>
            <a:off x="0" y="6142367"/>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7587" y="6392206"/>
            <a:ext cx="2302327" cy="385640"/>
          </a:xfrm>
          <a:prstGeom prst="rect">
            <a:avLst/>
          </a:prstGeom>
        </p:spPr>
      </p:pic>
    </p:spTree>
    <p:extLst>
      <p:ext uri="{BB962C8B-B14F-4D97-AF65-F5344CB8AC3E}">
        <p14:creationId xmlns:p14="http://schemas.microsoft.com/office/powerpoint/2010/main" val="27755626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losing">
    <p:bg>
      <p:bgPr>
        <a:solidFill>
          <a:srgbClr val="687078"/>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163C72-0336-2B40-B240-CA0966E91C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6688" y="406502"/>
            <a:ext cx="3113590" cy="550574"/>
          </a:xfrm>
          <a:prstGeom prst="rect">
            <a:avLst/>
          </a:prstGeom>
        </p:spPr>
      </p:pic>
      <p:sp>
        <p:nvSpPr>
          <p:cNvPr id="7" name="Text Placeholder 6">
            <a:extLst>
              <a:ext uri="{FF2B5EF4-FFF2-40B4-BE49-F238E27FC236}">
                <a16:creationId xmlns:a16="http://schemas.microsoft.com/office/drawing/2014/main" id="{02A68D94-1AC2-4749-A0EC-AF7FBD0688C1}"/>
              </a:ext>
            </a:extLst>
          </p:cNvPr>
          <p:cNvSpPr>
            <a:spLocks noGrp="1"/>
          </p:cNvSpPr>
          <p:nvPr>
            <p:ph type="body" sz="quarter" idx="10" hasCustomPrompt="1"/>
          </p:nvPr>
        </p:nvSpPr>
        <p:spPr>
          <a:xfrm>
            <a:off x="682947" y="5278219"/>
            <a:ext cx="9421813" cy="1065213"/>
          </a:xfrm>
        </p:spPr>
        <p:txBody>
          <a:bodyPr anchor="b" anchorCtr="0">
            <a:normAutofit/>
          </a:bodyPr>
          <a:lstStyle>
            <a:lvl1pPr marL="0" indent="0">
              <a:buNone/>
              <a:defRPr sz="6000" b="1" i="0">
                <a:solidFill>
                  <a:schemeClr val="bg1"/>
                </a:solidFill>
                <a:latin typeface="Arial" panose="020B0604020202020204" pitchFamily="34" charset="0"/>
              </a:defRPr>
            </a:lvl1pPr>
          </a:lstStyle>
          <a:p>
            <a:pPr lvl="0"/>
            <a:r>
              <a:rPr lang="en-US"/>
              <a:t>Closing statement</a:t>
            </a:r>
          </a:p>
        </p:txBody>
      </p:sp>
    </p:spTree>
    <p:extLst>
      <p:ext uri="{BB962C8B-B14F-4D97-AF65-F5344CB8AC3E}">
        <p14:creationId xmlns:p14="http://schemas.microsoft.com/office/powerpoint/2010/main" val="1608846295"/>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rgbClr val="181A1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163C72-0336-2B40-B240-CA0966E91C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16688" y="406502"/>
            <a:ext cx="3113590" cy="550574"/>
          </a:xfrm>
          <a:prstGeom prst="rect">
            <a:avLst/>
          </a:prstGeom>
        </p:spPr>
      </p:pic>
      <p:sp>
        <p:nvSpPr>
          <p:cNvPr id="7" name="Text Placeholder 6">
            <a:extLst>
              <a:ext uri="{FF2B5EF4-FFF2-40B4-BE49-F238E27FC236}">
                <a16:creationId xmlns:a16="http://schemas.microsoft.com/office/drawing/2014/main" id="{02A68D94-1AC2-4749-A0EC-AF7FBD0688C1}"/>
              </a:ext>
            </a:extLst>
          </p:cNvPr>
          <p:cNvSpPr>
            <a:spLocks noGrp="1"/>
          </p:cNvSpPr>
          <p:nvPr>
            <p:ph type="body" sz="quarter" idx="10" hasCustomPrompt="1"/>
          </p:nvPr>
        </p:nvSpPr>
        <p:spPr>
          <a:xfrm>
            <a:off x="682947" y="5278219"/>
            <a:ext cx="9421813" cy="1065213"/>
          </a:xfrm>
        </p:spPr>
        <p:txBody>
          <a:bodyPr anchor="b" anchorCtr="0">
            <a:normAutofit/>
          </a:bodyPr>
          <a:lstStyle>
            <a:lvl1pPr marL="0" indent="0">
              <a:buNone/>
              <a:defRPr sz="6000" b="1" i="0">
                <a:solidFill>
                  <a:srgbClr val="009BDB"/>
                </a:solidFill>
                <a:latin typeface="Arial" panose="020B0604020202020204" pitchFamily="34" charset="0"/>
              </a:defRPr>
            </a:lvl1pPr>
          </a:lstStyle>
          <a:p>
            <a:pPr lvl="0"/>
            <a:r>
              <a:rPr lang="en-US"/>
              <a:t>Closing statement</a:t>
            </a:r>
          </a:p>
        </p:txBody>
      </p:sp>
    </p:spTree>
    <p:custDataLst>
      <p:tags r:id="rId1"/>
    </p:custDataLst>
    <p:extLst>
      <p:ext uri="{BB962C8B-B14F-4D97-AF65-F5344CB8AC3E}">
        <p14:creationId xmlns:p14="http://schemas.microsoft.com/office/powerpoint/2010/main" val="17793781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5524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Do not remove" hidden="1">
            <a:extLst>
              <a:ext uri="{FF2B5EF4-FFF2-40B4-BE49-F238E27FC236}">
                <a16:creationId xmlns:a16="http://schemas.microsoft.com/office/drawing/2014/main" id="{62EC59FB-ED46-DFEB-6961-719C0DDFB4F3}"/>
              </a:ext>
            </a:extLst>
          </p:cNvPr>
          <p:cNvSpPr/>
          <p:nvPr userDrawn="1">
            <p:custDataLst>
              <p:tags r:id="rId2"/>
            </p:custDataLst>
          </p:nvPr>
        </p:nvSpPr>
        <p:spPr bwMode="gray">
          <a:xfrm>
            <a:off x="0" y="0"/>
            <a:ext cx="12700" cy="12700"/>
          </a:xfrm>
          <a:prstGeom prst="octagon">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3" name="Title 1">
            <a:extLst>
              <a:ext uri="{FF2B5EF4-FFF2-40B4-BE49-F238E27FC236}">
                <a16:creationId xmlns:a16="http://schemas.microsoft.com/office/drawing/2014/main" id="{CACFF5ED-9D6E-DB42-A3F6-02AFC2E5B889}"/>
              </a:ext>
            </a:extLst>
          </p:cNvPr>
          <p:cNvSpPr>
            <a:spLocks noGrp="1"/>
          </p:cNvSpPr>
          <p:nvPr>
            <p:ph type="title"/>
          </p:nvPr>
        </p:nvSpPr>
        <p:spPr>
          <a:xfrm>
            <a:off x="330200" y="523318"/>
            <a:ext cx="11531600" cy="659434"/>
          </a:xfrm>
          <a:prstGeom prst="rect">
            <a:avLst/>
          </a:prstGeom>
        </p:spPr>
        <p:txBody>
          <a:bodyPr tIns="0" anchor="t">
            <a:normAutofit/>
          </a:bodyPr>
          <a:lstStyle>
            <a:lvl1pPr>
              <a:defRPr sz="2800"/>
            </a:lvl1pPr>
          </a:lstStyle>
          <a:p>
            <a:r>
              <a:rPr lang="en-US"/>
              <a:t>Click to edit Master title style</a:t>
            </a:r>
          </a:p>
        </p:txBody>
      </p:sp>
      <p:cxnSp>
        <p:nvCxnSpPr>
          <p:cNvPr id="4" name="Straight Connector 3">
            <a:extLst>
              <a:ext uri="{FF2B5EF4-FFF2-40B4-BE49-F238E27FC236}">
                <a16:creationId xmlns:a16="http://schemas.microsoft.com/office/drawing/2014/main" id="{FE0F6C81-D090-2241-80CE-63094035FC9A}"/>
              </a:ext>
            </a:extLst>
          </p:cNvPr>
          <p:cNvCxnSpPr/>
          <p:nvPr userDrawn="1"/>
        </p:nvCxnSpPr>
        <p:spPr>
          <a:xfrm>
            <a:off x="0" y="513379"/>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11292412" y="280303"/>
            <a:ext cx="569388" cy="215444"/>
          </a:xfrm>
          <a:prstGeom prst="rect">
            <a:avLst/>
          </a:prstGeom>
        </p:spPr>
        <p:txBody>
          <a:bodyPr wrap="none" anchor="ctr">
            <a:spAutoFit/>
          </a:bodyPr>
          <a:lstStyle/>
          <a:p>
            <a:pPr marL="0" indent="0" algn="r">
              <a:buNone/>
            </a:pPr>
            <a:fld id="{BB69BBE8-4DB2-4642-B003-B220ACD5A2FD}" type="slidenum">
              <a:rPr lang="en-US" sz="800" b="0" baseline="0" smtClean="0">
                <a:solidFill>
                  <a:schemeClr val="tx1"/>
                </a:solidFill>
                <a:latin typeface="+mn-lt"/>
              </a:rPr>
              <a:pPr marL="0" indent="0" algn="r">
                <a:buNone/>
              </a:pPr>
              <a:t>‹#›</a:t>
            </a:fld>
            <a:r>
              <a:rPr lang="en-US" sz="800" b="0" baseline="0" dirty="0">
                <a:solidFill>
                  <a:schemeClr val="tx1"/>
                </a:solidFill>
                <a:latin typeface="+mn-lt"/>
              </a:rPr>
              <a:t> of 98</a:t>
            </a:r>
            <a:endParaRPr lang="en-US" sz="800" dirty="0">
              <a:solidFill>
                <a:schemeClr val="tx1"/>
              </a:solidFill>
            </a:endParaRPr>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59473" y="6392206"/>
            <a:ext cx="2302327" cy="385640"/>
          </a:xfrm>
          <a:prstGeom prst="rect">
            <a:avLst/>
          </a:prstGeom>
        </p:spPr>
      </p:pic>
    </p:spTree>
    <p:custDataLst>
      <p:tags r:id="rId1"/>
    </p:custDataLst>
    <p:extLst>
      <p:ext uri="{BB962C8B-B14F-4D97-AF65-F5344CB8AC3E}">
        <p14:creationId xmlns:p14="http://schemas.microsoft.com/office/powerpoint/2010/main" val="4238121064"/>
      </p:ext>
    </p:extLst>
  </p:cSld>
  <p:clrMapOvr>
    <a:masterClrMapping/>
  </p:clrMapOvr>
  <p:extLst>
    <p:ext uri="{DCECCB84-F9BA-43D5-87BE-67443E8EF086}">
      <p15:sldGuideLst xmlns:p15="http://schemas.microsoft.com/office/powerpoint/2012/main">
        <p15:guide id="1" pos="208">
          <p15:clr>
            <a:srgbClr val="CCCCCC"/>
          </p15:clr>
        </p15:guide>
        <p15:guide id="2" pos="953">
          <p15:clr>
            <a:srgbClr val="CCCCCC"/>
          </p15:clr>
        </p15:guide>
        <p15:guide id="3" pos="1294">
          <p15:clr>
            <a:srgbClr val="CCCCCC"/>
          </p15:clr>
        </p15:guide>
        <p15:guide id="4" pos="2040">
          <p15:clr>
            <a:srgbClr val="CCCCCC"/>
          </p15:clr>
        </p15:guide>
        <p15:guide id="5" pos="2380">
          <p15:clr>
            <a:srgbClr val="CCCCCC"/>
          </p15:clr>
        </p15:guide>
        <p15:guide id="6" pos="3126">
          <p15:clr>
            <a:srgbClr val="CCCCCC"/>
          </p15:clr>
        </p15:guide>
        <p15:guide id="7" pos="3467">
          <p15:clr>
            <a:srgbClr val="CCCCCC"/>
          </p15:clr>
        </p15:guide>
        <p15:guide id="8" pos="4212">
          <p15:clr>
            <a:srgbClr val="CCCCCC"/>
          </p15:clr>
        </p15:guide>
        <p15:guide id="9" pos="4553">
          <p15:clr>
            <a:srgbClr val="CCCCCC"/>
          </p15:clr>
        </p15:guide>
        <p15:guide id="10" pos="5299">
          <p15:clr>
            <a:srgbClr val="CCCCCC"/>
          </p15:clr>
        </p15:guide>
        <p15:guide id="11" pos="5639">
          <p15:clr>
            <a:srgbClr val="CCCCCC"/>
          </p15:clr>
        </p15:guide>
        <p15:guide id="12" pos="6385">
          <p15:clr>
            <a:srgbClr val="CCCCCC"/>
          </p15:clr>
        </p15:guide>
        <p15:guide id="13" pos="6726">
          <p15:clr>
            <a:srgbClr val="CCCCCC"/>
          </p15:clr>
        </p15:guide>
        <p15:guide id="14" pos="7472">
          <p15:clr>
            <a:srgbClr val="CCCCC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Section Divider Alt">
    <p:bg>
      <p:bgPr>
        <a:solidFill>
          <a:srgbClr val="009BDB"/>
        </a:solidFill>
        <a:effectLst/>
      </p:bgPr>
    </p:bg>
    <p:spTree>
      <p:nvGrpSpPr>
        <p:cNvPr id="1" name=""/>
        <p:cNvGrpSpPr/>
        <p:nvPr/>
      </p:nvGrpSpPr>
      <p:grpSpPr>
        <a:xfrm>
          <a:off x="0" y="0"/>
          <a:ext cx="0" cy="0"/>
          <a:chOff x="0" y="0"/>
          <a:chExt cx="0" cy="0"/>
        </a:xfrm>
      </p:grpSpPr>
      <p:sp>
        <p:nvSpPr>
          <p:cNvPr id="4" name="Do not remove" hidden="1">
            <a:extLst>
              <a:ext uri="{FF2B5EF4-FFF2-40B4-BE49-F238E27FC236}">
                <a16:creationId xmlns:a16="http://schemas.microsoft.com/office/drawing/2014/main" id="{842DDE1B-C750-4FAF-4FF5-835039A0E8E0}"/>
              </a:ext>
            </a:extLst>
          </p:cNvPr>
          <p:cNvSpPr/>
          <p:nvPr userDrawn="1">
            <p:custDataLst>
              <p:tags r:id="rId1"/>
            </p:custDataLst>
          </p:nvPr>
        </p:nvSpPr>
        <p:spPr bwMode="gray">
          <a:xfrm>
            <a:off x="0" y="0"/>
            <a:ext cx="12700" cy="12700"/>
          </a:xfrm>
          <a:prstGeom prst="octagon">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2" name="Title 1">
            <a:extLst>
              <a:ext uri="{FF2B5EF4-FFF2-40B4-BE49-F238E27FC236}">
                <a16:creationId xmlns:a16="http://schemas.microsoft.com/office/drawing/2014/main" id="{1210A01E-DF31-B94D-94BE-4ECDF48E0CA8}"/>
              </a:ext>
            </a:extLst>
          </p:cNvPr>
          <p:cNvSpPr>
            <a:spLocks noGrp="1"/>
          </p:cNvSpPr>
          <p:nvPr>
            <p:ph type="title"/>
          </p:nvPr>
        </p:nvSpPr>
        <p:spPr>
          <a:xfrm>
            <a:off x="831850" y="3362700"/>
            <a:ext cx="10515600" cy="2436792"/>
          </a:xfrm>
          <a:prstGeom prst="rect">
            <a:avLst/>
          </a:prstGeom>
        </p:spPr>
        <p:txBody>
          <a:bodyPr lIns="0" bIns="0" anchor="b"/>
          <a:lstStyle>
            <a:lvl1pPr>
              <a:defRPr sz="6000">
                <a:solidFill>
                  <a:schemeClr val="bg1"/>
                </a:solidFill>
              </a:defRPr>
            </a:lvl1pPr>
          </a:lstStyle>
          <a:p>
            <a:r>
              <a:rPr lang="en-US"/>
              <a:t>Click to edit Master title style</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1272" y="342685"/>
            <a:ext cx="2850036" cy="477381"/>
          </a:xfrm>
          <a:prstGeom prst="rect">
            <a:avLst/>
          </a:prstGeom>
        </p:spPr>
      </p:pic>
    </p:spTree>
    <p:extLst>
      <p:ext uri="{BB962C8B-B14F-4D97-AF65-F5344CB8AC3E}">
        <p14:creationId xmlns:p14="http://schemas.microsoft.com/office/powerpoint/2010/main" val="1794580983"/>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FF5ED-9D6E-DB42-A3F6-02AFC2E5B889}"/>
              </a:ext>
            </a:extLst>
          </p:cNvPr>
          <p:cNvSpPr>
            <a:spLocks noGrp="1"/>
          </p:cNvSpPr>
          <p:nvPr>
            <p:ph type="title"/>
          </p:nvPr>
        </p:nvSpPr>
        <p:spPr>
          <a:xfrm>
            <a:off x="838200" y="523318"/>
            <a:ext cx="10515600" cy="659434"/>
          </a:xfrm>
          <a:prstGeom prst="rect">
            <a:avLst/>
          </a:prstGeom>
        </p:spPr>
        <p:txBody>
          <a:bodyPr tIns="0"/>
          <a:lstStyle/>
          <a:p>
            <a:r>
              <a:rPr lang="en-US"/>
              <a:t>Click to edit Master title style</a:t>
            </a:r>
          </a:p>
        </p:txBody>
      </p:sp>
      <p:sp>
        <p:nvSpPr>
          <p:cNvPr id="3" name="Content Placeholder 2">
            <a:extLst>
              <a:ext uri="{FF2B5EF4-FFF2-40B4-BE49-F238E27FC236}">
                <a16:creationId xmlns:a16="http://schemas.microsoft.com/office/drawing/2014/main" id="{2E66CBD6-CB37-E04D-9A47-D2D523865AFA}"/>
              </a:ext>
            </a:extLst>
          </p:cNvPr>
          <p:cNvSpPr>
            <a:spLocks noGrp="1"/>
          </p:cNvSpPr>
          <p:nvPr>
            <p:ph idx="1" hasCustomPrompt="1"/>
          </p:nvPr>
        </p:nvSpPr>
        <p:spPr>
          <a:xfrm>
            <a:off x="838200" y="1488618"/>
            <a:ext cx="10515600" cy="4351338"/>
          </a:xfrm>
          <a:prstGeom prst="rect">
            <a:avLst/>
          </a:prstGeom>
        </p:spPr>
        <p:txBody>
          <a:bodyPr/>
          <a:lstStyle>
            <a:lvl1pPr marL="228600" indent="-228600">
              <a:buClr>
                <a:srgbClr val="9E9E9E"/>
              </a:buClr>
              <a:buFont typeface="System Font Regular"/>
              <a:buChar char="–"/>
              <a:defRPr/>
            </a:lvl1pPr>
            <a:lvl2pPr marL="685800" indent="-228600">
              <a:buClr>
                <a:srgbClr val="9E9E9E"/>
              </a:buClr>
              <a:buFont typeface="System Font Regular"/>
              <a:buChar char="–"/>
              <a:defRPr/>
            </a:lvl2pPr>
            <a:lvl3pPr marL="1143000" indent="-228600">
              <a:buClr>
                <a:srgbClr val="9E9E9E"/>
              </a:buClr>
              <a:buFont typeface="System Font Regular"/>
              <a:buChar char="–"/>
              <a:defRPr/>
            </a:lvl3pPr>
            <a:lvl4pPr marL="1600200" indent="-228600">
              <a:buClr>
                <a:srgbClr val="9E9E9E"/>
              </a:buClr>
              <a:buFont typeface="System Font Regular"/>
              <a:buChar char="–"/>
              <a:defRPr/>
            </a:lvl4pPr>
            <a:lvl5pPr marL="2057400" indent="-228600">
              <a:buClr>
                <a:srgbClr val="9E9E9E"/>
              </a:buClr>
              <a:buFont typeface="System Font Regular"/>
              <a:buChar char="–"/>
              <a:defRPr/>
            </a:lvl5p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FE0F6C81-D090-2241-80CE-63094035FC9A}"/>
              </a:ext>
            </a:extLst>
          </p:cNvPr>
          <p:cNvCxnSpPr/>
          <p:nvPr userDrawn="1"/>
        </p:nvCxnSpPr>
        <p:spPr>
          <a:xfrm>
            <a:off x="0" y="513379"/>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19A8BB83-4FD8-5242-8148-9E75CA62F6F3}"/>
              </a:ext>
            </a:extLst>
          </p:cNvPr>
          <p:cNvSpPr>
            <a:spLocks noGrp="1"/>
          </p:cNvSpPr>
          <p:nvPr>
            <p:ph type="body" sz="quarter" idx="10" hasCustomPrompt="1"/>
          </p:nvPr>
        </p:nvSpPr>
        <p:spPr>
          <a:xfrm>
            <a:off x="838200" y="36092"/>
            <a:ext cx="5407025" cy="417512"/>
          </a:xfrm>
        </p:spPr>
        <p:txBody>
          <a:bodyPr anchor="ctr" anchorCtr="0">
            <a:normAutofit/>
          </a:bodyPr>
          <a:lstStyle>
            <a:lvl1pPr marL="0" indent="0">
              <a:buNone/>
              <a:defRPr sz="1200" b="0" i="0">
                <a:solidFill>
                  <a:srgbClr val="181A1C"/>
                </a:solidFill>
                <a:latin typeface="Inter" panose="020B0502030000000004" pitchFamily="34" charset="0"/>
              </a:defRPr>
            </a:lvl1pPr>
          </a:lstStyle>
          <a:p>
            <a:pPr lvl="0"/>
            <a:r>
              <a:rPr lang="en-US"/>
              <a:t>Title of Presentation – Edit using Master Slides</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59473" y="6392206"/>
            <a:ext cx="2302327" cy="385640"/>
          </a:xfrm>
          <a:prstGeom prst="rect">
            <a:avLst/>
          </a:prstGeom>
        </p:spPr>
      </p:pic>
    </p:spTree>
    <p:extLst>
      <p:ext uri="{BB962C8B-B14F-4D97-AF65-F5344CB8AC3E}">
        <p14:creationId xmlns:p14="http://schemas.microsoft.com/office/powerpoint/2010/main" val="18695033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Section dividers">
  <p:cSld name="Section dividers">
    <p:bg>
      <p:bgPr>
        <a:solidFill>
          <a:srgbClr val="009BDB"/>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1851" y="3362700"/>
            <a:ext cx="10515600" cy="2436800"/>
          </a:xfrm>
          <a:prstGeom prst="rect">
            <a:avLst/>
          </a:prstGeom>
          <a:noFill/>
          <a:ln>
            <a:noFill/>
          </a:ln>
        </p:spPr>
        <p:txBody>
          <a:bodyPr spcFirstLastPara="1" wrap="square" lIns="0" tIns="34275" rIns="68575" bIns="0" anchor="b" anchorCtr="0">
            <a:noAutofit/>
          </a:bodyPr>
          <a:lstStyle>
            <a:lvl1pPr lvl="0" algn="l" rtl="0">
              <a:lnSpc>
                <a:spcPct val="100000"/>
              </a:lnSpc>
              <a:spcBef>
                <a:spcPts val="0"/>
              </a:spcBef>
              <a:spcAft>
                <a:spcPts val="0"/>
              </a:spcAft>
              <a:buClr>
                <a:schemeClr val="lt1"/>
              </a:buClr>
              <a:buSzPts val="3600"/>
              <a:buFont typeface="Arial"/>
              <a:buNone/>
              <a:defRPr sz="48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52" name="Google Shape;52;p1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11272" y="342686"/>
            <a:ext cx="2699675" cy="477381"/>
          </a:xfrm>
          <a:prstGeom prst="rect">
            <a:avLst/>
          </a:prstGeom>
          <a:noFill/>
          <a:ln>
            <a:noFill/>
          </a:ln>
        </p:spPr>
      </p:pic>
    </p:spTree>
    <p:extLst>
      <p:ext uri="{BB962C8B-B14F-4D97-AF65-F5344CB8AC3E}">
        <p14:creationId xmlns:p14="http://schemas.microsoft.com/office/powerpoint/2010/main" val="1602762434"/>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With subtitle and observation box">
  <p:cSld name="With subtitle and observation box">
    <p:spTree>
      <p:nvGrpSpPr>
        <p:cNvPr id="1" name="Shape 86"/>
        <p:cNvGrpSpPr/>
        <p:nvPr/>
      </p:nvGrpSpPr>
      <p:grpSpPr>
        <a:xfrm>
          <a:off x="0" y="0"/>
          <a:ext cx="0" cy="0"/>
          <a:chOff x="0" y="0"/>
          <a:chExt cx="0" cy="0"/>
        </a:xfrm>
      </p:grpSpPr>
      <p:sp>
        <p:nvSpPr>
          <p:cNvPr id="87" name="Google Shape;87;p19"/>
          <p:cNvSpPr txBox="1">
            <a:spLocks noGrp="1"/>
          </p:cNvSpPr>
          <p:nvPr>
            <p:ph type="ftr" idx="11"/>
          </p:nvPr>
        </p:nvSpPr>
        <p:spPr>
          <a:xfrm>
            <a:off x="329184" y="6356351"/>
            <a:ext cx="11532400" cy="2744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88" name="Google Shape;88;p19"/>
          <p:cNvSpPr txBox="1">
            <a:spLocks noGrp="1"/>
          </p:cNvSpPr>
          <p:nvPr>
            <p:ph type="body" idx="1"/>
          </p:nvPr>
        </p:nvSpPr>
        <p:spPr>
          <a:xfrm>
            <a:off x="329184" y="1554480"/>
            <a:ext cx="8979200" cy="274400"/>
          </a:xfrm>
          <a:prstGeom prst="rect">
            <a:avLst/>
          </a:prstGeom>
          <a:noFill/>
          <a:ln>
            <a:noFill/>
          </a:ln>
        </p:spPr>
        <p:txBody>
          <a:bodyPr spcFirstLastPara="1" wrap="square" lIns="27425" tIns="27425" rIns="27425" bIns="27425" anchor="t" anchorCtr="0">
            <a:normAutofit/>
          </a:bodyPr>
          <a:lstStyle>
            <a:lvl1pPr marL="609585" lvl="0" indent="-423323" algn="l" rtl="0">
              <a:lnSpc>
                <a:spcPct val="100000"/>
              </a:lnSpc>
              <a:spcBef>
                <a:spcPts val="1200"/>
              </a:spcBef>
              <a:spcAft>
                <a:spcPts val="0"/>
              </a:spcAft>
              <a:buClr>
                <a:schemeClr val="dk1"/>
              </a:buClr>
              <a:buSzPts val="1400"/>
              <a:buChar char="•"/>
              <a:defRPr/>
            </a:lvl1pPr>
            <a:lvl2pPr marL="1219170" lvl="1" indent="-423323" algn="l" rtl="0">
              <a:lnSpc>
                <a:spcPct val="100000"/>
              </a:lnSpc>
              <a:spcBef>
                <a:spcPts val="667"/>
              </a:spcBef>
              <a:spcAft>
                <a:spcPts val="0"/>
              </a:spcAft>
              <a:buClr>
                <a:schemeClr val="dk1"/>
              </a:buClr>
              <a:buSzPts val="1400"/>
              <a:buChar char="–"/>
              <a:defRPr/>
            </a:lvl2pPr>
            <a:lvl3pPr marL="1828754" lvl="2" indent="-423323" algn="l" rtl="0">
              <a:lnSpc>
                <a:spcPct val="100000"/>
              </a:lnSpc>
              <a:spcBef>
                <a:spcPts val="667"/>
              </a:spcBef>
              <a:spcAft>
                <a:spcPts val="0"/>
              </a:spcAft>
              <a:buClr>
                <a:schemeClr val="dk1"/>
              </a:buClr>
              <a:buSzPts val="1400"/>
              <a:buChar char="&gt;"/>
              <a:defRPr/>
            </a:lvl3pPr>
            <a:lvl4pPr marL="2438339" lvl="3" indent="-423323" algn="l" rtl="0">
              <a:lnSpc>
                <a:spcPct val="100000"/>
              </a:lnSpc>
              <a:spcBef>
                <a:spcPts val="667"/>
              </a:spcBef>
              <a:spcAft>
                <a:spcPts val="0"/>
              </a:spcAft>
              <a:buClr>
                <a:schemeClr val="dk1"/>
              </a:buClr>
              <a:buSzPts val="1400"/>
              <a:buChar char="–"/>
              <a:defRPr/>
            </a:lvl4pPr>
            <a:lvl5pPr marL="3047924" lvl="4" indent="-423323" algn="l" rtl="0">
              <a:lnSpc>
                <a:spcPct val="100000"/>
              </a:lnSpc>
              <a:spcBef>
                <a:spcPts val="667"/>
              </a:spcBef>
              <a:spcAft>
                <a:spcPts val="0"/>
              </a:spcAft>
              <a:buClr>
                <a:schemeClr val="dk1"/>
              </a:buClr>
              <a:buSzPts val="1400"/>
              <a:buChar char="&gt;"/>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89" name="Google Shape;89;p19"/>
          <p:cNvSpPr txBox="1">
            <a:spLocks noGrp="1"/>
          </p:cNvSpPr>
          <p:nvPr>
            <p:ph type="title"/>
          </p:nvPr>
        </p:nvSpPr>
        <p:spPr>
          <a:xfrm>
            <a:off x="330200" y="523319"/>
            <a:ext cx="11531600" cy="882800"/>
          </a:xfrm>
          <a:prstGeom prst="rect">
            <a:avLst/>
          </a:prstGeom>
          <a:noFill/>
          <a:ln>
            <a:noFill/>
          </a:ln>
        </p:spPr>
        <p:txBody>
          <a:bodyPr spcFirstLastPara="1" wrap="square" lIns="68575" tIns="0" rIns="68575" bIns="34275" anchor="t" anchorCtr="0">
            <a:normAutofit/>
          </a:bodyPr>
          <a:lstStyle>
            <a:lvl1pPr marR="0" lvl="0" algn="l" rtl="0">
              <a:lnSpc>
                <a:spcPct val="100000"/>
              </a:lnSpc>
              <a:spcBef>
                <a:spcPts val="0"/>
              </a:spcBef>
              <a:spcAft>
                <a:spcPts val="0"/>
              </a:spcAft>
              <a:buClr>
                <a:schemeClr val="dk1"/>
              </a:buClr>
              <a:buSzPts val="2100"/>
              <a:buFont typeface="Arial"/>
              <a:buNone/>
              <a:defRPr sz="2800" b="1" i="0" u="none" strike="noStrike" cap="none">
                <a:solidFill>
                  <a:schemeClr val="dk1"/>
                </a:solidFill>
                <a:latin typeface="Arial"/>
                <a:ea typeface="Arial"/>
                <a:cs typeface="Arial"/>
                <a:sym typeface="Arial"/>
              </a:defRPr>
            </a:lvl1pPr>
            <a:lvl2pPr lvl="1" rtl="0">
              <a:spcBef>
                <a:spcPts val="0"/>
              </a:spcBef>
              <a:spcAft>
                <a:spcPts val="0"/>
              </a:spcAft>
              <a:buSzPts val="1100"/>
              <a:buNone/>
              <a:defRPr sz="1867"/>
            </a:lvl2pPr>
            <a:lvl3pPr lvl="2" rtl="0">
              <a:spcBef>
                <a:spcPts val="0"/>
              </a:spcBef>
              <a:spcAft>
                <a:spcPts val="0"/>
              </a:spcAft>
              <a:buSzPts val="1100"/>
              <a:buNone/>
              <a:defRPr sz="1867"/>
            </a:lvl3pPr>
            <a:lvl4pPr lvl="3" rtl="0">
              <a:spcBef>
                <a:spcPts val="0"/>
              </a:spcBef>
              <a:spcAft>
                <a:spcPts val="0"/>
              </a:spcAft>
              <a:buSzPts val="1100"/>
              <a:buNone/>
              <a:defRPr sz="1867"/>
            </a:lvl4pPr>
            <a:lvl5pPr lvl="4" rtl="0">
              <a:spcBef>
                <a:spcPts val="0"/>
              </a:spcBef>
              <a:spcAft>
                <a:spcPts val="0"/>
              </a:spcAft>
              <a:buSzPts val="1100"/>
              <a:buNone/>
              <a:defRPr sz="1867"/>
            </a:lvl5pPr>
            <a:lvl6pPr lvl="5" rtl="0">
              <a:spcBef>
                <a:spcPts val="0"/>
              </a:spcBef>
              <a:spcAft>
                <a:spcPts val="0"/>
              </a:spcAft>
              <a:buSzPts val="1100"/>
              <a:buNone/>
              <a:defRPr sz="1867"/>
            </a:lvl6pPr>
            <a:lvl7pPr lvl="6" rtl="0">
              <a:spcBef>
                <a:spcPts val="0"/>
              </a:spcBef>
              <a:spcAft>
                <a:spcPts val="0"/>
              </a:spcAft>
              <a:buSzPts val="1100"/>
              <a:buNone/>
              <a:defRPr sz="1867"/>
            </a:lvl7pPr>
            <a:lvl8pPr lvl="7" rtl="0">
              <a:spcBef>
                <a:spcPts val="0"/>
              </a:spcBef>
              <a:spcAft>
                <a:spcPts val="0"/>
              </a:spcAft>
              <a:buSzPts val="1100"/>
              <a:buNone/>
              <a:defRPr sz="1867"/>
            </a:lvl8pPr>
            <a:lvl9pPr lvl="8" rtl="0">
              <a:spcBef>
                <a:spcPts val="0"/>
              </a:spcBef>
              <a:spcAft>
                <a:spcPts val="0"/>
              </a:spcAft>
              <a:buSzPts val="1100"/>
              <a:buNone/>
              <a:defRPr sz="1867"/>
            </a:lvl9pPr>
          </a:lstStyle>
          <a:p>
            <a:endParaRPr/>
          </a:p>
        </p:txBody>
      </p:sp>
      <p:sp>
        <p:nvSpPr>
          <p:cNvPr id="90" name="Google Shape;90;p19"/>
          <p:cNvSpPr txBox="1">
            <a:spLocks noGrp="1"/>
          </p:cNvSpPr>
          <p:nvPr>
            <p:ph type="body" idx="2"/>
          </p:nvPr>
        </p:nvSpPr>
        <p:spPr>
          <a:xfrm>
            <a:off x="9308592" y="1554480"/>
            <a:ext cx="2551200" cy="4262400"/>
          </a:xfrm>
          <a:prstGeom prst="rect">
            <a:avLst/>
          </a:prstGeom>
          <a:solidFill>
            <a:srgbClr val="E4E8EF"/>
          </a:solidFill>
          <a:ln>
            <a:noFill/>
          </a:ln>
        </p:spPr>
        <p:txBody>
          <a:bodyPr spcFirstLastPara="1" wrap="square" lIns="102875" tIns="102875" rIns="205725" bIns="102875" anchor="t" anchorCtr="0">
            <a:normAutofit/>
          </a:bodyPr>
          <a:lstStyle>
            <a:lvl1pPr marL="609585" lvl="0" indent="-380990" algn="l" rtl="0">
              <a:lnSpc>
                <a:spcPct val="100000"/>
              </a:lnSpc>
              <a:spcBef>
                <a:spcPts val="1200"/>
              </a:spcBef>
              <a:spcAft>
                <a:spcPts val="0"/>
              </a:spcAft>
              <a:buClr>
                <a:schemeClr val="dk1"/>
              </a:buClr>
              <a:buSzPts val="900"/>
              <a:buFont typeface="Arial"/>
              <a:buChar char="•"/>
              <a:defRPr sz="1200" b="1"/>
            </a:lvl1pPr>
            <a:lvl2pPr marL="1219170" lvl="1" indent="-397923" algn="l" rtl="0">
              <a:lnSpc>
                <a:spcPct val="100000"/>
              </a:lnSpc>
              <a:spcBef>
                <a:spcPts val="667"/>
              </a:spcBef>
              <a:spcAft>
                <a:spcPts val="0"/>
              </a:spcAft>
              <a:buClr>
                <a:schemeClr val="dk1"/>
              </a:buClr>
              <a:buSzPts val="1100"/>
              <a:buFont typeface="Arial"/>
              <a:buChar char="•"/>
              <a:defRPr/>
            </a:lvl2pPr>
            <a:lvl3pPr marL="1828754" lvl="2" indent="-397923" algn="l" rtl="0">
              <a:lnSpc>
                <a:spcPct val="100000"/>
              </a:lnSpc>
              <a:spcBef>
                <a:spcPts val="667"/>
              </a:spcBef>
              <a:spcAft>
                <a:spcPts val="0"/>
              </a:spcAft>
              <a:buClr>
                <a:schemeClr val="dk1"/>
              </a:buClr>
              <a:buSzPts val="1100"/>
              <a:buFont typeface="Arial"/>
              <a:buChar char="•"/>
              <a:defRPr/>
            </a:lvl3pPr>
            <a:lvl4pPr marL="2438339" lvl="3" indent="-397923" algn="l" rtl="0">
              <a:lnSpc>
                <a:spcPct val="100000"/>
              </a:lnSpc>
              <a:spcBef>
                <a:spcPts val="667"/>
              </a:spcBef>
              <a:spcAft>
                <a:spcPts val="0"/>
              </a:spcAft>
              <a:buClr>
                <a:schemeClr val="dk1"/>
              </a:buClr>
              <a:buSzPts val="1100"/>
              <a:buFont typeface="Arial"/>
              <a:buChar char="•"/>
              <a:defRPr/>
            </a:lvl4pPr>
            <a:lvl5pPr marL="3047924" lvl="4" indent="-397923" algn="l" rtl="0">
              <a:lnSpc>
                <a:spcPct val="100000"/>
              </a:lnSpc>
              <a:spcBef>
                <a:spcPts val="667"/>
              </a:spcBef>
              <a:spcAft>
                <a:spcPts val="0"/>
              </a:spcAft>
              <a:buClr>
                <a:schemeClr val="dk1"/>
              </a:buClr>
              <a:buSzPts val="1100"/>
              <a:buFont typeface="Arial"/>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59473" y="6392206"/>
            <a:ext cx="2302327" cy="385640"/>
          </a:xfrm>
          <a:prstGeom prst="rect">
            <a:avLst/>
          </a:prstGeom>
        </p:spPr>
      </p:pic>
    </p:spTree>
    <p:extLst>
      <p:ext uri="{BB962C8B-B14F-4D97-AF65-F5344CB8AC3E}">
        <p14:creationId xmlns:p14="http://schemas.microsoft.com/office/powerpoint/2010/main" val="4119235031"/>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With category label">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43B131C-746B-39C7-7312-75C7B13BBCEF}"/>
              </a:ext>
            </a:extLst>
          </p:cNvPr>
          <p:cNvGraphicFramePr>
            <a:graphicFrameLocks noChangeAspect="1"/>
          </p:cNvGraphicFramePr>
          <p:nvPr userDrawn="1">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think-cell data - do not delete" hidden="1">
                        <a:extLst>
                          <a:ext uri="{FF2B5EF4-FFF2-40B4-BE49-F238E27FC236}">
                            <a16:creationId xmlns:a16="http://schemas.microsoft.com/office/drawing/2014/main" id="{B43B131C-746B-39C7-7312-75C7B13BBCEF}"/>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1C264867-586E-1C64-451B-C7C39742C700}"/>
              </a:ext>
            </a:extLst>
          </p:cNvPr>
          <p:cNvSpPr>
            <a:spLocks noGrp="1"/>
          </p:cNvSpPr>
          <p:nvPr>
            <p:ph type="ftr" sz="quarter" idx="10"/>
          </p:nvPr>
        </p:nvSpPr>
        <p:spPr/>
        <p:txBody>
          <a:bodyPr/>
          <a:lstStyle/>
          <a:p>
            <a:pPr marL="0" indent="0">
              <a:spcBef>
                <a:spcPts val="0"/>
              </a:spcBef>
              <a:buNone/>
            </a:pPr>
            <a:r>
              <a:rPr lang="en-US" sz="800" dirty="0">
                <a:solidFill>
                  <a:srgbClr val="000000"/>
                </a:solidFill>
              </a:rPr>
              <a:t>Source: Name with link (year)</a:t>
            </a:r>
          </a:p>
          <a:p>
            <a:pPr marL="0" indent="0">
              <a:spcBef>
                <a:spcPts val="0"/>
              </a:spcBef>
              <a:buNone/>
            </a:pPr>
            <a:r>
              <a:rPr lang="en-US" sz="800" dirty="0">
                <a:solidFill>
                  <a:srgbClr val="000000"/>
                </a:solidFill>
              </a:rPr>
              <a:t>Credit: Names (date); share/adapt </a:t>
            </a:r>
            <a:r>
              <a:rPr lang="en-US" sz="800" dirty="0">
                <a:solidFill>
                  <a:srgbClr val="000000"/>
                </a:solidFill>
                <a:hlinkClick r:id="rId5"/>
              </a:rPr>
              <a:t>with attribution</a:t>
            </a:r>
            <a:r>
              <a:rPr lang="en-US" sz="800" dirty="0">
                <a:solidFill>
                  <a:srgbClr val="000000"/>
                </a:solidFill>
              </a:rPr>
              <a:t>. Contact: </a:t>
            </a:r>
            <a:r>
              <a:rPr lang="en-US" sz="800" dirty="0">
                <a:solidFill>
                  <a:srgbClr val="000000"/>
                </a:solidFill>
                <a:hlinkClick r:id="rId6"/>
              </a:rPr>
              <a:t>gwagner@columbia.edu</a:t>
            </a:r>
            <a:r>
              <a:rPr lang="en-US" sz="800" dirty="0">
                <a:solidFill>
                  <a:srgbClr val="000000"/>
                </a:solidFill>
              </a:rPr>
              <a:t> </a:t>
            </a:r>
          </a:p>
        </p:txBody>
      </p:sp>
      <p:sp>
        <p:nvSpPr>
          <p:cNvPr id="7" name="Content Placeholder 6">
            <a:extLst>
              <a:ext uri="{FF2B5EF4-FFF2-40B4-BE49-F238E27FC236}">
                <a16:creationId xmlns:a16="http://schemas.microsoft.com/office/drawing/2014/main" id="{54F8E7B7-198F-4CAB-9547-888AF75277E4}"/>
              </a:ext>
            </a:extLst>
          </p:cNvPr>
          <p:cNvSpPr>
            <a:spLocks noGrp="1"/>
          </p:cNvSpPr>
          <p:nvPr>
            <p:ph sz="quarter" idx="12" hasCustomPrompt="1"/>
          </p:nvPr>
        </p:nvSpPr>
        <p:spPr>
          <a:xfrm>
            <a:off x="329184" y="1554480"/>
            <a:ext cx="8979408" cy="274320"/>
          </a:xfrm>
        </p:spPr>
        <p:txBody>
          <a:bodyPr lIns="36576" tIns="36576" rIns="36576" bIns="36576"/>
          <a:lstStyle/>
          <a:p>
            <a:pPr marL="0" indent="0">
              <a:spcBef>
                <a:spcPts val="0"/>
              </a:spcBef>
              <a:buNone/>
            </a:pPr>
            <a:r>
              <a:rPr lang="en-US" sz="1600" b="1">
                <a:solidFill>
                  <a:srgbClr val="000000"/>
                </a:solidFill>
              </a:rPr>
              <a:t>Subtitle</a:t>
            </a:r>
          </a:p>
        </p:txBody>
      </p:sp>
      <p:sp>
        <p:nvSpPr>
          <p:cNvPr id="10" name="Title 1">
            <a:extLst>
              <a:ext uri="{FF2B5EF4-FFF2-40B4-BE49-F238E27FC236}">
                <a16:creationId xmlns:a16="http://schemas.microsoft.com/office/drawing/2014/main" id="{1C78BD8F-C645-A2A2-1872-C72128CDC9DD}"/>
              </a:ext>
            </a:extLst>
          </p:cNvPr>
          <p:cNvSpPr>
            <a:spLocks noGrp="1"/>
          </p:cNvSpPr>
          <p:nvPr>
            <p:ph type="title" hasCustomPrompt="1"/>
          </p:nvPr>
        </p:nvSpPr>
        <p:spPr>
          <a:xfrm>
            <a:off x="330200" y="523318"/>
            <a:ext cx="11531600" cy="882788"/>
          </a:xfrm>
          <a:prstGeom prst="rect">
            <a:avLst/>
          </a:prstGeom>
        </p:spPr>
        <p:txBody>
          <a:bodyPr vert="horz" tIns="0" anchor="t">
            <a:noAutofit/>
          </a:bodyPr>
          <a:lstStyle>
            <a:lvl1pPr>
              <a:defRPr sz="2800" baseline="0"/>
            </a:lvl1pPr>
          </a:lstStyle>
          <a:p>
            <a:r>
              <a:rPr lang="en-US"/>
              <a:t>Slide title: key message in 1-2 lines</a:t>
            </a:r>
          </a:p>
        </p:txBody>
      </p:sp>
      <p:sp>
        <p:nvSpPr>
          <p:cNvPr id="6" name="Content Placeholder 5">
            <a:extLst>
              <a:ext uri="{FF2B5EF4-FFF2-40B4-BE49-F238E27FC236}">
                <a16:creationId xmlns:a16="http://schemas.microsoft.com/office/drawing/2014/main" id="{309A90EF-FF8B-AFA1-8B21-8596D5C804A2}"/>
              </a:ext>
            </a:extLst>
          </p:cNvPr>
          <p:cNvSpPr>
            <a:spLocks noGrp="1"/>
          </p:cNvSpPr>
          <p:nvPr>
            <p:ph sz="quarter" idx="14" hasCustomPrompt="1"/>
          </p:nvPr>
        </p:nvSpPr>
        <p:spPr>
          <a:xfrm>
            <a:off x="-1" y="0"/>
            <a:ext cx="3886200" cy="320040"/>
          </a:xfrm>
          <a:solidFill>
            <a:schemeClr val="accent6"/>
          </a:solidFill>
        </p:spPr>
        <p:txBody>
          <a:bodyPr lIns="36576" tIns="36576" rIns="36576" bIns="36576">
            <a:noAutofit/>
          </a:bodyPr>
          <a:lstStyle>
            <a:lvl2pPr marL="180975" indent="0" algn="ctr">
              <a:buNone/>
              <a:defRPr sz="1600" b="1">
                <a:solidFill>
                  <a:schemeClr val="bg1"/>
                </a:solidFill>
              </a:defRPr>
            </a:lvl2pPr>
          </a:lstStyle>
          <a:p>
            <a:pPr lvl="1"/>
            <a:r>
              <a:rPr lang="en-US" b="1"/>
              <a:t>Category 1</a:t>
            </a:r>
            <a:endParaRPr lang="en-US"/>
          </a:p>
        </p:txBody>
      </p:sp>
      <p:sp>
        <p:nvSpPr>
          <p:cNvPr id="2" name="Text Placeholder 3">
            <a:extLst>
              <a:ext uri="{FF2B5EF4-FFF2-40B4-BE49-F238E27FC236}">
                <a16:creationId xmlns:a16="http://schemas.microsoft.com/office/drawing/2014/main" id="{3555DD60-3882-6A30-3407-7BD644779693}"/>
              </a:ext>
            </a:extLst>
          </p:cNvPr>
          <p:cNvSpPr>
            <a:spLocks noGrp="1"/>
          </p:cNvSpPr>
          <p:nvPr>
            <p:ph type="body" sz="quarter" idx="15"/>
          </p:nvPr>
        </p:nvSpPr>
        <p:spPr>
          <a:xfrm>
            <a:off x="9308592" y="1554480"/>
            <a:ext cx="2551176" cy="4579034"/>
          </a:xfrm>
          <a:solidFill>
            <a:srgbClr val="E5E8F0"/>
          </a:solidFill>
        </p:spPr>
        <p:txBody>
          <a:bodyPr lIns="137160" tIns="137160" rIns="274320" bIns="137160">
            <a:noAutofit/>
          </a:bodyPr>
          <a:lstStyle>
            <a:lvl1pPr>
              <a:spcBef>
                <a:spcPts val="600"/>
              </a:spcBef>
              <a:defRPr sz="1050"/>
            </a:lvl1pPr>
            <a:lvl2pPr>
              <a:spcBef>
                <a:spcPts val="600"/>
              </a:spcBef>
              <a:defRPr sz="1050"/>
            </a:lvl2pPr>
            <a:lvl3pPr>
              <a:spcBef>
                <a:spcPts val="600"/>
              </a:spcBef>
              <a:defRPr sz="1050"/>
            </a:lvl3pPr>
            <a:lvl4pPr>
              <a:spcBef>
                <a:spcPts val="600"/>
              </a:spcBef>
              <a:defRPr sz="1050"/>
            </a:lvl4pPr>
            <a:lvl5pPr>
              <a:spcBef>
                <a:spcPts val="6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559473" y="6392206"/>
            <a:ext cx="2302327" cy="385640"/>
          </a:xfrm>
          <a:prstGeom prst="rect">
            <a:avLst/>
          </a:prstGeom>
        </p:spPr>
      </p:pic>
    </p:spTree>
    <p:extLst>
      <p:ext uri="{BB962C8B-B14F-4D97-AF65-F5344CB8AC3E}">
        <p14:creationId xmlns:p14="http://schemas.microsoft.com/office/powerpoint/2010/main" val="40820973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Key Messages">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95B8BD8-E431-D455-1ED2-406291B065BB}"/>
              </a:ext>
            </a:extLst>
          </p:cNvPr>
          <p:cNvGraphicFramePr>
            <a:graphicFrameLocks noChangeAspect="1"/>
          </p:cNvGraphicFramePr>
          <p:nvPr userDrawn="1">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think-cell data - do not delete" hidden="1">
                        <a:extLst>
                          <a:ext uri="{FF2B5EF4-FFF2-40B4-BE49-F238E27FC236}">
                            <a16:creationId xmlns:a16="http://schemas.microsoft.com/office/drawing/2014/main" id="{A95B8BD8-E431-D455-1ED2-406291B065BB}"/>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7045F9B6-796B-AD17-FD3C-8E2FC7947FC7}"/>
              </a:ext>
            </a:extLst>
          </p:cNvPr>
          <p:cNvSpPr>
            <a:spLocks noGrp="1"/>
          </p:cNvSpPr>
          <p:nvPr>
            <p:ph type="ftr" sz="quarter" idx="10"/>
          </p:nvPr>
        </p:nvSpPr>
        <p:spPr/>
        <p:txBody>
          <a:bodyPr/>
          <a:lstStyle/>
          <a:p>
            <a:pPr marL="0" indent="0">
              <a:spcBef>
                <a:spcPts val="0"/>
              </a:spcBef>
              <a:buNone/>
            </a:pPr>
            <a:r>
              <a:rPr lang="en-US" sz="800" dirty="0">
                <a:solidFill>
                  <a:srgbClr val="000000"/>
                </a:solidFill>
              </a:rPr>
              <a:t>Source: Name with link (year)</a:t>
            </a:r>
          </a:p>
          <a:p>
            <a:pPr marL="0" indent="0">
              <a:spcBef>
                <a:spcPts val="0"/>
              </a:spcBef>
              <a:buNone/>
            </a:pPr>
            <a:r>
              <a:rPr lang="en-US" sz="800" dirty="0">
                <a:solidFill>
                  <a:srgbClr val="000000"/>
                </a:solidFill>
              </a:rPr>
              <a:t>Credit: Names (date); share/adapt </a:t>
            </a:r>
            <a:r>
              <a:rPr lang="en-US" sz="800" dirty="0">
                <a:solidFill>
                  <a:srgbClr val="000000"/>
                </a:solidFill>
                <a:hlinkClick r:id="rId5"/>
              </a:rPr>
              <a:t>with attribution</a:t>
            </a:r>
            <a:r>
              <a:rPr lang="en-US" sz="800" dirty="0">
                <a:solidFill>
                  <a:srgbClr val="000000"/>
                </a:solidFill>
              </a:rPr>
              <a:t>. Contact: </a:t>
            </a:r>
            <a:r>
              <a:rPr lang="en-US" sz="800" dirty="0">
                <a:solidFill>
                  <a:srgbClr val="000000"/>
                </a:solidFill>
                <a:hlinkClick r:id="rId6"/>
              </a:rPr>
              <a:t>gwagner@columbia.edu</a:t>
            </a:r>
            <a:r>
              <a:rPr lang="en-US" sz="800" dirty="0">
                <a:solidFill>
                  <a:srgbClr val="000000"/>
                </a:solidFill>
              </a:rPr>
              <a:t> </a:t>
            </a:r>
          </a:p>
        </p:txBody>
      </p:sp>
      <p:sp>
        <p:nvSpPr>
          <p:cNvPr id="6" name="Picture Placeholder 28">
            <a:extLst>
              <a:ext uri="{FF2B5EF4-FFF2-40B4-BE49-F238E27FC236}">
                <a16:creationId xmlns:a16="http://schemas.microsoft.com/office/drawing/2014/main" id="{8D15BC06-EE81-73BA-5732-C5A6FE9E4950}"/>
              </a:ext>
            </a:extLst>
          </p:cNvPr>
          <p:cNvSpPr>
            <a:spLocks noGrp="1"/>
          </p:cNvSpPr>
          <p:nvPr>
            <p:ph type="pic" sz="quarter" idx="12"/>
          </p:nvPr>
        </p:nvSpPr>
        <p:spPr>
          <a:xfrm>
            <a:off x="330200" y="768350"/>
            <a:ext cx="3510784" cy="4981062"/>
          </a:xfrm>
        </p:spPr>
        <p:txBody>
          <a:bodyPr/>
          <a:lstStyle/>
          <a:p>
            <a:r>
              <a:rPr lang="en-US" dirty="0"/>
              <a:t>Click icon to add picture</a:t>
            </a:r>
          </a:p>
        </p:txBody>
      </p:sp>
      <p:sp>
        <p:nvSpPr>
          <p:cNvPr id="7" name="Title 2">
            <a:extLst>
              <a:ext uri="{FF2B5EF4-FFF2-40B4-BE49-F238E27FC236}">
                <a16:creationId xmlns:a16="http://schemas.microsoft.com/office/drawing/2014/main" id="{00C511C6-4B4D-BFFD-D831-47A5849E34EF}"/>
              </a:ext>
            </a:extLst>
          </p:cNvPr>
          <p:cNvSpPr>
            <a:spLocks noGrp="1"/>
          </p:cNvSpPr>
          <p:nvPr>
            <p:ph type="title" hasCustomPrompt="1"/>
          </p:nvPr>
        </p:nvSpPr>
        <p:spPr>
          <a:xfrm>
            <a:off x="501445" y="4826613"/>
            <a:ext cx="3165987" cy="882788"/>
          </a:xfrm>
          <a:prstGeom prst="rect">
            <a:avLst/>
          </a:prstGeom>
        </p:spPr>
        <p:txBody>
          <a:bodyPr vert="horz" anchor="t">
            <a:noAutofit/>
          </a:bodyPr>
          <a:lstStyle>
            <a:lvl1pPr>
              <a:defRPr>
                <a:solidFill>
                  <a:schemeClr val="tx1"/>
                </a:solidFill>
              </a:defRPr>
            </a:lvl1pPr>
          </a:lstStyle>
          <a:p>
            <a:r>
              <a:rPr lang="en-US" sz="2400">
                <a:solidFill>
                  <a:schemeClr val="bg1"/>
                </a:solidFill>
              </a:rPr>
              <a:t>Key messages</a:t>
            </a:r>
            <a:br>
              <a:rPr lang="en-US" sz="2400">
                <a:solidFill>
                  <a:schemeClr val="bg1"/>
                </a:solidFill>
              </a:rPr>
            </a:br>
            <a:r>
              <a:rPr lang="en-US" sz="2400" b="0">
                <a:solidFill>
                  <a:schemeClr val="bg1"/>
                </a:solidFill>
              </a:rPr>
              <a:t>Section title</a:t>
            </a:r>
            <a:endParaRPr lang="en-US" sz="2400">
              <a:solidFill>
                <a:schemeClr val="bg1"/>
              </a:solidFill>
            </a:endParaRPr>
          </a:p>
        </p:txBody>
      </p:sp>
      <p:sp>
        <p:nvSpPr>
          <p:cNvPr id="8" name="Text Placeholder 2">
            <a:extLst>
              <a:ext uri="{FF2B5EF4-FFF2-40B4-BE49-F238E27FC236}">
                <a16:creationId xmlns:a16="http://schemas.microsoft.com/office/drawing/2014/main" id="{1BB0C580-AC9F-ECD5-99CE-AEC9A368329A}"/>
              </a:ext>
            </a:extLst>
          </p:cNvPr>
          <p:cNvSpPr>
            <a:spLocks noGrp="1"/>
          </p:cNvSpPr>
          <p:nvPr>
            <p:ph type="body" sz="quarter" idx="13"/>
          </p:nvPr>
        </p:nvSpPr>
        <p:spPr>
          <a:xfrm>
            <a:off x="4183267" y="768350"/>
            <a:ext cx="7502525" cy="95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55180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43B131C-746B-39C7-7312-75C7B13BBCEF}"/>
              </a:ext>
            </a:extLst>
          </p:cNvPr>
          <p:cNvGraphicFramePr>
            <a:graphicFrameLocks noChangeAspect="1"/>
          </p:cNvGraphicFramePr>
          <p:nvPr userDrawn="1">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think-cell data - do not delete" hidden="1">
                        <a:extLst>
                          <a:ext uri="{FF2B5EF4-FFF2-40B4-BE49-F238E27FC236}">
                            <a16:creationId xmlns:a16="http://schemas.microsoft.com/office/drawing/2014/main" id="{B43B131C-746B-39C7-7312-75C7B13BBCEF}"/>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1C264867-586E-1C64-451B-C7C39742C700}"/>
              </a:ext>
            </a:extLst>
          </p:cNvPr>
          <p:cNvSpPr>
            <a:spLocks noGrp="1"/>
          </p:cNvSpPr>
          <p:nvPr>
            <p:ph type="ftr" sz="quarter" idx="10"/>
          </p:nvPr>
        </p:nvSpPr>
        <p:spPr/>
        <p:txBody>
          <a:bodyPr/>
          <a:lstStyle/>
          <a:p>
            <a:pPr marL="0" indent="0">
              <a:spcBef>
                <a:spcPts val="0"/>
              </a:spcBef>
              <a:buNone/>
            </a:pPr>
            <a:r>
              <a:rPr lang="en-US" sz="800" dirty="0">
                <a:solidFill>
                  <a:srgbClr val="000000"/>
                </a:solidFill>
              </a:rPr>
              <a:t>Source: Name with link (year)</a:t>
            </a:r>
          </a:p>
          <a:p>
            <a:pPr marL="0" indent="0">
              <a:spcBef>
                <a:spcPts val="0"/>
              </a:spcBef>
              <a:buNone/>
            </a:pPr>
            <a:r>
              <a:rPr lang="en-US" sz="800" dirty="0">
                <a:solidFill>
                  <a:srgbClr val="000000"/>
                </a:solidFill>
              </a:rPr>
              <a:t>Credit: Names (date); share/adapt </a:t>
            </a:r>
            <a:r>
              <a:rPr lang="en-US" sz="800" dirty="0">
                <a:solidFill>
                  <a:srgbClr val="000000"/>
                </a:solidFill>
                <a:hlinkClick r:id="rId5"/>
              </a:rPr>
              <a:t>with attribution</a:t>
            </a:r>
            <a:r>
              <a:rPr lang="en-US" sz="800" dirty="0">
                <a:solidFill>
                  <a:srgbClr val="000000"/>
                </a:solidFill>
              </a:rPr>
              <a:t>. Contact: </a:t>
            </a:r>
            <a:r>
              <a:rPr lang="en-US" sz="800" dirty="0">
                <a:solidFill>
                  <a:srgbClr val="000000"/>
                </a:solidFill>
                <a:hlinkClick r:id="rId6"/>
              </a:rPr>
              <a:t>gwagner@columbia.edu</a:t>
            </a:r>
            <a:r>
              <a:rPr lang="en-US" sz="800" dirty="0">
                <a:solidFill>
                  <a:srgbClr val="000000"/>
                </a:solidFill>
              </a:rPr>
              <a:t> </a:t>
            </a:r>
          </a:p>
        </p:txBody>
      </p:sp>
      <p:sp>
        <p:nvSpPr>
          <p:cNvPr id="10" name="Title 1">
            <a:extLst>
              <a:ext uri="{FF2B5EF4-FFF2-40B4-BE49-F238E27FC236}">
                <a16:creationId xmlns:a16="http://schemas.microsoft.com/office/drawing/2014/main" id="{1C78BD8F-C645-A2A2-1872-C72128CDC9DD}"/>
              </a:ext>
            </a:extLst>
          </p:cNvPr>
          <p:cNvSpPr>
            <a:spLocks noGrp="1"/>
          </p:cNvSpPr>
          <p:nvPr>
            <p:ph type="title" hasCustomPrompt="1"/>
          </p:nvPr>
        </p:nvSpPr>
        <p:spPr>
          <a:xfrm>
            <a:off x="330200" y="523318"/>
            <a:ext cx="11531600" cy="882788"/>
          </a:xfrm>
          <a:prstGeom prst="rect">
            <a:avLst/>
          </a:prstGeom>
        </p:spPr>
        <p:txBody>
          <a:bodyPr vert="horz" tIns="0" anchor="t">
            <a:noAutofit/>
          </a:bodyPr>
          <a:lstStyle>
            <a:lvl1pPr>
              <a:defRPr sz="2800" baseline="0"/>
            </a:lvl1pPr>
          </a:lstStyle>
          <a:p>
            <a:r>
              <a:rPr lang="en-US"/>
              <a:t>Slide title: key message in 1-2 lines</a:t>
            </a:r>
          </a:p>
        </p:txBody>
      </p:sp>
    </p:spTree>
    <p:extLst>
      <p:ext uri="{BB962C8B-B14F-4D97-AF65-F5344CB8AC3E}">
        <p14:creationId xmlns:p14="http://schemas.microsoft.com/office/powerpoint/2010/main" val="20577875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ith subtitle and observation box">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43B131C-746B-39C7-7312-75C7B13BBCEF}"/>
              </a:ext>
            </a:extLst>
          </p:cNvPr>
          <p:cNvGraphicFramePr>
            <a:graphicFrameLocks noChangeAspect="1"/>
          </p:cNvGraphicFramePr>
          <p:nvPr userDrawn="1">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think-cell data - do not delete" hidden="1">
                        <a:extLst>
                          <a:ext uri="{FF2B5EF4-FFF2-40B4-BE49-F238E27FC236}">
                            <a16:creationId xmlns:a16="http://schemas.microsoft.com/office/drawing/2014/main" id="{B43B131C-746B-39C7-7312-75C7B13BBCEF}"/>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1C264867-586E-1C64-451B-C7C39742C700}"/>
              </a:ext>
            </a:extLst>
          </p:cNvPr>
          <p:cNvSpPr>
            <a:spLocks noGrp="1"/>
          </p:cNvSpPr>
          <p:nvPr>
            <p:ph type="ftr" sz="quarter" idx="10"/>
          </p:nvPr>
        </p:nvSpPr>
        <p:spPr/>
        <p:txBody>
          <a:bodyPr/>
          <a:lstStyle/>
          <a:p>
            <a:pPr marL="0" indent="0">
              <a:spcBef>
                <a:spcPts val="0"/>
              </a:spcBef>
              <a:buNone/>
            </a:pPr>
            <a:r>
              <a:rPr lang="en-US" sz="800" dirty="0">
                <a:solidFill>
                  <a:srgbClr val="000000"/>
                </a:solidFill>
              </a:rPr>
              <a:t>Source: Name with link (year)</a:t>
            </a:r>
          </a:p>
          <a:p>
            <a:pPr marL="0" indent="0">
              <a:spcBef>
                <a:spcPts val="0"/>
              </a:spcBef>
              <a:buNone/>
            </a:pPr>
            <a:r>
              <a:rPr lang="en-US" sz="800" dirty="0">
                <a:solidFill>
                  <a:srgbClr val="000000"/>
                </a:solidFill>
              </a:rPr>
              <a:t>Credit: Names (date); share/adapt </a:t>
            </a:r>
            <a:r>
              <a:rPr lang="en-US" sz="800" dirty="0">
                <a:solidFill>
                  <a:srgbClr val="000000"/>
                </a:solidFill>
                <a:hlinkClick r:id="rId5"/>
              </a:rPr>
              <a:t>with attribution</a:t>
            </a:r>
            <a:r>
              <a:rPr lang="en-US" sz="800" dirty="0">
                <a:solidFill>
                  <a:srgbClr val="000000"/>
                </a:solidFill>
              </a:rPr>
              <a:t>. Contact: </a:t>
            </a:r>
            <a:r>
              <a:rPr lang="en-US" sz="800" dirty="0">
                <a:solidFill>
                  <a:srgbClr val="000000"/>
                </a:solidFill>
                <a:hlinkClick r:id="rId6"/>
              </a:rPr>
              <a:t>gwagner@columbia.edu</a:t>
            </a:r>
            <a:r>
              <a:rPr lang="en-US" sz="800" dirty="0">
                <a:solidFill>
                  <a:srgbClr val="000000"/>
                </a:solidFill>
              </a:rPr>
              <a:t> </a:t>
            </a:r>
          </a:p>
        </p:txBody>
      </p:sp>
      <p:sp>
        <p:nvSpPr>
          <p:cNvPr id="7" name="Content Placeholder 6">
            <a:extLst>
              <a:ext uri="{FF2B5EF4-FFF2-40B4-BE49-F238E27FC236}">
                <a16:creationId xmlns:a16="http://schemas.microsoft.com/office/drawing/2014/main" id="{54F8E7B7-198F-4CAB-9547-888AF75277E4}"/>
              </a:ext>
            </a:extLst>
          </p:cNvPr>
          <p:cNvSpPr>
            <a:spLocks noGrp="1"/>
          </p:cNvSpPr>
          <p:nvPr>
            <p:ph sz="quarter" idx="12" hasCustomPrompt="1"/>
          </p:nvPr>
        </p:nvSpPr>
        <p:spPr>
          <a:xfrm>
            <a:off x="329184" y="1554480"/>
            <a:ext cx="8979408" cy="320088"/>
          </a:xfrm>
        </p:spPr>
        <p:txBody>
          <a:bodyPr lIns="36576" tIns="36576" rIns="36576" bIns="36576">
            <a:noAutofit/>
          </a:bodyPr>
          <a:lstStyle>
            <a:lvl1pPr>
              <a:defRPr sz="1400"/>
            </a:lvl1pPr>
          </a:lstStyle>
          <a:p>
            <a:pPr marL="0" indent="0">
              <a:spcBef>
                <a:spcPts val="0"/>
              </a:spcBef>
              <a:buNone/>
            </a:pPr>
            <a:r>
              <a:rPr lang="en-US" sz="1600" b="1">
                <a:solidFill>
                  <a:srgbClr val="000000"/>
                </a:solidFill>
              </a:rPr>
              <a:t>Subtitle</a:t>
            </a:r>
          </a:p>
        </p:txBody>
      </p:sp>
      <p:sp>
        <p:nvSpPr>
          <p:cNvPr id="10" name="Title 1">
            <a:extLst>
              <a:ext uri="{FF2B5EF4-FFF2-40B4-BE49-F238E27FC236}">
                <a16:creationId xmlns:a16="http://schemas.microsoft.com/office/drawing/2014/main" id="{1C78BD8F-C645-A2A2-1872-C72128CDC9DD}"/>
              </a:ext>
            </a:extLst>
          </p:cNvPr>
          <p:cNvSpPr>
            <a:spLocks noGrp="1"/>
          </p:cNvSpPr>
          <p:nvPr>
            <p:ph type="title" hasCustomPrompt="1"/>
          </p:nvPr>
        </p:nvSpPr>
        <p:spPr>
          <a:xfrm>
            <a:off x="330200" y="523318"/>
            <a:ext cx="11531600" cy="882788"/>
          </a:xfrm>
          <a:prstGeom prst="rect">
            <a:avLst/>
          </a:prstGeom>
        </p:spPr>
        <p:txBody>
          <a:bodyPr vert="horz" tIns="0" anchor="t">
            <a:noAutofit/>
          </a:bodyPr>
          <a:lstStyle>
            <a:lvl1pPr>
              <a:defRPr sz="2800" baseline="0"/>
            </a:lvl1pPr>
          </a:lstStyle>
          <a:p>
            <a:r>
              <a:rPr lang="en-US"/>
              <a:t>Slide title: key message in 1-2 lines</a:t>
            </a:r>
          </a:p>
        </p:txBody>
      </p:sp>
      <p:sp>
        <p:nvSpPr>
          <p:cNvPr id="4" name="Text Placeholder 3">
            <a:extLst>
              <a:ext uri="{FF2B5EF4-FFF2-40B4-BE49-F238E27FC236}">
                <a16:creationId xmlns:a16="http://schemas.microsoft.com/office/drawing/2014/main" id="{25A33A11-640C-3696-9628-9D5CE9258AA0}"/>
              </a:ext>
            </a:extLst>
          </p:cNvPr>
          <p:cNvSpPr>
            <a:spLocks noGrp="1"/>
          </p:cNvSpPr>
          <p:nvPr>
            <p:ph type="body" sz="quarter" idx="14"/>
          </p:nvPr>
        </p:nvSpPr>
        <p:spPr>
          <a:xfrm>
            <a:off x="9308592" y="1554480"/>
            <a:ext cx="2551176" cy="4579034"/>
          </a:xfrm>
          <a:solidFill>
            <a:srgbClr val="E5E8F0"/>
          </a:solidFill>
        </p:spPr>
        <p:txBody>
          <a:bodyPr lIns="137160" tIns="137160" rIns="274320" bIns="137160">
            <a:noAutofit/>
          </a:bodyPr>
          <a:lstStyle>
            <a:lvl1pPr>
              <a:spcBef>
                <a:spcPts val="600"/>
              </a:spcBef>
              <a:defRPr sz="1050"/>
            </a:lvl1pPr>
            <a:lvl2pPr>
              <a:spcBef>
                <a:spcPts val="600"/>
              </a:spcBef>
              <a:defRPr sz="1050"/>
            </a:lvl2pPr>
            <a:lvl3pPr>
              <a:spcBef>
                <a:spcPts val="600"/>
              </a:spcBef>
              <a:defRPr sz="1050"/>
            </a:lvl3pPr>
            <a:lvl4pPr>
              <a:spcBef>
                <a:spcPts val="600"/>
              </a:spcBef>
              <a:defRPr sz="1050"/>
            </a:lvl4pPr>
            <a:lvl5pPr>
              <a:spcBef>
                <a:spcPts val="6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01084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ith category label">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43B131C-746B-39C7-7312-75C7B13BBCEF}"/>
              </a:ext>
            </a:extLst>
          </p:cNvPr>
          <p:cNvGraphicFramePr>
            <a:graphicFrameLocks noChangeAspect="1"/>
          </p:cNvGraphicFramePr>
          <p:nvPr userDrawn="1">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think-cell data - do not delete" hidden="1">
                        <a:extLst>
                          <a:ext uri="{FF2B5EF4-FFF2-40B4-BE49-F238E27FC236}">
                            <a16:creationId xmlns:a16="http://schemas.microsoft.com/office/drawing/2014/main" id="{B43B131C-746B-39C7-7312-75C7B13BBCEF}"/>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1C264867-586E-1C64-451B-C7C39742C700}"/>
              </a:ext>
            </a:extLst>
          </p:cNvPr>
          <p:cNvSpPr>
            <a:spLocks noGrp="1"/>
          </p:cNvSpPr>
          <p:nvPr>
            <p:ph type="ftr" sz="quarter" idx="10"/>
          </p:nvPr>
        </p:nvSpPr>
        <p:spPr/>
        <p:txBody>
          <a:bodyPr/>
          <a:lstStyle/>
          <a:p>
            <a:pPr marL="0" indent="0">
              <a:spcBef>
                <a:spcPts val="0"/>
              </a:spcBef>
              <a:buNone/>
            </a:pPr>
            <a:r>
              <a:rPr lang="en-US" sz="800" dirty="0">
                <a:solidFill>
                  <a:srgbClr val="000000"/>
                </a:solidFill>
              </a:rPr>
              <a:t>Source: Name with link (year)</a:t>
            </a:r>
          </a:p>
          <a:p>
            <a:pPr marL="0" indent="0">
              <a:spcBef>
                <a:spcPts val="0"/>
              </a:spcBef>
              <a:buNone/>
            </a:pPr>
            <a:r>
              <a:rPr lang="en-US" sz="800" dirty="0">
                <a:solidFill>
                  <a:srgbClr val="000000"/>
                </a:solidFill>
              </a:rPr>
              <a:t>Credit: Names (date); share/adapt </a:t>
            </a:r>
            <a:r>
              <a:rPr lang="en-US" sz="800" dirty="0">
                <a:solidFill>
                  <a:srgbClr val="000000"/>
                </a:solidFill>
                <a:hlinkClick r:id="rId5"/>
              </a:rPr>
              <a:t>with attribution</a:t>
            </a:r>
            <a:r>
              <a:rPr lang="en-US" sz="800" dirty="0">
                <a:solidFill>
                  <a:srgbClr val="000000"/>
                </a:solidFill>
              </a:rPr>
              <a:t>. Contact: </a:t>
            </a:r>
            <a:r>
              <a:rPr lang="en-US" sz="800" dirty="0">
                <a:solidFill>
                  <a:srgbClr val="000000"/>
                </a:solidFill>
                <a:hlinkClick r:id="rId6"/>
              </a:rPr>
              <a:t>gwagner@columbia.edu</a:t>
            </a:r>
            <a:r>
              <a:rPr lang="en-US" sz="800" dirty="0">
                <a:solidFill>
                  <a:srgbClr val="000000"/>
                </a:solidFill>
              </a:rPr>
              <a:t> </a:t>
            </a:r>
          </a:p>
        </p:txBody>
      </p:sp>
      <p:sp>
        <p:nvSpPr>
          <p:cNvPr id="7" name="Content Placeholder 6">
            <a:extLst>
              <a:ext uri="{FF2B5EF4-FFF2-40B4-BE49-F238E27FC236}">
                <a16:creationId xmlns:a16="http://schemas.microsoft.com/office/drawing/2014/main" id="{54F8E7B7-198F-4CAB-9547-888AF75277E4}"/>
              </a:ext>
            </a:extLst>
          </p:cNvPr>
          <p:cNvSpPr>
            <a:spLocks noGrp="1"/>
          </p:cNvSpPr>
          <p:nvPr>
            <p:ph sz="quarter" idx="12" hasCustomPrompt="1"/>
          </p:nvPr>
        </p:nvSpPr>
        <p:spPr>
          <a:xfrm>
            <a:off x="329184" y="1554480"/>
            <a:ext cx="8979408" cy="274320"/>
          </a:xfrm>
        </p:spPr>
        <p:txBody>
          <a:bodyPr lIns="36576" tIns="36576" rIns="36576" bIns="36576"/>
          <a:lstStyle/>
          <a:p>
            <a:pPr marL="0" indent="0">
              <a:spcBef>
                <a:spcPts val="0"/>
              </a:spcBef>
              <a:buNone/>
            </a:pPr>
            <a:r>
              <a:rPr lang="en-US" sz="1600" b="1">
                <a:solidFill>
                  <a:srgbClr val="000000"/>
                </a:solidFill>
              </a:rPr>
              <a:t>Subtitle</a:t>
            </a:r>
          </a:p>
        </p:txBody>
      </p:sp>
      <p:sp>
        <p:nvSpPr>
          <p:cNvPr id="10" name="Title 1">
            <a:extLst>
              <a:ext uri="{FF2B5EF4-FFF2-40B4-BE49-F238E27FC236}">
                <a16:creationId xmlns:a16="http://schemas.microsoft.com/office/drawing/2014/main" id="{1C78BD8F-C645-A2A2-1872-C72128CDC9DD}"/>
              </a:ext>
            </a:extLst>
          </p:cNvPr>
          <p:cNvSpPr>
            <a:spLocks noGrp="1"/>
          </p:cNvSpPr>
          <p:nvPr>
            <p:ph type="title" hasCustomPrompt="1"/>
          </p:nvPr>
        </p:nvSpPr>
        <p:spPr>
          <a:xfrm>
            <a:off x="330200" y="523318"/>
            <a:ext cx="11531600" cy="882788"/>
          </a:xfrm>
          <a:prstGeom prst="rect">
            <a:avLst/>
          </a:prstGeom>
        </p:spPr>
        <p:txBody>
          <a:bodyPr vert="horz" tIns="0" anchor="t">
            <a:noAutofit/>
          </a:bodyPr>
          <a:lstStyle>
            <a:lvl1pPr>
              <a:defRPr sz="2800" baseline="0"/>
            </a:lvl1pPr>
          </a:lstStyle>
          <a:p>
            <a:r>
              <a:rPr lang="en-US"/>
              <a:t>Slide title: key message in 1-2 lines</a:t>
            </a:r>
          </a:p>
        </p:txBody>
      </p:sp>
      <p:sp>
        <p:nvSpPr>
          <p:cNvPr id="6" name="Content Placeholder 5">
            <a:extLst>
              <a:ext uri="{FF2B5EF4-FFF2-40B4-BE49-F238E27FC236}">
                <a16:creationId xmlns:a16="http://schemas.microsoft.com/office/drawing/2014/main" id="{309A90EF-FF8B-AFA1-8B21-8596D5C804A2}"/>
              </a:ext>
            </a:extLst>
          </p:cNvPr>
          <p:cNvSpPr>
            <a:spLocks noGrp="1"/>
          </p:cNvSpPr>
          <p:nvPr>
            <p:ph sz="quarter" idx="14" hasCustomPrompt="1"/>
          </p:nvPr>
        </p:nvSpPr>
        <p:spPr>
          <a:xfrm>
            <a:off x="-1" y="0"/>
            <a:ext cx="3886200" cy="320040"/>
          </a:xfrm>
          <a:solidFill>
            <a:schemeClr val="accent6"/>
          </a:solidFill>
        </p:spPr>
        <p:txBody>
          <a:bodyPr lIns="36576" tIns="36576" rIns="36576" bIns="36576">
            <a:noAutofit/>
          </a:bodyPr>
          <a:lstStyle>
            <a:lvl2pPr marL="180975" indent="0" algn="ctr">
              <a:buNone/>
              <a:defRPr sz="1600" b="1">
                <a:solidFill>
                  <a:schemeClr val="bg1"/>
                </a:solidFill>
              </a:defRPr>
            </a:lvl2pPr>
          </a:lstStyle>
          <a:p>
            <a:pPr lvl="1"/>
            <a:r>
              <a:rPr lang="en-US" b="1"/>
              <a:t>Category 1</a:t>
            </a:r>
            <a:endParaRPr lang="en-US"/>
          </a:p>
        </p:txBody>
      </p:sp>
      <p:sp>
        <p:nvSpPr>
          <p:cNvPr id="2" name="Text Placeholder 3">
            <a:extLst>
              <a:ext uri="{FF2B5EF4-FFF2-40B4-BE49-F238E27FC236}">
                <a16:creationId xmlns:a16="http://schemas.microsoft.com/office/drawing/2014/main" id="{3555DD60-3882-6A30-3407-7BD644779693}"/>
              </a:ext>
            </a:extLst>
          </p:cNvPr>
          <p:cNvSpPr>
            <a:spLocks noGrp="1"/>
          </p:cNvSpPr>
          <p:nvPr>
            <p:ph type="body" sz="quarter" idx="15"/>
          </p:nvPr>
        </p:nvSpPr>
        <p:spPr>
          <a:xfrm>
            <a:off x="9308592" y="1554480"/>
            <a:ext cx="2551176" cy="4579034"/>
          </a:xfrm>
          <a:solidFill>
            <a:srgbClr val="E5E8F0"/>
          </a:solidFill>
        </p:spPr>
        <p:txBody>
          <a:bodyPr lIns="137160" tIns="137160" rIns="274320" bIns="137160">
            <a:noAutofit/>
          </a:bodyPr>
          <a:lstStyle>
            <a:lvl1pPr>
              <a:spcBef>
                <a:spcPts val="600"/>
              </a:spcBef>
              <a:defRPr sz="1050"/>
            </a:lvl1pPr>
            <a:lvl2pPr>
              <a:spcBef>
                <a:spcPts val="600"/>
              </a:spcBef>
              <a:defRPr sz="1050"/>
            </a:lvl2pPr>
            <a:lvl3pPr>
              <a:spcBef>
                <a:spcPts val="600"/>
              </a:spcBef>
              <a:defRPr sz="1050"/>
            </a:lvl3pPr>
            <a:lvl4pPr>
              <a:spcBef>
                <a:spcPts val="600"/>
              </a:spcBef>
              <a:defRPr sz="1050"/>
            </a:lvl4pPr>
            <a:lvl5pPr>
              <a:spcBef>
                <a:spcPts val="6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25677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Do not remove" hidden="1">
            <a:extLst>
              <a:ext uri="{FF2B5EF4-FFF2-40B4-BE49-F238E27FC236}">
                <a16:creationId xmlns:a16="http://schemas.microsoft.com/office/drawing/2014/main" id="{EAA2B2FC-CCB1-889D-B33C-FAD1BB4AD044}"/>
              </a:ext>
            </a:extLst>
          </p:cNvPr>
          <p:cNvSpPr/>
          <p:nvPr userDrawn="1">
            <p:custDataLst>
              <p:tags r:id="rId2"/>
            </p:custDataLst>
          </p:nvPr>
        </p:nvSpPr>
        <p:spPr bwMode="gray">
          <a:xfrm>
            <a:off x="0" y="0"/>
            <a:ext cx="12700" cy="12700"/>
          </a:xfrm>
          <a:prstGeom prst="octagon">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2" name="Title 1">
            <a:extLst>
              <a:ext uri="{FF2B5EF4-FFF2-40B4-BE49-F238E27FC236}">
                <a16:creationId xmlns:a16="http://schemas.microsoft.com/office/drawing/2014/main" id="{CACFF5ED-9D6E-DB42-A3F6-02AFC2E5B889}"/>
              </a:ext>
            </a:extLst>
          </p:cNvPr>
          <p:cNvSpPr>
            <a:spLocks noGrp="1"/>
          </p:cNvSpPr>
          <p:nvPr>
            <p:ph type="title"/>
          </p:nvPr>
        </p:nvSpPr>
        <p:spPr>
          <a:xfrm>
            <a:off x="330200" y="523318"/>
            <a:ext cx="11531600" cy="882788"/>
          </a:xfrm>
          <a:prstGeom prst="rect">
            <a:avLst/>
          </a:prstGeom>
        </p:spPr>
        <p:txBody>
          <a:bodyPr tIns="0" anchor="t">
            <a:normAutofit/>
          </a:bodyPr>
          <a:lstStyle>
            <a:lvl1pPr>
              <a:defRPr sz="2800" baseline="0"/>
            </a:lvl1pPr>
          </a:lstStyle>
          <a:p>
            <a:endParaRPr lang="en-US"/>
          </a:p>
        </p:txBody>
      </p:sp>
      <p:cxnSp>
        <p:nvCxnSpPr>
          <p:cNvPr id="7" name="Straight Connector 6">
            <a:extLst>
              <a:ext uri="{FF2B5EF4-FFF2-40B4-BE49-F238E27FC236}">
                <a16:creationId xmlns:a16="http://schemas.microsoft.com/office/drawing/2014/main" id="{FE0F6C81-D090-2241-80CE-63094035FC9A}"/>
              </a:ext>
            </a:extLst>
          </p:cNvPr>
          <p:cNvCxnSpPr/>
          <p:nvPr userDrawn="1"/>
        </p:nvCxnSpPr>
        <p:spPr>
          <a:xfrm>
            <a:off x="0" y="513379"/>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11292412" y="280303"/>
            <a:ext cx="569388" cy="215444"/>
          </a:xfrm>
          <a:prstGeom prst="rect">
            <a:avLst/>
          </a:prstGeom>
        </p:spPr>
        <p:txBody>
          <a:bodyPr wrap="none" anchor="ctr">
            <a:spAutoFit/>
          </a:bodyPr>
          <a:lstStyle/>
          <a:p>
            <a:pPr marL="0" indent="0" algn="r">
              <a:buNone/>
            </a:pPr>
            <a:fld id="{BB69BBE8-4DB2-4642-B003-B220ACD5A2FD}" type="slidenum">
              <a:rPr lang="en-US" sz="800" b="0" baseline="0" smtClean="0">
                <a:solidFill>
                  <a:schemeClr val="tx1"/>
                </a:solidFill>
                <a:latin typeface="+mn-lt"/>
              </a:rPr>
              <a:pPr marL="0" indent="0" algn="r">
                <a:buNone/>
              </a:pPr>
              <a:t>‹#›</a:t>
            </a:fld>
            <a:r>
              <a:rPr lang="en-US" sz="800" b="0" baseline="0" dirty="0">
                <a:solidFill>
                  <a:schemeClr val="tx1"/>
                </a:solidFill>
                <a:latin typeface="+mn-lt"/>
              </a:rPr>
              <a:t> of 98</a:t>
            </a:r>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59473" y="6392206"/>
            <a:ext cx="2302327" cy="385640"/>
          </a:xfrm>
          <a:prstGeom prst="rect">
            <a:avLst/>
          </a:prstGeom>
        </p:spPr>
      </p:pic>
    </p:spTree>
    <p:custDataLst>
      <p:tags r:id="rId1"/>
    </p:custDataLst>
    <p:extLst>
      <p:ext uri="{BB962C8B-B14F-4D97-AF65-F5344CB8AC3E}">
        <p14:creationId xmlns:p14="http://schemas.microsoft.com/office/powerpoint/2010/main" val="546285169"/>
      </p:ext>
    </p:extLst>
  </p:cSld>
  <p:clrMapOvr>
    <a:masterClrMapping/>
  </p:clrMapOvr>
  <p:extLst>
    <p:ext uri="{DCECCB84-F9BA-43D5-87BE-67443E8EF086}">
      <p15:sldGuideLst xmlns:p15="http://schemas.microsoft.com/office/powerpoint/2012/main">
        <p15:guide id="1" pos="208">
          <p15:clr>
            <a:srgbClr val="CCCCCC"/>
          </p15:clr>
        </p15:guide>
        <p15:guide id="2" pos="2402">
          <p15:clr>
            <a:srgbClr val="CCCCCC"/>
          </p15:clr>
        </p15:guide>
        <p15:guide id="3" pos="2742">
          <p15:clr>
            <a:srgbClr val="CCCCCC"/>
          </p15:clr>
        </p15:guide>
        <p15:guide id="4" pos="4937">
          <p15:clr>
            <a:srgbClr val="CCCCCC"/>
          </p15:clr>
        </p15:guide>
        <p15:guide id="5" pos="5277">
          <p15:clr>
            <a:srgbClr val="CCCCCC"/>
          </p15:clr>
        </p15:guide>
        <p15:guide id="6" pos="7472">
          <p15:clr>
            <a:srgbClr val="CCCCCC"/>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89939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FC975-48D4-E344-AA0E-6BF906D04B8F}"/>
              </a:ext>
            </a:extLst>
          </p:cNvPr>
          <p:cNvSpPr>
            <a:spLocks noGrp="1"/>
          </p:cNvSpPr>
          <p:nvPr>
            <p:ph type="title"/>
          </p:nvPr>
        </p:nvSpPr>
        <p:spPr>
          <a:xfrm>
            <a:off x="5280951" y="3302241"/>
            <a:ext cx="6432630" cy="1605426"/>
          </a:xfrm>
        </p:spPr>
        <p:txBody>
          <a:bodyPr lIns="0" tIns="91440" rIns="0" bIns="0" anchor="t" anchorCtr="0">
            <a:normAutofit/>
          </a:bodyPr>
          <a:lstStyle>
            <a:lvl1pPr>
              <a:lnSpc>
                <a:spcPts val="3600"/>
              </a:lnSpc>
              <a:defRPr sz="3600">
                <a:solidFill>
                  <a:srgbClr val="F1F4F7"/>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822FE9-D507-C840-A53B-A87F0DAB04F1}"/>
              </a:ext>
            </a:extLst>
          </p:cNvPr>
          <p:cNvCxnSpPr/>
          <p:nvPr userDrawn="1"/>
        </p:nvCxnSpPr>
        <p:spPr>
          <a:xfrm>
            <a:off x="0" y="3277363"/>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D3040F0-F99F-E542-942E-C6B8AD8A7537}"/>
              </a:ext>
            </a:extLst>
          </p:cNvPr>
          <p:cNvSpPr>
            <a:spLocks noGrp="1"/>
          </p:cNvSpPr>
          <p:nvPr>
            <p:ph type="body" sz="quarter" idx="10" hasCustomPrompt="1"/>
          </p:nvPr>
        </p:nvSpPr>
        <p:spPr>
          <a:xfrm>
            <a:off x="5280951" y="5184774"/>
            <a:ext cx="6432630" cy="1181301"/>
          </a:xfrm>
        </p:spPr>
        <p:txBody>
          <a:bodyPr lIns="0">
            <a:normAutofit/>
          </a:bodyPr>
          <a:lstStyle>
            <a:lvl1pPr marL="0" indent="0">
              <a:lnSpc>
                <a:spcPts val="2400"/>
              </a:lnSpc>
              <a:buNone/>
              <a:defRPr sz="2000" b="1" i="0">
                <a:solidFill>
                  <a:srgbClr val="F1F4F7"/>
                </a:solidFill>
                <a:latin typeface="Arial" panose="020B0604020202020204" pitchFamily="34" charset="0"/>
              </a:defRPr>
            </a:lvl1pPr>
          </a:lstStyle>
          <a:p>
            <a:pPr lvl="0"/>
            <a:r>
              <a:rPr lang="en-US"/>
              <a:t>Speaker Name and Title</a:t>
            </a:r>
          </a:p>
        </p:txBody>
      </p:sp>
      <p:sp>
        <p:nvSpPr>
          <p:cNvPr id="7" name="Text Placeholder 6">
            <a:extLst>
              <a:ext uri="{FF2B5EF4-FFF2-40B4-BE49-F238E27FC236}">
                <a16:creationId xmlns:a16="http://schemas.microsoft.com/office/drawing/2014/main" id="{54317654-C294-EF48-A819-903B7082F7C6}"/>
              </a:ext>
            </a:extLst>
          </p:cNvPr>
          <p:cNvSpPr>
            <a:spLocks noGrp="1"/>
          </p:cNvSpPr>
          <p:nvPr>
            <p:ph type="body" sz="quarter" idx="11" hasCustomPrompt="1"/>
          </p:nvPr>
        </p:nvSpPr>
        <p:spPr>
          <a:xfrm>
            <a:off x="8738245" y="491925"/>
            <a:ext cx="2998486" cy="416422"/>
          </a:xfrm>
        </p:spPr>
        <p:txBody>
          <a:bodyPr anchor="ctr" anchorCtr="0">
            <a:normAutofit/>
          </a:bodyPr>
          <a:lstStyle>
            <a:lvl1pPr marL="0" indent="0" algn="r">
              <a:buNone/>
              <a:defRPr sz="2000" b="1" i="0">
                <a:solidFill>
                  <a:srgbClr val="F1F4F7"/>
                </a:solidFill>
                <a:latin typeface="Arial" panose="020B0604020202020204" pitchFamily="34" charset="0"/>
              </a:defRPr>
            </a:lvl1pPr>
          </a:lstStyle>
          <a:p>
            <a:pPr lvl="0"/>
            <a:r>
              <a:rPr lang="en-US"/>
              <a:t>Date</a:t>
            </a:r>
          </a:p>
        </p:txBody>
      </p:sp>
      <p:pic>
        <p:nvPicPr>
          <p:cNvPr id="6" name="Picture 5">
            <a:extLst>
              <a:ext uri="{FF2B5EF4-FFF2-40B4-BE49-F238E27FC236}">
                <a16:creationId xmlns:a16="http://schemas.microsoft.com/office/drawing/2014/main" id="{E8989CB0-7EE1-D64A-BCDE-6EE74F0B27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1272" y="342685"/>
            <a:ext cx="2699675" cy="477381"/>
          </a:xfrm>
          <a:prstGeom prst="rect">
            <a:avLst/>
          </a:prstGeom>
        </p:spPr>
      </p:pic>
      <p:sp>
        <p:nvSpPr>
          <p:cNvPr id="10" name="Text Placeholder 8">
            <a:extLst>
              <a:ext uri="{FF2B5EF4-FFF2-40B4-BE49-F238E27FC236}">
                <a16:creationId xmlns:a16="http://schemas.microsoft.com/office/drawing/2014/main" id="{80314010-54D2-C64E-8187-349281B7F31C}"/>
              </a:ext>
            </a:extLst>
          </p:cNvPr>
          <p:cNvSpPr>
            <a:spLocks noGrp="1"/>
          </p:cNvSpPr>
          <p:nvPr>
            <p:ph type="body" sz="quarter" idx="12" hasCustomPrompt="1"/>
          </p:nvPr>
        </p:nvSpPr>
        <p:spPr>
          <a:xfrm>
            <a:off x="3528274" y="425753"/>
            <a:ext cx="2998486" cy="1582738"/>
          </a:xfrm>
        </p:spPr>
        <p:txBody>
          <a:bodyPr>
            <a:normAutofit/>
          </a:bodyPr>
          <a:lstStyle>
            <a:lvl1pPr marL="0" indent="0">
              <a:buNone/>
              <a:defRPr sz="1800" b="1" i="0">
                <a:solidFill>
                  <a:schemeClr val="bg1"/>
                </a:solidFill>
                <a:latin typeface="Arial" panose="020B0604020202020204" pitchFamily="34" charset="0"/>
              </a:defRPr>
            </a:lvl1pPr>
          </a:lstStyle>
          <a:p>
            <a:pPr lvl="0"/>
            <a:r>
              <a:rPr lang="en-US"/>
              <a:t>(Optional) Center, Program, or Division Name</a:t>
            </a:r>
          </a:p>
        </p:txBody>
      </p:sp>
      <p:sp>
        <p:nvSpPr>
          <p:cNvPr id="4" name="Rectangle 3"/>
          <p:cNvSpPr/>
          <p:nvPr userDrawn="1"/>
        </p:nvSpPr>
        <p:spPr bwMode="gray">
          <a:xfrm>
            <a:off x="6972300" y="6590007"/>
            <a:ext cx="2819400" cy="240711"/>
          </a:xfrm>
          <a:prstGeom prst="rect">
            <a:avLst/>
          </a:prstGeom>
          <a:solidFill>
            <a:srgbClr val="89939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Tree>
    <p:extLst>
      <p:ext uri="{BB962C8B-B14F-4D97-AF65-F5344CB8AC3E}">
        <p14:creationId xmlns:p14="http://schemas.microsoft.com/office/powerpoint/2010/main" val="3862922951"/>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Talking Point">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920ED7-C5A1-2544-9572-F2AF41CB5A8C}"/>
              </a:ext>
            </a:extLst>
          </p:cNvPr>
          <p:cNvSpPr/>
          <p:nvPr userDrawn="1"/>
        </p:nvSpPr>
        <p:spPr>
          <a:xfrm>
            <a:off x="0" y="0"/>
            <a:ext cx="12192000" cy="6145823"/>
          </a:xfrm>
          <a:prstGeom prst="rect">
            <a:avLst/>
          </a:prstGeom>
          <a:solidFill>
            <a:srgbClr val="F1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20275F-86FC-8540-8EC3-BB1C02C04F52}"/>
              </a:ext>
            </a:extLst>
          </p:cNvPr>
          <p:cNvSpPr>
            <a:spLocks noGrp="1"/>
          </p:cNvSpPr>
          <p:nvPr>
            <p:ph type="title" hasCustomPrompt="1"/>
          </p:nvPr>
        </p:nvSpPr>
        <p:spPr>
          <a:xfrm>
            <a:off x="838200" y="365125"/>
            <a:ext cx="8004858" cy="4461518"/>
          </a:xfrm>
        </p:spPr>
        <p:txBody>
          <a:bodyPr>
            <a:normAutofit/>
          </a:bodyPr>
          <a:lstStyle>
            <a:lvl1pPr>
              <a:lnSpc>
                <a:spcPts val="4000"/>
              </a:lnSpc>
              <a:defRPr sz="4000">
                <a:solidFill>
                  <a:srgbClr val="181A1C"/>
                </a:solidFill>
              </a:defRPr>
            </a:lvl1pPr>
          </a:lstStyle>
          <a:p>
            <a:r>
              <a:rPr lang="en-US"/>
              <a:t>Single talking point</a:t>
            </a:r>
          </a:p>
        </p:txBody>
      </p:sp>
      <p:cxnSp>
        <p:nvCxnSpPr>
          <p:cNvPr id="7" name="Straight Connector 6">
            <a:extLst>
              <a:ext uri="{FF2B5EF4-FFF2-40B4-BE49-F238E27FC236}">
                <a16:creationId xmlns:a16="http://schemas.microsoft.com/office/drawing/2014/main" id="{B4B70EEE-40E6-C540-A277-FA92F80A0C99}"/>
              </a:ext>
            </a:extLst>
          </p:cNvPr>
          <p:cNvCxnSpPr/>
          <p:nvPr userDrawn="1"/>
        </p:nvCxnSpPr>
        <p:spPr>
          <a:xfrm>
            <a:off x="0" y="6142367"/>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DE8D747-B65F-8E49-AC3E-DDF6EDC1E5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54655" y="214005"/>
            <a:ext cx="3429000" cy="342900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7587" y="6392206"/>
            <a:ext cx="2302327" cy="385640"/>
          </a:xfrm>
          <a:prstGeom prst="rect">
            <a:avLst/>
          </a:prstGeom>
        </p:spPr>
      </p:pic>
    </p:spTree>
    <p:extLst>
      <p:ext uri="{BB962C8B-B14F-4D97-AF65-F5344CB8AC3E}">
        <p14:creationId xmlns:p14="http://schemas.microsoft.com/office/powerpoint/2010/main" val="26595634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p:bg>
      <p:bgPr>
        <a:solidFill>
          <a:srgbClr val="009B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FC975-48D4-E344-AA0E-6BF906D04B8F}"/>
              </a:ext>
            </a:extLst>
          </p:cNvPr>
          <p:cNvSpPr>
            <a:spLocks noGrp="1"/>
          </p:cNvSpPr>
          <p:nvPr>
            <p:ph type="title"/>
          </p:nvPr>
        </p:nvSpPr>
        <p:spPr>
          <a:xfrm>
            <a:off x="5280951" y="3302241"/>
            <a:ext cx="6432630" cy="1605426"/>
          </a:xfrm>
        </p:spPr>
        <p:txBody>
          <a:bodyPr lIns="0" tIns="91440" rIns="0" bIns="0" anchor="t" anchorCtr="0">
            <a:normAutofit/>
          </a:bodyPr>
          <a:lstStyle>
            <a:lvl1pPr>
              <a:lnSpc>
                <a:spcPts val="3600"/>
              </a:lnSpc>
              <a:defRPr sz="3600">
                <a:solidFill>
                  <a:srgbClr val="F1F4F7"/>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822FE9-D507-C840-A53B-A87F0DAB04F1}"/>
              </a:ext>
            </a:extLst>
          </p:cNvPr>
          <p:cNvCxnSpPr/>
          <p:nvPr userDrawn="1"/>
        </p:nvCxnSpPr>
        <p:spPr>
          <a:xfrm>
            <a:off x="0" y="3277363"/>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D3040F0-F99F-E542-942E-C6B8AD8A7537}"/>
              </a:ext>
            </a:extLst>
          </p:cNvPr>
          <p:cNvSpPr>
            <a:spLocks noGrp="1"/>
          </p:cNvSpPr>
          <p:nvPr>
            <p:ph type="body" sz="quarter" idx="10" hasCustomPrompt="1"/>
          </p:nvPr>
        </p:nvSpPr>
        <p:spPr>
          <a:xfrm>
            <a:off x="5280951" y="5184774"/>
            <a:ext cx="6432630" cy="1181301"/>
          </a:xfrm>
        </p:spPr>
        <p:txBody>
          <a:bodyPr lIns="0">
            <a:normAutofit/>
          </a:bodyPr>
          <a:lstStyle>
            <a:lvl1pPr marL="0" indent="0">
              <a:lnSpc>
                <a:spcPts val="2400"/>
              </a:lnSpc>
              <a:buNone/>
              <a:defRPr sz="2000" b="1" i="0">
                <a:solidFill>
                  <a:srgbClr val="F1F4F7"/>
                </a:solidFill>
                <a:latin typeface="Arial" panose="020B0604020202020204" pitchFamily="34" charset="0"/>
              </a:defRPr>
            </a:lvl1pPr>
          </a:lstStyle>
          <a:p>
            <a:pPr lvl="0"/>
            <a:r>
              <a:rPr lang="en-US"/>
              <a:t>Speaker Name and Title</a:t>
            </a:r>
          </a:p>
        </p:txBody>
      </p:sp>
      <p:sp>
        <p:nvSpPr>
          <p:cNvPr id="7" name="Text Placeholder 6">
            <a:extLst>
              <a:ext uri="{FF2B5EF4-FFF2-40B4-BE49-F238E27FC236}">
                <a16:creationId xmlns:a16="http://schemas.microsoft.com/office/drawing/2014/main" id="{54317654-C294-EF48-A819-903B7082F7C6}"/>
              </a:ext>
            </a:extLst>
          </p:cNvPr>
          <p:cNvSpPr>
            <a:spLocks noGrp="1"/>
          </p:cNvSpPr>
          <p:nvPr>
            <p:ph type="body" sz="quarter" idx="11" hasCustomPrompt="1"/>
          </p:nvPr>
        </p:nvSpPr>
        <p:spPr>
          <a:xfrm>
            <a:off x="8738245" y="491925"/>
            <a:ext cx="2998486" cy="416422"/>
          </a:xfrm>
        </p:spPr>
        <p:txBody>
          <a:bodyPr anchor="ctr" anchorCtr="0">
            <a:normAutofit/>
          </a:bodyPr>
          <a:lstStyle>
            <a:lvl1pPr marL="0" indent="0" algn="r">
              <a:buNone/>
              <a:defRPr sz="2000" b="1" i="0">
                <a:solidFill>
                  <a:srgbClr val="F1F4F7"/>
                </a:solidFill>
                <a:latin typeface="Arial" panose="020B0604020202020204" pitchFamily="34" charset="0"/>
              </a:defRPr>
            </a:lvl1pPr>
          </a:lstStyle>
          <a:p>
            <a:pPr lvl="0"/>
            <a:r>
              <a:rPr lang="en-US"/>
              <a:t>Date</a:t>
            </a:r>
          </a:p>
        </p:txBody>
      </p:sp>
      <p:pic>
        <p:nvPicPr>
          <p:cNvPr id="6" name="Picture 5">
            <a:extLst>
              <a:ext uri="{FF2B5EF4-FFF2-40B4-BE49-F238E27FC236}">
                <a16:creationId xmlns:a16="http://schemas.microsoft.com/office/drawing/2014/main" id="{0FEBC7CA-A196-B94B-BFAB-96CD0373E90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1272" y="342685"/>
            <a:ext cx="2699675" cy="477381"/>
          </a:xfrm>
          <a:prstGeom prst="rect">
            <a:avLst/>
          </a:prstGeom>
        </p:spPr>
      </p:pic>
      <p:sp>
        <p:nvSpPr>
          <p:cNvPr id="8" name="Text Placeholder 8">
            <a:extLst>
              <a:ext uri="{FF2B5EF4-FFF2-40B4-BE49-F238E27FC236}">
                <a16:creationId xmlns:a16="http://schemas.microsoft.com/office/drawing/2014/main" id="{B1A05A3F-1493-B94B-8610-C082B2A031EA}"/>
              </a:ext>
            </a:extLst>
          </p:cNvPr>
          <p:cNvSpPr>
            <a:spLocks noGrp="1"/>
          </p:cNvSpPr>
          <p:nvPr>
            <p:ph type="body" sz="quarter" idx="12" hasCustomPrompt="1"/>
          </p:nvPr>
        </p:nvSpPr>
        <p:spPr>
          <a:xfrm>
            <a:off x="3528274" y="425753"/>
            <a:ext cx="2998486" cy="1582738"/>
          </a:xfrm>
        </p:spPr>
        <p:txBody>
          <a:bodyPr>
            <a:normAutofit/>
          </a:bodyPr>
          <a:lstStyle>
            <a:lvl1pPr marL="0" indent="0">
              <a:buNone/>
              <a:defRPr sz="1800" b="1" i="0">
                <a:solidFill>
                  <a:schemeClr val="bg1"/>
                </a:solidFill>
                <a:latin typeface="Arial" panose="020B0604020202020204" pitchFamily="34" charset="0"/>
              </a:defRPr>
            </a:lvl1pPr>
          </a:lstStyle>
          <a:p>
            <a:pPr lvl="0"/>
            <a:r>
              <a:rPr lang="en-US"/>
              <a:t>(Optional) Center, Program, or Division Name</a:t>
            </a:r>
          </a:p>
        </p:txBody>
      </p:sp>
      <p:sp>
        <p:nvSpPr>
          <p:cNvPr id="9" name="Rectangle 8"/>
          <p:cNvSpPr/>
          <p:nvPr userDrawn="1"/>
        </p:nvSpPr>
        <p:spPr bwMode="gray">
          <a:xfrm>
            <a:off x="6972300" y="6590007"/>
            <a:ext cx="2819400" cy="240711"/>
          </a:xfrm>
          <a:prstGeom prst="rect">
            <a:avLst/>
          </a:prstGeom>
          <a:solidFill>
            <a:srgbClr val="009B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Tree>
    <p:extLst>
      <p:ext uri="{BB962C8B-B14F-4D97-AF65-F5344CB8AC3E}">
        <p14:creationId xmlns:p14="http://schemas.microsoft.com/office/powerpoint/2010/main" val="89576587"/>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with Picture">
    <p:bg>
      <p:bgPr>
        <a:solidFill>
          <a:srgbClr val="181A1C"/>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14CAA46-A955-2041-9170-6DF9BA57BD7B}"/>
              </a:ext>
            </a:extLst>
          </p:cNvPr>
          <p:cNvSpPr>
            <a:spLocks noGrp="1"/>
          </p:cNvSpPr>
          <p:nvPr>
            <p:ph type="pic" sz="quarter" idx="12"/>
          </p:nvPr>
        </p:nvSpPr>
        <p:spPr>
          <a:xfrm>
            <a:off x="0" y="0"/>
            <a:ext cx="12192000" cy="6858000"/>
          </a:xfrm>
        </p:spPr>
        <p:txBody>
          <a:bodyPr>
            <a:normAutofit/>
          </a:bodyPr>
          <a:lstStyle>
            <a:lvl1pPr marL="914400" indent="-457200" algn="l">
              <a:buFont typeface="+mj-lt"/>
              <a:buAutoNum type="arabicPeriod"/>
              <a:defRPr sz="1800">
                <a:solidFill>
                  <a:schemeClr val="bg1"/>
                </a:solidFill>
                <a:latin typeface="Times" pitchFamily="2" charset="0"/>
              </a:defRPr>
            </a:lvl1pPr>
          </a:lstStyle>
          <a:p>
            <a:r>
              <a:rPr lang="en-US" dirty="0"/>
              <a:t>Click icon to add picture</a:t>
            </a:r>
          </a:p>
        </p:txBody>
      </p:sp>
      <p:sp>
        <p:nvSpPr>
          <p:cNvPr id="2" name="Title 1">
            <a:extLst>
              <a:ext uri="{FF2B5EF4-FFF2-40B4-BE49-F238E27FC236}">
                <a16:creationId xmlns:a16="http://schemas.microsoft.com/office/drawing/2014/main" id="{8B7FC975-48D4-E344-AA0E-6BF906D04B8F}"/>
              </a:ext>
            </a:extLst>
          </p:cNvPr>
          <p:cNvSpPr>
            <a:spLocks noGrp="1"/>
          </p:cNvSpPr>
          <p:nvPr>
            <p:ph type="title"/>
          </p:nvPr>
        </p:nvSpPr>
        <p:spPr>
          <a:xfrm>
            <a:off x="5280951" y="3302241"/>
            <a:ext cx="6432630" cy="1605426"/>
          </a:xfrm>
        </p:spPr>
        <p:txBody>
          <a:bodyPr lIns="0" tIns="91440" rIns="0" bIns="0" anchor="t" anchorCtr="0">
            <a:normAutofit/>
          </a:bodyPr>
          <a:lstStyle>
            <a:lvl1pPr>
              <a:lnSpc>
                <a:spcPts val="3600"/>
              </a:lnSpc>
              <a:defRPr sz="3600">
                <a:solidFill>
                  <a:srgbClr val="F1F4F7"/>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822FE9-D507-C840-A53B-A87F0DAB04F1}"/>
              </a:ext>
            </a:extLst>
          </p:cNvPr>
          <p:cNvCxnSpPr/>
          <p:nvPr userDrawn="1"/>
        </p:nvCxnSpPr>
        <p:spPr>
          <a:xfrm>
            <a:off x="0" y="3277363"/>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D3040F0-F99F-E542-942E-C6B8AD8A7537}"/>
              </a:ext>
            </a:extLst>
          </p:cNvPr>
          <p:cNvSpPr>
            <a:spLocks noGrp="1"/>
          </p:cNvSpPr>
          <p:nvPr>
            <p:ph type="body" sz="quarter" idx="10" hasCustomPrompt="1"/>
          </p:nvPr>
        </p:nvSpPr>
        <p:spPr>
          <a:xfrm>
            <a:off x="5280951" y="5184774"/>
            <a:ext cx="6432630" cy="1181301"/>
          </a:xfrm>
        </p:spPr>
        <p:txBody>
          <a:bodyPr lIns="0">
            <a:normAutofit/>
          </a:bodyPr>
          <a:lstStyle>
            <a:lvl1pPr marL="0" indent="0">
              <a:lnSpc>
                <a:spcPts val="2400"/>
              </a:lnSpc>
              <a:buNone/>
              <a:defRPr sz="2000" b="1" i="0">
                <a:solidFill>
                  <a:srgbClr val="F1F4F7"/>
                </a:solidFill>
                <a:latin typeface="Arial" panose="020B0604020202020204" pitchFamily="34" charset="0"/>
              </a:defRPr>
            </a:lvl1pPr>
          </a:lstStyle>
          <a:p>
            <a:pPr lvl="0"/>
            <a:r>
              <a:rPr lang="en-US"/>
              <a:t>Speaker Name and Title</a:t>
            </a:r>
          </a:p>
        </p:txBody>
      </p:sp>
      <p:sp>
        <p:nvSpPr>
          <p:cNvPr id="7" name="Text Placeholder 6">
            <a:extLst>
              <a:ext uri="{FF2B5EF4-FFF2-40B4-BE49-F238E27FC236}">
                <a16:creationId xmlns:a16="http://schemas.microsoft.com/office/drawing/2014/main" id="{54317654-C294-EF48-A819-903B7082F7C6}"/>
              </a:ext>
            </a:extLst>
          </p:cNvPr>
          <p:cNvSpPr>
            <a:spLocks noGrp="1"/>
          </p:cNvSpPr>
          <p:nvPr>
            <p:ph type="body" sz="quarter" idx="11" hasCustomPrompt="1"/>
          </p:nvPr>
        </p:nvSpPr>
        <p:spPr>
          <a:xfrm>
            <a:off x="8738245" y="491925"/>
            <a:ext cx="2998486" cy="416422"/>
          </a:xfrm>
        </p:spPr>
        <p:txBody>
          <a:bodyPr anchor="ctr" anchorCtr="0">
            <a:normAutofit/>
          </a:bodyPr>
          <a:lstStyle>
            <a:lvl1pPr marL="0" indent="0" algn="r">
              <a:buNone/>
              <a:defRPr sz="2000" b="1" i="0">
                <a:solidFill>
                  <a:srgbClr val="F1F4F7"/>
                </a:solidFill>
                <a:latin typeface="Arial" panose="020B0604020202020204" pitchFamily="34" charset="0"/>
              </a:defRPr>
            </a:lvl1pPr>
          </a:lstStyle>
          <a:p>
            <a:pPr lvl="0"/>
            <a:r>
              <a:rPr lang="en-US"/>
              <a:t>Date</a:t>
            </a:r>
          </a:p>
        </p:txBody>
      </p:sp>
      <p:pic>
        <p:nvPicPr>
          <p:cNvPr id="6" name="Picture 5">
            <a:extLst>
              <a:ext uri="{FF2B5EF4-FFF2-40B4-BE49-F238E27FC236}">
                <a16:creationId xmlns:a16="http://schemas.microsoft.com/office/drawing/2014/main" id="{E8989CB0-7EE1-D64A-BCDE-6EE74F0B27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1272" y="342685"/>
            <a:ext cx="2699675" cy="477381"/>
          </a:xfrm>
          <a:prstGeom prst="rect">
            <a:avLst/>
          </a:prstGeom>
        </p:spPr>
      </p:pic>
      <p:sp>
        <p:nvSpPr>
          <p:cNvPr id="10" name="Text Placeholder 8">
            <a:extLst>
              <a:ext uri="{FF2B5EF4-FFF2-40B4-BE49-F238E27FC236}">
                <a16:creationId xmlns:a16="http://schemas.microsoft.com/office/drawing/2014/main" id="{5A04659C-9D48-E843-9CF9-9183C7BF9195}"/>
              </a:ext>
            </a:extLst>
          </p:cNvPr>
          <p:cNvSpPr>
            <a:spLocks noGrp="1"/>
          </p:cNvSpPr>
          <p:nvPr>
            <p:ph type="body" sz="quarter" idx="13" hasCustomPrompt="1"/>
          </p:nvPr>
        </p:nvSpPr>
        <p:spPr>
          <a:xfrm>
            <a:off x="3528274" y="425753"/>
            <a:ext cx="2998486" cy="1582738"/>
          </a:xfrm>
        </p:spPr>
        <p:txBody>
          <a:bodyPr>
            <a:normAutofit/>
          </a:bodyPr>
          <a:lstStyle>
            <a:lvl1pPr marL="0" indent="0">
              <a:buNone/>
              <a:defRPr sz="1800" b="1" i="0">
                <a:solidFill>
                  <a:schemeClr val="bg1"/>
                </a:solidFill>
                <a:latin typeface="Arial" panose="020B0604020202020204" pitchFamily="34" charset="0"/>
              </a:defRPr>
            </a:lvl1pPr>
          </a:lstStyle>
          <a:p>
            <a:pPr lvl="0"/>
            <a:r>
              <a:rPr lang="en-US"/>
              <a:t>(Optional) Center, Program, or Division Name</a:t>
            </a:r>
          </a:p>
        </p:txBody>
      </p:sp>
      <p:sp>
        <p:nvSpPr>
          <p:cNvPr id="9" name="Rectangle 8"/>
          <p:cNvSpPr/>
          <p:nvPr userDrawn="1"/>
        </p:nvSpPr>
        <p:spPr bwMode="gray">
          <a:xfrm>
            <a:off x="6972300" y="6590007"/>
            <a:ext cx="2819400" cy="240711"/>
          </a:xfrm>
          <a:prstGeom prst="rect">
            <a:avLst/>
          </a:prstGeom>
          <a:solidFill>
            <a:srgbClr val="181A1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Tree>
    <p:extLst>
      <p:ext uri="{BB962C8B-B14F-4D97-AF65-F5344CB8AC3E}">
        <p14:creationId xmlns:p14="http://schemas.microsoft.com/office/powerpoint/2010/main" val="2869249177"/>
      </p:ext>
    </p:extLst>
  </p:cSld>
  <p:clrMapOvr>
    <a:masterClrMapping/>
  </p:clrMapOvr>
  <p:extLst>
    <p:ext uri="{DCECCB84-F9BA-43D5-87BE-67443E8EF086}">
      <p15:sldGuideLst xmlns:p15="http://schemas.microsoft.com/office/powerpoint/2012/main">
        <p15:guide id="1" orient="horz" pos="2064">
          <p15:clr>
            <a:srgbClr val="FBAE40"/>
          </p15:clr>
        </p15:guide>
        <p15:guide id="2" pos="3312">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Divider">
    <p:bg>
      <p:bgPr>
        <a:solidFill>
          <a:srgbClr val="009B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0A01E-DF31-B94D-94BE-4ECDF48E0CA8}"/>
              </a:ext>
            </a:extLst>
          </p:cNvPr>
          <p:cNvSpPr>
            <a:spLocks noGrp="1"/>
          </p:cNvSpPr>
          <p:nvPr>
            <p:ph type="title"/>
          </p:nvPr>
        </p:nvSpPr>
        <p:spPr>
          <a:xfrm>
            <a:off x="831850" y="1543733"/>
            <a:ext cx="10515600" cy="2436792"/>
          </a:xfrm>
          <a:prstGeom prst="rect">
            <a:avLst/>
          </a:prstGeom>
        </p:spPr>
        <p:txBody>
          <a:bodyPr lIns="0" bIns="0"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04B7EA88-C0F0-5748-B9E3-2FD0FEC4AF5A}"/>
              </a:ext>
            </a:extLst>
          </p:cNvPr>
          <p:cNvSpPr>
            <a:spLocks noGrp="1"/>
          </p:cNvSpPr>
          <p:nvPr>
            <p:ph type="body" idx="1"/>
          </p:nvPr>
        </p:nvSpPr>
        <p:spPr>
          <a:xfrm>
            <a:off x="831850" y="4114451"/>
            <a:ext cx="10515600" cy="1500187"/>
          </a:xfrm>
          <a:prstGeom prst="rect">
            <a:avLst/>
          </a:prstGeom>
        </p:spPr>
        <p:txBody>
          <a:bodyPr lIns="0">
            <a:normAutofit/>
          </a:bodyPr>
          <a:lstStyle>
            <a:lvl1pPr marL="0" indent="0">
              <a:buNone/>
              <a:defRPr sz="2600" b="0" i="0">
                <a:solidFill>
                  <a:schemeClr val="bg1"/>
                </a:solidFill>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25E2F487-CDFD-8349-BD14-BEE97F788A1F}"/>
              </a:ext>
            </a:extLst>
          </p:cNvPr>
          <p:cNvCxnSpPr/>
          <p:nvPr userDrawn="1"/>
        </p:nvCxnSpPr>
        <p:spPr>
          <a:xfrm>
            <a:off x="0" y="3980525"/>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557A7B6-B9EF-7B4D-92B3-AC916FCD9C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1272" y="342685"/>
            <a:ext cx="2699675" cy="477381"/>
          </a:xfrm>
          <a:prstGeom prst="rect">
            <a:avLst/>
          </a:prstGeom>
        </p:spPr>
      </p:pic>
      <p:sp>
        <p:nvSpPr>
          <p:cNvPr id="8" name="Rectangle 7"/>
          <p:cNvSpPr/>
          <p:nvPr userDrawn="1"/>
        </p:nvSpPr>
        <p:spPr bwMode="gray">
          <a:xfrm>
            <a:off x="6972300" y="6590007"/>
            <a:ext cx="2819400" cy="240711"/>
          </a:xfrm>
          <a:prstGeom prst="rect">
            <a:avLst/>
          </a:prstGeom>
          <a:solidFill>
            <a:srgbClr val="009B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Tree>
    <p:extLst>
      <p:ext uri="{BB962C8B-B14F-4D97-AF65-F5344CB8AC3E}">
        <p14:creationId xmlns:p14="http://schemas.microsoft.com/office/powerpoint/2010/main" val="1490219026"/>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Section Divider Alt">
    <p:bg>
      <p:bgPr>
        <a:solidFill>
          <a:srgbClr val="009B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0A01E-DF31-B94D-94BE-4ECDF48E0CA8}"/>
              </a:ext>
            </a:extLst>
          </p:cNvPr>
          <p:cNvSpPr>
            <a:spLocks noGrp="1"/>
          </p:cNvSpPr>
          <p:nvPr>
            <p:ph type="title"/>
          </p:nvPr>
        </p:nvSpPr>
        <p:spPr>
          <a:xfrm>
            <a:off x="831850" y="3362700"/>
            <a:ext cx="10515600" cy="2436792"/>
          </a:xfrm>
          <a:prstGeom prst="rect">
            <a:avLst/>
          </a:prstGeom>
        </p:spPr>
        <p:txBody>
          <a:bodyPr lIns="0" bIns="0" anchor="b"/>
          <a:lstStyle>
            <a:lvl1pPr>
              <a:defRPr sz="6000">
                <a:solidFill>
                  <a:schemeClr val="bg1"/>
                </a:solidFill>
              </a:defRPr>
            </a:lvl1pPr>
          </a:lstStyle>
          <a:p>
            <a:r>
              <a:rPr lang="en-US"/>
              <a:t>Click to edit Master title style</a:t>
            </a:r>
          </a:p>
        </p:txBody>
      </p:sp>
      <p:pic>
        <p:nvPicPr>
          <p:cNvPr id="6" name="Picture 5">
            <a:extLst>
              <a:ext uri="{FF2B5EF4-FFF2-40B4-BE49-F238E27FC236}">
                <a16:creationId xmlns:a16="http://schemas.microsoft.com/office/drawing/2014/main" id="{6557A7B6-B9EF-7B4D-92B3-AC916FCD9C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1272" y="342685"/>
            <a:ext cx="2699675" cy="477381"/>
          </a:xfrm>
          <a:prstGeom prst="rect">
            <a:avLst/>
          </a:prstGeom>
        </p:spPr>
      </p:pic>
    </p:spTree>
    <p:extLst>
      <p:ext uri="{BB962C8B-B14F-4D97-AF65-F5344CB8AC3E}">
        <p14:creationId xmlns:p14="http://schemas.microsoft.com/office/powerpoint/2010/main" val="999014040"/>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ingle Talking Point">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920ED7-C5A1-2544-9572-F2AF41CB5A8C}"/>
              </a:ext>
            </a:extLst>
          </p:cNvPr>
          <p:cNvSpPr/>
          <p:nvPr userDrawn="1"/>
        </p:nvSpPr>
        <p:spPr>
          <a:xfrm>
            <a:off x="0" y="0"/>
            <a:ext cx="12192000" cy="6145823"/>
          </a:xfrm>
          <a:prstGeom prst="rect">
            <a:avLst/>
          </a:prstGeom>
          <a:solidFill>
            <a:srgbClr val="F1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20275F-86FC-8540-8EC3-BB1C02C04F52}"/>
              </a:ext>
            </a:extLst>
          </p:cNvPr>
          <p:cNvSpPr>
            <a:spLocks noGrp="1"/>
          </p:cNvSpPr>
          <p:nvPr>
            <p:ph type="title" hasCustomPrompt="1"/>
          </p:nvPr>
        </p:nvSpPr>
        <p:spPr>
          <a:xfrm>
            <a:off x="838200" y="365125"/>
            <a:ext cx="8004858" cy="4461518"/>
          </a:xfrm>
        </p:spPr>
        <p:txBody>
          <a:bodyPr>
            <a:normAutofit/>
          </a:bodyPr>
          <a:lstStyle>
            <a:lvl1pPr>
              <a:lnSpc>
                <a:spcPts val="4000"/>
              </a:lnSpc>
              <a:defRPr sz="4000">
                <a:solidFill>
                  <a:srgbClr val="181A1C"/>
                </a:solidFill>
              </a:defRPr>
            </a:lvl1pPr>
          </a:lstStyle>
          <a:p>
            <a:r>
              <a:rPr lang="en-US"/>
              <a:t>Single talking point</a:t>
            </a:r>
          </a:p>
        </p:txBody>
      </p:sp>
      <p:cxnSp>
        <p:nvCxnSpPr>
          <p:cNvPr id="7" name="Straight Connector 6">
            <a:extLst>
              <a:ext uri="{FF2B5EF4-FFF2-40B4-BE49-F238E27FC236}">
                <a16:creationId xmlns:a16="http://schemas.microsoft.com/office/drawing/2014/main" id="{B4B70EEE-40E6-C540-A277-FA92F80A0C99}"/>
              </a:ext>
            </a:extLst>
          </p:cNvPr>
          <p:cNvCxnSpPr/>
          <p:nvPr userDrawn="1"/>
        </p:nvCxnSpPr>
        <p:spPr>
          <a:xfrm>
            <a:off x="0" y="6142367"/>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DE8D747-B65F-8E49-AC3E-DDF6EDC1E5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54655" y="214005"/>
            <a:ext cx="3429000" cy="342900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7587" y="6392206"/>
            <a:ext cx="2302327" cy="385640"/>
          </a:xfrm>
          <a:prstGeom prst="rect">
            <a:avLst/>
          </a:prstGeom>
        </p:spPr>
      </p:pic>
    </p:spTree>
    <p:extLst>
      <p:ext uri="{BB962C8B-B14F-4D97-AF65-F5344CB8AC3E}">
        <p14:creationId xmlns:p14="http://schemas.microsoft.com/office/powerpoint/2010/main" val="19048604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Single Talking Point">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920ED7-C5A1-2544-9572-F2AF41CB5A8C}"/>
              </a:ext>
            </a:extLst>
          </p:cNvPr>
          <p:cNvSpPr/>
          <p:nvPr userDrawn="1"/>
        </p:nvSpPr>
        <p:spPr>
          <a:xfrm>
            <a:off x="0" y="0"/>
            <a:ext cx="12192000" cy="6145823"/>
          </a:xfrm>
          <a:prstGeom prst="rect">
            <a:avLst/>
          </a:prstGeom>
          <a:solidFill>
            <a:srgbClr val="18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20275F-86FC-8540-8EC3-BB1C02C04F52}"/>
              </a:ext>
            </a:extLst>
          </p:cNvPr>
          <p:cNvSpPr>
            <a:spLocks noGrp="1"/>
          </p:cNvSpPr>
          <p:nvPr>
            <p:ph type="title" hasCustomPrompt="1"/>
          </p:nvPr>
        </p:nvSpPr>
        <p:spPr>
          <a:xfrm>
            <a:off x="838200" y="365125"/>
            <a:ext cx="8004858" cy="4461518"/>
          </a:xfrm>
        </p:spPr>
        <p:txBody>
          <a:bodyPr>
            <a:normAutofit/>
          </a:bodyPr>
          <a:lstStyle>
            <a:lvl1pPr>
              <a:lnSpc>
                <a:spcPts val="4000"/>
              </a:lnSpc>
              <a:defRPr sz="4000">
                <a:solidFill>
                  <a:srgbClr val="009BDB"/>
                </a:solidFill>
              </a:defRPr>
            </a:lvl1pPr>
          </a:lstStyle>
          <a:p>
            <a:r>
              <a:rPr lang="en-US"/>
              <a:t>Single talking point</a:t>
            </a:r>
          </a:p>
        </p:txBody>
      </p:sp>
      <p:pic>
        <p:nvPicPr>
          <p:cNvPr id="4" name="Picture 3">
            <a:extLst>
              <a:ext uri="{FF2B5EF4-FFF2-40B4-BE49-F238E27FC236}">
                <a16:creationId xmlns:a16="http://schemas.microsoft.com/office/drawing/2014/main" id="{D0469804-59D3-3C43-828B-D587403839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54655" y="214005"/>
            <a:ext cx="3429000" cy="3429000"/>
          </a:xfrm>
          <a:prstGeom prst="rect">
            <a:avLst/>
          </a:prstGeom>
        </p:spPr>
      </p:pic>
      <p:cxnSp>
        <p:nvCxnSpPr>
          <p:cNvPr id="7" name="Straight Connector 6">
            <a:extLst>
              <a:ext uri="{FF2B5EF4-FFF2-40B4-BE49-F238E27FC236}">
                <a16:creationId xmlns:a16="http://schemas.microsoft.com/office/drawing/2014/main" id="{B4B70EEE-40E6-C540-A277-FA92F80A0C99}"/>
              </a:ext>
            </a:extLst>
          </p:cNvPr>
          <p:cNvCxnSpPr/>
          <p:nvPr userDrawn="1"/>
        </p:nvCxnSpPr>
        <p:spPr>
          <a:xfrm>
            <a:off x="0" y="6142367"/>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7587" y="6392206"/>
            <a:ext cx="2302327" cy="385640"/>
          </a:xfrm>
          <a:prstGeom prst="rect">
            <a:avLst/>
          </a:prstGeom>
        </p:spPr>
      </p:pic>
    </p:spTree>
    <p:extLst>
      <p:ext uri="{BB962C8B-B14F-4D97-AF65-F5344CB8AC3E}">
        <p14:creationId xmlns:p14="http://schemas.microsoft.com/office/powerpoint/2010/main" val="574943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losing">
    <p:bg>
      <p:bgPr>
        <a:solidFill>
          <a:srgbClr val="687078"/>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163C72-0336-2B40-B240-CA0966E91C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6688" y="406502"/>
            <a:ext cx="3113590" cy="550574"/>
          </a:xfrm>
          <a:prstGeom prst="rect">
            <a:avLst/>
          </a:prstGeom>
        </p:spPr>
      </p:pic>
      <p:sp>
        <p:nvSpPr>
          <p:cNvPr id="7" name="Text Placeholder 6">
            <a:extLst>
              <a:ext uri="{FF2B5EF4-FFF2-40B4-BE49-F238E27FC236}">
                <a16:creationId xmlns:a16="http://schemas.microsoft.com/office/drawing/2014/main" id="{02A68D94-1AC2-4749-A0EC-AF7FBD0688C1}"/>
              </a:ext>
            </a:extLst>
          </p:cNvPr>
          <p:cNvSpPr>
            <a:spLocks noGrp="1"/>
          </p:cNvSpPr>
          <p:nvPr>
            <p:ph type="body" sz="quarter" idx="10" hasCustomPrompt="1"/>
          </p:nvPr>
        </p:nvSpPr>
        <p:spPr>
          <a:xfrm>
            <a:off x="682947" y="5278219"/>
            <a:ext cx="9421813" cy="1065213"/>
          </a:xfrm>
        </p:spPr>
        <p:txBody>
          <a:bodyPr anchor="b" anchorCtr="0">
            <a:normAutofit/>
          </a:bodyPr>
          <a:lstStyle>
            <a:lvl1pPr marL="0" indent="0">
              <a:buNone/>
              <a:defRPr sz="6000" b="1" i="0">
                <a:solidFill>
                  <a:schemeClr val="bg1"/>
                </a:solidFill>
                <a:latin typeface="Arial" panose="020B0604020202020204" pitchFamily="34" charset="0"/>
              </a:defRPr>
            </a:lvl1pPr>
          </a:lstStyle>
          <a:p>
            <a:pPr lvl="0"/>
            <a:r>
              <a:rPr lang="en-US"/>
              <a:t>Closing statement</a:t>
            </a:r>
          </a:p>
        </p:txBody>
      </p:sp>
    </p:spTree>
    <p:extLst>
      <p:ext uri="{BB962C8B-B14F-4D97-AF65-F5344CB8AC3E}">
        <p14:creationId xmlns:p14="http://schemas.microsoft.com/office/powerpoint/2010/main" val="3412367365"/>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rgbClr val="181A1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163C72-0336-2B40-B240-CA0966E91C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16688" y="406502"/>
            <a:ext cx="3113590" cy="550574"/>
          </a:xfrm>
          <a:prstGeom prst="rect">
            <a:avLst/>
          </a:prstGeom>
        </p:spPr>
      </p:pic>
      <p:sp>
        <p:nvSpPr>
          <p:cNvPr id="7" name="Text Placeholder 6">
            <a:extLst>
              <a:ext uri="{FF2B5EF4-FFF2-40B4-BE49-F238E27FC236}">
                <a16:creationId xmlns:a16="http://schemas.microsoft.com/office/drawing/2014/main" id="{02A68D94-1AC2-4749-A0EC-AF7FBD0688C1}"/>
              </a:ext>
            </a:extLst>
          </p:cNvPr>
          <p:cNvSpPr>
            <a:spLocks noGrp="1"/>
          </p:cNvSpPr>
          <p:nvPr>
            <p:ph type="body" sz="quarter" idx="10" hasCustomPrompt="1"/>
          </p:nvPr>
        </p:nvSpPr>
        <p:spPr>
          <a:xfrm>
            <a:off x="682947" y="5278219"/>
            <a:ext cx="9421813" cy="1065213"/>
          </a:xfrm>
        </p:spPr>
        <p:txBody>
          <a:bodyPr anchor="b" anchorCtr="0">
            <a:normAutofit/>
          </a:bodyPr>
          <a:lstStyle>
            <a:lvl1pPr marL="0" indent="0">
              <a:buNone/>
              <a:defRPr sz="6000" b="1" i="0">
                <a:solidFill>
                  <a:srgbClr val="009BDB"/>
                </a:solidFill>
                <a:latin typeface="Arial" panose="020B0604020202020204" pitchFamily="34" charset="0"/>
              </a:defRPr>
            </a:lvl1pPr>
          </a:lstStyle>
          <a:p>
            <a:pPr lvl="0"/>
            <a:r>
              <a:rPr lang="en-US"/>
              <a:t>Closing statement</a:t>
            </a:r>
          </a:p>
        </p:txBody>
      </p:sp>
    </p:spTree>
    <p:custDataLst>
      <p:tags r:id="rId1"/>
    </p:custDataLst>
    <p:extLst>
      <p:ext uri="{BB962C8B-B14F-4D97-AF65-F5344CB8AC3E}">
        <p14:creationId xmlns:p14="http://schemas.microsoft.com/office/powerpoint/2010/main" val="18121476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87022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FF5ED-9D6E-DB42-A3F6-02AFC2E5B889}"/>
              </a:ext>
            </a:extLst>
          </p:cNvPr>
          <p:cNvSpPr>
            <a:spLocks noGrp="1"/>
          </p:cNvSpPr>
          <p:nvPr>
            <p:ph type="title"/>
          </p:nvPr>
        </p:nvSpPr>
        <p:spPr>
          <a:xfrm>
            <a:off x="838200" y="523318"/>
            <a:ext cx="10515600" cy="659434"/>
          </a:xfrm>
          <a:prstGeom prst="rect">
            <a:avLst/>
          </a:prstGeom>
        </p:spPr>
        <p:txBody>
          <a:bodyPr tIns="0"/>
          <a:lstStyle/>
          <a:p>
            <a:r>
              <a:rPr lang="en-US"/>
              <a:t>Click to edit Master title style</a:t>
            </a:r>
          </a:p>
        </p:txBody>
      </p:sp>
      <p:sp>
        <p:nvSpPr>
          <p:cNvPr id="3" name="Content Placeholder 2">
            <a:extLst>
              <a:ext uri="{FF2B5EF4-FFF2-40B4-BE49-F238E27FC236}">
                <a16:creationId xmlns:a16="http://schemas.microsoft.com/office/drawing/2014/main" id="{2E66CBD6-CB37-E04D-9A47-D2D523865AFA}"/>
              </a:ext>
            </a:extLst>
          </p:cNvPr>
          <p:cNvSpPr>
            <a:spLocks noGrp="1"/>
          </p:cNvSpPr>
          <p:nvPr>
            <p:ph idx="1" hasCustomPrompt="1"/>
          </p:nvPr>
        </p:nvSpPr>
        <p:spPr>
          <a:xfrm>
            <a:off x="838200" y="1488618"/>
            <a:ext cx="10515600" cy="4351338"/>
          </a:xfrm>
          <a:prstGeom prst="rect">
            <a:avLst/>
          </a:prstGeom>
        </p:spPr>
        <p:txBody>
          <a:bodyPr/>
          <a:lstStyle>
            <a:lvl1pPr marL="228600" indent="-228600">
              <a:buClr>
                <a:srgbClr val="9E9E9E"/>
              </a:buClr>
              <a:buFont typeface="System Font Regular"/>
              <a:buChar char="–"/>
              <a:defRPr/>
            </a:lvl1pPr>
            <a:lvl2pPr marL="685800" indent="-228600">
              <a:buClr>
                <a:srgbClr val="9E9E9E"/>
              </a:buClr>
              <a:buFont typeface="System Font Regular"/>
              <a:buChar char="–"/>
              <a:defRPr/>
            </a:lvl2pPr>
            <a:lvl3pPr marL="1143000" indent="-228600">
              <a:buClr>
                <a:srgbClr val="9E9E9E"/>
              </a:buClr>
              <a:buFont typeface="System Font Regular"/>
              <a:buChar char="–"/>
              <a:defRPr/>
            </a:lvl3pPr>
            <a:lvl4pPr marL="1600200" indent="-228600">
              <a:buClr>
                <a:srgbClr val="9E9E9E"/>
              </a:buClr>
              <a:buFont typeface="System Font Regular"/>
              <a:buChar char="–"/>
              <a:defRPr/>
            </a:lvl4pPr>
            <a:lvl5pPr marL="2057400" indent="-228600">
              <a:buClr>
                <a:srgbClr val="9E9E9E"/>
              </a:buClr>
              <a:buFont typeface="System Font Regular"/>
              <a:buChar char="–"/>
              <a:defRPr/>
            </a:lvl5p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FE0F6C81-D090-2241-80CE-63094035FC9A}"/>
              </a:ext>
            </a:extLst>
          </p:cNvPr>
          <p:cNvCxnSpPr/>
          <p:nvPr userDrawn="1"/>
        </p:nvCxnSpPr>
        <p:spPr>
          <a:xfrm>
            <a:off x="0" y="513379"/>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19A8BB83-4FD8-5242-8148-9E75CA62F6F3}"/>
              </a:ext>
            </a:extLst>
          </p:cNvPr>
          <p:cNvSpPr>
            <a:spLocks noGrp="1"/>
          </p:cNvSpPr>
          <p:nvPr>
            <p:ph type="body" sz="quarter" idx="10" hasCustomPrompt="1"/>
          </p:nvPr>
        </p:nvSpPr>
        <p:spPr>
          <a:xfrm>
            <a:off x="838200" y="36092"/>
            <a:ext cx="5407025" cy="417512"/>
          </a:xfrm>
        </p:spPr>
        <p:txBody>
          <a:bodyPr anchor="ctr" anchorCtr="0">
            <a:normAutofit/>
          </a:bodyPr>
          <a:lstStyle>
            <a:lvl1pPr marL="0" indent="0">
              <a:buNone/>
              <a:defRPr sz="1200" b="0" i="0">
                <a:solidFill>
                  <a:srgbClr val="181A1C"/>
                </a:solidFill>
                <a:latin typeface="Inter" panose="020B0502030000000004" pitchFamily="34" charset="0"/>
              </a:defRPr>
            </a:lvl1pPr>
          </a:lstStyle>
          <a:p>
            <a:pPr lvl="0"/>
            <a:r>
              <a:rPr lang="en-US"/>
              <a:t>Title of Presentation – Edit using Master Slides</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59473" y="6392206"/>
            <a:ext cx="2302327" cy="385640"/>
          </a:xfrm>
          <a:prstGeom prst="rect">
            <a:avLst/>
          </a:prstGeom>
        </p:spPr>
      </p:pic>
    </p:spTree>
    <p:extLst>
      <p:ext uri="{BB962C8B-B14F-4D97-AF65-F5344CB8AC3E}">
        <p14:creationId xmlns:p14="http://schemas.microsoft.com/office/powerpoint/2010/main" val="218248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ingle Talking Point">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920ED7-C5A1-2544-9572-F2AF41CB5A8C}"/>
              </a:ext>
            </a:extLst>
          </p:cNvPr>
          <p:cNvSpPr/>
          <p:nvPr userDrawn="1"/>
        </p:nvSpPr>
        <p:spPr>
          <a:xfrm>
            <a:off x="0" y="0"/>
            <a:ext cx="12192000" cy="6145823"/>
          </a:xfrm>
          <a:prstGeom prst="rect">
            <a:avLst/>
          </a:prstGeom>
          <a:solidFill>
            <a:srgbClr val="18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20275F-86FC-8540-8EC3-BB1C02C04F52}"/>
              </a:ext>
            </a:extLst>
          </p:cNvPr>
          <p:cNvSpPr>
            <a:spLocks noGrp="1"/>
          </p:cNvSpPr>
          <p:nvPr>
            <p:ph type="title" hasCustomPrompt="1"/>
          </p:nvPr>
        </p:nvSpPr>
        <p:spPr>
          <a:xfrm>
            <a:off x="838200" y="365125"/>
            <a:ext cx="8004858" cy="4461518"/>
          </a:xfrm>
        </p:spPr>
        <p:txBody>
          <a:bodyPr>
            <a:normAutofit/>
          </a:bodyPr>
          <a:lstStyle>
            <a:lvl1pPr>
              <a:lnSpc>
                <a:spcPts val="4000"/>
              </a:lnSpc>
              <a:defRPr sz="4000">
                <a:solidFill>
                  <a:srgbClr val="009BDB"/>
                </a:solidFill>
              </a:defRPr>
            </a:lvl1pPr>
          </a:lstStyle>
          <a:p>
            <a:r>
              <a:rPr lang="en-US"/>
              <a:t>Single talking point</a:t>
            </a:r>
          </a:p>
        </p:txBody>
      </p:sp>
      <p:pic>
        <p:nvPicPr>
          <p:cNvPr id="4" name="Picture 3">
            <a:extLst>
              <a:ext uri="{FF2B5EF4-FFF2-40B4-BE49-F238E27FC236}">
                <a16:creationId xmlns:a16="http://schemas.microsoft.com/office/drawing/2014/main" id="{D0469804-59D3-3C43-828B-D587403839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54655" y="214005"/>
            <a:ext cx="3429000" cy="3429000"/>
          </a:xfrm>
          <a:prstGeom prst="rect">
            <a:avLst/>
          </a:prstGeom>
        </p:spPr>
      </p:pic>
      <p:cxnSp>
        <p:nvCxnSpPr>
          <p:cNvPr id="7" name="Straight Connector 6">
            <a:extLst>
              <a:ext uri="{FF2B5EF4-FFF2-40B4-BE49-F238E27FC236}">
                <a16:creationId xmlns:a16="http://schemas.microsoft.com/office/drawing/2014/main" id="{B4B70EEE-40E6-C540-A277-FA92F80A0C99}"/>
              </a:ext>
            </a:extLst>
          </p:cNvPr>
          <p:cNvCxnSpPr/>
          <p:nvPr userDrawn="1"/>
        </p:nvCxnSpPr>
        <p:spPr>
          <a:xfrm>
            <a:off x="0" y="6142367"/>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7587" y="6392206"/>
            <a:ext cx="2302327" cy="385640"/>
          </a:xfrm>
          <a:prstGeom prst="rect">
            <a:avLst/>
          </a:prstGeom>
        </p:spPr>
      </p:pic>
    </p:spTree>
    <p:extLst>
      <p:ext uri="{BB962C8B-B14F-4D97-AF65-F5344CB8AC3E}">
        <p14:creationId xmlns:p14="http://schemas.microsoft.com/office/powerpoint/2010/main" val="6214465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Section dividers">
  <p:cSld name="Section dividers">
    <p:bg>
      <p:bgPr>
        <a:solidFill>
          <a:srgbClr val="009BDB"/>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1851" y="3362700"/>
            <a:ext cx="10515600" cy="2436800"/>
          </a:xfrm>
          <a:prstGeom prst="rect">
            <a:avLst/>
          </a:prstGeom>
          <a:noFill/>
          <a:ln>
            <a:noFill/>
          </a:ln>
        </p:spPr>
        <p:txBody>
          <a:bodyPr spcFirstLastPara="1" wrap="square" lIns="0" tIns="34275" rIns="68575" bIns="0" anchor="b" anchorCtr="0">
            <a:noAutofit/>
          </a:bodyPr>
          <a:lstStyle>
            <a:lvl1pPr lvl="0" algn="l" rtl="0">
              <a:lnSpc>
                <a:spcPct val="100000"/>
              </a:lnSpc>
              <a:spcBef>
                <a:spcPts val="0"/>
              </a:spcBef>
              <a:spcAft>
                <a:spcPts val="0"/>
              </a:spcAft>
              <a:buClr>
                <a:schemeClr val="lt1"/>
              </a:buClr>
              <a:buSzPts val="3600"/>
              <a:buFont typeface="Arial"/>
              <a:buNone/>
              <a:defRPr sz="48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52" name="Google Shape;52;p1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11272" y="342686"/>
            <a:ext cx="2699675" cy="477381"/>
          </a:xfrm>
          <a:prstGeom prst="rect">
            <a:avLst/>
          </a:prstGeom>
          <a:noFill/>
          <a:ln>
            <a:noFill/>
          </a:ln>
        </p:spPr>
      </p:pic>
    </p:spTree>
    <p:extLst>
      <p:ext uri="{BB962C8B-B14F-4D97-AF65-F5344CB8AC3E}">
        <p14:creationId xmlns:p14="http://schemas.microsoft.com/office/powerpoint/2010/main" val="4260141618"/>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With subtitle and observation box">
  <p:cSld name="With subtitle and observation box">
    <p:spTree>
      <p:nvGrpSpPr>
        <p:cNvPr id="1" name="Shape 86"/>
        <p:cNvGrpSpPr/>
        <p:nvPr/>
      </p:nvGrpSpPr>
      <p:grpSpPr>
        <a:xfrm>
          <a:off x="0" y="0"/>
          <a:ext cx="0" cy="0"/>
          <a:chOff x="0" y="0"/>
          <a:chExt cx="0" cy="0"/>
        </a:xfrm>
      </p:grpSpPr>
      <p:sp>
        <p:nvSpPr>
          <p:cNvPr id="87" name="Google Shape;87;p19"/>
          <p:cNvSpPr txBox="1">
            <a:spLocks noGrp="1"/>
          </p:cNvSpPr>
          <p:nvPr>
            <p:ph type="ftr" idx="11"/>
          </p:nvPr>
        </p:nvSpPr>
        <p:spPr>
          <a:xfrm>
            <a:off x="329184" y="6356351"/>
            <a:ext cx="11532400" cy="2744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88" name="Google Shape;88;p19"/>
          <p:cNvSpPr txBox="1">
            <a:spLocks noGrp="1"/>
          </p:cNvSpPr>
          <p:nvPr>
            <p:ph type="body" idx="1"/>
          </p:nvPr>
        </p:nvSpPr>
        <p:spPr>
          <a:xfrm>
            <a:off x="329184" y="1554480"/>
            <a:ext cx="8979200" cy="274400"/>
          </a:xfrm>
          <a:prstGeom prst="rect">
            <a:avLst/>
          </a:prstGeom>
          <a:noFill/>
          <a:ln>
            <a:noFill/>
          </a:ln>
        </p:spPr>
        <p:txBody>
          <a:bodyPr spcFirstLastPara="1" wrap="square" lIns="27425" tIns="27425" rIns="27425" bIns="27425" anchor="t" anchorCtr="0">
            <a:normAutofit/>
          </a:bodyPr>
          <a:lstStyle>
            <a:lvl1pPr marL="609585" lvl="0" indent="-423323" algn="l" rtl="0">
              <a:lnSpc>
                <a:spcPct val="100000"/>
              </a:lnSpc>
              <a:spcBef>
                <a:spcPts val="1200"/>
              </a:spcBef>
              <a:spcAft>
                <a:spcPts val="0"/>
              </a:spcAft>
              <a:buClr>
                <a:schemeClr val="dk1"/>
              </a:buClr>
              <a:buSzPts val="1400"/>
              <a:buChar char="•"/>
              <a:defRPr/>
            </a:lvl1pPr>
            <a:lvl2pPr marL="1219170" lvl="1" indent="-423323" algn="l" rtl="0">
              <a:lnSpc>
                <a:spcPct val="100000"/>
              </a:lnSpc>
              <a:spcBef>
                <a:spcPts val="667"/>
              </a:spcBef>
              <a:spcAft>
                <a:spcPts val="0"/>
              </a:spcAft>
              <a:buClr>
                <a:schemeClr val="dk1"/>
              </a:buClr>
              <a:buSzPts val="1400"/>
              <a:buChar char="–"/>
              <a:defRPr/>
            </a:lvl2pPr>
            <a:lvl3pPr marL="1828754" lvl="2" indent="-423323" algn="l" rtl="0">
              <a:lnSpc>
                <a:spcPct val="100000"/>
              </a:lnSpc>
              <a:spcBef>
                <a:spcPts val="667"/>
              </a:spcBef>
              <a:spcAft>
                <a:spcPts val="0"/>
              </a:spcAft>
              <a:buClr>
                <a:schemeClr val="dk1"/>
              </a:buClr>
              <a:buSzPts val="1400"/>
              <a:buChar char="&gt;"/>
              <a:defRPr/>
            </a:lvl3pPr>
            <a:lvl4pPr marL="2438339" lvl="3" indent="-423323" algn="l" rtl="0">
              <a:lnSpc>
                <a:spcPct val="100000"/>
              </a:lnSpc>
              <a:spcBef>
                <a:spcPts val="667"/>
              </a:spcBef>
              <a:spcAft>
                <a:spcPts val="0"/>
              </a:spcAft>
              <a:buClr>
                <a:schemeClr val="dk1"/>
              </a:buClr>
              <a:buSzPts val="1400"/>
              <a:buChar char="–"/>
              <a:defRPr/>
            </a:lvl4pPr>
            <a:lvl5pPr marL="3047924" lvl="4" indent="-423323" algn="l" rtl="0">
              <a:lnSpc>
                <a:spcPct val="100000"/>
              </a:lnSpc>
              <a:spcBef>
                <a:spcPts val="667"/>
              </a:spcBef>
              <a:spcAft>
                <a:spcPts val="0"/>
              </a:spcAft>
              <a:buClr>
                <a:schemeClr val="dk1"/>
              </a:buClr>
              <a:buSzPts val="1400"/>
              <a:buChar char="&gt;"/>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89" name="Google Shape;89;p19"/>
          <p:cNvSpPr txBox="1">
            <a:spLocks noGrp="1"/>
          </p:cNvSpPr>
          <p:nvPr>
            <p:ph type="title"/>
          </p:nvPr>
        </p:nvSpPr>
        <p:spPr>
          <a:xfrm>
            <a:off x="330200" y="523319"/>
            <a:ext cx="11531600" cy="882800"/>
          </a:xfrm>
          <a:prstGeom prst="rect">
            <a:avLst/>
          </a:prstGeom>
          <a:noFill/>
          <a:ln>
            <a:noFill/>
          </a:ln>
        </p:spPr>
        <p:txBody>
          <a:bodyPr spcFirstLastPara="1" wrap="square" lIns="68575" tIns="0" rIns="68575" bIns="34275" anchor="t" anchorCtr="0">
            <a:normAutofit/>
          </a:bodyPr>
          <a:lstStyle>
            <a:lvl1pPr marR="0" lvl="0" algn="l" rtl="0">
              <a:lnSpc>
                <a:spcPct val="100000"/>
              </a:lnSpc>
              <a:spcBef>
                <a:spcPts val="0"/>
              </a:spcBef>
              <a:spcAft>
                <a:spcPts val="0"/>
              </a:spcAft>
              <a:buClr>
                <a:schemeClr val="dk1"/>
              </a:buClr>
              <a:buSzPts val="2100"/>
              <a:buFont typeface="Arial"/>
              <a:buNone/>
              <a:defRPr sz="2800" b="1" i="0" u="none" strike="noStrike" cap="none">
                <a:solidFill>
                  <a:schemeClr val="dk1"/>
                </a:solidFill>
                <a:latin typeface="Arial"/>
                <a:ea typeface="Arial"/>
                <a:cs typeface="Arial"/>
                <a:sym typeface="Arial"/>
              </a:defRPr>
            </a:lvl1pPr>
            <a:lvl2pPr lvl="1" rtl="0">
              <a:spcBef>
                <a:spcPts val="0"/>
              </a:spcBef>
              <a:spcAft>
                <a:spcPts val="0"/>
              </a:spcAft>
              <a:buSzPts val="1100"/>
              <a:buNone/>
              <a:defRPr sz="1867"/>
            </a:lvl2pPr>
            <a:lvl3pPr lvl="2" rtl="0">
              <a:spcBef>
                <a:spcPts val="0"/>
              </a:spcBef>
              <a:spcAft>
                <a:spcPts val="0"/>
              </a:spcAft>
              <a:buSzPts val="1100"/>
              <a:buNone/>
              <a:defRPr sz="1867"/>
            </a:lvl3pPr>
            <a:lvl4pPr lvl="3" rtl="0">
              <a:spcBef>
                <a:spcPts val="0"/>
              </a:spcBef>
              <a:spcAft>
                <a:spcPts val="0"/>
              </a:spcAft>
              <a:buSzPts val="1100"/>
              <a:buNone/>
              <a:defRPr sz="1867"/>
            </a:lvl4pPr>
            <a:lvl5pPr lvl="4" rtl="0">
              <a:spcBef>
                <a:spcPts val="0"/>
              </a:spcBef>
              <a:spcAft>
                <a:spcPts val="0"/>
              </a:spcAft>
              <a:buSzPts val="1100"/>
              <a:buNone/>
              <a:defRPr sz="1867"/>
            </a:lvl5pPr>
            <a:lvl6pPr lvl="5" rtl="0">
              <a:spcBef>
                <a:spcPts val="0"/>
              </a:spcBef>
              <a:spcAft>
                <a:spcPts val="0"/>
              </a:spcAft>
              <a:buSzPts val="1100"/>
              <a:buNone/>
              <a:defRPr sz="1867"/>
            </a:lvl6pPr>
            <a:lvl7pPr lvl="6" rtl="0">
              <a:spcBef>
                <a:spcPts val="0"/>
              </a:spcBef>
              <a:spcAft>
                <a:spcPts val="0"/>
              </a:spcAft>
              <a:buSzPts val="1100"/>
              <a:buNone/>
              <a:defRPr sz="1867"/>
            </a:lvl7pPr>
            <a:lvl8pPr lvl="7" rtl="0">
              <a:spcBef>
                <a:spcPts val="0"/>
              </a:spcBef>
              <a:spcAft>
                <a:spcPts val="0"/>
              </a:spcAft>
              <a:buSzPts val="1100"/>
              <a:buNone/>
              <a:defRPr sz="1867"/>
            </a:lvl8pPr>
            <a:lvl9pPr lvl="8" rtl="0">
              <a:spcBef>
                <a:spcPts val="0"/>
              </a:spcBef>
              <a:spcAft>
                <a:spcPts val="0"/>
              </a:spcAft>
              <a:buSzPts val="1100"/>
              <a:buNone/>
              <a:defRPr sz="1867"/>
            </a:lvl9pPr>
          </a:lstStyle>
          <a:p>
            <a:endParaRPr/>
          </a:p>
        </p:txBody>
      </p:sp>
      <p:sp>
        <p:nvSpPr>
          <p:cNvPr id="90" name="Google Shape;90;p19"/>
          <p:cNvSpPr txBox="1">
            <a:spLocks noGrp="1"/>
          </p:cNvSpPr>
          <p:nvPr>
            <p:ph type="body" idx="2"/>
          </p:nvPr>
        </p:nvSpPr>
        <p:spPr>
          <a:xfrm>
            <a:off x="9308592" y="1554480"/>
            <a:ext cx="2551200" cy="4262400"/>
          </a:xfrm>
          <a:prstGeom prst="rect">
            <a:avLst/>
          </a:prstGeom>
          <a:solidFill>
            <a:srgbClr val="E4E8EF"/>
          </a:solidFill>
          <a:ln>
            <a:noFill/>
          </a:ln>
        </p:spPr>
        <p:txBody>
          <a:bodyPr spcFirstLastPara="1" wrap="square" lIns="102875" tIns="102875" rIns="205725" bIns="102875" anchor="t" anchorCtr="0">
            <a:normAutofit/>
          </a:bodyPr>
          <a:lstStyle>
            <a:lvl1pPr marL="609585" lvl="0" indent="-380990" algn="l" rtl="0">
              <a:lnSpc>
                <a:spcPct val="100000"/>
              </a:lnSpc>
              <a:spcBef>
                <a:spcPts val="1200"/>
              </a:spcBef>
              <a:spcAft>
                <a:spcPts val="0"/>
              </a:spcAft>
              <a:buClr>
                <a:schemeClr val="dk1"/>
              </a:buClr>
              <a:buSzPts val="900"/>
              <a:buFont typeface="Arial"/>
              <a:buChar char="•"/>
              <a:defRPr sz="1200" b="1"/>
            </a:lvl1pPr>
            <a:lvl2pPr marL="1219170" lvl="1" indent="-397923" algn="l" rtl="0">
              <a:lnSpc>
                <a:spcPct val="100000"/>
              </a:lnSpc>
              <a:spcBef>
                <a:spcPts val="667"/>
              </a:spcBef>
              <a:spcAft>
                <a:spcPts val="0"/>
              </a:spcAft>
              <a:buClr>
                <a:schemeClr val="dk1"/>
              </a:buClr>
              <a:buSzPts val="1100"/>
              <a:buFont typeface="Arial"/>
              <a:buChar char="•"/>
              <a:defRPr/>
            </a:lvl2pPr>
            <a:lvl3pPr marL="1828754" lvl="2" indent="-397923" algn="l" rtl="0">
              <a:lnSpc>
                <a:spcPct val="100000"/>
              </a:lnSpc>
              <a:spcBef>
                <a:spcPts val="667"/>
              </a:spcBef>
              <a:spcAft>
                <a:spcPts val="0"/>
              </a:spcAft>
              <a:buClr>
                <a:schemeClr val="dk1"/>
              </a:buClr>
              <a:buSzPts val="1100"/>
              <a:buFont typeface="Arial"/>
              <a:buChar char="•"/>
              <a:defRPr/>
            </a:lvl3pPr>
            <a:lvl4pPr marL="2438339" lvl="3" indent="-397923" algn="l" rtl="0">
              <a:lnSpc>
                <a:spcPct val="100000"/>
              </a:lnSpc>
              <a:spcBef>
                <a:spcPts val="667"/>
              </a:spcBef>
              <a:spcAft>
                <a:spcPts val="0"/>
              </a:spcAft>
              <a:buClr>
                <a:schemeClr val="dk1"/>
              </a:buClr>
              <a:buSzPts val="1100"/>
              <a:buFont typeface="Arial"/>
              <a:buChar char="•"/>
              <a:defRPr/>
            </a:lvl4pPr>
            <a:lvl5pPr marL="3047924" lvl="4" indent="-397923" algn="l" rtl="0">
              <a:lnSpc>
                <a:spcPct val="100000"/>
              </a:lnSpc>
              <a:spcBef>
                <a:spcPts val="667"/>
              </a:spcBef>
              <a:spcAft>
                <a:spcPts val="0"/>
              </a:spcAft>
              <a:buClr>
                <a:schemeClr val="dk1"/>
              </a:buClr>
              <a:buSzPts val="1100"/>
              <a:buFont typeface="Arial"/>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2799558026"/>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With category label">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43B131C-746B-39C7-7312-75C7B13BBCEF}"/>
              </a:ext>
            </a:extLst>
          </p:cNvPr>
          <p:cNvGraphicFramePr>
            <a:graphicFrameLocks noChangeAspect="1"/>
          </p:cNvGraphicFramePr>
          <p:nvPr userDrawn="1">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think-cell data - do not delete" hidden="1">
                        <a:extLst>
                          <a:ext uri="{FF2B5EF4-FFF2-40B4-BE49-F238E27FC236}">
                            <a16:creationId xmlns:a16="http://schemas.microsoft.com/office/drawing/2014/main" id="{B43B131C-746B-39C7-7312-75C7B13BBCEF}"/>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1C264867-586E-1C64-451B-C7C39742C700}"/>
              </a:ext>
            </a:extLst>
          </p:cNvPr>
          <p:cNvSpPr>
            <a:spLocks noGrp="1"/>
          </p:cNvSpPr>
          <p:nvPr>
            <p:ph type="ftr" sz="quarter" idx="10"/>
          </p:nvPr>
        </p:nvSpPr>
        <p:spPr/>
        <p:txBody>
          <a:bodyPr/>
          <a:lstStyle/>
          <a:p>
            <a:pPr marL="0" indent="0">
              <a:spcBef>
                <a:spcPts val="0"/>
              </a:spcBef>
              <a:buNone/>
            </a:pPr>
            <a:r>
              <a:rPr lang="en-US" sz="800" dirty="0">
                <a:solidFill>
                  <a:srgbClr val="000000"/>
                </a:solidFill>
              </a:rPr>
              <a:t>Source: Name with link (year)</a:t>
            </a:r>
          </a:p>
          <a:p>
            <a:pPr marL="0" indent="0">
              <a:spcBef>
                <a:spcPts val="0"/>
              </a:spcBef>
              <a:buNone/>
            </a:pPr>
            <a:r>
              <a:rPr lang="en-US" sz="800" dirty="0">
                <a:solidFill>
                  <a:srgbClr val="000000"/>
                </a:solidFill>
              </a:rPr>
              <a:t>Credit: Names (date); share/adapt </a:t>
            </a:r>
            <a:r>
              <a:rPr lang="en-US" sz="800" dirty="0">
                <a:solidFill>
                  <a:srgbClr val="000000"/>
                </a:solidFill>
                <a:hlinkClick r:id="rId5"/>
              </a:rPr>
              <a:t>with attribution</a:t>
            </a:r>
            <a:r>
              <a:rPr lang="en-US" sz="800" dirty="0">
                <a:solidFill>
                  <a:srgbClr val="000000"/>
                </a:solidFill>
              </a:rPr>
              <a:t>. Contact: </a:t>
            </a:r>
            <a:r>
              <a:rPr lang="en-US" sz="800" dirty="0">
                <a:solidFill>
                  <a:srgbClr val="000000"/>
                </a:solidFill>
                <a:hlinkClick r:id="rId6"/>
              </a:rPr>
              <a:t>gwagner@columbia.edu</a:t>
            </a:r>
            <a:r>
              <a:rPr lang="en-US" sz="800" dirty="0">
                <a:solidFill>
                  <a:srgbClr val="000000"/>
                </a:solidFill>
              </a:rPr>
              <a:t> </a:t>
            </a:r>
          </a:p>
        </p:txBody>
      </p:sp>
      <p:sp>
        <p:nvSpPr>
          <p:cNvPr id="7" name="Content Placeholder 6">
            <a:extLst>
              <a:ext uri="{FF2B5EF4-FFF2-40B4-BE49-F238E27FC236}">
                <a16:creationId xmlns:a16="http://schemas.microsoft.com/office/drawing/2014/main" id="{54F8E7B7-198F-4CAB-9547-888AF75277E4}"/>
              </a:ext>
            </a:extLst>
          </p:cNvPr>
          <p:cNvSpPr>
            <a:spLocks noGrp="1"/>
          </p:cNvSpPr>
          <p:nvPr>
            <p:ph sz="quarter" idx="12" hasCustomPrompt="1"/>
          </p:nvPr>
        </p:nvSpPr>
        <p:spPr>
          <a:xfrm>
            <a:off x="329184" y="1554480"/>
            <a:ext cx="8979408" cy="274320"/>
          </a:xfrm>
        </p:spPr>
        <p:txBody>
          <a:bodyPr lIns="36576" tIns="36576" rIns="36576" bIns="36576"/>
          <a:lstStyle/>
          <a:p>
            <a:pPr marL="0" indent="0">
              <a:spcBef>
                <a:spcPts val="0"/>
              </a:spcBef>
              <a:buNone/>
            </a:pPr>
            <a:r>
              <a:rPr lang="en-US" sz="1600" b="1">
                <a:solidFill>
                  <a:srgbClr val="000000"/>
                </a:solidFill>
              </a:rPr>
              <a:t>Subtitle</a:t>
            </a:r>
          </a:p>
        </p:txBody>
      </p:sp>
      <p:sp>
        <p:nvSpPr>
          <p:cNvPr id="10" name="Title 1">
            <a:extLst>
              <a:ext uri="{FF2B5EF4-FFF2-40B4-BE49-F238E27FC236}">
                <a16:creationId xmlns:a16="http://schemas.microsoft.com/office/drawing/2014/main" id="{1C78BD8F-C645-A2A2-1872-C72128CDC9DD}"/>
              </a:ext>
            </a:extLst>
          </p:cNvPr>
          <p:cNvSpPr>
            <a:spLocks noGrp="1"/>
          </p:cNvSpPr>
          <p:nvPr>
            <p:ph type="title" hasCustomPrompt="1"/>
          </p:nvPr>
        </p:nvSpPr>
        <p:spPr>
          <a:xfrm>
            <a:off x="330200" y="523318"/>
            <a:ext cx="11531600" cy="882788"/>
          </a:xfrm>
          <a:prstGeom prst="rect">
            <a:avLst/>
          </a:prstGeom>
        </p:spPr>
        <p:txBody>
          <a:bodyPr vert="horz" tIns="0" anchor="t">
            <a:noAutofit/>
          </a:bodyPr>
          <a:lstStyle>
            <a:lvl1pPr>
              <a:defRPr sz="2800" baseline="0"/>
            </a:lvl1pPr>
          </a:lstStyle>
          <a:p>
            <a:r>
              <a:rPr lang="en-US"/>
              <a:t>Slide title: key message in 1-2 lines</a:t>
            </a:r>
          </a:p>
        </p:txBody>
      </p:sp>
      <p:sp>
        <p:nvSpPr>
          <p:cNvPr id="6" name="Content Placeholder 5">
            <a:extLst>
              <a:ext uri="{FF2B5EF4-FFF2-40B4-BE49-F238E27FC236}">
                <a16:creationId xmlns:a16="http://schemas.microsoft.com/office/drawing/2014/main" id="{309A90EF-FF8B-AFA1-8B21-8596D5C804A2}"/>
              </a:ext>
            </a:extLst>
          </p:cNvPr>
          <p:cNvSpPr>
            <a:spLocks noGrp="1"/>
          </p:cNvSpPr>
          <p:nvPr>
            <p:ph sz="quarter" idx="14" hasCustomPrompt="1"/>
          </p:nvPr>
        </p:nvSpPr>
        <p:spPr>
          <a:xfrm>
            <a:off x="-1" y="0"/>
            <a:ext cx="3886200" cy="320040"/>
          </a:xfrm>
          <a:solidFill>
            <a:schemeClr val="accent6"/>
          </a:solidFill>
        </p:spPr>
        <p:txBody>
          <a:bodyPr lIns="36576" tIns="36576" rIns="36576" bIns="36576">
            <a:noAutofit/>
          </a:bodyPr>
          <a:lstStyle>
            <a:lvl2pPr marL="180975" indent="0" algn="ctr">
              <a:buNone/>
              <a:defRPr sz="1600" b="1">
                <a:solidFill>
                  <a:schemeClr val="bg1"/>
                </a:solidFill>
              </a:defRPr>
            </a:lvl2pPr>
          </a:lstStyle>
          <a:p>
            <a:pPr lvl="1"/>
            <a:r>
              <a:rPr lang="en-US" b="1"/>
              <a:t>Category 1</a:t>
            </a:r>
            <a:endParaRPr lang="en-US"/>
          </a:p>
        </p:txBody>
      </p:sp>
      <p:sp>
        <p:nvSpPr>
          <p:cNvPr id="2" name="Text Placeholder 3">
            <a:extLst>
              <a:ext uri="{FF2B5EF4-FFF2-40B4-BE49-F238E27FC236}">
                <a16:creationId xmlns:a16="http://schemas.microsoft.com/office/drawing/2014/main" id="{3555DD60-3882-6A30-3407-7BD644779693}"/>
              </a:ext>
            </a:extLst>
          </p:cNvPr>
          <p:cNvSpPr>
            <a:spLocks noGrp="1"/>
          </p:cNvSpPr>
          <p:nvPr>
            <p:ph type="body" sz="quarter" idx="15"/>
          </p:nvPr>
        </p:nvSpPr>
        <p:spPr>
          <a:xfrm>
            <a:off x="9308592" y="1554480"/>
            <a:ext cx="2551176" cy="4579034"/>
          </a:xfrm>
          <a:solidFill>
            <a:srgbClr val="E5E8F0"/>
          </a:solidFill>
        </p:spPr>
        <p:txBody>
          <a:bodyPr lIns="137160" tIns="137160" rIns="274320" bIns="137160">
            <a:noAutofit/>
          </a:bodyPr>
          <a:lstStyle>
            <a:lvl1pPr>
              <a:spcBef>
                <a:spcPts val="600"/>
              </a:spcBef>
              <a:defRPr sz="1050"/>
            </a:lvl1pPr>
            <a:lvl2pPr>
              <a:spcBef>
                <a:spcPts val="600"/>
              </a:spcBef>
              <a:defRPr sz="1050"/>
            </a:lvl2pPr>
            <a:lvl3pPr>
              <a:spcBef>
                <a:spcPts val="600"/>
              </a:spcBef>
              <a:defRPr sz="1050"/>
            </a:lvl3pPr>
            <a:lvl4pPr>
              <a:spcBef>
                <a:spcPts val="600"/>
              </a:spcBef>
              <a:defRPr sz="1050"/>
            </a:lvl4pPr>
            <a:lvl5pPr>
              <a:spcBef>
                <a:spcPts val="6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2318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solidFill>
          <a:srgbClr val="687078"/>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2A68D94-1AC2-4749-A0EC-AF7FBD0688C1}"/>
              </a:ext>
            </a:extLst>
          </p:cNvPr>
          <p:cNvSpPr>
            <a:spLocks noGrp="1"/>
          </p:cNvSpPr>
          <p:nvPr>
            <p:ph type="body" sz="quarter" idx="10" hasCustomPrompt="1"/>
          </p:nvPr>
        </p:nvSpPr>
        <p:spPr>
          <a:xfrm>
            <a:off x="682947" y="5278219"/>
            <a:ext cx="9421813" cy="1065213"/>
          </a:xfrm>
        </p:spPr>
        <p:txBody>
          <a:bodyPr anchor="b" anchorCtr="0">
            <a:normAutofit/>
          </a:bodyPr>
          <a:lstStyle>
            <a:lvl1pPr marL="0" indent="0">
              <a:buNone/>
              <a:defRPr sz="6000" b="1" i="0">
                <a:solidFill>
                  <a:schemeClr val="bg1"/>
                </a:solidFill>
                <a:latin typeface="Arial" panose="020B0604020202020204" pitchFamily="34" charset="0"/>
              </a:defRPr>
            </a:lvl1pPr>
          </a:lstStyle>
          <a:p>
            <a:pPr lvl="0"/>
            <a:r>
              <a:rPr lang="en-US"/>
              <a:t>Closing statement</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1272" y="342685"/>
            <a:ext cx="2850036" cy="477381"/>
          </a:xfrm>
          <a:prstGeom prst="rect">
            <a:avLst/>
          </a:prstGeom>
        </p:spPr>
      </p:pic>
    </p:spTree>
    <p:extLst>
      <p:ext uri="{BB962C8B-B14F-4D97-AF65-F5344CB8AC3E}">
        <p14:creationId xmlns:p14="http://schemas.microsoft.com/office/powerpoint/2010/main" val="3451167367"/>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ags" Target="../tags/tag11.xml"/><Relationship Id="rId3" Type="http://schemas.openxmlformats.org/officeDocument/2006/relationships/slideLayout" Target="../slideLayouts/slideLayout18.xml"/><Relationship Id="rId21" Type="http://schemas.openxmlformats.org/officeDocument/2006/relationships/image" Target="../media/image1.emf"/><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oleObject" Target="../embeddings/oleObject1.bin"/><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tags" Target="../tags/tag12.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tags" Target="../tags/tag18.xml"/><Relationship Id="rId3" Type="http://schemas.openxmlformats.org/officeDocument/2006/relationships/slideLayout" Target="../slideLayouts/slideLayout34.xml"/><Relationship Id="rId21" Type="http://schemas.openxmlformats.org/officeDocument/2006/relationships/image" Target="../media/image1.emf"/><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heme" Target="../theme/theme3.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oleObject" Target="../embeddings/oleObject1.bin"/><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tags" Target="../tags/tag19.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tags" Target="../tags/tag26.xml"/><Relationship Id="rId3" Type="http://schemas.openxmlformats.org/officeDocument/2006/relationships/slideLayout" Target="../slideLayouts/slideLayout50.xml"/><Relationship Id="rId21" Type="http://schemas.openxmlformats.org/officeDocument/2006/relationships/image" Target="../media/image1.emf"/><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oleObject" Target="../embeddings/oleObject1.bin"/><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tags" Target="../tags/tag2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slideLayout" Target="../slideLayouts/slideLayout66.xml"/><Relationship Id="rId7" Type="http://schemas.openxmlformats.org/officeDocument/2006/relationships/tags" Target="../tags/tag35.xml"/><Relationship Id="rId12" Type="http://schemas.openxmlformats.org/officeDocument/2006/relationships/image" Target="../media/image2.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tags" Target="../tags/tag34.xml"/><Relationship Id="rId11" Type="http://schemas.openxmlformats.org/officeDocument/2006/relationships/hyperlink" Target="mailto:gwagner@columbia.edu" TargetMode="External"/><Relationship Id="rId5" Type="http://schemas.openxmlformats.org/officeDocument/2006/relationships/theme" Target="../theme/theme5.xml"/><Relationship Id="rId10" Type="http://schemas.openxmlformats.org/officeDocument/2006/relationships/hyperlink" Target="https://creativecommons.org/licenses/by/4.0/" TargetMode="External"/><Relationship Id="rId4" Type="http://schemas.openxmlformats.org/officeDocument/2006/relationships/slideLayout" Target="../slideLayouts/slideLayout67.xml"/><Relationship Id="rId9"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tags" Target="../tags/tag41.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tags" Target="../tags/tag40.xml"/><Relationship Id="rId2" Type="http://schemas.openxmlformats.org/officeDocument/2006/relationships/slideLayout" Target="../slideLayouts/slideLayout69.xml"/><Relationship Id="rId16" Type="http://schemas.openxmlformats.org/officeDocument/2006/relationships/theme" Target="../theme/theme6.xml"/><Relationship Id="rId20" Type="http://schemas.openxmlformats.org/officeDocument/2006/relationships/image" Target="../media/image1.emf"/><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oleObject" Target="../embeddings/oleObject1.bin"/><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3EEFE3C-04B9-AB3C-EAE9-80904F3FD8AA}"/>
              </a:ext>
            </a:extLst>
          </p:cNvPr>
          <p:cNvGraphicFramePr>
            <a:graphicFrameLocks noChangeAspect="1"/>
          </p:cNvGraphicFramePr>
          <p:nvPr userDrawn="1">
            <p:custDataLst>
              <p:tags r:id="rId18"/>
            </p:custDataLst>
            <p:extLst>
              <p:ext uri="{D42A27DB-BD31-4B8C-83A1-F6EECF244321}">
                <p14:modId xmlns:p14="http://schemas.microsoft.com/office/powerpoint/2010/main" val="35434782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503" imgH="503" progId="TCLayout.ActiveDocument.1">
                  <p:embed/>
                </p:oleObj>
              </mc:Choice>
              <mc:Fallback>
                <p:oleObj name="think-cell Slide" r:id="rId19" imgW="503" imgH="503" progId="TCLayout.ActiveDocument.1">
                  <p:embed/>
                  <p:pic>
                    <p:nvPicPr>
                      <p:cNvPr id="3" name="think-cell data - do not delete" hidden="1">
                        <a:extLst>
                          <a:ext uri="{FF2B5EF4-FFF2-40B4-BE49-F238E27FC236}">
                            <a16:creationId xmlns:a16="http://schemas.microsoft.com/office/drawing/2014/main" id="{C3EEFE3C-04B9-AB3C-EAE9-80904F3FD8AA}"/>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5" name="BtfpConfiguration" hidden="1"/>
          <p:cNvSpPr txBox="1"/>
          <p:nvPr userDrawn="1"/>
        </p:nvSpPr>
        <p:spPr bwMode="hidden">
          <a:xfrm>
            <a:off x="0" y="0"/>
            <a:ext cx="36000" cy="36000"/>
          </a:xfrm>
          <a:prstGeom prst="rect">
            <a:avLst/>
          </a:prstGeom>
          <a:noFill/>
        </p:spPr>
        <p:txBody>
          <a:bodyPr wrap="none" lIns="0" tIns="0" rIns="0" bIns="0" rtlCol="0">
            <a:noAutofit/>
          </a:bodyPr>
          <a:lstStyle/>
          <a:p>
            <a:pPr marL="0" indent="0">
              <a:buNone/>
            </a:pPr>
            <a:r>
              <a:rPr lang="en-US" sz="100" dirty="0">
                <a:solidFill>
                  <a:schemeClr val="bg1">
                    <a:alpha val="0"/>
                  </a:schemeClr>
                </a:solidFill>
              </a:rPr>
              <a:t>&lt;btfp&gt;</a:t>
            </a:r>
          </a:p>
          <a:p>
            <a:pPr marL="0" indent="0">
              <a:buNone/>
            </a:pPr>
            <a:r>
              <a:rPr lang="en-US" sz="100" dirty="0">
                <a:solidFill>
                  <a:schemeClr val="bg1">
                    <a:alpha val="0"/>
                  </a:schemeClr>
                </a:solidFill>
              </a:rPr>
              <a:t>  &lt;template version="2.3.3" type="branded" pageSize="widescreen" /&gt;</a:t>
            </a:r>
          </a:p>
          <a:p>
            <a:pPr marL="0" indent="0">
              <a:buNone/>
            </a:pPr>
            <a:r>
              <a:rPr lang="en-US" sz="100" dirty="0">
                <a:solidFill>
                  <a:schemeClr val="bg1">
                    <a:alpha val="0"/>
                  </a:schemeClr>
                </a:solidFill>
              </a:rPr>
              <a:t>  &lt;!--BTFPCONFIGURATION:3C627466703E0D0A20203C74656D706C6174652076657273696F6E3D22322E332E342220747970653D226272616E64656422207061676553697A653D227769646573637265656E22202F3E0D0A3C2F627466703E--&gt;</a:t>
            </a:r>
          </a:p>
          <a:p>
            <a:pPr marL="0" indent="0">
              <a:buNone/>
            </a:pPr>
            <a:r>
              <a:rPr lang="en-US" sz="100" dirty="0">
                <a:solidFill>
                  <a:schemeClr val="bg1">
                    <a:alpha val="0"/>
                  </a:schemeClr>
                </a:solidFill>
              </a:rPr>
              <a:t>&lt;/btfp&gt;</a:t>
            </a:r>
          </a:p>
        </p:txBody>
      </p:sp>
      <p:sp>
        <p:nvSpPr>
          <p:cNvPr id="8" name="CreatedFooter"/>
          <p:cNvSpPr/>
          <p:nvPr userDrawn="1"/>
        </p:nvSpPr>
        <p:spPr>
          <a:xfrm>
            <a:off x="8263033" y="6642830"/>
            <a:ext cx="1368171" cy="165036"/>
          </a:xfrm>
          <a:prstGeom prst="rect">
            <a:avLst/>
          </a:prstGeom>
        </p:spPr>
        <p:txBody>
          <a:bodyPr wrap="square" lIns="36000" tIns="36000" rIns="36000" bIns="36000">
            <a:spAutoFit/>
          </a:bodyPr>
          <a:lstStyle/>
          <a:p>
            <a:pPr marL="0" indent="0" algn="ctr" defTabSz="711200" rtl="0" eaLnBrk="1" latinLnBrk="0" hangingPunct="1">
              <a:spcBef>
                <a:spcPts val="1200"/>
              </a:spcBef>
              <a:buNone/>
            </a:pPr>
            <a:r>
              <a:rPr lang="fr-FR" sz="600" dirty="0">
                <a:solidFill>
                  <a:srgbClr val="FFFFFF"/>
                </a:solidFill>
              </a:rPr>
              <a:t>20250310_CKI Carbon Capture Ma ...</a:t>
            </a:r>
            <a:endParaRPr lang="en-US" sz="600" dirty="0">
              <a:solidFill>
                <a:srgbClr val="FFFFFF"/>
              </a:solidFill>
            </a:endParaRPr>
          </a:p>
        </p:txBody>
      </p:sp>
      <p:sp>
        <p:nvSpPr>
          <p:cNvPr id="7" name="OfficeCode"/>
          <p:cNvSpPr/>
          <p:nvPr userDrawn="1"/>
        </p:nvSpPr>
        <p:spPr>
          <a:xfrm>
            <a:off x="7348519" y="6642830"/>
            <a:ext cx="288036" cy="165036"/>
          </a:xfrm>
          <a:prstGeom prst="rect">
            <a:avLst/>
          </a:prstGeom>
        </p:spPr>
        <p:txBody>
          <a:bodyPr wrap="square" lIns="36000" tIns="36000" rIns="36000" bIns="36000">
            <a:spAutoFit/>
          </a:bodyPr>
          <a:lstStyle/>
          <a:p>
            <a:pPr marL="0" indent="0" algn="ctr" defTabSz="711200" rtl="0" eaLnBrk="1" latinLnBrk="0" hangingPunct="1">
              <a:spcBef>
                <a:spcPts val="1200"/>
              </a:spcBef>
              <a:buNone/>
            </a:pPr>
            <a:r>
              <a:rPr lang="en-US" sz="600" dirty="0">
                <a:solidFill>
                  <a:srgbClr val="FFFFFF"/>
                </a:solidFill>
              </a:rPr>
              <a:t>BOS</a:t>
            </a:r>
          </a:p>
        </p:txBody>
      </p:sp>
      <p:sp>
        <p:nvSpPr>
          <p:cNvPr id="13" name="Title Placeholder 8">
            <a:extLst>
              <a:ext uri="{FF2B5EF4-FFF2-40B4-BE49-F238E27FC236}">
                <a16:creationId xmlns:a16="http://schemas.microsoft.com/office/drawing/2014/main" id="{CCECC6B5-B58A-574A-B188-965A3EA68087}"/>
              </a:ext>
            </a:extLst>
          </p:cNvPr>
          <p:cNvSpPr>
            <a:spLocks noGrp="1"/>
          </p:cNvSpPr>
          <p:nvPr>
            <p:ph type="title"/>
          </p:nvPr>
        </p:nvSpPr>
        <p:spPr>
          <a:xfrm>
            <a:off x="334963" y="365125"/>
            <a:ext cx="11522075" cy="1325563"/>
          </a:xfrm>
          <a:prstGeom prst="rect">
            <a:avLst/>
          </a:prstGeom>
        </p:spPr>
        <p:txBody>
          <a:bodyPr vert="horz" lIns="91440" tIns="45720" rIns="91440" bIns="45720" rtlCol="0" anchor="ctr">
            <a:normAutofit/>
          </a:bodyPr>
          <a:lstStyle/>
          <a:p>
            <a:r>
              <a:rPr lang="en-US"/>
              <a:t>Click to edit Master title style</a:t>
            </a:r>
          </a:p>
        </p:txBody>
      </p:sp>
      <p:sp>
        <p:nvSpPr>
          <p:cNvPr id="15" name="Text Placeholder 10">
            <a:extLst>
              <a:ext uri="{FF2B5EF4-FFF2-40B4-BE49-F238E27FC236}">
                <a16:creationId xmlns:a16="http://schemas.microsoft.com/office/drawing/2014/main" id="{115DFB91-512B-3844-A114-92FBEDCA92F2}"/>
              </a:ext>
            </a:extLst>
          </p:cNvPr>
          <p:cNvSpPr>
            <a:spLocks noGrp="1"/>
          </p:cNvSpPr>
          <p:nvPr>
            <p:ph type="body" idx="1"/>
          </p:nvPr>
        </p:nvSpPr>
        <p:spPr>
          <a:xfrm>
            <a:off x="334963" y="1825625"/>
            <a:ext cx="11522075" cy="4351338"/>
          </a:xfrm>
          <a:prstGeom prst="rect">
            <a:avLst/>
          </a:prstGeom>
        </p:spPr>
        <p:txBody>
          <a:bodyPr vert="horz" lIns="91440" tIns="45720" rIns="91440" bIns="45720" rtlCol="0">
            <a:normAutofit/>
          </a:body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spTree>
    <p:custDataLst>
      <p:tags r:id="rId17"/>
    </p:custDataLst>
    <p:extLst>
      <p:ext uri="{BB962C8B-B14F-4D97-AF65-F5344CB8AC3E}">
        <p14:creationId xmlns:p14="http://schemas.microsoft.com/office/powerpoint/2010/main" val="130680106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704" r:id="rId14"/>
    <p:sldLayoutId id="2147483739" r:id="rId15"/>
  </p:sldLayoutIdLst>
  <p:txStyles>
    <p:titleStyle>
      <a:lvl1pPr algn="l" defTabSz="711200" rtl="0" eaLnBrk="1" latinLnBrk="0" hangingPunct="1">
        <a:lnSpc>
          <a:spcPct val="100000"/>
        </a:lnSpc>
        <a:spcBef>
          <a:spcPct val="0"/>
        </a:spcBef>
        <a:buNone/>
        <a:defRPr sz="3600" b="1" kern="1200">
          <a:solidFill>
            <a:schemeClr val="tx1"/>
          </a:solidFill>
          <a:latin typeface="+mj-lt"/>
          <a:ea typeface="+mj-ea"/>
          <a:cs typeface="+mj-cs"/>
        </a:defRPr>
      </a:lvl1pPr>
    </p:titleStyle>
    <p:body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177800" indent="-177800" algn="l" defTabSz="711200" rtl="0" eaLnBrk="1" latinLnBrk="0" hangingPunct="1">
        <a:spcBef>
          <a:spcPts val="1200"/>
        </a:spcBef>
        <a:buChar char="•"/>
        <a:defRPr sz="1600" kern="1200">
          <a:solidFill>
            <a:schemeClr val="tx1"/>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algn="l" defTabSz="711200" rtl="0" eaLnBrk="1" latinLnBrk="0" hangingPunct="1">
        <a:defRPr sz="1400" kern="1200">
          <a:solidFill>
            <a:schemeClr val="tx1"/>
          </a:solidFill>
          <a:latin typeface="+mn-lt"/>
          <a:ea typeface="+mn-ea"/>
          <a:cs typeface="+mn-cs"/>
        </a:defRPr>
      </a:lvl6pPr>
      <a:lvl7pPr marL="1244600" algn="l" defTabSz="711200" rtl="0" eaLnBrk="1" latinLnBrk="0" hangingPunct="1">
        <a:defRPr sz="1400" kern="1200">
          <a:solidFill>
            <a:schemeClr val="tx1"/>
          </a:solidFill>
          <a:latin typeface="+mn-lt"/>
          <a:ea typeface="+mn-ea"/>
          <a:cs typeface="+mn-cs"/>
        </a:defRPr>
      </a:lvl7pPr>
      <a:lvl8pPr marL="1422400" algn="l" defTabSz="711200" rtl="0" eaLnBrk="1" latinLnBrk="0" hangingPunct="1">
        <a:defRPr sz="1400" kern="1200">
          <a:solidFill>
            <a:schemeClr val="tx1"/>
          </a:solidFill>
          <a:latin typeface="+mn-lt"/>
          <a:ea typeface="+mn-ea"/>
          <a:cs typeface="+mn-cs"/>
        </a:defRPr>
      </a:lvl8pPr>
      <a:lvl9pPr marL="1600200" algn="l" defTabSz="7112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0">
          <p15:clr>
            <a:srgbClr val="D1D1D1"/>
          </p15:clr>
        </p15:guide>
        <p15:guide id="2" pos="211">
          <p15:clr>
            <a:srgbClr val="D1D1D1"/>
          </p15:clr>
        </p15:guide>
        <p15:guide id="4" orient="horz" pos="799">
          <p15:clr>
            <a:srgbClr val="D1D1D1"/>
          </p15:clr>
        </p15:guide>
        <p15:guide id="7" orient="horz" pos="4133">
          <p15:clr>
            <a:srgbClr val="D1D1D1"/>
          </p15:clr>
        </p15:guide>
        <p15:guide id="8" pos="7469">
          <p15:clr>
            <a:srgbClr val="D1D1D1"/>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3EEFE3C-04B9-AB3C-EAE9-80904F3FD8AA}"/>
              </a:ext>
            </a:extLst>
          </p:cNvPr>
          <p:cNvGraphicFramePr>
            <a:graphicFrameLocks noChangeAspect="1"/>
          </p:cNvGraphicFramePr>
          <p:nvPr userDrawn="1">
            <p:custDataLst>
              <p:tags r:id="rId19"/>
            </p:custDataLst>
            <p:extLst>
              <p:ext uri="{D42A27DB-BD31-4B8C-83A1-F6EECF244321}">
                <p14:modId xmlns:p14="http://schemas.microsoft.com/office/powerpoint/2010/main" val="35434782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503" imgH="503" progId="TCLayout.ActiveDocument.1">
                  <p:embed/>
                </p:oleObj>
              </mc:Choice>
              <mc:Fallback>
                <p:oleObj name="think-cell Slide" r:id="rId20" imgW="503" imgH="503" progId="TCLayout.ActiveDocument.1">
                  <p:embed/>
                  <p:pic>
                    <p:nvPicPr>
                      <p:cNvPr id="3" name="think-cell data - do not delete" hidden="1">
                        <a:extLst>
                          <a:ext uri="{FF2B5EF4-FFF2-40B4-BE49-F238E27FC236}">
                            <a16:creationId xmlns:a16="http://schemas.microsoft.com/office/drawing/2014/main" id="{C3EEFE3C-04B9-AB3C-EAE9-80904F3FD8AA}"/>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5" name="BtfpConfiguration" hidden="1"/>
          <p:cNvSpPr txBox="1"/>
          <p:nvPr userDrawn="1"/>
        </p:nvSpPr>
        <p:spPr bwMode="hidden">
          <a:xfrm>
            <a:off x="0" y="0"/>
            <a:ext cx="36000" cy="36000"/>
          </a:xfrm>
          <a:prstGeom prst="rect">
            <a:avLst/>
          </a:prstGeom>
          <a:noFill/>
        </p:spPr>
        <p:txBody>
          <a:bodyPr wrap="none" lIns="0" tIns="0" rIns="0" bIns="0" rtlCol="0">
            <a:noAutofit/>
          </a:bodyPr>
          <a:lstStyle/>
          <a:p>
            <a:pPr marL="0" indent="0">
              <a:buNone/>
            </a:pPr>
            <a:r>
              <a:rPr lang="en-US" sz="100" dirty="0">
                <a:solidFill>
                  <a:schemeClr val="bg1">
                    <a:alpha val="0"/>
                  </a:schemeClr>
                </a:solidFill>
              </a:rPr>
              <a:t>&lt;btfp&gt;</a:t>
            </a:r>
          </a:p>
          <a:p>
            <a:pPr marL="0" indent="0">
              <a:buNone/>
            </a:pPr>
            <a:r>
              <a:rPr lang="en-US" sz="100" dirty="0">
                <a:solidFill>
                  <a:schemeClr val="bg1">
                    <a:alpha val="0"/>
                  </a:schemeClr>
                </a:solidFill>
              </a:rPr>
              <a:t>  &lt;template version="2.3.3" type="branded" pageSize="widescreen" /&gt;</a:t>
            </a:r>
          </a:p>
          <a:p>
            <a:pPr marL="0" indent="0">
              <a:buNone/>
            </a:pPr>
            <a:r>
              <a:rPr lang="en-US" sz="100" dirty="0">
                <a:solidFill>
                  <a:schemeClr val="bg1">
                    <a:alpha val="0"/>
                  </a:schemeClr>
                </a:solidFill>
              </a:rPr>
              <a:t>  &lt;!--BTFPCONFIGURATION:3C627466703E0D0A20203C74656D706C6174652076657273696F6E3D22322E332E342220747970653D226272616E64656422207061676553697A653D227769646573637265656E22202F3E0D0A3C2F627466703E--&gt;</a:t>
            </a:r>
          </a:p>
          <a:p>
            <a:pPr marL="0" indent="0">
              <a:buNone/>
            </a:pPr>
            <a:r>
              <a:rPr lang="en-US" sz="100" dirty="0">
                <a:solidFill>
                  <a:schemeClr val="bg1">
                    <a:alpha val="0"/>
                  </a:schemeClr>
                </a:solidFill>
              </a:rPr>
              <a:t>&lt;/btfp&gt;</a:t>
            </a:r>
          </a:p>
        </p:txBody>
      </p:sp>
      <p:sp>
        <p:nvSpPr>
          <p:cNvPr id="8" name="CreatedFooter"/>
          <p:cNvSpPr/>
          <p:nvPr userDrawn="1"/>
        </p:nvSpPr>
        <p:spPr>
          <a:xfrm>
            <a:off x="8263033" y="6642830"/>
            <a:ext cx="1368171" cy="165036"/>
          </a:xfrm>
          <a:prstGeom prst="rect">
            <a:avLst/>
          </a:prstGeom>
        </p:spPr>
        <p:txBody>
          <a:bodyPr wrap="square" lIns="36000" tIns="36000" rIns="36000" bIns="36000">
            <a:spAutoFit/>
          </a:bodyPr>
          <a:lstStyle/>
          <a:p>
            <a:pPr marL="0" indent="0" algn="ctr" defTabSz="711200" rtl="0" eaLnBrk="1" latinLnBrk="0" hangingPunct="1">
              <a:spcBef>
                <a:spcPts val="1200"/>
              </a:spcBef>
              <a:buNone/>
            </a:pPr>
            <a:r>
              <a:rPr lang="fr-FR" sz="600" dirty="0">
                <a:solidFill>
                  <a:srgbClr val="FFFFFF"/>
                </a:solidFill>
              </a:rPr>
              <a:t>20250310_CKI Carbon Capture Ma ...</a:t>
            </a:r>
            <a:endParaRPr lang="en-US" sz="600" dirty="0">
              <a:solidFill>
                <a:srgbClr val="FFFFFF"/>
              </a:solidFill>
            </a:endParaRPr>
          </a:p>
        </p:txBody>
      </p:sp>
      <p:sp>
        <p:nvSpPr>
          <p:cNvPr id="7" name="OfficeCode"/>
          <p:cNvSpPr/>
          <p:nvPr userDrawn="1"/>
        </p:nvSpPr>
        <p:spPr>
          <a:xfrm>
            <a:off x="7348519" y="6642830"/>
            <a:ext cx="288036" cy="165036"/>
          </a:xfrm>
          <a:prstGeom prst="rect">
            <a:avLst/>
          </a:prstGeom>
        </p:spPr>
        <p:txBody>
          <a:bodyPr wrap="square" lIns="36000" tIns="36000" rIns="36000" bIns="36000">
            <a:spAutoFit/>
          </a:bodyPr>
          <a:lstStyle/>
          <a:p>
            <a:pPr marL="0" indent="0" algn="ctr" defTabSz="711200" rtl="0" eaLnBrk="1" latinLnBrk="0" hangingPunct="1">
              <a:spcBef>
                <a:spcPts val="1200"/>
              </a:spcBef>
              <a:buNone/>
            </a:pPr>
            <a:r>
              <a:rPr lang="en-US" sz="600" dirty="0">
                <a:solidFill>
                  <a:srgbClr val="FFFFFF"/>
                </a:solidFill>
              </a:rPr>
              <a:t>BOS</a:t>
            </a:r>
          </a:p>
        </p:txBody>
      </p:sp>
      <p:sp>
        <p:nvSpPr>
          <p:cNvPr id="13" name="Title Placeholder 8">
            <a:extLst>
              <a:ext uri="{FF2B5EF4-FFF2-40B4-BE49-F238E27FC236}">
                <a16:creationId xmlns:a16="http://schemas.microsoft.com/office/drawing/2014/main" id="{CCECC6B5-B58A-574A-B188-965A3EA68087}"/>
              </a:ext>
            </a:extLst>
          </p:cNvPr>
          <p:cNvSpPr>
            <a:spLocks noGrp="1"/>
          </p:cNvSpPr>
          <p:nvPr>
            <p:ph type="title"/>
          </p:nvPr>
        </p:nvSpPr>
        <p:spPr>
          <a:xfrm>
            <a:off x="334963" y="365125"/>
            <a:ext cx="11522075" cy="1325563"/>
          </a:xfrm>
          <a:prstGeom prst="rect">
            <a:avLst/>
          </a:prstGeom>
        </p:spPr>
        <p:txBody>
          <a:bodyPr vert="horz" lIns="91440" tIns="45720" rIns="91440" bIns="45720" rtlCol="0" anchor="ctr">
            <a:normAutofit/>
          </a:bodyPr>
          <a:lstStyle/>
          <a:p>
            <a:r>
              <a:rPr lang="en-US"/>
              <a:t>Click to edit Master title style</a:t>
            </a:r>
          </a:p>
        </p:txBody>
      </p:sp>
      <p:sp>
        <p:nvSpPr>
          <p:cNvPr id="15" name="Text Placeholder 10">
            <a:extLst>
              <a:ext uri="{FF2B5EF4-FFF2-40B4-BE49-F238E27FC236}">
                <a16:creationId xmlns:a16="http://schemas.microsoft.com/office/drawing/2014/main" id="{115DFB91-512B-3844-A114-92FBEDCA92F2}"/>
              </a:ext>
            </a:extLst>
          </p:cNvPr>
          <p:cNvSpPr>
            <a:spLocks noGrp="1"/>
          </p:cNvSpPr>
          <p:nvPr>
            <p:ph type="body" idx="1"/>
          </p:nvPr>
        </p:nvSpPr>
        <p:spPr>
          <a:xfrm>
            <a:off x="334963" y="1825625"/>
            <a:ext cx="11522075" cy="4351338"/>
          </a:xfrm>
          <a:prstGeom prst="rect">
            <a:avLst/>
          </a:prstGeom>
        </p:spPr>
        <p:txBody>
          <a:bodyPr vert="horz" lIns="91440" tIns="45720" rIns="91440" bIns="45720" rtlCol="0">
            <a:normAutofit/>
          </a:body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spTree>
    <p:custDataLst>
      <p:tags r:id="rId18"/>
    </p:custDataLst>
    <p:extLst>
      <p:ext uri="{BB962C8B-B14F-4D97-AF65-F5344CB8AC3E}">
        <p14:creationId xmlns:p14="http://schemas.microsoft.com/office/powerpoint/2010/main" val="55447029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4" r:id="rId12"/>
    <p:sldLayoutId id="2147483735" r:id="rId13"/>
    <p:sldLayoutId id="2147483736" r:id="rId14"/>
    <p:sldLayoutId id="2147483737" r:id="rId15"/>
    <p:sldLayoutId id="2147483900" r:id="rId16"/>
  </p:sldLayoutIdLst>
  <p:txStyles>
    <p:titleStyle>
      <a:lvl1pPr algn="l" defTabSz="711200" rtl="0" eaLnBrk="1" latinLnBrk="0" hangingPunct="1">
        <a:lnSpc>
          <a:spcPct val="100000"/>
        </a:lnSpc>
        <a:spcBef>
          <a:spcPct val="0"/>
        </a:spcBef>
        <a:buNone/>
        <a:defRPr sz="3600" b="1" kern="1200">
          <a:solidFill>
            <a:schemeClr val="tx1"/>
          </a:solidFill>
          <a:latin typeface="+mj-lt"/>
          <a:ea typeface="+mj-ea"/>
          <a:cs typeface="+mj-cs"/>
        </a:defRPr>
      </a:lvl1pPr>
    </p:titleStyle>
    <p:body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177800" indent="-177800" algn="l" defTabSz="711200" rtl="0" eaLnBrk="1" latinLnBrk="0" hangingPunct="1">
        <a:spcBef>
          <a:spcPts val="1200"/>
        </a:spcBef>
        <a:buChar char="•"/>
        <a:defRPr sz="1600" kern="1200">
          <a:solidFill>
            <a:schemeClr val="tx1"/>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algn="l" defTabSz="711200" rtl="0" eaLnBrk="1" latinLnBrk="0" hangingPunct="1">
        <a:defRPr sz="1400" kern="1200">
          <a:solidFill>
            <a:schemeClr val="tx1"/>
          </a:solidFill>
          <a:latin typeface="+mn-lt"/>
          <a:ea typeface="+mn-ea"/>
          <a:cs typeface="+mn-cs"/>
        </a:defRPr>
      </a:lvl6pPr>
      <a:lvl7pPr marL="1244600" algn="l" defTabSz="711200" rtl="0" eaLnBrk="1" latinLnBrk="0" hangingPunct="1">
        <a:defRPr sz="1400" kern="1200">
          <a:solidFill>
            <a:schemeClr val="tx1"/>
          </a:solidFill>
          <a:latin typeface="+mn-lt"/>
          <a:ea typeface="+mn-ea"/>
          <a:cs typeface="+mn-cs"/>
        </a:defRPr>
      </a:lvl7pPr>
      <a:lvl8pPr marL="1422400" algn="l" defTabSz="711200" rtl="0" eaLnBrk="1" latinLnBrk="0" hangingPunct="1">
        <a:defRPr sz="1400" kern="1200">
          <a:solidFill>
            <a:schemeClr val="tx1"/>
          </a:solidFill>
          <a:latin typeface="+mn-lt"/>
          <a:ea typeface="+mn-ea"/>
          <a:cs typeface="+mn-cs"/>
        </a:defRPr>
      </a:lvl8pPr>
      <a:lvl9pPr marL="1600200" algn="l" defTabSz="7112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0">
          <p15:clr>
            <a:srgbClr val="D1D1D1"/>
          </p15:clr>
        </p15:guide>
        <p15:guide id="2" pos="211">
          <p15:clr>
            <a:srgbClr val="D1D1D1"/>
          </p15:clr>
        </p15:guide>
        <p15:guide id="4" orient="horz" pos="799">
          <p15:clr>
            <a:srgbClr val="D1D1D1"/>
          </p15:clr>
        </p15:guide>
        <p15:guide id="7" orient="horz" pos="4133">
          <p15:clr>
            <a:srgbClr val="D1D1D1"/>
          </p15:clr>
        </p15:guide>
        <p15:guide id="8" pos="7469">
          <p15:clr>
            <a:srgbClr val="D1D1D1"/>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3EEFE3C-04B9-AB3C-EAE9-80904F3FD8AA}"/>
              </a:ext>
            </a:extLst>
          </p:cNvPr>
          <p:cNvGraphicFramePr>
            <a:graphicFrameLocks noChangeAspect="1"/>
          </p:cNvGraphicFramePr>
          <p:nvPr userDrawn="1">
            <p:custDataLst>
              <p:tags r:id="rId19"/>
            </p:custDataLst>
            <p:extLst>
              <p:ext uri="{D42A27DB-BD31-4B8C-83A1-F6EECF244321}">
                <p14:modId xmlns:p14="http://schemas.microsoft.com/office/powerpoint/2010/main" val="35434782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503" imgH="503" progId="TCLayout.ActiveDocument.1">
                  <p:embed/>
                </p:oleObj>
              </mc:Choice>
              <mc:Fallback>
                <p:oleObj name="think-cell Slide" r:id="rId20" imgW="503" imgH="503" progId="TCLayout.ActiveDocument.1">
                  <p:embed/>
                  <p:pic>
                    <p:nvPicPr>
                      <p:cNvPr id="3" name="think-cell data - do not delete" hidden="1">
                        <a:extLst>
                          <a:ext uri="{FF2B5EF4-FFF2-40B4-BE49-F238E27FC236}">
                            <a16:creationId xmlns:a16="http://schemas.microsoft.com/office/drawing/2014/main" id="{C3EEFE3C-04B9-AB3C-EAE9-80904F3FD8AA}"/>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5" name="BtfpConfiguration" hidden="1"/>
          <p:cNvSpPr txBox="1"/>
          <p:nvPr userDrawn="1"/>
        </p:nvSpPr>
        <p:spPr bwMode="hidden">
          <a:xfrm>
            <a:off x="0" y="0"/>
            <a:ext cx="36000" cy="36000"/>
          </a:xfrm>
          <a:prstGeom prst="rect">
            <a:avLst/>
          </a:prstGeom>
          <a:noFill/>
        </p:spPr>
        <p:txBody>
          <a:bodyPr wrap="none" lIns="0" tIns="0" rIns="0" bIns="0" rtlCol="0">
            <a:noAutofit/>
          </a:bodyPr>
          <a:lstStyle/>
          <a:p>
            <a:pPr marL="0" indent="0">
              <a:buNone/>
            </a:pPr>
            <a:r>
              <a:rPr lang="en-US" sz="100" dirty="0">
                <a:solidFill>
                  <a:schemeClr val="bg1">
                    <a:alpha val="0"/>
                  </a:schemeClr>
                </a:solidFill>
              </a:rPr>
              <a:t>&lt;btfp&gt;</a:t>
            </a:r>
          </a:p>
          <a:p>
            <a:pPr marL="0" indent="0">
              <a:buNone/>
            </a:pPr>
            <a:r>
              <a:rPr lang="en-US" sz="100" dirty="0">
                <a:solidFill>
                  <a:schemeClr val="bg1">
                    <a:alpha val="0"/>
                  </a:schemeClr>
                </a:solidFill>
              </a:rPr>
              <a:t>  &lt;template version="2.3.3" type="branded" pageSize="widescreen" /&gt;</a:t>
            </a:r>
          </a:p>
          <a:p>
            <a:pPr marL="0" indent="0">
              <a:buNone/>
            </a:pPr>
            <a:r>
              <a:rPr lang="en-US" sz="100" dirty="0">
                <a:solidFill>
                  <a:schemeClr val="bg1">
                    <a:alpha val="0"/>
                  </a:schemeClr>
                </a:solidFill>
              </a:rPr>
              <a:t>  &lt;!--BTFPCONFIGURATION:3C627466703E0D0A20203C74656D706C6174652076657273696F6E3D22322E332E342220747970653D226272616E64656422207061676553697A653D227769646573637265656E22202F3E0D0A3C2F627466703E--&gt;</a:t>
            </a:r>
          </a:p>
          <a:p>
            <a:pPr marL="0" indent="0">
              <a:buNone/>
            </a:pPr>
            <a:r>
              <a:rPr lang="en-US" sz="100" dirty="0">
                <a:solidFill>
                  <a:schemeClr val="bg1">
                    <a:alpha val="0"/>
                  </a:schemeClr>
                </a:solidFill>
              </a:rPr>
              <a:t>&lt;/btfp&gt;</a:t>
            </a:r>
          </a:p>
        </p:txBody>
      </p:sp>
      <p:sp>
        <p:nvSpPr>
          <p:cNvPr id="8" name="CreatedFooter"/>
          <p:cNvSpPr/>
          <p:nvPr userDrawn="1"/>
        </p:nvSpPr>
        <p:spPr>
          <a:xfrm>
            <a:off x="8263033" y="6642830"/>
            <a:ext cx="1368171" cy="165036"/>
          </a:xfrm>
          <a:prstGeom prst="rect">
            <a:avLst/>
          </a:prstGeom>
        </p:spPr>
        <p:txBody>
          <a:bodyPr wrap="square" lIns="36000" tIns="36000" rIns="36000" bIns="36000">
            <a:spAutoFit/>
          </a:bodyPr>
          <a:lstStyle/>
          <a:p>
            <a:pPr marL="0" indent="0" algn="ctr" defTabSz="711200" rtl="0" eaLnBrk="1" latinLnBrk="0" hangingPunct="1">
              <a:spcBef>
                <a:spcPts val="1200"/>
              </a:spcBef>
              <a:buNone/>
            </a:pPr>
            <a:r>
              <a:rPr lang="fr-FR" sz="600" dirty="0">
                <a:solidFill>
                  <a:srgbClr val="FFFFFF"/>
                </a:solidFill>
              </a:rPr>
              <a:t>20250310_CKI Carbon Capture Ma ...</a:t>
            </a:r>
            <a:endParaRPr lang="en-US" sz="600" dirty="0">
              <a:solidFill>
                <a:srgbClr val="FFFFFF"/>
              </a:solidFill>
            </a:endParaRPr>
          </a:p>
        </p:txBody>
      </p:sp>
      <p:sp>
        <p:nvSpPr>
          <p:cNvPr id="7" name="OfficeCode"/>
          <p:cNvSpPr/>
          <p:nvPr userDrawn="1"/>
        </p:nvSpPr>
        <p:spPr>
          <a:xfrm>
            <a:off x="7348519" y="6642830"/>
            <a:ext cx="288036" cy="165036"/>
          </a:xfrm>
          <a:prstGeom prst="rect">
            <a:avLst/>
          </a:prstGeom>
        </p:spPr>
        <p:txBody>
          <a:bodyPr wrap="square" lIns="36000" tIns="36000" rIns="36000" bIns="36000">
            <a:spAutoFit/>
          </a:bodyPr>
          <a:lstStyle/>
          <a:p>
            <a:pPr marL="0" indent="0" algn="ctr" defTabSz="711200" rtl="0" eaLnBrk="1" latinLnBrk="0" hangingPunct="1">
              <a:spcBef>
                <a:spcPts val="1200"/>
              </a:spcBef>
              <a:buNone/>
            </a:pPr>
            <a:r>
              <a:rPr lang="en-US" sz="600" dirty="0">
                <a:solidFill>
                  <a:srgbClr val="FFFFFF"/>
                </a:solidFill>
              </a:rPr>
              <a:t>BOS</a:t>
            </a:r>
          </a:p>
        </p:txBody>
      </p:sp>
      <p:sp>
        <p:nvSpPr>
          <p:cNvPr id="13" name="Title Placeholder 8">
            <a:extLst>
              <a:ext uri="{FF2B5EF4-FFF2-40B4-BE49-F238E27FC236}">
                <a16:creationId xmlns:a16="http://schemas.microsoft.com/office/drawing/2014/main" id="{CCECC6B5-B58A-574A-B188-965A3EA68087}"/>
              </a:ext>
            </a:extLst>
          </p:cNvPr>
          <p:cNvSpPr>
            <a:spLocks noGrp="1"/>
          </p:cNvSpPr>
          <p:nvPr>
            <p:ph type="title"/>
          </p:nvPr>
        </p:nvSpPr>
        <p:spPr>
          <a:xfrm>
            <a:off x="334963" y="365125"/>
            <a:ext cx="11522075" cy="1325563"/>
          </a:xfrm>
          <a:prstGeom prst="rect">
            <a:avLst/>
          </a:prstGeom>
        </p:spPr>
        <p:txBody>
          <a:bodyPr vert="horz" lIns="91440" tIns="45720" rIns="91440" bIns="45720" rtlCol="0" anchor="ctr">
            <a:normAutofit/>
          </a:bodyPr>
          <a:lstStyle/>
          <a:p>
            <a:r>
              <a:rPr lang="en-US"/>
              <a:t>Click to edit Master title style</a:t>
            </a:r>
          </a:p>
        </p:txBody>
      </p:sp>
      <p:sp>
        <p:nvSpPr>
          <p:cNvPr id="15" name="Text Placeholder 10">
            <a:extLst>
              <a:ext uri="{FF2B5EF4-FFF2-40B4-BE49-F238E27FC236}">
                <a16:creationId xmlns:a16="http://schemas.microsoft.com/office/drawing/2014/main" id="{115DFB91-512B-3844-A114-92FBEDCA92F2}"/>
              </a:ext>
            </a:extLst>
          </p:cNvPr>
          <p:cNvSpPr>
            <a:spLocks noGrp="1"/>
          </p:cNvSpPr>
          <p:nvPr>
            <p:ph type="body" idx="1"/>
          </p:nvPr>
        </p:nvSpPr>
        <p:spPr>
          <a:xfrm>
            <a:off x="334963" y="1825625"/>
            <a:ext cx="11522075" cy="4351338"/>
          </a:xfrm>
          <a:prstGeom prst="rect">
            <a:avLst/>
          </a:prstGeom>
        </p:spPr>
        <p:txBody>
          <a:bodyPr vert="horz" lIns="91440" tIns="45720" rIns="91440" bIns="45720" rtlCol="0">
            <a:normAutofit/>
          </a:body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spTree>
    <p:custDataLst>
      <p:tags r:id="rId18"/>
    </p:custDataLst>
    <p:extLst>
      <p:ext uri="{BB962C8B-B14F-4D97-AF65-F5344CB8AC3E}">
        <p14:creationId xmlns:p14="http://schemas.microsoft.com/office/powerpoint/2010/main" val="2141462010"/>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8" r:id="rId12"/>
    <p:sldLayoutId id="2147483769" r:id="rId13"/>
    <p:sldLayoutId id="2147483770" r:id="rId14"/>
    <p:sldLayoutId id="2147483771" r:id="rId15"/>
    <p:sldLayoutId id="2147483901" r:id="rId16"/>
  </p:sldLayoutIdLst>
  <p:txStyles>
    <p:titleStyle>
      <a:lvl1pPr algn="l" defTabSz="711200" rtl="0" eaLnBrk="1" latinLnBrk="0" hangingPunct="1">
        <a:lnSpc>
          <a:spcPct val="100000"/>
        </a:lnSpc>
        <a:spcBef>
          <a:spcPct val="0"/>
        </a:spcBef>
        <a:buNone/>
        <a:defRPr sz="3600" b="1" kern="1200">
          <a:solidFill>
            <a:schemeClr val="tx1"/>
          </a:solidFill>
          <a:latin typeface="+mj-lt"/>
          <a:ea typeface="+mj-ea"/>
          <a:cs typeface="+mj-cs"/>
        </a:defRPr>
      </a:lvl1pPr>
    </p:titleStyle>
    <p:body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177800" indent="-177800" algn="l" defTabSz="711200" rtl="0" eaLnBrk="1" latinLnBrk="0" hangingPunct="1">
        <a:spcBef>
          <a:spcPts val="1200"/>
        </a:spcBef>
        <a:buChar char="•"/>
        <a:defRPr sz="1600" kern="1200">
          <a:solidFill>
            <a:schemeClr val="tx1"/>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algn="l" defTabSz="711200" rtl="0" eaLnBrk="1" latinLnBrk="0" hangingPunct="1">
        <a:defRPr sz="1400" kern="1200">
          <a:solidFill>
            <a:schemeClr val="tx1"/>
          </a:solidFill>
          <a:latin typeface="+mn-lt"/>
          <a:ea typeface="+mn-ea"/>
          <a:cs typeface="+mn-cs"/>
        </a:defRPr>
      </a:lvl6pPr>
      <a:lvl7pPr marL="1244600" algn="l" defTabSz="711200" rtl="0" eaLnBrk="1" latinLnBrk="0" hangingPunct="1">
        <a:defRPr sz="1400" kern="1200">
          <a:solidFill>
            <a:schemeClr val="tx1"/>
          </a:solidFill>
          <a:latin typeface="+mn-lt"/>
          <a:ea typeface="+mn-ea"/>
          <a:cs typeface="+mn-cs"/>
        </a:defRPr>
      </a:lvl7pPr>
      <a:lvl8pPr marL="1422400" algn="l" defTabSz="711200" rtl="0" eaLnBrk="1" latinLnBrk="0" hangingPunct="1">
        <a:defRPr sz="1400" kern="1200">
          <a:solidFill>
            <a:schemeClr val="tx1"/>
          </a:solidFill>
          <a:latin typeface="+mn-lt"/>
          <a:ea typeface="+mn-ea"/>
          <a:cs typeface="+mn-cs"/>
        </a:defRPr>
      </a:lvl8pPr>
      <a:lvl9pPr marL="1600200" algn="l" defTabSz="7112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0">
          <p15:clr>
            <a:srgbClr val="D1D1D1"/>
          </p15:clr>
        </p15:guide>
        <p15:guide id="2" pos="211">
          <p15:clr>
            <a:srgbClr val="D1D1D1"/>
          </p15:clr>
        </p15:guide>
        <p15:guide id="4" orient="horz" pos="799">
          <p15:clr>
            <a:srgbClr val="D1D1D1"/>
          </p15:clr>
        </p15:guide>
        <p15:guide id="7" orient="horz" pos="4133">
          <p15:clr>
            <a:srgbClr val="D1D1D1"/>
          </p15:clr>
        </p15:guide>
        <p15:guide id="8" pos="7469">
          <p15:clr>
            <a:srgbClr val="D1D1D1"/>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3EEFE3C-04B9-AB3C-EAE9-80904F3FD8AA}"/>
              </a:ext>
            </a:extLst>
          </p:cNvPr>
          <p:cNvGraphicFramePr>
            <a:graphicFrameLocks noChangeAspect="1"/>
          </p:cNvGraphicFramePr>
          <p:nvPr userDrawn="1">
            <p:custDataLst>
              <p:tags r:id="rId19"/>
            </p:custDataLst>
            <p:extLst>
              <p:ext uri="{D42A27DB-BD31-4B8C-83A1-F6EECF244321}">
                <p14:modId xmlns:p14="http://schemas.microsoft.com/office/powerpoint/2010/main" val="35434782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503" imgH="503" progId="TCLayout.ActiveDocument.1">
                  <p:embed/>
                </p:oleObj>
              </mc:Choice>
              <mc:Fallback>
                <p:oleObj name="think-cell Slide" r:id="rId20" imgW="503" imgH="503" progId="TCLayout.ActiveDocument.1">
                  <p:embed/>
                  <p:pic>
                    <p:nvPicPr>
                      <p:cNvPr id="3" name="think-cell data - do not delete" hidden="1">
                        <a:extLst>
                          <a:ext uri="{FF2B5EF4-FFF2-40B4-BE49-F238E27FC236}">
                            <a16:creationId xmlns:a16="http://schemas.microsoft.com/office/drawing/2014/main" id="{C3EEFE3C-04B9-AB3C-EAE9-80904F3FD8AA}"/>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5" name="BtfpConfiguration" hidden="1"/>
          <p:cNvSpPr txBox="1"/>
          <p:nvPr userDrawn="1"/>
        </p:nvSpPr>
        <p:spPr bwMode="hidden">
          <a:xfrm>
            <a:off x="0" y="0"/>
            <a:ext cx="36000" cy="36000"/>
          </a:xfrm>
          <a:prstGeom prst="rect">
            <a:avLst/>
          </a:prstGeom>
          <a:noFill/>
        </p:spPr>
        <p:txBody>
          <a:bodyPr wrap="none" lIns="0" tIns="0" rIns="0" bIns="0" rtlCol="0">
            <a:noAutofit/>
          </a:bodyPr>
          <a:lstStyle/>
          <a:p>
            <a:pPr marL="0" indent="0">
              <a:buNone/>
            </a:pPr>
            <a:r>
              <a:rPr lang="en-US" sz="100" dirty="0">
                <a:solidFill>
                  <a:schemeClr val="bg1">
                    <a:alpha val="0"/>
                  </a:schemeClr>
                </a:solidFill>
              </a:rPr>
              <a:t>&lt;btfp&gt;</a:t>
            </a:r>
          </a:p>
          <a:p>
            <a:pPr marL="0" indent="0">
              <a:buNone/>
            </a:pPr>
            <a:r>
              <a:rPr lang="en-US" sz="100" dirty="0">
                <a:solidFill>
                  <a:schemeClr val="bg1">
                    <a:alpha val="0"/>
                  </a:schemeClr>
                </a:solidFill>
              </a:rPr>
              <a:t>  &lt;template version="2.3.3" type="branded" pageSize="widescreen" /&gt;</a:t>
            </a:r>
          </a:p>
          <a:p>
            <a:pPr marL="0" indent="0">
              <a:buNone/>
            </a:pPr>
            <a:r>
              <a:rPr lang="en-US" sz="100" dirty="0">
                <a:solidFill>
                  <a:schemeClr val="bg1">
                    <a:alpha val="0"/>
                  </a:schemeClr>
                </a:solidFill>
              </a:rPr>
              <a:t>  &lt;!--BTFPCONFIGURATION:3C627466703E0D0A20203C74656D706C6174652076657273696F6E3D22322E332E342220747970653D226272616E64656422207061676553697A653D227769646573637265656E22202F3E0D0A3C2F627466703E--&gt;</a:t>
            </a:r>
          </a:p>
          <a:p>
            <a:pPr marL="0" indent="0">
              <a:buNone/>
            </a:pPr>
            <a:r>
              <a:rPr lang="en-US" sz="100" dirty="0">
                <a:solidFill>
                  <a:schemeClr val="bg1">
                    <a:alpha val="0"/>
                  </a:schemeClr>
                </a:solidFill>
              </a:rPr>
              <a:t>&lt;/btfp&gt;</a:t>
            </a:r>
          </a:p>
        </p:txBody>
      </p:sp>
      <p:sp>
        <p:nvSpPr>
          <p:cNvPr id="8" name="CreatedFooter"/>
          <p:cNvSpPr/>
          <p:nvPr userDrawn="1"/>
        </p:nvSpPr>
        <p:spPr>
          <a:xfrm>
            <a:off x="8263033" y="6642830"/>
            <a:ext cx="1368171" cy="165036"/>
          </a:xfrm>
          <a:prstGeom prst="rect">
            <a:avLst/>
          </a:prstGeom>
        </p:spPr>
        <p:txBody>
          <a:bodyPr wrap="square" lIns="36000" tIns="36000" rIns="36000" bIns="36000">
            <a:spAutoFit/>
          </a:bodyPr>
          <a:lstStyle/>
          <a:p>
            <a:pPr marL="0" indent="0" algn="ctr" defTabSz="711200" rtl="0" eaLnBrk="1" latinLnBrk="0" hangingPunct="1">
              <a:spcBef>
                <a:spcPts val="1200"/>
              </a:spcBef>
              <a:buNone/>
            </a:pPr>
            <a:r>
              <a:rPr lang="fr-FR" sz="600" dirty="0">
                <a:solidFill>
                  <a:srgbClr val="FFFFFF"/>
                </a:solidFill>
              </a:rPr>
              <a:t>20250310_CKI Carbon Capture Ma ...</a:t>
            </a:r>
            <a:endParaRPr lang="en-US" sz="600" dirty="0">
              <a:solidFill>
                <a:srgbClr val="FFFFFF"/>
              </a:solidFill>
            </a:endParaRPr>
          </a:p>
        </p:txBody>
      </p:sp>
      <p:sp>
        <p:nvSpPr>
          <p:cNvPr id="7" name="OfficeCode"/>
          <p:cNvSpPr/>
          <p:nvPr userDrawn="1"/>
        </p:nvSpPr>
        <p:spPr>
          <a:xfrm>
            <a:off x="7348519" y="6642830"/>
            <a:ext cx="288036" cy="165036"/>
          </a:xfrm>
          <a:prstGeom prst="rect">
            <a:avLst/>
          </a:prstGeom>
        </p:spPr>
        <p:txBody>
          <a:bodyPr wrap="square" lIns="36000" tIns="36000" rIns="36000" bIns="36000">
            <a:spAutoFit/>
          </a:bodyPr>
          <a:lstStyle/>
          <a:p>
            <a:pPr marL="0" indent="0" algn="ctr" defTabSz="711200" rtl="0" eaLnBrk="1" latinLnBrk="0" hangingPunct="1">
              <a:spcBef>
                <a:spcPts val="1200"/>
              </a:spcBef>
              <a:buNone/>
            </a:pPr>
            <a:r>
              <a:rPr lang="en-US" sz="600" dirty="0">
                <a:solidFill>
                  <a:srgbClr val="FFFFFF"/>
                </a:solidFill>
              </a:rPr>
              <a:t>BOS</a:t>
            </a:r>
          </a:p>
        </p:txBody>
      </p:sp>
      <p:sp>
        <p:nvSpPr>
          <p:cNvPr id="13" name="Title Placeholder 8">
            <a:extLst>
              <a:ext uri="{FF2B5EF4-FFF2-40B4-BE49-F238E27FC236}">
                <a16:creationId xmlns:a16="http://schemas.microsoft.com/office/drawing/2014/main" id="{CCECC6B5-B58A-574A-B188-965A3EA68087}"/>
              </a:ext>
            </a:extLst>
          </p:cNvPr>
          <p:cNvSpPr>
            <a:spLocks noGrp="1"/>
          </p:cNvSpPr>
          <p:nvPr>
            <p:ph type="title"/>
          </p:nvPr>
        </p:nvSpPr>
        <p:spPr>
          <a:xfrm>
            <a:off x="334963" y="365125"/>
            <a:ext cx="11522075" cy="1325563"/>
          </a:xfrm>
          <a:prstGeom prst="rect">
            <a:avLst/>
          </a:prstGeom>
        </p:spPr>
        <p:txBody>
          <a:bodyPr vert="horz" lIns="91440" tIns="45720" rIns="91440" bIns="45720" rtlCol="0" anchor="ctr">
            <a:normAutofit/>
          </a:bodyPr>
          <a:lstStyle/>
          <a:p>
            <a:r>
              <a:rPr lang="en-US"/>
              <a:t>Click to edit Master title style</a:t>
            </a:r>
          </a:p>
        </p:txBody>
      </p:sp>
      <p:sp>
        <p:nvSpPr>
          <p:cNvPr id="15" name="Text Placeholder 10">
            <a:extLst>
              <a:ext uri="{FF2B5EF4-FFF2-40B4-BE49-F238E27FC236}">
                <a16:creationId xmlns:a16="http://schemas.microsoft.com/office/drawing/2014/main" id="{115DFB91-512B-3844-A114-92FBEDCA92F2}"/>
              </a:ext>
            </a:extLst>
          </p:cNvPr>
          <p:cNvSpPr>
            <a:spLocks noGrp="1"/>
          </p:cNvSpPr>
          <p:nvPr>
            <p:ph type="body" idx="1"/>
          </p:nvPr>
        </p:nvSpPr>
        <p:spPr>
          <a:xfrm>
            <a:off x="334963" y="1825625"/>
            <a:ext cx="11522075" cy="4351338"/>
          </a:xfrm>
          <a:prstGeom prst="rect">
            <a:avLst/>
          </a:prstGeom>
        </p:spPr>
        <p:txBody>
          <a:bodyPr vert="horz" lIns="91440" tIns="45720" rIns="91440" bIns="45720" rtlCol="0">
            <a:normAutofit/>
          </a:body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spTree>
    <p:custDataLst>
      <p:tags r:id="rId18"/>
    </p:custDataLst>
    <p:extLst>
      <p:ext uri="{BB962C8B-B14F-4D97-AF65-F5344CB8AC3E}">
        <p14:creationId xmlns:p14="http://schemas.microsoft.com/office/powerpoint/2010/main" val="3673884993"/>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Lst>
  <p:txStyles>
    <p:titleStyle>
      <a:lvl1pPr algn="l" defTabSz="711200" rtl="0" eaLnBrk="1" latinLnBrk="0" hangingPunct="1">
        <a:lnSpc>
          <a:spcPct val="100000"/>
        </a:lnSpc>
        <a:spcBef>
          <a:spcPct val="0"/>
        </a:spcBef>
        <a:buNone/>
        <a:defRPr sz="3600" b="1" kern="1200">
          <a:solidFill>
            <a:schemeClr val="tx1"/>
          </a:solidFill>
          <a:latin typeface="+mj-lt"/>
          <a:ea typeface="+mj-ea"/>
          <a:cs typeface="+mj-cs"/>
        </a:defRPr>
      </a:lvl1pPr>
    </p:titleStyle>
    <p:body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177800" indent="-177800" algn="l" defTabSz="711200" rtl="0" eaLnBrk="1" latinLnBrk="0" hangingPunct="1">
        <a:spcBef>
          <a:spcPts val="1200"/>
        </a:spcBef>
        <a:buChar char="•"/>
        <a:defRPr sz="1600" kern="1200">
          <a:solidFill>
            <a:schemeClr val="tx1"/>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algn="l" defTabSz="711200" rtl="0" eaLnBrk="1" latinLnBrk="0" hangingPunct="1">
        <a:defRPr sz="1400" kern="1200">
          <a:solidFill>
            <a:schemeClr val="tx1"/>
          </a:solidFill>
          <a:latin typeface="+mn-lt"/>
          <a:ea typeface="+mn-ea"/>
          <a:cs typeface="+mn-cs"/>
        </a:defRPr>
      </a:lvl6pPr>
      <a:lvl7pPr marL="1244600" algn="l" defTabSz="711200" rtl="0" eaLnBrk="1" latinLnBrk="0" hangingPunct="1">
        <a:defRPr sz="1400" kern="1200">
          <a:solidFill>
            <a:schemeClr val="tx1"/>
          </a:solidFill>
          <a:latin typeface="+mn-lt"/>
          <a:ea typeface="+mn-ea"/>
          <a:cs typeface="+mn-cs"/>
        </a:defRPr>
      </a:lvl7pPr>
      <a:lvl8pPr marL="1422400" algn="l" defTabSz="711200" rtl="0" eaLnBrk="1" latinLnBrk="0" hangingPunct="1">
        <a:defRPr sz="1400" kern="1200">
          <a:solidFill>
            <a:schemeClr val="tx1"/>
          </a:solidFill>
          <a:latin typeface="+mn-lt"/>
          <a:ea typeface="+mn-ea"/>
          <a:cs typeface="+mn-cs"/>
        </a:defRPr>
      </a:lvl8pPr>
      <a:lvl9pPr marL="1600200" algn="l" defTabSz="7112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0">
          <p15:clr>
            <a:srgbClr val="D1D1D1"/>
          </p15:clr>
        </p15:guide>
        <p15:guide id="2" pos="211">
          <p15:clr>
            <a:srgbClr val="D1D1D1"/>
          </p15:clr>
        </p15:guide>
        <p15:guide id="4" orient="horz" pos="799">
          <p15:clr>
            <a:srgbClr val="D1D1D1"/>
          </p15:clr>
        </p15:guide>
        <p15:guide id="7" orient="horz" pos="4133">
          <p15:clr>
            <a:srgbClr val="D1D1D1"/>
          </p15:clr>
        </p15:guide>
        <p15:guide id="8" pos="7469">
          <p15:clr>
            <a:srgbClr val="D1D1D1"/>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3EEFE3C-04B9-AB3C-EAE9-80904F3FD8AA}"/>
              </a:ext>
            </a:extLst>
          </p:cNvPr>
          <p:cNvGraphicFramePr>
            <a:graphicFrameLocks noChangeAspect="1"/>
          </p:cNvGraphicFramePr>
          <p:nvPr userDrawn="1">
            <p:custDataLst>
              <p:tags r:id="rId7"/>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03" imgH="503" progId="TCLayout.ActiveDocument.1">
                  <p:embed/>
                </p:oleObj>
              </mc:Choice>
              <mc:Fallback>
                <p:oleObj name="think-cell Slide" r:id="rId8" imgW="503" imgH="503" progId="TCLayout.ActiveDocument.1">
                  <p:embed/>
                  <p:pic>
                    <p:nvPicPr>
                      <p:cNvPr id="3" name="think-cell data - do not delete" hidden="1">
                        <a:extLst>
                          <a:ext uri="{FF2B5EF4-FFF2-40B4-BE49-F238E27FC236}">
                            <a16:creationId xmlns:a16="http://schemas.microsoft.com/office/drawing/2014/main" id="{C3EEFE3C-04B9-AB3C-EAE9-80904F3FD8AA}"/>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BtfpConfiguration" hidden="1"/>
          <p:cNvSpPr txBox="1"/>
          <p:nvPr userDrawn="1"/>
        </p:nvSpPr>
        <p:spPr bwMode="hidden">
          <a:xfrm>
            <a:off x="0" y="0"/>
            <a:ext cx="36000" cy="36000"/>
          </a:xfrm>
          <a:prstGeom prst="rect">
            <a:avLst/>
          </a:prstGeom>
          <a:noFill/>
        </p:spPr>
        <p:txBody>
          <a:bodyPr wrap="none" lIns="0" tIns="0" rIns="0" bIns="0" rtlCol="0">
            <a:noAutofit/>
          </a:bodyPr>
          <a:lstStyle/>
          <a:p>
            <a:pPr marL="0" indent="0">
              <a:buNone/>
            </a:pPr>
            <a:r>
              <a:rPr lang="en-US" sz="100" dirty="0">
                <a:solidFill>
                  <a:schemeClr val="bg1">
                    <a:alpha val="0"/>
                  </a:schemeClr>
                </a:solidFill>
              </a:rPr>
              <a:t>&lt;btfp&gt;</a:t>
            </a:r>
          </a:p>
          <a:p>
            <a:pPr marL="0" indent="0">
              <a:buNone/>
            </a:pPr>
            <a:r>
              <a:rPr lang="en-US" sz="100" dirty="0">
                <a:solidFill>
                  <a:schemeClr val="bg1">
                    <a:alpha val="0"/>
                  </a:schemeClr>
                </a:solidFill>
              </a:rPr>
              <a:t>  &lt;template version="2.3.3" type="branded" pageSize="widescreen" /&gt;</a:t>
            </a:r>
          </a:p>
          <a:p>
            <a:pPr marL="0" indent="0">
              <a:buNone/>
            </a:pPr>
            <a:r>
              <a:rPr lang="en-US" sz="100" dirty="0">
                <a:solidFill>
                  <a:schemeClr val="bg1">
                    <a:alpha val="0"/>
                  </a:schemeClr>
                </a:solidFill>
              </a:rPr>
              <a:t>  &lt;!--BTFPCONFIGURATION:3C627466703E0D0A20203C74656D706C6174652076657273696F6E3D22322E332E342220747970653D226272616E64656422207061676553697A653D227769646573637265656E22202F3E0D0A3C2F627466703E--&gt;</a:t>
            </a:r>
          </a:p>
          <a:p>
            <a:pPr marL="0" indent="0">
              <a:buNone/>
            </a:pPr>
            <a:r>
              <a:rPr lang="en-US" sz="100" dirty="0">
                <a:solidFill>
                  <a:schemeClr val="bg1">
                    <a:alpha val="0"/>
                  </a:schemeClr>
                </a:solidFill>
              </a:rPr>
              <a:t>&lt;/btfp&gt;</a:t>
            </a:r>
          </a:p>
        </p:txBody>
      </p:sp>
      <p:sp>
        <p:nvSpPr>
          <p:cNvPr id="8" name="CreatedFooter"/>
          <p:cNvSpPr/>
          <p:nvPr userDrawn="1"/>
        </p:nvSpPr>
        <p:spPr>
          <a:xfrm>
            <a:off x="8263033" y="6642830"/>
            <a:ext cx="1368171" cy="165036"/>
          </a:xfrm>
          <a:prstGeom prst="rect">
            <a:avLst/>
          </a:prstGeom>
        </p:spPr>
        <p:txBody>
          <a:bodyPr wrap="square" lIns="36000" tIns="36000" rIns="36000" bIns="36000">
            <a:spAutoFit/>
          </a:bodyPr>
          <a:lstStyle/>
          <a:p>
            <a:pPr marL="0" indent="0" algn="ctr" defTabSz="711200" rtl="0" eaLnBrk="1" latinLnBrk="0" hangingPunct="1">
              <a:spcBef>
                <a:spcPts val="1200"/>
              </a:spcBef>
              <a:buNone/>
            </a:pPr>
            <a:r>
              <a:rPr lang="fr-FR" sz="600" dirty="0">
                <a:solidFill>
                  <a:srgbClr val="FFFFFF"/>
                </a:solidFill>
              </a:rPr>
              <a:t>20250310_CKI Carbon Capture Ma ...</a:t>
            </a:r>
            <a:endParaRPr lang="en-US" sz="600" dirty="0">
              <a:solidFill>
                <a:srgbClr val="FFFFFF"/>
              </a:solidFill>
            </a:endParaRPr>
          </a:p>
        </p:txBody>
      </p:sp>
      <p:sp>
        <p:nvSpPr>
          <p:cNvPr id="7" name="OfficeCode"/>
          <p:cNvSpPr/>
          <p:nvPr userDrawn="1"/>
        </p:nvSpPr>
        <p:spPr>
          <a:xfrm>
            <a:off x="7348519" y="6642830"/>
            <a:ext cx="288036" cy="165036"/>
          </a:xfrm>
          <a:prstGeom prst="rect">
            <a:avLst/>
          </a:prstGeom>
        </p:spPr>
        <p:txBody>
          <a:bodyPr wrap="square" lIns="36000" tIns="36000" rIns="36000" bIns="36000">
            <a:spAutoFit/>
          </a:bodyPr>
          <a:lstStyle/>
          <a:p>
            <a:pPr marL="0" indent="0" algn="ctr" defTabSz="711200" rtl="0" eaLnBrk="1" latinLnBrk="0" hangingPunct="1">
              <a:spcBef>
                <a:spcPts val="1200"/>
              </a:spcBef>
              <a:buNone/>
            </a:pPr>
            <a:r>
              <a:rPr lang="en-US" sz="600" dirty="0">
                <a:solidFill>
                  <a:srgbClr val="FFFFFF"/>
                </a:solidFill>
              </a:rPr>
              <a:t>BOS</a:t>
            </a:r>
          </a:p>
        </p:txBody>
      </p:sp>
      <p:sp>
        <p:nvSpPr>
          <p:cNvPr id="15" name="Text Placeholder 10">
            <a:extLst>
              <a:ext uri="{FF2B5EF4-FFF2-40B4-BE49-F238E27FC236}">
                <a16:creationId xmlns:a16="http://schemas.microsoft.com/office/drawing/2014/main" id="{115DFB91-512B-3844-A114-92FBEDCA92F2}"/>
              </a:ext>
            </a:extLst>
          </p:cNvPr>
          <p:cNvSpPr>
            <a:spLocks noGrp="1"/>
          </p:cNvSpPr>
          <p:nvPr>
            <p:ph type="body" idx="1"/>
          </p:nvPr>
        </p:nvSpPr>
        <p:spPr>
          <a:xfrm>
            <a:off x="334963" y="1825625"/>
            <a:ext cx="11522075" cy="4351338"/>
          </a:xfrm>
          <a:prstGeom prst="rect">
            <a:avLst/>
          </a:prstGeom>
        </p:spPr>
        <p:txBody>
          <a:bodyPr vert="horz" lIns="91440" tIns="45720" rIns="91440" bIns="45720" rtlCol="0">
            <a:normAutofit/>
          </a:body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2" name="Footer Placeholder 4">
            <a:extLst>
              <a:ext uri="{FF2B5EF4-FFF2-40B4-BE49-F238E27FC236}">
                <a16:creationId xmlns:a16="http://schemas.microsoft.com/office/drawing/2014/main" id="{354FF811-E56F-469F-16DD-4B5262FACA7F}"/>
              </a:ext>
            </a:extLst>
          </p:cNvPr>
          <p:cNvSpPr>
            <a:spLocks noGrp="1"/>
          </p:cNvSpPr>
          <p:nvPr>
            <p:ph type="ftr" sz="quarter" idx="3"/>
          </p:nvPr>
        </p:nvSpPr>
        <p:spPr>
          <a:xfrm>
            <a:off x="329184" y="6356350"/>
            <a:ext cx="11532616" cy="274320"/>
          </a:xfrm>
          <a:prstGeom prst="rect">
            <a:avLst/>
          </a:prstGeom>
        </p:spPr>
        <p:txBody>
          <a:bodyPr vert="horz" lIns="0" tIns="0" rIns="0" bIns="0" rtlCol="0" anchor="t"/>
          <a:lstStyle>
            <a:lvl1pPr algn="l">
              <a:defRPr sz="800">
                <a:solidFill>
                  <a:schemeClr val="tx1">
                    <a:tint val="82000"/>
                  </a:schemeClr>
                </a:solidFill>
              </a:defRPr>
            </a:lvl1pPr>
          </a:lstStyle>
          <a:p>
            <a:pPr marL="0" indent="0">
              <a:spcBef>
                <a:spcPts val="0"/>
              </a:spcBef>
              <a:buNone/>
            </a:pPr>
            <a:r>
              <a:rPr lang="en-US" sz="800" dirty="0">
                <a:solidFill>
                  <a:srgbClr val="000000"/>
                </a:solidFill>
              </a:rPr>
              <a:t>Source: Name with link (year)</a:t>
            </a:r>
          </a:p>
          <a:p>
            <a:pPr marL="0" indent="0">
              <a:spcBef>
                <a:spcPts val="0"/>
              </a:spcBef>
              <a:buNone/>
            </a:pPr>
            <a:r>
              <a:rPr lang="en-US" sz="800" dirty="0">
                <a:solidFill>
                  <a:srgbClr val="000000"/>
                </a:solidFill>
              </a:rPr>
              <a:t>Credit: Names (date); share/adapt </a:t>
            </a:r>
            <a:r>
              <a:rPr lang="en-US" sz="800" dirty="0">
                <a:solidFill>
                  <a:srgbClr val="000000"/>
                </a:solidFill>
                <a:hlinkClick r:id="rId10"/>
              </a:rPr>
              <a:t>with attribution</a:t>
            </a:r>
            <a:r>
              <a:rPr lang="en-US" sz="800" dirty="0">
                <a:solidFill>
                  <a:srgbClr val="000000"/>
                </a:solidFill>
              </a:rPr>
              <a:t>. Contact: </a:t>
            </a:r>
            <a:r>
              <a:rPr lang="en-US" sz="800" dirty="0">
                <a:solidFill>
                  <a:srgbClr val="000000"/>
                </a:solidFill>
                <a:hlinkClick r:id="rId11"/>
              </a:rPr>
              <a:t>gwagner@columbia.edu</a:t>
            </a:r>
            <a:r>
              <a:rPr lang="en-US" sz="800" dirty="0">
                <a:solidFill>
                  <a:srgbClr val="000000"/>
                </a:solidFill>
              </a:rPr>
              <a:t> </a:t>
            </a:r>
          </a:p>
        </p:txBody>
      </p:sp>
      <p:cxnSp>
        <p:nvCxnSpPr>
          <p:cNvPr id="9" name="Straight Connector 8">
            <a:extLst>
              <a:ext uri="{FF2B5EF4-FFF2-40B4-BE49-F238E27FC236}">
                <a16:creationId xmlns:a16="http://schemas.microsoft.com/office/drawing/2014/main" id="{7395F338-471E-FA38-41D0-3375145984BA}"/>
              </a:ext>
            </a:extLst>
          </p:cNvPr>
          <p:cNvCxnSpPr/>
          <p:nvPr userDrawn="1"/>
        </p:nvCxnSpPr>
        <p:spPr>
          <a:xfrm>
            <a:off x="0" y="513379"/>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81021E2-9353-F5D6-4831-71C13B1AC983}"/>
              </a:ext>
            </a:extLst>
          </p:cNvPr>
          <p:cNvSpPr txBox="1"/>
          <p:nvPr userDrawn="1"/>
        </p:nvSpPr>
        <p:spPr bwMode="gray">
          <a:xfrm>
            <a:off x="10777929" y="272597"/>
            <a:ext cx="1079110" cy="215444"/>
          </a:xfrm>
          <a:prstGeom prst="rect">
            <a:avLst/>
          </a:prstGeom>
          <a:noFill/>
        </p:spPr>
        <p:txBody>
          <a:bodyPr wrap="square" lIns="91440" tIns="45720" rIns="91440" bIns="45720" rtlCol="0" anchor="ctr">
            <a:spAutoFit/>
          </a:bodyPr>
          <a:lstStyle/>
          <a:p>
            <a:pPr marL="0" indent="0" algn="r">
              <a:spcBef>
                <a:spcPts val="600"/>
              </a:spcBef>
              <a:spcAft>
                <a:spcPts val="600"/>
              </a:spcAft>
              <a:buNone/>
            </a:pPr>
            <a:fld id="{DBBFD4BF-CE92-6F42-B836-6FA9C3EC13F8}" type="slidenum">
              <a:rPr lang="en-US" sz="800" b="0" smtClean="0">
                <a:latin typeface="+mn-lt"/>
              </a:rPr>
              <a:pPr marL="0" indent="0" algn="r">
                <a:spcBef>
                  <a:spcPts val="600"/>
                </a:spcBef>
                <a:spcAft>
                  <a:spcPts val="600"/>
                </a:spcAft>
                <a:buNone/>
              </a:pPr>
              <a:t>‹#›</a:t>
            </a:fld>
            <a:r>
              <a:rPr lang="en-US" sz="800" b="0" dirty="0">
                <a:latin typeface="+mn-lt"/>
              </a:rPr>
              <a:t> of 77</a:t>
            </a:r>
          </a:p>
        </p:txBody>
      </p:sp>
      <p:pic>
        <p:nvPicPr>
          <p:cNvPr id="11" name="Picture 10"/>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9559473" y="6392206"/>
            <a:ext cx="2302327" cy="385640"/>
          </a:xfrm>
          <a:prstGeom prst="rect">
            <a:avLst/>
          </a:prstGeom>
        </p:spPr>
      </p:pic>
    </p:spTree>
    <p:custDataLst>
      <p:tags r:id="rId6"/>
    </p:custDataLst>
    <p:extLst>
      <p:ext uri="{BB962C8B-B14F-4D97-AF65-F5344CB8AC3E}">
        <p14:creationId xmlns:p14="http://schemas.microsoft.com/office/powerpoint/2010/main" val="2502431430"/>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Lst>
  <p:hf hdr="0" dt="0"/>
  <p:txStyles>
    <p:titleStyle>
      <a:lvl1pPr algn="l" defTabSz="711200" rtl="0" eaLnBrk="1" latinLnBrk="0" hangingPunct="1">
        <a:lnSpc>
          <a:spcPct val="100000"/>
        </a:lnSpc>
        <a:spcBef>
          <a:spcPct val="0"/>
        </a:spcBef>
        <a:buNone/>
        <a:defRPr sz="3600" b="1" kern="1200">
          <a:solidFill>
            <a:schemeClr val="tx1"/>
          </a:solidFill>
          <a:latin typeface="+mj-lt"/>
          <a:ea typeface="+mj-ea"/>
          <a:cs typeface="+mj-cs"/>
        </a:defRPr>
      </a:lvl1pPr>
    </p:titleStyle>
    <p:body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177800" indent="-177800" algn="l" defTabSz="711200" rtl="0" eaLnBrk="1" latinLnBrk="0" hangingPunct="1">
        <a:spcBef>
          <a:spcPts val="1200"/>
        </a:spcBef>
        <a:buChar char="•"/>
        <a:defRPr sz="1600" kern="1200">
          <a:solidFill>
            <a:schemeClr val="tx1"/>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algn="l" defTabSz="711200" rtl="0" eaLnBrk="1" latinLnBrk="0" hangingPunct="1">
        <a:defRPr sz="1400" kern="1200">
          <a:solidFill>
            <a:schemeClr val="tx1"/>
          </a:solidFill>
          <a:latin typeface="+mn-lt"/>
          <a:ea typeface="+mn-ea"/>
          <a:cs typeface="+mn-cs"/>
        </a:defRPr>
      </a:lvl6pPr>
      <a:lvl7pPr marL="1244600" algn="l" defTabSz="711200" rtl="0" eaLnBrk="1" latinLnBrk="0" hangingPunct="1">
        <a:defRPr sz="1400" kern="1200">
          <a:solidFill>
            <a:schemeClr val="tx1"/>
          </a:solidFill>
          <a:latin typeface="+mn-lt"/>
          <a:ea typeface="+mn-ea"/>
          <a:cs typeface="+mn-cs"/>
        </a:defRPr>
      </a:lvl7pPr>
      <a:lvl8pPr marL="1422400" algn="l" defTabSz="711200" rtl="0" eaLnBrk="1" latinLnBrk="0" hangingPunct="1">
        <a:defRPr sz="1400" kern="1200">
          <a:solidFill>
            <a:schemeClr val="tx1"/>
          </a:solidFill>
          <a:latin typeface="+mn-lt"/>
          <a:ea typeface="+mn-ea"/>
          <a:cs typeface="+mn-cs"/>
        </a:defRPr>
      </a:lvl8pPr>
      <a:lvl9pPr marL="1600200" algn="l" defTabSz="7112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0">
          <p15:clr>
            <a:srgbClr val="D1D1D1"/>
          </p15:clr>
        </p15:guide>
        <p15:guide id="2" pos="211">
          <p15:clr>
            <a:srgbClr val="D1D1D1"/>
          </p15:clr>
        </p15:guide>
        <p15:guide id="4" orient="horz" pos="799">
          <p15:clr>
            <a:srgbClr val="D1D1D1"/>
          </p15:clr>
        </p15:guide>
        <p15:guide id="7" orient="horz" pos="4133">
          <p15:clr>
            <a:srgbClr val="D1D1D1"/>
          </p15:clr>
        </p15:guide>
        <p15:guide id="8" pos="7469">
          <p15:clr>
            <a:srgbClr val="D1D1D1"/>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3EEFE3C-04B9-AB3C-EAE9-80904F3FD8AA}"/>
              </a:ext>
            </a:extLst>
          </p:cNvPr>
          <p:cNvGraphicFramePr>
            <a:graphicFrameLocks noChangeAspect="1"/>
          </p:cNvGraphicFramePr>
          <p:nvPr userDrawn="1">
            <p:custDataLst>
              <p:tags r:id="rId18"/>
            </p:custDataLst>
            <p:extLst>
              <p:ext uri="{D42A27DB-BD31-4B8C-83A1-F6EECF244321}">
                <p14:modId xmlns:p14="http://schemas.microsoft.com/office/powerpoint/2010/main" val="35434782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503" imgH="503" progId="TCLayout.ActiveDocument.1">
                  <p:embed/>
                </p:oleObj>
              </mc:Choice>
              <mc:Fallback>
                <p:oleObj name="think-cell Slide" r:id="rId19" imgW="503" imgH="503" progId="TCLayout.ActiveDocument.1">
                  <p:embed/>
                  <p:pic>
                    <p:nvPicPr>
                      <p:cNvPr id="3" name="think-cell data - do not delete" hidden="1">
                        <a:extLst>
                          <a:ext uri="{FF2B5EF4-FFF2-40B4-BE49-F238E27FC236}">
                            <a16:creationId xmlns:a16="http://schemas.microsoft.com/office/drawing/2014/main" id="{C3EEFE3C-04B9-AB3C-EAE9-80904F3FD8AA}"/>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5" name="BtfpConfiguration" hidden="1"/>
          <p:cNvSpPr txBox="1"/>
          <p:nvPr userDrawn="1"/>
        </p:nvSpPr>
        <p:spPr bwMode="hidden">
          <a:xfrm>
            <a:off x="0" y="0"/>
            <a:ext cx="36000" cy="36000"/>
          </a:xfrm>
          <a:prstGeom prst="rect">
            <a:avLst/>
          </a:prstGeom>
          <a:noFill/>
        </p:spPr>
        <p:txBody>
          <a:bodyPr wrap="none" lIns="0" tIns="0" rIns="0" bIns="0" rtlCol="0">
            <a:noAutofit/>
          </a:bodyPr>
          <a:lstStyle/>
          <a:p>
            <a:pPr marL="0" indent="0">
              <a:buNone/>
            </a:pPr>
            <a:r>
              <a:rPr lang="en-US" sz="100" dirty="0">
                <a:solidFill>
                  <a:schemeClr val="bg1">
                    <a:alpha val="0"/>
                  </a:schemeClr>
                </a:solidFill>
              </a:rPr>
              <a:t>&lt;btfp&gt;</a:t>
            </a:r>
          </a:p>
          <a:p>
            <a:pPr marL="0" indent="0">
              <a:buNone/>
            </a:pPr>
            <a:r>
              <a:rPr lang="en-US" sz="100" dirty="0">
                <a:solidFill>
                  <a:schemeClr val="bg1">
                    <a:alpha val="0"/>
                  </a:schemeClr>
                </a:solidFill>
              </a:rPr>
              <a:t>  &lt;template version="2.3.3" type="branded" pageSize="widescreen" /&gt;</a:t>
            </a:r>
          </a:p>
          <a:p>
            <a:pPr marL="0" indent="0">
              <a:buNone/>
            </a:pPr>
            <a:r>
              <a:rPr lang="en-US" sz="100" dirty="0">
                <a:solidFill>
                  <a:schemeClr val="bg1">
                    <a:alpha val="0"/>
                  </a:schemeClr>
                </a:solidFill>
              </a:rPr>
              <a:t>  &lt;!--BTFPCONFIGURATION:3C627466703E0D0A20203C74656D706C6174652076657273696F6E3D22322E332E342220747970653D226272616E64656422207061676553697A653D227769646573637265656E22202F3E0D0A3C2F627466703E--&gt;</a:t>
            </a:r>
          </a:p>
          <a:p>
            <a:pPr marL="0" indent="0">
              <a:buNone/>
            </a:pPr>
            <a:r>
              <a:rPr lang="en-US" sz="100" dirty="0">
                <a:solidFill>
                  <a:schemeClr val="bg1">
                    <a:alpha val="0"/>
                  </a:schemeClr>
                </a:solidFill>
              </a:rPr>
              <a:t>&lt;/btfp&gt;</a:t>
            </a:r>
          </a:p>
        </p:txBody>
      </p:sp>
      <p:sp>
        <p:nvSpPr>
          <p:cNvPr id="8" name="CreatedFooter"/>
          <p:cNvSpPr/>
          <p:nvPr userDrawn="1"/>
        </p:nvSpPr>
        <p:spPr>
          <a:xfrm>
            <a:off x="8263033" y="6642830"/>
            <a:ext cx="1368171" cy="165036"/>
          </a:xfrm>
          <a:prstGeom prst="rect">
            <a:avLst/>
          </a:prstGeom>
        </p:spPr>
        <p:txBody>
          <a:bodyPr wrap="square" lIns="36000" tIns="36000" rIns="36000" bIns="36000">
            <a:spAutoFit/>
          </a:bodyPr>
          <a:lstStyle/>
          <a:p>
            <a:pPr marL="0" indent="0" algn="ctr" defTabSz="711200" rtl="0" eaLnBrk="1" latinLnBrk="0" hangingPunct="1">
              <a:spcBef>
                <a:spcPts val="1200"/>
              </a:spcBef>
              <a:buNone/>
            </a:pPr>
            <a:r>
              <a:rPr lang="fr-FR" sz="600" dirty="0">
                <a:solidFill>
                  <a:srgbClr val="FFFFFF"/>
                </a:solidFill>
              </a:rPr>
              <a:t>20250310_CKI Carbon Capture Ma ...</a:t>
            </a:r>
            <a:endParaRPr lang="en-US" sz="600" dirty="0">
              <a:solidFill>
                <a:srgbClr val="FFFFFF"/>
              </a:solidFill>
            </a:endParaRPr>
          </a:p>
        </p:txBody>
      </p:sp>
      <p:sp>
        <p:nvSpPr>
          <p:cNvPr id="7" name="OfficeCode"/>
          <p:cNvSpPr/>
          <p:nvPr userDrawn="1"/>
        </p:nvSpPr>
        <p:spPr>
          <a:xfrm>
            <a:off x="7348519" y="6642830"/>
            <a:ext cx="288036" cy="165036"/>
          </a:xfrm>
          <a:prstGeom prst="rect">
            <a:avLst/>
          </a:prstGeom>
        </p:spPr>
        <p:txBody>
          <a:bodyPr wrap="square" lIns="36000" tIns="36000" rIns="36000" bIns="36000">
            <a:spAutoFit/>
          </a:bodyPr>
          <a:lstStyle/>
          <a:p>
            <a:pPr marL="0" indent="0" algn="ctr" defTabSz="711200" rtl="0" eaLnBrk="1" latinLnBrk="0" hangingPunct="1">
              <a:spcBef>
                <a:spcPts val="1200"/>
              </a:spcBef>
              <a:buNone/>
            </a:pPr>
            <a:r>
              <a:rPr lang="en-US" sz="600" dirty="0">
                <a:solidFill>
                  <a:srgbClr val="FFFFFF"/>
                </a:solidFill>
              </a:rPr>
              <a:t>BOS</a:t>
            </a:r>
          </a:p>
        </p:txBody>
      </p:sp>
      <p:sp>
        <p:nvSpPr>
          <p:cNvPr id="13" name="Title Placeholder 8">
            <a:extLst>
              <a:ext uri="{FF2B5EF4-FFF2-40B4-BE49-F238E27FC236}">
                <a16:creationId xmlns:a16="http://schemas.microsoft.com/office/drawing/2014/main" id="{CCECC6B5-B58A-574A-B188-965A3EA68087}"/>
              </a:ext>
            </a:extLst>
          </p:cNvPr>
          <p:cNvSpPr>
            <a:spLocks noGrp="1"/>
          </p:cNvSpPr>
          <p:nvPr>
            <p:ph type="title"/>
          </p:nvPr>
        </p:nvSpPr>
        <p:spPr>
          <a:xfrm>
            <a:off x="334963" y="365125"/>
            <a:ext cx="11522075" cy="1325563"/>
          </a:xfrm>
          <a:prstGeom prst="rect">
            <a:avLst/>
          </a:prstGeom>
        </p:spPr>
        <p:txBody>
          <a:bodyPr vert="horz" lIns="91440" tIns="45720" rIns="91440" bIns="45720" rtlCol="0" anchor="ctr">
            <a:normAutofit/>
          </a:bodyPr>
          <a:lstStyle/>
          <a:p>
            <a:r>
              <a:rPr lang="en-US"/>
              <a:t>Click to edit Master title style</a:t>
            </a:r>
          </a:p>
        </p:txBody>
      </p:sp>
      <p:sp>
        <p:nvSpPr>
          <p:cNvPr id="15" name="Text Placeholder 10">
            <a:extLst>
              <a:ext uri="{FF2B5EF4-FFF2-40B4-BE49-F238E27FC236}">
                <a16:creationId xmlns:a16="http://schemas.microsoft.com/office/drawing/2014/main" id="{115DFB91-512B-3844-A114-92FBEDCA92F2}"/>
              </a:ext>
            </a:extLst>
          </p:cNvPr>
          <p:cNvSpPr>
            <a:spLocks noGrp="1"/>
          </p:cNvSpPr>
          <p:nvPr>
            <p:ph type="body" idx="1"/>
          </p:nvPr>
        </p:nvSpPr>
        <p:spPr>
          <a:xfrm>
            <a:off x="334963" y="1825625"/>
            <a:ext cx="11522075" cy="4351338"/>
          </a:xfrm>
          <a:prstGeom prst="rect">
            <a:avLst/>
          </a:prstGeom>
        </p:spPr>
        <p:txBody>
          <a:bodyPr vert="horz" lIns="91440" tIns="45720" rIns="91440" bIns="45720" rtlCol="0">
            <a:normAutofit/>
          </a:body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spTree>
    <p:custDataLst>
      <p:tags r:id="rId17"/>
    </p:custDataLst>
    <p:extLst>
      <p:ext uri="{BB962C8B-B14F-4D97-AF65-F5344CB8AC3E}">
        <p14:creationId xmlns:p14="http://schemas.microsoft.com/office/powerpoint/2010/main" val="941437436"/>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Lst>
  <p:txStyles>
    <p:titleStyle>
      <a:lvl1pPr algn="l" defTabSz="711200" rtl="0" eaLnBrk="1" latinLnBrk="0" hangingPunct="1">
        <a:lnSpc>
          <a:spcPct val="100000"/>
        </a:lnSpc>
        <a:spcBef>
          <a:spcPct val="0"/>
        </a:spcBef>
        <a:buNone/>
        <a:defRPr sz="3600" b="1" kern="1200">
          <a:solidFill>
            <a:schemeClr val="tx1"/>
          </a:solidFill>
          <a:latin typeface="+mj-lt"/>
          <a:ea typeface="+mj-ea"/>
          <a:cs typeface="+mj-cs"/>
        </a:defRPr>
      </a:lvl1pPr>
    </p:titleStyle>
    <p:body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177800" indent="-177800" algn="l" defTabSz="711200" rtl="0" eaLnBrk="1" latinLnBrk="0" hangingPunct="1">
        <a:spcBef>
          <a:spcPts val="1200"/>
        </a:spcBef>
        <a:buChar char="•"/>
        <a:defRPr sz="1600" kern="1200">
          <a:solidFill>
            <a:schemeClr val="tx1"/>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algn="l" defTabSz="711200" rtl="0" eaLnBrk="1" latinLnBrk="0" hangingPunct="1">
        <a:defRPr sz="1400" kern="1200">
          <a:solidFill>
            <a:schemeClr val="tx1"/>
          </a:solidFill>
          <a:latin typeface="+mn-lt"/>
          <a:ea typeface="+mn-ea"/>
          <a:cs typeface="+mn-cs"/>
        </a:defRPr>
      </a:lvl6pPr>
      <a:lvl7pPr marL="1244600" algn="l" defTabSz="711200" rtl="0" eaLnBrk="1" latinLnBrk="0" hangingPunct="1">
        <a:defRPr sz="1400" kern="1200">
          <a:solidFill>
            <a:schemeClr val="tx1"/>
          </a:solidFill>
          <a:latin typeface="+mn-lt"/>
          <a:ea typeface="+mn-ea"/>
          <a:cs typeface="+mn-cs"/>
        </a:defRPr>
      </a:lvl7pPr>
      <a:lvl8pPr marL="1422400" algn="l" defTabSz="711200" rtl="0" eaLnBrk="1" latinLnBrk="0" hangingPunct="1">
        <a:defRPr sz="1400" kern="1200">
          <a:solidFill>
            <a:schemeClr val="tx1"/>
          </a:solidFill>
          <a:latin typeface="+mn-lt"/>
          <a:ea typeface="+mn-ea"/>
          <a:cs typeface="+mn-cs"/>
        </a:defRPr>
      </a:lvl8pPr>
      <a:lvl9pPr marL="1600200" algn="l" defTabSz="7112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0">
          <p15:clr>
            <a:srgbClr val="D1D1D1"/>
          </p15:clr>
        </p15:guide>
        <p15:guide id="2" pos="211">
          <p15:clr>
            <a:srgbClr val="D1D1D1"/>
          </p15:clr>
        </p15:guide>
        <p15:guide id="4" orient="horz" pos="799">
          <p15:clr>
            <a:srgbClr val="D1D1D1"/>
          </p15:clr>
        </p15:guide>
        <p15:guide id="7" orient="horz" pos="4133">
          <p15:clr>
            <a:srgbClr val="D1D1D1"/>
          </p15:clr>
        </p15:guide>
        <p15:guide id="8" pos="7469">
          <p15:clr>
            <a:srgbClr val="D1D1D1"/>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10.xml.rels><?xml version="1.0" encoding="UTF-8" standalone="yes"?>
<Relationships xmlns="http://schemas.openxmlformats.org/package/2006/relationships"><Relationship Id="rId8" Type="http://schemas.openxmlformats.org/officeDocument/2006/relationships/tags" Target="../tags/tag278.xml"/><Relationship Id="rId13" Type="http://schemas.openxmlformats.org/officeDocument/2006/relationships/oleObject" Target="../embeddings/oleObject14.bin"/><Relationship Id="rId18" Type="http://schemas.openxmlformats.org/officeDocument/2006/relationships/hyperlink" Target="https://www.abiresearch.com/blog/the-future-of-industrial-decarbonization" TargetMode="External"/><Relationship Id="rId26" Type="http://schemas.openxmlformats.org/officeDocument/2006/relationships/image" Target="../media/image18.png"/><Relationship Id="rId3" Type="http://schemas.openxmlformats.org/officeDocument/2006/relationships/tags" Target="../tags/tag273.xml"/><Relationship Id="rId21" Type="http://schemas.openxmlformats.org/officeDocument/2006/relationships/hyperlink" Target="https://business.columbia.edu/insights/climate/carboncapture" TargetMode="External"/><Relationship Id="rId7" Type="http://schemas.openxmlformats.org/officeDocument/2006/relationships/tags" Target="../tags/tag277.xml"/><Relationship Id="rId12" Type="http://schemas.openxmlformats.org/officeDocument/2006/relationships/notesSlide" Target="../notesSlides/notesSlide9.xml"/><Relationship Id="rId17" Type="http://schemas.openxmlformats.org/officeDocument/2006/relationships/hyperlink" Target="https://www.woodmac.com/news/opinion/ccus-196-billion-investment-opportunity/" TargetMode="External"/><Relationship Id="rId25" Type="http://schemas.openxmlformats.org/officeDocument/2006/relationships/image" Target="../media/image17.png"/><Relationship Id="rId2" Type="http://schemas.openxmlformats.org/officeDocument/2006/relationships/tags" Target="../tags/tag272.xml"/><Relationship Id="rId16" Type="http://schemas.openxmlformats.org/officeDocument/2006/relationships/hyperlink" Target="https://www.iea.org/energy-system/carbon-capture-utilisation-and-storage/direct-air-capture" TargetMode="External"/><Relationship Id="rId20" Type="http://schemas.openxmlformats.org/officeDocument/2006/relationships/hyperlink" Target="https://business.columbia.edu/insights/climate/cki" TargetMode="External"/><Relationship Id="rId1" Type="http://schemas.openxmlformats.org/officeDocument/2006/relationships/tags" Target="../tags/tag271.xml"/><Relationship Id="rId6" Type="http://schemas.openxmlformats.org/officeDocument/2006/relationships/tags" Target="../tags/tag276.xml"/><Relationship Id="rId11" Type="http://schemas.openxmlformats.org/officeDocument/2006/relationships/slideLayout" Target="../slideLayouts/slideLayout47.xml"/><Relationship Id="rId24" Type="http://schemas.openxmlformats.org/officeDocument/2006/relationships/image" Target="../media/image16.png"/><Relationship Id="rId5" Type="http://schemas.openxmlformats.org/officeDocument/2006/relationships/tags" Target="../tags/tag275.xml"/><Relationship Id="rId15" Type="http://schemas.openxmlformats.org/officeDocument/2006/relationships/hyperlink" Target="https://www.iea.org/data-and-statistics/data-tools/ccus-projects-explorer" TargetMode="External"/><Relationship Id="rId23" Type="http://schemas.openxmlformats.org/officeDocument/2006/relationships/image" Target="../media/image15.png"/><Relationship Id="rId28" Type="http://schemas.openxmlformats.org/officeDocument/2006/relationships/image" Target="../media/image20.png"/><Relationship Id="rId10" Type="http://schemas.openxmlformats.org/officeDocument/2006/relationships/tags" Target="../tags/tag280.xml"/><Relationship Id="rId19" Type="http://schemas.openxmlformats.org/officeDocument/2006/relationships/hyperlink" Target="https://business.columbia.edu/faculty/people/gernot-wagner" TargetMode="External"/><Relationship Id="rId4" Type="http://schemas.openxmlformats.org/officeDocument/2006/relationships/tags" Target="../tags/tag274.xml"/><Relationship Id="rId9" Type="http://schemas.openxmlformats.org/officeDocument/2006/relationships/tags" Target="../tags/tag279.xml"/><Relationship Id="rId14" Type="http://schemas.openxmlformats.org/officeDocument/2006/relationships/image" Target="../media/image13.emf"/><Relationship Id="rId22" Type="http://schemas.openxmlformats.org/officeDocument/2006/relationships/chart" Target="../charts/chart9.xml"/><Relationship Id="rId27"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hyperlink" Target="https://www.energy.gov/sites/default/files/2023-07/6a.%20CCUS%20at%20Petrobras%20-%20CSLF%20meeting%202023%20_%20final%20version%20PDF.pdf#:~:text=PetrobrasSantos%20Basin%20Pre-Salt%20Oil%20Field%20CCUS.%20CSLF:%202023%20Technical%20Group" TargetMode="External"/><Relationship Id="rId13" Type="http://schemas.openxmlformats.org/officeDocument/2006/relationships/hyperlink" Target="https://www.geos.ed.ac.uk/sccs/project-info/82#:~:text=Plant%20throughput%20has%20reduced%20recently%20due%20to%20lower,prices%2C%20said%20to%20be%20capturing%20around%205Mtpa%20now." TargetMode="External"/><Relationship Id="rId18" Type="http://schemas.openxmlformats.org/officeDocument/2006/relationships/hyperlink" Target="https://wolfmidstream.com/carbon/#:~:text=As%20owner%20and%20operator%20of%20the%20Alberta%20Carbon%20Trunk%20Line" TargetMode="External"/><Relationship Id="rId3" Type="http://schemas.openxmlformats.org/officeDocument/2006/relationships/tags" Target="../tags/tag283.xml"/><Relationship Id="rId21" Type="http://schemas.openxmlformats.org/officeDocument/2006/relationships/hyperlink" Target="https://business.columbia.edu/faculty/people/gernot-wagner" TargetMode="External"/><Relationship Id="rId7" Type="http://schemas.openxmlformats.org/officeDocument/2006/relationships/image" Target="../media/image13.emf"/><Relationship Id="rId12" Type="http://schemas.openxmlformats.org/officeDocument/2006/relationships/hyperlink" Target="https://corporate.exxonmobil.com/news/news-releases/2022/0225_exxonmobil-to-expand-carbon-capture-and-storage-at-labarge-wyoming-facility" TargetMode="External"/><Relationship Id="rId17" Type="http://schemas.openxmlformats.org/officeDocument/2006/relationships/hyperlink" Target="https://www.spglobal.com/commodityinsights/en/ci/research-analysis/ccus-in-the-decarbonization-of-upstream-production-in-brazil.html" TargetMode="External"/><Relationship Id="rId2" Type="http://schemas.openxmlformats.org/officeDocument/2006/relationships/tags" Target="../tags/tag282.xml"/><Relationship Id="rId16" Type="http://schemas.openxmlformats.org/officeDocument/2006/relationships/hyperlink" Target="https://www.oilandgas360.com/chevrons-flagship-carbon-capture-and-storage-project-stuck-at-one-third-capacity/" TargetMode="External"/><Relationship Id="rId20" Type="http://schemas.openxmlformats.org/officeDocument/2006/relationships/hyperlink" Target="https://www.equinor.com/energy/carbon-capture-utilisation-and-storage" TargetMode="External"/><Relationship Id="rId1" Type="http://schemas.openxmlformats.org/officeDocument/2006/relationships/tags" Target="../tags/tag281.xml"/><Relationship Id="rId6" Type="http://schemas.openxmlformats.org/officeDocument/2006/relationships/oleObject" Target="../embeddings/oleObject15.bin"/><Relationship Id="rId11" Type="http://schemas.openxmlformats.org/officeDocument/2006/relationships/hyperlink" Target="https://www.eenews.net/articles/the-kemper-project-just-collapsed-what-it-signifies-for-ccs/" TargetMode="External"/><Relationship Id="rId5" Type="http://schemas.openxmlformats.org/officeDocument/2006/relationships/notesSlide" Target="../notesSlides/notesSlide10.xml"/><Relationship Id="rId15" Type="http://schemas.openxmlformats.org/officeDocument/2006/relationships/hyperlink" Target="https://ieefa.org/articles/shute-creek-worlds-largest-carbon-capture-facility-sells-co2-oil-production-vents-unsold#:~:text=ExxonMobil%E2%80%99s%20Shute%20Creek,%20the%20biggest%20Carbon%20Capture%20Utilization%20and%20Storage" TargetMode="External"/><Relationship Id="rId23" Type="http://schemas.openxmlformats.org/officeDocument/2006/relationships/hyperlink" Target="https://business.columbia.edu/insights/climate/carboncapture" TargetMode="External"/><Relationship Id="rId10" Type="http://schemas.openxmlformats.org/officeDocument/2006/relationships/hyperlink" Target="https://www.chevron.com/what-we-do/energy/oil-and-natural-gas/assets/gorgon" TargetMode="External"/><Relationship Id="rId19" Type="http://schemas.openxmlformats.org/officeDocument/2006/relationships/hyperlink" Target="https://petrobras.com.br/en/news/petrobras-breaks-co2-injection-record-in-2024" TargetMode="External"/><Relationship Id="rId4" Type="http://schemas.openxmlformats.org/officeDocument/2006/relationships/slideLayout" Target="../slideLayouts/slideLayout47.xml"/><Relationship Id="rId9" Type="http://schemas.openxmlformats.org/officeDocument/2006/relationships/hyperlink" Target="https://www.catalystgrp.com/wp-content/uploads/2024/03/IETD-from-CCJ98web.pdf" TargetMode="External"/><Relationship Id="rId14" Type="http://schemas.openxmlformats.org/officeDocument/2006/relationships/hyperlink" Target="https://www.globalccsinstitute.com/wp-content/uploads/2024/01/Global-Status-of-CCS-Report-1.pdf" TargetMode="External"/><Relationship Id="rId22" Type="http://schemas.openxmlformats.org/officeDocument/2006/relationships/hyperlink" Target="https://business.columbia.edu/insights/climate/cki" TargetMode="External"/></Relationships>
</file>

<file path=ppt/slides/_rels/slide12.xml.rels><?xml version="1.0" encoding="UTF-8" standalone="yes"?>
<Relationships xmlns="http://schemas.openxmlformats.org/package/2006/relationships"><Relationship Id="rId13" Type="http://schemas.openxmlformats.org/officeDocument/2006/relationships/tags" Target="../tags/tag296.xml"/><Relationship Id="rId18" Type="http://schemas.openxmlformats.org/officeDocument/2006/relationships/tags" Target="../tags/tag301.xml"/><Relationship Id="rId26" Type="http://schemas.openxmlformats.org/officeDocument/2006/relationships/tags" Target="../tags/tag309.xml"/><Relationship Id="rId39" Type="http://schemas.openxmlformats.org/officeDocument/2006/relationships/tags" Target="../tags/tag322.xml"/><Relationship Id="rId21" Type="http://schemas.openxmlformats.org/officeDocument/2006/relationships/tags" Target="../tags/tag304.xml"/><Relationship Id="rId34" Type="http://schemas.openxmlformats.org/officeDocument/2006/relationships/tags" Target="../tags/tag317.xml"/><Relationship Id="rId42" Type="http://schemas.openxmlformats.org/officeDocument/2006/relationships/oleObject" Target="../embeddings/oleObject16.bin"/><Relationship Id="rId47" Type="http://schemas.openxmlformats.org/officeDocument/2006/relationships/hyperlink" Target="https://business.columbia.edu/insights/climate/carboncapture" TargetMode="External"/><Relationship Id="rId7" Type="http://schemas.openxmlformats.org/officeDocument/2006/relationships/tags" Target="../tags/tag290.xml"/><Relationship Id="rId2" Type="http://schemas.openxmlformats.org/officeDocument/2006/relationships/tags" Target="../tags/tag285.xml"/><Relationship Id="rId16" Type="http://schemas.openxmlformats.org/officeDocument/2006/relationships/tags" Target="../tags/tag299.xml"/><Relationship Id="rId29" Type="http://schemas.openxmlformats.org/officeDocument/2006/relationships/tags" Target="../tags/tag312.xml"/><Relationship Id="rId1" Type="http://schemas.openxmlformats.org/officeDocument/2006/relationships/tags" Target="../tags/tag284.xml"/><Relationship Id="rId6" Type="http://schemas.openxmlformats.org/officeDocument/2006/relationships/tags" Target="../tags/tag289.xml"/><Relationship Id="rId11" Type="http://schemas.openxmlformats.org/officeDocument/2006/relationships/tags" Target="../tags/tag294.xml"/><Relationship Id="rId24" Type="http://schemas.openxmlformats.org/officeDocument/2006/relationships/tags" Target="../tags/tag307.xml"/><Relationship Id="rId32" Type="http://schemas.openxmlformats.org/officeDocument/2006/relationships/tags" Target="../tags/tag315.xml"/><Relationship Id="rId37" Type="http://schemas.openxmlformats.org/officeDocument/2006/relationships/tags" Target="../tags/tag320.xml"/><Relationship Id="rId40" Type="http://schemas.openxmlformats.org/officeDocument/2006/relationships/slideLayout" Target="../slideLayouts/slideLayout47.xml"/><Relationship Id="rId45" Type="http://schemas.openxmlformats.org/officeDocument/2006/relationships/hyperlink" Target="https://business.columbia.edu/faculty/people/gernot-wagner" TargetMode="External"/><Relationship Id="rId5" Type="http://schemas.openxmlformats.org/officeDocument/2006/relationships/tags" Target="../tags/tag288.xml"/><Relationship Id="rId15" Type="http://schemas.openxmlformats.org/officeDocument/2006/relationships/tags" Target="../tags/tag298.xml"/><Relationship Id="rId23" Type="http://schemas.openxmlformats.org/officeDocument/2006/relationships/tags" Target="../tags/tag306.xml"/><Relationship Id="rId28" Type="http://schemas.openxmlformats.org/officeDocument/2006/relationships/tags" Target="../tags/tag311.xml"/><Relationship Id="rId36" Type="http://schemas.openxmlformats.org/officeDocument/2006/relationships/tags" Target="../tags/tag319.xml"/><Relationship Id="rId10" Type="http://schemas.openxmlformats.org/officeDocument/2006/relationships/tags" Target="../tags/tag293.xml"/><Relationship Id="rId19" Type="http://schemas.openxmlformats.org/officeDocument/2006/relationships/tags" Target="../tags/tag302.xml"/><Relationship Id="rId31" Type="http://schemas.openxmlformats.org/officeDocument/2006/relationships/tags" Target="../tags/tag314.xml"/><Relationship Id="rId44" Type="http://schemas.openxmlformats.org/officeDocument/2006/relationships/hyperlink" Target="https://www.woodmac.com/news/opinion/ccus-196-billion-investment-opportunity/" TargetMode="External"/><Relationship Id="rId4" Type="http://schemas.openxmlformats.org/officeDocument/2006/relationships/tags" Target="../tags/tag287.xml"/><Relationship Id="rId9" Type="http://schemas.openxmlformats.org/officeDocument/2006/relationships/tags" Target="../tags/tag292.xml"/><Relationship Id="rId14" Type="http://schemas.openxmlformats.org/officeDocument/2006/relationships/tags" Target="../tags/tag297.xml"/><Relationship Id="rId22" Type="http://schemas.openxmlformats.org/officeDocument/2006/relationships/tags" Target="../tags/tag305.xml"/><Relationship Id="rId27" Type="http://schemas.openxmlformats.org/officeDocument/2006/relationships/tags" Target="../tags/tag310.xml"/><Relationship Id="rId30" Type="http://schemas.openxmlformats.org/officeDocument/2006/relationships/tags" Target="../tags/tag313.xml"/><Relationship Id="rId35" Type="http://schemas.openxmlformats.org/officeDocument/2006/relationships/tags" Target="../tags/tag318.xml"/><Relationship Id="rId43" Type="http://schemas.openxmlformats.org/officeDocument/2006/relationships/image" Target="../media/image13.emf"/><Relationship Id="rId48" Type="http://schemas.openxmlformats.org/officeDocument/2006/relationships/chart" Target="../charts/chart10.xml"/><Relationship Id="rId8" Type="http://schemas.openxmlformats.org/officeDocument/2006/relationships/tags" Target="../tags/tag291.xml"/><Relationship Id="rId3" Type="http://schemas.openxmlformats.org/officeDocument/2006/relationships/tags" Target="../tags/tag286.xml"/><Relationship Id="rId12" Type="http://schemas.openxmlformats.org/officeDocument/2006/relationships/tags" Target="../tags/tag295.xml"/><Relationship Id="rId17" Type="http://schemas.openxmlformats.org/officeDocument/2006/relationships/tags" Target="../tags/tag300.xml"/><Relationship Id="rId25" Type="http://schemas.openxmlformats.org/officeDocument/2006/relationships/tags" Target="../tags/tag308.xml"/><Relationship Id="rId33" Type="http://schemas.openxmlformats.org/officeDocument/2006/relationships/tags" Target="../tags/tag316.xml"/><Relationship Id="rId38" Type="http://schemas.openxmlformats.org/officeDocument/2006/relationships/tags" Target="../tags/tag321.xml"/><Relationship Id="rId46" Type="http://schemas.openxmlformats.org/officeDocument/2006/relationships/hyperlink" Target="https://business.columbia.edu/insights/climate/cki" TargetMode="External"/><Relationship Id="rId20" Type="http://schemas.openxmlformats.org/officeDocument/2006/relationships/tags" Target="../tags/tag303.xml"/><Relationship Id="rId41"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26" Type="http://schemas.openxmlformats.org/officeDocument/2006/relationships/tags" Target="../tags/tag348.xml"/><Relationship Id="rId21" Type="http://schemas.openxmlformats.org/officeDocument/2006/relationships/tags" Target="../tags/tag343.xml"/><Relationship Id="rId42" Type="http://schemas.openxmlformats.org/officeDocument/2006/relationships/tags" Target="../tags/tag364.xml"/><Relationship Id="rId47" Type="http://schemas.openxmlformats.org/officeDocument/2006/relationships/tags" Target="../tags/tag369.xml"/><Relationship Id="rId63" Type="http://schemas.openxmlformats.org/officeDocument/2006/relationships/hyperlink" Target="https://www.iea.org/reports/global-hydrogen-review-2024" TargetMode="External"/><Relationship Id="rId68" Type="http://schemas.openxmlformats.org/officeDocument/2006/relationships/hyperlink" Target="https://www.iea.org/reports/ammonia-technology-roadmap" TargetMode="External"/><Relationship Id="rId7" Type="http://schemas.openxmlformats.org/officeDocument/2006/relationships/tags" Target="../tags/tag329.xml"/><Relationship Id="rId71" Type="http://schemas.openxmlformats.org/officeDocument/2006/relationships/hyperlink" Target="https://business.columbia.edu/insights/climate/carboncapture" TargetMode="External"/><Relationship Id="rId2" Type="http://schemas.openxmlformats.org/officeDocument/2006/relationships/tags" Target="../tags/tag324.xml"/><Relationship Id="rId16" Type="http://schemas.openxmlformats.org/officeDocument/2006/relationships/tags" Target="../tags/tag338.xml"/><Relationship Id="rId29" Type="http://schemas.openxmlformats.org/officeDocument/2006/relationships/tags" Target="../tags/tag351.xml"/><Relationship Id="rId11" Type="http://schemas.openxmlformats.org/officeDocument/2006/relationships/tags" Target="../tags/tag333.xml"/><Relationship Id="rId24" Type="http://schemas.openxmlformats.org/officeDocument/2006/relationships/tags" Target="../tags/tag346.xml"/><Relationship Id="rId32" Type="http://schemas.openxmlformats.org/officeDocument/2006/relationships/tags" Target="../tags/tag354.xml"/><Relationship Id="rId37" Type="http://schemas.openxmlformats.org/officeDocument/2006/relationships/tags" Target="../tags/tag359.xml"/><Relationship Id="rId40" Type="http://schemas.openxmlformats.org/officeDocument/2006/relationships/tags" Target="../tags/tag362.xml"/><Relationship Id="rId45" Type="http://schemas.openxmlformats.org/officeDocument/2006/relationships/tags" Target="../tags/tag367.xml"/><Relationship Id="rId53" Type="http://schemas.openxmlformats.org/officeDocument/2006/relationships/slideLayout" Target="../slideLayouts/slideLayout32.xml"/><Relationship Id="rId58" Type="http://schemas.openxmlformats.org/officeDocument/2006/relationships/hyperlink" Target="https://www.iea.org/reports/ccus-in-clean-energy-transitions/ccus-in-the-transition-to-net-zero-emissions" TargetMode="External"/><Relationship Id="rId66" Type="http://schemas.openxmlformats.org/officeDocument/2006/relationships/hyperlink" Target="https://www.capturemap.no/ethanol-a-ccs-front-runner/" TargetMode="External"/><Relationship Id="rId5" Type="http://schemas.openxmlformats.org/officeDocument/2006/relationships/tags" Target="../tags/tag327.xml"/><Relationship Id="rId61" Type="http://schemas.openxmlformats.org/officeDocument/2006/relationships/hyperlink" Target="https://www.iea.org/energy-system/low-emission-fuels/biofuels" TargetMode="External"/><Relationship Id="rId19" Type="http://schemas.openxmlformats.org/officeDocument/2006/relationships/tags" Target="../tags/tag341.xml"/><Relationship Id="rId14" Type="http://schemas.openxmlformats.org/officeDocument/2006/relationships/tags" Target="../tags/tag336.xml"/><Relationship Id="rId22" Type="http://schemas.openxmlformats.org/officeDocument/2006/relationships/tags" Target="../tags/tag344.xml"/><Relationship Id="rId27" Type="http://schemas.openxmlformats.org/officeDocument/2006/relationships/tags" Target="../tags/tag349.xml"/><Relationship Id="rId30" Type="http://schemas.openxmlformats.org/officeDocument/2006/relationships/tags" Target="../tags/tag352.xml"/><Relationship Id="rId35" Type="http://schemas.openxmlformats.org/officeDocument/2006/relationships/tags" Target="../tags/tag357.xml"/><Relationship Id="rId43" Type="http://schemas.openxmlformats.org/officeDocument/2006/relationships/tags" Target="../tags/tag365.xml"/><Relationship Id="rId48" Type="http://schemas.openxmlformats.org/officeDocument/2006/relationships/tags" Target="../tags/tag370.xml"/><Relationship Id="rId56" Type="http://schemas.openxmlformats.org/officeDocument/2006/relationships/image" Target="../media/image21.emf"/><Relationship Id="rId64" Type="http://schemas.openxmlformats.org/officeDocument/2006/relationships/hyperlink" Target="https://www.iea.org/reports/iron-and-steel-technology-roadmap" TargetMode="External"/><Relationship Id="rId69" Type="http://schemas.openxmlformats.org/officeDocument/2006/relationships/hyperlink" Target="https://business.columbia.edu/faculty/people/gernot-wagner" TargetMode="External"/><Relationship Id="rId8" Type="http://schemas.openxmlformats.org/officeDocument/2006/relationships/tags" Target="../tags/tag330.xml"/><Relationship Id="rId51" Type="http://schemas.openxmlformats.org/officeDocument/2006/relationships/tags" Target="../tags/tag373.xml"/><Relationship Id="rId3" Type="http://schemas.openxmlformats.org/officeDocument/2006/relationships/tags" Target="../tags/tag325.xml"/><Relationship Id="rId12" Type="http://schemas.openxmlformats.org/officeDocument/2006/relationships/tags" Target="../tags/tag334.xml"/><Relationship Id="rId17" Type="http://schemas.openxmlformats.org/officeDocument/2006/relationships/tags" Target="../tags/tag339.xml"/><Relationship Id="rId25" Type="http://schemas.openxmlformats.org/officeDocument/2006/relationships/tags" Target="../tags/tag347.xml"/><Relationship Id="rId33" Type="http://schemas.openxmlformats.org/officeDocument/2006/relationships/tags" Target="../tags/tag355.xml"/><Relationship Id="rId38" Type="http://schemas.openxmlformats.org/officeDocument/2006/relationships/tags" Target="../tags/tag360.xml"/><Relationship Id="rId46" Type="http://schemas.openxmlformats.org/officeDocument/2006/relationships/tags" Target="../tags/tag368.xml"/><Relationship Id="rId59" Type="http://schemas.openxmlformats.org/officeDocument/2006/relationships/hyperlink" Target="https://www.iea.org/data-and-statistics/charts/levelised-cost-of-co2-capture-by-sector-and-initial-co2-concentration-2019" TargetMode="External"/><Relationship Id="rId67" Type="http://schemas.openxmlformats.org/officeDocument/2006/relationships/hyperlink" Target="https://www.iea.org/energy-system/industry/cement#tracking" TargetMode="External"/><Relationship Id="rId20" Type="http://schemas.openxmlformats.org/officeDocument/2006/relationships/tags" Target="../tags/tag342.xml"/><Relationship Id="rId41" Type="http://schemas.openxmlformats.org/officeDocument/2006/relationships/tags" Target="../tags/tag363.xml"/><Relationship Id="rId54" Type="http://schemas.openxmlformats.org/officeDocument/2006/relationships/notesSlide" Target="../notesSlides/notesSlide12.xml"/><Relationship Id="rId62" Type="http://schemas.openxmlformats.org/officeDocument/2006/relationships/hyperlink" Target="https://iea.blob.core.windows.net/assets/0f028d5f-26b1-47ca-ad2a-5ca3103d070a/Electricity2025.pdf" TargetMode="External"/><Relationship Id="rId70" Type="http://schemas.openxmlformats.org/officeDocument/2006/relationships/hyperlink" Target="https://business.columbia.edu/insights/climate/cki" TargetMode="External"/><Relationship Id="rId1" Type="http://schemas.openxmlformats.org/officeDocument/2006/relationships/tags" Target="../tags/tag323.xml"/><Relationship Id="rId6" Type="http://schemas.openxmlformats.org/officeDocument/2006/relationships/tags" Target="../tags/tag328.xml"/><Relationship Id="rId15" Type="http://schemas.openxmlformats.org/officeDocument/2006/relationships/tags" Target="../tags/tag337.xml"/><Relationship Id="rId23" Type="http://schemas.openxmlformats.org/officeDocument/2006/relationships/tags" Target="../tags/tag345.xml"/><Relationship Id="rId28" Type="http://schemas.openxmlformats.org/officeDocument/2006/relationships/tags" Target="../tags/tag350.xml"/><Relationship Id="rId36" Type="http://schemas.openxmlformats.org/officeDocument/2006/relationships/tags" Target="../tags/tag358.xml"/><Relationship Id="rId49" Type="http://schemas.openxmlformats.org/officeDocument/2006/relationships/tags" Target="../tags/tag371.xml"/><Relationship Id="rId57" Type="http://schemas.openxmlformats.org/officeDocument/2006/relationships/chart" Target="../charts/chart11.xml"/><Relationship Id="rId10" Type="http://schemas.openxmlformats.org/officeDocument/2006/relationships/tags" Target="../tags/tag332.xml"/><Relationship Id="rId31" Type="http://schemas.openxmlformats.org/officeDocument/2006/relationships/tags" Target="../tags/tag353.xml"/><Relationship Id="rId44" Type="http://schemas.openxmlformats.org/officeDocument/2006/relationships/tags" Target="../tags/tag366.xml"/><Relationship Id="rId52" Type="http://schemas.openxmlformats.org/officeDocument/2006/relationships/tags" Target="../tags/tag374.xml"/><Relationship Id="rId60" Type="http://schemas.openxmlformats.org/officeDocument/2006/relationships/hyperlink" Target="https://www.belfercenter.org/publication/carbon-capture-utilization-and-storage-technologies-and-costs-us-context" TargetMode="External"/><Relationship Id="rId65" Type="http://schemas.openxmlformats.org/officeDocument/2006/relationships/hyperlink" Target="https://farmdocdaily.illinois.edu/2024/02/co2-production-by-the-us-ethanol-industry-and-the-potential-value-of-sequestration.html" TargetMode="External"/><Relationship Id="rId4" Type="http://schemas.openxmlformats.org/officeDocument/2006/relationships/tags" Target="../tags/tag326.xml"/><Relationship Id="rId9" Type="http://schemas.openxmlformats.org/officeDocument/2006/relationships/tags" Target="../tags/tag331.xml"/><Relationship Id="rId13" Type="http://schemas.openxmlformats.org/officeDocument/2006/relationships/tags" Target="../tags/tag335.xml"/><Relationship Id="rId18" Type="http://schemas.openxmlformats.org/officeDocument/2006/relationships/tags" Target="../tags/tag340.xml"/><Relationship Id="rId39" Type="http://schemas.openxmlformats.org/officeDocument/2006/relationships/tags" Target="../tags/tag361.xml"/><Relationship Id="rId34" Type="http://schemas.openxmlformats.org/officeDocument/2006/relationships/tags" Target="../tags/tag356.xml"/><Relationship Id="rId50" Type="http://schemas.openxmlformats.org/officeDocument/2006/relationships/tags" Target="../tags/tag372.xml"/><Relationship Id="rId55" Type="http://schemas.openxmlformats.org/officeDocument/2006/relationships/oleObject" Target="../embeddings/oleObject17.bin"/></Relationships>
</file>

<file path=ppt/slides/_rels/slide14.xml.rels><?xml version="1.0" encoding="UTF-8" standalone="yes"?>
<Relationships xmlns="http://schemas.openxmlformats.org/package/2006/relationships"><Relationship Id="rId8" Type="http://schemas.openxmlformats.org/officeDocument/2006/relationships/tags" Target="../tags/tag382.xml"/><Relationship Id="rId13" Type="http://schemas.openxmlformats.org/officeDocument/2006/relationships/tags" Target="../tags/tag387.xml"/><Relationship Id="rId18" Type="http://schemas.openxmlformats.org/officeDocument/2006/relationships/chart" Target="../charts/chart12.xml"/><Relationship Id="rId3" Type="http://schemas.openxmlformats.org/officeDocument/2006/relationships/tags" Target="../tags/tag377.xml"/><Relationship Id="rId21" Type="http://schemas.openxmlformats.org/officeDocument/2006/relationships/hyperlink" Target="https://www.belfercenter.org/publication/carbon-capture-utilization-and-storage-technologies-and-costs-us-context" TargetMode="External"/><Relationship Id="rId7" Type="http://schemas.openxmlformats.org/officeDocument/2006/relationships/tags" Target="../tags/tag381.xml"/><Relationship Id="rId12" Type="http://schemas.openxmlformats.org/officeDocument/2006/relationships/tags" Target="../tags/tag386.xml"/><Relationship Id="rId17" Type="http://schemas.openxmlformats.org/officeDocument/2006/relationships/image" Target="../media/image22.emf"/><Relationship Id="rId2" Type="http://schemas.openxmlformats.org/officeDocument/2006/relationships/tags" Target="../tags/tag376.xml"/><Relationship Id="rId16" Type="http://schemas.openxmlformats.org/officeDocument/2006/relationships/oleObject" Target="../embeddings/oleObject18.bin"/><Relationship Id="rId20" Type="http://schemas.openxmlformats.org/officeDocument/2006/relationships/hyperlink" Target="https://www.iea.org/data-and-statistics/charts/levelised-cost-of-co2-capture-by-sector-and-initial-co2-concentration-2019" TargetMode="External"/><Relationship Id="rId1" Type="http://schemas.openxmlformats.org/officeDocument/2006/relationships/tags" Target="../tags/tag375.xml"/><Relationship Id="rId6" Type="http://schemas.openxmlformats.org/officeDocument/2006/relationships/tags" Target="../tags/tag380.xml"/><Relationship Id="rId11" Type="http://schemas.openxmlformats.org/officeDocument/2006/relationships/tags" Target="../tags/tag385.xml"/><Relationship Id="rId24" Type="http://schemas.openxmlformats.org/officeDocument/2006/relationships/hyperlink" Target="https://business.columbia.edu/insights/climate/carboncapture" TargetMode="External"/><Relationship Id="rId5" Type="http://schemas.openxmlformats.org/officeDocument/2006/relationships/tags" Target="../tags/tag379.xml"/><Relationship Id="rId15" Type="http://schemas.openxmlformats.org/officeDocument/2006/relationships/notesSlide" Target="../notesSlides/notesSlide13.xml"/><Relationship Id="rId23" Type="http://schemas.openxmlformats.org/officeDocument/2006/relationships/hyperlink" Target="https://business.columbia.edu/insights/climate/cki" TargetMode="External"/><Relationship Id="rId10" Type="http://schemas.openxmlformats.org/officeDocument/2006/relationships/tags" Target="../tags/tag384.xml"/><Relationship Id="rId19" Type="http://schemas.openxmlformats.org/officeDocument/2006/relationships/hyperlink" Target="https://www.iea.org/reports/ccus-in-clean-energy-transitions/ccus-in-the-transition-to-net-zero-emissions" TargetMode="External"/><Relationship Id="rId4" Type="http://schemas.openxmlformats.org/officeDocument/2006/relationships/tags" Target="../tags/tag378.xml"/><Relationship Id="rId9" Type="http://schemas.openxmlformats.org/officeDocument/2006/relationships/tags" Target="../tags/tag383.xml"/><Relationship Id="rId14" Type="http://schemas.openxmlformats.org/officeDocument/2006/relationships/slideLayout" Target="../slideLayouts/slideLayout47.xml"/><Relationship Id="rId22" Type="http://schemas.openxmlformats.org/officeDocument/2006/relationships/hyperlink" Target="https://business.columbia.edu/faculty/people/gernot-wagner" TargetMode="External"/></Relationships>
</file>

<file path=ppt/slides/_rels/slide15.xml.rels><?xml version="1.0" encoding="UTF-8" standalone="yes"?>
<Relationships xmlns="http://schemas.openxmlformats.org/package/2006/relationships"><Relationship Id="rId13" Type="http://schemas.openxmlformats.org/officeDocument/2006/relationships/tags" Target="../tags/tag400.xml"/><Relationship Id="rId18" Type="http://schemas.openxmlformats.org/officeDocument/2006/relationships/tags" Target="../tags/tag405.xml"/><Relationship Id="rId26" Type="http://schemas.openxmlformats.org/officeDocument/2006/relationships/tags" Target="../tags/tag413.xml"/><Relationship Id="rId39" Type="http://schemas.openxmlformats.org/officeDocument/2006/relationships/tags" Target="../tags/tag426.xml"/><Relationship Id="rId21" Type="http://schemas.openxmlformats.org/officeDocument/2006/relationships/tags" Target="../tags/tag408.xml"/><Relationship Id="rId34" Type="http://schemas.openxmlformats.org/officeDocument/2006/relationships/tags" Target="../tags/tag421.xml"/><Relationship Id="rId42" Type="http://schemas.openxmlformats.org/officeDocument/2006/relationships/tags" Target="../tags/tag429.xml"/><Relationship Id="rId47" Type="http://schemas.openxmlformats.org/officeDocument/2006/relationships/tags" Target="../tags/tag434.xml"/><Relationship Id="rId50" Type="http://schemas.openxmlformats.org/officeDocument/2006/relationships/tags" Target="../tags/tag437.xml"/><Relationship Id="rId55" Type="http://schemas.openxmlformats.org/officeDocument/2006/relationships/image" Target="../media/image13.emf"/><Relationship Id="rId7" Type="http://schemas.openxmlformats.org/officeDocument/2006/relationships/tags" Target="../tags/tag394.xml"/><Relationship Id="rId2" Type="http://schemas.openxmlformats.org/officeDocument/2006/relationships/tags" Target="../tags/tag389.xml"/><Relationship Id="rId16" Type="http://schemas.openxmlformats.org/officeDocument/2006/relationships/tags" Target="../tags/tag403.xml"/><Relationship Id="rId29" Type="http://schemas.openxmlformats.org/officeDocument/2006/relationships/tags" Target="../tags/tag416.xml"/><Relationship Id="rId11" Type="http://schemas.openxmlformats.org/officeDocument/2006/relationships/tags" Target="../tags/tag398.xml"/><Relationship Id="rId24" Type="http://schemas.openxmlformats.org/officeDocument/2006/relationships/tags" Target="../tags/tag411.xml"/><Relationship Id="rId32" Type="http://schemas.openxmlformats.org/officeDocument/2006/relationships/tags" Target="../tags/tag419.xml"/><Relationship Id="rId37" Type="http://schemas.openxmlformats.org/officeDocument/2006/relationships/tags" Target="../tags/tag424.xml"/><Relationship Id="rId40" Type="http://schemas.openxmlformats.org/officeDocument/2006/relationships/tags" Target="../tags/tag427.xml"/><Relationship Id="rId45" Type="http://schemas.openxmlformats.org/officeDocument/2006/relationships/tags" Target="../tags/tag432.xml"/><Relationship Id="rId53" Type="http://schemas.openxmlformats.org/officeDocument/2006/relationships/notesSlide" Target="../notesSlides/notesSlide14.xml"/><Relationship Id="rId58" Type="http://schemas.openxmlformats.org/officeDocument/2006/relationships/hyperlink" Target="https://www.belfercenter.org/publication/carbon-capture-utilization-and-storage-technologies-and-costs-us-context" TargetMode="External"/><Relationship Id="rId5" Type="http://schemas.openxmlformats.org/officeDocument/2006/relationships/tags" Target="../tags/tag392.xml"/><Relationship Id="rId61" Type="http://schemas.openxmlformats.org/officeDocument/2006/relationships/hyperlink" Target="https://business.columbia.edu/insights/climate/carboncapture" TargetMode="External"/><Relationship Id="rId19" Type="http://schemas.openxmlformats.org/officeDocument/2006/relationships/tags" Target="../tags/tag406.xml"/><Relationship Id="rId14" Type="http://schemas.openxmlformats.org/officeDocument/2006/relationships/tags" Target="../tags/tag401.xml"/><Relationship Id="rId22" Type="http://schemas.openxmlformats.org/officeDocument/2006/relationships/tags" Target="../tags/tag409.xml"/><Relationship Id="rId27" Type="http://schemas.openxmlformats.org/officeDocument/2006/relationships/tags" Target="../tags/tag414.xml"/><Relationship Id="rId30" Type="http://schemas.openxmlformats.org/officeDocument/2006/relationships/tags" Target="../tags/tag417.xml"/><Relationship Id="rId35" Type="http://schemas.openxmlformats.org/officeDocument/2006/relationships/tags" Target="../tags/tag422.xml"/><Relationship Id="rId43" Type="http://schemas.openxmlformats.org/officeDocument/2006/relationships/tags" Target="../tags/tag430.xml"/><Relationship Id="rId48" Type="http://schemas.openxmlformats.org/officeDocument/2006/relationships/tags" Target="../tags/tag435.xml"/><Relationship Id="rId56" Type="http://schemas.openxmlformats.org/officeDocument/2006/relationships/hyperlink" Target="https://www.iea.org/reports/ccus-in-clean-energy-transitions/ccus-in-the-transition-to-net-zero-emissions" TargetMode="External"/><Relationship Id="rId8" Type="http://schemas.openxmlformats.org/officeDocument/2006/relationships/tags" Target="../tags/tag395.xml"/><Relationship Id="rId51" Type="http://schemas.openxmlformats.org/officeDocument/2006/relationships/tags" Target="../tags/tag438.xml"/><Relationship Id="rId3" Type="http://schemas.openxmlformats.org/officeDocument/2006/relationships/tags" Target="../tags/tag390.xml"/><Relationship Id="rId12" Type="http://schemas.openxmlformats.org/officeDocument/2006/relationships/tags" Target="../tags/tag399.xml"/><Relationship Id="rId17" Type="http://schemas.openxmlformats.org/officeDocument/2006/relationships/tags" Target="../tags/tag404.xml"/><Relationship Id="rId25" Type="http://schemas.openxmlformats.org/officeDocument/2006/relationships/tags" Target="../tags/tag412.xml"/><Relationship Id="rId33" Type="http://schemas.openxmlformats.org/officeDocument/2006/relationships/tags" Target="../tags/tag420.xml"/><Relationship Id="rId38" Type="http://schemas.openxmlformats.org/officeDocument/2006/relationships/tags" Target="../tags/tag425.xml"/><Relationship Id="rId46" Type="http://schemas.openxmlformats.org/officeDocument/2006/relationships/tags" Target="../tags/tag433.xml"/><Relationship Id="rId59" Type="http://schemas.openxmlformats.org/officeDocument/2006/relationships/hyperlink" Target="https://business.columbia.edu/faculty/people/gernot-wagner" TargetMode="External"/><Relationship Id="rId20" Type="http://schemas.openxmlformats.org/officeDocument/2006/relationships/tags" Target="../tags/tag407.xml"/><Relationship Id="rId41" Type="http://schemas.openxmlformats.org/officeDocument/2006/relationships/tags" Target="../tags/tag428.xml"/><Relationship Id="rId54" Type="http://schemas.openxmlformats.org/officeDocument/2006/relationships/oleObject" Target="../embeddings/oleObject19.bin"/><Relationship Id="rId1" Type="http://schemas.openxmlformats.org/officeDocument/2006/relationships/tags" Target="../tags/tag388.xml"/><Relationship Id="rId6" Type="http://schemas.openxmlformats.org/officeDocument/2006/relationships/tags" Target="../tags/tag393.xml"/><Relationship Id="rId15" Type="http://schemas.openxmlformats.org/officeDocument/2006/relationships/tags" Target="../tags/tag402.xml"/><Relationship Id="rId23" Type="http://schemas.openxmlformats.org/officeDocument/2006/relationships/tags" Target="../tags/tag410.xml"/><Relationship Id="rId28" Type="http://schemas.openxmlformats.org/officeDocument/2006/relationships/tags" Target="../tags/tag415.xml"/><Relationship Id="rId36" Type="http://schemas.openxmlformats.org/officeDocument/2006/relationships/tags" Target="../tags/tag423.xml"/><Relationship Id="rId49" Type="http://schemas.openxmlformats.org/officeDocument/2006/relationships/tags" Target="../tags/tag436.xml"/><Relationship Id="rId57" Type="http://schemas.openxmlformats.org/officeDocument/2006/relationships/hyperlink" Target="https://www.iea.org/data-and-statistics/charts/levelised-cost-of-co2-capture-by-sector-and-initial-co2-concentration-2019" TargetMode="External"/><Relationship Id="rId10" Type="http://schemas.openxmlformats.org/officeDocument/2006/relationships/tags" Target="../tags/tag397.xml"/><Relationship Id="rId31" Type="http://schemas.openxmlformats.org/officeDocument/2006/relationships/tags" Target="../tags/tag418.xml"/><Relationship Id="rId44" Type="http://schemas.openxmlformats.org/officeDocument/2006/relationships/tags" Target="../tags/tag431.xml"/><Relationship Id="rId52" Type="http://schemas.openxmlformats.org/officeDocument/2006/relationships/slideLayout" Target="../slideLayouts/slideLayout47.xml"/><Relationship Id="rId60" Type="http://schemas.openxmlformats.org/officeDocument/2006/relationships/hyperlink" Target="https://business.columbia.edu/insights/climate/cki" TargetMode="External"/><Relationship Id="rId4" Type="http://schemas.openxmlformats.org/officeDocument/2006/relationships/tags" Target="../tags/tag391.xml"/><Relationship Id="rId9" Type="http://schemas.openxmlformats.org/officeDocument/2006/relationships/tags" Target="../tags/tag396.xml"/></Relationships>
</file>

<file path=ppt/slides/_rels/slide16.xml.rels><?xml version="1.0" encoding="UTF-8" standalone="yes"?>
<Relationships xmlns="http://schemas.openxmlformats.org/package/2006/relationships"><Relationship Id="rId26" Type="http://schemas.openxmlformats.org/officeDocument/2006/relationships/tags" Target="../tags/tag464.xml"/><Relationship Id="rId21" Type="http://schemas.openxmlformats.org/officeDocument/2006/relationships/tags" Target="../tags/tag459.xml"/><Relationship Id="rId42" Type="http://schemas.openxmlformats.org/officeDocument/2006/relationships/tags" Target="../tags/tag480.xml"/><Relationship Id="rId47" Type="http://schemas.openxmlformats.org/officeDocument/2006/relationships/tags" Target="../tags/tag485.xml"/><Relationship Id="rId63" Type="http://schemas.openxmlformats.org/officeDocument/2006/relationships/tags" Target="../tags/tag501.xml"/><Relationship Id="rId68" Type="http://schemas.openxmlformats.org/officeDocument/2006/relationships/image" Target="../media/image23.emf"/><Relationship Id="rId16" Type="http://schemas.openxmlformats.org/officeDocument/2006/relationships/tags" Target="../tags/tag454.xml"/><Relationship Id="rId11" Type="http://schemas.openxmlformats.org/officeDocument/2006/relationships/tags" Target="../tags/tag449.xml"/><Relationship Id="rId24" Type="http://schemas.openxmlformats.org/officeDocument/2006/relationships/tags" Target="../tags/tag462.xml"/><Relationship Id="rId32" Type="http://schemas.openxmlformats.org/officeDocument/2006/relationships/tags" Target="../tags/tag470.xml"/><Relationship Id="rId37" Type="http://schemas.openxmlformats.org/officeDocument/2006/relationships/tags" Target="../tags/tag475.xml"/><Relationship Id="rId40" Type="http://schemas.openxmlformats.org/officeDocument/2006/relationships/tags" Target="../tags/tag478.xml"/><Relationship Id="rId45" Type="http://schemas.openxmlformats.org/officeDocument/2006/relationships/tags" Target="../tags/tag483.xml"/><Relationship Id="rId53" Type="http://schemas.openxmlformats.org/officeDocument/2006/relationships/tags" Target="../tags/tag491.xml"/><Relationship Id="rId58" Type="http://schemas.openxmlformats.org/officeDocument/2006/relationships/tags" Target="../tags/tag496.xml"/><Relationship Id="rId66" Type="http://schemas.openxmlformats.org/officeDocument/2006/relationships/notesSlide" Target="../notesSlides/notesSlide15.xml"/><Relationship Id="rId74" Type="http://schemas.openxmlformats.org/officeDocument/2006/relationships/hyperlink" Target="https://www.idtechex.com/en/research-article/early-opportunities-which-industries-will-embrace-ccus-first/31483#:~:text=CCUS%20is%20expected%20to%20play,power%20generation%2C%20and%20blue%20hydrogen." TargetMode="External"/><Relationship Id="rId79" Type="http://schemas.openxmlformats.org/officeDocument/2006/relationships/hyperlink" Target="https://business.columbia.edu/insights/climate/carboncapture" TargetMode="External"/><Relationship Id="rId5" Type="http://schemas.openxmlformats.org/officeDocument/2006/relationships/tags" Target="../tags/tag443.xml"/><Relationship Id="rId61" Type="http://schemas.openxmlformats.org/officeDocument/2006/relationships/tags" Target="../tags/tag499.xml"/><Relationship Id="rId19" Type="http://schemas.openxmlformats.org/officeDocument/2006/relationships/tags" Target="../tags/tag457.xml"/><Relationship Id="rId14" Type="http://schemas.openxmlformats.org/officeDocument/2006/relationships/tags" Target="../tags/tag452.xml"/><Relationship Id="rId22" Type="http://schemas.openxmlformats.org/officeDocument/2006/relationships/tags" Target="../tags/tag460.xml"/><Relationship Id="rId27" Type="http://schemas.openxmlformats.org/officeDocument/2006/relationships/tags" Target="../tags/tag465.xml"/><Relationship Id="rId30" Type="http://schemas.openxmlformats.org/officeDocument/2006/relationships/tags" Target="../tags/tag468.xml"/><Relationship Id="rId35" Type="http://schemas.openxmlformats.org/officeDocument/2006/relationships/tags" Target="../tags/tag473.xml"/><Relationship Id="rId43" Type="http://schemas.openxmlformats.org/officeDocument/2006/relationships/tags" Target="../tags/tag481.xml"/><Relationship Id="rId48" Type="http://schemas.openxmlformats.org/officeDocument/2006/relationships/tags" Target="../tags/tag486.xml"/><Relationship Id="rId56" Type="http://schemas.openxmlformats.org/officeDocument/2006/relationships/tags" Target="../tags/tag494.xml"/><Relationship Id="rId64" Type="http://schemas.openxmlformats.org/officeDocument/2006/relationships/tags" Target="../tags/tag502.xml"/><Relationship Id="rId69" Type="http://schemas.openxmlformats.org/officeDocument/2006/relationships/chart" Target="../charts/chart13.xml"/><Relationship Id="rId77" Type="http://schemas.openxmlformats.org/officeDocument/2006/relationships/hyperlink" Target="https://business.columbia.edu/faculty/people/gernot-wagner" TargetMode="External"/><Relationship Id="rId8" Type="http://schemas.openxmlformats.org/officeDocument/2006/relationships/tags" Target="../tags/tag446.xml"/><Relationship Id="rId51" Type="http://schemas.openxmlformats.org/officeDocument/2006/relationships/tags" Target="../tags/tag489.xml"/><Relationship Id="rId72" Type="http://schemas.openxmlformats.org/officeDocument/2006/relationships/hyperlink" Target="https://pubs.acs.org/doi/10.1021/acs.estlett.2c00913" TargetMode="External"/><Relationship Id="rId3" Type="http://schemas.openxmlformats.org/officeDocument/2006/relationships/tags" Target="../tags/tag441.xml"/><Relationship Id="rId12" Type="http://schemas.openxmlformats.org/officeDocument/2006/relationships/tags" Target="../tags/tag450.xml"/><Relationship Id="rId17" Type="http://schemas.openxmlformats.org/officeDocument/2006/relationships/tags" Target="../tags/tag455.xml"/><Relationship Id="rId25" Type="http://schemas.openxmlformats.org/officeDocument/2006/relationships/tags" Target="../tags/tag463.xml"/><Relationship Id="rId33" Type="http://schemas.openxmlformats.org/officeDocument/2006/relationships/tags" Target="../tags/tag471.xml"/><Relationship Id="rId38" Type="http://schemas.openxmlformats.org/officeDocument/2006/relationships/tags" Target="../tags/tag476.xml"/><Relationship Id="rId46" Type="http://schemas.openxmlformats.org/officeDocument/2006/relationships/tags" Target="../tags/tag484.xml"/><Relationship Id="rId59" Type="http://schemas.openxmlformats.org/officeDocument/2006/relationships/tags" Target="../tags/tag497.xml"/><Relationship Id="rId67" Type="http://schemas.openxmlformats.org/officeDocument/2006/relationships/oleObject" Target="../embeddings/oleObject20.bin"/><Relationship Id="rId20" Type="http://schemas.openxmlformats.org/officeDocument/2006/relationships/tags" Target="../tags/tag458.xml"/><Relationship Id="rId41" Type="http://schemas.openxmlformats.org/officeDocument/2006/relationships/tags" Target="../tags/tag479.xml"/><Relationship Id="rId54" Type="http://schemas.openxmlformats.org/officeDocument/2006/relationships/tags" Target="../tags/tag492.xml"/><Relationship Id="rId62" Type="http://schemas.openxmlformats.org/officeDocument/2006/relationships/tags" Target="../tags/tag500.xml"/><Relationship Id="rId70" Type="http://schemas.openxmlformats.org/officeDocument/2006/relationships/hyperlink" Target="https://www.bcg.com/publications/2024/cement-industry-carbon-footprint" TargetMode="External"/><Relationship Id="rId75" Type="http://schemas.openxmlformats.org/officeDocument/2006/relationships/hyperlink" Target="https://www.iea.org/reports/ccus-in-clean-energy-transitions/ccus-technology-innovation" TargetMode="External"/><Relationship Id="rId1" Type="http://schemas.openxmlformats.org/officeDocument/2006/relationships/tags" Target="../tags/tag439.xml"/><Relationship Id="rId6" Type="http://schemas.openxmlformats.org/officeDocument/2006/relationships/tags" Target="../tags/tag444.xml"/><Relationship Id="rId15" Type="http://schemas.openxmlformats.org/officeDocument/2006/relationships/tags" Target="../tags/tag453.xml"/><Relationship Id="rId23" Type="http://schemas.openxmlformats.org/officeDocument/2006/relationships/tags" Target="../tags/tag461.xml"/><Relationship Id="rId28" Type="http://schemas.openxmlformats.org/officeDocument/2006/relationships/tags" Target="../tags/tag466.xml"/><Relationship Id="rId36" Type="http://schemas.openxmlformats.org/officeDocument/2006/relationships/tags" Target="../tags/tag474.xml"/><Relationship Id="rId49" Type="http://schemas.openxmlformats.org/officeDocument/2006/relationships/tags" Target="../tags/tag487.xml"/><Relationship Id="rId57" Type="http://schemas.openxmlformats.org/officeDocument/2006/relationships/tags" Target="../tags/tag495.xml"/><Relationship Id="rId10" Type="http://schemas.openxmlformats.org/officeDocument/2006/relationships/tags" Target="../tags/tag448.xml"/><Relationship Id="rId31" Type="http://schemas.openxmlformats.org/officeDocument/2006/relationships/tags" Target="../tags/tag469.xml"/><Relationship Id="rId44" Type="http://schemas.openxmlformats.org/officeDocument/2006/relationships/tags" Target="../tags/tag482.xml"/><Relationship Id="rId52" Type="http://schemas.openxmlformats.org/officeDocument/2006/relationships/tags" Target="../tags/tag490.xml"/><Relationship Id="rId60" Type="http://schemas.openxmlformats.org/officeDocument/2006/relationships/tags" Target="../tags/tag498.xml"/><Relationship Id="rId65" Type="http://schemas.openxmlformats.org/officeDocument/2006/relationships/slideLayout" Target="../slideLayouts/slideLayout32.xml"/><Relationship Id="rId73" Type="http://schemas.openxmlformats.org/officeDocument/2006/relationships/hyperlink" Target="https://www.worley.com/en/insights/our-thinking/conventional-energy/making-ccus-viable-for-cement-the-role-of-integration-and-partnership" TargetMode="External"/><Relationship Id="rId78" Type="http://schemas.openxmlformats.org/officeDocument/2006/relationships/hyperlink" Target="https://business.columbia.edu/insights/climate/cki" TargetMode="External"/><Relationship Id="rId4" Type="http://schemas.openxmlformats.org/officeDocument/2006/relationships/tags" Target="../tags/tag442.xml"/><Relationship Id="rId9" Type="http://schemas.openxmlformats.org/officeDocument/2006/relationships/tags" Target="../tags/tag447.xml"/><Relationship Id="rId13" Type="http://schemas.openxmlformats.org/officeDocument/2006/relationships/tags" Target="../tags/tag451.xml"/><Relationship Id="rId18" Type="http://schemas.openxmlformats.org/officeDocument/2006/relationships/tags" Target="../tags/tag456.xml"/><Relationship Id="rId39" Type="http://schemas.openxmlformats.org/officeDocument/2006/relationships/tags" Target="../tags/tag477.xml"/><Relationship Id="rId34" Type="http://schemas.openxmlformats.org/officeDocument/2006/relationships/tags" Target="../tags/tag472.xml"/><Relationship Id="rId50" Type="http://schemas.openxmlformats.org/officeDocument/2006/relationships/tags" Target="../tags/tag488.xml"/><Relationship Id="rId55" Type="http://schemas.openxmlformats.org/officeDocument/2006/relationships/tags" Target="../tags/tag493.xml"/><Relationship Id="rId76" Type="http://schemas.openxmlformats.org/officeDocument/2006/relationships/hyperlink" Target="https://assets.publishing.service.gov.uk/media/642533022fa8480013ec0f60/hydrogen-production-icc-business-models-consultation.pdf" TargetMode="External"/><Relationship Id="rId7" Type="http://schemas.openxmlformats.org/officeDocument/2006/relationships/tags" Target="../tags/tag445.xml"/><Relationship Id="rId71" Type="http://schemas.openxmlformats.org/officeDocument/2006/relationships/hyperlink" Target="https://www.weforum.org/publications/net-zero-industry-tracker-2024/key-insights/" TargetMode="External"/><Relationship Id="rId2" Type="http://schemas.openxmlformats.org/officeDocument/2006/relationships/tags" Target="../tags/tag440.xml"/><Relationship Id="rId29" Type="http://schemas.openxmlformats.org/officeDocument/2006/relationships/tags" Target="../tags/tag467.xml"/></Relationships>
</file>

<file path=ppt/slides/_rels/slide17.xml.rels><?xml version="1.0" encoding="UTF-8" standalone="yes"?>
<Relationships xmlns="http://schemas.openxmlformats.org/package/2006/relationships"><Relationship Id="rId8" Type="http://schemas.openxmlformats.org/officeDocument/2006/relationships/tags" Target="../tags/tag510.xml"/><Relationship Id="rId13" Type="http://schemas.openxmlformats.org/officeDocument/2006/relationships/image" Target="../media/image24.png"/><Relationship Id="rId18" Type="http://schemas.openxmlformats.org/officeDocument/2006/relationships/hyperlink" Target="https://www.energy.gov/sites/default/files/2025-07/LIFTOFF_DOE_Carbon-Management.pdf" TargetMode="External"/><Relationship Id="rId3" Type="http://schemas.openxmlformats.org/officeDocument/2006/relationships/tags" Target="../tags/tag505.xml"/><Relationship Id="rId21" Type="http://schemas.openxmlformats.org/officeDocument/2006/relationships/hyperlink" Target="https://business.columbia.edu/insights/climate/cki" TargetMode="External"/><Relationship Id="rId7" Type="http://schemas.openxmlformats.org/officeDocument/2006/relationships/tags" Target="../tags/tag509.xml"/><Relationship Id="rId12" Type="http://schemas.openxmlformats.org/officeDocument/2006/relationships/image" Target="../media/image14.emf"/><Relationship Id="rId17" Type="http://schemas.openxmlformats.org/officeDocument/2006/relationships/hyperlink" Target="https://www.energy.gov/eere/solar/federal-solar-tax-credits-businesses#:~:text=Solar%20systems%20that%20are%20placed,)%5B5%5D%20in%20size." TargetMode="External"/><Relationship Id="rId2" Type="http://schemas.openxmlformats.org/officeDocument/2006/relationships/tags" Target="../tags/tag504.xml"/><Relationship Id="rId16" Type="http://schemas.openxmlformats.org/officeDocument/2006/relationships/image" Target="../media/image27.svg"/><Relationship Id="rId20" Type="http://schemas.openxmlformats.org/officeDocument/2006/relationships/hyperlink" Target="https://business.columbia.edu/faculty/people/gernot-wagner" TargetMode="External"/><Relationship Id="rId1" Type="http://schemas.openxmlformats.org/officeDocument/2006/relationships/tags" Target="../tags/tag503.xml"/><Relationship Id="rId6" Type="http://schemas.openxmlformats.org/officeDocument/2006/relationships/tags" Target="../tags/tag508.xml"/><Relationship Id="rId11" Type="http://schemas.openxmlformats.org/officeDocument/2006/relationships/oleObject" Target="../embeddings/oleObject21.bin"/><Relationship Id="rId24" Type="http://schemas.openxmlformats.org/officeDocument/2006/relationships/image" Target="../media/image29.svg"/><Relationship Id="rId5" Type="http://schemas.openxmlformats.org/officeDocument/2006/relationships/tags" Target="../tags/tag507.xml"/><Relationship Id="rId15" Type="http://schemas.openxmlformats.org/officeDocument/2006/relationships/image" Target="../media/image26.png"/><Relationship Id="rId23" Type="http://schemas.openxmlformats.org/officeDocument/2006/relationships/image" Target="../media/image28.png"/><Relationship Id="rId10" Type="http://schemas.openxmlformats.org/officeDocument/2006/relationships/notesSlide" Target="../notesSlides/notesSlide16.xml"/><Relationship Id="rId19" Type="http://schemas.openxmlformats.org/officeDocument/2006/relationships/hyperlink" Target="https://www.sciencedirect.com/science/article/pii/S2214629625000416#:~:text=Carbon%20capture%2C%20utilisation%20and%20storage%2C%20often%20referred%20to%20simply%20as,%2C%20societal%20acceptance%2C%20and%20financing." TargetMode="External"/><Relationship Id="rId4" Type="http://schemas.openxmlformats.org/officeDocument/2006/relationships/tags" Target="../tags/tag506.xml"/><Relationship Id="rId9" Type="http://schemas.openxmlformats.org/officeDocument/2006/relationships/slideLayout" Target="../slideLayouts/slideLayout32.xml"/><Relationship Id="rId14" Type="http://schemas.openxmlformats.org/officeDocument/2006/relationships/image" Target="../media/image25.svg"/><Relationship Id="rId22" Type="http://schemas.openxmlformats.org/officeDocument/2006/relationships/hyperlink" Target="https://business.columbia.edu/insights/climate/carboncapture"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7.xml"/><Relationship Id="rId1" Type="http://schemas.openxmlformats.org/officeDocument/2006/relationships/tags" Target="../tags/tag511.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514.xml"/><Relationship Id="rId7" Type="http://schemas.openxmlformats.org/officeDocument/2006/relationships/oleObject" Target="../embeddings/oleObject22.bin"/><Relationship Id="rId12" Type="http://schemas.openxmlformats.org/officeDocument/2006/relationships/hyperlink" Target="https://business.columbia.edu/insights/climate/carboncapture" TargetMode="External"/><Relationship Id="rId2" Type="http://schemas.openxmlformats.org/officeDocument/2006/relationships/tags" Target="../tags/tag513.xml"/><Relationship Id="rId1" Type="http://schemas.openxmlformats.org/officeDocument/2006/relationships/tags" Target="../tags/tag512.xml"/><Relationship Id="rId6" Type="http://schemas.openxmlformats.org/officeDocument/2006/relationships/notesSlide" Target="../notesSlides/notesSlide18.xml"/><Relationship Id="rId11" Type="http://schemas.openxmlformats.org/officeDocument/2006/relationships/hyperlink" Target="https://business.columbia.edu/insights/climate/cki" TargetMode="External"/><Relationship Id="rId5" Type="http://schemas.openxmlformats.org/officeDocument/2006/relationships/slideLayout" Target="../slideLayouts/slideLayout47.xml"/><Relationship Id="rId10" Type="http://schemas.openxmlformats.org/officeDocument/2006/relationships/hyperlink" Target="https://business.columbia.edu/faculty/people/gernot-wagner" TargetMode="External"/><Relationship Id="rId4" Type="http://schemas.openxmlformats.org/officeDocument/2006/relationships/tags" Target="../tags/tag515.xml"/><Relationship Id="rId9"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hyperlink" Target="https://business.columbia.edu/insights/climate/cki" TargetMode="External"/><Relationship Id="rId3" Type="http://schemas.openxmlformats.org/officeDocument/2006/relationships/tags" Target="../tags/tag518.xml"/><Relationship Id="rId21" Type="http://schemas.openxmlformats.org/officeDocument/2006/relationships/hyperlink" Target="https://climate.mit.edu/ask-mit/how-efficient-carbon-capture-and-storage" TargetMode="External"/><Relationship Id="rId34" Type="http://schemas.openxmlformats.org/officeDocument/2006/relationships/image" Target="../media/image50.png"/><Relationship Id="rId7" Type="http://schemas.openxmlformats.org/officeDocument/2006/relationships/image" Target="../media/image13.emf"/><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hyperlink" Target="https://business.columbia.edu/faculty/people/gernot-wagner" TargetMode="External"/><Relationship Id="rId33" Type="http://schemas.openxmlformats.org/officeDocument/2006/relationships/image" Target="../media/image49.png"/><Relationship Id="rId2" Type="http://schemas.openxmlformats.org/officeDocument/2006/relationships/tags" Target="../tags/tag517.xml"/><Relationship Id="rId16" Type="http://schemas.openxmlformats.org/officeDocument/2006/relationships/image" Target="../media/image40.png"/><Relationship Id="rId20" Type="http://schemas.openxmlformats.org/officeDocument/2006/relationships/hyperlink" Target="https://www.landclimate.org/capturing-and-storing-problems/" TargetMode="External"/><Relationship Id="rId29" Type="http://schemas.openxmlformats.org/officeDocument/2006/relationships/image" Target="../media/image45.png"/><Relationship Id="rId1" Type="http://schemas.openxmlformats.org/officeDocument/2006/relationships/tags" Target="../tags/tag516.xml"/><Relationship Id="rId6" Type="http://schemas.openxmlformats.org/officeDocument/2006/relationships/oleObject" Target="../embeddings/oleObject23.bin"/><Relationship Id="rId11" Type="http://schemas.openxmlformats.org/officeDocument/2006/relationships/image" Target="../media/image35.png"/><Relationship Id="rId24" Type="http://schemas.openxmlformats.org/officeDocument/2006/relationships/hyperlink" Target="https://www.wri.org/insights/carbon-capture-technology" TargetMode="External"/><Relationship Id="rId32" Type="http://schemas.openxmlformats.org/officeDocument/2006/relationships/image" Target="../media/image48.png"/><Relationship Id="rId5" Type="http://schemas.openxmlformats.org/officeDocument/2006/relationships/notesSlide" Target="../notesSlides/notesSlide19.xml"/><Relationship Id="rId15" Type="http://schemas.openxmlformats.org/officeDocument/2006/relationships/image" Target="../media/image39.png"/><Relationship Id="rId23" Type="http://schemas.openxmlformats.org/officeDocument/2006/relationships/hyperlink" Target="https://www.cecoenviro.com/barriers-to-successfully-implementing-carbon-capture-utilization-and-storage-ccus/" TargetMode="External"/><Relationship Id="rId28" Type="http://schemas.openxmlformats.org/officeDocument/2006/relationships/image" Target="../media/image44.png"/><Relationship Id="rId10" Type="http://schemas.openxmlformats.org/officeDocument/2006/relationships/image" Target="../media/image34.png"/><Relationship Id="rId19" Type="http://schemas.openxmlformats.org/officeDocument/2006/relationships/image" Target="../media/image43.png"/><Relationship Id="rId31" Type="http://schemas.openxmlformats.org/officeDocument/2006/relationships/image" Target="../media/image47.png"/><Relationship Id="rId4" Type="http://schemas.openxmlformats.org/officeDocument/2006/relationships/slideLayout" Target="../slideLayouts/slideLayout47.xml"/><Relationship Id="rId9" Type="http://schemas.openxmlformats.org/officeDocument/2006/relationships/image" Target="../media/image33.svg"/><Relationship Id="rId14" Type="http://schemas.openxmlformats.org/officeDocument/2006/relationships/image" Target="../media/image38.png"/><Relationship Id="rId22" Type="http://schemas.openxmlformats.org/officeDocument/2006/relationships/hyperlink" Target="https://www.catf.us/resource/carbon-capture-storage-what-can-learn-from-project-track-record/" TargetMode="External"/><Relationship Id="rId27" Type="http://schemas.openxmlformats.org/officeDocument/2006/relationships/hyperlink" Target="https://business.columbia.edu/insights/climate/carboncapture" TargetMode="External"/><Relationship Id="rId30" Type="http://schemas.openxmlformats.org/officeDocument/2006/relationships/image" Target="../media/image46.png"/><Relationship Id="rId8"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openxmlformats.org/officeDocument/2006/relationships/tags" Target="../tags/tag526.xml"/><Relationship Id="rId13" Type="http://schemas.openxmlformats.org/officeDocument/2006/relationships/tags" Target="../tags/tag531.xml"/><Relationship Id="rId18" Type="http://schemas.openxmlformats.org/officeDocument/2006/relationships/tags" Target="../tags/tag536.xml"/><Relationship Id="rId26" Type="http://schemas.openxmlformats.org/officeDocument/2006/relationships/image" Target="../media/image14.emf"/><Relationship Id="rId3" Type="http://schemas.openxmlformats.org/officeDocument/2006/relationships/tags" Target="../tags/tag521.xml"/><Relationship Id="rId21" Type="http://schemas.openxmlformats.org/officeDocument/2006/relationships/tags" Target="../tags/tag539.xml"/><Relationship Id="rId7" Type="http://schemas.openxmlformats.org/officeDocument/2006/relationships/tags" Target="../tags/tag525.xml"/><Relationship Id="rId12" Type="http://schemas.openxmlformats.org/officeDocument/2006/relationships/tags" Target="../tags/tag530.xml"/><Relationship Id="rId17" Type="http://schemas.openxmlformats.org/officeDocument/2006/relationships/tags" Target="../tags/tag535.xml"/><Relationship Id="rId25" Type="http://schemas.openxmlformats.org/officeDocument/2006/relationships/oleObject" Target="../embeddings/oleObject24.bin"/><Relationship Id="rId2" Type="http://schemas.openxmlformats.org/officeDocument/2006/relationships/tags" Target="../tags/tag520.xml"/><Relationship Id="rId16" Type="http://schemas.openxmlformats.org/officeDocument/2006/relationships/tags" Target="../tags/tag534.xml"/><Relationship Id="rId20" Type="http://schemas.openxmlformats.org/officeDocument/2006/relationships/tags" Target="../tags/tag538.xml"/><Relationship Id="rId29" Type="http://schemas.openxmlformats.org/officeDocument/2006/relationships/hyperlink" Target="https://business.columbia.edu/faculty/people/gernot-wagner" TargetMode="External"/><Relationship Id="rId1" Type="http://schemas.openxmlformats.org/officeDocument/2006/relationships/tags" Target="../tags/tag519.xml"/><Relationship Id="rId6" Type="http://schemas.openxmlformats.org/officeDocument/2006/relationships/tags" Target="../tags/tag524.xml"/><Relationship Id="rId11" Type="http://schemas.openxmlformats.org/officeDocument/2006/relationships/tags" Target="../tags/tag529.xml"/><Relationship Id="rId24" Type="http://schemas.openxmlformats.org/officeDocument/2006/relationships/notesSlide" Target="../notesSlides/notesSlide20.xml"/><Relationship Id="rId32" Type="http://schemas.openxmlformats.org/officeDocument/2006/relationships/chart" Target="../charts/chart14.xml"/><Relationship Id="rId5" Type="http://schemas.openxmlformats.org/officeDocument/2006/relationships/tags" Target="../tags/tag523.xml"/><Relationship Id="rId15" Type="http://schemas.openxmlformats.org/officeDocument/2006/relationships/tags" Target="../tags/tag533.xml"/><Relationship Id="rId23" Type="http://schemas.openxmlformats.org/officeDocument/2006/relationships/slideLayout" Target="../slideLayouts/slideLayout32.xml"/><Relationship Id="rId28" Type="http://schemas.openxmlformats.org/officeDocument/2006/relationships/hyperlink" Target="https://www.concawe.eu/wp-content/uploads/Technology-scouting&#8212;carbon-capture-from-todays-to-novel-technologies.pdf" TargetMode="External"/><Relationship Id="rId10" Type="http://schemas.openxmlformats.org/officeDocument/2006/relationships/tags" Target="../tags/tag528.xml"/><Relationship Id="rId19" Type="http://schemas.openxmlformats.org/officeDocument/2006/relationships/tags" Target="../tags/tag537.xml"/><Relationship Id="rId31" Type="http://schemas.openxmlformats.org/officeDocument/2006/relationships/hyperlink" Target="https://business.columbia.edu/insights/climate/carboncapture" TargetMode="External"/><Relationship Id="rId4" Type="http://schemas.openxmlformats.org/officeDocument/2006/relationships/tags" Target="../tags/tag522.xml"/><Relationship Id="rId9" Type="http://schemas.openxmlformats.org/officeDocument/2006/relationships/tags" Target="../tags/tag527.xml"/><Relationship Id="rId14" Type="http://schemas.openxmlformats.org/officeDocument/2006/relationships/tags" Target="../tags/tag532.xml"/><Relationship Id="rId22" Type="http://schemas.openxmlformats.org/officeDocument/2006/relationships/tags" Target="../tags/tag540.xml"/><Relationship Id="rId27" Type="http://schemas.openxmlformats.org/officeDocument/2006/relationships/hyperlink" Target="https://www.energy-transitions.org/wp-content/uploads/2022/08/ETC-CCUS_executive-summary_v1.7.pdf?" TargetMode="External"/><Relationship Id="rId30" Type="http://schemas.openxmlformats.org/officeDocument/2006/relationships/hyperlink" Target="https://business.columbia.edu/insights/climate/cki" TargetMode="External"/></Relationships>
</file>

<file path=ppt/slides/_rels/slide22.xml.rels><?xml version="1.0" encoding="UTF-8" standalone="yes"?>
<Relationships xmlns="http://schemas.openxmlformats.org/package/2006/relationships"><Relationship Id="rId13" Type="http://schemas.openxmlformats.org/officeDocument/2006/relationships/tags" Target="../tags/tag553.xml"/><Relationship Id="rId18" Type="http://schemas.openxmlformats.org/officeDocument/2006/relationships/tags" Target="../tags/tag558.xml"/><Relationship Id="rId26" Type="http://schemas.openxmlformats.org/officeDocument/2006/relationships/tags" Target="../tags/tag566.xml"/><Relationship Id="rId39" Type="http://schemas.openxmlformats.org/officeDocument/2006/relationships/hyperlink" Target="https://business.columbia.edu/insights/climate/cki" TargetMode="External"/><Relationship Id="rId21" Type="http://schemas.openxmlformats.org/officeDocument/2006/relationships/tags" Target="../tags/tag561.xml"/><Relationship Id="rId34" Type="http://schemas.openxmlformats.org/officeDocument/2006/relationships/oleObject" Target="../embeddings/oleObject25.bin"/><Relationship Id="rId7" Type="http://schemas.openxmlformats.org/officeDocument/2006/relationships/tags" Target="../tags/tag547.xml"/><Relationship Id="rId12" Type="http://schemas.openxmlformats.org/officeDocument/2006/relationships/tags" Target="../tags/tag552.xml"/><Relationship Id="rId17" Type="http://schemas.openxmlformats.org/officeDocument/2006/relationships/tags" Target="../tags/tag557.xml"/><Relationship Id="rId25" Type="http://schemas.openxmlformats.org/officeDocument/2006/relationships/tags" Target="../tags/tag565.xml"/><Relationship Id="rId33" Type="http://schemas.openxmlformats.org/officeDocument/2006/relationships/notesSlide" Target="../notesSlides/notesSlide21.xml"/><Relationship Id="rId38" Type="http://schemas.openxmlformats.org/officeDocument/2006/relationships/hyperlink" Target="https://business.columbia.edu/faculty/people/gernot-wagner" TargetMode="External"/><Relationship Id="rId2" Type="http://schemas.openxmlformats.org/officeDocument/2006/relationships/tags" Target="../tags/tag542.xml"/><Relationship Id="rId16" Type="http://schemas.openxmlformats.org/officeDocument/2006/relationships/tags" Target="../tags/tag556.xml"/><Relationship Id="rId20" Type="http://schemas.openxmlformats.org/officeDocument/2006/relationships/tags" Target="../tags/tag560.xml"/><Relationship Id="rId29" Type="http://schemas.openxmlformats.org/officeDocument/2006/relationships/tags" Target="../tags/tag569.xml"/><Relationship Id="rId1" Type="http://schemas.openxmlformats.org/officeDocument/2006/relationships/tags" Target="../tags/tag541.xml"/><Relationship Id="rId6" Type="http://schemas.openxmlformats.org/officeDocument/2006/relationships/tags" Target="../tags/tag546.xml"/><Relationship Id="rId11" Type="http://schemas.openxmlformats.org/officeDocument/2006/relationships/tags" Target="../tags/tag551.xml"/><Relationship Id="rId24" Type="http://schemas.openxmlformats.org/officeDocument/2006/relationships/tags" Target="../tags/tag564.xml"/><Relationship Id="rId32" Type="http://schemas.openxmlformats.org/officeDocument/2006/relationships/slideLayout" Target="../slideLayouts/slideLayout47.xml"/><Relationship Id="rId37" Type="http://schemas.openxmlformats.org/officeDocument/2006/relationships/hyperlink" Target="https://dualchallenge.npc.org/files/CCUS-Appendix_D_Final.pdf" TargetMode="External"/><Relationship Id="rId40" Type="http://schemas.openxmlformats.org/officeDocument/2006/relationships/hyperlink" Target="https://business.columbia.edu/insights/climate/carboncapture" TargetMode="External"/><Relationship Id="rId5" Type="http://schemas.openxmlformats.org/officeDocument/2006/relationships/tags" Target="../tags/tag545.xml"/><Relationship Id="rId15" Type="http://schemas.openxmlformats.org/officeDocument/2006/relationships/tags" Target="../tags/tag555.xml"/><Relationship Id="rId23" Type="http://schemas.openxmlformats.org/officeDocument/2006/relationships/tags" Target="../tags/tag563.xml"/><Relationship Id="rId28" Type="http://schemas.openxmlformats.org/officeDocument/2006/relationships/tags" Target="../tags/tag568.xml"/><Relationship Id="rId36" Type="http://schemas.openxmlformats.org/officeDocument/2006/relationships/chart" Target="../charts/chart15.xml"/><Relationship Id="rId10" Type="http://schemas.openxmlformats.org/officeDocument/2006/relationships/tags" Target="../tags/tag550.xml"/><Relationship Id="rId19" Type="http://schemas.openxmlformats.org/officeDocument/2006/relationships/tags" Target="../tags/tag559.xml"/><Relationship Id="rId31" Type="http://schemas.openxmlformats.org/officeDocument/2006/relationships/tags" Target="../tags/tag571.xml"/><Relationship Id="rId4" Type="http://schemas.openxmlformats.org/officeDocument/2006/relationships/tags" Target="../tags/tag544.xml"/><Relationship Id="rId9" Type="http://schemas.openxmlformats.org/officeDocument/2006/relationships/tags" Target="../tags/tag549.xml"/><Relationship Id="rId14" Type="http://schemas.openxmlformats.org/officeDocument/2006/relationships/tags" Target="../tags/tag554.xml"/><Relationship Id="rId22" Type="http://schemas.openxmlformats.org/officeDocument/2006/relationships/tags" Target="../tags/tag562.xml"/><Relationship Id="rId27" Type="http://schemas.openxmlformats.org/officeDocument/2006/relationships/tags" Target="../tags/tag567.xml"/><Relationship Id="rId30" Type="http://schemas.openxmlformats.org/officeDocument/2006/relationships/tags" Target="../tags/tag570.xml"/><Relationship Id="rId35" Type="http://schemas.openxmlformats.org/officeDocument/2006/relationships/image" Target="../media/image51.emf"/><Relationship Id="rId8" Type="http://schemas.openxmlformats.org/officeDocument/2006/relationships/tags" Target="../tags/tag548.xml"/><Relationship Id="rId3" Type="http://schemas.openxmlformats.org/officeDocument/2006/relationships/tags" Target="../tags/tag543.xml"/></Relationships>
</file>

<file path=ppt/slides/_rels/slide23.xml.rels><?xml version="1.0" encoding="UTF-8" standalone="yes"?>
<Relationships xmlns="http://schemas.openxmlformats.org/package/2006/relationships"><Relationship Id="rId13" Type="http://schemas.openxmlformats.org/officeDocument/2006/relationships/tags" Target="../tags/tag584.xml"/><Relationship Id="rId18" Type="http://schemas.openxmlformats.org/officeDocument/2006/relationships/tags" Target="../tags/tag589.xml"/><Relationship Id="rId26" Type="http://schemas.openxmlformats.org/officeDocument/2006/relationships/tags" Target="../tags/tag597.xml"/><Relationship Id="rId39" Type="http://schemas.openxmlformats.org/officeDocument/2006/relationships/hyperlink" Target="https://www.researchgate.net/publication/270580688_Understanding_the_Economic_Feasibility_of_Ship_Transport_of_CO2_within_the_CCS_Chain" TargetMode="External"/><Relationship Id="rId21" Type="http://schemas.openxmlformats.org/officeDocument/2006/relationships/tags" Target="../tags/tag592.xml"/><Relationship Id="rId34" Type="http://schemas.openxmlformats.org/officeDocument/2006/relationships/hyperlink" Target="https://www.mdpi.com/1996-1073/17/12/2911" TargetMode="External"/><Relationship Id="rId42" Type="http://schemas.openxmlformats.org/officeDocument/2006/relationships/hyperlink" Target="https://business.columbia.edu/insights/climate/carboncapture" TargetMode="External"/><Relationship Id="rId7" Type="http://schemas.openxmlformats.org/officeDocument/2006/relationships/tags" Target="../tags/tag578.xml"/><Relationship Id="rId2" Type="http://schemas.openxmlformats.org/officeDocument/2006/relationships/tags" Target="../tags/tag573.xml"/><Relationship Id="rId16" Type="http://schemas.openxmlformats.org/officeDocument/2006/relationships/tags" Target="../tags/tag587.xml"/><Relationship Id="rId20" Type="http://schemas.openxmlformats.org/officeDocument/2006/relationships/tags" Target="../tags/tag591.xml"/><Relationship Id="rId29" Type="http://schemas.openxmlformats.org/officeDocument/2006/relationships/tags" Target="../tags/tag600.xml"/><Relationship Id="rId41" Type="http://schemas.openxmlformats.org/officeDocument/2006/relationships/hyperlink" Target="https://business.columbia.edu/insights/climate/cki" TargetMode="External"/><Relationship Id="rId1" Type="http://schemas.openxmlformats.org/officeDocument/2006/relationships/tags" Target="../tags/tag572.xml"/><Relationship Id="rId6" Type="http://schemas.openxmlformats.org/officeDocument/2006/relationships/tags" Target="../tags/tag577.xml"/><Relationship Id="rId11" Type="http://schemas.openxmlformats.org/officeDocument/2006/relationships/tags" Target="../tags/tag582.xml"/><Relationship Id="rId24" Type="http://schemas.openxmlformats.org/officeDocument/2006/relationships/tags" Target="../tags/tag595.xml"/><Relationship Id="rId32" Type="http://schemas.openxmlformats.org/officeDocument/2006/relationships/oleObject" Target="../embeddings/oleObject26.bin"/><Relationship Id="rId37" Type="http://schemas.openxmlformats.org/officeDocument/2006/relationships/hyperlink" Target="https://www.woodmac.com/news/opinion/ccus-project-costs/" TargetMode="External"/><Relationship Id="rId40" Type="http://schemas.openxmlformats.org/officeDocument/2006/relationships/hyperlink" Target="https://business.columbia.edu/faculty/people/gernot-wagner" TargetMode="External"/><Relationship Id="rId5" Type="http://schemas.openxmlformats.org/officeDocument/2006/relationships/tags" Target="../tags/tag576.xml"/><Relationship Id="rId15" Type="http://schemas.openxmlformats.org/officeDocument/2006/relationships/tags" Target="../tags/tag586.xml"/><Relationship Id="rId23" Type="http://schemas.openxmlformats.org/officeDocument/2006/relationships/tags" Target="../tags/tag594.xml"/><Relationship Id="rId28" Type="http://schemas.openxmlformats.org/officeDocument/2006/relationships/tags" Target="../tags/tag599.xml"/><Relationship Id="rId36" Type="http://schemas.openxmlformats.org/officeDocument/2006/relationships/hyperlink" Target="https://www.mdpi.com/1996-1073/16/6/2865" TargetMode="External"/><Relationship Id="rId10" Type="http://schemas.openxmlformats.org/officeDocument/2006/relationships/tags" Target="../tags/tag581.xml"/><Relationship Id="rId19" Type="http://schemas.openxmlformats.org/officeDocument/2006/relationships/tags" Target="../tags/tag590.xml"/><Relationship Id="rId31" Type="http://schemas.openxmlformats.org/officeDocument/2006/relationships/notesSlide" Target="../notesSlides/notesSlide22.xml"/><Relationship Id="rId44" Type="http://schemas.openxmlformats.org/officeDocument/2006/relationships/chart" Target="../charts/chart17.xml"/><Relationship Id="rId4" Type="http://schemas.openxmlformats.org/officeDocument/2006/relationships/tags" Target="../tags/tag575.xml"/><Relationship Id="rId9" Type="http://schemas.openxmlformats.org/officeDocument/2006/relationships/tags" Target="../tags/tag580.xml"/><Relationship Id="rId14" Type="http://schemas.openxmlformats.org/officeDocument/2006/relationships/tags" Target="../tags/tag585.xml"/><Relationship Id="rId22" Type="http://schemas.openxmlformats.org/officeDocument/2006/relationships/tags" Target="../tags/tag593.xml"/><Relationship Id="rId27" Type="http://schemas.openxmlformats.org/officeDocument/2006/relationships/tags" Target="../tags/tag598.xml"/><Relationship Id="rId30" Type="http://schemas.openxmlformats.org/officeDocument/2006/relationships/slideLayout" Target="../slideLayouts/slideLayout32.xml"/><Relationship Id="rId35" Type="http://schemas.openxmlformats.org/officeDocument/2006/relationships/hyperlink" Target="https://globalchange.mit.edu/sites/default/files/Smith-TPP-2021.pdf" TargetMode="External"/><Relationship Id="rId43" Type="http://schemas.openxmlformats.org/officeDocument/2006/relationships/chart" Target="../charts/chart16.xml"/><Relationship Id="rId8" Type="http://schemas.openxmlformats.org/officeDocument/2006/relationships/tags" Target="../tags/tag579.xml"/><Relationship Id="rId3" Type="http://schemas.openxmlformats.org/officeDocument/2006/relationships/tags" Target="../tags/tag574.xml"/><Relationship Id="rId12" Type="http://schemas.openxmlformats.org/officeDocument/2006/relationships/tags" Target="../tags/tag583.xml"/><Relationship Id="rId17" Type="http://schemas.openxmlformats.org/officeDocument/2006/relationships/tags" Target="../tags/tag588.xml"/><Relationship Id="rId25" Type="http://schemas.openxmlformats.org/officeDocument/2006/relationships/tags" Target="../tags/tag596.xml"/><Relationship Id="rId33" Type="http://schemas.openxmlformats.org/officeDocument/2006/relationships/image" Target="../media/image14.emf"/><Relationship Id="rId38" Type="http://schemas.openxmlformats.org/officeDocument/2006/relationships/hyperlink" Target="https://www.nature.com/articles/s41558-020-00960-0"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iea.org/commentaries/the-world-has-vast-capacity-to-store-co2-net-zero-means-we-ll-need-it" TargetMode="External"/><Relationship Id="rId13" Type="http://schemas.openxmlformats.org/officeDocument/2006/relationships/hyperlink" Target="https://business.columbia.edu/insights/climate/carboncapture" TargetMode="External"/><Relationship Id="rId3" Type="http://schemas.openxmlformats.org/officeDocument/2006/relationships/tags" Target="../tags/tag603.xml"/><Relationship Id="rId7" Type="http://schemas.openxmlformats.org/officeDocument/2006/relationships/image" Target="../media/image11.emf"/><Relationship Id="rId12" Type="http://schemas.openxmlformats.org/officeDocument/2006/relationships/hyperlink" Target="https://business.columbia.edu/insights/climate/cki" TargetMode="External"/><Relationship Id="rId2" Type="http://schemas.openxmlformats.org/officeDocument/2006/relationships/tags" Target="../tags/tag602.xml"/><Relationship Id="rId1" Type="http://schemas.openxmlformats.org/officeDocument/2006/relationships/tags" Target="../tags/tag601.xml"/><Relationship Id="rId6" Type="http://schemas.openxmlformats.org/officeDocument/2006/relationships/oleObject" Target="../embeddings/oleObject27.bin"/><Relationship Id="rId11" Type="http://schemas.openxmlformats.org/officeDocument/2006/relationships/hyperlink" Target="https://business.columbia.edu/faculty/people/gernot-wagner" TargetMode="External"/><Relationship Id="rId5" Type="http://schemas.openxmlformats.org/officeDocument/2006/relationships/notesSlide" Target="../notesSlides/notesSlide23.xml"/><Relationship Id="rId15" Type="http://schemas.openxmlformats.org/officeDocument/2006/relationships/image" Target="../media/image53.jpeg"/><Relationship Id="rId10" Type="http://schemas.openxmlformats.org/officeDocument/2006/relationships/hyperlink" Target="https://netzeroclimate.org/onshore-geological-carbon-storage-report/" TargetMode="External"/><Relationship Id="rId4" Type="http://schemas.openxmlformats.org/officeDocument/2006/relationships/slideLayout" Target="../slideLayouts/slideLayout47.xml"/><Relationship Id="rId9" Type="http://schemas.openxmlformats.org/officeDocument/2006/relationships/hyperlink" Target="https://www.iea.org/energy-system/carbon-capture-utilisation-and-storage/co2-transport-and-storage" TargetMode="External"/><Relationship Id="rId14" Type="http://schemas.openxmlformats.org/officeDocument/2006/relationships/image" Target="../media/image52.jpeg"/></Relationships>
</file>

<file path=ppt/slides/_rels/slide25.xml.rels><?xml version="1.0" encoding="UTF-8" standalone="yes"?>
<Relationships xmlns="http://schemas.openxmlformats.org/package/2006/relationships"><Relationship Id="rId8" Type="http://schemas.openxmlformats.org/officeDocument/2006/relationships/hyperlink" Target="https://www.sciencedirect.com/science/article/pii/S235218642200414X" TargetMode="External"/><Relationship Id="rId13" Type="http://schemas.openxmlformats.org/officeDocument/2006/relationships/hyperlink" Target="https://www.iea.org/energy-system/carbon-capture-utilisation-and-storage/co2-transport-and-storage" TargetMode="External"/><Relationship Id="rId18" Type="http://schemas.openxmlformats.org/officeDocument/2006/relationships/hyperlink" Target="https://business.columbia.edu/faculty/people/gernot-wagner" TargetMode="External"/><Relationship Id="rId26" Type="http://schemas.openxmlformats.org/officeDocument/2006/relationships/image" Target="../media/image27.svg"/><Relationship Id="rId3" Type="http://schemas.openxmlformats.org/officeDocument/2006/relationships/tags" Target="../tags/tag606.xml"/><Relationship Id="rId21" Type="http://schemas.openxmlformats.org/officeDocument/2006/relationships/image" Target="../media/image54.png"/><Relationship Id="rId7" Type="http://schemas.openxmlformats.org/officeDocument/2006/relationships/image" Target="../media/image11.emf"/><Relationship Id="rId12" Type="http://schemas.openxmlformats.org/officeDocument/2006/relationships/hyperlink" Target="https://www.weforum.org/agenda/2024/08/what-is-the-carbon-capture-and-utilization/" TargetMode="External"/><Relationship Id="rId17" Type="http://schemas.openxmlformats.org/officeDocument/2006/relationships/hyperlink" Target="https://rmi.org/insight/hidden-climate-impact-of-residential-construction/" TargetMode="External"/><Relationship Id="rId25" Type="http://schemas.openxmlformats.org/officeDocument/2006/relationships/image" Target="../media/image26.png"/><Relationship Id="rId2" Type="http://schemas.openxmlformats.org/officeDocument/2006/relationships/tags" Target="../tags/tag605.xml"/><Relationship Id="rId16" Type="http://schemas.openxmlformats.org/officeDocument/2006/relationships/hyperlink" Target="https://coryton.com/lab/articles/sustainable-fuels-myths-vs-truths/#_edn1" TargetMode="External"/><Relationship Id="rId20" Type="http://schemas.openxmlformats.org/officeDocument/2006/relationships/hyperlink" Target="https://business.columbia.edu/insights/climate/carboncapture" TargetMode="External"/><Relationship Id="rId1" Type="http://schemas.openxmlformats.org/officeDocument/2006/relationships/tags" Target="../tags/tag604.xml"/><Relationship Id="rId6" Type="http://schemas.openxmlformats.org/officeDocument/2006/relationships/oleObject" Target="../embeddings/oleObject28.bin"/><Relationship Id="rId11" Type="http://schemas.openxmlformats.org/officeDocument/2006/relationships/hyperlink" Target="https://iowacapitaldispatch.com/2024/08/07/using-co2-to-extract-oil-is-ultimately-worse-for-the-environment-report-says/" TargetMode="External"/><Relationship Id="rId24" Type="http://schemas.openxmlformats.org/officeDocument/2006/relationships/image" Target="../media/image57.svg"/><Relationship Id="rId5" Type="http://schemas.openxmlformats.org/officeDocument/2006/relationships/notesSlide" Target="../notesSlides/notesSlide24.xml"/><Relationship Id="rId15" Type="http://schemas.openxmlformats.org/officeDocument/2006/relationships/hyperlink" Target="https://pipelinefighters.org/news/co2eor/" TargetMode="External"/><Relationship Id="rId23" Type="http://schemas.openxmlformats.org/officeDocument/2006/relationships/image" Target="../media/image56.png"/><Relationship Id="rId10" Type="http://schemas.openxmlformats.org/officeDocument/2006/relationships/hyperlink" Target="https://www.iea.org/energy-system/carbon-capture-utilisation-and-storage/co2-capture-and-utilisation" TargetMode="External"/><Relationship Id="rId19" Type="http://schemas.openxmlformats.org/officeDocument/2006/relationships/hyperlink" Target="https://business.columbia.edu/insights/climate/cki" TargetMode="External"/><Relationship Id="rId4" Type="http://schemas.openxmlformats.org/officeDocument/2006/relationships/slideLayout" Target="../slideLayouts/slideLayout47.xml"/><Relationship Id="rId9" Type="http://schemas.openxmlformats.org/officeDocument/2006/relationships/hyperlink" Target="https://www.sciencedirect.com/science/article/pii/0160412082901039" TargetMode="External"/><Relationship Id="rId14" Type="http://schemas.openxmlformats.org/officeDocument/2006/relationships/hyperlink" Target="https://www.catf.us/resource/45q-ccs-analysis/" TargetMode="External"/><Relationship Id="rId22" Type="http://schemas.openxmlformats.org/officeDocument/2006/relationships/image" Target="../media/image55.svg"/></Relationships>
</file>

<file path=ppt/slides/_rels/slide26.xml.rels><?xml version="1.0" encoding="UTF-8" standalone="yes"?>
<Relationships xmlns="http://schemas.openxmlformats.org/package/2006/relationships"><Relationship Id="rId8" Type="http://schemas.openxmlformats.org/officeDocument/2006/relationships/hyperlink" Target="https://www.sciencedirect.com/science/article/pii/S235218642200414X" TargetMode="External"/><Relationship Id="rId13" Type="http://schemas.openxmlformats.org/officeDocument/2006/relationships/hyperlink" Target="https://www.iea.org/energy-system/carbon-capture-utilisation-and-storage/co2-transport-and-storage" TargetMode="External"/><Relationship Id="rId18" Type="http://schemas.openxmlformats.org/officeDocument/2006/relationships/image" Target="../media/image58.png"/><Relationship Id="rId3" Type="http://schemas.openxmlformats.org/officeDocument/2006/relationships/tags" Target="../tags/tag609.xml"/><Relationship Id="rId21" Type="http://schemas.openxmlformats.org/officeDocument/2006/relationships/image" Target="../media/image57.svg"/><Relationship Id="rId7" Type="http://schemas.openxmlformats.org/officeDocument/2006/relationships/image" Target="../media/image11.emf"/><Relationship Id="rId12" Type="http://schemas.openxmlformats.org/officeDocument/2006/relationships/hyperlink" Target="https://www.weforum.org/agenda/2024/08/what-is-the-carbon-capture-and-utilization/" TargetMode="External"/><Relationship Id="rId17" Type="http://schemas.openxmlformats.org/officeDocument/2006/relationships/hyperlink" Target="https://business.columbia.edu/insights/climate/carboncapture" TargetMode="External"/><Relationship Id="rId25" Type="http://schemas.openxmlformats.org/officeDocument/2006/relationships/image" Target="../media/image55.svg"/><Relationship Id="rId2" Type="http://schemas.openxmlformats.org/officeDocument/2006/relationships/tags" Target="../tags/tag608.xml"/><Relationship Id="rId16" Type="http://schemas.openxmlformats.org/officeDocument/2006/relationships/hyperlink" Target="https://business.columbia.edu/insights/climate/cki" TargetMode="External"/><Relationship Id="rId20" Type="http://schemas.openxmlformats.org/officeDocument/2006/relationships/image" Target="../media/image56.png"/><Relationship Id="rId1" Type="http://schemas.openxmlformats.org/officeDocument/2006/relationships/tags" Target="../tags/tag607.xml"/><Relationship Id="rId6" Type="http://schemas.openxmlformats.org/officeDocument/2006/relationships/oleObject" Target="../embeddings/oleObject29.bin"/><Relationship Id="rId11" Type="http://schemas.openxmlformats.org/officeDocument/2006/relationships/hyperlink" Target="https://iowacapitaldispatch.com/2024/08/07/using-co2-to-extract-oil-is-ultimately-worse-for-the-environment-report-says/" TargetMode="External"/><Relationship Id="rId24" Type="http://schemas.openxmlformats.org/officeDocument/2006/relationships/image" Target="../media/image54.png"/><Relationship Id="rId5" Type="http://schemas.openxmlformats.org/officeDocument/2006/relationships/notesSlide" Target="../notesSlides/notesSlide25.xml"/><Relationship Id="rId15" Type="http://schemas.openxmlformats.org/officeDocument/2006/relationships/hyperlink" Target="https://business.columbia.edu/faculty/people/gernot-wagner" TargetMode="External"/><Relationship Id="rId23" Type="http://schemas.openxmlformats.org/officeDocument/2006/relationships/image" Target="../media/image27.svg"/><Relationship Id="rId10" Type="http://schemas.openxmlformats.org/officeDocument/2006/relationships/hyperlink" Target="https://www.sciencedirect.com/science/article/pii/0160412082901039" TargetMode="External"/><Relationship Id="rId19" Type="http://schemas.openxmlformats.org/officeDocument/2006/relationships/image" Target="../media/image59.png"/><Relationship Id="rId4" Type="http://schemas.openxmlformats.org/officeDocument/2006/relationships/slideLayout" Target="../slideLayouts/slideLayout47.xml"/><Relationship Id="rId9" Type="http://schemas.openxmlformats.org/officeDocument/2006/relationships/hyperlink" Target="https://www.iea.org/energy-system/carbon-capture-utilisation-and-storage/co2-capture-and-utilisation" TargetMode="External"/><Relationship Id="rId14" Type="http://schemas.openxmlformats.org/officeDocument/2006/relationships/hyperlink" Target="https://www.mdpi.com/1996-1073/12/3/448" TargetMode="External"/><Relationship Id="rId22" Type="http://schemas.openxmlformats.org/officeDocument/2006/relationships/image" Target="../media/image26.png"/></Relationships>
</file>

<file path=ppt/slides/_rels/slide27.xml.rels><?xml version="1.0" encoding="UTF-8" standalone="yes"?>
<Relationships xmlns="http://schemas.openxmlformats.org/package/2006/relationships"><Relationship Id="rId13" Type="http://schemas.openxmlformats.org/officeDocument/2006/relationships/tags" Target="../tags/tag622.xml"/><Relationship Id="rId18" Type="http://schemas.openxmlformats.org/officeDocument/2006/relationships/tags" Target="../tags/tag627.xml"/><Relationship Id="rId26" Type="http://schemas.openxmlformats.org/officeDocument/2006/relationships/tags" Target="../tags/tag635.xml"/><Relationship Id="rId39" Type="http://schemas.openxmlformats.org/officeDocument/2006/relationships/hyperlink" Target="https://business.columbia.edu/faculty/people/gernot-wagner" TargetMode="External"/><Relationship Id="rId21" Type="http://schemas.openxmlformats.org/officeDocument/2006/relationships/tags" Target="../tags/tag630.xml"/><Relationship Id="rId34" Type="http://schemas.openxmlformats.org/officeDocument/2006/relationships/slideLayout" Target="../slideLayouts/slideLayout32.xml"/><Relationship Id="rId42" Type="http://schemas.openxmlformats.org/officeDocument/2006/relationships/chart" Target="../charts/chart18.xml"/><Relationship Id="rId7" Type="http://schemas.openxmlformats.org/officeDocument/2006/relationships/tags" Target="../tags/tag616.xml"/><Relationship Id="rId2" Type="http://schemas.openxmlformats.org/officeDocument/2006/relationships/tags" Target="../tags/tag611.xml"/><Relationship Id="rId16" Type="http://schemas.openxmlformats.org/officeDocument/2006/relationships/tags" Target="../tags/tag625.xml"/><Relationship Id="rId20" Type="http://schemas.openxmlformats.org/officeDocument/2006/relationships/tags" Target="../tags/tag629.xml"/><Relationship Id="rId29" Type="http://schemas.openxmlformats.org/officeDocument/2006/relationships/tags" Target="../tags/tag638.xml"/><Relationship Id="rId41" Type="http://schemas.openxmlformats.org/officeDocument/2006/relationships/hyperlink" Target="https://business.columbia.edu/insights/climate/carboncapture" TargetMode="External"/><Relationship Id="rId1" Type="http://schemas.openxmlformats.org/officeDocument/2006/relationships/tags" Target="../tags/tag610.xml"/><Relationship Id="rId6" Type="http://schemas.openxmlformats.org/officeDocument/2006/relationships/tags" Target="../tags/tag615.xml"/><Relationship Id="rId11" Type="http://schemas.openxmlformats.org/officeDocument/2006/relationships/tags" Target="../tags/tag620.xml"/><Relationship Id="rId24" Type="http://schemas.openxmlformats.org/officeDocument/2006/relationships/tags" Target="../tags/tag633.xml"/><Relationship Id="rId32" Type="http://schemas.openxmlformats.org/officeDocument/2006/relationships/tags" Target="../tags/tag641.xml"/><Relationship Id="rId37" Type="http://schemas.openxmlformats.org/officeDocument/2006/relationships/image" Target="../media/image60.emf"/><Relationship Id="rId40" Type="http://schemas.openxmlformats.org/officeDocument/2006/relationships/hyperlink" Target="https://business.columbia.edu/insights/climate/cki" TargetMode="External"/><Relationship Id="rId5" Type="http://schemas.openxmlformats.org/officeDocument/2006/relationships/tags" Target="../tags/tag614.xml"/><Relationship Id="rId15" Type="http://schemas.openxmlformats.org/officeDocument/2006/relationships/tags" Target="../tags/tag624.xml"/><Relationship Id="rId23" Type="http://schemas.openxmlformats.org/officeDocument/2006/relationships/tags" Target="../tags/tag632.xml"/><Relationship Id="rId28" Type="http://schemas.openxmlformats.org/officeDocument/2006/relationships/tags" Target="../tags/tag637.xml"/><Relationship Id="rId36" Type="http://schemas.openxmlformats.org/officeDocument/2006/relationships/oleObject" Target="../embeddings/oleObject30.bin"/><Relationship Id="rId10" Type="http://schemas.openxmlformats.org/officeDocument/2006/relationships/tags" Target="../tags/tag619.xml"/><Relationship Id="rId19" Type="http://schemas.openxmlformats.org/officeDocument/2006/relationships/tags" Target="../tags/tag628.xml"/><Relationship Id="rId31" Type="http://schemas.openxmlformats.org/officeDocument/2006/relationships/tags" Target="../tags/tag640.xml"/><Relationship Id="rId4" Type="http://schemas.openxmlformats.org/officeDocument/2006/relationships/tags" Target="../tags/tag613.xml"/><Relationship Id="rId9" Type="http://schemas.openxmlformats.org/officeDocument/2006/relationships/tags" Target="../tags/tag618.xml"/><Relationship Id="rId14" Type="http://schemas.openxmlformats.org/officeDocument/2006/relationships/tags" Target="../tags/tag623.xml"/><Relationship Id="rId22" Type="http://schemas.openxmlformats.org/officeDocument/2006/relationships/tags" Target="../tags/tag631.xml"/><Relationship Id="rId27" Type="http://schemas.openxmlformats.org/officeDocument/2006/relationships/tags" Target="../tags/tag636.xml"/><Relationship Id="rId30" Type="http://schemas.openxmlformats.org/officeDocument/2006/relationships/tags" Target="../tags/tag639.xml"/><Relationship Id="rId35" Type="http://schemas.openxmlformats.org/officeDocument/2006/relationships/notesSlide" Target="../notesSlides/notesSlide26.xml"/><Relationship Id="rId8" Type="http://schemas.openxmlformats.org/officeDocument/2006/relationships/tags" Target="../tags/tag617.xml"/><Relationship Id="rId3" Type="http://schemas.openxmlformats.org/officeDocument/2006/relationships/tags" Target="../tags/tag612.xml"/><Relationship Id="rId12" Type="http://schemas.openxmlformats.org/officeDocument/2006/relationships/tags" Target="../tags/tag621.xml"/><Relationship Id="rId17" Type="http://schemas.openxmlformats.org/officeDocument/2006/relationships/tags" Target="../tags/tag626.xml"/><Relationship Id="rId25" Type="http://schemas.openxmlformats.org/officeDocument/2006/relationships/tags" Target="../tags/tag634.xml"/><Relationship Id="rId33" Type="http://schemas.openxmlformats.org/officeDocument/2006/relationships/tags" Target="../tags/tag642.xml"/><Relationship Id="rId38" Type="http://schemas.openxmlformats.org/officeDocument/2006/relationships/hyperlink" Target="https://ndlegis.gov/assembly/69-2025/testimony/SNATRES-2322-20250130-32839-A-PELTON_BRADY.pdf" TargetMode="External"/></Relationships>
</file>

<file path=ppt/slides/_rels/slide28.xml.rels><?xml version="1.0" encoding="UTF-8" standalone="yes"?>
<Relationships xmlns="http://schemas.openxmlformats.org/package/2006/relationships"><Relationship Id="rId8" Type="http://schemas.openxmlformats.org/officeDocument/2006/relationships/tags" Target="../tags/tag650.xml"/><Relationship Id="rId13" Type="http://schemas.openxmlformats.org/officeDocument/2006/relationships/notesSlide" Target="../notesSlides/notesSlide27.xml"/><Relationship Id="rId18" Type="http://schemas.openxmlformats.org/officeDocument/2006/relationships/hyperlink" Target="https://business.columbia.edu/faculty/people/gernot-wagner" TargetMode="External"/><Relationship Id="rId3" Type="http://schemas.openxmlformats.org/officeDocument/2006/relationships/tags" Target="../tags/tag645.xml"/><Relationship Id="rId7" Type="http://schemas.openxmlformats.org/officeDocument/2006/relationships/tags" Target="../tags/tag649.xml"/><Relationship Id="rId12" Type="http://schemas.openxmlformats.org/officeDocument/2006/relationships/slideLayout" Target="../slideLayouts/slideLayout32.xml"/><Relationship Id="rId17" Type="http://schemas.openxmlformats.org/officeDocument/2006/relationships/hyperlink" Target="https://ndlegis.gov/assembly/69-2025/testimony/SNATRES-2322-20250130-32839-A-PELTON_BRADY.pdf" TargetMode="External"/><Relationship Id="rId2" Type="http://schemas.openxmlformats.org/officeDocument/2006/relationships/tags" Target="../tags/tag644.xml"/><Relationship Id="rId16" Type="http://schemas.openxmlformats.org/officeDocument/2006/relationships/chart" Target="../charts/chart19.xml"/><Relationship Id="rId20" Type="http://schemas.openxmlformats.org/officeDocument/2006/relationships/hyperlink" Target="https://business.columbia.edu/insights/climate/carboncapture" TargetMode="External"/><Relationship Id="rId1" Type="http://schemas.openxmlformats.org/officeDocument/2006/relationships/tags" Target="../tags/tag643.xml"/><Relationship Id="rId6" Type="http://schemas.openxmlformats.org/officeDocument/2006/relationships/tags" Target="../tags/tag648.xml"/><Relationship Id="rId11" Type="http://schemas.openxmlformats.org/officeDocument/2006/relationships/tags" Target="../tags/tag653.xml"/><Relationship Id="rId5" Type="http://schemas.openxmlformats.org/officeDocument/2006/relationships/tags" Target="../tags/tag647.xml"/><Relationship Id="rId15" Type="http://schemas.openxmlformats.org/officeDocument/2006/relationships/image" Target="../media/image14.emf"/><Relationship Id="rId10" Type="http://schemas.openxmlformats.org/officeDocument/2006/relationships/tags" Target="../tags/tag652.xml"/><Relationship Id="rId19" Type="http://schemas.openxmlformats.org/officeDocument/2006/relationships/hyperlink" Target="https://business.columbia.edu/insights/climate/cki" TargetMode="External"/><Relationship Id="rId4" Type="http://schemas.openxmlformats.org/officeDocument/2006/relationships/tags" Target="../tags/tag646.xml"/><Relationship Id="rId9" Type="http://schemas.openxmlformats.org/officeDocument/2006/relationships/tags" Target="../tags/tag651.xml"/><Relationship Id="rId14" Type="http://schemas.openxmlformats.org/officeDocument/2006/relationships/oleObject" Target="../embeddings/oleObject31.bin"/></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image" Target="../media/image62.emf"/><Relationship Id="rId2" Type="http://schemas.openxmlformats.org/officeDocument/2006/relationships/tags" Target="../tags/tag655.xml"/><Relationship Id="rId1" Type="http://schemas.openxmlformats.org/officeDocument/2006/relationships/tags" Target="../tags/tag654.xml"/><Relationship Id="rId6" Type="http://schemas.openxmlformats.org/officeDocument/2006/relationships/oleObject" Target="../embeddings/oleObject32.bin"/><Relationship Id="rId5" Type="http://schemas.openxmlformats.org/officeDocument/2006/relationships/image" Target="../media/image61.jpeg"/><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hyperlink" Target="https://business.columbia.edu/insights/climate/carboncapture" TargetMode="External"/><Relationship Id="rId3" Type="http://schemas.openxmlformats.org/officeDocument/2006/relationships/tags" Target="../tags/tag50.xml"/><Relationship Id="rId7" Type="http://schemas.openxmlformats.org/officeDocument/2006/relationships/oleObject" Target="../embeddings/oleObject7.bin"/><Relationship Id="rId12" Type="http://schemas.openxmlformats.org/officeDocument/2006/relationships/hyperlink" Target="https://business.columbia.edu/insights/climate/cki" TargetMode="Externa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notesSlide" Target="../notesSlides/notesSlide2.xml"/><Relationship Id="rId11" Type="http://schemas.openxmlformats.org/officeDocument/2006/relationships/hyperlink" Target="https://business.columbia.edu/faculty/people/gernot-wagner" TargetMode="External"/><Relationship Id="rId5" Type="http://schemas.openxmlformats.org/officeDocument/2006/relationships/slideLayout" Target="../slideLayouts/slideLayout47.xml"/><Relationship Id="rId10" Type="http://schemas.openxmlformats.org/officeDocument/2006/relationships/hyperlink" Target="https://www.gminsights.com/industry-analysis/europe-carbon-capture-and-storage-market" TargetMode="External"/><Relationship Id="rId4" Type="http://schemas.openxmlformats.org/officeDocument/2006/relationships/tags" Target="../tags/tag51.xml"/><Relationship Id="rId9" Type="http://schemas.openxmlformats.org/officeDocument/2006/relationships/image" Target="../media/image12.jpeg"/></Relationships>
</file>

<file path=ppt/slides/_rels/slide30.xml.rels><?xml version="1.0" encoding="UTF-8" standalone="yes"?>
<Relationships xmlns="http://schemas.openxmlformats.org/package/2006/relationships"><Relationship Id="rId8" Type="http://schemas.openxmlformats.org/officeDocument/2006/relationships/tags" Target="../tags/tag663.xml"/><Relationship Id="rId13" Type="http://schemas.openxmlformats.org/officeDocument/2006/relationships/notesSlide" Target="../notesSlides/notesSlide29.xml"/><Relationship Id="rId18" Type="http://schemas.openxmlformats.org/officeDocument/2006/relationships/hyperlink" Target="https://www.iea.org/reports/direct-air-capture-2022/executive-summary" TargetMode="External"/><Relationship Id="rId3" Type="http://schemas.openxmlformats.org/officeDocument/2006/relationships/tags" Target="../tags/tag658.xml"/><Relationship Id="rId21" Type="http://schemas.openxmlformats.org/officeDocument/2006/relationships/hyperlink" Target="https://business.columbia.edu/insights/climate/cki" TargetMode="External"/><Relationship Id="rId7" Type="http://schemas.openxmlformats.org/officeDocument/2006/relationships/tags" Target="../tags/tag662.xml"/><Relationship Id="rId12" Type="http://schemas.openxmlformats.org/officeDocument/2006/relationships/slideLayout" Target="../slideLayouts/slideLayout32.xml"/><Relationship Id="rId17" Type="http://schemas.openxmlformats.org/officeDocument/2006/relationships/hyperlink" Target="https://www.iea.org/energy-system/carbon-capture-utilisation-and-storage/bioenergy-with-carbon-capture-and-storage" TargetMode="External"/><Relationship Id="rId25" Type="http://schemas.openxmlformats.org/officeDocument/2006/relationships/chart" Target="../charts/chart22.xml"/><Relationship Id="rId2" Type="http://schemas.openxmlformats.org/officeDocument/2006/relationships/tags" Target="../tags/tag657.xml"/><Relationship Id="rId16" Type="http://schemas.openxmlformats.org/officeDocument/2006/relationships/hyperlink" Target="https://www.iea.org/energy-system/carbon-capture-utilisation-and-storage" TargetMode="External"/><Relationship Id="rId20" Type="http://schemas.openxmlformats.org/officeDocument/2006/relationships/hyperlink" Target="https://business.columbia.edu/faculty/people/gernot-wagner" TargetMode="External"/><Relationship Id="rId1" Type="http://schemas.openxmlformats.org/officeDocument/2006/relationships/tags" Target="../tags/tag656.xml"/><Relationship Id="rId6" Type="http://schemas.openxmlformats.org/officeDocument/2006/relationships/tags" Target="../tags/tag661.xml"/><Relationship Id="rId11" Type="http://schemas.openxmlformats.org/officeDocument/2006/relationships/tags" Target="../tags/tag666.xml"/><Relationship Id="rId24" Type="http://schemas.openxmlformats.org/officeDocument/2006/relationships/chart" Target="../charts/chart21.xml"/><Relationship Id="rId5" Type="http://schemas.openxmlformats.org/officeDocument/2006/relationships/tags" Target="../tags/tag660.xml"/><Relationship Id="rId15" Type="http://schemas.openxmlformats.org/officeDocument/2006/relationships/image" Target="../media/image14.emf"/><Relationship Id="rId23" Type="http://schemas.openxmlformats.org/officeDocument/2006/relationships/chart" Target="../charts/chart20.xml"/><Relationship Id="rId10" Type="http://schemas.openxmlformats.org/officeDocument/2006/relationships/tags" Target="../tags/tag665.xml"/><Relationship Id="rId19" Type="http://schemas.openxmlformats.org/officeDocument/2006/relationships/hyperlink" Target="https://luciatian.com/publications/LIFTOFF_DOE_Industrial-Decarbonization_v8.pdf" TargetMode="External"/><Relationship Id="rId4" Type="http://schemas.openxmlformats.org/officeDocument/2006/relationships/tags" Target="../tags/tag659.xml"/><Relationship Id="rId9" Type="http://schemas.openxmlformats.org/officeDocument/2006/relationships/tags" Target="../tags/tag664.xml"/><Relationship Id="rId14" Type="http://schemas.openxmlformats.org/officeDocument/2006/relationships/oleObject" Target="../embeddings/oleObject33.bin"/><Relationship Id="rId22" Type="http://schemas.openxmlformats.org/officeDocument/2006/relationships/hyperlink" Target="https://business.columbia.edu/insights/climate/carboncapture"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hyperlink" Target="https://www.brevikccs.com/en/node/522705" TargetMode="External"/><Relationship Id="rId18" Type="http://schemas.openxmlformats.org/officeDocument/2006/relationships/hyperlink" Target="https://business.columbia.edu/insights/climate/carboncapture" TargetMode="External"/><Relationship Id="rId3" Type="http://schemas.openxmlformats.org/officeDocument/2006/relationships/tags" Target="../tags/tag669.xml"/><Relationship Id="rId21" Type="http://schemas.openxmlformats.org/officeDocument/2006/relationships/image" Target="../media/image65.png"/><Relationship Id="rId7" Type="http://schemas.openxmlformats.org/officeDocument/2006/relationships/oleObject" Target="../embeddings/oleObject34.bin"/><Relationship Id="rId12" Type="http://schemas.openxmlformats.org/officeDocument/2006/relationships/hyperlink" Target="https://www.iea.org/commentaries/is-carbon-capture-too-expensive" TargetMode="External"/><Relationship Id="rId17" Type="http://schemas.openxmlformats.org/officeDocument/2006/relationships/hyperlink" Target="https://business.columbia.edu/insights/climate/cki" TargetMode="External"/><Relationship Id="rId2" Type="http://schemas.openxmlformats.org/officeDocument/2006/relationships/tags" Target="../tags/tag668.xml"/><Relationship Id="rId16" Type="http://schemas.openxmlformats.org/officeDocument/2006/relationships/hyperlink" Target="https://business.columbia.edu/faculty/people/gernot-wagner" TargetMode="External"/><Relationship Id="rId20" Type="http://schemas.openxmlformats.org/officeDocument/2006/relationships/image" Target="../media/image64.svg"/><Relationship Id="rId1" Type="http://schemas.openxmlformats.org/officeDocument/2006/relationships/tags" Target="../tags/tag667.xml"/><Relationship Id="rId6" Type="http://schemas.openxmlformats.org/officeDocument/2006/relationships/notesSlide" Target="../notesSlides/notesSlide30.xml"/><Relationship Id="rId11" Type="http://schemas.openxmlformats.org/officeDocument/2006/relationships/hyperlink" Target="https://www.iea.org/reports/iron-and-steel-technology-roadmap" TargetMode="External"/><Relationship Id="rId24" Type="http://schemas.openxmlformats.org/officeDocument/2006/relationships/image" Target="../media/image68.svg"/><Relationship Id="rId5" Type="http://schemas.openxmlformats.org/officeDocument/2006/relationships/slideLayout" Target="../slideLayouts/slideLayout32.xml"/><Relationship Id="rId15" Type="http://schemas.openxmlformats.org/officeDocument/2006/relationships/hyperlink" Target="https://www.iea.org/data-and-statistics/charts/levelised-cost-of-co2-capture-by-sector-and-initial-co2-concentration-2019" TargetMode="External"/><Relationship Id="rId23" Type="http://schemas.openxmlformats.org/officeDocument/2006/relationships/image" Target="../media/image67.png"/><Relationship Id="rId10" Type="http://schemas.openxmlformats.org/officeDocument/2006/relationships/hyperlink" Target="https://www.brevikccs.com/en" TargetMode="External"/><Relationship Id="rId19" Type="http://schemas.openxmlformats.org/officeDocument/2006/relationships/image" Target="../media/image63.png"/><Relationship Id="rId4" Type="http://schemas.openxmlformats.org/officeDocument/2006/relationships/tags" Target="../tags/tag670.xml"/><Relationship Id="rId9" Type="http://schemas.openxmlformats.org/officeDocument/2006/relationships/hyperlink" Target="https://corporate.arcelormittal.com/climate-action/decarbonisation-technologies/carbalyst-capturing-and-re-using-our-carbon-rich-waste-gases-to-make-valuable-chemical-products" TargetMode="External"/><Relationship Id="rId14" Type="http://schemas.openxmlformats.org/officeDocument/2006/relationships/hyperlink" Target="https://corporate.arcelormittal.com/media/news-articles/arcelormittal-announces-the-first-industrial-production-of-ethanol" TargetMode="External"/><Relationship Id="rId22" Type="http://schemas.openxmlformats.org/officeDocument/2006/relationships/image" Target="../media/image66.svg"/></Relationships>
</file>

<file path=ppt/slides/_rels/slide32.xml.rels><?xml version="1.0" encoding="UTF-8" standalone="yes"?>
<Relationships xmlns="http://schemas.openxmlformats.org/package/2006/relationships"><Relationship Id="rId8" Type="http://schemas.openxmlformats.org/officeDocument/2006/relationships/hyperlink" Target="https://www.lr.org/en/knowledge/horizons/march-2023/carbon-captures-role-in-maritimes-energy-transition/" TargetMode="External"/><Relationship Id="rId13" Type="http://schemas.openxmlformats.org/officeDocument/2006/relationships/hyperlink" Target="https://climateprogramportal.org/resource/pathways-to-commercial-liftoff/" TargetMode="External"/><Relationship Id="rId18" Type="http://schemas.openxmlformats.org/officeDocument/2006/relationships/image" Target="../media/image63.png"/><Relationship Id="rId3" Type="http://schemas.openxmlformats.org/officeDocument/2006/relationships/tags" Target="../tags/tag673.xml"/><Relationship Id="rId21" Type="http://schemas.openxmlformats.org/officeDocument/2006/relationships/image" Target="../media/image66.svg"/><Relationship Id="rId7" Type="http://schemas.openxmlformats.org/officeDocument/2006/relationships/image" Target="../media/image14.emf"/><Relationship Id="rId12" Type="http://schemas.openxmlformats.org/officeDocument/2006/relationships/hyperlink" Target="https://cdn.sanity.io/files/ixv7nalm/production/e755df082225daf530240c26a2a5c39d3400c5da.pdf" TargetMode="External"/><Relationship Id="rId17" Type="http://schemas.openxmlformats.org/officeDocument/2006/relationships/hyperlink" Target="https://business.columbia.edu/insights/climate/carboncapture" TargetMode="External"/><Relationship Id="rId2" Type="http://schemas.openxmlformats.org/officeDocument/2006/relationships/tags" Target="../tags/tag672.xml"/><Relationship Id="rId16" Type="http://schemas.openxmlformats.org/officeDocument/2006/relationships/hyperlink" Target="https://business.columbia.edu/insights/climate/cki" TargetMode="External"/><Relationship Id="rId20" Type="http://schemas.openxmlformats.org/officeDocument/2006/relationships/image" Target="../media/image65.png"/><Relationship Id="rId1" Type="http://schemas.openxmlformats.org/officeDocument/2006/relationships/tags" Target="../tags/tag671.xml"/><Relationship Id="rId6" Type="http://schemas.openxmlformats.org/officeDocument/2006/relationships/oleObject" Target="../embeddings/oleObject35.bin"/><Relationship Id="rId11" Type="http://schemas.openxmlformats.org/officeDocument/2006/relationships/hyperlink" Target="https://www.iea.org/commentaries/is-carbon-capture-too-expensive" TargetMode="External"/><Relationship Id="rId5" Type="http://schemas.openxmlformats.org/officeDocument/2006/relationships/notesSlide" Target="../notesSlides/notesSlide31.xml"/><Relationship Id="rId15" Type="http://schemas.openxmlformats.org/officeDocument/2006/relationships/hyperlink" Target="https://business.columbia.edu/faculty/people/gernot-wagner" TargetMode="External"/><Relationship Id="rId23" Type="http://schemas.openxmlformats.org/officeDocument/2006/relationships/image" Target="../media/image68.svg"/><Relationship Id="rId10" Type="http://schemas.openxmlformats.org/officeDocument/2006/relationships/hyperlink" Target="https://www.iea.org/reports/iron-and-steel-technology-roadmap" TargetMode="External"/><Relationship Id="rId19" Type="http://schemas.openxmlformats.org/officeDocument/2006/relationships/image" Target="../media/image64.svg"/><Relationship Id="rId4" Type="http://schemas.openxmlformats.org/officeDocument/2006/relationships/slideLayout" Target="../slideLayouts/slideLayout32.xml"/><Relationship Id="rId9" Type="http://schemas.openxmlformats.org/officeDocument/2006/relationships/hyperlink" Target="https://www.anthropocenemagazine.org/2023/06/capturing-carbon-emissions-on-moving-vehicles/" TargetMode="External"/><Relationship Id="rId14" Type="http://schemas.openxmlformats.org/officeDocument/2006/relationships/hyperlink" Target="https://www.iea.org/data-and-statistics/charts/levelised-cost-of-co2-capture-by-sector-and-initial-co2-concentration-2019" TargetMode="External"/><Relationship Id="rId22" Type="http://schemas.openxmlformats.org/officeDocument/2006/relationships/image" Target="../media/image67.png"/></Relationships>
</file>

<file path=ppt/slides/_rels/slide33.xml.rels><?xml version="1.0" encoding="UTF-8" standalone="yes"?>
<Relationships xmlns="http://schemas.openxmlformats.org/package/2006/relationships"><Relationship Id="rId26" Type="http://schemas.openxmlformats.org/officeDocument/2006/relationships/tags" Target="../tags/tag699.xml"/><Relationship Id="rId21" Type="http://schemas.openxmlformats.org/officeDocument/2006/relationships/tags" Target="../tags/tag694.xml"/><Relationship Id="rId42" Type="http://schemas.openxmlformats.org/officeDocument/2006/relationships/tags" Target="../tags/tag715.xml"/><Relationship Id="rId47" Type="http://schemas.openxmlformats.org/officeDocument/2006/relationships/tags" Target="../tags/tag720.xml"/><Relationship Id="rId63" Type="http://schemas.openxmlformats.org/officeDocument/2006/relationships/hyperlink" Target="https://www.iea.org/commentaries/is-carbon-capture-too-expensive" TargetMode="External"/><Relationship Id="rId68" Type="http://schemas.openxmlformats.org/officeDocument/2006/relationships/hyperlink" Target="https://business.columbia.edu/insights/climate/cki" TargetMode="External"/><Relationship Id="rId7" Type="http://schemas.openxmlformats.org/officeDocument/2006/relationships/tags" Target="../tags/tag680.xml"/><Relationship Id="rId2" Type="http://schemas.openxmlformats.org/officeDocument/2006/relationships/tags" Target="../tags/tag675.xml"/><Relationship Id="rId16" Type="http://schemas.openxmlformats.org/officeDocument/2006/relationships/tags" Target="../tags/tag689.xml"/><Relationship Id="rId29" Type="http://schemas.openxmlformats.org/officeDocument/2006/relationships/tags" Target="../tags/tag702.xml"/><Relationship Id="rId11" Type="http://schemas.openxmlformats.org/officeDocument/2006/relationships/tags" Target="../tags/tag684.xml"/><Relationship Id="rId24" Type="http://schemas.openxmlformats.org/officeDocument/2006/relationships/tags" Target="../tags/tag697.xml"/><Relationship Id="rId32" Type="http://schemas.openxmlformats.org/officeDocument/2006/relationships/tags" Target="../tags/tag705.xml"/><Relationship Id="rId37" Type="http://schemas.openxmlformats.org/officeDocument/2006/relationships/tags" Target="../tags/tag710.xml"/><Relationship Id="rId40" Type="http://schemas.openxmlformats.org/officeDocument/2006/relationships/tags" Target="../tags/tag713.xml"/><Relationship Id="rId45" Type="http://schemas.openxmlformats.org/officeDocument/2006/relationships/tags" Target="../tags/tag718.xml"/><Relationship Id="rId53" Type="http://schemas.openxmlformats.org/officeDocument/2006/relationships/tags" Target="../tags/tag726.xml"/><Relationship Id="rId58" Type="http://schemas.openxmlformats.org/officeDocument/2006/relationships/chart" Target="../charts/chart23.xml"/><Relationship Id="rId66" Type="http://schemas.openxmlformats.org/officeDocument/2006/relationships/hyperlink" Target="https://www.belfercenter.org/publication/carbon-capture-utilization-and-storage-technologies-and-costs-us-context" TargetMode="External"/><Relationship Id="rId5" Type="http://schemas.openxmlformats.org/officeDocument/2006/relationships/tags" Target="../tags/tag678.xml"/><Relationship Id="rId61" Type="http://schemas.openxmlformats.org/officeDocument/2006/relationships/hyperlink" Target="https://www.eisneramper.com/insights/tax/45q-credit-advantage-1123/#:~:text=What%20Are%20the%20Sec.,Facility%20Requirements" TargetMode="External"/><Relationship Id="rId19" Type="http://schemas.openxmlformats.org/officeDocument/2006/relationships/tags" Target="../tags/tag692.xml"/><Relationship Id="rId14" Type="http://schemas.openxmlformats.org/officeDocument/2006/relationships/tags" Target="../tags/tag687.xml"/><Relationship Id="rId22" Type="http://schemas.openxmlformats.org/officeDocument/2006/relationships/tags" Target="../tags/tag695.xml"/><Relationship Id="rId27" Type="http://schemas.openxmlformats.org/officeDocument/2006/relationships/tags" Target="../tags/tag700.xml"/><Relationship Id="rId30" Type="http://schemas.openxmlformats.org/officeDocument/2006/relationships/tags" Target="../tags/tag703.xml"/><Relationship Id="rId35" Type="http://schemas.openxmlformats.org/officeDocument/2006/relationships/tags" Target="../tags/tag708.xml"/><Relationship Id="rId43" Type="http://schemas.openxmlformats.org/officeDocument/2006/relationships/tags" Target="../tags/tag716.xml"/><Relationship Id="rId48" Type="http://schemas.openxmlformats.org/officeDocument/2006/relationships/tags" Target="../tags/tag721.xml"/><Relationship Id="rId56" Type="http://schemas.openxmlformats.org/officeDocument/2006/relationships/oleObject" Target="../embeddings/oleObject36.bin"/><Relationship Id="rId64" Type="http://schemas.openxmlformats.org/officeDocument/2006/relationships/hyperlink" Target="https://www.iea.org/data-and-statistics/charts/levelised-cost-of-co2-capture-by-sector-and-initial-co2-concentration-2019" TargetMode="External"/><Relationship Id="rId69" Type="http://schemas.openxmlformats.org/officeDocument/2006/relationships/hyperlink" Target="https://business.columbia.edu/insights/climate/carboncapture" TargetMode="External"/><Relationship Id="rId8" Type="http://schemas.openxmlformats.org/officeDocument/2006/relationships/tags" Target="../tags/tag681.xml"/><Relationship Id="rId51" Type="http://schemas.openxmlformats.org/officeDocument/2006/relationships/tags" Target="../tags/tag724.xml"/><Relationship Id="rId3" Type="http://schemas.openxmlformats.org/officeDocument/2006/relationships/tags" Target="../tags/tag676.xml"/><Relationship Id="rId12" Type="http://schemas.openxmlformats.org/officeDocument/2006/relationships/tags" Target="../tags/tag685.xml"/><Relationship Id="rId17" Type="http://schemas.openxmlformats.org/officeDocument/2006/relationships/tags" Target="../tags/tag690.xml"/><Relationship Id="rId25" Type="http://schemas.openxmlformats.org/officeDocument/2006/relationships/tags" Target="../tags/tag698.xml"/><Relationship Id="rId33" Type="http://schemas.openxmlformats.org/officeDocument/2006/relationships/tags" Target="../tags/tag706.xml"/><Relationship Id="rId38" Type="http://schemas.openxmlformats.org/officeDocument/2006/relationships/tags" Target="../tags/tag711.xml"/><Relationship Id="rId46" Type="http://schemas.openxmlformats.org/officeDocument/2006/relationships/tags" Target="../tags/tag719.xml"/><Relationship Id="rId59" Type="http://schemas.openxmlformats.org/officeDocument/2006/relationships/hyperlink" Target="https://www.canarymedia.com/articles/carbon-capture/co2-removal-leader-climeworks-says-new-tech-can-halve-costs-energy-use#:~:text=Climeworks%20said%20its%20Generation%203,350%20per%20ton%20by%202030." TargetMode="External"/><Relationship Id="rId67" Type="http://schemas.openxmlformats.org/officeDocument/2006/relationships/hyperlink" Target="https://business.columbia.edu/faculty/people/gernot-wagner" TargetMode="External"/><Relationship Id="rId20" Type="http://schemas.openxmlformats.org/officeDocument/2006/relationships/tags" Target="../tags/tag693.xml"/><Relationship Id="rId41" Type="http://schemas.openxmlformats.org/officeDocument/2006/relationships/tags" Target="../tags/tag714.xml"/><Relationship Id="rId54" Type="http://schemas.openxmlformats.org/officeDocument/2006/relationships/tags" Target="../tags/tag727.xml"/><Relationship Id="rId62" Type="http://schemas.openxmlformats.org/officeDocument/2006/relationships/hyperlink" Target="https://www.lazard.com/media/nltb551p/lazards-lcoeplus-april-2023.pdf" TargetMode="External"/><Relationship Id="rId1" Type="http://schemas.openxmlformats.org/officeDocument/2006/relationships/tags" Target="../tags/tag674.xml"/><Relationship Id="rId6" Type="http://schemas.openxmlformats.org/officeDocument/2006/relationships/tags" Target="../tags/tag679.xml"/><Relationship Id="rId15" Type="http://schemas.openxmlformats.org/officeDocument/2006/relationships/tags" Target="../tags/tag688.xml"/><Relationship Id="rId23" Type="http://schemas.openxmlformats.org/officeDocument/2006/relationships/tags" Target="../tags/tag696.xml"/><Relationship Id="rId28" Type="http://schemas.openxmlformats.org/officeDocument/2006/relationships/tags" Target="../tags/tag701.xml"/><Relationship Id="rId36" Type="http://schemas.openxmlformats.org/officeDocument/2006/relationships/tags" Target="../tags/tag709.xml"/><Relationship Id="rId49" Type="http://schemas.openxmlformats.org/officeDocument/2006/relationships/tags" Target="../tags/tag722.xml"/><Relationship Id="rId57" Type="http://schemas.openxmlformats.org/officeDocument/2006/relationships/image" Target="../media/image69.emf"/><Relationship Id="rId10" Type="http://schemas.openxmlformats.org/officeDocument/2006/relationships/tags" Target="../tags/tag683.xml"/><Relationship Id="rId31" Type="http://schemas.openxmlformats.org/officeDocument/2006/relationships/tags" Target="../tags/tag704.xml"/><Relationship Id="rId44" Type="http://schemas.openxmlformats.org/officeDocument/2006/relationships/tags" Target="../tags/tag717.xml"/><Relationship Id="rId52" Type="http://schemas.openxmlformats.org/officeDocument/2006/relationships/tags" Target="../tags/tag725.xml"/><Relationship Id="rId60" Type="http://schemas.openxmlformats.org/officeDocument/2006/relationships/hyperlink" Target="https://carbon180.org/pathway/direct-air-capture/" TargetMode="External"/><Relationship Id="rId65" Type="http://schemas.openxmlformats.org/officeDocument/2006/relationships/hyperlink" Target="https://climateprogramportal.org/resource/pathways-to-commercial-liftoff/" TargetMode="External"/><Relationship Id="rId4" Type="http://schemas.openxmlformats.org/officeDocument/2006/relationships/tags" Target="../tags/tag677.xml"/><Relationship Id="rId9" Type="http://schemas.openxmlformats.org/officeDocument/2006/relationships/tags" Target="../tags/tag682.xml"/><Relationship Id="rId13" Type="http://schemas.openxmlformats.org/officeDocument/2006/relationships/tags" Target="../tags/tag686.xml"/><Relationship Id="rId18" Type="http://schemas.openxmlformats.org/officeDocument/2006/relationships/tags" Target="../tags/tag691.xml"/><Relationship Id="rId39" Type="http://schemas.openxmlformats.org/officeDocument/2006/relationships/tags" Target="../tags/tag712.xml"/><Relationship Id="rId34" Type="http://schemas.openxmlformats.org/officeDocument/2006/relationships/tags" Target="../tags/tag707.xml"/><Relationship Id="rId50" Type="http://schemas.openxmlformats.org/officeDocument/2006/relationships/tags" Target="../tags/tag723.xml"/><Relationship Id="rId55"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13" Type="http://schemas.openxmlformats.org/officeDocument/2006/relationships/tags" Target="../tags/tag740.xml"/><Relationship Id="rId18" Type="http://schemas.openxmlformats.org/officeDocument/2006/relationships/tags" Target="../tags/tag745.xml"/><Relationship Id="rId26" Type="http://schemas.openxmlformats.org/officeDocument/2006/relationships/notesSlide" Target="../notesSlides/notesSlide32.xml"/><Relationship Id="rId21" Type="http://schemas.openxmlformats.org/officeDocument/2006/relationships/tags" Target="../tags/tag748.xml"/><Relationship Id="rId34" Type="http://schemas.openxmlformats.org/officeDocument/2006/relationships/hyperlink" Target="https://reports.weforum.org/docs/WEF_Net_Zero_Industry_Tracker_2024_Steel.pdf" TargetMode="External"/><Relationship Id="rId7" Type="http://schemas.openxmlformats.org/officeDocument/2006/relationships/tags" Target="../tags/tag734.xml"/><Relationship Id="rId12" Type="http://schemas.openxmlformats.org/officeDocument/2006/relationships/tags" Target="../tags/tag739.xml"/><Relationship Id="rId17" Type="http://schemas.openxmlformats.org/officeDocument/2006/relationships/tags" Target="../tags/tag744.xml"/><Relationship Id="rId25" Type="http://schemas.openxmlformats.org/officeDocument/2006/relationships/slideLayout" Target="../slideLayouts/slideLayout32.xml"/><Relationship Id="rId33" Type="http://schemas.openxmlformats.org/officeDocument/2006/relationships/hyperlink" Target="https://www.mckinsey.com/industries/metals-and-mining/our-insights/the-resilience-of-steel-navigating-the-crossroads" TargetMode="External"/><Relationship Id="rId2" Type="http://schemas.openxmlformats.org/officeDocument/2006/relationships/tags" Target="../tags/tag729.xml"/><Relationship Id="rId16" Type="http://schemas.openxmlformats.org/officeDocument/2006/relationships/tags" Target="../tags/tag743.xml"/><Relationship Id="rId20" Type="http://schemas.openxmlformats.org/officeDocument/2006/relationships/tags" Target="../tags/tag747.xml"/><Relationship Id="rId29" Type="http://schemas.openxmlformats.org/officeDocument/2006/relationships/chart" Target="../charts/chart24.xml"/><Relationship Id="rId1" Type="http://schemas.openxmlformats.org/officeDocument/2006/relationships/tags" Target="../tags/tag728.xml"/><Relationship Id="rId6" Type="http://schemas.openxmlformats.org/officeDocument/2006/relationships/tags" Target="../tags/tag733.xml"/><Relationship Id="rId11" Type="http://schemas.openxmlformats.org/officeDocument/2006/relationships/tags" Target="../tags/tag738.xml"/><Relationship Id="rId24" Type="http://schemas.openxmlformats.org/officeDocument/2006/relationships/tags" Target="../tags/tag751.xml"/><Relationship Id="rId32" Type="http://schemas.openxmlformats.org/officeDocument/2006/relationships/hyperlink" Target="https://www.iea.org/reports/iron-and-steel-technology-roadmap" TargetMode="External"/><Relationship Id="rId37" Type="http://schemas.openxmlformats.org/officeDocument/2006/relationships/hyperlink" Target="https://business.columbia.edu/insights/climate/carboncapture" TargetMode="External"/><Relationship Id="rId5" Type="http://schemas.openxmlformats.org/officeDocument/2006/relationships/tags" Target="../tags/tag732.xml"/><Relationship Id="rId15" Type="http://schemas.openxmlformats.org/officeDocument/2006/relationships/tags" Target="../tags/tag742.xml"/><Relationship Id="rId23" Type="http://schemas.openxmlformats.org/officeDocument/2006/relationships/tags" Target="../tags/tag750.xml"/><Relationship Id="rId28" Type="http://schemas.openxmlformats.org/officeDocument/2006/relationships/image" Target="../media/image1.emf"/><Relationship Id="rId36" Type="http://schemas.openxmlformats.org/officeDocument/2006/relationships/hyperlink" Target="https://business.columbia.edu/insights/climate/cki" TargetMode="External"/><Relationship Id="rId10" Type="http://schemas.openxmlformats.org/officeDocument/2006/relationships/tags" Target="../tags/tag737.xml"/><Relationship Id="rId19" Type="http://schemas.openxmlformats.org/officeDocument/2006/relationships/tags" Target="../tags/tag746.xml"/><Relationship Id="rId31" Type="http://schemas.openxmlformats.org/officeDocument/2006/relationships/hyperlink" Target="https://www.iea.org/reports/net-zero-by-2050" TargetMode="External"/><Relationship Id="rId4" Type="http://schemas.openxmlformats.org/officeDocument/2006/relationships/tags" Target="../tags/tag731.xml"/><Relationship Id="rId9" Type="http://schemas.openxmlformats.org/officeDocument/2006/relationships/tags" Target="../tags/tag736.xml"/><Relationship Id="rId14" Type="http://schemas.openxmlformats.org/officeDocument/2006/relationships/tags" Target="../tags/tag741.xml"/><Relationship Id="rId22" Type="http://schemas.openxmlformats.org/officeDocument/2006/relationships/tags" Target="../tags/tag749.xml"/><Relationship Id="rId27" Type="http://schemas.openxmlformats.org/officeDocument/2006/relationships/oleObject" Target="../embeddings/oleObject37.bin"/><Relationship Id="rId30" Type="http://schemas.openxmlformats.org/officeDocument/2006/relationships/hyperlink" Target="https://www.iea.org/data-and-statistics/charts/direct-co2-emissions-in-the-iron-and-steel-sector-by-scenario-2019-2050" TargetMode="External"/><Relationship Id="rId35" Type="http://schemas.openxmlformats.org/officeDocument/2006/relationships/hyperlink" Target="https://business.columbia.edu/faculty/people/gernot-wagner" TargetMode="External"/><Relationship Id="rId8" Type="http://schemas.openxmlformats.org/officeDocument/2006/relationships/tags" Target="../tags/tag735.xml"/><Relationship Id="rId3" Type="http://schemas.openxmlformats.org/officeDocument/2006/relationships/tags" Target="../tags/tag730.xml"/></Relationships>
</file>

<file path=ppt/slides/_rels/slide35.xml.rels><?xml version="1.0" encoding="UTF-8" standalone="yes"?>
<Relationships xmlns="http://schemas.openxmlformats.org/package/2006/relationships"><Relationship Id="rId13" Type="http://schemas.openxmlformats.org/officeDocument/2006/relationships/tags" Target="../tags/tag764.xml"/><Relationship Id="rId18" Type="http://schemas.openxmlformats.org/officeDocument/2006/relationships/tags" Target="../tags/tag769.xml"/><Relationship Id="rId26" Type="http://schemas.openxmlformats.org/officeDocument/2006/relationships/hyperlink" Target="https://www.energypolicy.columbia.edu/publications/low-carbon-production-iron-steel-technology-options-economic-assessment-and-policy/" TargetMode="External"/><Relationship Id="rId3" Type="http://schemas.openxmlformats.org/officeDocument/2006/relationships/tags" Target="../tags/tag754.xml"/><Relationship Id="rId21" Type="http://schemas.openxmlformats.org/officeDocument/2006/relationships/tags" Target="../tags/tag772.xml"/><Relationship Id="rId34" Type="http://schemas.openxmlformats.org/officeDocument/2006/relationships/hyperlink" Target="https://business.columbia.edu/insights/climate/cki" TargetMode="External"/><Relationship Id="rId7" Type="http://schemas.openxmlformats.org/officeDocument/2006/relationships/tags" Target="../tags/tag758.xml"/><Relationship Id="rId12" Type="http://schemas.openxmlformats.org/officeDocument/2006/relationships/tags" Target="../tags/tag763.xml"/><Relationship Id="rId17" Type="http://schemas.openxmlformats.org/officeDocument/2006/relationships/tags" Target="../tags/tag768.xml"/><Relationship Id="rId25" Type="http://schemas.openxmlformats.org/officeDocument/2006/relationships/image" Target="../media/image1.emf"/><Relationship Id="rId33" Type="http://schemas.openxmlformats.org/officeDocument/2006/relationships/hyperlink" Target="https://business.columbia.edu/faculty/people/gernot-wagner" TargetMode="External"/><Relationship Id="rId2" Type="http://schemas.openxmlformats.org/officeDocument/2006/relationships/tags" Target="../tags/tag753.xml"/><Relationship Id="rId16" Type="http://schemas.openxmlformats.org/officeDocument/2006/relationships/tags" Target="../tags/tag767.xml"/><Relationship Id="rId20" Type="http://schemas.openxmlformats.org/officeDocument/2006/relationships/tags" Target="../tags/tag771.xml"/><Relationship Id="rId29" Type="http://schemas.openxmlformats.org/officeDocument/2006/relationships/hyperlink" Target="https://www.bostonmetal.com/green-steel-solution/" TargetMode="External"/><Relationship Id="rId1" Type="http://schemas.openxmlformats.org/officeDocument/2006/relationships/tags" Target="../tags/tag752.xml"/><Relationship Id="rId6" Type="http://schemas.openxmlformats.org/officeDocument/2006/relationships/tags" Target="../tags/tag757.xml"/><Relationship Id="rId11" Type="http://schemas.openxmlformats.org/officeDocument/2006/relationships/tags" Target="../tags/tag762.xml"/><Relationship Id="rId24" Type="http://schemas.openxmlformats.org/officeDocument/2006/relationships/oleObject" Target="../embeddings/oleObject38.bin"/><Relationship Id="rId32" Type="http://schemas.openxmlformats.org/officeDocument/2006/relationships/hyperlink" Target="https://www.energy-transitions.org/wp-content/uploads/2021/12/MPP-Steel_Transition-Strategy.pdf" TargetMode="External"/><Relationship Id="rId5" Type="http://schemas.openxmlformats.org/officeDocument/2006/relationships/tags" Target="../tags/tag756.xml"/><Relationship Id="rId15" Type="http://schemas.openxmlformats.org/officeDocument/2006/relationships/tags" Target="../tags/tag766.xml"/><Relationship Id="rId23" Type="http://schemas.openxmlformats.org/officeDocument/2006/relationships/notesSlide" Target="../notesSlides/notesSlide33.xml"/><Relationship Id="rId28" Type="http://schemas.openxmlformats.org/officeDocument/2006/relationships/hyperlink" Target="https://www.electra.earth/our-technology/" TargetMode="External"/><Relationship Id="rId36" Type="http://schemas.openxmlformats.org/officeDocument/2006/relationships/chart" Target="../charts/chart25.xml"/><Relationship Id="rId10" Type="http://schemas.openxmlformats.org/officeDocument/2006/relationships/tags" Target="../tags/tag761.xml"/><Relationship Id="rId19" Type="http://schemas.openxmlformats.org/officeDocument/2006/relationships/tags" Target="../tags/tag770.xml"/><Relationship Id="rId31" Type="http://schemas.openxmlformats.org/officeDocument/2006/relationships/hyperlink" Target="https://www.sciencedirect.com/science/article/pii/S175058361730289X?via%3Dihub" TargetMode="External"/><Relationship Id="rId4" Type="http://schemas.openxmlformats.org/officeDocument/2006/relationships/tags" Target="../tags/tag755.xml"/><Relationship Id="rId9" Type="http://schemas.openxmlformats.org/officeDocument/2006/relationships/tags" Target="../tags/tag760.xml"/><Relationship Id="rId14" Type="http://schemas.openxmlformats.org/officeDocument/2006/relationships/tags" Target="../tags/tag765.xml"/><Relationship Id="rId22" Type="http://schemas.openxmlformats.org/officeDocument/2006/relationships/slideLayout" Target="../slideLayouts/slideLayout32.xml"/><Relationship Id="rId27" Type="http://schemas.openxmlformats.org/officeDocument/2006/relationships/hyperlink" Target="https://www.aiche.org/resources/publications/cep/2023/february/catalyzing-commercialization-producing-green-iron-zero-carbon-electrochemical-process" TargetMode="External"/><Relationship Id="rId30" Type="http://schemas.openxmlformats.org/officeDocument/2006/relationships/hyperlink" Target="https://www.midrex.com/tech-article/impact-of-hydrogen-dri-on-eaf-steelmaking/" TargetMode="External"/><Relationship Id="rId35" Type="http://schemas.openxmlformats.org/officeDocument/2006/relationships/hyperlink" Target="https://business.columbia.edu/insights/climate/carboncapture" TargetMode="External"/><Relationship Id="rId8" Type="http://schemas.openxmlformats.org/officeDocument/2006/relationships/tags" Target="../tags/tag759.xml"/></Relationships>
</file>

<file path=ppt/slides/_rels/slide36.xml.rels><?xml version="1.0" encoding="UTF-8" standalone="yes"?>
<Relationships xmlns="http://schemas.openxmlformats.org/package/2006/relationships"><Relationship Id="rId8" Type="http://schemas.openxmlformats.org/officeDocument/2006/relationships/hyperlink" Target="https://www.energypolicy.columbia.edu/publications/low-carbon-production-iron-steel-technology-options-economic-assessment-and-policy/" TargetMode="External"/><Relationship Id="rId13" Type="http://schemas.openxmlformats.org/officeDocument/2006/relationships/image" Target="../media/image70.jpeg"/><Relationship Id="rId3" Type="http://schemas.openxmlformats.org/officeDocument/2006/relationships/tags" Target="../tags/tag775.xml"/><Relationship Id="rId7" Type="http://schemas.openxmlformats.org/officeDocument/2006/relationships/image" Target="../media/image14.emf"/><Relationship Id="rId12" Type="http://schemas.openxmlformats.org/officeDocument/2006/relationships/hyperlink" Target="https://business.columbia.edu/insights/climate/carboncapture" TargetMode="External"/><Relationship Id="rId2" Type="http://schemas.openxmlformats.org/officeDocument/2006/relationships/tags" Target="../tags/tag774.xml"/><Relationship Id="rId1" Type="http://schemas.openxmlformats.org/officeDocument/2006/relationships/tags" Target="../tags/tag773.xml"/><Relationship Id="rId6" Type="http://schemas.openxmlformats.org/officeDocument/2006/relationships/oleObject" Target="../embeddings/oleObject39.bin"/><Relationship Id="rId11" Type="http://schemas.openxmlformats.org/officeDocument/2006/relationships/hyperlink" Target="https://business.columbia.edu/insights/climate/cki" TargetMode="External"/><Relationship Id="rId5" Type="http://schemas.openxmlformats.org/officeDocument/2006/relationships/notesSlide" Target="../notesSlides/notesSlide34.xml"/><Relationship Id="rId10" Type="http://schemas.openxmlformats.org/officeDocument/2006/relationships/hyperlink" Target="https://business.columbia.edu/faculty/people/gernot-wagner" TargetMode="External"/><Relationship Id="rId4" Type="http://schemas.openxmlformats.org/officeDocument/2006/relationships/slideLayout" Target="../slideLayouts/slideLayout32.xml"/><Relationship Id="rId9" Type="http://schemas.openxmlformats.org/officeDocument/2006/relationships/hyperlink" Target="https://www.sciencedirect.com/science/article/pii/S0016236122038984" TargetMode="External"/><Relationship Id="rId14" Type="http://schemas.openxmlformats.org/officeDocument/2006/relationships/image" Target="../media/image71.jpeg"/></Relationships>
</file>

<file path=ppt/slides/_rels/slide37.xml.rels><?xml version="1.0" encoding="UTF-8" standalone="yes"?>
<Relationships xmlns="http://schemas.openxmlformats.org/package/2006/relationships"><Relationship Id="rId8" Type="http://schemas.openxmlformats.org/officeDocument/2006/relationships/hyperlink" Target="https://www.midrex.com/tech-article/impact-of-hydrogen-dri-on-eaf-steelmaking/" TargetMode="External"/><Relationship Id="rId13" Type="http://schemas.openxmlformats.org/officeDocument/2006/relationships/hyperlink" Target="https://www.iea.org/reports/iron-and-steel-technology-roadmap" TargetMode="External"/><Relationship Id="rId18" Type="http://schemas.openxmlformats.org/officeDocument/2006/relationships/image" Target="../media/image73.jpeg"/><Relationship Id="rId3" Type="http://schemas.openxmlformats.org/officeDocument/2006/relationships/tags" Target="../tags/tag778.xml"/><Relationship Id="rId7" Type="http://schemas.openxmlformats.org/officeDocument/2006/relationships/image" Target="../media/image14.emf"/><Relationship Id="rId12" Type="http://schemas.openxmlformats.org/officeDocument/2006/relationships/hyperlink" Target="https://ieefa.org/sites/default/files/2022-06/steel-fact-sheet.pdf" TargetMode="External"/><Relationship Id="rId17" Type="http://schemas.openxmlformats.org/officeDocument/2006/relationships/image" Target="../media/image72.jpeg"/><Relationship Id="rId2" Type="http://schemas.openxmlformats.org/officeDocument/2006/relationships/tags" Target="../tags/tag777.xml"/><Relationship Id="rId16" Type="http://schemas.openxmlformats.org/officeDocument/2006/relationships/hyperlink" Target="https://business.columbia.edu/insights/climate/carboncapture" TargetMode="External"/><Relationship Id="rId1" Type="http://schemas.openxmlformats.org/officeDocument/2006/relationships/tags" Target="../tags/tag776.xml"/><Relationship Id="rId6" Type="http://schemas.openxmlformats.org/officeDocument/2006/relationships/oleObject" Target="../embeddings/oleObject40.bin"/><Relationship Id="rId11" Type="http://schemas.openxmlformats.org/officeDocument/2006/relationships/hyperlink" Target="https://wires.onlinelibrary.wiley.com/doi/10.1002/wcc.633" TargetMode="External"/><Relationship Id="rId5" Type="http://schemas.openxmlformats.org/officeDocument/2006/relationships/notesSlide" Target="../notesSlides/notesSlide35.xml"/><Relationship Id="rId15" Type="http://schemas.openxmlformats.org/officeDocument/2006/relationships/hyperlink" Target="https://business.columbia.edu/insights/climate/cki" TargetMode="External"/><Relationship Id="rId10" Type="http://schemas.openxmlformats.org/officeDocument/2006/relationships/hyperlink" Target="https://worldsteel.org/steel-topics/sustainability/sustainability-indicators/" TargetMode="External"/><Relationship Id="rId4" Type="http://schemas.openxmlformats.org/officeDocument/2006/relationships/slideLayout" Target="../slideLayouts/slideLayout32.xml"/><Relationship Id="rId9" Type="http://schemas.openxmlformats.org/officeDocument/2006/relationships/hyperlink" Target="https://corporate-media.arcelormittal.com/media/ob3lpdom/car_2.pdf" TargetMode="External"/><Relationship Id="rId14" Type="http://schemas.openxmlformats.org/officeDocument/2006/relationships/hyperlink" Target="https://business.columbia.edu/faculty/people/gernot-wagner" TargetMode="External"/></Relationships>
</file>

<file path=ppt/slides/_rels/slide38.xml.rels><?xml version="1.0" encoding="UTF-8" standalone="yes"?>
<Relationships xmlns="http://schemas.openxmlformats.org/package/2006/relationships"><Relationship Id="rId8" Type="http://schemas.openxmlformats.org/officeDocument/2006/relationships/tags" Target="../tags/tag786.xml"/><Relationship Id="rId13" Type="http://schemas.openxmlformats.org/officeDocument/2006/relationships/tags" Target="../tags/tag791.xml"/><Relationship Id="rId18" Type="http://schemas.openxmlformats.org/officeDocument/2006/relationships/oleObject" Target="../embeddings/oleObject41.bin"/><Relationship Id="rId26" Type="http://schemas.openxmlformats.org/officeDocument/2006/relationships/hyperlink" Target="https://iea.blob.core.windows.net/assets/e83f95c8-10a6-4f2a-b122-2931da592f02/LETA-CIAB_Final_web.pdf" TargetMode="External"/><Relationship Id="rId3" Type="http://schemas.openxmlformats.org/officeDocument/2006/relationships/tags" Target="../tags/tag781.xml"/><Relationship Id="rId21" Type="http://schemas.openxmlformats.org/officeDocument/2006/relationships/image" Target="../media/image75.emf"/><Relationship Id="rId7" Type="http://schemas.openxmlformats.org/officeDocument/2006/relationships/tags" Target="../tags/tag785.xml"/><Relationship Id="rId12" Type="http://schemas.openxmlformats.org/officeDocument/2006/relationships/tags" Target="../tags/tag790.xml"/><Relationship Id="rId17" Type="http://schemas.openxmlformats.org/officeDocument/2006/relationships/notesSlide" Target="../notesSlides/notesSlide36.xml"/><Relationship Id="rId25" Type="http://schemas.openxmlformats.org/officeDocument/2006/relationships/hyperlink" Target="https://www.iea.org/commentaries/is-carbon-capture-too-expensive" TargetMode="External"/><Relationship Id="rId2" Type="http://schemas.openxmlformats.org/officeDocument/2006/relationships/tags" Target="../tags/tag780.xml"/><Relationship Id="rId16" Type="http://schemas.openxmlformats.org/officeDocument/2006/relationships/slideLayout" Target="../slideLayouts/slideLayout32.xml"/><Relationship Id="rId20" Type="http://schemas.openxmlformats.org/officeDocument/2006/relationships/image" Target="../media/image74.emf"/><Relationship Id="rId29" Type="http://schemas.openxmlformats.org/officeDocument/2006/relationships/hyperlink" Target="https://business.columbia.edu/insights/climate/cki" TargetMode="External"/><Relationship Id="rId1" Type="http://schemas.openxmlformats.org/officeDocument/2006/relationships/tags" Target="../tags/tag779.xml"/><Relationship Id="rId6" Type="http://schemas.openxmlformats.org/officeDocument/2006/relationships/tags" Target="../tags/tag784.xml"/><Relationship Id="rId11" Type="http://schemas.openxmlformats.org/officeDocument/2006/relationships/tags" Target="../tags/tag789.xml"/><Relationship Id="rId24" Type="http://schemas.openxmlformats.org/officeDocument/2006/relationships/hyperlink" Target="https://www.iea.org/reports/iron-and-steel-technology-roadmap" TargetMode="External"/><Relationship Id="rId5" Type="http://schemas.openxmlformats.org/officeDocument/2006/relationships/tags" Target="../tags/tag783.xml"/><Relationship Id="rId15" Type="http://schemas.openxmlformats.org/officeDocument/2006/relationships/tags" Target="../tags/tag793.xml"/><Relationship Id="rId23" Type="http://schemas.openxmlformats.org/officeDocument/2006/relationships/hyperlink" Target="https://www.energypolicy.columbia.edu/publications/low-carbon-production-iron-steel-technology-options-economic-assessment-and-policy/" TargetMode="External"/><Relationship Id="rId28" Type="http://schemas.openxmlformats.org/officeDocument/2006/relationships/hyperlink" Target="https://business.columbia.edu/faculty/people/gernot-wagner" TargetMode="External"/><Relationship Id="rId10" Type="http://schemas.openxmlformats.org/officeDocument/2006/relationships/tags" Target="../tags/tag788.xml"/><Relationship Id="rId19" Type="http://schemas.openxmlformats.org/officeDocument/2006/relationships/image" Target="../media/image14.emf"/><Relationship Id="rId31" Type="http://schemas.openxmlformats.org/officeDocument/2006/relationships/chart" Target="../charts/chart26.xml"/><Relationship Id="rId4" Type="http://schemas.openxmlformats.org/officeDocument/2006/relationships/tags" Target="../tags/tag782.xml"/><Relationship Id="rId9" Type="http://schemas.openxmlformats.org/officeDocument/2006/relationships/tags" Target="../tags/tag787.xml"/><Relationship Id="rId14" Type="http://schemas.openxmlformats.org/officeDocument/2006/relationships/tags" Target="../tags/tag792.xml"/><Relationship Id="rId22" Type="http://schemas.openxmlformats.org/officeDocument/2006/relationships/hyperlink" Target="https://www.azocleantech.com/article.aspx?ArticleID=1572" TargetMode="External"/><Relationship Id="rId27" Type="http://schemas.openxmlformats.org/officeDocument/2006/relationships/hyperlink" Target="https://co2re.co/FacilityData" TargetMode="External"/><Relationship Id="rId30" Type="http://schemas.openxmlformats.org/officeDocument/2006/relationships/hyperlink" Target="https://business.columbia.edu/insights/climate/carboncapture" TargetMode="External"/></Relationships>
</file>

<file path=ppt/slides/_rels/slide39.xml.rels><?xml version="1.0" encoding="UTF-8" standalone="yes"?>
<Relationships xmlns="http://schemas.openxmlformats.org/package/2006/relationships"><Relationship Id="rId13" Type="http://schemas.openxmlformats.org/officeDocument/2006/relationships/tags" Target="../tags/tag806.xml"/><Relationship Id="rId18" Type="http://schemas.openxmlformats.org/officeDocument/2006/relationships/tags" Target="../tags/tag811.xml"/><Relationship Id="rId26" Type="http://schemas.openxmlformats.org/officeDocument/2006/relationships/tags" Target="../tags/tag819.xml"/><Relationship Id="rId39" Type="http://schemas.openxmlformats.org/officeDocument/2006/relationships/tags" Target="../tags/tag832.xml"/><Relationship Id="rId21" Type="http://schemas.openxmlformats.org/officeDocument/2006/relationships/tags" Target="../tags/tag814.xml"/><Relationship Id="rId34" Type="http://schemas.openxmlformats.org/officeDocument/2006/relationships/tags" Target="../tags/tag827.xml"/><Relationship Id="rId42" Type="http://schemas.openxmlformats.org/officeDocument/2006/relationships/tags" Target="../tags/tag835.xml"/><Relationship Id="rId47" Type="http://schemas.openxmlformats.org/officeDocument/2006/relationships/notesSlide" Target="../notesSlides/notesSlide37.xml"/><Relationship Id="rId50" Type="http://schemas.openxmlformats.org/officeDocument/2006/relationships/chart" Target="../charts/chart27.xml"/><Relationship Id="rId55" Type="http://schemas.openxmlformats.org/officeDocument/2006/relationships/hyperlink" Target="https://www.iea.org/commentaries/is-carbon-capture-too-expensive" TargetMode="External"/><Relationship Id="rId63" Type="http://schemas.openxmlformats.org/officeDocument/2006/relationships/chart" Target="../charts/chart28.xml"/><Relationship Id="rId7" Type="http://schemas.openxmlformats.org/officeDocument/2006/relationships/tags" Target="../tags/tag800.xml"/><Relationship Id="rId2" Type="http://schemas.openxmlformats.org/officeDocument/2006/relationships/tags" Target="../tags/tag795.xml"/><Relationship Id="rId16" Type="http://schemas.openxmlformats.org/officeDocument/2006/relationships/tags" Target="../tags/tag809.xml"/><Relationship Id="rId29" Type="http://schemas.openxmlformats.org/officeDocument/2006/relationships/tags" Target="../tags/tag822.xml"/><Relationship Id="rId11" Type="http://schemas.openxmlformats.org/officeDocument/2006/relationships/tags" Target="../tags/tag804.xml"/><Relationship Id="rId24" Type="http://schemas.openxmlformats.org/officeDocument/2006/relationships/tags" Target="../tags/tag817.xml"/><Relationship Id="rId32" Type="http://schemas.openxmlformats.org/officeDocument/2006/relationships/tags" Target="../tags/tag825.xml"/><Relationship Id="rId37" Type="http://schemas.openxmlformats.org/officeDocument/2006/relationships/tags" Target="../tags/tag830.xml"/><Relationship Id="rId40" Type="http://schemas.openxmlformats.org/officeDocument/2006/relationships/tags" Target="../tags/tag833.xml"/><Relationship Id="rId45" Type="http://schemas.openxmlformats.org/officeDocument/2006/relationships/tags" Target="../tags/tag838.xml"/><Relationship Id="rId53" Type="http://schemas.openxmlformats.org/officeDocument/2006/relationships/hyperlink" Target="https://www.iea.org/data-and-statistics/data-tools/ccus-projects-explorer" TargetMode="External"/><Relationship Id="rId58" Type="http://schemas.openxmlformats.org/officeDocument/2006/relationships/hyperlink" Target="https://www.iea.org/data-and-statistics/charts/levelised-cost-of-co2-capture-by-sector-and-initial-co2-concentration-2019" TargetMode="External"/><Relationship Id="rId5" Type="http://schemas.openxmlformats.org/officeDocument/2006/relationships/tags" Target="../tags/tag798.xml"/><Relationship Id="rId61" Type="http://schemas.openxmlformats.org/officeDocument/2006/relationships/hyperlink" Target="https://business.columbia.edu/insights/climate/cki" TargetMode="External"/><Relationship Id="rId19" Type="http://schemas.openxmlformats.org/officeDocument/2006/relationships/tags" Target="../tags/tag812.xml"/><Relationship Id="rId14" Type="http://schemas.openxmlformats.org/officeDocument/2006/relationships/tags" Target="../tags/tag807.xml"/><Relationship Id="rId22" Type="http://schemas.openxmlformats.org/officeDocument/2006/relationships/tags" Target="../tags/tag815.xml"/><Relationship Id="rId27" Type="http://schemas.openxmlformats.org/officeDocument/2006/relationships/tags" Target="../tags/tag820.xml"/><Relationship Id="rId30" Type="http://schemas.openxmlformats.org/officeDocument/2006/relationships/tags" Target="../tags/tag823.xml"/><Relationship Id="rId35" Type="http://schemas.openxmlformats.org/officeDocument/2006/relationships/tags" Target="../tags/tag828.xml"/><Relationship Id="rId43" Type="http://schemas.openxmlformats.org/officeDocument/2006/relationships/tags" Target="../tags/tag836.xml"/><Relationship Id="rId48" Type="http://schemas.openxmlformats.org/officeDocument/2006/relationships/oleObject" Target="../embeddings/oleObject42.bin"/><Relationship Id="rId56" Type="http://schemas.openxmlformats.org/officeDocument/2006/relationships/hyperlink" Target="https://masdar.ae/en/news/newsroom/masdar-amp-adnoc-take-carbon-captureusage-amp-storage-projforward-at-emirates-steels-musafah-facilit" TargetMode="External"/><Relationship Id="rId8" Type="http://schemas.openxmlformats.org/officeDocument/2006/relationships/tags" Target="../tags/tag801.xml"/><Relationship Id="rId51" Type="http://schemas.openxmlformats.org/officeDocument/2006/relationships/hyperlink" Target="https://corporate.arcelormittal.com/media/press-releases/arcelormittal-expands-partnership-with-carbon-capture-and-re-use-specialist-lanzatech-through-us-30-million-investment" TargetMode="External"/><Relationship Id="rId3" Type="http://schemas.openxmlformats.org/officeDocument/2006/relationships/tags" Target="../tags/tag796.xml"/><Relationship Id="rId12" Type="http://schemas.openxmlformats.org/officeDocument/2006/relationships/tags" Target="../tags/tag805.xml"/><Relationship Id="rId17" Type="http://schemas.openxmlformats.org/officeDocument/2006/relationships/tags" Target="../tags/tag810.xml"/><Relationship Id="rId25" Type="http://schemas.openxmlformats.org/officeDocument/2006/relationships/tags" Target="../tags/tag818.xml"/><Relationship Id="rId33" Type="http://schemas.openxmlformats.org/officeDocument/2006/relationships/tags" Target="../tags/tag826.xml"/><Relationship Id="rId38" Type="http://schemas.openxmlformats.org/officeDocument/2006/relationships/tags" Target="../tags/tag831.xml"/><Relationship Id="rId46" Type="http://schemas.openxmlformats.org/officeDocument/2006/relationships/slideLayout" Target="../slideLayouts/slideLayout32.xml"/><Relationship Id="rId59" Type="http://schemas.openxmlformats.org/officeDocument/2006/relationships/hyperlink" Target="https://www.belfercenter.org/publication/carbon-capture-utilization-and-storage-technologies-and-costs-us-context" TargetMode="External"/><Relationship Id="rId20" Type="http://schemas.openxmlformats.org/officeDocument/2006/relationships/tags" Target="../tags/tag813.xml"/><Relationship Id="rId41" Type="http://schemas.openxmlformats.org/officeDocument/2006/relationships/tags" Target="../tags/tag834.xml"/><Relationship Id="rId54" Type="http://schemas.openxmlformats.org/officeDocument/2006/relationships/hyperlink" Target="https://www.iea.org/reports/iron-and-steel-technology-roadmap" TargetMode="External"/><Relationship Id="rId62" Type="http://schemas.openxmlformats.org/officeDocument/2006/relationships/hyperlink" Target="https://business.columbia.edu/insights/climate/carboncapture" TargetMode="External"/><Relationship Id="rId1" Type="http://schemas.openxmlformats.org/officeDocument/2006/relationships/tags" Target="../tags/tag794.xml"/><Relationship Id="rId6" Type="http://schemas.openxmlformats.org/officeDocument/2006/relationships/tags" Target="../tags/tag799.xml"/><Relationship Id="rId15" Type="http://schemas.openxmlformats.org/officeDocument/2006/relationships/tags" Target="../tags/tag808.xml"/><Relationship Id="rId23" Type="http://schemas.openxmlformats.org/officeDocument/2006/relationships/tags" Target="../tags/tag816.xml"/><Relationship Id="rId28" Type="http://schemas.openxmlformats.org/officeDocument/2006/relationships/tags" Target="../tags/tag821.xml"/><Relationship Id="rId36" Type="http://schemas.openxmlformats.org/officeDocument/2006/relationships/tags" Target="../tags/tag829.xml"/><Relationship Id="rId49" Type="http://schemas.openxmlformats.org/officeDocument/2006/relationships/image" Target="../media/image76.emf"/><Relationship Id="rId57" Type="http://schemas.openxmlformats.org/officeDocument/2006/relationships/hyperlink" Target="https://climateprogramportal.org/resource/pathways-to-commercial-liftoff/" TargetMode="External"/><Relationship Id="rId10" Type="http://schemas.openxmlformats.org/officeDocument/2006/relationships/tags" Target="../tags/tag803.xml"/><Relationship Id="rId31" Type="http://schemas.openxmlformats.org/officeDocument/2006/relationships/tags" Target="../tags/tag824.xml"/><Relationship Id="rId44" Type="http://schemas.openxmlformats.org/officeDocument/2006/relationships/tags" Target="../tags/tag837.xml"/><Relationship Id="rId52" Type="http://schemas.openxmlformats.org/officeDocument/2006/relationships/hyperlink" Target="https://about.bnef.com/blog/ccus-market-outlook-2023-announced-capacity-soars-by-50/#:~:text=For%20industrial%20sources%2C%20BNEF%20sees%20costs%20at,add%20to%20$92%2D$130%20per%20ton%20of%20CO2." TargetMode="External"/><Relationship Id="rId60" Type="http://schemas.openxmlformats.org/officeDocument/2006/relationships/hyperlink" Target="https://business.columbia.edu/faculty/people/gernot-wagner" TargetMode="External"/><Relationship Id="rId4" Type="http://schemas.openxmlformats.org/officeDocument/2006/relationships/tags" Target="../tags/tag797.xml"/><Relationship Id="rId9" Type="http://schemas.openxmlformats.org/officeDocument/2006/relationships/tags" Target="../tags/tag802.xml"/></Relationships>
</file>

<file path=ppt/slides/_rels/slide4.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hyperlink" Target="https://www.iea.org/energy-system/renewables" TargetMode="External"/><Relationship Id="rId18" Type="http://schemas.openxmlformats.org/officeDocument/2006/relationships/hyperlink" Target="https://business.columbia.edu/insights/climate/cki" TargetMode="External"/><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image" Target="../media/image13.emf"/><Relationship Id="rId17" Type="http://schemas.openxmlformats.org/officeDocument/2006/relationships/hyperlink" Target="https://business.columbia.edu/faculty/people/gernot-wagner" TargetMode="External"/><Relationship Id="rId2" Type="http://schemas.openxmlformats.org/officeDocument/2006/relationships/tags" Target="../tags/tag53.xml"/><Relationship Id="rId16" Type="http://schemas.openxmlformats.org/officeDocument/2006/relationships/hyperlink" Target="https://climateprogramportal.org/wp-content/uploads/2025/02/Pathways-to-Commercial-Liftoff_Clean-Hydrogen_December-2024-Update.pdf" TargetMode="Externa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oleObject" Target="../embeddings/oleObject8.bin"/><Relationship Id="rId5" Type="http://schemas.openxmlformats.org/officeDocument/2006/relationships/tags" Target="../tags/tag56.xml"/><Relationship Id="rId15" Type="http://schemas.openxmlformats.org/officeDocument/2006/relationships/hyperlink" Target="https://www.iea.org/data-and-statistics/charts/levelised-cost-of-co2-capture-by-sector-and-initial-co2-concentration-2019" TargetMode="External"/><Relationship Id="rId10" Type="http://schemas.openxmlformats.org/officeDocument/2006/relationships/notesSlide" Target="../notesSlides/notesSlide3.xml"/><Relationship Id="rId19" Type="http://schemas.openxmlformats.org/officeDocument/2006/relationships/hyperlink" Target="https://business.columbia.edu/insights/climate/carboncapture" TargetMode="External"/><Relationship Id="rId4" Type="http://schemas.openxmlformats.org/officeDocument/2006/relationships/tags" Target="../tags/tag55.xml"/><Relationship Id="rId9" Type="http://schemas.openxmlformats.org/officeDocument/2006/relationships/slideLayout" Target="../slideLayouts/slideLayout47.xml"/><Relationship Id="rId14" Type="http://schemas.openxmlformats.org/officeDocument/2006/relationships/hyperlink" Target="https://www.iea.org/energy-system/carbon-capture-utilisation-and-storage" TargetMode="External"/></Relationships>
</file>

<file path=ppt/slides/_rels/slide40.xml.rels><?xml version="1.0" encoding="UTF-8" standalone="yes"?>
<Relationships xmlns="http://schemas.openxmlformats.org/package/2006/relationships"><Relationship Id="rId13" Type="http://schemas.openxmlformats.org/officeDocument/2006/relationships/tags" Target="../tags/tag851.xml"/><Relationship Id="rId18" Type="http://schemas.openxmlformats.org/officeDocument/2006/relationships/tags" Target="../tags/tag856.xml"/><Relationship Id="rId26" Type="http://schemas.openxmlformats.org/officeDocument/2006/relationships/tags" Target="../tags/tag864.xml"/><Relationship Id="rId39" Type="http://schemas.openxmlformats.org/officeDocument/2006/relationships/hyperlink" Target="https://business.columbia.edu/insights/climate/cki" TargetMode="External"/><Relationship Id="rId21" Type="http://schemas.openxmlformats.org/officeDocument/2006/relationships/tags" Target="../tags/tag859.xml"/><Relationship Id="rId34" Type="http://schemas.openxmlformats.org/officeDocument/2006/relationships/hyperlink" Target="https://about.bnef.com/blog/ccus-market-outlook-2023-announced-capacity-soars-by-50/#:~:text=For%20industrial%20sources%2C%20BNEF%20sees%20costs%20at,add%20to%20$92%2D$130%20per%20ton%20of%20CO2." TargetMode="External"/><Relationship Id="rId7" Type="http://schemas.openxmlformats.org/officeDocument/2006/relationships/tags" Target="../tags/tag845.xml"/><Relationship Id="rId2" Type="http://schemas.openxmlformats.org/officeDocument/2006/relationships/tags" Target="../tags/tag840.xml"/><Relationship Id="rId16" Type="http://schemas.openxmlformats.org/officeDocument/2006/relationships/tags" Target="../tags/tag854.xml"/><Relationship Id="rId20" Type="http://schemas.openxmlformats.org/officeDocument/2006/relationships/tags" Target="../tags/tag858.xml"/><Relationship Id="rId29" Type="http://schemas.openxmlformats.org/officeDocument/2006/relationships/slideLayout" Target="../slideLayouts/slideLayout32.xml"/><Relationship Id="rId41" Type="http://schemas.openxmlformats.org/officeDocument/2006/relationships/chart" Target="../charts/chart29.xml"/><Relationship Id="rId1" Type="http://schemas.openxmlformats.org/officeDocument/2006/relationships/tags" Target="../tags/tag839.xml"/><Relationship Id="rId6" Type="http://schemas.openxmlformats.org/officeDocument/2006/relationships/tags" Target="../tags/tag844.xml"/><Relationship Id="rId11" Type="http://schemas.openxmlformats.org/officeDocument/2006/relationships/tags" Target="../tags/tag849.xml"/><Relationship Id="rId24" Type="http://schemas.openxmlformats.org/officeDocument/2006/relationships/tags" Target="../tags/tag862.xml"/><Relationship Id="rId32" Type="http://schemas.openxmlformats.org/officeDocument/2006/relationships/image" Target="../media/image14.emf"/><Relationship Id="rId37" Type="http://schemas.openxmlformats.org/officeDocument/2006/relationships/hyperlink" Target="https://masdar.ae/en/news/newsroom/masdar-amp-adnoc-take-carbon-captureusage-amp-storage-projforward-at-emirates-steels-musafah-facilit" TargetMode="External"/><Relationship Id="rId40" Type="http://schemas.openxmlformats.org/officeDocument/2006/relationships/hyperlink" Target="https://business.columbia.edu/insights/climate/carboncapture" TargetMode="External"/><Relationship Id="rId5" Type="http://schemas.openxmlformats.org/officeDocument/2006/relationships/tags" Target="../tags/tag843.xml"/><Relationship Id="rId15" Type="http://schemas.openxmlformats.org/officeDocument/2006/relationships/tags" Target="../tags/tag853.xml"/><Relationship Id="rId23" Type="http://schemas.openxmlformats.org/officeDocument/2006/relationships/tags" Target="../tags/tag861.xml"/><Relationship Id="rId28" Type="http://schemas.openxmlformats.org/officeDocument/2006/relationships/tags" Target="../tags/tag866.xml"/><Relationship Id="rId36" Type="http://schemas.openxmlformats.org/officeDocument/2006/relationships/hyperlink" Target="https://www.iea.org/commentaries/is-carbon-capture-too-expensive" TargetMode="External"/><Relationship Id="rId10" Type="http://schemas.openxmlformats.org/officeDocument/2006/relationships/tags" Target="../tags/tag848.xml"/><Relationship Id="rId19" Type="http://schemas.openxmlformats.org/officeDocument/2006/relationships/tags" Target="../tags/tag857.xml"/><Relationship Id="rId31" Type="http://schemas.openxmlformats.org/officeDocument/2006/relationships/oleObject" Target="../embeddings/oleObject43.bin"/><Relationship Id="rId4" Type="http://schemas.openxmlformats.org/officeDocument/2006/relationships/tags" Target="../tags/tag842.xml"/><Relationship Id="rId9" Type="http://schemas.openxmlformats.org/officeDocument/2006/relationships/tags" Target="../tags/tag847.xml"/><Relationship Id="rId14" Type="http://schemas.openxmlformats.org/officeDocument/2006/relationships/tags" Target="../tags/tag852.xml"/><Relationship Id="rId22" Type="http://schemas.openxmlformats.org/officeDocument/2006/relationships/tags" Target="../tags/tag860.xml"/><Relationship Id="rId27" Type="http://schemas.openxmlformats.org/officeDocument/2006/relationships/tags" Target="../tags/tag865.xml"/><Relationship Id="rId30" Type="http://schemas.openxmlformats.org/officeDocument/2006/relationships/notesSlide" Target="../notesSlides/notesSlide38.xml"/><Relationship Id="rId35" Type="http://schemas.openxmlformats.org/officeDocument/2006/relationships/hyperlink" Target="https://www.iea.org/reports/iron-and-steel-technology-roadmap" TargetMode="External"/><Relationship Id="rId8" Type="http://schemas.openxmlformats.org/officeDocument/2006/relationships/tags" Target="../tags/tag846.xml"/><Relationship Id="rId3" Type="http://schemas.openxmlformats.org/officeDocument/2006/relationships/tags" Target="../tags/tag841.xml"/><Relationship Id="rId12" Type="http://schemas.openxmlformats.org/officeDocument/2006/relationships/tags" Target="../tags/tag850.xml"/><Relationship Id="rId17" Type="http://schemas.openxmlformats.org/officeDocument/2006/relationships/tags" Target="../tags/tag855.xml"/><Relationship Id="rId25" Type="http://schemas.openxmlformats.org/officeDocument/2006/relationships/tags" Target="../tags/tag863.xml"/><Relationship Id="rId33" Type="http://schemas.openxmlformats.org/officeDocument/2006/relationships/hyperlink" Target="https://corporate.arcelormittal.com/media/press-releases/arcelormittal-expands-partnership-with-carbon-capture-and-re-use-specialist-lanzatech-through-us-30-million-investment" TargetMode="External"/><Relationship Id="rId38" Type="http://schemas.openxmlformats.org/officeDocument/2006/relationships/hyperlink" Target="https://business.columbia.edu/faculty/people/gernot-wagner" TargetMode="External"/></Relationships>
</file>

<file path=ppt/slides/_rels/slide41.xml.rels><?xml version="1.0" encoding="UTF-8" standalone="yes"?>
<Relationships xmlns="http://schemas.openxmlformats.org/package/2006/relationships"><Relationship Id="rId8" Type="http://schemas.openxmlformats.org/officeDocument/2006/relationships/tags" Target="../tags/tag874.xml"/><Relationship Id="rId13" Type="http://schemas.openxmlformats.org/officeDocument/2006/relationships/hyperlink" Target="https://corporate.arcelormittal.com/climate-action/decarbonisation-technologies/carbalyst-capturing-and-re-using-our-carbon-rich-waste-gases-to-make-valuable-chemical-products" TargetMode="External"/><Relationship Id="rId18" Type="http://schemas.openxmlformats.org/officeDocument/2006/relationships/hyperlink" Target="https://business.columbia.edu/insights/climate/carboncapture" TargetMode="External"/><Relationship Id="rId3" Type="http://schemas.openxmlformats.org/officeDocument/2006/relationships/tags" Target="../tags/tag869.xml"/><Relationship Id="rId7" Type="http://schemas.openxmlformats.org/officeDocument/2006/relationships/tags" Target="../tags/tag873.xml"/><Relationship Id="rId12" Type="http://schemas.openxmlformats.org/officeDocument/2006/relationships/image" Target="../media/image14.emf"/><Relationship Id="rId17" Type="http://schemas.openxmlformats.org/officeDocument/2006/relationships/hyperlink" Target="https://business.columbia.edu/insights/climate/cki" TargetMode="External"/><Relationship Id="rId2" Type="http://schemas.openxmlformats.org/officeDocument/2006/relationships/tags" Target="../tags/tag868.xml"/><Relationship Id="rId16" Type="http://schemas.openxmlformats.org/officeDocument/2006/relationships/hyperlink" Target="https://business.columbia.edu/faculty/people/gernot-wagner" TargetMode="External"/><Relationship Id="rId1" Type="http://schemas.openxmlformats.org/officeDocument/2006/relationships/tags" Target="../tags/tag867.xml"/><Relationship Id="rId6" Type="http://schemas.openxmlformats.org/officeDocument/2006/relationships/tags" Target="../tags/tag872.xml"/><Relationship Id="rId11" Type="http://schemas.openxmlformats.org/officeDocument/2006/relationships/oleObject" Target="../embeddings/oleObject44.bin"/><Relationship Id="rId5" Type="http://schemas.openxmlformats.org/officeDocument/2006/relationships/tags" Target="../tags/tag871.xml"/><Relationship Id="rId15" Type="http://schemas.openxmlformats.org/officeDocument/2006/relationships/hyperlink" Target="https://www.georgeault.fr/actualites/262-arcelormittal-dunkerque-monte-les-premiers-modules-du-demonstrateur-de-capture-de-co2.html" TargetMode="External"/><Relationship Id="rId10" Type="http://schemas.openxmlformats.org/officeDocument/2006/relationships/notesSlide" Target="../notesSlides/notesSlide39.xml"/><Relationship Id="rId19" Type="http://schemas.openxmlformats.org/officeDocument/2006/relationships/image" Target="../media/image77.jpeg"/><Relationship Id="rId4" Type="http://schemas.openxmlformats.org/officeDocument/2006/relationships/tags" Target="../tags/tag870.xml"/><Relationship Id="rId9" Type="http://schemas.openxmlformats.org/officeDocument/2006/relationships/slideLayout" Target="../slideLayouts/slideLayout32.xml"/><Relationship Id="rId14" Type="http://schemas.openxmlformats.org/officeDocument/2006/relationships/hyperlink" Target="https://corporate.arcelormittal.com/media/press-releases/arcelormittal-expands-partnership-with-carbon-capture-and-re-use-specialist-lanzatech-through-us-30-million-investment" TargetMode="External"/></Relationships>
</file>

<file path=ppt/slides/_rels/slide42.xml.rels><?xml version="1.0" encoding="UTF-8" standalone="yes"?>
<Relationships xmlns="http://schemas.openxmlformats.org/package/2006/relationships"><Relationship Id="rId13" Type="http://schemas.openxmlformats.org/officeDocument/2006/relationships/tags" Target="../tags/tag887.xml"/><Relationship Id="rId18" Type="http://schemas.openxmlformats.org/officeDocument/2006/relationships/tags" Target="../tags/tag892.xml"/><Relationship Id="rId26" Type="http://schemas.openxmlformats.org/officeDocument/2006/relationships/slideLayout" Target="../slideLayouts/slideLayout32.xml"/><Relationship Id="rId3" Type="http://schemas.openxmlformats.org/officeDocument/2006/relationships/tags" Target="../tags/tag877.xml"/><Relationship Id="rId21" Type="http://schemas.openxmlformats.org/officeDocument/2006/relationships/tags" Target="../tags/tag895.xml"/><Relationship Id="rId34" Type="http://schemas.openxmlformats.org/officeDocument/2006/relationships/hyperlink" Target="https://business.columbia.edu/faculty/people/gernot-wagner" TargetMode="External"/><Relationship Id="rId7" Type="http://schemas.openxmlformats.org/officeDocument/2006/relationships/tags" Target="../tags/tag881.xml"/><Relationship Id="rId12" Type="http://schemas.openxmlformats.org/officeDocument/2006/relationships/tags" Target="../tags/tag886.xml"/><Relationship Id="rId17" Type="http://schemas.openxmlformats.org/officeDocument/2006/relationships/tags" Target="../tags/tag891.xml"/><Relationship Id="rId25" Type="http://schemas.openxmlformats.org/officeDocument/2006/relationships/tags" Target="../tags/tag899.xml"/><Relationship Id="rId33" Type="http://schemas.openxmlformats.org/officeDocument/2006/relationships/hyperlink" Target="https://www.nature.com/articles/s41467-023-43660-x" TargetMode="External"/><Relationship Id="rId2" Type="http://schemas.openxmlformats.org/officeDocument/2006/relationships/tags" Target="../tags/tag876.xml"/><Relationship Id="rId16" Type="http://schemas.openxmlformats.org/officeDocument/2006/relationships/tags" Target="../tags/tag890.xml"/><Relationship Id="rId20" Type="http://schemas.openxmlformats.org/officeDocument/2006/relationships/tags" Target="../tags/tag894.xml"/><Relationship Id="rId29" Type="http://schemas.openxmlformats.org/officeDocument/2006/relationships/image" Target="../media/image1.emf"/><Relationship Id="rId1" Type="http://schemas.openxmlformats.org/officeDocument/2006/relationships/tags" Target="../tags/tag875.xml"/><Relationship Id="rId6" Type="http://schemas.openxmlformats.org/officeDocument/2006/relationships/tags" Target="../tags/tag880.xml"/><Relationship Id="rId11" Type="http://schemas.openxmlformats.org/officeDocument/2006/relationships/tags" Target="../tags/tag885.xml"/><Relationship Id="rId24" Type="http://schemas.openxmlformats.org/officeDocument/2006/relationships/tags" Target="../tags/tag898.xml"/><Relationship Id="rId32" Type="http://schemas.openxmlformats.org/officeDocument/2006/relationships/hyperlink" Target="https://www.bcg.com/publications/2024/cement-industry-carbon-footprint" TargetMode="External"/><Relationship Id="rId5" Type="http://schemas.openxmlformats.org/officeDocument/2006/relationships/tags" Target="../tags/tag879.xml"/><Relationship Id="rId15" Type="http://schemas.openxmlformats.org/officeDocument/2006/relationships/tags" Target="../tags/tag889.xml"/><Relationship Id="rId23" Type="http://schemas.openxmlformats.org/officeDocument/2006/relationships/tags" Target="../tags/tag897.xml"/><Relationship Id="rId28" Type="http://schemas.openxmlformats.org/officeDocument/2006/relationships/oleObject" Target="../embeddings/oleObject45.bin"/><Relationship Id="rId36" Type="http://schemas.openxmlformats.org/officeDocument/2006/relationships/hyperlink" Target="https://business.columbia.edu/insights/climate/carboncapture" TargetMode="External"/><Relationship Id="rId10" Type="http://schemas.openxmlformats.org/officeDocument/2006/relationships/tags" Target="../tags/tag884.xml"/><Relationship Id="rId19" Type="http://schemas.openxmlformats.org/officeDocument/2006/relationships/tags" Target="../tags/tag893.xml"/><Relationship Id="rId31" Type="http://schemas.openxmlformats.org/officeDocument/2006/relationships/hyperlink" Target="https://iea.blob.core.windows.net/assets/deebef5d-0c34-4539-9d0c-10b13d840027/NetZeroby2050-ARoadmapfortheGlobalEnergySector_CORR.pdf" TargetMode="External"/><Relationship Id="rId4" Type="http://schemas.openxmlformats.org/officeDocument/2006/relationships/tags" Target="../tags/tag878.xml"/><Relationship Id="rId9" Type="http://schemas.openxmlformats.org/officeDocument/2006/relationships/tags" Target="../tags/tag883.xml"/><Relationship Id="rId14" Type="http://schemas.openxmlformats.org/officeDocument/2006/relationships/tags" Target="../tags/tag888.xml"/><Relationship Id="rId22" Type="http://schemas.openxmlformats.org/officeDocument/2006/relationships/tags" Target="../tags/tag896.xml"/><Relationship Id="rId27" Type="http://schemas.openxmlformats.org/officeDocument/2006/relationships/notesSlide" Target="../notesSlides/notesSlide40.xml"/><Relationship Id="rId30" Type="http://schemas.openxmlformats.org/officeDocument/2006/relationships/chart" Target="../charts/chart30.xml"/><Relationship Id="rId35" Type="http://schemas.openxmlformats.org/officeDocument/2006/relationships/hyperlink" Target="https://business.columbia.edu/insights/climate/cki" TargetMode="External"/><Relationship Id="rId8" Type="http://schemas.openxmlformats.org/officeDocument/2006/relationships/tags" Target="../tags/tag882.xml"/></Relationships>
</file>

<file path=ppt/slides/_rels/slide43.xml.rels><?xml version="1.0" encoding="UTF-8" standalone="yes"?>
<Relationships xmlns="http://schemas.openxmlformats.org/package/2006/relationships"><Relationship Id="rId13" Type="http://schemas.openxmlformats.org/officeDocument/2006/relationships/tags" Target="../tags/tag912.xml"/><Relationship Id="rId18" Type="http://schemas.openxmlformats.org/officeDocument/2006/relationships/tags" Target="../tags/tag917.xml"/><Relationship Id="rId26" Type="http://schemas.openxmlformats.org/officeDocument/2006/relationships/tags" Target="../tags/tag925.xml"/><Relationship Id="rId39" Type="http://schemas.openxmlformats.org/officeDocument/2006/relationships/chart" Target="../charts/chart31.xml"/><Relationship Id="rId21" Type="http://schemas.openxmlformats.org/officeDocument/2006/relationships/tags" Target="../tags/tag920.xml"/><Relationship Id="rId34" Type="http://schemas.openxmlformats.org/officeDocument/2006/relationships/tags" Target="../tags/tag933.xml"/><Relationship Id="rId42" Type="http://schemas.openxmlformats.org/officeDocument/2006/relationships/hyperlink" Target="https://www.iea.org/reports/cement-3" TargetMode="External"/><Relationship Id="rId47" Type="http://schemas.openxmlformats.org/officeDocument/2006/relationships/hyperlink" Target="https://3stepsolutions.s3-accelerate.amazonaws.com/assets/custom/010856/downloads/Making-Net-Zero-Concrete-and-Cement-Possible-Report.pdf" TargetMode="External"/><Relationship Id="rId50" Type="http://schemas.openxmlformats.org/officeDocument/2006/relationships/hyperlink" Target="https://cembureau.eu/media/ulxj5lyh/cembureau-net-zero-roadmap.pdf" TargetMode="External"/><Relationship Id="rId7" Type="http://schemas.openxmlformats.org/officeDocument/2006/relationships/tags" Target="../tags/tag906.xml"/><Relationship Id="rId2" Type="http://schemas.openxmlformats.org/officeDocument/2006/relationships/tags" Target="../tags/tag901.xml"/><Relationship Id="rId16" Type="http://schemas.openxmlformats.org/officeDocument/2006/relationships/tags" Target="../tags/tag915.xml"/><Relationship Id="rId29" Type="http://schemas.openxmlformats.org/officeDocument/2006/relationships/tags" Target="../tags/tag928.xml"/><Relationship Id="rId11" Type="http://schemas.openxmlformats.org/officeDocument/2006/relationships/tags" Target="../tags/tag910.xml"/><Relationship Id="rId24" Type="http://schemas.openxmlformats.org/officeDocument/2006/relationships/tags" Target="../tags/tag923.xml"/><Relationship Id="rId32" Type="http://schemas.openxmlformats.org/officeDocument/2006/relationships/tags" Target="../tags/tag931.xml"/><Relationship Id="rId37" Type="http://schemas.openxmlformats.org/officeDocument/2006/relationships/oleObject" Target="../embeddings/oleObject46.bin"/><Relationship Id="rId40" Type="http://schemas.openxmlformats.org/officeDocument/2006/relationships/chart" Target="../charts/chart32.xml"/><Relationship Id="rId45" Type="http://schemas.openxmlformats.org/officeDocument/2006/relationships/hyperlink" Target="https://www.heidelbergmaterials.com/en/pr-2023-04-06" TargetMode="External"/><Relationship Id="rId53" Type="http://schemas.openxmlformats.org/officeDocument/2006/relationships/hyperlink" Target="https://business.columbia.edu/insights/climate/carboncapture" TargetMode="External"/><Relationship Id="rId5" Type="http://schemas.openxmlformats.org/officeDocument/2006/relationships/tags" Target="../tags/tag904.xml"/><Relationship Id="rId10" Type="http://schemas.openxmlformats.org/officeDocument/2006/relationships/tags" Target="../tags/tag909.xml"/><Relationship Id="rId19" Type="http://schemas.openxmlformats.org/officeDocument/2006/relationships/tags" Target="../tags/tag918.xml"/><Relationship Id="rId31" Type="http://schemas.openxmlformats.org/officeDocument/2006/relationships/tags" Target="../tags/tag930.xml"/><Relationship Id="rId44" Type="http://schemas.openxmlformats.org/officeDocument/2006/relationships/hyperlink" Target="https://www.cemnet.com/News/story/175179/china-starts-ccus-focus.html" TargetMode="External"/><Relationship Id="rId52" Type="http://schemas.openxmlformats.org/officeDocument/2006/relationships/hyperlink" Target="https://business.columbia.edu/insights/climate/cki" TargetMode="External"/><Relationship Id="rId4" Type="http://schemas.openxmlformats.org/officeDocument/2006/relationships/tags" Target="../tags/tag903.xml"/><Relationship Id="rId9" Type="http://schemas.openxmlformats.org/officeDocument/2006/relationships/tags" Target="../tags/tag908.xml"/><Relationship Id="rId14" Type="http://schemas.openxmlformats.org/officeDocument/2006/relationships/tags" Target="../tags/tag913.xml"/><Relationship Id="rId22" Type="http://schemas.openxmlformats.org/officeDocument/2006/relationships/tags" Target="../tags/tag921.xml"/><Relationship Id="rId27" Type="http://schemas.openxmlformats.org/officeDocument/2006/relationships/tags" Target="../tags/tag926.xml"/><Relationship Id="rId30" Type="http://schemas.openxmlformats.org/officeDocument/2006/relationships/tags" Target="../tags/tag929.xml"/><Relationship Id="rId35" Type="http://schemas.openxmlformats.org/officeDocument/2006/relationships/slideLayout" Target="../slideLayouts/slideLayout32.xml"/><Relationship Id="rId43" Type="http://schemas.openxmlformats.org/officeDocument/2006/relationships/hyperlink" Target="https://www.globalcement.com/magazine/articles/1385-ccus-carbon-14-analysis" TargetMode="External"/><Relationship Id="rId48" Type="http://schemas.openxmlformats.org/officeDocument/2006/relationships/hyperlink" Target="https://cementprogress.com/wp-content/uploads/2024/07/PCA-Roadmap-to-Carbon-Neutrality-January-2024.pdf" TargetMode="External"/><Relationship Id="rId8" Type="http://schemas.openxmlformats.org/officeDocument/2006/relationships/tags" Target="../tags/tag907.xml"/><Relationship Id="rId51" Type="http://schemas.openxmlformats.org/officeDocument/2006/relationships/hyperlink" Target="https://business.columbia.edu/faculty/people/gernot-wagner" TargetMode="External"/><Relationship Id="rId3" Type="http://schemas.openxmlformats.org/officeDocument/2006/relationships/tags" Target="../tags/tag902.xml"/><Relationship Id="rId12" Type="http://schemas.openxmlformats.org/officeDocument/2006/relationships/tags" Target="../tags/tag911.xml"/><Relationship Id="rId17" Type="http://schemas.openxmlformats.org/officeDocument/2006/relationships/tags" Target="../tags/tag916.xml"/><Relationship Id="rId25" Type="http://schemas.openxmlformats.org/officeDocument/2006/relationships/tags" Target="../tags/tag924.xml"/><Relationship Id="rId33" Type="http://schemas.openxmlformats.org/officeDocument/2006/relationships/tags" Target="../tags/tag932.xml"/><Relationship Id="rId38" Type="http://schemas.openxmlformats.org/officeDocument/2006/relationships/image" Target="../media/image14.emf"/><Relationship Id="rId46" Type="http://schemas.openxmlformats.org/officeDocument/2006/relationships/hyperlink" Target="https://gccassociation.org/concretefuture/wp-content/uploads/2022/10/GCCA-Concrete-Future-Roadmap-Document-AW-2022.pdf" TargetMode="External"/><Relationship Id="rId20" Type="http://schemas.openxmlformats.org/officeDocument/2006/relationships/tags" Target="../tags/tag919.xml"/><Relationship Id="rId41" Type="http://schemas.openxmlformats.org/officeDocument/2006/relationships/hyperlink" Target="https://iea.blob.core.windows.net/assets/deebef5d-0c34-4539-9d0c-10b13d840027/NetZeroby2050-ARoadmapfortheGlobalEnergySector_CORR.pdf" TargetMode="External"/><Relationship Id="rId1" Type="http://schemas.openxmlformats.org/officeDocument/2006/relationships/tags" Target="../tags/tag900.xml"/><Relationship Id="rId6" Type="http://schemas.openxmlformats.org/officeDocument/2006/relationships/tags" Target="../tags/tag905.xml"/><Relationship Id="rId15" Type="http://schemas.openxmlformats.org/officeDocument/2006/relationships/tags" Target="../tags/tag914.xml"/><Relationship Id="rId23" Type="http://schemas.openxmlformats.org/officeDocument/2006/relationships/tags" Target="../tags/tag922.xml"/><Relationship Id="rId28" Type="http://schemas.openxmlformats.org/officeDocument/2006/relationships/tags" Target="../tags/tag927.xml"/><Relationship Id="rId36" Type="http://schemas.openxmlformats.org/officeDocument/2006/relationships/notesSlide" Target="../notesSlides/notesSlide41.xml"/><Relationship Id="rId49" Type="http://schemas.openxmlformats.org/officeDocument/2006/relationships/hyperlink" Target="https://climateprogramportal.org/wp-content/uploads/2025/02/20230921-Pathways-to-Commercial-Liftoff-Cement.pdf"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www3.weforum.org/docs/WEF_Net_Zero_Tracker_2023_REPORT.pdf" TargetMode="External"/><Relationship Id="rId13" Type="http://schemas.openxmlformats.org/officeDocument/2006/relationships/hyperlink" Target="https://icapcarbonaction.com/en/ets/usa-california-cap-and-trade-program" TargetMode="External"/><Relationship Id="rId18" Type="http://schemas.openxmlformats.org/officeDocument/2006/relationships/hyperlink" Target="https://www.catf.us/resource/designing-carbon-contracts-for-difference/" TargetMode="External"/><Relationship Id="rId3" Type="http://schemas.openxmlformats.org/officeDocument/2006/relationships/tags" Target="../tags/tag936.xml"/><Relationship Id="rId21" Type="http://schemas.openxmlformats.org/officeDocument/2006/relationships/hyperlink" Target="https://business.columbia.edu/faculty/people/gernot-wagner" TargetMode="External"/><Relationship Id="rId7" Type="http://schemas.openxmlformats.org/officeDocument/2006/relationships/image" Target="../media/image14.emf"/><Relationship Id="rId12" Type="http://schemas.openxmlformats.org/officeDocument/2006/relationships/hyperlink" Target="https://climate.ec.europa.eu/eu-action/eu-emissions-trading-system-eu-ets_en" TargetMode="External"/><Relationship Id="rId17" Type="http://schemas.openxmlformats.org/officeDocument/2006/relationships/hyperlink" Target="https://www.spglobal.com/commodityinsights/en/market-insights/latest-news/energy-transition/072523-ira-turbocharged-carbon-capture-tax-credit-but-challenges-persist-experts" TargetMode="External"/><Relationship Id="rId2" Type="http://schemas.openxmlformats.org/officeDocument/2006/relationships/tags" Target="../tags/tag935.xml"/><Relationship Id="rId16" Type="http://schemas.openxmlformats.org/officeDocument/2006/relationships/hyperlink" Target="https://www.sustainability.gov/archive/biden46/buyclean/index.html#:~:text=About%20the%20Federal%20Buy%20Clean%20Initiative,-The%20Federal%20Government&amp;text=Through%20Buy%20Clean%2C%20the%20Federal,procurement%20and%20Federally%2Dfunded%20projects." TargetMode="External"/><Relationship Id="rId20" Type="http://schemas.openxmlformats.org/officeDocument/2006/relationships/hyperlink" Target="https://climate.ec.europa.eu/eu-action/eu-funding-climate-action/innovation-fund/innovation-fund-projects_en" TargetMode="External"/><Relationship Id="rId1" Type="http://schemas.openxmlformats.org/officeDocument/2006/relationships/tags" Target="../tags/tag934.xml"/><Relationship Id="rId6" Type="http://schemas.openxmlformats.org/officeDocument/2006/relationships/oleObject" Target="../embeddings/oleObject47.bin"/><Relationship Id="rId11" Type="http://schemas.openxmlformats.org/officeDocument/2006/relationships/hyperlink" Target="https://www.globalpolicywatch.com/2024/08/the-eu-net-zero-industry-act-enters-into-force/" TargetMode="External"/><Relationship Id="rId5" Type="http://schemas.openxmlformats.org/officeDocument/2006/relationships/notesSlide" Target="../notesSlides/notesSlide42.xml"/><Relationship Id="rId15" Type="http://schemas.openxmlformats.org/officeDocument/2006/relationships/hyperlink" Target="https://decarbonization.unido.org/policies/green-public-procurement/#:~:text=Launched%20in%202022%2C%20the%20GPP,emission%20steel%2C%20cement%20and%20concrete." TargetMode="External"/><Relationship Id="rId23" Type="http://schemas.openxmlformats.org/officeDocument/2006/relationships/hyperlink" Target="https://business.columbia.edu/insights/climate/carboncapture" TargetMode="External"/><Relationship Id="rId10" Type="http://schemas.openxmlformats.org/officeDocument/2006/relationships/hyperlink" Target="https://cinea.ec.europa.eu/programmes/innovation-fund_en" TargetMode="External"/><Relationship Id="rId19" Type="http://schemas.openxmlformats.org/officeDocument/2006/relationships/hyperlink" Target="https://www.energy.gov/oced/industrial-demonstrations-program-0" TargetMode="External"/><Relationship Id="rId4" Type="http://schemas.openxmlformats.org/officeDocument/2006/relationships/slideLayout" Target="../slideLayouts/slideLayout47.xml"/><Relationship Id="rId9" Type="http://schemas.openxmlformats.org/officeDocument/2006/relationships/hyperlink" Target="https://www.climatebonds.net/files/documents/publications/Cementing-the-Global-Net-Zero-Transition.pdf" TargetMode="External"/><Relationship Id="rId14" Type="http://schemas.openxmlformats.org/officeDocument/2006/relationships/hyperlink" Target="https://taxation-customs.ec.europa.eu/carbon-border-adjustment-mechanism_en" TargetMode="External"/><Relationship Id="rId22" Type="http://schemas.openxmlformats.org/officeDocument/2006/relationships/hyperlink" Target="https://business.columbia.edu/insights/climate/cki" TargetMode="External"/></Relationships>
</file>

<file path=ppt/slides/_rels/slide45.xml.rels><?xml version="1.0" encoding="UTF-8" standalone="yes"?>
<Relationships xmlns="http://schemas.openxmlformats.org/package/2006/relationships"><Relationship Id="rId13" Type="http://schemas.openxmlformats.org/officeDocument/2006/relationships/tags" Target="../tags/tag949.xml"/><Relationship Id="rId18" Type="http://schemas.openxmlformats.org/officeDocument/2006/relationships/tags" Target="../tags/tag954.xml"/><Relationship Id="rId26" Type="http://schemas.openxmlformats.org/officeDocument/2006/relationships/tags" Target="../tags/tag962.xml"/><Relationship Id="rId39" Type="http://schemas.openxmlformats.org/officeDocument/2006/relationships/hyperlink" Target="https://www.iea.org/commentaries/is-carbon-capture-too-expensive" TargetMode="External"/><Relationship Id="rId21" Type="http://schemas.openxmlformats.org/officeDocument/2006/relationships/tags" Target="../tags/tag957.xml"/><Relationship Id="rId34" Type="http://schemas.openxmlformats.org/officeDocument/2006/relationships/hyperlink" Target="https://www.businesswire.com/news/home/20241022468144/en/EU-Backs-Pioneering-CO2-Capture-Project-at-Cemex%E2%80%99s-R%C3%BCdersdorf-Cement-Plant" TargetMode="External"/><Relationship Id="rId42" Type="http://schemas.openxmlformats.org/officeDocument/2006/relationships/hyperlink" Target="https://business.columbia.edu/insights/climate/carboncapture" TargetMode="External"/><Relationship Id="rId7" Type="http://schemas.openxmlformats.org/officeDocument/2006/relationships/tags" Target="../tags/tag943.xml"/><Relationship Id="rId2" Type="http://schemas.openxmlformats.org/officeDocument/2006/relationships/tags" Target="../tags/tag938.xml"/><Relationship Id="rId16" Type="http://schemas.openxmlformats.org/officeDocument/2006/relationships/tags" Target="../tags/tag952.xml"/><Relationship Id="rId20" Type="http://schemas.openxmlformats.org/officeDocument/2006/relationships/tags" Target="../tags/tag956.xml"/><Relationship Id="rId29" Type="http://schemas.openxmlformats.org/officeDocument/2006/relationships/slideLayout" Target="../slideLayouts/slideLayout32.xml"/><Relationship Id="rId41" Type="http://schemas.openxmlformats.org/officeDocument/2006/relationships/hyperlink" Target="https://business.columbia.edu/insights/climate/cki" TargetMode="External"/><Relationship Id="rId1" Type="http://schemas.openxmlformats.org/officeDocument/2006/relationships/tags" Target="../tags/tag937.xml"/><Relationship Id="rId6" Type="http://schemas.openxmlformats.org/officeDocument/2006/relationships/tags" Target="../tags/tag942.xml"/><Relationship Id="rId11" Type="http://schemas.openxmlformats.org/officeDocument/2006/relationships/tags" Target="../tags/tag947.xml"/><Relationship Id="rId24" Type="http://schemas.openxmlformats.org/officeDocument/2006/relationships/tags" Target="../tags/tag960.xml"/><Relationship Id="rId32" Type="http://schemas.openxmlformats.org/officeDocument/2006/relationships/image" Target="../media/image14.emf"/><Relationship Id="rId37" Type="http://schemas.openxmlformats.org/officeDocument/2006/relationships/hyperlink" Target="https://about.bnef.com/blog/ccus-market-outlook-2023-announced-capacity-soars-by-50/#:~:text=For%20industrial%20sources%2C%20BNEF%20sees%20costs%20at,add%20to%20$92%2D$130%20per%20ton%20of%20CO2." TargetMode="External"/><Relationship Id="rId40" Type="http://schemas.openxmlformats.org/officeDocument/2006/relationships/hyperlink" Target="https://business.columbia.edu/faculty/people/gernot-wagner" TargetMode="External"/><Relationship Id="rId5" Type="http://schemas.openxmlformats.org/officeDocument/2006/relationships/tags" Target="../tags/tag941.xml"/><Relationship Id="rId15" Type="http://schemas.openxmlformats.org/officeDocument/2006/relationships/tags" Target="../tags/tag951.xml"/><Relationship Id="rId23" Type="http://schemas.openxmlformats.org/officeDocument/2006/relationships/tags" Target="../tags/tag959.xml"/><Relationship Id="rId28" Type="http://schemas.openxmlformats.org/officeDocument/2006/relationships/tags" Target="../tags/tag964.xml"/><Relationship Id="rId36" Type="http://schemas.openxmlformats.org/officeDocument/2006/relationships/hyperlink" Target="https://corporate.arcelormittal.com/media/press-releases/arcelormittal-expands-partnership-with-carbon-capture-and-re-use-specialist-lanzatech-through-us-30-million-investment" TargetMode="External"/><Relationship Id="rId10" Type="http://schemas.openxmlformats.org/officeDocument/2006/relationships/tags" Target="../tags/tag946.xml"/><Relationship Id="rId19" Type="http://schemas.openxmlformats.org/officeDocument/2006/relationships/tags" Target="../tags/tag955.xml"/><Relationship Id="rId31" Type="http://schemas.openxmlformats.org/officeDocument/2006/relationships/oleObject" Target="../embeddings/oleObject48.bin"/><Relationship Id="rId4" Type="http://schemas.openxmlformats.org/officeDocument/2006/relationships/tags" Target="../tags/tag940.xml"/><Relationship Id="rId9" Type="http://schemas.openxmlformats.org/officeDocument/2006/relationships/tags" Target="../tags/tag945.xml"/><Relationship Id="rId14" Type="http://schemas.openxmlformats.org/officeDocument/2006/relationships/tags" Target="../tags/tag950.xml"/><Relationship Id="rId22" Type="http://schemas.openxmlformats.org/officeDocument/2006/relationships/tags" Target="../tags/tag958.xml"/><Relationship Id="rId27" Type="http://schemas.openxmlformats.org/officeDocument/2006/relationships/tags" Target="../tags/tag963.xml"/><Relationship Id="rId30" Type="http://schemas.openxmlformats.org/officeDocument/2006/relationships/notesSlide" Target="../notesSlides/notesSlide43.xml"/><Relationship Id="rId35" Type="http://schemas.openxmlformats.org/officeDocument/2006/relationships/hyperlink" Target="https://www.agg-net.com/news/cemex-cement-plant-chosen-for-us-doe-funded-ccus-project" TargetMode="External"/><Relationship Id="rId43" Type="http://schemas.openxmlformats.org/officeDocument/2006/relationships/chart" Target="../charts/chart33.xml"/><Relationship Id="rId8" Type="http://schemas.openxmlformats.org/officeDocument/2006/relationships/tags" Target="../tags/tag944.xml"/><Relationship Id="rId3" Type="http://schemas.openxmlformats.org/officeDocument/2006/relationships/tags" Target="../tags/tag939.xml"/><Relationship Id="rId12" Type="http://schemas.openxmlformats.org/officeDocument/2006/relationships/tags" Target="../tags/tag948.xml"/><Relationship Id="rId17" Type="http://schemas.openxmlformats.org/officeDocument/2006/relationships/tags" Target="../tags/tag953.xml"/><Relationship Id="rId25" Type="http://schemas.openxmlformats.org/officeDocument/2006/relationships/tags" Target="../tags/tag961.xml"/><Relationship Id="rId33" Type="http://schemas.openxmlformats.org/officeDocument/2006/relationships/hyperlink" Target="https://www.energy.gov/oced/industrial-demonstrations-program-selected-and-awarded-projects-cement-and-concrete" TargetMode="External"/><Relationship Id="rId38" Type="http://schemas.openxmlformats.org/officeDocument/2006/relationships/hyperlink" Target="https://www.iea.org/reports/iron-and-steel-technology-roadmap"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hyperlink" Target="https://business.columbia.edu/insights/climate/carboncapture" TargetMode="External"/><Relationship Id="rId3" Type="http://schemas.openxmlformats.org/officeDocument/2006/relationships/tags" Target="../tags/tag967.xml"/><Relationship Id="rId7" Type="http://schemas.openxmlformats.org/officeDocument/2006/relationships/oleObject" Target="../embeddings/oleObject49.bin"/><Relationship Id="rId12" Type="http://schemas.openxmlformats.org/officeDocument/2006/relationships/hyperlink" Target="https://business.columbia.edu/insights/climate/cki" TargetMode="External"/><Relationship Id="rId2" Type="http://schemas.openxmlformats.org/officeDocument/2006/relationships/tags" Target="../tags/tag966.xml"/><Relationship Id="rId1" Type="http://schemas.openxmlformats.org/officeDocument/2006/relationships/tags" Target="../tags/tag965.xml"/><Relationship Id="rId6" Type="http://schemas.openxmlformats.org/officeDocument/2006/relationships/notesSlide" Target="../notesSlides/notesSlide44.xml"/><Relationship Id="rId11" Type="http://schemas.openxmlformats.org/officeDocument/2006/relationships/hyperlink" Target="https://business.columbia.edu/faculty/people/gernot-wagner" TargetMode="External"/><Relationship Id="rId5" Type="http://schemas.openxmlformats.org/officeDocument/2006/relationships/slideLayout" Target="../slideLayouts/slideLayout32.xml"/><Relationship Id="rId10" Type="http://schemas.openxmlformats.org/officeDocument/2006/relationships/hyperlink" Target="https://www.scientificamerican.com/article/solving-cements-massive-carbon-problem/" TargetMode="External"/><Relationship Id="rId4" Type="http://schemas.openxmlformats.org/officeDocument/2006/relationships/tags" Target="../tags/tag968.xml"/><Relationship Id="rId9" Type="http://schemas.openxmlformats.org/officeDocument/2006/relationships/hyperlink" Target="https://www.mdpi.com/1996-1073/12/3/559" TargetMode="External"/><Relationship Id="rId14" Type="http://schemas.openxmlformats.org/officeDocument/2006/relationships/image" Target="../media/image78.png"/></Relationships>
</file>

<file path=ppt/slides/_rels/slide47.xml.rels><?xml version="1.0" encoding="UTF-8" standalone="yes"?>
<Relationships xmlns="http://schemas.openxmlformats.org/package/2006/relationships"><Relationship Id="rId8" Type="http://schemas.openxmlformats.org/officeDocument/2006/relationships/tags" Target="../tags/tag976.xml"/><Relationship Id="rId13" Type="http://schemas.openxmlformats.org/officeDocument/2006/relationships/tags" Target="../tags/tag981.xml"/><Relationship Id="rId18" Type="http://schemas.openxmlformats.org/officeDocument/2006/relationships/oleObject" Target="../embeddings/oleObject50.bin"/><Relationship Id="rId26" Type="http://schemas.openxmlformats.org/officeDocument/2006/relationships/hyperlink" Target="https://www.iea.org/commentaries/is-carbon-capture-too-expensive" TargetMode="External"/><Relationship Id="rId3" Type="http://schemas.openxmlformats.org/officeDocument/2006/relationships/tags" Target="../tags/tag971.xml"/><Relationship Id="rId21" Type="http://schemas.openxmlformats.org/officeDocument/2006/relationships/image" Target="../media/image75.emf"/><Relationship Id="rId7" Type="http://schemas.openxmlformats.org/officeDocument/2006/relationships/tags" Target="../tags/tag975.xml"/><Relationship Id="rId12" Type="http://schemas.openxmlformats.org/officeDocument/2006/relationships/tags" Target="../tags/tag980.xml"/><Relationship Id="rId17" Type="http://schemas.openxmlformats.org/officeDocument/2006/relationships/notesSlide" Target="../notesSlides/notesSlide45.xml"/><Relationship Id="rId25" Type="http://schemas.openxmlformats.org/officeDocument/2006/relationships/hyperlink" Target="https://www.ipcc.ch/site/assets/uploads/2018/03/srccs_chapter6-1.pdf" TargetMode="External"/><Relationship Id="rId2" Type="http://schemas.openxmlformats.org/officeDocument/2006/relationships/tags" Target="../tags/tag970.xml"/><Relationship Id="rId16" Type="http://schemas.openxmlformats.org/officeDocument/2006/relationships/slideLayout" Target="../slideLayouts/slideLayout32.xml"/><Relationship Id="rId20" Type="http://schemas.openxmlformats.org/officeDocument/2006/relationships/image" Target="../media/image74.emf"/><Relationship Id="rId29" Type="http://schemas.openxmlformats.org/officeDocument/2006/relationships/hyperlink" Target="https://business.columbia.edu/insights/climate/cki" TargetMode="External"/><Relationship Id="rId1" Type="http://schemas.openxmlformats.org/officeDocument/2006/relationships/tags" Target="../tags/tag969.xml"/><Relationship Id="rId6" Type="http://schemas.openxmlformats.org/officeDocument/2006/relationships/tags" Target="../tags/tag974.xml"/><Relationship Id="rId11" Type="http://schemas.openxmlformats.org/officeDocument/2006/relationships/tags" Target="../tags/tag979.xml"/><Relationship Id="rId24" Type="http://schemas.openxmlformats.org/officeDocument/2006/relationships/hyperlink" Target="https://www.bbc.com/future/article/20240419-the-environmental-cost-of-chinas-addiction-to-cement" TargetMode="External"/><Relationship Id="rId5" Type="http://schemas.openxmlformats.org/officeDocument/2006/relationships/tags" Target="../tags/tag973.xml"/><Relationship Id="rId15" Type="http://schemas.openxmlformats.org/officeDocument/2006/relationships/tags" Target="../tags/tag983.xml"/><Relationship Id="rId23" Type="http://schemas.openxmlformats.org/officeDocument/2006/relationships/hyperlink" Target="https://www.iea.org/data-and-statistics/data-product/ccus-projects-database" TargetMode="External"/><Relationship Id="rId28" Type="http://schemas.openxmlformats.org/officeDocument/2006/relationships/hyperlink" Target="https://business.columbia.edu/faculty/people/gernot-wagner" TargetMode="External"/><Relationship Id="rId10" Type="http://schemas.openxmlformats.org/officeDocument/2006/relationships/tags" Target="../tags/tag978.xml"/><Relationship Id="rId19" Type="http://schemas.openxmlformats.org/officeDocument/2006/relationships/image" Target="../media/image14.emf"/><Relationship Id="rId4" Type="http://schemas.openxmlformats.org/officeDocument/2006/relationships/tags" Target="../tags/tag972.xml"/><Relationship Id="rId9" Type="http://schemas.openxmlformats.org/officeDocument/2006/relationships/tags" Target="../tags/tag977.xml"/><Relationship Id="rId14" Type="http://schemas.openxmlformats.org/officeDocument/2006/relationships/tags" Target="../tags/tag982.xml"/><Relationship Id="rId22" Type="http://schemas.openxmlformats.org/officeDocument/2006/relationships/chart" Target="../charts/chart34.xml"/><Relationship Id="rId27" Type="http://schemas.openxmlformats.org/officeDocument/2006/relationships/hyperlink" Target="https://co2re.co/FacilityData" TargetMode="External"/><Relationship Id="rId30" Type="http://schemas.openxmlformats.org/officeDocument/2006/relationships/hyperlink" Target="https://business.columbia.edu/insights/climate/carboncapture" TargetMode="External"/></Relationships>
</file>

<file path=ppt/slides/_rels/slide48.xml.rels><?xml version="1.0" encoding="UTF-8" standalone="yes"?>
<Relationships xmlns="http://schemas.openxmlformats.org/package/2006/relationships"><Relationship Id="rId13" Type="http://schemas.openxmlformats.org/officeDocument/2006/relationships/tags" Target="../tags/tag996.xml"/><Relationship Id="rId18" Type="http://schemas.openxmlformats.org/officeDocument/2006/relationships/tags" Target="../tags/tag1001.xml"/><Relationship Id="rId26" Type="http://schemas.openxmlformats.org/officeDocument/2006/relationships/tags" Target="../tags/tag1009.xml"/><Relationship Id="rId39" Type="http://schemas.openxmlformats.org/officeDocument/2006/relationships/tags" Target="../tags/tag1022.xml"/><Relationship Id="rId21" Type="http://schemas.openxmlformats.org/officeDocument/2006/relationships/tags" Target="../tags/tag1004.xml"/><Relationship Id="rId34" Type="http://schemas.openxmlformats.org/officeDocument/2006/relationships/tags" Target="../tags/tag1017.xml"/><Relationship Id="rId42" Type="http://schemas.openxmlformats.org/officeDocument/2006/relationships/tags" Target="../tags/tag1025.xml"/><Relationship Id="rId47" Type="http://schemas.openxmlformats.org/officeDocument/2006/relationships/hyperlink" Target="https://www.iea.org/commentaries/is-carbon-capture-too-expensive" TargetMode="External"/><Relationship Id="rId50" Type="http://schemas.openxmlformats.org/officeDocument/2006/relationships/hyperlink" Target="https://www.wri.org/insights/low-carbon-cement-technology#:~:text=US%20Investment%20in%20Abating%20Cement%20Emissions&amp;text=DOE's%20IDP%20awards%2C%20which%20are,tons%20of%20CO2%20emissions%20annually." TargetMode="External"/><Relationship Id="rId55" Type="http://schemas.openxmlformats.org/officeDocument/2006/relationships/hyperlink" Target="https://www.belfercenter.org/publication/carbon-capture-utilization-and-storage-technologies-and-costs-us-context" TargetMode="External"/><Relationship Id="rId7" Type="http://schemas.openxmlformats.org/officeDocument/2006/relationships/tags" Target="../tags/tag990.xml"/><Relationship Id="rId2" Type="http://schemas.openxmlformats.org/officeDocument/2006/relationships/tags" Target="../tags/tag985.xml"/><Relationship Id="rId16" Type="http://schemas.openxmlformats.org/officeDocument/2006/relationships/tags" Target="../tags/tag999.xml"/><Relationship Id="rId29" Type="http://schemas.openxmlformats.org/officeDocument/2006/relationships/tags" Target="../tags/tag1012.xml"/><Relationship Id="rId11" Type="http://schemas.openxmlformats.org/officeDocument/2006/relationships/tags" Target="../tags/tag994.xml"/><Relationship Id="rId24" Type="http://schemas.openxmlformats.org/officeDocument/2006/relationships/tags" Target="../tags/tag1007.xml"/><Relationship Id="rId32" Type="http://schemas.openxmlformats.org/officeDocument/2006/relationships/tags" Target="../tags/tag1015.xml"/><Relationship Id="rId37" Type="http://schemas.openxmlformats.org/officeDocument/2006/relationships/tags" Target="../tags/tag1020.xml"/><Relationship Id="rId40" Type="http://schemas.openxmlformats.org/officeDocument/2006/relationships/tags" Target="../tags/tag1023.xml"/><Relationship Id="rId45" Type="http://schemas.openxmlformats.org/officeDocument/2006/relationships/oleObject" Target="../embeddings/oleObject51.bin"/><Relationship Id="rId53" Type="http://schemas.openxmlformats.org/officeDocument/2006/relationships/hyperlink" Target="https://iea.blob.core.windows.net/assets/c432d713-d778-46cd-9566-024075124fa5/DemandandSupplyMeasuresfortheSteelandCementTransition.pdf" TargetMode="External"/><Relationship Id="rId58" Type="http://schemas.openxmlformats.org/officeDocument/2006/relationships/hyperlink" Target="https://business.columbia.edu/insights/climate/carboncapture" TargetMode="External"/><Relationship Id="rId5" Type="http://schemas.openxmlformats.org/officeDocument/2006/relationships/tags" Target="../tags/tag988.xml"/><Relationship Id="rId19" Type="http://schemas.openxmlformats.org/officeDocument/2006/relationships/tags" Target="../tags/tag1002.xml"/><Relationship Id="rId4" Type="http://schemas.openxmlformats.org/officeDocument/2006/relationships/tags" Target="../tags/tag987.xml"/><Relationship Id="rId9" Type="http://schemas.openxmlformats.org/officeDocument/2006/relationships/tags" Target="../tags/tag992.xml"/><Relationship Id="rId14" Type="http://schemas.openxmlformats.org/officeDocument/2006/relationships/tags" Target="../tags/tag997.xml"/><Relationship Id="rId22" Type="http://schemas.openxmlformats.org/officeDocument/2006/relationships/tags" Target="../tags/tag1005.xml"/><Relationship Id="rId27" Type="http://schemas.openxmlformats.org/officeDocument/2006/relationships/tags" Target="../tags/tag1010.xml"/><Relationship Id="rId30" Type="http://schemas.openxmlformats.org/officeDocument/2006/relationships/tags" Target="../tags/tag1013.xml"/><Relationship Id="rId35" Type="http://schemas.openxmlformats.org/officeDocument/2006/relationships/tags" Target="../tags/tag1018.xml"/><Relationship Id="rId43" Type="http://schemas.openxmlformats.org/officeDocument/2006/relationships/tags" Target="../tags/tag1026.xml"/><Relationship Id="rId48" Type="http://schemas.openxmlformats.org/officeDocument/2006/relationships/hyperlink" Target="https://iea.blob.core.windows.net/assets/181b48b4-323f-454d-96fb-0bb1889d96a9/CCUS_in_clean_energy_transitions.pdf" TargetMode="External"/><Relationship Id="rId56" Type="http://schemas.openxmlformats.org/officeDocument/2006/relationships/hyperlink" Target="https://business.columbia.edu/faculty/people/gernot-wagner" TargetMode="External"/><Relationship Id="rId8" Type="http://schemas.openxmlformats.org/officeDocument/2006/relationships/tags" Target="../tags/tag991.xml"/><Relationship Id="rId51" Type="http://schemas.openxmlformats.org/officeDocument/2006/relationships/hyperlink" Target="https://www.mdpi.com/1996-1073/12/3/542" TargetMode="External"/><Relationship Id="rId3" Type="http://schemas.openxmlformats.org/officeDocument/2006/relationships/tags" Target="../tags/tag986.xml"/><Relationship Id="rId12" Type="http://schemas.openxmlformats.org/officeDocument/2006/relationships/tags" Target="../tags/tag995.xml"/><Relationship Id="rId17" Type="http://schemas.openxmlformats.org/officeDocument/2006/relationships/tags" Target="../tags/tag1000.xml"/><Relationship Id="rId25" Type="http://schemas.openxmlformats.org/officeDocument/2006/relationships/tags" Target="../tags/tag1008.xml"/><Relationship Id="rId33" Type="http://schemas.openxmlformats.org/officeDocument/2006/relationships/tags" Target="../tags/tag1016.xml"/><Relationship Id="rId38" Type="http://schemas.openxmlformats.org/officeDocument/2006/relationships/tags" Target="../tags/tag1021.xml"/><Relationship Id="rId46" Type="http://schemas.openxmlformats.org/officeDocument/2006/relationships/image" Target="../media/image79.emf"/><Relationship Id="rId59" Type="http://schemas.openxmlformats.org/officeDocument/2006/relationships/chart" Target="../charts/chart35.xml"/><Relationship Id="rId20" Type="http://schemas.openxmlformats.org/officeDocument/2006/relationships/tags" Target="../tags/tag1003.xml"/><Relationship Id="rId41" Type="http://schemas.openxmlformats.org/officeDocument/2006/relationships/tags" Target="../tags/tag1024.xml"/><Relationship Id="rId54" Type="http://schemas.openxmlformats.org/officeDocument/2006/relationships/hyperlink" Target="https://www.iea.org/data-and-statistics/charts/levelised-cost-of-co2-capture-by-sector-and-initial-co2-concentration-2019" TargetMode="External"/><Relationship Id="rId1" Type="http://schemas.openxmlformats.org/officeDocument/2006/relationships/tags" Target="../tags/tag984.xml"/><Relationship Id="rId6" Type="http://schemas.openxmlformats.org/officeDocument/2006/relationships/tags" Target="../tags/tag989.xml"/><Relationship Id="rId15" Type="http://schemas.openxmlformats.org/officeDocument/2006/relationships/tags" Target="../tags/tag998.xml"/><Relationship Id="rId23" Type="http://schemas.openxmlformats.org/officeDocument/2006/relationships/tags" Target="../tags/tag1006.xml"/><Relationship Id="rId28" Type="http://schemas.openxmlformats.org/officeDocument/2006/relationships/tags" Target="../tags/tag1011.xml"/><Relationship Id="rId36" Type="http://schemas.openxmlformats.org/officeDocument/2006/relationships/tags" Target="../tags/tag1019.xml"/><Relationship Id="rId49" Type="http://schemas.openxmlformats.org/officeDocument/2006/relationships/hyperlink" Target="https://carboncapturecoalition.org/wp-content/uploads/2023/11/45Q-primer-Carbon-Capture-Coalition.pdf" TargetMode="External"/><Relationship Id="rId57" Type="http://schemas.openxmlformats.org/officeDocument/2006/relationships/hyperlink" Target="https://business.columbia.edu/insights/climate/cki" TargetMode="External"/><Relationship Id="rId10" Type="http://schemas.openxmlformats.org/officeDocument/2006/relationships/tags" Target="../tags/tag993.xml"/><Relationship Id="rId31" Type="http://schemas.openxmlformats.org/officeDocument/2006/relationships/tags" Target="../tags/tag1014.xml"/><Relationship Id="rId44" Type="http://schemas.openxmlformats.org/officeDocument/2006/relationships/slideLayout" Target="../slideLayouts/slideLayout32.xml"/><Relationship Id="rId52" Type="http://schemas.openxmlformats.org/officeDocument/2006/relationships/hyperlink" Target="https://climateprogramportal.org/resource/pathways-to-commercial-liftoff/" TargetMode="External"/><Relationship Id="rId60" Type="http://schemas.openxmlformats.org/officeDocument/2006/relationships/chart" Target="../charts/chart36.xml"/></Relationships>
</file>

<file path=ppt/slides/_rels/slide49.xml.rels><?xml version="1.0" encoding="UTF-8" standalone="yes"?>
<Relationships xmlns="http://schemas.openxmlformats.org/package/2006/relationships"><Relationship Id="rId8" Type="http://schemas.openxmlformats.org/officeDocument/2006/relationships/tags" Target="../tags/tag1034.xml"/><Relationship Id="rId13" Type="http://schemas.openxmlformats.org/officeDocument/2006/relationships/hyperlink" Target="https://www.brevikccs.com/en" TargetMode="External"/><Relationship Id="rId18" Type="http://schemas.openxmlformats.org/officeDocument/2006/relationships/hyperlink" Target="https://business.columbia.edu/faculty/people/gernot-wagner" TargetMode="External"/><Relationship Id="rId3" Type="http://schemas.openxmlformats.org/officeDocument/2006/relationships/tags" Target="../tags/tag1029.xml"/><Relationship Id="rId21" Type="http://schemas.openxmlformats.org/officeDocument/2006/relationships/image" Target="../media/image80.jpeg"/><Relationship Id="rId7" Type="http://schemas.openxmlformats.org/officeDocument/2006/relationships/tags" Target="../tags/tag1033.xml"/><Relationship Id="rId12" Type="http://schemas.openxmlformats.org/officeDocument/2006/relationships/image" Target="../media/image14.emf"/><Relationship Id="rId17" Type="http://schemas.openxmlformats.org/officeDocument/2006/relationships/hyperlink" Target="https://www.tandfonline.com/doi/full/10.1080/17583004.2022.2117648#abstract" TargetMode="External"/><Relationship Id="rId2" Type="http://schemas.openxmlformats.org/officeDocument/2006/relationships/tags" Target="../tags/tag1028.xml"/><Relationship Id="rId16" Type="http://schemas.openxmlformats.org/officeDocument/2006/relationships/hyperlink" Target="https://www.regjeringen.no/en/topics/energy/landingssider/ny-side/sporsmal-og-svar-om-langskip-prosjektet/id2863902/" TargetMode="External"/><Relationship Id="rId20" Type="http://schemas.openxmlformats.org/officeDocument/2006/relationships/hyperlink" Target="https://business.columbia.edu/insights/climate/carboncapture" TargetMode="External"/><Relationship Id="rId1" Type="http://schemas.openxmlformats.org/officeDocument/2006/relationships/tags" Target="../tags/tag1027.xml"/><Relationship Id="rId6" Type="http://schemas.openxmlformats.org/officeDocument/2006/relationships/tags" Target="../tags/tag1032.xml"/><Relationship Id="rId11" Type="http://schemas.openxmlformats.org/officeDocument/2006/relationships/oleObject" Target="../embeddings/oleObject52.bin"/><Relationship Id="rId5" Type="http://schemas.openxmlformats.org/officeDocument/2006/relationships/tags" Target="../tags/tag1031.xml"/><Relationship Id="rId15" Type="http://schemas.openxmlformats.org/officeDocument/2006/relationships/hyperlink" Target="https://www.worldcement.com/product-news/29112023/heidelberg-materials-has-launched-the-worlds-first-net-zero-cement/" TargetMode="External"/><Relationship Id="rId10" Type="http://schemas.openxmlformats.org/officeDocument/2006/relationships/notesSlide" Target="../notesSlides/notesSlide46.xml"/><Relationship Id="rId19" Type="http://schemas.openxmlformats.org/officeDocument/2006/relationships/hyperlink" Target="https://business.columbia.edu/insights/climate/cki" TargetMode="External"/><Relationship Id="rId4" Type="http://schemas.openxmlformats.org/officeDocument/2006/relationships/tags" Target="../tags/tag1030.xml"/><Relationship Id="rId9" Type="http://schemas.openxmlformats.org/officeDocument/2006/relationships/slideLayout" Target="../slideLayouts/slideLayout32.xml"/><Relationship Id="rId14" Type="http://schemas.openxmlformats.org/officeDocument/2006/relationships/hyperlink" Target="https://www.bloomberg.com/news/articles/2024-12-02/norway-carbon-capture-plant-marks-milestone-in-longship-project?embedded-checkout=true" TargetMode="External"/></Relationships>
</file>

<file path=ppt/slides/_rels/slide5.xml.rels><?xml version="1.0" encoding="UTF-8" standalone="yes"?>
<Relationships xmlns="http://schemas.openxmlformats.org/package/2006/relationships"><Relationship Id="rId26" Type="http://schemas.openxmlformats.org/officeDocument/2006/relationships/tags" Target="../tags/tag85.xml"/><Relationship Id="rId21" Type="http://schemas.openxmlformats.org/officeDocument/2006/relationships/tags" Target="../tags/tag80.xml"/><Relationship Id="rId42" Type="http://schemas.openxmlformats.org/officeDocument/2006/relationships/tags" Target="../tags/tag101.xml"/><Relationship Id="rId47" Type="http://schemas.openxmlformats.org/officeDocument/2006/relationships/tags" Target="../tags/tag106.xml"/><Relationship Id="rId63" Type="http://schemas.openxmlformats.org/officeDocument/2006/relationships/tags" Target="../tags/tag122.xml"/><Relationship Id="rId68" Type="http://schemas.openxmlformats.org/officeDocument/2006/relationships/tags" Target="../tags/tag127.xml"/><Relationship Id="rId84" Type="http://schemas.openxmlformats.org/officeDocument/2006/relationships/tags" Target="../tags/tag143.xml"/><Relationship Id="rId89" Type="http://schemas.openxmlformats.org/officeDocument/2006/relationships/tags" Target="../tags/tag148.xml"/><Relationship Id="rId112" Type="http://schemas.openxmlformats.org/officeDocument/2006/relationships/hyperlink" Target="https://business.columbia.edu/insights/climate/carboncapture" TargetMode="External"/><Relationship Id="rId16" Type="http://schemas.openxmlformats.org/officeDocument/2006/relationships/tags" Target="../tags/tag75.xml"/><Relationship Id="rId107" Type="http://schemas.openxmlformats.org/officeDocument/2006/relationships/hyperlink" Target="https://about.bnef.com/new-energy-outlook/" TargetMode="External"/><Relationship Id="rId11" Type="http://schemas.openxmlformats.org/officeDocument/2006/relationships/tags" Target="../tags/tag70.xml"/><Relationship Id="rId32" Type="http://schemas.openxmlformats.org/officeDocument/2006/relationships/tags" Target="../tags/tag91.xml"/><Relationship Id="rId37" Type="http://schemas.openxmlformats.org/officeDocument/2006/relationships/tags" Target="../tags/tag96.xml"/><Relationship Id="rId53" Type="http://schemas.openxmlformats.org/officeDocument/2006/relationships/tags" Target="../tags/tag112.xml"/><Relationship Id="rId58" Type="http://schemas.openxmlformats.org/officeDocument/2006/relationships/tags" Target="../tags/tag117.xml"/><Relationship Id="rId74" Type="http://schemas.openxmlformats.org/officeDocument/2006/relationships/tags" Target="../tags/tag133.xml"/><Relationship Id="rId79" Type="http://schemas.openxmlformats.org/officeDocument/2006/relationships/tags" Target="../tags/tag138.xml"/><Relationship Id="rId102" Type="http://schemas.openxmlformats.org/officeDocument/2006/relationships/tags" Target="../tags/tag161.xml"/><Relationship Id="rId5" Type="http://schemas.openxmlformats.org/officeDocument/2006/relationships/tags" Target="../tags/tag64.xml"/><Relationship Id="rId90" Type="http://schemas.openxmlformats.org/officeDocument/2006/relationships/tags" Target="../tags/tag149.xml"/><Relationship Id="rId95" Type="http://schemas.openxmlformats.org/officeDocument/2006/relationships/tags" Target="../tags/tag154.xml"/><Relationship Id="rId22" Type="http://schemas.openxmlformats.org/officeDocument/2006/relationships/tags" Target="../tags/tag81.xml"/><Relationship Id="rId27" Type="http://schemas.openxmlformats.org/officeDocument/2006/relationships/tags" Target="../tags/tag86.xml"/><Relationship Id="rId43" Type="http://schemas.openxmlformats.org/officeDocument/2006/relationships/tags" Target="../tags/tag102.xml"/><Relationship Id="rId48" Type="http://schemas.openxmlformats.org/officeDocument/2006/relationships/tags" Target="../tags/tag107.xml"/><Relationship Id="rId64" Type="http://schemas.openxmlformats.org/officeDocument/2006/relationships/tags" Target="../tags/tag123.xml"/><Relationship Id="rId69" Type="http://schemas.openxmlformats.org/officeDocument/2006/relationships/tags" Target="../tags/tag128.xml"/><Relationship Id="rId113" Type="http://schemas.openxmlformats.org/officeDocument/2006/relationships/chart" Target="../charts/chart1.xml"/><Relationship Id="rId80" Type="http://schemas.openxmlformats.org/officeDocument/2006/relationships/tags" Target="../tags/tag139.xml"/><Relationship Id="rId85" Type="http://schemas.openxmlformats.org/officeDocument/2006/relationships/tags" Target="../tags/tag144.xml"/><Relationship Id="rId12" Type="http://schemas.openxmlformats.org/officeDocument/2006/relationships/tags" Target="../tags/tag71.xml"/><Relationship Id="rId17" Type="http://schemas.openxmlformats.org/officeDocument/2006/relationships/tags" Target="../tags/tag76.xml"/><Relationship Id="rId33" Type="http://schemas.openxmlformats.org/officeDocument/2006/relationships/tags" Target="../tags/tag92.xml"/><Relationship Id="rId38" Type="http://schemas.openxmlformats.org/officeDocument/2006/relationships/tags" Target="../tags/tag97.xml"/><Relationship Id="rId59" Type="http://schemas.openxmlformats.org/officeDocument/2006/relationships/tags" Target="../tags/tag118.xml"/><Relationship Id="rId103" Type="http://schemas.openxmlformats.org/officeDocument/2006/relationships/slideLayout" Target="../slideLayouts/slideLayout32.xml"/><Relationship Id="rId108" Type="http://schemas.openxmlformats.org/officeDocument/2006/relationships/hyperlink" Target="https://www.iea.org/reports/ccus" TargetMode="External"/><Relationship Id="rId54" Type="http://schemas.openxmlformats.org/officeDocument/2006/relationships/tags" Target="../tags/tag113.xml"/><Relationship Id="rId70" Type="http://schemas.openxmlformats.org/officeDocument/2006/relationships/tags" Target="../tags/tag129.xml"/><Relationship Id="rId75" Type="http://schemas.openxmlformats.org/officeDocument/2006/relationships/tags" Target="../tags/tag134.xml"/><Relationship Id="rId91" Type="http://schemas.openxmlformats.org/officeDocument/2006/relationships/tags" Target="../tags/tag150.xml"/><Relationship Id="rId96" Type="http://schemas.openxmlformats.org/officeDocument/2006/relationships/tags" Target="../tags/tag155.xml"/><Relationship Id="rId1" Type="http://schemas.openxmlformats.org/officeDocument/2006/relationships/tags" Target="../tags/tag60.xml"/><Relationship Id="rId6" Type="http://schemas.openxmlformats.org/officeDocument/2006/relationships/tags" Target="../tags/tag65.xml"/><Relationship Id="rId15" Type="http://schemas.openxmlformats.org/officeDocument/2006/relationships/tags" Target="../tags/tag74.xml"/><Relationship Id="rId23" Type="http://schemas.openxmlformats.org/officeDocument/2006/relationships/tags" Target="../tags/tag82.xml"/><Relationship Id="rId28" Type="http://schemas.openxmlformats.org/officeDocument/2006/relationships/tags" Target="../tags/tag87.xml"/><Relationship Id="rId36" Type="http://schemas.openxmlformats.org/officeDocument/2006/relationships/tags" Target="../tags/tag95.xml"/><Relationship Id="rId49" Type="http://schemas.openxmlformats.org/officeDocument/2006/relationships/tags" Target="../tags/tag108.xml"/><Relationship Id="rId57" Type="http://schemas.openxmlformats.org/officeDocument/2006/relationships/tags" Target="../tags/tag116.xml"/><Relationship Id="rId106" Type="http://schemas.openxmlformats.org/officeDocument/2006/relationships/image" Target="../media/image14.emf"/><Relationship Id="rId114" Type="http://schemas.openxmlformats.org/officeDocument/2006/relationships/chart" Target="../charts/chart2.xml"/><Relationship Id="rId10" Type="http://schemas.openxmlformats.org/officeDocument/2006/relationships/tags" Target="../tags/tag69.xml"/><Relationship Id="rId31" Type="http://schemas.openxmlformats.org/officeDocument/2006/relationships/tags" Target="../tags/tag90.xml"/><Relationship Id="rId44" Type="http://schemas.openxmlformats.org/officeDocument/2006/relationships/tags" Target="../tags/tag103.xml"/><Relationship Id="rId52" Type="http://schemas.openxmlformats.org/officeDocument/2006/relationships/tags" Target="../tags/tag111.xml"/><Relationship Id="rId60" Type="http://schemas.openxmlformats.org/officeDocument/2006/relationships/tags" Target="../tags/tag119.xml"/><Relationship Id="rId65" Type="http://schemas.openxmlformats.org/officeDocument/2006/relationships/tags" Target="../tags/tag124.xml"/><Relationship Id="rId73" Type="http://schemas.openxmlformats.org/officeDocument/2006/relationships/tags" Target="../tags/tag132.xml"/><Relationship Id="rId78" Type="http://schemas.openxmlformats.org/officeDocument/2006/relationships/tags" Target="../tags/tag137.xml"/><Relationship Id="rId81" Type="http://schemas.openxmlformats.org/officeDocument/2006/relationships/tags" Target="../tags/tag140.xml"/><Relationship Id="rId86" Type="http://schemas.openxmlformats.org/officeDocument/2006/relationships/tags" Target="../tags/tag145.xml"/><Relationship Id="rId94" Type="http://schemas.openxmlformats.org/officeDocument/2006/relationships/tags" Target="../tags/tag153.xml"/><Relationship Id="rId99" Type="http://schemas.openxmlformats.org/officeDocument/2006/relationships/tags" Target="../tags/tag158.xml"/><Relationship Id="rId101" Type="http://schemas.openxmlformats.org/officeDocument/2006/relationships/tags" Target="../tags/tag160.xml"/><Relationship Id="rId4" Type="http://schemas.openxmlformats.org/officeDocument/2006/relationships/tags" Target="../tags/tag63.xml"/><Relationship Id="rId9" Type="http://schemas.openxmlformats.org/officeDocument/2006/relationships/tags" Target="../tags/tag68.xml"/><Relationship Id="rId13" Type="http://schemas.openxmlformats.org/officeDocument/2006/relationships/tags" Target="../tags/tag72.xml"/><Relationship Id="rId18" Type="http://schemas.openxmlformats.org/officeDocument/2006/relationships/tags" Target="../tags/tag77.xml"/><Relationship Id="rId39" Type="http://schemas.openxmlformats.org/officeDocument/2006/relationships/tags" Target="../tags/tag98.xml"/><Relationship Id="rId109" Type="http://schemas.openxmlformats.org/officeDocument/2006/relationships/hyperlink" Target="https://about.bnef.com/insights/clean-energy/new-energy-outlook/" TargetMode="External"/><Relationship Id="rId34" Type="http://schemas.openxmlformats.org/officeDocument/2006/relationships/tags" Target="../tags/tag93.xml"/><Relationship Id="rId50" Type="http://schemas.openxmlformats.org/officeDocument/2006/relationships/tags" Target="../tags/tag109.xml"/><Relationship Id="rId55" Type="http://schemas.openxmlformats.org/officeDocument/2006/relationships/tags" Target="../tags/tag114.xml"/><Relationship Id="rId76" Type="http://schemas.openxmlformats.org/officeDocument/2006/relationships/tags" Target="../tags/tag135.xml"/><Relationship Id="rId97" Type="http://schemas.openxmlformats.org/officeDocument/2006/relationships/tags" Target="../tags/tag156.xml"/><Relationship Id="rId104" Type="http://schemas.openxmlformats.org/officeDocument/2006/relationships/notesSlide" Target="../notesSlides/notesSlide4.xml"/><Relationship Id="rId7" Type="http://schemas.openxmlformats.org/officeDocument/2006/relationships/tags" Target="../tags/tag66.xml"/><Relationship Id="rId71" Type="http://schemas.openxmlformats.org/officeDocument/2006/relationships/tags" Target="../tags/tag130.xml"/><Relationship Id="rId92" Type="http://schemas.openxmlformats.org/officeDocument/2006/relationships/tags" Target="../tags/tag151.xml"/><Relationship Id="rId2" Type="http://schemas.openxmlformats.org/officeDocument/2006/relationships/tags" Target="../tags/tag61.xml"/><Relationship Id="rId29" Type="http://schemas.openxmlformats.org/officeDocument/2006/relationships/tags" Target="../tags/tag88.xml"/><Relationship Id="rId24" Type="http://schemas.openxmlformats.org/officeDocument/2006/relationships/tags" Target="../tags/tag83.xml"/><Relationship Id="rId40" Type="http://schemas.openxmlformats.org/officeDocument/2006/relationships/tags" Target="../tags/tag99.xml"/><Relationship Id="rId45" Type="http://schemas.openxmlformats.org/officeDocument/2006/relationships/tags" Target="../tags/tag104.xml"/><Relationship Id="rId66" Type="http://schemas.openxmlformats.org/officeDocument/2006/relationships/tags" Target="../tags/tag125.xml"/><Relationship Id="rId87" Type="http://schemas.openxmlformats.org/officeDocument/2006/relationships/tags" Target="../tags/tag146.xml"/><Relationship Id="rId110" Type="http://schemas.openxmlformats.org/officeDocument/2006/relationships/hyperlink" Target="https://business.columbia.edu/faculty/people/gernot-wagner" TargetMode="External"/><Relationship Id="rId61" Type="http://schemas.openxmlformats.org/officeDocument/2006/relationships/tags" Target="../tags/tag120.xml"/><Relationship Id="rId82" Type="http://schemas.openxmlformats.org/officeDocument/2006/relationships/tags" Target="../tags/tag141.xml"/><Relationship Id="rId19" Type="http://schemas.openxmlformats.org/officeDocument/2006/relationships/tags" Target="../tags/tag78.xml"/><Relationship Id="rId14" Type="http://schemas.openxmlformats.org/officeDocument/2006/relationships/tags" Target="../tags/tag73.xml"/><Relationship Id="rId30" Type="http://schemas.openxmlformats.org/officeDocument/2006/relationships/tags" Target="../tags/tag89.xml"/><Relationship Id="rId35" Type="http://schemas.openxmlformats.org/officeDocument/2006/relationships/tags" Target="../tags/tag94.xml"/><Relationship Id="rId56" Type="http://schemas.openxmlformats.org/officeDocument/2006/relationships/tags" Target="../tags/tag115.xml"/><Relationship Id="rId77" Type="http://schemas.openxmlformats.org/officeDocument/2006/relationships/tags" Target="../tags/tag136.xml"/><Relationship Id="rId100" Type="http://schemas.openxmlformats.org/officeDocument/2006/relationships/tags" Target="../tags/tag159.xml"/><Relationship Id="rId105" Type="http://schemas.openxmlformats.org/officeDocument/2006/relationships/oleObject" Target="../embeddings/oleObject9.bin"/><Relationship Id="rId8" Type="http://schemas.openxmlformats.org/officeDocument/2006/relationships/tags" Target="../tags/tag67.xml"/><Relationship Id="rId51" Type="http://schemas.openxmlformats.org/officeDocument/2006/relationships/tags" Target="../tags/tag110.xml"/><Relationship Id="rId72" Type="http://schemas.openxmlformats.org/officeDocument/2006/relationships/tags" Target="../tags/tag131.xml"/><Relationship Id="rId93" Type="http://schemas.openxmlformats.org/officeDocument/2006/relationships/tags" Target="../tags/tag152.xml"/><Relationship Id="rId98" Type="http://schemas.openxmlformats.org/officeDocument/2006/relationships/tags" Target="../tags/tag157.xml"/><Relationship Id="rId3" Type="http://schemas.openxmlformats.org/officeDocument/2006/relationships/tags" Target="../tags/tag62.xml"/><Relationship Id="rId25" Type="http://schemas.openxmlformats.org/officeDocument/2006/relationships/tags" Target="../tags/tag84.xml"/><Relationship Id="rId46" Type="http://schemas.openxmlformats.org/officeDocument/2006/relationships/tags" Target="../tags/tag105.xml"/><Relationship Id="rId67" Type="http://schemas.openxmlformats.org/officeDocument/2006/relationships/tags" Target="../tags/tag126.xml"/><Relationship Id="rId20" Type="http://schemas.openxmlformats.org/officeDocument/2006/relationships/tags" Target="../tags/tag79.xml"/><Relationship Id="rId41" Type="http://schemas.openxmlformats.org/officeDocument/2006/relationships/tags" Target="../tags/tag100.xml"/><Relationship Id="rId62" Type="http://schemas.openxmlformats.org/officeDocument/2006/relationships/tags" Target="../tags/tag121.xml"/><Relationship Id="rId83" Type="http://schemas.openxmlformats.org/officeDocument/2006/relationships/tags" Target="../tags/tag142.xml"/><Relationship Id="rId88" Type="http://schemas.openxmlformats.org/officeDocument/2006/relationships/tags" Target="../tags/tag147.xml"/><Relationship Id="rId111" Type="http://schemas.openxmlformats.org/officeDocument/2006/relationships/hyperlink" Target="https://business.columbia.edu/insights/climate/cki" TargetMode="External"/></Relationships>
</file>

<file path=ppt/slides/_rels/slide50.xml.rels><?xml version="1.0" encoding="UTF-8" standalone="yes"?>
<Relationships xmlns="http://schemas.openxmlformats.org/package/2006/relationships"><Relationship Id="rId8" Type="http://schemas.openxmlformats.org/officeDocument/2006/relationships/image" Target="../media/image1.emf"/><Relationship Id="rId13" Type="http://schemas.openxmlformats.org/officeDocument/2006/relationships/hyperlink" Target="https://business.columbia.edu/insights/climate/cki" TargetMode="External"/><Relationship Id="rId3" Type="http://schemas.openxmlformats.org/officeDocument/2006/relationships/tags" Target="../tags/tag1037.xml"/><Relationship Id="rId7" Type="http://schemas.openxmlformats.org/officeDocument/2006/relationships/oleObject" Target="../embeddings/oleObject53.bin"/><Relationship Id="rId12" Type="http://schemas.openxmlformats.org/officeDocument/2006/relationships/hyperlink" Target="https://business.columbia.edu/faculty/people/gernot-wagner" TargetMode="External"/><Relationship Id="rId2" Type="http://schemas.openxmlformats.org/officeDocument/2006/relationships/tags" Target="../tags/tag1036.xml"/><Relationship Id="rId1" Type="http://schemas.openxmlformats.org/officeDocument/2006/relationships/tags" Target="../tags/tag1035.xml"/><Relationship Id="rId6" Type="http://schemas.openxmlformats.org/officeDocument/2006/relationships/notesSlide" Target="../notesSlides/notesSlide47.xml"/><Relationship Id="rId11" Type="http://schemas.openxmlformats.org/officeDocument/2006/relationships/hyperlink" Target="https://www.lr.org/en/knowledge/horizons/march-2023/carbon-captures-role-in-maritimes-energy-transition/" TargetMode="External"/><Relationship Id="rId5" Type="http://schemas.openxmlformats.org/officeDocument/2006/relationships/slideLayout" Target="../slideLayouts/slideLayout32.xml"/><Relationship Id="rId15" Type="http://schemas.openxmlformats.org/officeDocument/2006/relationships/chart" Target="../charts/chart37.xml"/><Relationship Id="rId10" Type="http://schemas.openxmlformats.org/officeDocument/2006/relationships/hyperlink" Target="https://climate.mit.edu/explainers/freight-transportation" TargetMode="External"/><Relationship Id="rId4" Type="http://schemas.openxmlformats.org/officeDocument/2006/relationships/tags" Target="../tags/tag1038.xml"/><Relationship Id="rId9" Type="http://schemas.openxmlformats.org/officeDocument/2006/relationships/hyperlink" Target="https://www.energy.gov/sites/default/files/2021-12/IEA%2C%20Net%20Zero%20by%202050.pdf" TargetMode="External"/><Relationship Id="rId14" Type="http://schemas.openxmlformats.org/officeDocument/2006/relationships/hyperlink" Target="https://business.columbia.edu/insights/climate/carboncapture" TargetMode="External"/></Relationships>
</file>

<file path=ppt/slides/_rels/slide51.xml.rels><?xml version="1.0" encoding="UTF-8" standalone="yes"?>
<Relationships xmlns="http://schemas.openxmlformats.org/package/2006/relationships"><Relationship Id="rId13" Type="http://schemas.openxmlformats.org/officeDocument/2006/relationships/tags" Target="../tags/tag1051.xml"/><Relationship Id="rId18" Type="http://schemas.openxmlformats.org/officeDocument/2006/relationships/tags" Target="../tags/tag1056.xml"/><Relationship Id="rId26" Type="http://schemas.openxmlformats.org/officeDocument/2006/relationships/tags" Target="../tags/tag1064.xml"/><Relationship Id="rId39" Type="http://schemas.openxmlformats.org/officeDocument/2006/relationships/tags" Target="../tags/tag1077.xml"/><Relationship Id="rId21" Type="http://schemas.openxmlformats.org/officeDocument/2006/relationships/tags" Target="../tags/tag1059.xml"/><Relationship Id="rId34" Type="http://schemas.openxmlformats.org/officeDocument/2006/relationships/tags" Target="../tags/tag1072.xml"/><Relationship Id="rId42" Type="http://schemas.openxmlformats.org/officeDocument/2006/relationships/tags" Target="../tags/tag1080.xml"/><Relationship Id="rId47" Type="http://schemas.openxmlformats.org/officeDocument/2006/relationships/hyperlink" Target="https://www.energy.gov/sites/default/files/2021-12/IEA%2C%20Net%20Zero%20by%202050.pdf" TargetMode="External"/><Relationship Id="rId50" Type="http://schemas.openxmlformats.org/officeDocument/2006/relationships/hyperlink" Target="https://www.ogci.com/news/engineering-study-charts-potential-of-carbon-capture-technology-to-help-decarbonize-shipping/" TargetMode="External"/><Relationship Id="rId55" Type="http://schemas.openxmlformats.org/officeDocument/2006/relationships/hyperlink" Target="https://business.columbia.edu/insights/climate/carboncapture" TargetMode="External"/><Relationship Id="rId7" Type="http://schemas.openxmlformats.org/officeDocument/2006/relationships/tags" Target="../tags/tag1045.xml"/><Relationship Id="rId2" Type="http://schemas.openxmlformats.org/officeDocument/2006/relationships/tags" Target="../tags/tag1040.xml"/><Relationship Id="rId16" Type="http://schemas.openxmlformats.org/officeDocument/2006/relationships/tags" Target="../tags/tag1054.xml"/><Relationship Id="rId29" Type="http://schemas.openxmlformats.org/officeDocument/2006/relationships/tags" Target="../tags/tag1067.xml"/><Relationship Id="rId11" Type="http://schemas.openxmlformats.org/officeDocument/2006/relationships/tags" Target="../tags/tag1049.xml"/><Relationship Id="rId24" Type="http://schemas.openxmlformats.org/officeDocument/2006/relationships/tags" Target="../tags/tag1062.xml"/><Relationship Id="rId32" Type="http://schemas.openxmlformats.org/officeDocument/2006/relationships/tags" Target="../tags/tag1070.xml"/><Relationship Id="rId37" Type="http://schemas.openxmlformats.org/officeDocument/2006/relationships/tags" Target="../tags/tag1075.xml"/><Relationship Id="rId40" Type="http://schemas.openxmlformats.org/officeDocument/2006/relationships/tags" Target="../tags/tag1078.xml"/><Relationship Id="rId45" Type="http://schemas.openxmlformats.org/officeDocument/2006/relationships/oleObject" Target="../embeddings/oleObject54.bin"/><Relationship Id="rId53" Type="http://schemas.openxmlformats.org/officeDocument/2006/relationships/hyperlink" Target="https://business.columbia.edu/faculty/people/gernot-wagner" TargetMode="External"/><Relationship Id="rId5" Type="http://schemas.openxmlformats.org/officeDocument/2006/relationships/tags" Target="../tags/tag1043.xml"/><Relationship Id="rId10" Type="http://schemas.openxmlformats.org/officeDocument/2006/relationships/tags" Target="../tags/tag1048.xml"/><Relationship Id="rId19" Type="http://schemas.openxmlformats.org/officeDocument/2006/relationships/tags" Target="../tags/tag1057.xml"/><Relationship Id="rId31" Type="http://schemas.openxmlformats.org/officeDocument/2006/relationships/tags" Target="../tags/tag1069.xml"/><Relationship Id="rId44" Type="http://schemas.openxmlformats.org/officeDocument/2006/relationships/notesSlide" Target="../notesSlides/notesSlide48.xml"/><Relationship Id="rId52" Type="http://schemas.openxmlformats.org/officeDocument/2006/relationships/hyperlink" Target="https://www.belfercenter.org/publication/carbon-capture-utilization-and-storage-technologies-and-costs-us-context" TargetMode="External"/><Relationship Id="rId4" Type="http://schemas.openxmlformats.org/officeDocument/2006/relationships/tags" Target="../tags/tag1042.xml"/><Relationship Id="rId9" Type="http://schemas.openxmlformats.org/officeDocument/2006/relationships/tags" Target="../tags/tag1047.xml"/><Relationship Id="rId14" Type="http://schemas.openxmlformats.org/officeDocument/2006/relationships/tags" Target="../tags/tag1052.xml"/><Relationship Id="rId22" Type="http://schemas.openxmlformats.org/officeDocument/2006/relationships/tags" Target="../tags/tag1060.xml"/><Relationship Id="rId27" Type="http://schemas.openxmlformats.org/officeDocument/2006/relationships/tags" Target="../tags/tag1065.xml"/><Relationship Id="rId30" Type="http://schemas.openxmlformats.org/officeDocument/2006/relationships/tags" Target="../tags/tag1068.xml"/><Relationship Id="rId35" Type="http://schemas.openxmlformats.org/officeDocument/2006/relationships/tags" Target="../tags/tag1073.xml"/><Relationship Id="rId43" Type="http://schemas.openxmlformats.org/officeDocument/2006/relationships/slideLayout" Target="../slideLayouts/slideLayout32.xml"/><Relationship Id="rId48" Type="http://schemas.openxmlformats.org/officeDocument/2006/relationships/hyperlink" Target="https://climate.mit.edu/explainers/freight-transportation" TargetMode="External"/><Relationship Id="rId56" Type="http://schemas.openxmlformats.org/officeDocument/2006/relationships/chart" Target="../charts/chart38.xml"/><Relationship Id="rId8" Type="http://schemas.openxmlformats.org/officeDocument/2006/relationships/tags" Target="../tags/tag1046.xml"/><Relationship Id="rId51" Type="http://schemas.openxmlformats.org/officeDocument/2006/relationships/hyperlink" Target="https://www.iea.org/data-and-statistics/charts/levelised-cost-of-co2-capture-by-sector-and-initial-co2-concentration-2019" TargetMode="External"/><Relationship Id="rId3" Type="http://schemas.openxmlformats.org/officeDocument/2006/relationships/tags" Target="../tags/tag1041.xml"/><Relationship Id="rId12" Type="http://schemas.openxmlformats.org/officeDocument/2006/relationships/tags" Target="../tags/tag1050.xml"/><Relationship Id="rId17" Type="http://schemas.openxmlformats.org/officeDocument/2006/relationships/tags" Target="../tags/tag1055.xml"/><Relationship Id="rId25" Type="http://schemas.openxmlformats.org/officeDocument/2006/relationships/tags" Target="../tags/tag1063.xml"/><Relationship Id="rId33" Type="http://schemas.openxmlformats.org/officeDocument/2006/relationships/tags" Target="../tags/tag1071.xml"/><Relationship Id="rId38" Type="http://schemas.openxmlformats.org/officeDocument/2006/relationships/tags" Target="../tags/tag1076.xml"/><Relationship Id="rId46" Type="http://schemas.openxmlformats.org/officeDocument/2006/relationships/image" Target="../media/image81.emf"/><Relationship Id="rId20" Type="http://schemas.openxmlformats.org/officeDocument/2006/relationships/tags" Target="../tags/tag1058.xml"/><Relationship Id="rId41" Type="http://schemas.openxmlformats.org/officeDocument/2006/relationships/tags" Target="../tags/tag1079.xml"/><Relationship Id="rId54" Type="http://schemas.openxmlformats.org/officeDocument/2006/relationships/hyperlink" Target="https://business.columbia.edu/insights/climate/cki" TargetMode="External"/><Relationship Id="rId1" Type="http://schemas.openxmlformats.org/officeDocument/2006/relationships/tags" Target="../tags/tag1039.xml"/><Relationship Id="rId6" Type="http://schemas.openxmlformats.org/officeDocument/2006/relationships/tags" Target="../tags/tag1044.xml"/><Relationship Id="rId15" Type="http://schemas.openxmlformats.org/officeDocument/2006/relationships/tags" Target="../tags/tag1053.xml"/><Relationship Id="rId23" Type="http://schemas.openxmlformats.org/officeDocument/2006/relationships/tags" Target="../tags/tag1061.xml"/><Relationship Id="rId28" Type="http://schemas.openxmlformats.org/officeDocument/2006/relationships/tags" Target="../tags/tag1066.xml"/><Relationship Id="rId36" Type="http://schemas.openxmlformats.org/officeDocument/2006/relationships/tags" Target="../tags/tag1074.xml"/><Relationship Id="rId49" Type="http://schemas.openxmlformats.org/officeDocument/2006/relationships/hyperlink" Target="https://www.lr.org/en/knowledge/horizons/march-2023/carbon-captures-role-in-maritimes-energy-transition/" TargetMode="External"/></Relationships>
</file>

<file path=ppt/slides/_rels/slide52.xml.rels><?xml version="1.0" encoding="UTF-8" standalone="yes"?>
<Relationships xmlns="http://schemas.openxmlformats.org/package/2006/relationships"><Relationship Id="rId8" Type="http://schemas.openxmlformats.org/officeDocument/2006/relationships/tags" Target="../tags/tag1088.xml"/><Relationship Id="rId13" Type="http://schemas.openxmlformats.org/officeDocument/2006/relationships/tags" Target="../tags/tag1093.xml"/><Relationship Id="rId18" Type="http://schemas.openxmlformats.org/officeDocument/2006/relationships/notesSlide" Target="../notesSlides/notesSlide49.xml"/><Relationship Id="rId26" Type="http://schemas.openxmlformats.org/officeDocument/2006/relationships/hyperlink" Target="https://business.columbia.edu/faculty/people/gernot-wagner" TargetMode="External"/><Relationship Id="rId3" Type="http://schemas.openxmlformats.org/officeDocument/2006/relationships/tags" Target="../tags/tag1083.xml"/><Relationship Id="rId21" Type="http://schemas.openxmlformats.org/officeDocument/2006/relationships/hyperlink" Target="https://shipnerdnews.com/carbon-capture-systems-cost-revealed/" TargetMode="External"/><Relationship Id="rId7" Type="http://schemas.openxmlformats.org/officeDocument/2006/relationships/tags" Target="../tags/tag1087.xml"/><Relationship Id="rId12" Type="http://schemas.openxmlformats.org/officeDocument/2006/relationships/tags" Target="../tags/tag1092.xml"/><Relationship Id="rId17" Type="http://schemas.openxmlformats.org/officeDocument/2006/relationships/slideLayout" Target="../slideLayouts/slideLayout32.xml"/><Relationship Id="rId25" Type="http://schemas.openxmlformats.org/officeDocument/2006/relationships/hyperlink" Target="https://carbonherald.com/wartsila-unveils-commercial-carbon-capture-system-for-ships/" TargetMode="External"/><Relationship Id="rId2" Type="http://schemas.openxmlformats.org/officeDocument/2006/relationships/tags" Target="../tags/tag1082.xml"/><Relationship Id="rId16" Type="http://schemas.openxmlformats.org/officeDocument/2006/relationships/tags" Target="../tags/tag1096.xml"/><Relationship Id="rId20" Type="http://schemas.openxmlformats.org/officeDocument/2006/relationships/image" Target="../media/image1.emf"/><Relationship Id="rId29" Type="http://schemas.openxmlformats.org/officeDocument/2006/relationships/chart" Target="../charts/chart39.xml"/><Relationship Id="rId1" Type="http://schemas.openxmlformats.org/officeDocument/2006/relationships/tags" Target="../tags/tag1081.xml"/><Relationship Id="rId6" Type="http://schemas.openxmlformats.org/officeDocument/2006/relationships/tags" Target="../tags/tag1086.xml"/><Relationship Id="rId11" Type="http://schemas.openxmlformats.org/officeDocument/2006/relationships/tags" Target="../tags/tag1091.xml"/><Relationship Id="rId24" Type="http://schemas.openxmlformats.org/officeDocument/2006/relationships/hyperlink" Target="https://www.dnv.com/focus-areas/ccs/onboard-carbon-capture-and-storage-on-ships/" TargetMode="External"/><Relationship Id="rId5" Type="http://schemas.openxmlformats.org/officeDocument/2006/relationships/tags" Target="../tags/tag1085.xml"/><Relationship Id="rId15" Type="http://schemas.openxmlformats.org/officeDocument/2006/relationships/tags" Target="../tags/tag1095.xml"/><Relationship Id="rId23" Type="http://schemas.openxmlformats.org/officeDocument/2006/relationships/hyperlink" Target="https://www.dnv.com/expert-story/maritime-impact/what-are-the-key-considerations-for-onboard-carbon-capture/" TargetMode="External"/><Relationship Id="rId28" Type="http://schemas.openxmlformats.org/officeDocument/2006/relationships/hyperlink" Target="https://business.columbia.edu/insights/climate/carboncapture" TargetMode="External"/><Relationship Id="rId10" Type="http://schemas.openxmlformats.org/officeDocument/2006/relationships/tags" Target="../tags/tag1090.xml"/><Relationship Id="rId19" Type="http://schemas.openxmlformats.org/officeDocument/2006/relationships/oleObject" Target="../embeddings/oleObject55.bin"/><Relationship Id="rId4" Type="http://schemas.openxmlformats.org/officeDocument/2006/relationships/tags" Target="../tags/tag1084.xml"/><Relationship Id="rId9" Type="http://schemas.openxmlformats.org/officeDocument/2006/relationships/tags" Target="../tags/tag1089.xml"/><Relationship Id="rId14" Type="http://schemas.openxmlformats.org/officeDocument/2006/relationships/tags" Target="../tags/tag1094.xml"/><Relationship Id="rId22" Type="http://schemas.openxmlformats.org/officeDocument/2006/relationships/hyperlink" Target="https://www.lr.org/en/knowledge/horizons/march-2023/carbon-captures-role-in-maritimes-energy-transition/" TargetMode="External"/><Relationship Id="rId27" Type="http://schemas.openxmlformats.org/officeDocument/2006/relationships/hyperlink" Target="https://business.columbia.edu/insights/climate/cki" TargetMode="External"/></Relationships>
</file>

<file path=ppt/slides/_rels/slide53.xml.rels><?xml version="1.0" encoding="UTF-8" standalone="yes"?>
<Relationships xmlns="http://schemas.openxmlformats.org/package/2006/relationships"><Relationship Id="rId8" Type="http://schemas.openxmlformats.org/officeDocument/2006/relationships/tags" Target="../tags/tag1104.xml"/><Relationship Id="rId13" Type="http://schemas.openxmlformats.org/officeDocument/2006/relationships/notesSlide" Target="../notesSlides/notesSlide50.xml"/><Relationship Id="rId18" Type="http://schemas.openxmlformats.org/officeDocument/2006/relationships/hyperlink" Target="https://business.columbia.edu/faculty/people/gernot-wagner" TargetMode="External"/><Relationship Id="rId3" Type="http://schemas.openxmlformats.org/officeDocument/2006/relationships/tags" Target="../tags/tag1099.xml"/><Relationship Id="rId21" Type="http://schemas.openxmlformats.org/officeDocument/2006/relationships/image" Target="../media/image82.png"/><Relationship Id="rId7" Type="http://schemas.openxmlformats.org/officeDocument/2006/relationships/tags" Target="../tags/tag1103.xml"/><Relationship Id="rId12" Type="http://schemas.openxmlformats.org/officeDocument/2006/relationships/slideLayout" Target="../slideLayouts/slideLayout32.xml"/><Relationship Id="rId17" Type="http://schemas.openxmlformats.org/officeDocument/2006/relationships/hyperlink" Target="https://www.zerocarbonshipping.com/publications/the-role-of-onboard-carbon-capture-in-maritime-decarbonization" TargetMode="External"/><Relationship Id="rId2" Type="http://schemas.openxmlformats.org/officeDocument/2006/relationships/tags" Target="../tags/tag1098.xml"/><Relationship Id="rId16" Type="http://schemas.openxmlformats.org/officeDocument/2006/relationships/hyperlink" Target="https://www.sciencedirect.com/science/article/pii/S0959652624027926" TargetMode="External"/><Relationship Id="rId20" Type="http://schemas.openxmlformats.org/officeDocument/2006/relationships/hyperlink" Target="https://business.columbia.edu/insights/climate/carboncapture" TargetMode="External"/><Relationship Id="rId1" Type="http://schemas.openxmlformats.org/officeDocument/2006/relationships/tags" Target="../tags/tag1097.xml"/><Relationship Id="rId6" Type="http://schemas.openxmlformats.org/officeDocument/2006/relationships/tags" Target="../tags/tag1102.xml"/><Relationship Id="rId11" Type="http://schemas.openxmlformats.org/officeDocument/2006/relationships/tags" Target="../tags/tag1107.xml"/><Relationship Id="rId24" Type="http://schemas.openxmlformats.org/officeDocument/2006/relationships/image" Target="../media/image75.emf"/><Relationship Id="rId5" Type="http://schemas.openxmlformats.org/officeDocument/2006/relationships/tags" Target="../tags/tag1101.xml"/><Relationship Id="rId15" Type="http://schemas.openxmlformats.org/officeDocument/2006/relationships/image" Target="../media/image14.emf"/><Relationship Id="rId23" Type="http://schemas.openxmlformats.org/officeDocument/2006/relationships/image" Target="../media/image74.emf"/><Relationship Id="rId10" Type="http://schemas.openxmlformats.org/officeDocument/2006/relationships/tags" Target="../tags/tag1106.xml"/><Relationship Id="rId19" Type="http://schemas.openxmlformats.org/officeDocument/2006/relationships/hyperlink" Target="https://business.columbia.edu/insights/climate/cki" TargetMode="External"/><Relationship Id="rId4" Type="http://schemas.openxmlformats.org/officeDocument/2006/relationships/tags" Target="../tags/tag1100.xml"/><Relationship Id="rId9" Type="http://schemas.openxmlformats.org/officeDocument/2006/relationships/tags" Target="../tags/tag1105.xml"/><Relationship Id="rId14" Type="http://schemas.openxmlformats.org/officeDocument/2006/relationships/oleObject" Target="../embeddings/oleObject56.bin"/><Relationship Id="rId22" Type="http://schemas.openxmlformats.org/officeDocument/2006/relationships/image" Target="../media/image83.png"/></Relationships>
</file>

<file path=ppt/slides/_rels/slide54.xml.rels><?xml version="1.0" encoding="UTF-8" standalone="yes"?>
<Relationships xmlns="http://schemas.openxmlformats.org/package/2006/relationships"><Relationship Id="rId8" Type="http://schemas.openxmlformats.org/officeDocument/2006/relationships/tags" Target="../tags/tag1115.xml"/><Relationship Id="rId13" Type="http://schemas.openxmlformats.org/officeDocument/2006/relationships/hyperlink" Target="https://www.lr.org/en/knowledge/press-room/press-listing/press-release/2022/aip-value-maritimes-carbon-capture-and-storage-system/" TargetMode="External"/><Relationship Id="rId18" Type="http://schemas.openxmlformats.org/officeDocument/2006/relationships/hyperlink" Target="https://business.columbia.edu/insights/climate/carboncapture" TargetMode="External"/><Relationship Id="rId3" Type="http://schemas.openxmlformats.org/officeDocument/2006/relationships/tags" Target="../tags/tag1110.xml"/><Relationship Id="rId21" Type="http://schemas.openxmlformats.org/officeDocument/2006/relationships/image" Target="../media/image86.png"/><Relationship Id="rId7" Type="http://schemas.openxmlformats.org/officeDocument/2006/relationships/tags" Target="../tags/tag1114.xml"/><Relationship Id="rId12" Type="http://schemas.openxmlformats.org/officeDocument/2006/relationships/image" Target="../media/image14.emf"/><Relationship Id="rId17" Type="http://schemas.openxmlformats.org/officeDocument/2006/relationships/hyperlink" Target="https://business.columbia.edu/insights/climate/cki" TargetMode="External"/><Relationship Id="rId2" Type="http://schemas.openxmlformats.org/officeDocument/2006/relationships/tags" Target="../tags/tag1109.xml"/><Relationship Id="rId16" Type="http://schemas.openxmlformats.org/officeDocument/2006/relationships/hyperlink" Target="https://business.columbia.edu/faculty/people/gernot-wagner" TargetMode="External"/><Relationship Id="rId20" Type="http://schemas.openxmlformats.org/officeDocument/2006/relationships/image" Target="../media/image85.jpeg"/><Relationship Id="rId1" Type="http://schemas.openxmlformats.org/officeDocument/2006/relationships/tags" Target="../tags/tag1108.xml"/><Relationship Id="rId6" Type="http://schemas.openxmlformats.org/officeDocument/2006/relationships/tags" Target="../tags/tag1113.xml"/><Relationship Id="rId11" Type="http://schemas.openxmlformats.org/officeDocument/2006/relationships/oleObject" Target="../embeddings/oleObject56.bin"/><Relationship Id="rId5" Type="http://schemas.openxmlformats.org/officeDocument/2006/relationships/tags" Target="../tags/tag1112.xml"/><Relationship Id="rId15" Type="http://schemas.openxmlformats.org/officeDocument/2006/relationships/hyperlink" Target="https://carbonherald.com/value-maritime-wins-funding-for-onboard-carbon-capture/" TargetMode="External"/><Relationship Id="rId10" Type="http://schemas.openxmlformats.org/officeDocument/2006/relationships/notesSlide" Target="../notesSlides/notesSlide51.xml"/><Relationship Id="rId19" Type="http://schemas.openxmlformats.org/officeDocument/2006/relationships/image" Target="../media/image84.jpeg"/><Relationship Id="rId4" Type="http://schemas.openxmlformats.org/officeDocument/2006/relationships/tags" Target="../tags/tag1111.xml"/><Relationship Id="rId9" Type="http://schemas.openxmlformats.org/officeDocument/2006/relationships/slideLayout" Target="../slideLayouts/slideLayout32.xml"/><Relationship Id="rId14" Type="http://schemas.openxmlformats.org/officeDocument/2006/relationships/hyperlink" Target="https://www.rivieramm.com/news-content-hub/news-content-hub/value-maritimes-filtree-system-transforms-low-cii-vessels-into-high-performers-76741" TargetMode="External"/></Relationships>
</file>

<file path=ppt/slides/_rels/slide55.xml.rels><?xml version="1.0" encoding="UTF-8" standalone="yes"?>
<Relationships xmlns="http://schemas.openxmlformats.org/package/2006/relationships"><Relationship Id="rId8" Type="http://schemas.openxmlformats.org/officeDocument/2006/relationships/tags" Target="../tags/tag1123.xml"/><Relationship Id="rId13" Type="http://schemas.openxmlformats.org/officeDocument/2006/relationships/hyperlink" Target="https://www.anthropocenemagazine.org/2023/06/capturing-carbon-emissions-on-moving-vehicles/" TargetMode="External"/><Relationship Id="rId18" Type="http://schemas.openxmlformats.org/officeDocument/2006/relationships/hyperlink" Target="https://business.columbia.edu/insights/climate/carboncapture" TargetMode="External"/><Relationship Id="rId3" Type="http://schemas.openxmlformats.org/officeDocument/2006/relationships/tags" Target="../tags/tag1118.xml"/><Relationship Id="rId7" Type="http://schemas.openxmlformats.org/officeDocument/2006/relationships/tags" Target="../tags/tag1122.xml"/><Relationship Id="rId12" Type="http://schemas.openxmlformats.org/officeDocument/2006/relationships/image" Target="../media/image14.emf"/><Relationship Id="rId17" Type="http://schemas.openxmlformats.org/officeDocument/2006/relationships/hyperlink" Target="https://business.columbia.edu/insights/climate/cki" TargetMode="External"/><Relationship Id="rId2" Type="http://schemas.openxmlformats.org/officeDocument/2006/relationships/tags" Target="../tags/tag1117.xml"/><Relationship Id="rId16" Type="http://schemas.openxmlformats.org/officeDocument/2006/relationships/hyperlink" Target="https://business.columbia.edu/faculty/people/gernot-wagner" TargetMode="External"/><Relationship Id="rId1" Type="http://schemas.openxmlformats.org/officeDocument/2006/relationships/tags" Target="../tags/tag1116.xml"/><Relationship Id="rId6" Type="http://schemas.openxmlformats.org/officeDocument/2006/relationships/tags" Target="../tags/tag1121.xml"/><Relationship Id="rId11" Type="http://schemas.openxmlformats.org/officeDocument/2006/relationships/oleObject" Target="../embeddings/oleObject57.bin"/><Relationship Id="rId5" Type="http://schemas.openxmlformats.org/officeDocument/2006/relationships/tags" Target="../tags/tag1120.xml"/><Relationship Id="rId15" Type="http://schemas.openxmlformats.org/officeDocument/2006/relationships/hyperlink" Target="https://remoracarbon.com/" TargetMode="External"/><Relationship Id="rId10" Type="http://schemas.openxmlformats.org/officeDocument/2006/relationships/notesSlide" Target="../notesSlides/notesSlide52.xml"/><Relationship Id="rId19" Type="http://schemas.openxmlformats.org/officeDocument/2006/relationships/image" Target="../media/image87.jpeg"/><Relationship Id="rId4" Type="http://schemas.openxmlformats.org/officeDocument/2006/relationships/tags" Target="../tags/tag1119.xml"/><Relationship Id="rId9" Type="http://schemas.openxmlformats.org/officeDocument/2006/relationships/slideLayout" Target="../slideLayouts/slideLayout32.xml"/><Relationship Id="rId14" Type="http://schemas.openxmlformats.org/officeDocument/2006/relationships/hyperlink" Target="https://trellis.net/article/remora-ready-roll-carbon-capture-trucks/"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s://www.nationalgrid.com/stories/energy-explained/hydrogen-colour-spectrum" TargetMode="External"/><Relationship Id="rId13" Type="http://schemas.openxmlformats.org/officeDocument/2006/relationships/hyperlink" Target="https://energyeducation.ca/encyclopedia/Types_of_hydrogen_fuel" TargetMode="External"/><Relationship Id="rId18" Type="http://schemas.openxmlformats.org/officeDocument/2006/relationships/image" Target="../media/image88.png"/><Relationship Id="rId3" Type="http://schemas.openxmlformats.org/officeDocument/2006/relationships/tags" Target="../tags/tag1126.xml"/><Relationship Id="rId7" Type="http://schemas.openxmlformats.org/officeDocument/2006/relationships/image" Target="../media/image14.emf"/><Relationship Id="rId12" Type="http://schemas.openxmlformats.org/officeDocument/2006/relationships/hyperlink" Target="https://www.sciencedirect.com/science/article/pii/S2212982023000495" TargetMode="External"/><Relationship Id="rId17" Type="http://schemas.openxmlformats.org/officeDocument/2006/relationships/hyperlink" Target="https://business.columbia.edu/insights/climate/carboncapture" TargetMode="External"/><Relationship Id="rId2" Type="http://schemas.openxmlformats.org/officeDocument/2006/relationships/tags" Target="../tags/tag1125.xml"/><Relationship Id="rId16" Type="http://schemas.openxmlformats.org/officeDocument/2006/relationships/hyperlink" Target="https://business.columbia.edu/insights/climate/cki" TargetMode="External"/><Relationship Id="rId1" Type="http://schemas.openxmlformats.org/officeDocument/2006/relationships/tags" Target="../tags/tag1124.xml"/><Relationship Id="rId6" Type="http://schemas.openxmlformats.org/officeDocument/2006/relationships/oleObject" Target="../embeddings/oleObject58.bin"/><Relationship Id="rId11" Type="http://schemas.openxmlformats.org/officeDocument/2006/relationships/hyperlink" Target="https://gh2.org/blog/mirage-blue-hydrogen-fading" TargetMode="External"/><Relationship Id="rId5" Type="http://schemas.openxmlformats.org/officeDocument/2006/relationships/notesSlide" Target="../notesSlides/notesSlide53.xml"/><Relationship Id="rId15" Type="http://schemas.openxmlformats.org/officeDocument/2006/relationships/hyperlink" Target="https://business.columbia.edu/faculty/people/gernot-wagner" TargetMode="External"/><Relationship Id="rId10" Type="http://schemas.openxmlformats.org/officeDocument/2006/relationships/hyperlink" Target="https://scijournals.onlinelibrary.wiley.com/doi/10.1002/ese3.956" TargetMode="External"/><Relationship Id="rId4" Type="http://schemas.openxmlformats.org/officeDocument/2006/relationships/slideLayout" Target="../slideLayouts/slideLayout48.xml"/><Relationship Id="rId9" Type="http://schemas.openxmlformats.org/officeDocument/2006/relationships/hyperlink" Target="https://ieefa.org/articles/blue-hydrogen-not-clean-not-low-carbon-not-solution" TargetMode="External"/><Relationship Id="rId14" Type="http://schemas.openxmlformats.org/officeDocument/2006/relationships/hyperlink" Target="https://hydrogentechworld.com/green-ammonia-right-where-you-need-it" TargetMode="External"/></Relationships>
</file>

<file path=ppt/slides/_rels/slide57.xml.rels><?xml version="1.0" encoding="UTF-8" standalone="yes"?>
<Relationships xmlns="http://schemas.openxmlformats.org/package/2006/relationships"><Relationship Id="rId8" Type="http://schemas.openxmlformats.org/officeDocument/2006/relationships/notesSlide" Target="../notesSlides/notesSlide54.xml"/><Relationship Id="rId13" Type="http://schemas.openxmlformats.org/officeDocument/2006/relationships/hyperlink" Target="https://ieefa.org/articles/blue-hydrogen-not-clean-not-low-carbon-not-solution" TargetMode="External"/><Relationship Id="rId18" Type="http://schemas.openxmlformats.org/officeDocument/2006/relationships/hyperlink" Target="https://business.columbia.edu/faculty/people/gernot-wagner" TargetMode="External"/><Relationship Id="rId3" Type="http://schemas.openxmlformats.org/officeDocument/2006/relationships/tags" Target="../tags/tag1129.xml"/><Relationship Id="rId7" Type="http://schemas.openxmlformats.org/officeDocument/2006/relationships/slideLayout" Target="../slideLayouts/slideLayout48.xml"/><Relationship Id="rId12" Type="http://schemas.openxmlformats.org/officeDocument/2006/relationships/hyperlink" Target="https://www.nationalgrid.com/stories/energy-explained/hydrogen-colour-spectrum" TargetMode="External"/><Relationship Id="rId17" Type="http://schemas.openxmlformats.org/officeDocument/2006/relationships/hyperlink" Target="https://energyeducation.ca/encyclopedia/Types_of_hydrogen_fuel" TargetMode="External"/><Relationship Id="rId2" Type="http://schemas.openxmlformats.org/officeDocument/2006/relationships/tags" Target="../tags/tag1128.xml"/><Relationship Id="rId16" Type="http://schemas.openxmlformats.org/officeDocument/2006/relationships/hyperlink" Target="https://www.sciencedirect.com/science/article/pii/S2212982023000495" TargetMode="External"/><Relationship Id="rId20" Type="http://schemas.openxmlformats.org/officeDocument/2006/relationships/hyperlink" Target="https://business.columbia.edu/insights/climate/carboncapture" TargetMode="External"/><Relationship Id="rId1" Type="http://schemas.openxmlformats.org/officeDocument/2006/relationships/tags" Target="../tags/tag1127.xml"/><Relationship Id="rId6" Type="http://schemas.openxmlformats.org/officeDocument/2006/relationships/tags" Target="../tags/tag1132.xml"/><Relationship Id="rId11" Type="http://schemas.openxmlformats.org/officeDocument/2006/relationships/image" Target="../media/image89.png"/><Relationship Id="rId5" Type="http://schemas.openxmlformats.org/officeDocument/2006/relationships/tags" Target="../tags/tag1131.xml"/><Relationship Id="rId15" Type="http://schemas.openxmlformats.org/officeDocument/2006/relationships/hyperlink" Target="https://gh2.org/blog/mirage-blue-hydrogen-fading" TargetMode="External"/><Relationship Id="rId10" Type="http://schemas.openxmlformats.org/officeDocument/2006/relationships/image" Target="../media/image14.emf"/><Relationship Id="rId19" Type="http://schemas.openxmlformats.org/officeDocument/2006/relationships/hyperlink" Target="https://business.columbia.edu/insights/climate/cki" TargetMode="External"/><Relationship Id="rId4" Type="http://schemas.openxmlformats.org/officeDocument/2006/relationships/tags" Target="../tags/tag1130.xml"/><Relationship Id="rId9" Type="http://schemas.openxmlformats.org/officeDocument/2006/relationships/oleObject" Target="../embeddings/oleObject59.bin"/><Relationship Id="rId14" Type="http://schemas.openxmlformats.org/officeDocument/2006/relationships/hyperlink" Target="https://scijournals.onlinelibrary.wiley.com/doi/10.1002/ese3.956" TargetMode="External"/></Relationships>
</file>

<file path=ppt/slides/_rels/slide58.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hyperlink" Target="https://business.columbia.edu/faculty/people/gernot-wagner" TargetMode="External"/><Relationship Id="rId3" Type="http://schemas.openxmlformats.org/officeDocument/2006/relationships/tags" Target="../tags/tag1135.xml"/><Relationship Id="rId7" Type="http://schemas.openxmlformats.org/officeDocument/2006/relationships/oleObject" Target="../embeddings/oleObject60.bin"/><Relationship Id="rId12" Type="http://schemas.openxmlformats.org/officeDocument/2006/relationships/hyperlink" Target="https://www.digitalrefining.com/article/1003117/blue-hydrogen-a-low-carbon-energy-carrier-part-2" TargetMode="External"/><Relationship Id="rId2" Type="http://schemas.openxmlformats.org/officeDocument/2006/relationships/tags" Target="../tags/tag1134.xml"/><Relationship Id="rId1" Type="http://schemas.openxmlformats.org/officeDocument/2006/relationships/tags" Target="../tags/tag1133.xml"/><Relationship Id="rId6" Type="http://schemas.openxmlformats.org/officeDocument/2006/relationships/slideLayout" Target="../slideLayouts/slideLayout48.xml"/><Relationship Id="rId11" Type="http://schemas.openxmlformats.org/officeDocument/2006/relationships/hyperlink" Target="https://www.sciencedirect.com/science/article/pii/S0196890422000413" TargetMode="External"/><Relationship Id="rId5" Type="http://schemas.openxmlformats.org/officeDocument/2006/relationships/tags" Target="../tags/tag1137.xml"/><Relationship Id="rId15" Type="http://schemas.openxmlformats.org/officeDocument/2006/relationships/hyperlink" Target="https://business.columbia.edu/insights/climate/carboncapture" TargetMode="External"/><Relationship Id="rId10" Type="http://schemas.openxmlformats.org/officeDocument/2006/relationships/image" Target="../media/image91.png"/><Relationship Id="rId4" Type="http://schemas.openxmlformats.org/officeDocument/2006/relationships/tags" Target="../tags/tag1136.xml"/><Relationship Id="rId9" Type="http://schemas.openxmlformats.org/officeDocument/2006/relationships/image" Target="../media/image90.png"/><Relationship Id="rId14" Type="http://schemas.openxmlformats.org/officeDocument/2006/relationships/hyperlink" Target="https://business.columbia.edu/insights/climate/cki" TargetMode="External"/></Relationships>
</file>

<file path=ppt/slides/_rels/slide59.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hyperlink" Target="https://www.sciencedirect.com/science/article/pii/S2212982023000495" TargetMode="External"/><Relationship Id="rId18" Type="http://schemas.openxmlformats.org/officeDocument/2006/relationships/hyperlink" Target="https://business.columbia.edu/insights/climate/carboncapture" TargetMode="External"/><Relationship Id="rId3" Type="http://schemas.openxmlformats.org/officeDocument/2006/relationships/tags" Target="../tags/tag1140.xml"/><Relationship Id="rId7" Type="http://schemas.openxmlformats.org/officeDocument/2006/relationships/image" Target="../media/image14.emf"/><Relationship Id="rId12" Type="http://schemas.openxmlformats.org/officeDocument/2006/relationships/hyperlink" Target="https://gh2.org/blog/mirage-blue-hydrogen-fading" TargetMode="External"/><Relationship Id="rId17" Type="http://schemas.openxmlformats.org/officeDocument/2006/relationships/hyperlink" Target="https://business.columbia.edu/insights/climate/cki" TargetMode="External"/><Relationship Id="rId2" Type="http://schemas.openxmlformats.org/officeDocument/2006/relationships/tags" Target="../tags/tag1139.xml"/><Relationship Id="rId16" Type="http://schemas.openxmlformats.org/officeDocument/2006/relationships/hyperlink" Target="https://business.columbia.edu/faculty/people/gernot-wagner" TargetMode="External"/><Relationship Id="rId1" Type="http://schemas.openxmlformats.org/officeDocument/2006/relationships/tags" Target="../tags/tag1138.xml"/><Relationship Id="rId6" Type="http://schemas.openxmlformats.org/officeDocument/2006/relationships/oleObject" Target="../embeddings/oleObject61.bin"/><Relationship Id="rId11" Type="http://schemas.openxmlformats.org/officeDocument/2006/relationships/hyperlink" Target="https://scijournals.onlinelibrary.wiley.com/doi/10.1002/ese3.956" TargetMode="External"/><Relationship Id="rId5" Type="http://schemas.openxmlformats.org/officeDocument/2006/relationships/notesSlide" Target="../notesSlides/notesSlide55.xml"/><Relationship Id="rId15" Type="http://schemas.openxmlformats.org/officeDocument/2006/relationships/hyperlink" Target="https://www.nature.com/articles/s41467-024-50090-w" TargetMode="External"/><Relationship Id="rId10" Type="http://schemas.openxmlformats.org/officeDocument/2006/relationships/hyperlink" Target="https://ieefa.org/articles/blue-hydrogen-not-clean-not-low-carbon-not-solution" TargetMode="External"/><Relationship Id="rId19" Type="http://schemas.openxmlformats.org/officeDocument/2006/relationships/image" Target="../media/image93.png"/><Relationship Id="rId4" Type="http://schemas.openxmlformats.org/officeDocument/2006/relationships/slideLayout" Target="../slideLayouts/slideLayout48.xml"/><Relationship Id="rId9" Type="http://schemas.openxmlformats.org/officeDocument/2006/relationships/hyperlink" Target="https://www.nationalgrid.com/stories/energy-explained/hydrogen-colour-spectrum" TargetMode="External"/><Relationship Id="rId14" Type="http://schemas.openxmlformats.org/officeDocument/2006/relationships/hyperlink" Target="https://energyeducation.ca/encyclopedia/Types_of_hydrogen_fuel" TargetMode="External"/></Relationships>
</file>

<file path=ppt/slides/_rels/slide6.xml.rels><?xml version="1.0" encoding="UTF-8" standalone="yes"?>
<Relationships xmlns="http://schemas.openxmlformats.org/package/2006/relationships"><Relationship Id="rId8" Type="http://schemas.openxmlformats.org/officeDocument/2006/relationships/tags" Target="../tags/tag169.xml"/><Relationship Id="rId13" Type="http://schemas.openxmlformats.org/officeDocument/2006/relationships/notesSlide" Target="../notesSlides/notesSlide5.xml"/><Relationship Id="rId18" Type="http://schemas.openxmlformats.org/officeDocument/2006/relationships/hyperlink" Target="https://www.iea.org/reports/direct-air-capture-2022/executive-summary" TargetMode="External"/><Relationship Id="rId3" Type="http://schemas.openxmlformats.org/officeDocument/2006/relationships/tags" Target="../tags/tag164.xml"/><Relationship Id="rId21" Type="http://schemas.openxmlformats.org/officeDocument/2006/relationships/hyperlink" Target="https://business.columbia.edu/insights/climate/cki" TargetMode="External"/><Relationship Id="rId7" Type="http://schemas.openxmlformats.org/officeDocument/2006/relationships/tags" Target="../tags/tag168.xml"/><Relationship Id="rId12" Type="http://schemas.openxmlformats.org/officeDocument/2006/relationships/slideLayout" Target="../slideLayouts/slideLayout32.xml"/><Relationship Id="rId17" Type="http://schemas.openxmlformats.org/officeDocument/2006/relationships/hyperlink" Target="https://www.iea.org/energy-system/carbon-capture-utilisation-and-storage/bioenergy-with-carbon-capture-and-storage" TargetMode="External"/><Relationship Id="rId25" Type="http://schemas.openxmlformats.org/officeDocument/2006/relationships/chart" Target="../charts/chart5.xml"/><Relationship Id="rId2" Type="http://schemas.openxmlformats.org/officeDocument/2006/relationships/tags" Target="../tags/tag163.xml"/><Relationship Id="rId16" Type="http://schemas.openxmlformats.org/officeDocument/2006/relationships/hyperlink" Target="https://www.iea.org/energy-system/carbon-capture-utilisation-and-storage" TargetMode="External"/><Relationship Id="rId20" Type="http://schemas.openxmlformats.org/officeDocument/2006/relationships/hyperlink" Target="https://business.columbia.edu/faculty/people/gernot-wagner" TargetMode="External"/><Relationship Id="rId1" Type="http://schemas.openxmlformats.org/officeDocument/2006/relationships/tags" Target="../tags/tag162.xml"/><Relationship Id="rId6" Type="http://schemas.openxmlformats.org/officeDocument/2006/relationships/tags" Target="../tags/tag167.xml"/><Relationship Id="rId11" Type="http://schemas.openxmlformats.org/officeDocument/2006/relationships/tags" Target="../tags/tag172.xml"/><Relationship Id="rId24" Type="http://schemas.openxmlformats.org/officeDocument/2006/relationships/chart" Target="../charts/chart4.xml"/><Relationship Id="rId5" Type="http://schemas.openxmlformats.org/officeDocument/2006/relationships/tags" Target="../tags/tag166.xml"/><Relationship Id="rId15" Type="http://schemas.openxmlformats.org/officeDocument/2006/relationships/image" Target="../media/image14.emf"/><Relationship Id="rId23" Type="http://schemas.openxmlformats.org/officeDocument/2006/relationships/chart" Target="../charts/chart3.xml"/><Relationship Id="rId10" Type="http://schemas.openxmlformats.org/officeDocument/2006/relationships/tags" Target="../tags/tag171.xml"/><Relationship Id="rId19" Type="http://schemas.openxmlformats.org/officeDocument/2006/relationships/hyperlink" Target="https://luciatian.com/publications/LIFTOFF_DOE_Industrial-Decarbonization_v8.pdf" TargetMode="External"/><Relationship Id="rId4" Type="http://schemas.openxmlformats.org/officeDocument/2006/relationships/tags" Target="../tags/tag165.xml"/><Relationship Id="rId9" Type="http://schemas.openxmlformats.org/officeDocument/2006/relationships/tags" Target="../tags/tag170.xml"/><Relationship Id="rId14" Type="http://schemas.openxmlformats.org/officeDocument/2006/relationships/oleObject" Target="../embeddings/oleObject10.bin"/><Relationship Id="rId22" Type="http://schemas.openxmlformats.org/officeDocument/2006/relationships/hyperlink" Target="https://business.columbia.edu/insights/climate/carboncapture" TargetMode="External"/></Relationships>
</file>

<file path=ppt/slides/_rels/slide60.xml.rels><?xml version="1.0" encoding="UTF-8" standalone="yes"?>
<Relationships xmlns="http://schemas.openxmlformats.org/package/2006/relationships"><Relationship Id="rId13" Type="http://schemas.openxmlformats.org/officeDocument/2006/relationships/tags" Target="../tags/tag1153.xml"/><Relationship Id="rId18" Type="http://schemas.openxmlformats.org/officeDocument/2006/relationships/tags" Target="../tags/tag1158.xml"/><Relationship Id="rId26" Type="http://schemas.openxmlformats.org/officeDocument/2006/relationships/tags" Target="../tags/tag1166.xml"/><Relationship Id="rId39" Type="http://schemas.openxmlformats.org/officeDocument/2006/relationships/hyperlink" Target="https://business.columbia.edu/faculty/people/gernot-wagner" TargetMode="External"/><Relationship Id="rId21" Type="http://schemas.openxmlformats.org/officeDocument/2006/relationships/tags" Target="../tags/tag1161.xml"/><Relationship Id="rId34" Type="http://schemas.openxmlformats.org/officeDocument/2006/relationships/image" Target="../media/image14.emf"/><Relationship Id="rId42" Type="http://schemas.openxmlformats.org/officeDocument/2006/relationships/chart" Target="../charts/chart40.xml"/><Relationship Id="rId7" Type="http://schemas.openxmlformats.org/officeDocument/2006/relationships/tags" Target="../tags/tag1147.xml"/><Relationship Id="rId2" Type="http://schemas.openxmlformats.org/officeDocument/2006/relationships/tags" Target="../tags/tag1142.xml"/><Relationship Id="rId16" Type="http://schemas.openxmlformats.org/officeDocument/2006/relationships/tags" Target="../tags/tag1156.xml"/><Relationship Id="rId20" Type="http://schemas.openxmlformats.org/officeDocument/2006/relationships/tags" Target="../tags/tag1160.xml"/><Relationship Id="rId29" Type="http://schemas.openxmlformats.org/officeDocument/2006/relationships/tags" Target="../tags/tag1169.xml"/><Relationship Id="rId41" Type="http://schemas.openxmlformats.org/officeDocument/2006/relationships/hyperlink" Target="https://business.columbia.edu/insights/climate/carboncapture" TargetMode="External"/><Relationship Id="rId1" Type="http://schemas.openxmlformats.org/officeDocument/2006/relationships/tags" Target="../tags/tag1141.xml"/><Relationship Id="rId6" Type="http://schemas.openxmlformats.org/officeDocument/2006/relationships/tags" Target="../tags/tag1146.xml"/><Relationship Id="rId11" Type="http://schemas.openxmlformats.org/officeDocument/2006/relationships/tags" Target="../tags/tag1151.xml"/><Relationship Id="rId24" Type="http://schemas.openxmlformats.org/officeDocument/2006/relationships/tags" Target="../tags/tag1164.xml"/><Relationship Id="rId32" Type="http://schemas.openxmlformats.org/officeDocument/2006/relationships/notesSlide" Target="../notesSlides/notesSlide56.xml"/><Relationship Id="rId37" Type="http://schemas.openxmlformats.org/officeDocument/2006/relationships/hyperlink" Target="https://www.nature.com/articles/s41467-024-50090-w" TargetMode="External"/><Relationship Id="rId40" Type="http://schemas.openxmlformats.org/officeDocument/2006/relationships/hyperlink" Target="https://business.columbia.edu/insights/climate/cki" TargetMode="External"/><Relationship Id="rId5" Type="http://schemas.openxmlformats.org/officeDocument/2006/relationships/tags" Target="../tags/tag1145.xml"/><Relationship Id="rId15" Type="http://schemas.openxmlformats.org/officeDocument/2006/relationships/tags" Target="../tags/tag1155.xml"/><Relationship Id="rId23" Type="http://schemas.openxmlformats.org/officeDocument/2006/relationships/tags" Target="../tags/tag1163.xml"/><Relationship Id="rId28" Type="http://schemas.openxmlformats.org/officeDocument/2006/relationships/tags" Target="../tags/tag1168.xml"/><Relationship Id="rId36" Type="http://schemas.openxmlformats.org/officeDocument/2006/relationships/hyperlink" Target="https://www.frazierdeeter.com/insights/article/final-rules-for-the-production-of-clean-hydrogen-and-energy-credit/" TargetMode="External"/><Relationship Id="rId10" Type="http://schemas.openxmlformats.org/officeDocument/2006/relationships/tags" Target="../tags/tag1150.xml"/><Relationship Id="rId19" Type="http://schemas.openxmlformats.org/officeDocument/2006/relationships/tags" Target="../tags/tag1159.xml"/><Relationship Id="rId31" Type="http://schemas.openxmlformats.org/officeDocument/2006/relationships/slideLayout" Target="../slideLayouts/slideLayout48.xml"/><Relationship Id="rId4" Type="http://schemas.openxmlformats.org/officeDocument/2006/relationships/tags" Target="../tags/tag1144.xml"/><Relationship Id="rId9" Type="http://schemas.openxmlformats.org/officeDocument/2006/relationships/tags" Target="../tags/tag1149.xml"/><Relationship Id="rId14" Type="http://schemas.openxmlformats.org/officeDocument/2006/relationships/tags" Target="../tags/tag1154.xml"/><Relationship Id="rId22" Type="http://schemas.openxmlformats.org/officeDocument/2006/relationships/tags" Target="../tags/tag1162.xml"/><Relationship Id="rId27" Type="http://schemas.openxmlformats.org/officeDocument/2006/relationships/tags" Target="../tags/tag1167.xml"/><Relationship Id="rId30" Type="http://schemas.openxmlformats.org/officeDocument/2006/relationships/tags" Target="../tags/tag1170.xml"/><Relationship Id="rId35" Type="http://schemas.openxmlformats.org/officeDocument/2006/relationships/hyperlink" Target="https://catalysts.shell.com/hubfs/%5BBU%5D%20Blue%20hydrogen/The%20Shell%20Blue%20Hydrogen%20Process%20White%20Paper.pdf?hsCtaTracking=9ad16b62-d845-40c5-be25-b687e6ff7c42%7C853f9ac4-753b-47b2-8c96-9a73abf43f89" TargetMode="External"/><Relationship Id="rId8" Type="http://schemas.openxmlformats.org/officeDocument/2006/relationships/tags" Target="../tags/tag1148.xml"/><Relationship Id="rId3" Type="http://schemas.openxmlformats.org/officeDocument/2006/relationships/tags" Target="../tags/tag1143.xml"/><Relationship Id="rId12" Type="http://schemas.openxmlformats.org/officeDocument/2006/relationships/tags" Target="../tags/tag1152.xml"/><Relationship Id="rId17" Type="http://schemas.openxmlformats.org/officeDocument/2006/relationships/tags" Target="../tags/tag1157.xml"/><Relationship Id="rId25" Type="http://schemas.openxmlformats.org/officeDocument/2006/relationships/tags" Target="../tags/tag1165.xml"/><Relationship Id="rId33" Type="http://schemas.openxmlformats.org/officeDocument/2006/relationships/oleObject" Target="../embeddings/oleObject62.bin"/><Relationship Id="rId38" Type="http://schemas.openxmlformats.org/officeDocument/2006/relationships/hyperlink" Target="https://natlawreview.com/article/shifting-energy-priorities-are-reshaping-h2hubs-program" TargetMode="External"/></Relationships>
</file>

<file path=ppt/slides/_rels/slide61.xml.rels><?xml version="1.0" encoding="UTF-8" standalone="yes"?>
<Relationships xmlns="http://schemas.openxmlformats.org/package/2006/relationships"><Relationship Id="rId8" Type="http://schemas.openxmlformats.org/officeDocument/2006/relationships/image" Target="../media/image94.jpeg"/><Relationship Id="rId13" Type="http://schemas.openxmlformats.org/officeDocument/2006/relationships/hyperlink" Target="https://www.sciencedirect.com/science/article/pii/S2212982023000495" TargetMode="External"/><Relationship Id="rId3" Type="http://schemas.openxmlformats.org/officeDocument/2006/relationships/tags" Target="../tags/tag1173.xml"/><Relationship Id="rId7" Type="http://schemas.openxmlformats.org/officeDocument/2006/relationships/image" Target="../media/image14.emf"/><Relationship Id="rId12" Type="http://schemas.openxmlformats.org/officeDocument/2006/relationships/hyperlink" Target="https://gh2.org/blog/mirage-blue-hydrogen-fading" TargetMode="External"/><Relationship Id="rId2" Type="http://schemas.openxmlformats.org/officeDocument/2006/relationships/tags" Target="../tags/tag1172.xml"/><Relationship Id="rId16" Type="http://schemas.openxmlformats.org/officeDocument/2006/relationships/hyperlink" Target="https://business.columbia.edu/insights/climate/carboncapture" TargetMode="External"/><Relationship Id="rId1" Type="http://schemas.openxmlformats.org/officeDocument/2006/relationships/tags" Target="../tags/tag1171.xml"/><Relationship Id="rId6" Type="http://schemas.openxmlformats.org/officeDocument/2006/relationships/oleObject" Target="../embeddings/oleObject63.bin"/><Relationship Id="rId11" Type="http://schemas.openxmlformats.org/officeDocument/2006/relationships/hyperlink" Target="https://scijournals.onlinelibrary.wiley.com/doi/10.1002/ese3.956" TargetMode="External"/><Relationship Id="rId5" Type="http://schemas.openxmlformats.org/officeDocument/2006/relationships/notesSlide" Target="../notesSlides/notesSlide57.xml"/><Relationship Id="rId15" Type="http://schemas.openxmlformats.org/officeDocument/2006/relationships/hyperlink" Target="https://business.columbia.edu/insights/climate/cki" TargetMode="External"/><Relationship Id="rId10" Type="http://schemas.openxmlformats.org/officeDocument/2006/relationships/hyperlink" Target="https://ieefa.org/articles/blue-hydrogen-not-clean-not-low-carbon-not-solution" TargetMode="External"/><Relationship Id="rId4" Type="http://schemas.openxmlformats.org/officeDocument/2006/relationships/slideLayout" Target="../slideLayouts/slideLayout48.xml"/><Relationship Id="rId9" Type="http://schemas.openxmlformats.org/officeDocument/2006/relationships/hyperlink" Target="https://www.nationalgrid.com/stories/energy-explained/hydrogen-colour-spectrum" TargetMode="External"/><Relationship Id="rId14" Type="http://schemas.openxmlformats.org/officeDocument/2006/relationships/hyperlink" Target="https://business.columbia.edu/faculty/people/gernot-wagner" TargetMode="External"/></Relationships>
</file>

<file path=ppt/slides/_rels/slide62.xml.rels><?xml version="1.0" encoding="UTF-8" standalone="yes"?>
<Relationships xmlns="http://schemas.openxmlformats.org/package/2006/relationships"><Relationship Id="rId13" Type="http://schemas.openxmlformats.org/officeDocument/2006/relationships/tags" Target="../tags/tag1186.xml"/><Relationship Id="rId18" Type="http://schemas.openxmlformats.org/officeDocument/2006/relationships/tags" Target="../tags/tag1191.xml"/><Relationship Id="rId26" Type="http://schemas.openxmlformats.org/officeDocument/2006/relationships/tags" Target="../tags/tag1199.xml"/><Relationship Id="rId39" Type="http://schemas.openxmlformats.org/officeDocument/2006/relationships/tags" Target="../tags/tag1212.xml"/><Relationship Id="rId21" Type="http://schemas.openxmlformats.org/officeDocument/2006/relationships/tags" Target="../tags/tag1194.xml"/><Relationship Id="rId34" Type="http://schemas.openxmlformats.org/officeDocument/2006/relationships/tags" Target="../tags/tag1207.xml"/><Relationship Id="rId42" Type="http://schemas.openxmlformats.org/officeDocument/2006/relationships/tags" Target="../tags/tag1215.xml"/><Relationship Id="rId47" Type="http://schemas.openxmlformats.org/officeDocument/2006/relationships/image" Target="../media/image95.emf"/><Relationship Id="rId50" Type="http://schemas.openxmlformats.org/officeDocument/2006/relationships/hyperlink" Target="https://climateprogramportal.org/resource/pathways-to-commercial-liftoff/" TargetMode="External"/><Relationship Id="rId55" Type="http://schemas.openxmlformats.org/officeDocument/2006/relationships/hyperlink" Target="https://www.iea.org/data-and-statistics/charts/levelised-cost-of-co2-capture-by-sector-and-initial-co2-concentration-2019" TargetMode="External"/><Relationship Id="rId7" Type="http://schemas.openxmlformats.org/officeDocument/2006/relationships/tags" Target="../tags/tag1180.xml"/><Relationship Id="rId2" Type="http://schemas.openxmlformats.org/officeDocument/2006/relationships/tags" Target="../tags/tag1175.xml"/><Relationship Id="rId16" Type="http://schemas.openxmlformats.org/officeDocument/2006/relationships/tags" Target="../tags/tag1189.xml"/><Relationship Id="rId29" Type="http://schemas.openxmlformats.org/officeDocument/2006/relationships/tags" Target="../tags/tag1202.xml"/><Relationship Id="rId11" Type="http://schemas.openxmlformats.org/officeDocument/2006/relationships/tags" Target="../tags/tag1184.xml"/><Relationship Id="rId24" Type="http://schemas.openxmlformats.org/officeDocument/2006/relationships/tags" Target="../tags/tag1197.xml"/><Relationship Id="rId32" Type="http://schemas.openxmlformats.org/officeDocument/2006/relationships/tags" Target="../tags/tag1205.xml"/><Relationship Id="rId37" Type="http://schemas.openxmlformats.org/officeDocument/2006/relationships/tags" Target="../tags/tag1210.xml"/><Relationship Id="rId40" Type="http://schemas.openxmlformats.org/officeDocument/2006/relationships/tags" Target="../tags/tag1213.xml"/><Relationship Id="rId45" Type="http://schemas.openxmlformats.org/officeDocument/2006/relationships/slideLayout" Target="../slideLayouts/slideLayout48.xml"/><Relationship Id="rId53" Type="http://schemas.openxmlformats.org/officeDocument/2006/relationships/hyperlink" Target="https://montel.energy/resources/blog/hydrogen-production-cost-trends-2025" TargetMode="External"/><Relationship Id="rId58" Type="http://schemas.openxmlformats.org/officeDocument/2006/relationships/hyperlink" Target="https://business.columbia.edu/insights/climate/cki" TargetMode="External"/><Relationship Id="rId5" Type="http://schemas.openxmlformats.org/officeDocument/2006/relationships/tags" Target="../tags/tag1178.xml"/><Relationship Id="rId61" Type="http://schemas.openxmlformats.org/officeDocument/2006/relationships/chart" Target="../charts/chart42.xml"/><Relationship Id="rId19" Type="http://schemas.openxmlformats.org/officeDocument/2006/relationships/tags" Target="../tags/tag1192.xml"/><Relationship Id="rId14" Type="http://schemas.openxmlformats.org/officeDocument/2006/relationships/tags" Target="../tags/tag1187.xml"/><Relationship Id="rId22" Type="http://schemas.openxmlformats.org/officeDocument/2006/relationships/tags" Target="../tags/tag1195.xml"/><Relationship Id="rId27" Type="http://schemas.openxmlformats.org/officeDocument/2006/relationships/tags" Target="../tags/tag1200.xml"/><Relationship Id="rId30" Type="http://schemas.openxmlformats.org/officeDocument/2006/relationships/tags" Target="../tags/tag1203.xml"/><Relationship Id="rId35" Type="http://schemas.openxmlformats.org/officeDocument/2006/relationships/tags" Target="../tags/tag1208.xml"/><Relationship Id="rId43" Type="http://schemas.openxmlformats.org/officeDocument/2006/relationships/tags" Target="../tags/tag1216.xml"/><Relationship Id="rId48" Type="http://schemas.openxmlformats.org/officeDocument/2006/relationships/hyperlink" Target="https://iea.blob.core.windows.net/assets/23c82928-ab51-4725-836b-8efc8ea540d2/Ammonia_Launchpresentation.pdf" TargetMode="External"/><Relationship Id="rId56" Type="http://schemas.openxmlformats.org/officeDocument/2006/relationships/hyperlink" Target="https://www.belfercenter.org/publication/carbon-capture-utilization-and-storage-technologies-and-costs-us-context" TargetMode="External"/><Relationship Id="rId8" Type="http://schemas.openxmlformats.org/officeDocument/2006/relationships/tags" Target="../tags/tag1181.xml"/><Relationship Id="rId51" Type="http://schemas.openxmlformats.org/officeDocument/2006/relationships/hyperlink" Target="https://www.spglobal.com/commodity-insights/en/news-research/latest-news/energy-transition/052825-global-blue-ammonia-prices-edge-lower-europe-falls-10-mom" TargetMode="External"/><Relationship Id="rId3" Type="http://schemas.openxmlformats.org/officeDocument/2006/relationships/tags" Target="../tags/tag1176.xml"/><Relationship Id="rId12" Type="http://schemas.openxmlformats.org/officeDocument/2006/relationships/tags" Target="../tags/tag1185.xml"/><Relationship Id="rId17" Type="http://schemas.openxmlformats.org/officeDocument/2006/relationships/tags" Target="../tags/tag1190.xml"/><Relationship Id="rId25" Type="http://schemas.openxmlformats.org/officeDocument/2006/relationships/tags" Target="../tags/tag1198.xml"/><Relationship Id="rId33" Type="http://schemas.openxmlformats.org/officeDocument/2006/relationships/tags" Target="../tags/tag1206.xml"/><Relationship Id="rId38" Type="http://schemas.openxmlformats.org/officeDocument/2006/relationships/tags" Target="../tags/tag1211.xml"/><Relationship Id="rId46" Type="http://schemas.openxmlformats.org/officeDocument/2006/relationships/oleObject" Target="../embeddings/oleObject64.bin"/><Relationship Id="rId59" Type="http://schemas.openxmlformats.org/officeDocument/2006/relationships/hyperlink" Target="https://business.columbia.edu/insights/climate/carboncapture" TargetMode="External"/><Relationship Id="rId20" Type="http://schemas.openxmlformats.org/officeDocument/2006/relationships/tags" Target="../tags/tag1193.xml"/><Relationship Id="rId41" Type="http://schemas.openxmlformats.org/officeDocument/2006/relationships/tags" Target="../tags/tag1214.xml"/><Relationship Id="rId54" Type="http://schemas.openxmlformats.org/officeDocument/2006/relationships/hyperlink" Target="https://www.prnewswire.com/news-releases/argus-launches-eu-low-carbon-ammonia-benchmark-302417413.html" TargetMode="External"/><Relationship Id="rId1" Type="http://schemas.openxmlformats.org/officeDocument/2006/relationships/tags" Target="../tags/tag1174.xml"/><Relationship Id="rId6" Type="http://schemas.openxmlformats.org/officeDocument/2006/relationships/tags" Target="../tags/tag1179.xml"/><Relationship Id="rId15" Type="http://schemas.openxmlformats.org/officeDocument/2006/relationships/tags" Target="../tags/tag1188.xml"/><Relationship Id="rId23" Type="http://schemas.openxmlformats.org/officeDocument/2006/relationships/tags" Target="../tags/tag1196.xml"/><Relationship Id="rId28" Type="http://schemas.openxmlformats.org/officeDocument/2006/relationships/tags" Target="../tags/tag1201.xml"/><Relationship Id="rId36" Type="http://schemas.openxmlformats.org/officeDocument/2006/relationships/tags" Target="../tags/tag1209.xml"/><Relationship Id="rId49" Type="http://schemas.openxmlformats.org/officeDocument/2006/relationships/hyperlink" Target="https://www.irena.org/-/media/Files/IRENA/Agency/Publication/2022/May/IRENA_Innovation_Outlook_Ammonia_2022.pdf" TargetMode="External"/><Relationship Id="rId57" Type="http://schemas.openxmlformats.org/officeDocument/2006/relationships/hyperlink" Target="https://business.columbia.edu/faculty/people/gernot-wagner" TargetMode="External"/><Relationship Id="rId10" Type="http://schemas.openxmlformats.org/officeDocument/2006/relationships/tags" Target="../tags/tag1183.xml"/><Relationship Id="rId31" Type="http://schemas.openxmlformats.org/officeDocument/2006/relationships/tags" Target="../tags/tag1204.xml"/><Relationship Id="rId44" Type="http://schemas.openxmlformats.org/officeDocument/2006/relationships/tags" Target="../tags/tag1217.xml"/><Relationship Id="rId52" Type="http://schemas.openxmlformats.org/officeDocument/2006/relationships/hyperlink" Target="https://www.everycrsreport.com/reports/R48196.html" TargetMode="External"/><Relationship Id="rId60" Type="http://schemas.openxmlformats.org/officeDocument/2006/relationships/chart" Target="../charts/chart41.xml"/><Relationship Id="rId4" Type="http://schemas.openxmlformats.org/officeDocument/2006/relationships/tags" Target="../tags/tag1177.xml"/><Relationship Id="rId9" Type="http://schemas.openxmlformats.org/officeDocument/2006/relationships/tags" Target="../tags/tag1182.xml"/></Relationships>
</file>

<file path=ppt/slides/_rels/slide63.xml.rels><?xml version="1.0" encoding="UTF-8" standalone="yes"?>
<Relationships xmlns="http://schemas.openxmlformats.org/package/2006/relationships"><Relationship Id="rId26" Type="http://schemas.openxmlformats.org/officeDocument/2006/relationships/tags" Target="../tags/tag1243.xml"/><Relationship Id="rId21" Type="http://schemas.openxmlformats.org/officeDocument/2006/relationships/tags" Target="../tags/tag1238.xml"/><Relationship Id="rId34" Type="http://schemas.openxmlformats.org/officeDocument/2006/relationships/tags" Target="../tags/tag1251.xml"/><Relationship Id="rId42" Type="http://schemas.openxmlformats.org/officeDocument/2006/relationships/tags" Target="../tags/tag1259.xml"/><Relationship Id="rId47" Type="http://schemas.openxmlformats.org/officeDocument/2006/relationships/tags" Target="../tags/tag1264.xml"/><Relationship Id="rId50" Type="http://schemas.openxmlformats.org/officeDocument/2006/relationships/tags" Target="../tags/tag1267.xml"/><Relationship Id="rId55" Type="http://schemas.openxmlformats.org/officeDocument/2006/relationships/tags" Target="../tags/tag1272.xml"/><Relationship Id="rId63" Type="http://schemas.openxmlformats.org/officeDocument/2006/relationships/hyperlink" Target="https://business.columbia.edu/faculty/people/gernot-wagner" TargetMode="External"/><Relationship Id="rId7" Type="http://schemas.openxmlformats.org/officeDocument/2006/relationships/tags" Target="../tags/tag1224.xml"/><Relationship Id="rId2" Type="http://schemas.openxmlformats.org/officeDocument/2006/relationships/tags" Target="../tags/tag1219.xml"/><Relationship Id="rId16" Type="http://schemas.openxmlformats.org/officeDocument/2006/relationships/tags" Target="../tags/tag1233.xml"/><Relationship Id="rId29" Type="http://schemas.openxmlformats.org/officeDocument/2006/relationships/tags" Target="../tags/tag1246.xml"/><Relationship Id="rId11" Type="http://schemas.openxmlformats.org/officeDocument/2006/relationships/tags" Target="../tags/tag1228.xml"/><Relationship Id="rId24" Type="http://schemas.openxmlformats.org/officeDocument/2006/relationships/tags" Target="../tags/tag1241.xml"/><Relationship Id="rId32" Type="http://schemas.openxmlformats.org/officeDocument/2006/relationships/tags" Target="../tags/tag1249.xml"/><Relationship Id="rId37" Type="http://schemas.openxmlformats.org/officeDocument/2006/relationships/tags" Target="../tags/tag1254.xml"/><Relationship Id="rId40" Type="http://schemas.openxmlformats.org/officeDocument/2006/relationships/tags" Target="../tags/tag1257.xml"/><Relationship Id="rId45" Type="http://schemas.openxmlformats.org/officeDocument/2006/relationships/tags" Target="../tags/tag1262.xml"/><Relationship Id="rId53" Type="http://schemas.openxmlformats.org/officeDocument/2006/relationships/tags" Target="../tags/tag1270.xml"/><Relationship Id="rId58" Type="http://schemas.openxmlformats.org/officeDocument/2006/relationships/oleObject" Target="../embeddings/oleObject65.bin"/><Relationship Id="rId66" Type="http://schemas.openxmlformats.org/officeDocument/2006/relationships/chart" Target="../charts/chart44.xml"/><Relationship Id="rId5" Type="http://schemas.openxmlformats.org/officeDocument/2006/relationships/tags" Target="../tags/tag1222.xml"/><Relationship Id="rId61" Type="http://schemas.openxmlformats.org/officeDocument/2006/relationships/hyperlink" Target="https://press.spglobal.com/2023-07-11-Ammonia-Market-to-Triple-by-2050-with-Nearly-All-Growth-Coming-from-Low-Carbon-Supply" TargetMode="External"/><Relationship Id="rId19" Type="http://schemas.openxmlformats.org/officeDocument/2006/relationships/tags" Target="../tags/tag1236.xml"/><Relationship Id="rId14" Type="http://schemas.openxmlformats.org/officeDocument/2006/relationships/tags" Target="../tags/tag1231.xml"/><Relationship Id="rId22" Type="http://schemas.openxmlformats.org/officeDocument/2006/relationships/tags" Target="../tags/tag1239.xml"/><Relationship Id="rId27" Type="http://schemas.openxmlformats.org/officeDocument/2006/relationships/tags" Target="../tags/tag1244.xml"/><Relationship Id="rId30" Type="http://schemas.openxmlformats.org/officeDocument/2006/relationships/tags" Target="../tags/tag1247.xml"/><Relationship Id="rId35" Type="http://schemas.openxmlformats.org/officeDocument/2006/relationships/tags" Target="../tags/tag1252.xml"/><Relationship Id="rId43" Type="http://schemas.openxmlformats.org/officeDocument/2006/relationships/tags" Target="../tags/tag1260.xml"/><Relationship Id="rId48" Type="http://schemas.openxmlformats.org/officeDocument/2006/relationships/tags" Target="../tags/tag1265.xml"/><Relationship Id="rId56" Type="http://schemas.openxmlformats.org/officeDocument/2006/relationships/tags" Target="../tags/tag1273.xml"/><Relationship Id="rId64" Type="http://schemas.openxmlformats.org/officeDocument/2006/relationships/hyperlink" Target="https://business.columbia.edu/insights/climate/cki" TargetMode="External"/><Relationship Id="rId8" Type="http://schemas.openxmlformats.org/officeDocument/2006/relationships/tags" Target="../tags/tag1225.xml"/><Relationship Id="rId51" Type="http://schemas.openxmlformats.org/officeDocument/2006/relationships/tags" Target="../tags/tag1268.xml"/><Relationship Id="rId3" Type="http://schemas.openxmlformats.org/officeDocument/2006/relationships/tags" Target="../tags/tag1220.xml"/><Relationship Id="rId12" Type="http://schemas.openxmlformats.org/officeDocument/2006/relationships/tags" Target="../tags/tag1229.xml"/><Relationship Id="rId17" Type="http://schemas.openxmlformats.org/officeDocument/2006/relationships/tags" Target="../tags/tag1234.xml"/><Relationship Id="rId25" Type="http://schemas.openxmlformats.org/officeDocument/2006/relationships/tags" Target="../tags/tag1242.xml"/><Relationship Id="rId33" Type="http://schemas.openxmlformats.org/officeDocument/2006/relationships/tags" Target="../tags/tag1250.xml"/><Relationship Id="rId38" Type="http://schemas.openxmlformats.org/officeDocument/2006/relationships/tags" Target="../tags/tag1255.xml"/><Relationship Id="rId46" Type="http://schemas.openxmlformats.org/officeDocument/2006/relationships/tags" Target="../tags/tag1263.xml"/><Relationship Id="rId59" Type="http://schemas.openxmlformats.org/officeDocument/2006/relationships/image" Target="../media/image13.emf"/><Relationship Id="rId20" Type="http://schemas.openxmlformats.org/officeDocument/2006/relationships/tags" Target="../tags/tag1237.xml"/><Relationship Id="rId41" Type="http://schemas.openxmlformats.org/officeDocument/2006/relationships/tags" Target="../tags/tag1258.xml"/><Relationship Id="rId54" Type="http://schemas.openxmlformats.org/officeDocument/2006/relationships/tags" Target="../tags/tag1271.xml"/><Relationship Id="rId62" Type="http://schemas.openxmlformats.org/officeDocument/2006/relationships/hyperlink" Target="https://www.iea.org/data-and-statistics/charts/energy-and-emission-intensities-for-key-industrial-products-2021" TargetMode="External"/><Relationship Id="rId1" Type="http://schemas.openxmlformats.org/officeDocument/2006/relationships/tags" Target="../tags/tag1218.xml"/><Relationship Id="rId6" Type="http://schemas.openxmlformats.org/officeDocument/2006/relationships/tags" Target="../tags/tag1223.xml"/><Relationship Id="rId15" Type="http://schemas.openxmlformats.org/officeDocument/2006/relationships/tags" Target="../tags/tag1232.xml"/><Relationship Id="rId23" Type="http://schemas.openxmlformats.org/officeDocument/2006/relationships/tags" Target="../tags/tag1240.xml"/><Relationship Id="rId28" Type="http://schemas.openxmlformats.org/officeDocument/2006/relationships/tags" Target="../tags/tag1245.xml"/><Relationship Id="rId36" Type="http://schemas.openxmlformats.org/officeDocument/2006/relationships/tags" Target="../tags/tag1253.xml"/><Relationship Id="rId49" Type="http://schemas.openxmlformats.org/officeDocument/2006/relationships/tags" Target="../tags/tag1266.xml"/><Relationship Id="rId57" Type="http://schemas.openxmlformats.org/officeDocument/2006/relationships/slideLayout" Target="../slideLayouts/slideLayout48.xml"/><Relationship Id="rId10" Type="http://schemas.openxmlformats.org/officeDocument/2006/relationships/tags" Target="../tags/tag1227.xml"/><Relationship Id="rId31" Type="http://schemas.openxmlformats.org/officeDocument/2006/relationships/tags" Target="../tags/tag1248.xml"/><Relationship Id="rId44" Type="http://schemas.openxmlformats.org/officeDocument/2006/relationships/tags" Target="../tags/tag1261.xml"/><Relationship Id="rId52" Type="http://schemas.openxmlformats.org/officeDocument/2006/relationships/tags" Target="../tags/tag1269.xml"/><Relationship Id="rId60" Type="http://schemas.openxmlformats.org/officeDocument/2006/relationships/chart" Target="../charts/chart43.xml"/><Relationship Id="rId65" Type="http://schemas.openxmlformats.org/officeDocument/2006/relationships/hyperlink" Target="https://business.columbia.edu/insights/climate/carboncapture" TargetMode="External"/><Relationship Id="rId4" Type="http://schemas.openxmlformats.org/officeDocument/2006/relationships/tags" Target="../tags/tag1221.xml"/><Relationship Id="rId9" Type="http://schemas.openxmlformats.org/officeDocument/2006/relationships/tags" Target="../tags/tag1226.xml"/><Relationship Id="rId13" Type="http://schemas.openxmlformats.org/officeDocument/2006/relationships/tags" Target="../tags/tag1230.xml"/><Relationship Id="rId18" Type="http://schemas.openxmlformats.org/officeDocument/2006/relationships/tags" Target="../tags/tag1235.xml"/><Relationship Id="rId39" Type="http://schemas.openxmlformats.org/officeDocument/2006/relationships/tags" Target="../tags/tag1256.xml"/></Relationships>
</file>

<file path=ppt/slides/_rels/slide64.xml.rels><?xml version="1.0" encoding="UTF-8" standalone="yes"?>
<Relationships xmlns="http://schemas.openxmlformats.org/package/2006/relationships"><Relationship Id="rId13" Type="http://schemas.openxmlformats.org/officeDocument/2006/relationships/tags" Target="../tags/tag1286.xml"/><Relationship Id="rId18" Type="http://schemas.openxmlformats.org/officeDocument/2006/relationships/tags" Target="../tags/tag1291.xml"/><Relationship Id="rId26" Type="http://schemas.openxmlformats.org/officeDocument/2006/relationships/notesSlide" Target="../notesSlides/notesSlide58.xml"/><Relationship Id="rId3" Type="http://schemas.openxmlformats.org/officeDocument/2006/relationships/tags" Target="../tags/tag1276.xml"/><Relationship Id="rId21" Type="http://schemas.openxmlformats.org/officeDocument/2006/relationships/tags" Target="../tags/tag1294.xml"/><Relationship Id="rId34" Type="http://schemas.openxmlformats.org/officeDocument/2006/relationships/chart" Target="../charts/chart45.xml"/><Relationship Id="rId7" Type="http://schemas.openxmlformats.org/officeDocument/2006/relationships/tags" Target="../tags/tag1280.xml"/><Relationship Id="rId12" Type="http://schemas.openxmlformats.org/officeDocument/2006/relationships/tags" Target="../tags/tag1285.xml"/><Relationship Id="rId17" Type="http://schemas.openxmlformats.org/officeDocument/2006/relationships/tags" Target="../tags/tag1290.xml"/><Relationship Id="rId25" Type="http://schemas.openxmlformats.org/officeDocument/2006/relationships/slideLayout" Target="../slideLayouts/slideLayout48.xml"/><Relationship Id="rId33" Type="http://schemas.openxmlformats.org/officeDocument/2006/relationships/hyperlink" Target="https://business.columbia.edu/insights/climate/carboncapture" TargetMode="External"/><Relationship Id="rId2" Type="http://schemas.openxmlformats.org/officeDocument/2006/relationships/tags" Target="../tags/tag1275.xml"/><Relationship Id="rId16" Type="http://schemas.openxmlformats.org/officeDocument/2006/relationships/tags" Target="../tags/tag1289.xml"/><Relationship Id="rId20" Type="http://schemas.openxmlformats.org/officeDocument/2006/relationships/tags" Target="../tags/tag1293.xml"/><Relationship Id="rId29" Type="http://schemas.openxmlformats.org/officeDocument/2006/relationships/hyperlink" Target="https://iea.blob.core.windows.net/assets/23c82928-ab51-4725-836b-8efc8ea540d2/Ammonia_Launchpresentation.pdf" TargetMode="External"/><Relationship Id="rId1" Type="http://schemas.openxmlformats.org/officeDocument/2006/relationships/tags" Target="../tags/tag1274.xml"/><Relationship Id="rId6" Type="http://schemas.openxmlformats.org/officeDocument/2006/relationships/tags" Target="../tags/tag1279.xml"/><Relationship Id="rId11" Type="http://schemas.openxmlformats.org/officeDocument/2006/relationships/tags" Target="../tags/tag1284.xml"/><Relationship Id="rId24" Type="http://schemas.openxmlformats.org/officeDocument/2006/relationships/tags" Target="../tags/tag1297.xml"/><Relationship Id="rId32" Type="http://schemas.openxmlformats.org/officeDocument/2006/relationships/hyperlink" Target="https://business.columbia.edu/insights/climate/cki" TargetMode="External"/><Relationship Id="rId5" Type="http://schemas.openxmlformats.org/officeDocument/2006/relationships/tags" Target="../tags/tag1278.xml"/><Relationship Id="rId15" Type="http://schemas.openxmlformats.org/officeDocument/2006/relationships/tags" Target="../tags/tag1288.xml"/><Relationship Id="rId23" Type="http://schemas.openxmlformats.org/officeDocument/2006/relationships/tags" Target="../tags/tag1296.xml"/><Relationship Id="rId28" Type="http://schemas.openxmlformats.org/officeDocument/2006/relationships/image" Target="../media/image14.emf"/><Relationship Id="rId10" Type="http://schemas.openxmlformats.org/officeDocument/2006/relationships/tags" Target="../tags/tag1283.xml"/><Relationship Id="rId19" Type="http://schemas.openxmlformats.org/officeDocument/2006/relationships/tags" Target="../tags/tag1292.xml"/><Relationship Id="rId31" Type="http://schemas.openxmlformats.org/officeDocument/2006/relationships/hyperlink" Target="https://business.columbia.edu/faculty/people/gernot-wagner" TargetMode="External"/><Relationship Id="rId4" Type="http://schemas.openxmlformats.org/officeDocument/2006/relationships/tags" Target="../tags/tag1277.xml"/><Relationship Id="rId9" Type="http://schemas.openxmlformats.org/officeDocument/2006/relationships/tags" Target="../tags/tag1282.xml"/><Relationship Id="rId14" Type="http://schemas.openxmlformats.org/officeDocument/2006/relationships/tags" Target="../tags/tag1287.xml"/><Relationship Id="rId22" Type="http://schemas.openxmlformats.org/officeDocument/2006/relationships/tags" Target="../tags/tag1295.xml"/><Relationship Id="rId27" Type="http://schemas.openxmlformats.org/officeDocument/2006/relationships/oleObject" Target="../embeddings/oleObject66.bin"/><Relationship Id="rId30" Type="http://schemas.openxmlformats.org/officeDocument/2006/relationships/hyperlink" Target="https://www.irena.org/-/media/Files/IRENA/Agency/Publication/2022/May/IRENA_Innovation_Outlook_Ammonia_2022.pdf" TargetMode="External"/><Relationship Id="rId8" Type="http://schemas.openxmlformats.org/officeDocument/2006/relationships/tags" Target="../tags/tag1281.xml"/></Relationships>
</file>

<file path=ppt/slides/_rels/slide65.xml.rels><?xml version="1.0" encoding="UTF-8" standalone="yes"?>
<Relationships xmlns="http://schemas.openxmlformats.org/package/2006/relationships"><Relationship Id="rId8" Type="http://schemas.openxmlformats.org/officeDocument/2006/relationships/tags" Target="../tags/tag1305.xml"/><Relationship Id="rId13" Type="http://schemas.openxmlformats.org/officeDocument/2006/relationships/tags" Target="../tags/tag1310.xml"/><Relationship Id="rId18" Type="http://schemas.openxmlformats.org/officeDocument/2006/relationships/hyperlink" Target="https://www.woodmac.com/blogs/energy-pulse/us-lng-export-restrictions-underline-case-blue-ammonia/" TargetMode="External"/><Relationship Id="rId3" Type="http://schemas.openxmlformats.org/officeDocument/2006/relationships/tags" Target="../tags/tag1300.xml"/><Relationship Id="rId21" Type="http://schemas.openxmlformats.org/officeDocument/2006/relationships/hyperlink" Target="https://business.columbia.edu/insights/climate/cki" TargetMode="External"/><Relationship Id="rId7" Type="http://schemas.openxmlformats.org/officeDocument/2006/relationships/tags" Target="../tags/tag1304.xml"/><Relationship Id="rId12" Type="http://schemas.openxmlformats.org/officeDocument/2006/relationships/tags" Target="../tags/tag1309.xml"/><Relationship Id="rId17" Type="http://schemas.openxmlformats.org/officeDocument/2006/relationships/image" Target="../media/image13.emf"/><Relationship Id="rId2" Type="http://schemas.openxmlformats.org/officeDocument/2006/relationships/tags" Target="../tags/tag1299.xml"/><Relationship Id="rId16" Type="http://schemas.openxmlformats.org/officeDocument/2006/relationships/oleObject" Target="../embeddings/oleObject67.bin"/><Relationship Id="rId20" Type="http://schemas.openxmlformats.org/officeDocument/2006/relationships/hyperlink" Target="https://business.columbia.edu/faculty/people/gernot-wagner" TargetMode="External"/><Relationship Id="rId1" Type="http://schemas.openxmlformats.org/officeDocument/2006/relationships/tags" Target="../tags/tag1298.xml"/><Relationship Id="rId6" Type="http://schemas.openxmlformats.org/officeDocument/2006/relationships/tags" Target="../tags/tag1303.xml"/><Relationship Id="rId11" Type="http://schemas.openxmlformats.org/officeDocument/2006/relationships/tags" Target="../tags/tag1308.xml"/><Relationship Id="rId5" Type="http://schemas.openxmlformats.org/officeDocument/2006/relationships/tags" Target="../tags/tag1302.xml"/><Relationship Id="rId15" Type="http://schemas.openxmlformats.org/officeDocument/2006/relationships/slideLayout" Target="../slideLayouts/slideLayout48.xml"/><Relationship Id="rId10" Type="http://schemas.openxmlformats.org/officeDocument/2006/relationships/tags" Target="../tags/tag1307.xml"/><Relationship Id="rId19" Type="http://schemas.openxmlformats.org/officeDocument/2006/relationships/hyperlink" Target="https://climate.mit.edu/posts/implications-ira-deployment-low-carbon-ammonia-technologies" TargetMode="External"/><Relationship Id="rId4" Type="http://schemas.openxmlformats.org/officeDocument/2006/relationships/tags" Target="../tags/tag1301.xml"/><Relationship Id="rId9" Type="http://schemas.openxmlformats.org/officeDocument/2006/relationships/tags" Target="../tags/tag1306.xml"/><Relationship Id="rId14" Type="http://schemas.openxmlformats.org/officeDocument/2006/relationships/tags" Target="../tags/tag1311.xml"/><Relationship Id="rId22" Type="http://schemas.openxmlformats.org/officeDocument/2006/relationships/hyperlink" Target="https://business.columbia.edu/insights/climate/carboncapture" TargetMode="External"/></Relationships>
</file>

<file path=ppt/slides/_rels/slide66.xml.rels><?xml version="1.0" encoding="UTF-8" standalone="yes"?>
<Relationships xmlns="http://schemas.openxmlformats.org/package/2006/relationships"><Relationship Id="rId8" Type="http://schemas.openxmlformats.org/officeDocument/2006/relationships/tags" Target="../tags/tag1319.xml"/><Relationship Id="rId13" Type="http://schemas.openxmlformats.org/officeDocument/2006/relationships/notesSlide" Target="../notesSlides/notesSlide59.xml"/><Relationship Id="rId18" Type="http://schemas.openxmlformats.org/officeDocument/2006/relationships/hyperlink" Target="https://www.iea.org/reports/direct-air-capture-2022/executive-summary" TargetMode="External"/><Relationship Id="rId3" Type="http://schemas.openxmlformats.org/officeDocument/2006/relationships/tags" Target="../tags/tag1314.xml"/><Relationship Id="rId21" Type="http://schemas.openxmlformats.org/officeDocument/2006/relationships/hyperlink" Target="https://business.columbia.edu/insights/climate/cki" TargetMode="External"/><Relationship Id="rId7" Type="http://schemas.openxmlformats.org/officeDocument/2006/relationships/tags" Target="../tags/tag1318.xml"/><Relationship Id="rId12" Type="http://schemas.openxmlformats.org/officeDocument/2006/relationships/slideLayout" Target="../slideLayouts/slideLayout48.xml"/><Relationship Id="rId17" Type="http://schemas.openxmlformats.org/officeDocument/2006/relationships/hyperlink" Target="https://www.iea.org/energy-system/carbon-capture-utilisation-and-storage/bioenergy-with-carbon-capture-and-storage" TargetMode="External"/><Relationship Id="rId25" Type="http://schemas.openxmlformats.org/officeDocument/2006/relationships/chart" Target="../charts/chart48.xml"/><Relationship Id="rId2" Type="http://schemas.openxmlformats.org/officeDocument/2006/relationships/tags" Target="../tags/tag1313.xml"/><Relationship Id="rId16" Type="http://schemas.openxmlformats.org/officeDocument/2006/relationships/hyperlink" Target="https://www.iea.org/energy-system/carbon-capture-utilisation-and-storage" TargetMode="External"/><Relationship Id="rId20" Type="http://schemas.openxmlformats.org/officeDocument/2006/relationships/hyperlink" Target="https://business.columbia.edu/faculty/people/gernot-wagner" TargetMode="External"/><Relationship Id="rId1" Type="http://schemas.openxmlformats.org/officeDocument/2006/relationships/tags" Target="../tags/tag1312.xml"/><Relationship Id="rId6" Type="http://schemas.openxmlformats.org/officeDocument/2006/relationships/tags" Target="../tags/tag1317.xml"/><Relationship Id="rId11" Type="http://schemas.openxmlformats.org/officeDocument/2006/relationships/tags" Target="../tags/tag1322.xml"/><Relationship Id="rId24" Type="http://schemas.openxmlformats.org/officeDocument/2006/relationships/chart" Target="../charts/chart47.xml"/><Relationship Id="rId5" Type="http://schemas.openxmlformats.org/officeDocument/2006/relationships/tags" Target="../tags/tag1316.xml"/><Relationship Id="rId15" Type="http://schemas.openxmlformats.org/officeDocument/2006/relationships/image" Target="../media/image14.emf"/><Relationship Id="rId23" Type="http://schemas.openxmlformats.org/officeDocument/2006/relationships/chart" Target="../charts/chart46.xml"/><Relationship Id="rId10" Type="http://schemas.openxmlformats.org/officeDocument/2006/relationships/tags" Target="../tags/tag1321.xml"/><Relationship Id="rId19" Type="http://schemas.openxmlformats.org/officeDocument/2006/relationships/hyperlink" Target="https://luciatian.com/publications/LIFTOFF_DOE_Industrial-Decarbonization_v8.pdf" TargetMode="External"/><Relationship Id="rId4" Type="http://schemas.openxmlformats.org/officeDocument/2006/relationships/tags" Target="../tags/tag1315.xml"/><Relationship Id="rId9" Type="http://schemas.openxmlformats.org/officeDocument/2006/relationships/tags" Target="../tags/tag1320.xml"/><Relationship Id="rId14" Type="http://schemas.openxmlformats.org/officeDocument/2006/relationships/oleObject" Target="../embeddings/oleObject68.bin"/><Relationship Id="rId22" Type="http://schemas.openxmlformats.org/officeDocument/2006/relationships/hyperlink" Target="https://business.columbia.edu/insights/climate/carboncapture"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s://climeworks.com/" TargetMode="External"/><Relationship Id="rId13" Type="http://schemas.openxmlformats.org/officeDocument/2006/relationships/hyperlink" Target="https://www.wri.org/insights/carbon-mineralization-carbon-removal" TargetMode="External"/><Relationship Id="rId3" Type="http://schemas.openxmlformats.org/officeDocument/2006/relationships/tags" Target="../tags/tag1325.xml"/><Relationship Id="rId7" Type="http://schemas.openxmlformats.org/officeDocument/2006/relationships/image" Target="../media/image96.emf"/><Relationship Id="rId12" Type="http://schemas.openxmlformats.org/officeDocument/2006/relationships/hyperlink" Target="https://www.usgs.gov/news/featured-story/making-minerals-how-growing-rocks-can-help-reduce-carbon-emissions#:~:text=Meanwhile%2C%20carbon%20mineralization%20of%20crushed,storage%20in%20ultramafic%20rock%20formations." TargetMode="External"/><Relationship Id="rId17" Type="http://schemas.openxmlformats.org/officeDocument/2006/relationships/hyperlink" Target="https://business.columbia.edu/insights/climate/carboncapture" TargetMode="External"/><Relationship Id="rId2" Type="http://schemas.openxmlformats.org/officeDocument/2006/relationships/tags" Target="../tags/tag1324.xml"/><Relationship Id="rId16" Type="http://schemas.openxmlformats.org/officeDocument/2006/relationships/hyperlink" Target="https://business.columbia.edu/insights/climate/cki" TargetMode="External"/><Relationship Id="rId1" Type="http://schemas.openxmlformats.org/officeDocument/2006/relationships/tags" Target="../tags/tag1323.xml"/><Relationship Id="rId6" Type="http://schemas.openxmlformats.org/officeDocument/2006/relationships/oleObject" Target="../embeddings/oleObject69.bin"/><Relationship Id="rId11" Type="http://schemas.openxmlformats.org/officeDocument/2006/relationships/hyperlink" Target="https://www.carbfix.com/offerings#point-source-mineralisation" TargetMode="External"/><Relationship Id="rId5" Type="http://schemas.openxmlformats.org/officeDocument/2006/relationships/notesSlide" Target="../notesSlides/notesSlide60.xml"/><Relationship Id="rId15" Type="http://schemas.openxmlformats.org/officeDocument/2006/relationships/hyperlink" Target="https://business.columbia.edu/faculty/people/gernot-wagner" TargetMode="External"/><Relationship Id="rId10" Type="http://schemas.openxmlformats.org/officeDocument/2006/relationships/hyperlink" Target="https://terradot.earth/" TargetMode="External"/><Relationship Id="rId4" Type="http://schemas.openxmlformats.org/officeDocument/2006/relationships/slideLayout" Target="../slideLayouts/slideLayout59.xml"/><Relationship Id="rId9" Type="http://schemas.openxmlformats.org/officeDocument/2006/relationships/hyperlink" Target="https://www.vesta.earth/" TargetMode="External"/><Relationship Id="rId14" Type="http://schemas.openxmlformats.org/officeDocument/2006/relationships/hyperlink" Target="https://climateinterventions.org/interventions/enhanced-weathering-on-land/"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s://capturacorp.com/technology/" TargetMode="External"/><Relationship Id="rId13" Type="http://schemas.openxmlformats.org/officeDocument/2006/relationships/hyperlink" Target="https://www.wri.org/insights/carbon-mineralization-carbon-removal" TargetMode="External"/><Relationship Id="rId3" Type="http://schemas.openxmlformats.org/officeDocument/2006/relationships/tags" Target="../tags/tag1328.xml"/><Relationship Id="rId7" Type="http://schemas.openxmlformats.org/officeDocument/2006/relationships/image" Target="../media/image96.emf"/><Relationship Id="rId12" Type="http://schemas.openxmlformats.org/officeDocument/2006/relationships/hyperlink" Target="https://www.usgs.gov/news/featured-story/making-minerals-how-growing-rocks-can-help-reduce-carbon-emissions#:~:text=Meanwhile%2C%20carbon%20mineralization%20of%20crushed,storage%20in%20ultramafic%20rock%20formations." TargetMode="External"/><Relationship Id="rId17" Type="http://schemas.openxmlformats.org/officeDocument/2006/relationships/hyperlink" Target="https://business.columbia.edu/insights/climate/carboncapture" TargetMode="External"/><Relationship Id="rId2" Type="http://schemas.openxmlformats.org/officeDocument/2006/relationships/tags" Target="../tags/tag1327.xml"/><Relationship Id="rId16" Type="http://schemas.openxmlformats.org/officeDocument/2006/relationships/hyperlink" Target="https://business.columbia.edu/insights/climate/cki" TargetMode="External"/><Relationship Id="rId1" Type="http://schemas.openxmlformats.org/officeDocument/2006/relationships/tags" Target="../tags/tag1326.xml"/><Relationship Id="rId6" Type="http://schemas.openxmlformats.org/officeDocument/2006/relationships/oleObject" Target="../embeddings/oleObject70.bin"/><Relationship Id="rId11" Type="http://schemas.openxmlformats.org/officeDocument/2006/relationships/hyperlink" Target="https://www.planetarytech.com/" TargetMode="External"/><Relationship Id="rId5" Type="http://schemas.openxmlformats.org/officeDocument/2006/relationships/notesSlide" Target="../notesSlides/notesSlide61.xml"/><Relationship Id="rId15" Type="http://schemas.openxmlformats.org/officeDocument/2006/relationships/hyperlink" Target="https://business.columbia.edu/faculty/people/gernot-wagner" TargetMode="External"/><Relationship Id="rId10" Type="http://schemas.openxmlformats.org/officeDocument/2006/relationships/hyperlink" Target="https://www.equatic.tech/the-equatic-process" TargetMode="External"/><Relationship Id="rId4" Type="http://schemas.openxmlformats.org/officeDocument/2006/relationships/slideLayout" Target="../slideLayouts/slideLayout59.xml"/><Relationship Id="rId9" Type="http://schemas.openxmlformats.org/officeDocument/2006/relationships/hyperlink" Target="https://elimini.com/" TargetMode="External"/><Relationship Id="rId14" Type="http://schemas.openxmlformats.org/officeDocument/2006/relationships/hyperlink" Target="https://climateinterventions.org/interventions/enhanced-weathering-on-land/" TargetMode="External"/></Relationships>
</file>

<file path=ppt/slides/_rels/slide69.xml.rels><?xml version="1.0" encoding="UTF-8" standalone="yes"?>
<Relationships xmlns="http://schemas.openxmlformats.org/package/2006/relationships"><Relationship Id="rId13" Type="http://schemas.openxmlformats.org/officeDocument/2006/relationships/tags" Target="../tags/tag1341.xml"/><Relationship Id="rId18" Type="http://schemas.openxmlformats.org/officeDocument/2006/relationships/tags" Target="../tags/tag1346.xml"/><Relationship Id="rId26" Type="http://schemas.openxmlformats.org/officeDocument/2006/relationships/tags" Target="../tags/tag1354.xml"/><Relationship Id="rId39" Type="http://schemas.openxmlformats.org/officeDocument/2006/relationships/tags" Target="../tags/tag1367.xml"/><Relationship Id="rId21" Type="http://schemas.openxmlformats.org/officeDocument/2006/relationships/tags" Target="../tags/tag1349.xml"/><Relationship Id="rId34" Type="http://schemas.openxmlformats.org/officeDocument/2006/relationships/tags" Target="../tags/tag1362.xml"/><Relationship Id="rId42" Type="http://schemas.openxmlformats.org/officeDocument/2006/relationships/slideLayout" Target="../slideLayouts/slideLayout48.xml"/><Relationship Id="rId47" Type="http://schemas.openxmlformats.org/officeDocument/2006/relationships/hyperlink" Target="https://www.iea.org/data-and-statistics/data-tools/ccus-projects-explorer" TargetMode="External"/><Relationship Id="rId50" Type="http://schemas.openxmlformats.org/officeDocument/2006/relationships/hyperlink" Target="https://masdar.ae/en/news/newsroom/masdar-amp-adnoc-take-carbon-captureusage-amp-storage-projforward-at-emirates-steels-musafah-facilit" TargetMode="External"/><Relationship Id="rId55" Type="http://schemas.openxmlformats.org/officeDocument/2006/relationships/hyperlink" Target="https://dspace.mit.edu/handle/1721.1/152729" TargetMode="External"/><Relationship Id="rId7" Type="http://schemas.openxmlformats.org/officeDocument/2006/relationships/tags" Target="../tags/tag1335.xml"/><Relationship Id="rId2" Type="http://schemas.openxmlformats.org/officeDocument/2006/relationships/tags" Target="../tags/tag1330.xml"/><Relationship Id="rId16" Type="http://schemas.openxmlformats.org/officeDocument/2006/relationships/tags" Target="../tags/tag1344.xml"/><Relationship Id="rId29" Type="http://schemas.openxmlformats.org/officeDocument/2006/relationships/tags" Target="../tags/tag1357.xml"/><Relationship Id="rId11" Type="http://schemas.openxmlformats.org/officeDocument/2006/relationships/tags" Target="../tags/tag1339.xml"/><Relationship Id="rId24" Type="http://schemas.openxmlformats.org/officeDocument/2006/relationships/tags" Target="../tags/tag1352.xml"/><Relationship Id="rId32" Type="http://schemas.openxmlformats.org/officeDocument/2006/relationships/tags" Target="../tags/tag1360.xml"/><Relationship Id="rId37" Type="http://schemas.openxmlformats.org/officeDocument/2006/relationships/tags" Target="../tags/tag1365.xml"/><Relationship Id="rId40" Type="http://schemas.openxmlformats.org/officeDocument/2006/relationships/tags" Target="../tags/tag1368.xml"/><Relationship Id="rId45" Type="http://schemas.openxmlformats.org/officeDocument/2006/relationships/image" Target="../media/image97.emf"/><Relationship Id="rId53" Type="http://schemas.openxmlformats.org/officeDocument/2006/relationships/hyperlink" Target="https://carbonengineering.com/news-updates/research-dac-pathways/" TargetMode="External"/><Relationship Id="rId58" Type="http://schemas.openxmlformats.org/officeDocument/2006/relationships/hyperlink" Target="https://business.columbia.edu/insights/climate/cki" TargetMode="External"/><Relationship Id="rId5" Type="http://schemas.openxmlformats.org/officeDocument/2006/relationships/tags" Target="../tags/tag1333.xml"/><Relationship Id="rId61" Type="http://schemas.openxmlformats.org/officeDocument/2006/relationships/chart" Target="../charts/chart50.xml"/><Relationship Id="rId19" Type="http://schemas.openxmlformats.org/officeDocument/2006/relationships/tags" Target="../tags/tag1347.xml"/><Relationship Id="rId14" Type="http://schemas.openxmlformats.org/officeDocument/2006/relationships/tags" Target="../tags/tag1342.xml"/><Relationship Id="rId22" Type="http://schemas.openxmlformats.org/officeDocument/2006/relationships/tags" Target="../tags/tag1350.xml"/><Relationship Id="rId27" Type="http://schemas.openxmlformats.org/officeDocument/2006/relationships/tags" Target="../tags/tag1355.xml"/><Relationship Id="rId30" Type="http://schemas.openxmlformats.org/officeDocument/2006/relationships/tags" Target="../tags/tag1358.xml"/><Relationship Id="rId35" Type="http://schemas.openxmlformats.org/officeDocument/2006/relationships/tags" Target="../tags/tag1363.xml"/><Relationship Id="rId43" Type="http://schemas.openxmlformats.org/officeDocument/2006/relationships/notesSlide" Target="../notesSlides/notesSlide62.xml"/><Relationship Id="rId48" Type="http://schemas.openxmlformats.org/officeDocument/2006/relationships/hyperlink" Target="https://www.iea.org/reports/iron-and-steel-technology-roadmap" TargetMode="External"/><Relationship Id="rId56" Type="http://schemas.openxmlformats.org/officeDocument/2006/relationships/hyperlink" Target="https://www.belfercenter.org/publication/carbon-capture-utilization-and-storage-technologies-and-costs-us-context" TargetMode="External"/><Relationship Id="rId8" Type="http://schemas.openxmlformats.org/officeDocument/2006/relationships/tags" Target="../tags/tag1336.xml"/><Relationship Id="rId51" Type="http://schemas.openxmlformats.org/officeDocument/2006/relationships/hyperlink" Target="https://carbon180.org/pathway/direct-air-capture/" TargetMode="External"/><Relationship Id="rId3" Type="http://schemas.openxmlformats.org/officeDocument/2006/relationships/tags" Target="../tags/tag1331.xml"/><Relationship Id="rId12" Type="http://schemas.openxmlformats.org/officeDocument/2006/relationships/tags" Target="../tags/tag1340.xml"/><Relationship Id="rId17" Type="http://schemas.openxmlformats.org/officeDocument/2006/relationships/tags" Target="../tags/tag1345.xml"/><Relationship Id="rId25" Type="http://schemas.openxmlformats.org/officeDocument/2006/relationships/tags" Target="../tags/tag1353.xml"/><Relationship Id="rId33" Type="http://schemas.openxmlformats.org/officeDocument/2006/relationships/tags" Target="../tags/tag1361.xml"/><Relationship Id="rId38" Type="http://schemas.openxmlformats.org/officeDocument/2006/relationships/tags" Target="../tags/tag1366.xml"/><Relationship Id="rId46" Type="http://schemas.openxmlformats.org/officeDocument/2006/relationships/hyperlink" Target="https://corporate.arcelormittal.com/media/press-releases/arcelormittal-expands-partnership-with-carbon-capture-and-re-use-specialist-lanzatech-through-us-30-million-investment" TargetMode="External"/><Relationship Id="rId59" Type="http://schemas.openxmlformats.org/officeDocument/2006/relationships/hyperlink" Target="https://business.columbia.edu/insights/climate/carboncapture" TargetMode="External"/><Relationship Id="rId20" Type="http://schemas.openxmlformats.org/officeDocument/2006/relationships/tags" Target="../tags/tag1348.xml"/><Relationship Id="rId41" Type="http://schemas.openxmlformats.org/officeDocument/2006/relationships/tags" Target="../tags/tag1369.xml"/><Relationship Id="rId54" Type="http://schemas.openxmlformats.org/officeDocument/2006/relationships/hyperlink" Target="https://www.wri.org/insights/direct-air-capture-resource-considerations-and-costs-carbon-removal" TargetMode="External"/><Relationship Id="rId1" Type="http://schemas.openxmlformats.org/officeDocument/2006/relationships/tags" Target="../tags/tag1329.xml"/><Relationship Id="rId6" Type="http://schemas.openxmlformats.org/officeDocument/2006/relationships/tags" Target="../tags/tag1334.xml"/><Relationship Id="rId15" Type="http://schemas.openxmlformats.org/officeDocument/2006/relationships/tags" Target="../tags/tag1343.xml"/><Relationship Id="rId23" Type="http://schemas.openxmlformats.org/officeDocument/2006/relationships/tags" Target="../tags/tag1351.xml"/><Relationship Id="rId28" Type="http://schemas.openxmlformats.org/officeDocument/2006/relationships/tags" Target="../tags/tag1356.xml"/><Relationship Id="rId36" Type="http://schemas.openxmlformats.org/officeDocument/2006/relationships/tags" Target="../tags/tag1364.xml"/><Relationship Id="rId49" Type="http://schemas.openxmlformats.org/officeDocument/2006/relationships/hyperlink" Target="https://www.iea.org/commentaries/is-carbon-capture-too-expensive" TargetMode="External"/><Relationship Id="rId57" Type="http://schemas.openxmlformats.org/officeDocument/2006/relationships/hyperlink" Target="https://business.columbia.edu/faculty/people/gernot-wagner" TargetMode="External"/><Relationship Id="rId10" Type="http://schemas.openxmlformats.org/officeDocument/2006/relationships/tags" Target="../tags/tag1338.xml"/><Relationship Id="rId31" Type="http://schemas.openxmlformats.org/officeDocument/2006/relationships/tags" Target="../tags/tag1359.xml"/><Relationship Id="rId44" Type="http://schemas.openxmlformats.org/officeDocument/2006/relationships/oleObject" Target="../embeddings/oleObject71.bin"/><Relationship Id="rId52" Type="http://schemas.openxmlformats.org/officeDocument/2006/relationships/hyperlink" Target="https://climateprogramportal.org/resource/pathways-to-commercial-liftoff/" TargetMode="External"/><Relationship Id="rId60" Type="http://schemas.openxmlformats.org/officeDocument/2006/relationships/chart" Target="../charts/chart49.xml"/><Relationship Id="rId4" Type="http://schemas.openxmlformats.org/officeDocument/2006/relationships/tags" Target="../tags/tag1332.xml"/><Relationship Id="rId9" Type="http://schemas.openxmlformats.org/officeDocument/2006/relationships/tags" Target="../tags/tag1337.xml"/></Relationships>
</file>

<file path=ppt/slides/_rels/slide7.xml.rels><?xml version="1.0" encoding="UTF-8" standalone="yes"?>
<Relationships xmlns="http://schemas.openxmlformats.org/package/2006/relationships"><Relationship Id="rId13" Type="http://schemas.openxmlformats.org/officeDocument/2006/relationships/tags" Target="../tags/tag185.xml"/><Relationship Id="rId18" Type="http://schemas.openxmlformats.org/officeDocument/2006/relationships/tags" Target="../tags/tag190.xml"/><Relationship Id="rId26" Type="http://schemas.openxmlformats.org/officeDocument/2006/relationships/tags" Target="../tags/tag198.xml"/><Relationship Id="rId39" Type="http://schemas.openxmlformats.org/officeDocument/2006/relationships/tags" Target="../tags/tag211.xml"/><Relationship Id="rId21" Type="http://schemas.openxmlformats.org/officeDocument/2006/relationships/tags" Target="../tags/tag193.xml"/><Relationship Id="rId34" Type="http://schemas.openxmlformats.org/officeDocument/2006/relationships/tags" Target="../tags/tag206.xml"/><Relationship Id="rId42" Type="http://schemas.openxmlformats.org/officeDocument/2006/relationships/slideLayout" Target="../slideLayouts/slideLayout47.xml"/><Relationship Id="rId47" Type="http://schemas.openxmlformats.org/officeDocument/2006/relationships/hyperlink" Target="https://rhg.com/research/climate-action-and-competitiveness-the-rise-of-border-carbon-adjustments/" TargetMode="External"/><Relationship Id="rId50" Type="http://schemas.openxmlformats.org/officeDocument/2006/relationships/hyperlink" Target="https://business.columbia.edu/faculty/people/gernot-wagner" TargetMode="External"/><Relationship Id="rId7" Type="http://schemas.openxmlformats.org/officeDocument/2006/relationships/tags" Target="../tags/tag179.xml"/><Relationship Id="rId2" Type="http://schemas.openxmlformats.org/officeDocument/2006/relationships/tags" Target="../tags/tag174.xml"/><Relationship Id="rId16" Type="http://schemas.openxmlformats.org/officeDocument/2006/relationships/tags" Target="../tags/tag188.xml"/><Relationship Id="rId29" Type="http://schemas.openxmlformats.org/officeDocument/2006/relationships/tags" Target="../tags/tag201.xml"/><Relationship Id="rId11" Type="http://schemas.openxmlformats.org/officeDocument/2006/relationships/tags" Target="../tags/tag183.xml"/><Relationship Id="rId24" Type="http://schemas.openxmlformats.org/officeDocument/2006/relationships/tags" Target="../tags/tag196.xml"/><Relationship Id="rId32" Type="http://schemas.openxmlformats.org/officeDocument/2006/relationships/tags" Target="../tags/tag204.xml"/><Relationship Id="rId37" Type="http://schemas.openxmlformats.org/officeDocument/2006/relationships/tags" Target="../tags/tag209.xml"/><Relationship Id="rId40" Type="http://schemas.openxmlformats.org/officeDocument/2006/relationships/tags" Target="../tags/tag212.xml"/><Relationship Id="rId45" Type="http://schemas.openxmlformats.org/officeDocument/2006/relationships/image" Target="../media/image13.emf"/><Relationship Id="rId5" Type="http://schemas.openxmlformats.org/officeDocument/2006/relationships/tags" Target="../tags/tag177.xml"/><Relationship Id="rId15" Type="http://schemas.openxmlformats.org/officeDocument/2006/relationships/tags" Target="../tags/tag187.xml"/><Relationship Id="rId23" Type="http://schemas.openxmlformats.org/officeDocument/2006/relationships/tags" Target="../tags/tag195.xml"/><Relationship Id="rId28" Type="http://schemas.openxmlformats.org/officeDocument/2006/relationships/tags" Target="../tags/tag200.xml"/><Relationship Id="rId36" Type="http://schemas.openxmlformats.org/officeDocument/2006/relationships/tags" Target="../tags/tag208.xml"/><Relationship Id="rId49" Type="http://schemas.openxmlformats.org/officeDocument/2006/relationships/hyperlink" Target="https://www.unep.org/interactives/emissions-gap-report/2024/" TargetMode="External"/><Relationship Id="rId10" Type="http://schemas.openxmlformats.org/officeDocument/2006/relationships/tags" Target="../tags/tag182.xml"/><Relationship Id="rId19" Type="http://schemas.openxmlformats.org/officeDocument/2006/relationships/tags" Target="../tags/tag191.xml"/><Relationship Id="rId31" Type="http://schemas.openxmlformats.org/officeDocument/2006/relationships/tags" Target="../tags/tag203.xml"/><Relationship Id="rId44" Type="http://schemas.openxmlformats.org/officeDocument/2006/relationships/oleObject" Target="../embeddings/oleObject11.bin"/><Relationship Id="rId52" Type="http://schemas.openxmlformats.org/officeDocument/2006/relationships/hyperlink" Target="https://business.columbia.edu/insights/climate/carboncapture" TargetMode="External"/><Relationship Id="rId4" Type="http://schemas.openxmlformats.org/officeDocument/2006/relationships/tags" Target="../tags/tag176.xml"/><Relationship Id="rId9" Type="http://schemas.openxmlformats.org/officeDocument/2006/relationships/tags" Target="../tags/tag181.xml"/><Relationship Id="rId14" Type="http://schemas.openxmlformats.org/officeDocument/2006/relationships/tags" Target="../tags/tag186.xml"/><Relationship Id="rId22" Type="http://schemas.openxmlformats.org/officeDocument/2006/relationships/tags" Target="../tags/tag194.xml"/><Relationship Id="rId27" Type="http://schemas.openxmlformats.org/officeDocument/2006/relationships/tags" Target="../tags/tag199.xml"/><Relationship Id="rId30" Type="http://schemas.openxmlformats.org/officeDocument/2006/relationships/tags" Target="../tags/tag202.xml"/><Relationship Id="rId35" Type="http://schemas.openxmlformats.org/officeDocument/2006/relationships/tags" Target="../tags/tag207.xml"/><Relationship Id="rId43" Type="http://schemas.openxmlformats.org/officeDocument/2006/relationships/notesSlide" Target="../notesSlides/notesSlide6.xml"/><Relationship Id="rId48" Type="http://schemas.openxmlformats.org/officeDocument/2006/relationships/hyperlink" Target="https://www.ipcc.ch/site/assets/uploads/2018/03/srccs_chapter2-1.pdf" TargetMode="External"/><Relationship Id="rId8" Type="http://schemas.openxmlformats.org/officeDocument/2006/relationships/tags" Target="../tags/tag180.xml"/><Relationship Id="rId51" Type="http://schemas.openxmlformats.org/officeDocument/2006/relationships/hyperlink" Target="https://business.columbia.edu/insights/climate/cki" TargetMode="External"/><Relationship Id="rId3" Type="http://schemas.openxmlformats.org/officeDocument/2006/relationships/tags" Target="../tags/tag175.xml"/><Relationship Id="rId12" Type="http://schemas.openxmlformats.org/officeDocument/2006/relationships/tags" Target="../tags/tag184.xml"/><Relationship Id="rId17" Type="http://schemas.openxmlformats.org/officeDocument/2006/relationships/tags" Target="../tags/tag189.xml"/><Relationship Id="rId25" Type="http://schemas.openxmlformats.org/officeDocument/2006/relationships/tags" Target="../tags/tag197.xml"/><Relationship Id="rId33" Type="http://schemas.openxmlformats.org/officeDocument/2006/relationships/tags" Target="../tags/tag205.xml"/><Relationship Id="rId38" Type="http://schemas.openxmlformats.org/officeDocument/2006/relationships/tags" Target="../tags/tag210.xml"/><Relationship Id="rId46" Type="http://schemas.openxmlformats.org/officeDocument/2006/relationships/chart" Target="../charts/chart6.xml"/><Relationship Id="rId20" Type="http://schemas.openxmlformats.org/officeDocument/2006/relationships/tags" Target="../tags/tag192.xml"/><Relationship Id="rId41" Type="http://schemas.openxmlformats.org/officeDocument/2006/relationships/tags" Target="../tags/tag213.xml"/><Relationship Id="rId1" Type="http://schemas.openxmlformats.org/officeDocument/2006/relationships/tags" Target="../tags/tag173.xml"/><Relationship Id="rId6" Type="http://schemas.openxmlformats.org/officeDocument/2006/relationships/tags" Target="../tags/tag178.xml"/></Relationships>
</file>

<file path=ppt/slides/_rels/slide70.xml.rels><?xml version="1.0" encoding="UTF-8" standalone="yes"?>
<Relationships xmlns="http://schemas.openxmlformats.org/package/2006/relationships"><Relationship Id="rId26" Type="http://schemas.openxmlformats.org/officeDocument/2006/relationships/tags" Target="../tags/tag1395.xml"/><Relationship Id="rId21" Type="http://schemas.openxmlformats.org/officeDocument/2006/relationships/tags" Target="../tags/tag1390.xml"/><Relationship Id="rId42" Type="http://schemas.openxmlformats.org/officeDocument/2006/relationships/tags" Target="../tags/tag1411.xml"/><Relationship Id="rId47" Type="http://schemas.openxmlformats.org/officeDocument/2006/relationships/tags" Target="../tags/tag1416.xml"/><Relationship Id="rId63" Type="http://schemas.openxmlformats.org/officeDocument/2006/relationships/oleObject" Target="../embeddings/oleObject72.bin"/><Relationship Id="rId68" Type="http://schemas.openxmlformats.org/officeDocument/2006/relationships/hyperlink" Target="https://business.columbia.edu/insights/climate/carboncapture" TargetMode="External"/><Relationship Id="rId7" Type="http://schemas.openxmlformats.org/officeDocument/2006/relationships/tags" Target="../tags/tag1376.xml"/><Relationship Id="rId2" Type="http://schemas.openxmlformats.org/officeDocument/2006/relationships/tags" Target="../tags/tag1371.xml"/><Relationship Id="rId16" Type="http://schemas.openxmlformats.org/officeDocument/2006/relationships/tags" Target="../tags/tag1385.xml"/><Relationship Id="rId29" Type="http://schemas.openxmlformats.org/officeDocument/2006/relationships/tags" Target="../tags/tag1398.xml"/><Relationship Id="rId11" Type="http://schemas.openxmlformats.org/officeDocument/2006/relationships/tags" Target="../tags/tag1380.xml"/><Relationship Id="rId24" Type="http://schemas.openxmlformats.org/officeDocument/2006/relationships/tags" Target="../tags/tag1393.xml"/><Relationship Id="rId32" Type="http://schemas.openxmlformats.org/officeDocument/2006/relationships/tags" Target="../tags/tag1401.xml"/><Relationship Id="rId37" Type="http://schemas.openxmlformats.org/officeDocument/2006/relationships/tags" Target="../tags/tag1406.xml"/><Relationship Id="rId40" Type="http://schemas.openxmlformats.org/officeDocument/2006/relationships/tags" Target="../tags/tag1409.xml"/><Relationship Id="rId45" Type="http://schemas.openxmlformats.org/officeDocument/2006/relationships/tags" Target="../tags/tag1414.xml"/><Relationship Id="rId53" Type="http://schemas.openxmlformats.org/officeDocument/2006/relationships/tags" Target="../tags/tag1422.xml"/><Relationship Id="rId58" Type="http://schemas.openxmlformats.org/officeDocument/2006/relationships/tags" Target="../tags/tag1427.xml"/><Relationship Id="rId66" Type="http://schemas.openxmlformats.org/officeDocument/2006/relationships/hyperlink" Target="https://business.columbia.edu/faculty/people/gernot-wagner" TargetMode="External"/><Relationship Id="rId5" Type="http://schemas.openxmlformats.org/officeDocument/2006/relationships/tags" Target="../tags/tag1374.xml"/><Relationship Id="rId61" Type="http://schemas.openxmlformats.org/officeDocument/2006/relationships/slideLayout" Target="../slideLayouts/slideLayout48.xml"/><Relationship Id="rId19" Type="http://schemas.openxmlformats.org/officeDocument/2006/relationships/tags" Target="../tags/tag1388.xml"/><Relationship Id="rId14" Type="http://schemas.openxmlformats.org/officeDocument/2006/relationships/tags" Target="../tags/tag1383.xml"/><Relationship Id="rId22" Type="http://schemas.openxmlformats.org/officeDocument/2006/relationships/tags" Target="../tags/tag1391.xml"/><Relationship Id="rId27" Type="http://schemas.openxmlformats.org/officeDocument/2006/relationships/tags" Target="../tags/tag1396.xml"/><Relationship Id="rId30" Type="http://schemas.openxmlformats.org/officeDocument/2006/relationships/tags" Target="../tags/tag1399.xml"/><Relationship Id="rId35" Type="http://schemas.openxmlformats.org/officeDocument/2006/relationships/tags" Target="../tags/tag1404.xml"/><Relationship Id="rId43" Type="http://schemas.openxmlformats.org/officeDocument/2006/relationships/tags" Target="../tags/tag1412.xml"/><Relationship Id="rId48" Type="http://schemas.openxmlformats.org/officeDocument/2006/relationships/tags" Target="../tags/tag1417.xml"/><Relationship Id="rId56" Type="http://schemas.openxmlformats.org/officeDocument/2006/relationships/tags" Target="../tags/tag1425.xml"/><Relationship Id="rId64" Type="http://schemas.openxmlformats.org/officeDocument/2006/relationships/image" Target="../media/image14.emf"/><Relationship Id="rId69" Type="http://schemas.openxmlformats.org/officeDocument/2006/relationships/chart" Target="../charts/chart51.xml"/><Relationship Id="rId8" Type="http://schemas.openxmlformats.org/officeDocument/2006/relationships/tags" Target="../tags/tag1377.xml"/><Relationship Id="rId51" Type="http://schemas.openxmlformats.org/officeDocument/2006/relationships/tags" Target="../tags/tag1420.xml"/><Relationship Id="rId3" Type="http://schemas.openxmlformats.org/officeDocument/2006/relationships/tags" Target="../tags/tag1372.xml"/><Relationship Id="rId12" Type="http://schemas.openxmlformats.org/officeDocument/2006/relationships/tags" Target="../tags/tag1381.xml"/><Relationship Id="rId17" Type="http://schemas.openxmlformats.org/officeDocument/2006/relationships/tags" Target="../tags/tag1386.xml"/><Relationship Id="rId25" Type="http://schemas.openxmlformats.org/officeDocument/2006/relationships/tags" Target="../tags/tag1394.xml"/><Relationship Id="rId33" Type="http://schemas.openxmlformats.org/officeDocument/2006/relationships/tags" Target="../tags/tag1402.xml"/><Relationship Id="rId38" Type="http://schemas.openxmlformats.org/officeDocument/2006/relationships/tags" Target="../tags/tag1407.xml"/><Relationship Id="rId46" Type="http://schemas.openxmlformats.org/officeDocument/2006/relationships/tags" Target="../tags/tag1415.xml"/><Relationship Id="rId59" Type="http://schemas.openxmlformats.org/officeDocument/2006/relationships/tags" Target="../tags/tag1428.xml"/><Relationship Id="rId67" Type="http://schemas.openxmlformats.org/officeDocument/2006/relationships/hyperlink" Target="https://business.columbia.edu/insights/climate/cki" TargetMode="External"/><Relationship Id="rId20" Type="http://schemas.openxmlformats.org/officeDocument/2006/relationships/tags" Target="../tags/tag1389.xml"/><Relationship Id="rId41" Type="http://schemas.openxmlformats.org/officeDocument/2006/relationships/tags" Target="../tags/tag1410.xml"/><Relationship Id="rId54" Type="http://schemas.openxmlformats.org/officeDocument/2006/relationships/tags" Target="../tags/tag1423.xml"/><Relationship Id="rId62" Type="http://schemas.openxmlformats.org/officeDocument/2006/relationships/notesSlide" Target="../notesSlides/notesSlide63.xml"/><Relationship Id="rId70" Type="http://schemas.openxmlformats.org/officeDocument/2006/relationships/chart" Target="../charts/chart52.xml"/><Relationship Id="rId1" Type="http://schemas.openxmlformats.org/officeDocument/2006/relationships/tags" Target="../tags/tag1370.xml"/><Relationship Id="rId6" Type="http://schemas.openxmlformats.org/officeDocument/2006/relationships/tags" Target="../tags/tag1375.xml"/><Relationship Id="rId15" Type="http://schemas.openxmlformats.org/officeDocument/2006/relationships/tags" Target="../tags/tag1384.xml"/><Relationship Id="rId23" Type="http://schemas.openxmlformats.org/officeDocument/2006/relationships/tags" Target="../tags/tag1392.xml"/><Relationship Id="rId28" Type="http://schemas.openxmlformats.org/officeDocument/2006/relationships/tags" Target="../tags/tag1397.xml"/><Relationship Id="rId36" Type="http://schemas.openxmlformats.org/officeDocument/2006/relationships/tags" Target="../tags/tag1405.xml"/><Relationship Id="rId49" Type="http://schemas.openxmlformats.org/officeDocument/2006/relationships/tags" Target="../tags/tag1418.xml"/><Relationship Id="rId57" Type="http://schemas.openxmlformats.org/officeDocument/2006/relationships/tags" Target="../tags/tag1426.xml"/><Relationship Id="rId10" Type="http://schemas.openxmlformats.org/officeDocument/2006/relationships/tags" Target="../tags/tag1379.xml"/><Relationship Id="rId31" Type="http://schemas.openxmlformats.org/officeDocument/2006/relationships/tags" Target="../tags/tag1400.xml"/><Relationship Id="rId44" Type="http://schemas.openxmlformats.org/officeDocument/2006/relationships/tags" Target="../tags/tag1413.xml"/><Relationship Id="rId52" Type="http://schemas.openxmlformats.org/officeDocument/2006/relationships/tags" Target="../tags/tag1421.xml"/><Relationship Id="rId60" Type="http://schemas.openxmlformats.org/officeDocument/2006/relationships/tags" Target="../tags/tag1429.xml"/><Relationship Id="rId65" Type="http://schemas.openxmlformats.org/officeDocument/2006/relationships/hyperlink" Target="https://www.pickeringenergypartners.com/library/getting-to-know-direct-air-capture-dac" TargetMode="External"/><Relationship Id="rId4" Type="http://schemas.openxmlformats.org/officeDocument/2006/relationships/tags" Target="../tags/tag1373.xml"/><Relationship Id="rId9" Type="http://schemas.openxmlformats.org/officeDocument/2006/relationships/tags" Target="../tags/tag1378.xml"/><Relationship Id="rId13" Type="http://schemas.openxmlformats.org/officeDocument/2006/relationships/tags" Target="../tags/tag1382.xml"/><Relationship Id="rId18" Type="http://schemas.openxmlformats.org/officeDocument/2006/relationships/tags" Target="../tags/tag1387.xml"/><Relationship Id="rId39" Type="http://schemas.openxmlformats.org/officeDocument/2006/relationships/tags" Target="../tags/tag1408.xml"/><Relationship Id="rId34" Type="http://schemas.openxmlformats.org/officeDocument/2006/relationships/tags" Target="../tags/tag1403.xml"/><Relationship Id="rId50" Type="http://schemas.openxmlformats.org/officeDocument/2006/relationships/tags" Target="../tags/tag1419.xml"/><Relationship Id="rId55" Type="http://schemas.openxmlformats.org/officeDocument/2006/relationships/tags" Target="../tags/tag1424.xml"/></Relationships>
</file>

<file path=ppt/slides/_rels/slide71.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hyperlink" Target="https://business.columbia.edu/insights/climate/carboncapture" TargetMode="External"/><Relationship Id="rId3" Type="http://schemas.openxmlformats.org/officeDocument/2006/relationships/tags" Target="../tags/tag1432.xml"/><Relationship Id="rId7" Type="http://schemas.openxmlformats.org/officeDocument/2006/relationships/oleObject" Target="../embeddings/oleObject73.bin"/><Relationship Id="rId12" Type="http://schemas.openxmlformats.org/officeDocument/2006/relationships/hyperlink" Target="https://business.columbia.edu/insights/climate/cki" TargetMode="External"/><Relationship Id="rId2" Type="http://schemas.openxmlformats.org/officeDocument/2006/relationships/tags" Target="../tags/tag1431.xml"/><Relationship Id="rId1" Type="http://schemas.openxmlformats.org/officeDocument/2006/relationships/tags" Target="../tags/tag1430.xml"/><Relationship Id="rId6" Type="http://schemas.openxmlformats.org/officeDocument/2006/relationships/notesSlide" Target="../notesSlides/notesSlide64.xml"/><Relationship Id="rId11" Type="http://schemas.openxmlformats.org/officeDocument/2006/relationships/hyperlink" Target="https://business.columbia.edu/faculty/people/gernot-wagner" TargetMode="External"/><Relationship Id="rId5" Type="http://schemas.openxmlformats.org/officeDocument/2006/relationships/slideLayout" Target="../slideLayouts/slideLayout48.xml"/><Relationship Id="rId15" Type="http://schemas.openxmlformats.org/officeDocument/2006/relationships/image" Target="../media/image99.png"/><Relationship Id="rId10" Type="http://schemas.openxmlformats.org/officeDocument/2006/relationships/hyperlink" Target="https://climeworks.com/press-release/next-gen-tech-powers-climeworks-megaton-leap" TargetMode="External"/><Relationship Id="rId4" Type="http://schemas.openxmlformats.org/officeDocument/2006/relationships/tags" Target="../tags/tag1433.xml"/><Relationship Id="rId9" Type="http://schemas.openxmlformats.org/officeDocument/2006/relationships/hyperlink" Target="https://carbonherald.com/new-study-places-future-direct-air-capture-costs-230-540-range/" TargetMode="External"/><Relationship Id="rId14" Type="http://schemas.openxmlformats.org/officeDocument/2006/relationships/image" Target="../media/image98.png"/></Relationships>
</file>

<file path=ppt/slides/_rels/slide72.xml.rels><?xml version="1.0" encoding="UTF-8" standalone="yes"?>
<Relationships xmlns="http://schemas.openxmlformats.org/package/2006/relationships"><Relationship Id="rId8" Type="http://schemas.openxmlformats.org/officeDocument/2006/relationships/hyperlink" Target="https://carboncredits.com/how-direct-air-capture-works-and-4-important-things-about-it/" TargetMode="External"/><Relationship Id="rId13" Type="http://schemas.openxmlformats.org/officeDocument/2006/relationships/image" Target="../media/image100.png"/><Relationship Id="rId3" Type="http://schemas.openxmlformats.org/officeDocument/2006/relationships/tags" Target="../tags/tag1436.xml"/><Relationship Id="rId7" Type="http://schemas.openxmlformats.org/officeDocument/2006/relationships/image" Target="../media/image14.emf"/><Relationship Id="rId12" Type="http://schemas.openxmlformats.org/officeDocument/2006/relationships/hyperlink" Target="https://business.columbia.edu/insights/climate/carboncapture" TargetMode="External"/><Relationship Id="rId2" Type="http://schemas.openxmlformats.org/officeDocument/2006/relationships/tags" Target="../tags/tag1435.xml"/><Relationship Id="rId1" Type="http://schemas.openxmlformats.org/officeDocument/2006/relationships/tags" Target="../tags/tag1434.xml"/><Relationship Id="rId6" Type="http://schemas.openxmlformats.org/officeDocument/2006/relationships/oleObject" Target="../embeddings/oleObject74.bin"/><Relationship Id="rId11" Type="http://schemas.openxmlformats.org/officeDocument/2006/relationships/hyperlink" Target="https://business.columbia.edu/insights/climate/cki" TargetMode="External"/><Relationship Id="rId5" Type="http://schemas.openxmlformats.org/officeDocument/2006/relationships/notesSlide" Target="../notesSlides/notesSlide65.xml"/><Relationship Id="rId10" Type="http://schemas.openxmlformats.org/officeDocument/2006/relationships/hyperlink" Target="https://business.columbia.edu/faculty/people/gernot-wagner" TargetMode="External"/><Relationship Id="rId4" Type="http://schemas.openxmlformats.org/officeDocument/2006/relationships/slideLayout" Target="../slideLayouts/slideLayout48.xml"/><Relationship Id="rId9" Type="http://schemas.openxmlformats.org/officeDocument/2006/relationships/hyperlink" Target="https://climateprogramportal.org/wp-content/uploads/2025/02/20230424-Liftoff-Carbon-Management-vPUB_update4.pdf" TargetMode="External"/><Relationship Id="rId14" Type="http://schemas.openxmlformats.org/officeDocument/2006/relationships/image" Target="../media/image101.png"/></Relationships>
</file>

<file path=ppt/slides/_rels/slide73.xml.rels><?xml version="1.0" encoding="UTF-8" standalone="yes"?>
<Relationships xmlns="http://schemas.openxmlformats.org/package/2006/relationships"><Relationship Id="rId8" Type="http://schemas.openxmlformats.org/officeDocument/2006/relationships/hyperlink" Target="https://netl.doe.gov/node/12180" TargetMode="External"/><Relationship Id="rId13" Type="http://schemas.openxmlformats.org/officeDocument/2006/relationships/hyperlink" Target="https://e360.yale.edu/features/direct-air-capture" TargetMode="External"/><Relationship Id="rId18" Type="http://schemas.openxmlformats.org/officeDocument/2006/relationships/image" Target="../media/image102.jpeg"/><Relationship Id="rId3" Type="http://schemas.openxmlformats.org/officeDocument/2006/relationships/tags" Target="../tags/tag1439.xml"/><Relationship Id="rId21" Type="http://schemas.openxmlformats.org/officeDocument/2006/relationships/image" Target="../media/image59.png"/><Relationship Id="rId7" Type="http://schemas.openxmlformats.org/officeDocument/2006/relationships/image" Target="../media/image14.emf"/><Relationship Id="rId12" Type="http://schemas.openxmlformats.org/officeDocument/2006/relationships/hyperlink" Target="https://patents.google.com/patent/US9782719B1/en" TargetMode="External"/><Relationship Id="rId17" Type="http://schemas.openxmlformats.org/officeDocument/2006/relationships/hyperlink" Target="https://business.columbia.edu/insights/climate/carboncapture" TargetMode="External"/><Relationship Id="rId2" Type="http://schemas.openxmlformats.org/officeDocument/2006/relationships/tags" Target="../tags/tag1438.xml"/><Relationship Id="rId16" Type="http://schemas.openxmlformats.org/officeDocument/2006/relationships/hyperlink" Target="https://business.columbia.edu/insights/climate/cki" TargetMode="External"/><Relationship Id="rId20" Type="http://schemas.openxmlformats.org/officeDocument/2006/relationships/image" Target="../media/image58.png"/><Relationship Id="rId1" Type="http://schemas.openxmlformats.org/officeDocument/2006/relationships/tags" Target="../tags/tag1437.xml"/><Relationship Id="rId6" Type="http://schemas.openxmlformats.org/officeDocument/2006/relationships/oleObject" Target="../embeddings/oleObject75.bin"/><Relationship Id="rId11" Type="http://schemas.openxmlformats.org/officeDocument/2006/relationships/hyperlink" Target="https://www.iea.org/energy-system/carbon-capture-utilisation-and-storage/direct-air-capture" TargetMode="External"/><Relationship Id="rId5" Type="http://schemas.openxmlformats.org/officeDocument/2006/relationships/notesSlide" Target="../notesSlides/notesSlide66.xml"/><Relationship Id="rId15" Type="http://schemas.openxmlformats.org/officeDocument/2006/relationships/hyperlink" Target="https://business.columbia.edu/faculty/people/gernot-wagner" TargetMode="External"/><Relationship Id="rId10" Type="http://schemas.openxmlformats.org/officeDocument/2006/relationships/hyperlink" Target="https://www.energy.gov/science/doe-explainsdirect-air-capture" TargetMode="External"/><Relationship Id="rId19" Type="http://schemas.openxmlformats.org/officeDocument/2006/relationships/image" Target="../media/image103.jpeg"/><Relationship Id="rId4" Type="http://schemas.openxmlformats.org/officeDocument/2006/relationships/slideLayout" Target="../slideLayouts/slideLayout48.xml"/><Relationship Id="rId9" Type="http://schemas.openxmlformats.org/officeDocument/2006/relationships/hyperlink" Target="https://www.wri.org/insights/direct-air-capture-resource-considerations-and-costs-carbon-removal" TargetMode="External"/><Relationship Id="rId14" Type="http://schemas.openxmlformats.org/officeDocument/2006/relationships/hyperlink" Target="https://naangroup.com/blogs/news-1/what-is-direct-air-capture-dac-technology-and-its-advantages-and-dis" TargetMode="External"/></Relationships>
</file>

<file path=ppt/slides/_rels/slide74.xml.rels><?xml version="1.0" encoding="UTF-8" standalone="yes"?>
<Relationships xmlns="http://schemas.openxmlformats.org/package/2006/relationships"><Relationship Id="rId13" Type="http://schemas.openxmlformats.org/officeDocument/2006/relationships/tags" Target="../tags/tag1452.xml"/><Relationship Id="rId18" Type="http://schemas.openxmlformats.org/officeDocument/2006/relationships/tags" Target="../tags/tag1457.xml"/><Relationship Id="rId26" Type="http://schemas.openxmlformats.org/officeDocument/2006/relationships/oleObject" Target="../embeddings/oleObject76.bin"/><Relationship Id="rId21" Type="http://schemas.openxmlformats.org/officeDocument/2006/relationships/tags" Target="../tags/tag1460.xml"/><Relationship Id="rId34" Type="http://schemas.openxmlformats.org/officeDocument/2006/relationships/hyperlink" Target="https://blog.alliedoffsets.com/the-current-state-of-direct-air-capture?" TargetMode="External"/><Relationship Id="rId7" Type="http://schemas.openxmlformats.org/officeDocument/2006/relationships/tags" Target="../tags/tag1446.xml"/><Relationship Id="rId12" Type="http://schemas.openxmlformats.org/officeDocument/2006/relationships/tags" Target="../tags/tag1451.xml"/><Relationship Id="rId17" Type="http://schemas.openxmlformats.org/officeDocument/2006/relationships/tags" Target="../tags/tag1456.xml"/><Relationship Id="rId25" Type="http://schemas.openxmlformats.org/officeDocument/2006/relationships/notesSlide" Target="../notesSlides/notesSlide67.xml"/><Relationship Id="rId33" Type="http://schemas.openxmlformats.org/officeDocument/2006/relationships/hyperlink" Target="https://www.iea.org/commentaries/is-carbon-capture-too-expensive" TargetMode="External"/><Relationship Id="rId38" Type="http://schemas.openxmlformats.org/officeDocument/2006/relationships/chart" Target="../charts/chart53.xml"/><Relationship Id="rId2" Type="http://schemas.openxmlformats.org/officeDocument/2006/relationships/tags" Target="../tags/tag1441.xml"/><Relationship Id="rId16" Type="http://schemas.openxmlformats.org/officeDocument/2006/relationships/tags" Target="../tags/tag1455.xml"/><Relationship Id="rId20" Type="http://schemas.openxmlformats.org/officeDocument/2006/relationships/tags" Target="../tags/tag1459.xml"/><Relationship Id="rId29" Type="http://schemas.openxmlformats.org/officeDocument/2006/relationships/image" Target="../media/image75.emf"/><Relationship Id="rId1" Type="http://schemas.openxmlformats.org/officeDocument/2006/relationships/tags" Target="../tags/tag1440.xml"/><Relationship Id="rId6" Type="http://schemas.openxmlformats.org/officeDocument/2006/relationships/tags" Target="../tags/tag1445.xml"/><Relationship Id="rId11" Type="http://schemas.openxmlformats.org/officeDocument/2006/relationships/tags" Target="../tags/tag1450.xml"/><Relationship Id="rId24" Type="http://schemas.openxmlformats.org/officeDocument/2006/relationships/slideLayout" Target="../slideLayouts/slideLayout48.xml"/><Relationship Id="rId32" Type="http://schemas.openxmlformats.org/officeDocument/2006/relationships/hyperlink" Target="https://www.iea.org/reports/iron-and-steel-technology-roadmap" TargetMode="External"/><Relationship Id="rId37" Type="http://schemas.openxmlformats.org/officeDocument/2006/relationships/hyperlink" Target="https://business.columbia.edu/insights/climate/carboncapture" TargetMode="External"/><Relationship Id="rId5" Type="http://schemas.openxmlformats.org/officeDocument/2006/relationships/tags" Target="../tags/tag1444.xml"/><Relationship Id="rId15" Type="http://schemas.openxmlformats.org/officeDocument/2006/relationships/tags" Target="../tags/tag1454.xml"/><Relationship Id="rId23" Type="http://schemas.openxmlformats.org/officeDocument/2006/relationships/tags" Target="../tags/tag1462.xml"/><Relationship Id="rId28" Type="http://schemas.openxmlformats.org/officeDocument/2006/relationships/image" Target="../media/image74.emf"/><Relationship Id="rId36" Type="http://schemas.openxmlformats.org/officeDocument/2006/relationships/hyperlink" Target="https://business.columbia.edu/insights/climate/cki" TargetMode="External"/><Relationship Id="rId10" Type="http://schemas.openxmlformats.org/officeDocument/2006/relationships/tags" Target="../tags/tag1449.xml"/><Relationship Id="rId19" Type="http://schemas.openxmlformats.org/officeDocument/2006/relationships/tags" Target="../tags/tag1458.xml"/><Relationship Id="rId31" Type="http://schemas.openxmlformats.org/officeDocument/2006/relationships/hyperlink" Target="https://www.energypolicy.columbia.edu/publications/low-carbon-production-iron-steel-technology-options-economic-assessment-and-policy/" TargetMode="External"/><Relationship Id="rId4" Type="http://schemas.openxmlformats.org/officeDocument/2006/relationships/tags" Target="../tags/tag1443.xml"/><Relationship Id="rId9" Type="http://schemas.openxmlformats.org/officeDocument/2006/relationships/tags" Target="../tags/tag1448.xml"/><Relationship Id="rId14" Type="http://schemas.openxmlformats.org/officeDocument/2006/relationships/tags" Target="../tags/tag1453.xml"/><Relationship Id="rId22" Type="http://schemas.openxmlformats.org/officeDocument/2006/relationships/tags" Target="../tags/tag1461.xml"/><Relationship Id="rId27" Type="http://schemas.openxmlformats.org/officeDocument/2006/relationships/image" Target="../media/image14.emf"/><Relationship Id="rId30" Type="http://schemas.openxmlformats.org/officeDocument/2006/relationships/hyperlink" Target="https://www.azocleantech.com/article.aspx?ArticleID=1572" TargetMode="External"/><Relationship Id="rId35" Type="http://schemas.openxmlformats.org/officeDocument/2006/relationships/hyperlink" Target="https://business.columbia.edu/faculty/people/gernot-wagner" TargetMode="External"/><Relationship Id="rId8" Type="http://schemas.openxmlformats.org/officeDocument/2006/relationships/tags" Target="../tags/tag1447.xml"/><Relationship Id="rId3" Type="http://schemas.openxmlformats.org/officeDocument/2006/relationships/tags" Target="../tags/tag1442.xml"/></Relationships>
</file>

<file path=ppt/slides/_rels/slide75.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hyperlink" Target="https://www.1pointfive.com/news/1pointfive-holds-groundbreaking" TargetMode="External"/><Relationship Id="rId18" Type="http://schemas.openxmlformats.org/officeDocument/2006/relationships/hyperlink" Target="https://www.oxy.com/news/news-releases/occidental-and-1pointfive-secure-class-vi-permits-for-stratos-direct-air-capture-facility/" TargetMode="External"/><Relationship Id="rId3" Type="http://schemas.openxmlformats.org/officeDocument/2006/relationships/tags" Target="../tags/tag1465.xml"/><Relationship Id="rId21" Type="http://schemas.openxmlformats.org/officeDocument/2006/relationships/hyperlink" Target="https://business.columbia.edu/insights/climate/carboncapture" TargetMode="External"/><Relationship Id="rId7" Type="http://schemas.openxmlformats.org/officeDocument/2006/relationships/oleObject" Target="../embeddings/oleObject53.bin"/><Relationship Id="rId12" Type="http://schemas.openxmlformats.org/officeDocument/2006/relationships/hyperlink" Target="https://singularityhub.com/2022/06/29/a-new-carbon-capture-plant-will-pull-36000-tons-of-co2-from-the-air-each-year/" TargetMode="External"/><Relationship Id="rId17" Type="http://schemas.openxmlformats.org/officeDocument/2006/relationships/hyperlink" Target="https://carbonremovals.org/projects/capture6/" TargetMode="External"/><Relationship Id="rId2" Type="http://schemas.openxmlformats.org/officeDocument/2006/relationships/tags" Target="../tags/tag1464.xml"/><Relationship Id="rId16" Type="http://schemas.openxmlformats.org/officeDocument/2006/relationships/hyperlink" Target="https://capture6.org/project-monarch/" TargetMode="External"/><Relationship Id="rId20" Type="http://schemas.openxmlformats.org/officeDocument/2006/relationships/hyperlink" Target="https://business.columbia.edu/insights/climate/cki" TargetMode="External"/><Relationship Id="rId1" Type="http://schemas.openxmlformats.org/officeDocument/2006/relationships/tags" Target="../tags/tag1463.xml"/><Relationship Id="rId6" Type="http://schemas.openxmlformats.org/officeDocument/2006/relationships/notesSlide" Target="../notesSlides/notesSlide68.xml"/><Relationship Id="rId11" Type="http://schemas.openxmlformats.org/officeDocument/2006/relationships/hyperlink" Target="https://climeworks.com/news/the-reality-of-deploying-direct-air-capture-in-the-field" TargetMode="External"/><Relationship Id="rId5" Type="http://schemas.openxmlformats.org/officeDocument/2006/relationships/slideLayout" Target="../slideLayouts/slideLayout59.xml"/><Relationship Id="rId15" Type="http://schemas.openxmlformats.org/officeDocument/2006/relationships/hyperlink" Target="https://climeworks.com/plant-orca" TargetMode="External"/><Relationship Id="rId10" Type="http://schemas.openxmlformats.org/officeDocument/2006/relationships/hyperlink" Target="https://www.energy.gov/sites/default/files/2024-03/Project%20Cypress%20Fact%20Sheet_final.pdf" TargetMode="External"/><Relationship Id="rId19" Type="http://schemas.openxmlformats.org/officeDocument/2006/relationships/hyperlink" Target="https://business.columbia.edu/faculty/people/gernot-wagner" TargetMode="External"/><Relationship Id="rId4" Type="http://schemas.openxmlformats.org/officeDocument/2006/relationships/tags" Target="../tags/tag1466.xml"/><Relationship Id="rId9" Type="http://schemas.openxmlformats.org/officeDocument/2006/relationships/hyperlink" Target="https://carboncredits.com/how-direct-air-capture-works-and-4-important-things-about-it/" TargetMode="External"/><Relationship Id="rId14" Type="http://schemas.openxmlformats.org/officeDocument/2006/relationships/hyperlink" Target="https://climeworks.com/press-release/climeworks-switches-on-worlds-largest-direct-air-capture-plant-mammoth" TargetMode="External"/></Relationships>
</file>

<file path=ppt/slides/_rels/slide76.xml.rels><?xml version="1.0" encoding="UTF-8" standalone="yes"?>
<Relationships xmlns="http://schemas.openxmlformats.org/package/2006/relationships"><Relationship Id="rId8" Type="http://schemas.openxmlformats.org/officeDocument/2006/relationships/tags" Target="../tags/tag1474.xml"/><Relationship Id="rId13" Type="http://schemas.openxmlformats.org/officeDocument/2006/relationships/hyperlink" Target="https://www.awe.international/article/1872555/worlds-largest-co2-air-capture-plant-mammoth-launches-iceland" TargetMode="External"/><Relationship Id="rId18" Type="http://schemas.openxmlformats.org/officeDocument/2006/relationships/hyperlink" Target="https://business.columbia.edu/insights/climate/cki" TargetMode="External"/><Relationship Id="rId3" Type="http://schemas.openxmlformats.org/officeDocument/2006/relationships/tags" Target="../tags/tag1469.xml"/><Relationship Id="rId7" Type="http://schemas.openxmlformats.org/officeDocument/2006/relationships/tags" Target="../tags/tag1473.xml"/><Relationship Id="rId12" Type="http://schemas.openxmlformats.org/officeDocument/2006/relationships/image" Target="../media/image14.emf"/><Relationship Id="rId17" Type="http://schemas.openxmlformats.org/officeDocument/2006/relationships/hyperlink" Target="https://business.columbia.edu/faculty/people/gernot-wagner" TargetMode="External"/><Relationship Id="rId2" Type="http://schemas.openxmlformats.org/officeDocument/2006/relationships/tags" Target="../tags/tag1468.xml"/><Relationship Id="rId16" Type="http://schemas.openxmlformats.org/officeDocument/2006/relationships/hyperlink" Target="https://climeworks.com/plant-mammoth" TargetMode="External"/><Relationship Id="rId20" Type="http://schemas.openxmlformats.org/officeDocument/2006/relationships/image" Target="../media/image104.jpeg"/><Relationship Id="rId1" Type="http://schemas.openxmlformats.org/officeDocument/2006/relationships/tags" Target="../tags/tag1467.xml"/><Relationship Id="rId6" Type="http://schemas.openxmlformats.org/officeDocument/2006/relationships/tags" Target="../tags/tag1472.xml"/><Relationship Id="rId11" Type="http://schemas.openxmlformats.org/officeDocument/2006/relationships/oleObject" Target="../embeddings/oleObject77.bin"/><Relationship Id="rId5" Type="http://schemas.openxmlformats.org/officeDocument/2006/relationships/tags" Target="../tags/tag1471.xml"/><Relationship Id="rId15" Type="http://schemas.openxmlformats.org/officeDocument/2006/relationships/hyperlink" Target="https://www.esgvoices.com/post/climeworks-plant-starts-mammoth-operations-a-giant-leap-in-carbon-capture-technology" TargetMode="External"/><Relationship Id="rId10" Type="http://schemas.openxmlformats.org/officeDocument/2006/relationships/notesSlide" Target="../notesSlides/notesSlide69.xml"/><Relationship Id="rId19" Type="http://schemas.openxmlformats.org/officeDocument/2006/relationships/hyperlink" Target="https://business.columbia.edu/insights/climate/carboncapture" TargetMode="External"/><Relationship Id="rId4" Type="http://schemas.openxmlformats.org/officeDocument/2006/relationships/tags" Target="../tags/tag1470.xml"/><Relationship Id="rId9" Type="http://schemas.openxmlformats.org/officeDocument/2006/relationships/slideLayout" Target="../slideLayouts/slideLayout48.xml"/><Relationship Id="rId14" Type="http://schemas.openxmlformats.org/officeDocument/2006/relationships/hyperlink" Target="https://www.peterfisk.com/2024/10/visiting-the-worlds-largest-carbon-capture-and-storage-facility-near-reykjavik-in-iceland-operated-by-swiss-company-climeworks/" TargetMode="External"/></Relationships>
</file>

<file path=ppt/slides/_rels/slide77.xml.rels><?xml version="1.0" encoding="UTF-8" standalone="yes"?>
<Relationships xmlns="http://schemas.openxmlformats.org/package/2006/relationships"><Relationship Id="rId8" Type="http://schemas.openxmlformats.org/officeDocument/2006/relationships/tags" Target="../tags/tag1482.xml"/><Relationship Id="rId13" Type="http://schemas.openxmlformats.org/officeDocument/2006/relationships/hyperlink" Target="https://jpt.spe.org/us-doe-green-lights-project-cypress-dac-hub" TargetMode="External"/><Relationship Id="rId18" Type="http://schemas.openxmlformats.org/officeDocument/2006/relationships/hyperlink" Target="https://business.columbia.edu/insights/climate/carboncapture" TargetMode="External"/><Relationship Id="rId3" Type="http://schemas.openxmlformats.org/officeDocument/2006/relationships/tags" Target="../tags/tag1477.xml"/><Relationship Id="rId7" Type="http://schemas.openxmlformats.org/officeDocument/2006/relationships/tags" Target="../tags/tag1481.xml"/><Relationship Id="rId12" Type="http://schemas.openxmlformats.org/officeDocument/2006/relationships/image" Target="../media/image14.emf"/><Relationship Id="rId17" Type="http://schemas.openxmlformats.org/officeDocument/2006/relationships/hyperlink" Target="https://business.columbia.edu/insights/climate/cki" TargetMode="External"/><Relationship Id="rId2" Type="http://schemas.openxmlformats.org/officeDocument/2006/relationships/tags" Target="../tags/tag1476.xml"/><Relationship Id="rId16" Type="http://schemas.openxmlformats.org/officeDocument/2006/relationships/hyperlink" Target="https://business.columbia.edu/faculty/people/gernot-wagner" TargetMode="External"/><Relationship Id="rId1" Type="http://schemas.openxmlformats.org/officeDocument/2006/relationships/tags" Target="../tags/tag1475.xml"/><Relationship Id="rId6" Type="http://schemas.openxmlformats.org/officeDocument/2006/relationships/tags" Target="../tags/tag1480.xml"/><Relationship Id="rId11" Type="http://schemas.openxmlformats.org/officeDocument/2006/relationships/oleObject" Target="../embeddings/oleObject78.bin"/><Relationship Id="rId5" Type="http://schemas.openxmlformats.org/officeDocument/2006/relationships/tags" Target="../tags/tag1479.xml"/><Relationship Id="rId15" Type="http://schemas.openxmlformats.org/officeDocument/2006/relationships/hyperlink" Target="https://climeworks.com/news/project-cypress-team-awarded-funding-from-us-doe" TargetMode="External"/><Relationship Id="rId10" Type="http://schemas.openxmlformats.org/officeDocument/2006/relationships/notesSlide" Target="../notesSlides/notesSlide70.xml"/><Relationship Id="rId19" Type="http://schemas.openxmlformats.org/officeDocument/2006/relationships/image" Target="../media/image105.jpeg"/><Relationship Id="rId4" Type="http://schemas.openxmlformats.org/officeDocument/2006/relationships/tags" Target="../tags/tag1478.xml"/><Relationship Id="rId9" Type="http://schemas.openxmlformats.org/officeDocument/2006/relationships/slideLayout" Target="../slideLayouts/slideLayout48.xml"/><Relationship Id="rId14" Type="http://schemas.openxmlformats.org/officeDocument/2006/relationships/hyperlink" Target="https://www.battelle.org/insights/newsroom/press-release-details/project-cypress-dac-hub-team-awarded-funding-from-u.s.-department-of-energy" TargetMode="Externa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1.emf"/><Relationship Id="rId2" Type="http://schemas.openxmlformats.org/officeDocument/2006/relationships/tags" Target="../tags/tag1484.xml"/><Relationship Id="rId1" Type="http://schemas.openxmlformats.org/officeDocument/2006/relationships/tags" Target="../tags/tag1483.xml"/><Relationship Id="rId6" Type="http://schemas.openxmlformats.org/officeDocument/2006/relationships/oleObject" Target="../embeddings/oleObject79.bin"/><Relationship Id="rId5" Type="http://schemas.openxmlformats.org/officeDocument/2006/relationships/image" Target="../media/image106.jpeg"/><Relationship Id="rId4" Type="http://schemas.openxmlformats.org/officeDocument/2006/relationships/notesSlide" Target="../notesSlides/notesSlide71.xml"/></Relationships>
</file>

<file path=ppt/slides/_rels/slide79.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1487.xml"/><Relationship Id="rId7" Type="http://schemas.openxmlformats.org/officeDocument/2006/relationships/oleObject" Target="../embeddings/oleObject7.bin"/><Relationship Id="rId12" Type="http://schemas.openxmlformats.org/officeDocument/2006/relationships/hyperlink" Target="https://business.columbia.edu/insights/climate/carboncapture" TargetMode="External"/><Relationship Id="rId2" Type="http://schemas.openxmlformats.org/officeDocument/2006/relationships/tags" Target="../tags/tag1486.xml"/><Relationship Id="rId1" Type="http://schemas.openxmlformats.org/officeDocument/2006/relationships/tags" Target="../tags/tag1485.xml"/><Relationship Id="rId6" Type="http://schemas.openxmlformats.org/officeDocument/2006/relationships/notesSlide" Target="../notesSlides/notesSlide72.xml"/><Relationship Id="rId11" Type="http://schemas.openxmlformats.org/officeDocument/2006/relationships/hyperlink" Target="https://business.columbia.edu/insights/climate/cki" TargetMode="External"/><Relationship Id="rId5" Type="http://schemas.openxmlformats.org/officeDocument/2006/relationships/slideLayout" Target="../slideLayouts/slideLayout12.xml"/><Relationship Id="rId10" Type="http://schemas.openxmlformats.org/officeDocument/2006/relationships/hyperlink" Target="https://business.columbia.edu/faculty/people/gernot-wagner" TargetMode="External"/><Relationship Id="rId4" Type="http://schemas.openxmlformats.org/officeDocument/2006/relationships/tags" Target="../tags/tag1488.xml"/><Relationship Id="rId9" Type="http://schemas.openxmlformats.org/officeDocument/2006/relationships/image" Target="../media/image107.jpeg"/></Relationships>
</file>

<file path=ppt/slides/_rels/slide8.xml.rels><?xml version="1.0" encoding="UTF-8" standalone="yes"?>
<Relationships xmlns="http://schemas.openxmlformats.org/package/2006/relationships"><Relationship Id="rId8" Type="http://schemas.openxmlformats.org/officeDocument/2006/relationships/tags" Target="../tags/tag221.xml"/><Relationship Id="rId13" Type="http://schemas.openxmlformats.org/officeDocument/2006/relationships/tags" Target="../tags/tag226.xml"/><Relationship Id="rId18" Type="http://schemas.openxmlformats.org/officeDocument/2006/relationships/tags" Target="../tags/tag231.xml"/><Relationship Id="rId26" Type="http://schemas.openxmlformats.org/officeDocument/2006/relationships/oleObject" Target="../embeddings/oleObject12.bin"/><Relationship Id="rId3" Type="http://schemas.openxmlformats.org/officeDocument/2006/relationships/tags" Target="../tags/tag216.xml"/><Relationship Id="rId21" Type="http://schemas.openxmlformats.org/officeDocument/2006/relationships/tags" Target="../tags/tag234.xml"/><Relationship Id="rId7" Type="http://schemas.openxmlformats.org/officeDocument/2006/relationships/tags" Target="../tags/tag220.xml"/><Relationship Id="rId12" Type="http://schemas.openxmlformats.org/officeDocument/2006/relationships/tags" Target="../tags/tag225.xml"/><Relationship Id="rId17" Type="http://schemas.openxmlformats.org/officeDocument/2006/relationships/tags" Target="../tags/tag230.xml"/><Relationship Id="rId25" Type="http://schemas.openxmlformats.org/officeDocument/2006/relationships/notesSlide" Target="../notesSlides/notesSlide7.xml"/><Relationship Id="rId2" Type="http://schemas.openxmlformats.org/officeDocument/2006/relationships/tags" Target="../tags/tag215.xml"/><Relationship Id="rId16" Type="http://schemas.openxmlformats.org/officeDocument/2006/relationships/tags" Target="../tags/tag229.xml"/><Relationship Id="rId20" Type="http://schemas.openxmlformats.org/officeDocument/2006/relationships/tags" Target="../tags/tag233.xml"/><Relationship Id="rId29" Type="http://schemas.openxmlformats.org/officeDocument/2006/relationships/hyperlink" Target="https://business.columbia.edu/faculty/people/gernot-wagner" TargetMode="External"/><Relationship Id="rId1" Type="http://schemas.openxmlformats.org/officeDocument/2006/relationships/tags" Target="../tags/tag214.xml"/><Relationship Id="rId6" Type="http://schemas.openxmlformats.org/officeDocument/2006/relationships/tags" Target="../tags/tag219.xml"/><Relationship Id="rId11" Type="http://schemas.openxmlformats.org/officeDocument/2006/relationships/tags" Target="../tags/tag224.xml"/><Relationship Id="rId24" Type="http://schemas.openxmlformats.org/officeDocument/2006/relationships/slideLayout" Target="../slideLayouts/slideLayout47.xml"/><Relationship Id="rId32" Type="http://schemas.openxmlformats.org/officeDocument/2006/relationships/chart" Target="../charts/chart7.xml"/><Relationship Id="rId5" Type="http://schemas.openxmlformats.org/officeDocument/2006/relationships/tags" Target="../tags/tag218.xml"/><Relationship Id="rId15" Type="http://schemas.openxmlformats.org/officeDocument/2006/relationships/tags" Target="../tags/tag228.xml"/><Relationship Id="rId23" Type="http://schemas.openxmlformats.org/officeDocument/2006/relationships/tags" Target="../tags/tag236.xml"/><Relationship Id="rId28" Type="http://schemas.openxmlformats.org/officeDocument/2006/relationships/hyperlink" Target="https://www.iea.org/reports/ccus" TargetMode="External"/><Relationship Id="rId10" Type="http://schemas.openxmlformats.org/officeDocument/2006/relationships/tags" Target="../tags/tag223.xml"/><Relationship Id="rId19" Type="http://schemas.openxmlformats.org/officeDocument/2006/relationships/tags" Target="../tags/tag232.xml"/><Relationship Id="rId31" Type="http://schemas.openxmlformats.org/officeDocument/2006/relationships/hyperlink" Target="https://business.columbia.edu/insights/climate/carboncapture" TargetMode="External"/><Relationship Id="rId4" Type="http://schemas.openxmlformats.org/officeDocument/2006/relationships/tags" Target="../tags/tag217.xml"/><Relationship Id="rId9" Type="http://schemas.openxmlformats.org/officeDocument/2006/relationships/tags" Target="../tags/tag222.xml"/><Relationship Id="rId14" Type="http://schemas.openxmlformats.org/officeDocument/2006/relationships/tags" Target="../tags/tag227.xml"/><Relationship Id="rId22" Type="http://schemas.openxmlformats.org/officeDocument/2006/relationships/tags" Target="../tags/tag235.xml"/><Relationship Id="rId27" Type="http://schemas.openxmlformats.org/officeDocument/2006/relationships/image" Target="../media/image13.emf"/><Relationship Id="rId30" Type="http://schemas.openxmlformats.org/officeDocument/2006/relationships/hyperlink" Target="https://business.columbia.edu/insights/climate/cki" TargetMode="External"/></Relationships>
</file>

<file path=ppt/slides/_rels/slide80.xml.rels><?xml version="1.0" encoding="UTF-8" standalone="yes"?>
<Relationships xmlns="http://schemas.openxmlformats.org/package/2006/relationships"><Relationship Id="rId8" Type="http://schemas.openxmlformats.org/officeDocument/2006/relationships/tags" Target="../tags/tag1496.xml"/><Relationship Id="rId13" Type="http://schemas.openxmlformats.org/officeDocument/2006/relationships/image" Target="../media/image96.emf"/><Relationship Id="rId18" Type="http://schemas.openxmlformats.org/officeDocument/2006/relationships/hyperlink" Target="https://www.ey.com/en_us/insights/energy-resources/why-carbon-capture-just-became-an-economic-fastball" TargetMode="External"/><Relationship Id="rId26" Type="http://schemas.openxmlformats.org/officeDocument/2006/relationships/hyperlink" Target="https://committees.parliament.uk/writtenevidence/119213/pdf/" TargetMode="External"/><Relationship Id="rId3" Type="http://schemas.openxmlformats.org/officeDocument/2006/relationships/tags" Target="../tags/tag1491.xml"/><Relationship Id="rId21" Type="http://schemas.openxmlformats.org/officeDocument/2006/relationships/hyperlink" Target="https://www.canada.ca/en/services/environment/weather/climatechange/climate-plan/climate-plan-overview/emissions-reduction-2030.html" TargetMode="External"/><Relationship Id="rId7" Type="http://schemas.openxmlformats.org/officeDocument/2006/relationships/tags" Target="../tags/tag1495.xml"/><Relationship Id="rId12" Type="http://schemas.openxmlformats.org/officeDocument/2006/relationships/oleObject" Target="../embeddings/oleObject80.bin"/><Relationship Id="rId17" Type="http://schemas.openxmlformats.org/officeDocument/2006/relationships/hyperlink" Target="https://www.ga.gov.au/aecr2024/carbon-capture-and-storage" TargetMode="External"/><Relationship Id="rId25" Type="http://schemas.openxmlformats.org/officeDocument/2006/relationships/hyperlink" Target="https://www.gov.uk/government/publications/design-of-the-carbon-capture-and-storage-ccs-infrastructure-fund/the-carbon-capture-and-storage-infrastructure-fund-an-update-on-its-design-accessible-webpage" TargetMode="External"/><Relationship Id="rId2" Type="http://schemas.openxmlformats.org/officeDocument/2006/relationships/tags" Target="../tags/tag1490.xml"/><Relationship Id="rId16" Type="http://schemas.openxmlformats.org/officeDocument/2006/relationships/hyperlink" Target="https://cer.gov.au/schemes/australian-carbon-credit-unit-scheme" TargetMode="External"/><Relationship Id="rId20" Type="http://schemas.openxmlformats.org/officeDocument/2006/relationships/hyperlink" Target="https://natural-resources.canada.ca/climate-change/canadas-green-future/capturing-the-opportunity-carbon-management-strategy-for-canada/canadas-carbon-management-strategy/25337" TargetMode="External"/><Relationship Id="rId29" Type="http://schemas.openxmlformats.org/officeDocument/2006/relationships/hyperlink" Target="https://business.columbia.edu/insights/climate/carboncapture" TargetMode="External"/><Relationship Id="rId1" Type="http://schemas.openxmlformats.org/officeDocument/2006/relationships/tags" Target="../tags/tag1489.xml"/><Relationship Id="rId6" Type="http://schemas.openxmlformats.org/officeDocument/2006/relationships/tags" Target="../tags/tag1494.xml"/><Relationship Id="rId11" Type="http://schemas.openxmlformats.org/officeDocument/2006/relationships/notesSlide" Target="../notesSlides/notesSlide73.xml"/><Relationship Id="rId24" Type="http://schemas.openxmlformats.org/officeDocument/2006/relationships/hyperlink" Target="https://netl.doe.gov/node/7677" TargetMode="External"/><Relationship Id="rId32" Type="http://schemas.openxmlformats.org/officeDocument/2006/relationships/chart" Target="../charts/chart56.xml"/><Relationship Id="rId5" Type="http://schemas.openxmlformats.org/officeDocument/2006/relationships/tags" Target="../tags/tag1493.xml"/><Relationship Id="rId15" Type="http://schemas.openxmlformats.org/officeDocument/2006/relationships/hyperlink" Target="https://www.anu.edu.au/news/all-news/anu-sets-a-new-standard-for-high-quality-carbon-removal" TargetMode="External"/><Relationship Id="rId23" Type="http://schemas.openxmlformats.org/officeDocument/2006/relationships/hyperlink" Target="https://iea.blob.core.windows.net/assets/deebef5d-0c34-4539-9d0c-10b13d840027/NetZeroby2050-ARoadmapfortheGlobalEnergySector_CORR.pdf" TargetMode="External"/><Relationship Id="rId28" Type="http://schemas.openxmlformats.org/officeDocument/2006/relationships/hyperlink" Target="https://business.columbia.edu/insights/climate/cki" TargetMode="External"/><Relationship Id="rId10" Type="http://schemas.openxmlformats.org/officeDocument/2006/relationships/slideLayout" Target="../slideLayouts/slideLayout12.xml"/><Relationship Id="rId19" Type="http://schemas.openxmlformats.org/officeDocument/2006/relationships/hyperlink" Target="https://www.sciencedirect.com/science/article/abs/pii/S0959652624036679#:~:text=CCUS%20can%20help%20China%20achieve,of%20total%20emissions%20by%202060." TargetMode="External"/><Relationship Id="rId31" Type="http://schemas.openxmlformats.org/officeDocument/2006/relationships/chart" Target="../charts/chart55.xml"/><Relationship Id="rId4" Type="http://schemas.openxmlformats.org/officeDocument/2006/relationships/tags" Target="../tags/tag1492.xml"/><Relationship Id="rId9" Type="http://schemas.openxmlformats.org/officeDocument/2006/relationships/tags" Target="../tags/tag1497.xml"/><Relationship Id="rId14" Type="http://schemas.openxmlformats.org/officeDocument/2006/relationships/hyperlink" Target="https://www.alberta.ca/carbon-capture-utilization-and-storage-development-and-innovation" TargetMode="External"/><Relationship Id="rId22" Type="http://schemas.openxmlformats.org/officeDocument/2006/relationships/hyperlink" Target="https://www.iea.org/data-and-statistics/data-tools/ccus-projects-explorer" TargetMode="External"/><Relationship Id="rId27" Type="http://schemas.openxmlformats.org/officeDocument/2006/relationships/hyperlink" Target="https://business.columbia.edu/faculty/people/gernot-wagner" TargetMode="External"/><Relationship Id="rId30" Type="http://schemas.openxmlformats.org/officeDocument/2006/relationships/chart" Target="../charts/chart54.xml"/></Relationships>
</file>

<file path=ppt/slides/_rels/slide81.xml.rels><?xml version="1.0" encoding="UTF-8" standalone="yes"?>
<Relationships xmlns="http://schemas.openxmlformats.org/package/2006/relationships"><Relationship Id="rId8" Type="http://schemas.openxmlformats.org/officeDocument/2006/relationships/tags" Target="../tags/tag1505.xml"/><Relationship Id="rId13" Type="http://schemas.openxmlformats.org/officeDocument/2006/relationships/image" Target="../media/image96.emf"/><Relationship Id="rId18" Type="http://schemas.openxmlformats.org/officeDocument/2006/relationships/hyperlink" Target="https://www.nstauthority.co.uk/the-move-to-net-zero/ccs/#:~:text=Our%20Energy%20Integration%20Project%20illustrates,%2C%20co2stored.co.uk)" TargetMode="External"/><Relationship Id="rId26" Type="http://schemas.openxmlformats.org/officeDocument/2006/relationships/chart" Target="../charts/chart57.xml"/><Relationship Id="rId3" Type="http://schemas.openxmlformats.org/officeDocument/2006/relationships/tags" Target="../tags/tag1500.xml"/><Relationship Id="rId21" Type="http://schemas.openxmlformats.org/officeDocument/2006/relationships/hyperlink" Target="https://www.sciencedirect.com/science/article/abs/pii/S0360544223030888#:~:text=With%20a%200.045%20yuan%2FkWh,investment%20decreases%20by%20only%206.08%20%25." TargetMode="External"/><Relationship Id="rId7" Type="http://schemas.openxmlformats.org/officeDocument/2006/relationships/tags" Target="../tags/tag1504.xml"/><Relationship Id="rId12" Type="http://schemas.openxmlformats.org/officeDocument/2006/relationships/oleObject" Target="../embeddings/oleObject81.bin"/><Relationship Id="rId17" Type="http://schemas.openxmlformats.org/officeDocument/2006/relationships/hyperlink" Target="https://committees.parliament.uk/writtenevidence/119213/pdf/" TargetMode="External"/><Relationship Id="rId25" Type="http://schemas.openxmlformats.org/officeDocument/2006/relationships/hyperlink" Target="https://business.columbia.edu/insights/climate/carboncapture" TargetMode="External"/><Relationship Id="rId2" Type="http://schemas.openxmlformats.org/officeDocument/2006/relationships/tags" Target="../tags/tag1499.xml"/><Relationship Id="rId16" Type="http://schemas.openxmlformats.org/officeDocument/2006/relationships/hyperlink" Target="https://www.gov.uk/government/publications/design-of-the-carbon-capture-and-storage-ccs-infrastructure-fund/the-carbon-capture-and-storage-infrastructure-fund-an-update-on-its-design-accessible-webpage" TargetMode="External"/><Relationship Id="rId20" Type="http://schemas.openxmlformats.org/officeDocument/2006/relationships/hyperlink" Target="https://about.bnef.com/insights/clean-energy/faster-scale-up-of-clean-technologies-could-get-china-on-track-for-net-zero-emissions-by-2050/" TargetMode="External"/><Relationship Id="rId1" Type="http://schemas.openxmlformats.org/officeDocument/2006/relationships/tags" Target="../tags/tag1498.xml"/><Relationship Id="rId6" Type="http://schemas.openxmlformats.org/officeDocument/2006/relationships/tags" Target="../tags/tag1503.xml"/><Relationship Id="rId11" Type="http://schemas.openxmlformats.org/officeDocument/2006/relationships/notesSlide" Target="../notesSlides/notesSlide74.xml"/><Relationship Id="rId24" Type="http://schemas.openxmlformats.org/officeDocument/2006/relationships/hyperlink" Target="https://business.columbia.edu/insights/climate/cki" TargetMode="External"/><Relationship Id="rId5" Type="http://schemas.openxmlformats.org/officeDocument/2006/relationships/tags" Target="../tags/tag1502.xml"/><Relationship Id="rId15" Type="http://schemas.openxmlformats.org/officeDocument/2006/relationships/hyperlink" Target="https://netl.doe.gov/node/7677" TargetMode="External"/><Relationship Id="rId23" Type="http://schemas.openxmlformats.org/officeDocument/2006/relationships/hyperlink" Target="https://business.columbia.edu/faculty/people/gernot-wagner" TargetMode="External"/><Relationship Id="rId28" Type="http://schemas.openxmlformats.org/officeDocument/2006/relationships/chart" Target="../charts/chart59.xml"/><Relationship Id="rId10" Type="http://schemas.openxmlformats.org/officeDocument/2006/relationships/slideLayout" Target="../slideLayouts/slideLayout12.xml"/><Relationship Id="rId19" Type="http://schemas.openxmlformats.org/officeDocument/2006/relationships/hyperlink" Target="https://www.iea.org/reports/ccus-in-clean-energy-transitions/ccus-in-the-transition-to-net-zero-emissions" TargetMode="External"/><Relationship Id="rId4" Type="http://schemas.openxmlformats.org/officeDocument/2006/relationships/tags" Target="../tags/tag1501.xml"/><Relationship Id="rId9" Type="http://schemas.openxmlformats.org/officeDocument/2006/relationships/tags" Target="../tags/tag1506.xml"/><Relationship Id="rId14" Type="http://schemas.openxmlformats.org/officeDocument/2006/relationships/hyperlink" Target="https://www.iea.org/data-and-statistics/data-tools/ccus-projects-explorer" TargetMode="External"/><Relationship Id="rId22" Type="http://schemas.openxmlformats.org/officeDocument/2006/relationships/hyperlink" Target="https://commission.europa.eu/about/departments-and-executive-agencies/climate-action_en" TargetMode="External"/><Relationship Id="rId27" Type="http://schemas.openxmlformats.org/officeDocument/2006/relationships/chart" Target="../charts/chart58.xml"/></Relationships>
</file>

<file path=ppt/slides/_rels/slide82.xml.rels><?xml version="1.0" encoding="UTF-8" standalone="yes"?>
<Relationships xmlns="http://schemas.openxmlformats.org/package/2006/relationships"><Relationship Id="rId8" Type="http://schemas.openxmlformats.org/officeDocument/2006/relationships/tags" Target="../tags/tag1514.xml"/><Relationship Id="rId13" Type="http://schemas.openxmlformats.org/officeDocument/2006/relationships/image" Target="../media/image14.emf"/><Relationship Id="rId18" Type="http://schemas.openxmlformats.org/officeDocument/2006/relationships/hyperlink" Target="https://business.columbia.edu/faculty/people/gernot-wagner" TargetMode="External"/><Relationship Id="rId3" Type="http://schemas.openxmlformats.org/officeDocument/2006/relationships/tags" Target="../tags/tag1509.xml"/><Relationship Id="rId7" Type="http://schemas.openxmlformats.org/officeDocument/2006/relationships/tags" Target="../tags/tag1513.xml"/><Relationship Id="rId12" Type="http://schemas.openxmlformats.org/officeDocument/2006/relationships/oleObject" Target="../embeddings/oleObject82.bin"/><Relationship Id="rId17" Type="http://schemas.openxmlformats.org/officeDocument/2006/relationships/hyperlink" Target="https://www.spglobal.com/commodity-insights/en/news-research/latest-news/energy-transition/072523-ira-turbocharged-carbon-capture-tax-credit-but-challenges-persist-experts" TargetMode="External"/><Relationship Id="rId2" Type="http://schemas.openxmlformats.org/officeDocument/2006/relationships/tags" Target="../tags/tag1508.xml"/><Relationship Id="rId16" Type="http://schemas.openxmlformats.org/officeDocument/2006/relationships/hyperlink" Target="https://www.catf.us/2022/08/the-inflation-reduction-act-creates-a-whole-new-market-for-carbon-capture/" TargetMode="External"/><Relationship Id="rId20" Type="http://schemas.openxmlformats.org/officeDocument/2006/relationships/hyperlink" Target="https://business.columbia.edu/insights/climate/carboncapture" TargetMode="External"/><Relationship Id="rId1" Type="http://schemas.openxmlformats.org/officeDocument/2006/relationships/tags" Target="../tags/tag1507.xml"/><Relationship Id="rId6" Type="http://schemas.openxmlformats.org/officeDocument/2006/relationships/tags" Target="../tags/tag1512.xml"/><Relationship Id="rId11" Type="http://schemas.openxmlformats.org/officeDocument/2006/relationships/notesSlide" Target="../notesSlides/notesSlide75.xml"/><Relationship Id="rId5" Type="http://schemas.openxmlformats.org/officeDocument/2006/relationships/tags" Target="../tags/tag1511.xml"/><Relationship Id="rId15" Type="http://schemas.openxmlformats.org/officeDocument/2006/relationships/hyperlink" Target="https://cdn.catf.us/wp-content/uploads/2023/02/16093309/ira-carbon-capture-fact-sheet.pdf" TargetMode="External"/><Relationship Id="rId10" Type="http://schemas.openxmlformats.org/officeDocument/2006/relationships/slideLayout" Target="../slideLayouts/slideLayout1.xml"/><Relationship Id="rId19" Type="http://schemas.openxmlformats.org/officeDocument/2006/relationships/hyperlink" Target="https://business.columbia.edu/insights/climate/cki" TargetMode="External"/><Relationship Id="rId4" Type="http://schemas.openxmlformats.org/officeDocument/2006/relationships/tags" Target="../tags/tag1510.xml"/><Relationship Id="rId9" Type="http://schemas.openxmlformats.org/officeDocument/2006/relationships/tags" Target="../tags/tag1515.xml"/><Relationship Id="rId14" Type="http://schemas.openxmlformats.org/officeDocument/2006/relationships/hyperlink" Target="https://www.energy.gov/eere/solar/federal-solar-tax-credits-businesses#:~:text=Solar%20systems%20that%20are%20placed,)%5B5%5D%20in%20size." TargetMode="External"/></Relationships>
</file>

<file path=ppt/slides/_rels/slide83.xml.rels><?xml version="1.0" encoding="UTF-8" standalone="yes"?>
<Relationships xmlns="http://schemas.openxmlformats.org/package/2006/relationships"><Relationship Id="rId8" Type="http://schemas.openxmlformats.org/officeDocument/2006/relationships/oleObject" Target="../embeddings/oleObject83.bin"/><Relationship Id="rId13" Type="http://schemas.openxmlformats.org/officeDocument/2006/relationships/hyperlink" Target="https://www.climeco.com/insights-library/what-the-one-big-beautiful-bill-act-obbb-means-for-your-company-5-key-takeaways/" TargetMode="External"/><Relationship Id="rId3" Type="http://schemas.openxmlformats.org/officeDocument/2006/relationships/tags" Target="../tags/tag1518.xml"/><Relationship Id="rId7" Type="http://schemas.openxmlformats.org/officeDocument/2006/relationships/notesSlide" Target="../notesSlides/notesSlide76.xml"/><Relationship Id="rId12" Type="http://schemas.openxmlformats.org/officeDocument/2006/relationships/hyperlink" Target="https://www.energypolicy.columbia.edu/assessing-the-energy-impacts-of-the-one-big-beautiful-bill-act/" TargetMode="External"/><Relationship Id="rId2" Type="http://schemas.openxmlformats.org/officeDocument/2006/relationships/tags" Target="../tags/tag1517.xml"/><Relationship Id="rId16" Type="http://schemas.openxmlformats.org/officeDocument/2006/relationships/hyperlink" Target="https://business.columbia.edu/insights/climate/carboncapture" TargetMode="External"/><Relationship Id="rId1" Type="http://schemas.openxmlformats.org/officeDocument/2006/relationships/tags" Target="../tags/tag1516.xml"/><Relationship Id="rId6" Type="http://schemas.openxmlformats.org/officeDocument/2006/relationships/slideLayout" Target="../slideLayouts/slideLayout16.xml"/><Relationship Id="rId11" Type="http://schemas.openxmlformats.org/officeDocument/2006/relationships/hyperlink" Target="https://frostbrowntodd.com/one-big-beautiful-bill-act-cuts-the-power-phase%E2%80%91outs-foreign%E2%80%91entity-restrictions-and-domestic-content-in-clean%E2%80%91energy-credits/" TargetMode="External"/><Relationship Id="rId5" Type="http://schemas.openxmlformats.org/officeDocument/2006/relationships/tags" Target="../tags/tag1520.xml"/><Relationship Id="rId15" Type="http://schemas.openxmlformats.org/officeDocument/2006/relationships/hyperlink" Target="https://business.columbia.edu/insights/climate/cki" TargetMode="External"/><Relationship Id="rId10" Type="http://schemas.openxmlformats.org/officeDocument/2006/relationships/hyperlink" Target="https://www.energy.gov/eere/solar/federal-solar-tax-credits-businesses#:~:text=Solar%20systems%20that%20are%20placed,)%5B5%5D%20in%20size." TargetMode="External"/><Relationship Id="rId4" Type="http://schemas.openxmlformats.org/officeDocument/2006/relationships/tags" Target="../tags/tag1519.xml"/><Relationship Id="rId9" Type="http://schemas.openxmlformats.org/officeDocument/2006/relationships/image" Target="../media/image23.emf"/><Relationship Id="rId14" Type="http://schemas.openxmlformats.org/officeDocument/2006/relationships/hyperlink" Target="https://business.columbia.edu/faculty/people/gernot-wagner" TargetMode="External"/></Relationships>
</file>

<file path=ppt/slides/_rels/slide84.xml.rels><?xml version="1.0" encoding="UTF-8" standalone="yes"?>
<Relationships xmlns="http://schemas.openxmlformats.org/package/2006/relationships"><Relationship Id="rId8" Type="http://schemas.openxmlformats.org/officeDocument/2006/relationships/tags" Target="../tags/tag1528.xml"/><Relationship Id="rId13" Type="http://schemas.openxmlformats.org/officeDocument/2006/relationships/hyperlink" Target="https://www.iea.org/data-and-statistics/data-tools/ccus-projects-explorer" TargetMode="External"/><Relationship Id="rId18" Type="http://schemas.openxmlformats.org/officeDocument/2006/relationships/hyperlink" Target="https://business.columbia.edu/insights/climate/carboncapture" TargetMode="External"/><Relationship Id="rId3" Type="http://schemas.openxmlformats.org/officeDocument/2006/relationships/tags" Target="../tags/tag1523.xml"/><Relationship Id="rId7" Type="http://schemas.openxmlformats.org/officeDocument/2006/relationships/tags" Target="../tags/tag1527.xml"/><Relationship Id="rId12" Type="http://schemas.openxmlformats.org/officeDocument/2006/relationships/hyperlink" Target="https://www.energy.gov/eere/solar/federal-solar-tax-credits-businesses#:~:text=Solar%20systems%20that%20are%20placed,)%5B5%5D%20in%20size." TargetMode="External"/><Relationship Id="rId17" Type="http://schemas.openxmlformats.org/officeDocument/2006/relationships/hyperlink" Target="https://business.columbia.edu/insights/climate/cki" TargetMode="External"/><Relationship Id="rId2" Type="http://schemas.openxmlformats.org/officeDocument/2006/relationships/tags" Target="../tags/tag1522.xml"/><Relationship Id="rId16" Type="http://schemas.openxmlformats.org/officeDocument/2006/relationships/hyperlink" Target="https://business.columbia.edu/faculty/people/gernot-wagner" TargetMode="External"/><Relationship Id="rId1" Type="http://schemas.openxmlformats.org/officeDocument/2006/relationships/tags" Target="../tags/tag1521.xml"/><Relationship Id="rId6" Type="http://schemas.openxmlformats.org/officeDocument/2006/relationships/tags" Target="../tags/tag1526.xml"/><Relationship Id="rId11" Type="http://schemas.openxmlformats.org/officeDocument/2006/relationships/image" Target="../media/image13.emf"/><Relationship Id="rId5" Type="http://schemas.openxmlformats.org/officeDocument/2006/relationships/tags" Target="../tags/tag1525.xml"/><Relationship Id="rId15" Type="http://schemas.openxmlformats.org/officeDocument/2006/relationships/hyperlink" Target="https://climate.ec.europa.eu/eu-action/industrial-carbon-management_en" TargetMode="External"/><Relationship Id="rId10" Type="http://schemas.openxmlformats.org/officeDocument/2006/relationships/oleObject" Target="../embeddings/oleObject84.bin"/><Relationship Id="rId4" Type="http://schemas.openxmlformats.org/officeDocument/2006/relationships/tags" Target="../tags/tag1524.xml"/><Relationship Id="rId9" Type="http://schemas.openxmlformats.org/officeDocument/2006/relationships/slideLayout" Target="../slideLayouts/slideLayout1.xml"/><Relationship Id="rId14" Type="http://schemas.openxmlformats.org/officeDocument/2006/relationships/hyperlink" Target="https://www.catf.us/2024/02/eu-pushes-forward-climate-action-europe-industrial-carbon-management-strategy/" TargetMode="External"/></Relationships>
</file>

<file path=ppt/slides/_rels/slide85.xml.rels><?xml version="1.0" encoding="UTF-8" standalone="yes"?>
<Relationships xmlns="http://schemas.openxmlformats.org/package/2006/relationships"><Relationship Id="rId8" Type="http://schemas.openxmlformats.org/officeDocument/2006/relationships/tags" Target="../tags/tag1536.xml"/><Relationship Id="rId13" Type="http://schemas.openxmlformats.org/officeDocument/2006/relationships/image" Target="../media/image14.emf"/><Relationship Id="rId18" Type="http://schemas.openxmlformats.org/officeDocument/2006/relationships/hyperlink" Target="https://www.nstauthority.co.uk/news-publications/nsta-awards-endurance-first-ever-uk-carbon-storage-permit/" TargetMode="External"/><Relationship Id="rId3" Type="http://schemas.openxmlformats.org/officeDocument/2006/relationships/tags" Target="../tags/tag1531.xml"/><Relationship Id="rId21" Type="http://schemas.openxmlformats.org/officeDocument/2006/relationships/hyperlink" Target="https://business.columbia.edu/insights/climate/cki" TargetMode="External"/><Relationship Id="rId7" Type="http://schemas.openxmlformats.org/officeDocument/2006/relationships/tags" Target="../tags/tag1535.xml"/><Relationship Id="rId12" Type="http://schemas.openxmlformats.org/officeDocument/2006/relationships/oleObject" Target="../embeddings/oleObject85.bin"/><Relationship Id="rId17" Type="http://schemas.openxmlformats.org/officeDocument/2006/relationships/hyperlink" Target="https://www.pinsentmasons.com/out-law/news/uk-budget-ccus-tax-measures-soften-oil-gas-energy-profits" TargetMode="External"/><Relationship Id="rId2" Type="http://schemas.openxmlformats.org/officeDocument/2006/relationships/tags" Target="../tags/tag1530.xml"/><Relationship Id="rId16" Type="http://schemas.openxmlformats.org/officeDocument/2006/relationships/hyperlink" Target="https://www.gov.uk/government/publications/oil-and-gas-taxes-providing-relief-for-certain-payments-made-into-carbon-capture-usage-and-storage-decommissioning-funds/relief-for-payments-made-into-a-carbon-capture-usage-and-storage-decommissioning-fund" TargetMode="External"/><Relationship Id="rId20" Type="http://schemas.openxmlformats.org/officeDocument/2006/relationships/hyperlink" Target="https://business.columbia.edu/faculty/people/gernot-wagner" TargetMode="External"/><Relationship Id="rId1" Type="http://schemas.openxmlformats.org/officeDocument/2006/relationships/tags" Target="../tags/tag1529.xml"/><Relationship Id="rId6" Type="http://schemas.openxmlformats.org/officeDocument/2006/relationships/tags" Target="../tags/tag1534.xml"/><Relationship Id="rId11" Type="http://schemas.openxmlformats.org/officeDocument/2006/relationships/notesSlide" Target="../notesSlides/notesSlide77.xml"/><Relationship Id="rId5" Type="http://schemas.openxmlformats.org/officeDocument/2006/relationships/tags" Target="../tags/tag1533.xml"/><Relationship Id="rId15" Type="http://schemas.openxmlformats.org/officeDocument/2006/relationships/hyperlink" Target="https://www.catf.us/2024/10/uks-21-7-billion-funding-for-carbon-capture-and-storage-projects-is-a-significant-step-forward-for-a-critical-climate-mitigation-technology/" TargetMode="External"/><Relationship Id="rId10" Type="http://schemas.openxmlformats.org/officeDocument/2006/relationships/slideLayout" Target="../slideLayouts/slideLayout1.xml"/><Relationship Id="rId19" Type="http://schemas.openxmlformats.org/officeDocument/2006/relationships/hyperlink" Target="https://www.great.gov.uk/international/investment/sectors/carbon-capture-usage-and-storage/" TargetMode="External"/><Relationship Id="rId4" Type="http://schemas.openxmlformats.org/officeDocument/2006/relationships/tags" Target="../tags/tag1532.xml"/><Relationship Id="rId9" Type="http://schemas.openxmlformats.org/officeDocument/2006/relationships/tags" Target="../tags/tag1537.xml"/><Relationship Id="rId14" Type="http://schemas.openxmlformats.org/officeDocument/2006/relationships/hyperlink" Target="https://www.energy.gov/eere/solar/federal-solar-tax-credits-businesses#:~:text=Solar%20systems%20that%20are%20placed,)%5B5%5D%20in%20size." TargetMode="External"/><Relationship Id="rId22" Type="http://schemas.openxmlformats.org/officeDocument/2006/relationships/hyperlink" Target="https://business.columbia.edu/insights/climate/carboncapture" TargetMode="External"/></Relationships>
</file>

<file path=ppt/slides/_rels/slide86.xml.rels><?xml version="1.0" encoding="UTF-8" standalone="yes"?>
<Relationships xmlns="http://schemas.openxmlformats.org/package/2006/relationships"><Relationship Id="rId8" Type="http://schemas.openxmlformats.org/officeDocument/2006/relationships/hyperlink" Target="https://www.energy.gov/eere/solar/federal-solar-tax-credits-businesses#:~:text=Solar%20systems%20that%20are%20placed,)%5B5%5D%20in%20size." TargetMode="External"/><Relationship Id="rId13" Type="http://schemas.openxmlformats.org/officeDocument/2006/relationships/hyperlink" Target="https://www.globalccsinstitute.com/wp-content/uploads/2024/10/Exec-Summary-At-a-Glance-21-October-Final.pdf" TargetMode="External"/><Relationship Id="rId3" Type="http://schemas.openxmlformats.org/officeDocument/2006/relationships/tags" Target="../tags/tag1540.xml"/><Relationship Id="rId7" Type="http://schemas.openxmlformats.org/officeDocument/2006/relationships/image" Target="../media/image13.emf"/><Relationship Id="rId12" Type="http://schemas.openxmlformats.org/officeDocument/2006/relationships/hyperlink" Target="https://climatechoices.ca/wp-content/uploads/2021/06/State-of-carbon-pricing-report-English-FINAL.pdf" TargetMode="External"/><Relationship Id="rId17" Type="http://schemas.openxmlformats.org/officeDocument/2006/relationships/hyperlink" Target="https://business.columbia.edu/insights/climate/carboncapture" TargetMode="External"/><Relationship Id="rId2" Type="http://schemas.openxmlformats.org/officeDocument/2006/relationships/tags" Target="../tags/tag1539.xml"/><Relationship Id="rId16" Type="http://schemas.openxmlformats.org/officeDocument/2006/relationships/hyperlink" Target="https://business.columbia.edu/insights/climate/cki" TargetMode="External"/><Relationship Id="rId1" Type="http://schemas.openxmlformats.org/officeDocument/2006/relationships/tags" Target="../tags/tag1538.xml"/><Relationship Id="rId6" Type="http://schemas.openxmlformats.org/officeDocument/2006/relationships/oleObject" Target="../embeddings/oleObject86.bin"/><Relationship Id="rId11" Type="http://schemas.openxmlformats.org/officeDocument/2006/relationships/hyperlink" Target="https://www.oag-bvg.gc.ca/internet/English/parl_cesd_202311_06_e_44369.html" TargetMode="External"/><Relationship Id="rId5" Type="http://schemas.openxmlformats.org/officeDocument/2006/relationships/slideLayout" Target="../slideLayouts/slideLayout1.xml"/><Relationship Id="rId15" Type="http://schemas.openxmlformats.org/officeDocument/2006/relationships/hyperlink" Target="https://business.columbia.edu/faculty/people/gernot-wagner" TargetMode="External"/><Relationship Id="rId10" Type="http://schemas.openxmlformats.org/officeDocument/2006/relationships/hyperlink" Target="https://www.torys.com/en/our-latest-thinking/publications/2024/08/cross-country-carbon-capture-and-sequestration-check-in" TargetMode="External"/><Relationship Id="rId4" Type="http://schemas.openxmlformats.org/officeDocument/2006/relationships/tags" Target="../tags/tag1541.xml"/><Relationship Id="rId9" Type="http://schemas.openxmlformats.org/officeDocument/2006/relationships/hyperlink" Target="https://www.erm.com/globalassets/documents/insights/2024/Policy_Alert_Canadian_Tax_Credit_July24.pdf" TargetMode="External"/><Relationship Id="rId14" Type="http://schemas.openxmlformats.org/officeDocument/2006/relationships/hyperlink" Target="https://www.mccarthy.ca/en/insights/blogs/mccarthy-tetrault-tax-perspectives/clean-economy-tax-credits-investment-tax-credit-carbon-capture-utilization-and-storage-updated-bill-c-59" TargetMode="External"/></Relationships>
</file>

<file path=ppt/slides/_rels/slide87.xml.rels><?xml version="1.0" encoding="UTF-8" standalone="yes"?>
<Relationships xmlns="http://schemas.openxmlformats.org/package/2006/relationships"><Relationship Id="rId8" Type="http://schemas.openxmlformats.org/officeDocument/2006/relationships/hyperlink" Target="https://www.energy.gov/eere/solar/federal-solar-tax-credits-businesses#:~:text=Solar%20systems%20that%20are%20placed,)%5B5%5D%20in%20size." TargetMode="External"/><Relationship Id="rId13" Type="http://schemas.openxmlformats.org/officeDocument/2006/relationships/hyperlink" Target="https://business.columbia.edu/insights/climate/carboncapture" TargetMode="External"/><Relationship Id="rId3" Type="http://schemas.openxmlformats.org/officeDocument/2006/relationships/tags" Target="../tags/tag1544.xml"/><Relationship Id="rId7" Type="http://schemas.openxmlformats.org/officeDocument/2006/relationships/image" Target="../media/image13.emf"/><Relationship Id="rId12" Type="http://schemas.openxmlformats.org/officeDocument/2006/relationships/hyperlink" Target="https://business.columbia.edu/insights/climate/cki" TargetMode="External"/><Relationship Id="rId2" Type="http://schemas.openxmlformats.org/officeDocument/2006/relationships/tags" Target="../tags/tag1543.xml"/><Relationship Id="rId1" Type="http://schemas.openxmlformats.org/officeDocument/2006/relationships/tags" Target="../tags/tag1542.xml"/><Relationship Id="rId6" Type="http://schemas.openxmlformats.org/officeDocument/2006/relationships/oleObject" Target="../embeddings/oleObject87.bin"/><Relationship Id="rId11" Type="http://schemas.openxmlformats.org/officeDocument/2006/relationships/hyperlink" Target="https://business.columbia.edu/faculty/people/gernot-wagner" TargetMode="External"/><Relationship Id="rId5" Type="http://schemas.openxmlformats.org/officeDocument/2006/relationships/notesSlide" Target="../notesSlides/notesSlide78.xml"/><Relationship Id="rId10" Type="http://schemas.openxmlformats.org/officeDocument/2006/relationships/hyperlink" Target="https://investalberta.ca/new-investment-incentive-gives-alberta-a-competitive-advantage-ahead-of-cop28/" TargetMode="External"/><Relationship Id="rId4" Type="http://schemas.openxmlformats.org/officeDocument/2006/relationships/slideLayout" Target="../slideLayouts/slideLayout68.xml"/><Relationship Id="rId9" Type="http://schemas.openxmlformats.org/officeDocument/2006/relationships/hyperlink" Target="https://www.alberta.ca/alberta-carbon-capture-incentive-program" TargetMode="External"/></Relationships>
</file>

<file path=ppt/slides/_rels/slide88.xml.rels><?xml version="1.0" encoding="UTF-8" standalone="yes"?>
<Relationships xmlns="http://schemas.openxmlformats.org/package/2006/relationships"><Relationship Id="rId8" Type="http://schemas.openxmlformats.org/officeDocument/2006/relationships/tags" Target="../tags/tag1552.xml"/><Relationship Id="rId13" Type="http://schemas.openxmlformats.org/officeDocument/2006/relationships/hyperlink" Target="https://www.tandfonline.com/doi/full/10.1080/17583004.2022.2117648#abstract" TargetMode="External"/><Relationship Id="rId18" Type="http://schemas.openxmlformats.org/officeDocument/2006/relationships/hyperlink" Target="https://business.columbia.edu/insights/climate/cki" TargetMode="External"/><Relationship Id="rId3" Type="http://schemas.openxmlformats.org/officeDocument/2006/relationships/tags" Target="../tags/tag1547.xml"/><Relationship Id="rId7" Type="http://schemas.openxmlformats.org/officeDocument/2006/relationships/tags" Target="../tags/tag1551.xml"/><Relationship Id="rId12" Type="http://schemas.openxmlformats.org/officeDocument/2006/relationships/hyperlink" Target="https://www.energy.gov/eere/solar/federal-solar-tax-credits-businesses#:~:text=Solar%20systems%20that%20are%20placed,)%5B5%5D%20in%20size." TargetMode="External"/><Relationship Id="rId17" Type="http://schemas.openxmlformats.org/officeDocument/2006/relationships/hyperlink" Target="https://business.columbia.edu/faculty/people/gernot-wagner" TargetMode="External"/><Relationship Id="rId2" Type="http://schemas.openxmlformats.org/officeDocument/2006/relationships/tags" Target="../tags/tag1546.xml"/><Relationship Id="rId16" Type="http://schemas.openxmlformats.org/officeDocument/2006/relationships/hyperlink" Target="https://usea.org/sites/default/files/event-/2024-6-5-Chinas%20CCUS%20Development%20Status%20and%20Prospect.pdf" TargetMode="External"/><Relationship Id="rId1" Type="http://schemas.openxmlformats.org/officeDocument/2006/relationships/tags" Target="../tags/tag1545.xml"/><Relationship Id="rId6" Type="http://schemas.openxmlformats.org/officeDocument/2006/relationships/tags" Target="../tags/tag1550.xml"/><Relationship Id="rId11" Type="http://schemas.openxmlformats.org/officeDocument/2006/relationships/image" Target="../media/image108.emf"/><Relationship Id="rId5" Type="http://schemas.openxmlformats.org/officeDocument/2006/relationships/tags" Target="../tags/tag1549.xml"/><Relationship Id="rId15" Type="http://schemas.openxmlformats.org/officeDocument/2006/relationships/hyperlink" Target="https://www.prnewswire.com/news-releases/sinopec-completes-chinas-first-megaton-scale-carbon-capture-project-301471112.html" TargetMode="External"/><Relationship Id="rId10" Type="http://schemas.openxmlformats.org/officeDocument/2006/relationships/oleObject" Target="../embeddings/oleObject85.bin"/><Relationship Id="rId19" Type="http://schemas.openxmlformats.org/officeDocument/2006/relationships/hyperlink" Target="https://business.columbia.edu/insights/climate/carboncapture" TargetMode="External"/><Relationship Id="rId4" Type="http://schemas.openxmlformats.org/officeDocument/2006/relationships/tags" Target="../tags/tag1548.xml"/><Relationship Id="rId9" Type="http://schemas.openxmlformats.org/officeDocument/2006/relationships/slideLayout" Target="../slideLayouts/slideLayout1.xml"/><Relationship Id="rId14" Type="http://schemas.openxmlformats.org/officeDocument/2006/relationships/hyperlink" Target="https://www.globalccsinstitute.com/resources/publications-reports-research/ccs-progress-in-china/" TargetMode="External"/></Relationships>
</file>

<file path=ppt/slides/_rels/slide89.xml.rels><?xml version="1.0" encoding="UTF-8" standalone="yes"?>
<Relationships xmlns="http://schemas.openxmlformats.org/package/2006/relationships"><Relationship Id="rId8" Type="http://schemas.openxmlformats.org/officeDocument/2006/relationships/tags" Target="../tags/tag1560.xml"/><Relationship Id="rId13" Type="http://schemas.openxmlformats.org/officeDocument/2006/relationships/hyperlink" Target="https://www.energy.gov/eere/solar/federal-solar-tax-credits-businesses#:~:text=Solar%20systems%20that%20are%20placed,)%5B5%5D%20in%20size." TargetMode="External"/><Relationship Id="rId18" Type="http://schemas.openxmlformats.org/officeDocument/2006/relationships/hyperlink" Target="https://www.globalccsinstitute.com/wp-content/uploads/2024/11/Global-Status-Report-6-November.pdf" TargetMode="External"/><Relationship Id="rId3" Type="http://schemas.openxmlformats.org/officeDocument/2006/relationships/tags" Target="../tags/tag1555.xml"/><Relationship Id="rId21" Type="http://schemas.openxmlformats.org/officeDocument/2006/relationships/hyperlink" Target="https://www.wa.gov.au/government/media-statements/Cook-Labor-Government/Carbon-capture-and-storage-Bill-passes-WA-Parliament-20240508#:~:text=The%20Petroleum%20Legislation%20Amendment%20Bill,geological%20storage%20of%20greenhouse%20gases." TargetMode="External"/><Relationship Id="rId7" Type="http://schemas.openxmlformats.org/officeDocument/2006/relationships/tags" Target="../tags/tag1559.xml"/><Relationship Id="rId12" Type="http://schemas.openxmlformats.org/officeDocument/2006/relationships/image" Target="../media/image62.emf"/><Relationship Id="rId17" Type="http://schemas.openxmlformats.org/officeDocument/2006/relationships/hyperlink" Target="https://www.industry.gov.au/publications/future-gas-strategy" TargetMode="External"/><Relationship Id="rId2" Type="http://schemas.openxmlformats.org/officeDocument/2006/relationships/tags" Target="../tags/tag1554.xml"/><Relationship Id="rId16" Type="http://schemas.openxmlformats.org/officeDocument/2006/relationships/hyperlink" Target="https://business.gov.au/grants-and-programs/carbon-capture-use-and-storage-development-fund?utm_source=chatgpt.com" TargetMode="External"/><Relationship Id="rId20" Type="http://schemas.openxmlformats.org/officeDocument/2006/relationships/hyperlink" Target="https://www.spglobal.com/commodity-insights/en/news-research/latest-news/lng/112224-western-australia-unveils-ccus-action-plan-with-funding-boost?utm_source=chatgpt.com" TargetMode="External"/><Relationship Id="rId1" Type="http://schemas.openxmlformats.org/officeDocument/2006/relationships/tags" Target="../tags/tag1553.xml"/><Relationship Id="rId6" Type="http://schemas.openxmlformats.org/officeDocument/2006/relationships/tags" Target="../tags/tag1558.xml"/><Relationship Id="rId11" Type="http://schemas.openxmlformats.org/officeDocument/2006/relationships/oleObject" Target="../embeddings/oleObject87.bin"/><Relationship Id="rId24" Type="http://schemas.openxmlformats.org/officeDocument/2006/relationships/hyperlink" Target="https://business.columbia.edu/insights/climate/carboncapture" TargetMode="External"/><Relationship Id="rId5" Type="http://schemas.openxmlformats.org/officeDocument/2006/relationships/tags" Target="../tags/tag1557.xml"/><Relationship Id="rId15" Type="http://schemas.openxmlformats.org/officeDocument/2006/relationships/hyperlink" Target="https://www.ga.gov.au/aecr2024/carbon-capture-and-storage?utm_source=chatgpt.com" TargetMode="External"/><Relationship Id="rId23" Type="http://schemas.openxmlformats.org/officeDocument/2006/relationships/hyperlink" Target="https://business.columbia.edu/insights/climate/cki" TargetMode="External"/><Relationship Id="rId10" Type="http://schemas.openxmlformats.org/officeDocument/2006/relationships/slideLayout" Target="../slideLayouts/slideLayout1.xml"/><Relationship Id="rId19" Type="http://schemas.openxmlformats.org/officeDocument/2006/relationships/hyperlink" Target="https://www.reuters.com/business/energy/vopak-initial-agreement-with-australias-northern-territory-develop-co2-import-2024-08-05/?utm_source=chatgpt.com" TargetMode="External"/><Relationship Id="rId4" Type="http://schemas.openxmlformats.org/officeDocument/2006/relationships/tags" Target="../tags/tag1556.xml"/><Relationship Id="rId9" Type="http://schemas.openxmlformats.org/officeDocument/2006/relationships/tags" Target="../tags/tag1561.xml"/><Relationship Id="rId14" Type="http://schemas.openxmlformats.org/officeDocument/2006/relationships/hyperlink" Target="https://www.ashurst.com/en/insights/transboundary-ccus-projects-a-step-closer-for-australia/" TargetMode="External"/><Relationship Id="rId22" Type="http://schemas.openxmlformats.org/officeDocument/2006/relationships/hyperlink" Target="https://business.columbia.edu/faculty/people/gernot-wagner" TargetMode="External"/></Relationships>
</file>

<file path=ppt/slides/_rels/slide9.xml.rels><?xml version="1.0" encoding="UTF-8" standalone="yes"?>
<Relationships xmlns="http://schemas.openxmlformats.org/package/2006/relationships"><Relationship Id="rId13" Type="http://schemas.openxmlformats.org/officeDocument/2006/relationships/tags" Target="../tags/tag249.xml"/><Relationship Id="rId18" Type="http://schemas.openxmlformats.org/officeDocument/2006/relationships/tags" Target="../tags/tag254.xml"/><Relationship Id="rId26" Type="http://schemas.openxmlformats.org/officeDocument/2006/relationships/tags" Target="../tags/tag262.xml"/><Relationship Id="rId39" Type="http://schemas.openxmlformats.org/officeDocument/2006/relationships/chart" Target="../charts/chart8.xml"/><Relationship Id="rId21" Type="http://schemas.openxmlformats.org/officeDocument/2006/relationships/tags" Target="../tags/tag257.xml"/><Relationship Id="rId34" Type="http://schemas.openxmlformats.org/officeDocument/2006/relationships/tags" Target="../tags/tag270.xml"/><Relationship Id="rId42" Type="http://schemas.openxmlformats.org/officeDocument/2006/relationships/hyperlink" Target="https://www.mckinsey.com/industries/oil-and-gas/our-insights/global-energy-perspective-2023-ccus-outlook" TargetMode="External"/><Relationship Id="rId7" Type="http://schemas.openxmlformats.org/officeDocument/2006/relationships/tags" Target="../tags/tag243.xml"/><Relationship Id="rId2" Type="http://schemas.openxmlformats.org/officeDocument/2006/relationships/tags" Target="../tags/tag238.xml"/><Relationship Id="rId16" Type="http://schemas.openxmlformats.org/officeDocument/2006/relationships/tags" Target="../tags/tag252.xml"/><Relationship Id="rId29" Type="http://schemas.openxmlformats.org/officeDocument/2006/relationships/tags" Target="../tags/tag265.xml"/><Relationship Id="rId1" Type="http://schemas.openxmlformats.org/officeDocument/2006/relationships/tags" Target="../tags/tag237.xml"/><Relationship Id="rId6" Type="http://schemas.openxmlformats.org/officeDocument/2006/relationships/tags" Target="../tags/tag242.xml"/><Relationship Id="rId11" Type="http://schemas.openxmlformats.org/officeDocument/2006/relationships/tags" Target="../tags/tag247.xml"/><Relationship Id="rId24" Type="http://schemas.openxmlformats.org/officeDocument/2006/relationships/tags" Target="../tags/tag260.xml"/><Relationship Id="rId32" Type="http://schemas.openxmlformats.org/officeDocument/2006/relationships/tags" Target="../tags/tag268.xml"/><Relationship Id="rId37" Type="http://schemas.openxmlformats.org/officeDocument/2006/relationships/oleObject" Target="../embeddings/oleObject13.bin"/><Relationship Id="rId40" Type="http://schemas.openxmlformats.org/officeDocument/2006/relationships/hyperlink" Target="https://www.iea.org/data-and-statistics/data-tools/ccus-projects-explorer" TargetMode="External"/><Relationship Id="rId45" Type="http://schemas.openxmlformats.org/officeDocument/2006/relationships/hyperlink" Target="https://business.columbia.edu/insights/climate/cki" TargetMode="External"/><Relationship Id="rId5" Type="http://schemas.openxmlformats.org/officeDocument/2006/relationships/tags" Target="../tags/tag241.xml"/><Relationship Id="rId15" Type="http://schemas.openxmlformats.org/officeDocument/2006/relationships/tags" Target="../tags/tag251.xml"/><Relationship Id="rId23" Type="http://schemas.openxmlformats.org/officeDocument/2006/relationships/tags" Target="../tags/tag259.xml"/><Relationship Id="rId28" Type="http://schemas.openxmlformats.org/officeDocument/2006/relationships/tags" Target="../tags/tag264.xml"/><Relationship Id="rId36" Type="http://schemas.openxmlformats.org/officeDocument/2006/relationships/notesSlide" Target="../notesSlides/notesSlide8.xml"/><Relationship Id="rId10" Type="http://schemas.openxmlformats.org/officeDocument/2006/relationships/tags" Target="../tags/tag246.xml"/><Relationship Id="rId19" Type="http://schemas.openxmlformats.org/officeDocument/2006/relationships/tags" Target="../tags/tag255.xml"/><Relationship Id="rId31" Type="http://schemas.openxmlformats.org/officeDocument/2006/relationships/tags" Target="../tags/tag267.xml"/><Relationship Id="rId44" Type="http://schemas.openxmlformats.org/officeDocument/2006/relationships/hyperlink" Target="https://business.columbia.edu/faculty/people/gernot-wagner" TargetMode="External"/><Relationship Id="rId4" Type="http://schemas.openxmlformats.org/officeDocument/2006/relationships/tags" Target="../tags/tag240.xml"/><Relationship Id="rId9" Type="http://schemas.openxmlformats.org/officeDocument/2006/relationships/tags" Target="../tags/tag245.xml"/><Relationship Id="rId14" Type="http://schemas.openxmlformats.org/officeDocument/2006/relationships/tags" Target="../tags/tag250.xml"/><Relationship Id="rId22" Type="http://schemas.openxmlformats.org/officeDocument/2006/relationships/tags" Target="../tags/tag258.xml"/><Relationship Id="rId27" Type="http://schemas.openxmlformats.org/officeDocument/2006/relationships/tags" Target="../tags/tag263.xml"/><Relationship Id="rId30" Type="http://schemas.openxmlformats.org/officeDocument/2006/relationships/tags" Target="../tags/tag266.xml"/><Relationship Id="rId35" Type="http://schemas.openxmlformats.org/officeDocument/2006/relationships/slideLayout" Target="../slideLayouts/slideLayout47.xml"/><Relationship Id="rId43" Type="http://schemas.openxmlformats.org/officeDocument/2006/relationships/hyperlink" Target="https://www.mckinsey.com/industries/oil-and-gas/our-insights/scaling-the-ccus-industry-to-achieve-net-zero-emissions" TargetMode="External"/><Relationship Id="rId8" Type="http://schemas.openxmlformats.org/officeDocument/2006/relationships/tags" Target="../tags/tag244.xml"/><Relationship Id="rId3" Type="http://schemas.openxmlformats.org/officeDocument/2006/relationships/tags" Target="../tags/tag239.xml"/><Relationship Id="rId12" Type="http://schemas.openxmlformats.org/officeDocument/2006/relationships/tags" Target="../tags/tag248.xml"/><Relationship Id="rId17" Type="http://schemas.openxmlformats.org/officeDocument/2006/relationships/tags" Target="../tags/tag253.xml"/><Relationship Id="rId25" Type="http://schemas.openxmlformats.org/officeDocument/2006/relationships/tags" Target="../tags/tag261.xml"/><Relationship Id="rId33" Type="http://schemas.openxmlformats.org/officeDocument/2006/relationships/tags" Target="../tags/tag269.xml"/><Relationship Id="rId38" Type="http://schemas.openxmlformats.org/officeDocument/2006/relationships/image" Target="../media/image13.emf"/><Relationship Id="rId46" Type="http://schemas.openxmlformats.org/officeDocument/2006/relationships/hyperlink" Target="https://business.columbia.edu/insights/climate/carboncapture" TargetMode="External"/><Relationship Id="rId20" Type="http://schemas.openxmlformats.org/officeDocument/2006/relationships/tags" Target="../tags/tag256.xml"/><Relationship Id="rId41" Type="http://schemas.openxmlformats.org/officeDocument/2006/relationships/hyperlink" Target="https://www.iea.org/energy-system/carbon-capture-utilisation-and-storage/direct-air-capture" TargetMode="External"/></Relationships>
</file>

<file path=ppt/slides/_rels/slide90.xml.rels><?xml version="1.0" encoding="UTF-8" standalone="yes"?>
<Relationships xmlns="http://schemas.openxmlformats.org/package/2006/relationships"><Relationship Id="rId13" Type="http://schemas.openxmlformats.org/officeDocument/2006/relationships/tags" Target="../tags/tag1574.xml"/><Relationship Id="rId18" Type="http://schemas.openxmlformats.org/officeDocument/2006/relationships/tags" Target="../tags/tag1579.xml"/><Relationship Id="rId26" Type="http://schemas.openxmlformats.org/officeDocument/2006/relationships/hyperlink" Target="https://www.globalccsinstitute.com/resources/global-status-report/" TargetMode="External"/><Relationship Id="rId39" Type="http://schemas.openxmlformats.org/officeDocument/2006/relationships/image" Target="../media/image119.png"/><Relationship Id="rId21" Type="http://schemas.openxmlformats.org/officeDocument/2006/relationships/oleObject" Target="../embeddings/oleObject88.bin"/><Relationship Id="rId34" Type="http://schemas.openxmlformats.org/officeDocument/2006/relationships/image" Target="../media/image114.svg"/><Relationship Id="rId42" Type="http://schemas.openxmlformats.org/officeDocument/2006/relationships/image" Target="../media/image122.svg"/><Relationship Id="rId7" Type="http://schemas.openxmlformats.org/officeDocument/2006/relationships/tags" Target="../tags/tag1568.xml"/><Relationship Id="rId2" Type="http://schemas.openxmlformats.org/officeDocument/2006/relationships/tags" Target="../tags/tag1563.xml"/><Relationship Id="rId16" Type="http://schemas.openxmlformats.org/officeDocument/2006/relationships/tags" Target="../tags/tag1577.xml"/><Relationship Id="rId20" Type="http://schemas.openxmlformats.org/officeDocument/2006/relationships/notesSlide" Target="../notesSlides/notesSlide79.xml"/><Relationship Id="rId29" Type="http://schemas.openxmlformats.org/officeDocument/2006/relationships/hyperlink" Target="https://business.columbia.edu/insights/climate/carboncapture" TargetMode="External"/><Relationship Id="rId41" Type="http://schemas.openxmlformats.org/officeDocument/2006/relationships/image" Target="../media/image121.png"/><Relationship Id="rId1" Type="http://schemas.openxmlformats.org/officeDocument/2006/relationships/tags" Target="../tags/tag1562.xml"/><Relationship Id="rId6" Type="http://schemas.openxmlformats.org/officeDocument/2006/relationships/tags" Target="../tags/tag1567.xml"/><Relationship Id="rId11" Type="http://schemas.openxmlformats.org/officeDocument/2006/relationships/tags" Target="../tags/tag1572.xml"/><Relationship Id="rId24" Type="http://schemas.openxmlformats.org/officeDocument/2006/relationships/hyperlink" Target="https://climateprogramportal.org/resource/pathways-to-commercial-liftoff/" TargetMode="External"/><Relationship Id="rId32" Type="http://schemas.openxmlformats.org/officeDocument/2006/relationships/image" Target="../media/image112.svg"/><Relationship Id="rId37" Type="http://schemas.openxmlformats.org/officeDocument/2006/relationships/image" Target="../media/image117.png"/><Relationship Id="rId40" Type="http://schemas.openxmlformats.org/officeDocument/2006/relationships/image" Target="../media/image120.svg"/><Relationship Id="rId5" Type="http://schemas.openxmlformats.org/officeDocument/2006/relationships/tags" Target="../tags/tag1566.xml"/><Relationship Id="rId15" Type="http://schemas.openxmlformats.org/officeDocument/2006/relationships/tags" Target="../tags/tag1576.xml"/><Relationship Id="rId23" Type="http://schemas.openxmlformats.org/officeDocument/2006/relationships/hyperlink" Target="https://www.iea.org/reports/ccus-in-clean-energy-transitions/ccus-in-the-transition-to-net-zero-emissions" TargetMode="External"/><Relationship Id="rId28" Type="http://schemas.openxmlformats.org/officeDocument/2006/relationships/hyperlink" Target="https://business.columbia.edu/insights/climate/cki" TargetMode="External"/><Relationship Id="rId36" Type="http://schemas.openxmlformats.org/officeDocument/2006/relationships/image" Target="../media/image116.svg"/><Relationship Id="rId10" Type="http://schemas.openxmlformats.org/officeDocument/2006/relationships/tags" Target="../tags/tag1571.xml"/><Relationship Id="rId19" Type="http://schemas.openxmlformats.org/officeDocument/2006/relationships/slideLayout" Target="../slideLayouts/slideLayout1.xml"/><Relationship Id="rId31" Type="http://schemas.openxmlformats.org/officeDocument/2006/relationships/image" Target="../media/image111.png"/><Relationship Id="rId44" Type="http://schemas.openxmlformats.org/officeDocument/2006/relationships/image" Target="../media/image124.svg"/><Relationship Id="rId4" Type="http://schemas.openxmlformats.org/officeDocument/2006/relationships/tags" Target="../tags/tag1565.xml"/><Relationship Id="rId9" Type="http://schemas.openxmlformats.org/officeDocument/2006/relationships/tags" Target="../tags/tag1570.xml"/><Relationship Id="rId14" Type="http://schemas.openxmlformats.org/officeDocument/2006/relationships/tags" Target="../tags/tag1575.xml"/><Relationship Id="rId22" Type="http://schemas.openxmlformats.org/officeDocument/2006/relationships/image" Target="../media/image109.emf"/><Relationship Id="rId27" Type="http://schemas.openxmlformats.org/officeDocument/2006/relationships/hyperlink" Target="https://business.columbia.edu/faculty/people/gernot-wagner" TargetMode="External"/><Relationship Id="rId30" Type="http://schemas.openxmlformats.org/officeDocument/2006/relationships/image" Target="../media/image110.png"/><Relationship Id="rId35" Type="http://schemas.openxmlformats.org/officeDocument/2006/relationships/image" Target="../media/image115.png"/><Relationship Id="rId43" Type="http://schemas.openxmlformats.org/officeDocument/2006/relationships/image" Target="../media/image123.png"/><Relationship Id="rId8" Type="http://schemas.openxmlformats.org/officeDocument/2006/relationships/tags" Target="../tags/tag1569.xml"/><Relationship Id="rId3" Type="http://schemas.openxmlformats.org/officeDocument/2006/relationships/tags" Target="../tags/tag1564.xml"/><Relationship Id="rId12" Type="http://schemas.openxmlformats.org/officeDocument/2006/relationships/tags" Target="../tags/tag1573.xml"/><Relationship Id="rId17" Type="http://schemas.openxmlformats.org/officeDocument/2006/relationships/tags" Target="../tags/tag1578.xml"/><Relationship Id="rId25" Type="http://schemas.openxmlformats.org/officeDocument/2006/relationships/hyperlink" Target="https://www.mckinsey.com/industries/oil-and-gas/our-insights/scaling-the-ccus-industry-to-achieve-net-zero-emissions" TargetMode="External"/><Relationship Id="rId33" Type="http://schemas.openxmlformats.org/officeDocument/2006/relationships/image" Target="../media/image113.png"/><Relationship Id="rId38" Type="http://schemas.openxmlformats.org/officeDocument/2006/relationships/image" Target="../media/image118.svg"/></Relationships>
</file>

<file path=ppt/slides/_rels/slide91.xml.rels><?xml version="1.0" encoding="UTF-8" standalone="yes"?>
<Relationships xmlns="http://schemas.openxmlformats.org/package/2006/relationships"><Relationship Id="rId8" Type="http://schemas.openxmlformats.org/officeDocument/2006/relationships/image" Target="../media/image125.jpeg"/><Relationship Id="rId13" Type="http://schemas.openxmlformats.org/officeDocument/2006/relationships/image" Target="../media/image129.png"/><Relationship Id="rId18" Type="http://schemas.openxmlformats.org/officeDocument/2006/relationships/image" Target="../media/image134.jpeg"/><Relationship Id="rId3" Type="http://schemas.openxmlformats.org/officeDocument/2006/relationships/slideLayout" Target="../slideLayouts/slideLayout1.xml"/><Relationship Id="rId7" Type="http://schemas.openxmlformats.org/officeDocument/2006/relationships/hyperlink" Target="mailto:hk2901@Columbia.edu" TargetMode="External"/><Relationship Id="rId12" Type="http://schemas.openxmlformats.org/officeDocument/2006/relationships/image" Target="../media/image128.jpeg"/><Relationship Id="rId17" Type="http://schemas.openxmlformats.org/officeDocument/2006/relationships/image" Target="../media/image133.jpeg"/><Relationship Id="rId2" Type="http://schemas.openxmlformats.org/officeDocument/2006/relationships/tags" Target="../tags/tag1581.xml"/><Relationship Id="rId16" Type="http://schemas.openxmlformats.org/officeDocument/2006/relationships/image" Target="../media/image132.jpeg"/><Relationship Id="rId20" Type="http://schemas.openxmlformats.org/officeDocument/2006/relationships/image" Target="../media/image136.jpeg"/><Relationship Id="rId1" Type="http://schemas.openxmlformats.org/officeDocument/2006/relationships/tags" Target="../tags/tag1580.xml"/><Relationship Id="rId6" Type="http://schemas.openxmlformats.org/officeDocument/2006/relationships/image" Target="../media/image11.emf"/><Relationship Id="rId11" Type="http://schemas.openxmlformats.org/officeDocument/2006/relationships/image" Target="../media/image127.jpeg"/><Relationship Id="rId5" Type="http://schemas.openxmlformats.org/officeDocument/2006/relationships/oleObject" Target="../embeddings/oleObject89.bin"/><Relationship Id="rId15" Type="http://schemas.openxmlformats.org/officeDocument/2006/relationships/image" Target="../media/image131.jpeg"/><Relationship Id="rId10" Type="http://schemas.openxmlformats.org/officeDocument/2006/relationships/image" Target="../media/image126.png"/><Relationship Id="rId19" Type="http://schemas.openxmlformats.org/officeDocument/2006/relationships/image" Target="../media/image135.jpeg"/><Relationship Id="rId4" Type="http://schemas.openxmlformats.org/officeDocument/2006/relationships/notesSlide" Target="../notesSlides/notesSlide80.xml"/><Relationship Id="rId9" Type="http://schemas.openxmlformats.org/officeDocument/2006/relationships/hyperlink" Target="mailto:gwagner@columbia.edu" TargetMode="External"/><Relationship Id="rId14" Type="http://schemas.openxmlformats.org/officeDocument/2006/relationships/image" Target="../media/image130.jpeg"/></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583.xml"/><Relationship Id="rId1" Type="http://schemas.openxmlformats.org/officeDocument/2006/relationships/tags" Target="../tags/tag1582.xml"/><Relationship Id="rId5" Type="http://schemas.openxmlformats.org/officeDocument/2006/relationships/image" Target="../media/image14.emf"/><Relationship Id="rId4" Type="http://schemas.openxmlformats.org/officeDocument/2006/relationships/oleObject" Target="../embeddings/oleObject90.bin"/></Relationships>
</file>

<file path=ppt/slides/_rels/slide93.xml.rels><?xml version="1.0" encoding="UTF-8" standalone="yes"?>
<Relationships xmlns="http://schemas.openxmlformats.org/package/2006/relationships"><Relationship Id="rId8" Type="http://schemas.openxmlformats.org/officeDocument/2006/relationships/hyperlink" Target="https://www.belfercenter.org/publication/carbon-capture-utilization-and-storage-technologies-and-costs-us-context" TargetMode="External"/><Relationship Id="rId3" Type="http://schemas.openxmlformats.org/officeDocument/2006/relationships/notesSlide" Target="../notesSlides/notesSlide81.xml"/><Relationship Id="rId7" Type="http://schemas.openxmlformats.org/officeDocument/2006/relationships/hyperlink" Target="https://www.iea.org/data-and-statistics/charts/levelised-cost-of-co2-capture-by-sector-and-initial-co2-concentration-2019" TargetMode="External"/><Relationship Id="rId2" Type="http://schemas.openxmlformats.org/officeDocument/2006/relationships/slideLayout" Target="../slideLayouts/slideLayout31.xml"/><Relationship Id="rId1" Type="http://schemas.openxmlformats.org/officeDocument/2006/relationships/tags" Target="../tags/tag1584.xml"/><Relationship Id="rId6" Type="http://schemas.openxmlformats.org/officeDocument/2006/relationships/hyperlink" Target="https://www.iea.org/reports/ccus-in-clean-energy-transitions/ccus-in-the-transition-to-net-zero-emissions" TargetMode="External"/><Relationship Id="rId11" Type="http://schemas.openxmlformats.org/officeDocument/2006/relationships/hyperlink" Target="https://business.columbia.edu/insights/climate/carboncapture" TargetMode="External"/><Relationship Id="rId5" Type="http://schemas.openxmlformats.org/officeDocument/2006/relationships/image" Target="../media/image137.emf"/><Relationship Id="rId10" Type="http://schemas.openxmlformats.org/officeDocument/2006/relationships/hyperlink" Target="https://business.columbia.edu/insights/climate/cki" TargetMode="External"/><Relationship Id="rId4" Type="http://schemas.openxmlformats.org/officeDocument/2006/relationships/oleObject" Target="../embeddings/oleObject91.bin"/><Relationship Id="rId9" Type="http://schemas.openxmlformats.org/officeDocument/2006/relationships/hyperlink" Target="https://business.columbia.edu/faculty/people/gernot-wagner" TargetMode="External"/></Relationships>
</file>

<file path=ppt/slides/_rels/slide94.xml.rels><?xml version="1.0" encoding="UTF-8" standalone="yes"?>
<Relationships xmlns="http://schemas.openxmlformats.org/package/2006/relationships"><Relationship Id="rId8" Type="http://schemas.openxmlformats.org/officeDocument/2006/relationships/hyperlink" Target="https://www.iea.org/reports/ccus-in-clean-energy-transitions/ccus-in-the-transition-to-net-zero-emissions" TargetMode="External"/><Relationship Id="rId13" Type="http://schemas.openxmlformats.org/officeDocument/2006/relationships/hyperlink" Target="https://business.columbia.edu/insights/climate/carboncapture" TargetMode="External"/><Relationship Id="rId3" Type="http://schemas.openxmlformats.org/officeDocument/2006/relationships/slideLayout" Target="../slideLayouts/slideLayout31.xml"/><Relationship Id="rId7" Type="http://schemas.openxmlformats.org/officeDocument/2006/relationships/image" Target="../media/image138.png"/><Relationship Id="rId12" Type="http://schemas.openxmlformats.org/officeDocument/2006/relationships/hyperlink" Target="https://business.columbia.edu/insights/climate/cki" TargetMode="External"/><Relationship Id="rId2" Type="http://schemas.openxmlformats.org/officeDocument/2006/relationships/tags" Target="../tags/tag1586.xml"/><Relationship Id="rId1" Type="http://schemas.openxmlformats.org/officeDocument/2006/relationships/tags" Target="../tags/tag1585.xml"/><Relationship Id="rId6" Type="http://schemas.openxmlformats.org/officeDocument/2006/relationships/image" Target="../media/image137.emf"/><Relationship Id="rId11" Type="http://schemas.openxmlformats.org/officeDocument/2006/relationships/hyperlink" Target="https://business.columbia.edu/faculty/people/gernot-wagner" TargetMode="External"/><Relationship Id="rId5" Type="http://schemas.openxmlformats.org/officeDocument/2006/relationships/oleObject" Target="../embeddings/oleObject92.bin"/><Relationship Id="rId10" Type="http://schemas.openxmlformats.org/officeDocument/2006/relationships/hyperlink" Target="https://www.belfercenter.org/publication/carbon-capture-utilization-and-storage-technologies-and-costs-us-context" TargetMode="External"/><Relationship Id="rId4" Type="http://schemas.openxmlformats.org/officeDocument/2006/relationships/notesSlide" Target="../notesSlides/notesSlide82.xml"/><Relationship Id="rId9" Type="http://schemas.openxmlformats.org/officeDocument/2006/relationships/hyperlink" Target="https://www.iea.org/data-and-statistics/charts/levelised-cost-of-co2-capture-by-sector-and-initial-co2-concentration-2019" TargetMode="External"/></Relationships>
</file>

<file path=ppt/slides/_rels/slide95.xml.rels><?xml version="1.0" encoding="UTF-8" standalone="yes"?>
<Relationships xmlns="http://schemas.openxmlformats.org/package/2006/relationships"><Relationship Id="rId8" Type="http://schemas.openxmlformats.org/officeDocument/2006/relationships/hyperlink" Target="https://www.iea.org/commentaries/is-carbon-capture-too-expensive" TargetMode="External"/><Relationship Id="rId13" Type="http://schemas.openxmlformats.org/officeDocument/2006/relationships/hyperlink" Target="https://www.mckinsey.com/industries/oil-and-gas/our-insights/scaling-the-ccus-industry-to-achieve-net-zero-emissions" TargetMode="External"/><Relationship Id="rId18" Type="http://schemas.openxmlformats.org/officeDocument/2006/relationships/hyperlink" Target="https://www.ipcc.ch/report/ar6/wg3/" TargetMode="External"/><Relationship Id="rId3" Type="http://schemas.openxmlformats.org/officeDocument/2006/relationships/slideLayout" Target="../slideLayouts/slideLayout31.xml"/><Relationship Id="rId21" Type="http://schemas.openxmlformats.org/officeDocument/2006/relationships/hyperlink" Target="https://business.columbia.edu/insights/climate/carboncapture" TargetMode="External"/><Relationship Id="rId7" Type="http://schemas.openxmlformats.org/officeDocument/2006/relationships/hyperlink" Target="https://www.iea.org/reports/ccus-in-clean-energy-transitions" TargetMode="External"/><Relationship Id="rId12" Type="http://schemas.openxmlformats.org/officeDocument/2006/relationships/hyperlink" Target="https://www.globalccsinstitute.com/resources/global-status-report/" TargetMode="External"/><Relationship Id="rId17" Type="http://schemas.openxmlformats.org/officeDocument/2006/relationships/hyperlink" Target="https://ieaghg.org/publications/oxy-combustion-processes-for-co2-capture-from-power-plant/" TargetMode="External"/><Relationship Id="rId2" Type="http://schemas.openxmlformats.org/officeDocument/2006/relationships/tags" Target="../tags/tag1588.xml"/><Relationship Id="rId16" Type="http://schemas.openxmlformats.org/officeDocument/2006/relationships/hyperlink" Target="https://thundersaidenergy.com/downloads/liquefied-co2-carriers-co2-shipping-costs/" TargetMode="External"/><Relationship Id="rId20" Type="http://schemas.openxmlformats.org/officeDocument/2006/relationships/hyperlink" Target="https://business.columbia.edu/insights/climate/cki" TargetMode="External"/><Relationship Id="rId1" Type="http://schemas.openxmlformats.org/officeDocument/2006/relationships/tags" Target="../tags/tag1587.xml"/><Relationship Id="rId6" Type="http://schemas.openxmlformats.org/officeDocument/2006/relationships/image" Target="../media/image139.emf"/><Relationship Id="rId11" Type="http://schemas.openxmlformats.org/officeDocument/2006/relationships/hyperlink" Target="https://www.osti.gov/servlets/purl/1992905" TargetMode="External"/><Relationship Id="rId5" Type="http://schemas.openxmlformats.org/officeDocument/2006/relationships/oleObject" Target="../embeddings/oleObject47.bin"/><Relationship Id="rId15" Type="http://schemas.openxmlformats.org/officeDocument/2006/relationships/hyperlink" Target="https://www.google.com/search?q=https://www.sciencedirect.com/science/article/pii/S001623611931349X&amp;authuser=2" TargetMode="External"/><Relationship Id="rId10" Type="http://schemas.openxmlformats.org/officeDocument/2006/relationships/hyperlink" Target="https://www.google.com/search?q=https://netl.doe.gov/projects/files/Cost_of_Capturing_CO2_from_Industrial_Sources_2022.pdf&amp;authuser=2" TargetMode="External"/><Relationship Id="rId19" Type="http://schemas.openxmlformats.org/officeDocument/2006/relationships/hyperlink" Target="https://business.columbia.edu/faculty/people/gernot-wagner" TargetMode="External"/><Relationship Id="rId4" Type="http://schemas.openxmlformats.org/officeDocument/2006/relationships/notesSlide" Target="../notesSlides/notesSlide83.xml"/><Relationship Id="rId9" Type="http://schemas.openxmlformats.org/officeDocument/2006/relationships/hyperlink" Target="https://www.google.com/search?q=https://www.netl.doe.gov/projects/files/Cost_and_Performance_Baseline_for_Fossil_Energy_Plants_Vol_1_Revision_4a_2022.pdf&amp;authuser=2" TargetMode="External"/><Relationship Id="rId14" Type="http://schemas.openxmlformats.org/officeDocument/2006/relationships/hyperlink" Target="https://www.sciencedirect.com/science/article/pii/S2772656822000124" TargetMode="External"/></Relationships>
</file>

<file path=ppt/slides/_rels/slide96.xml.rels><?xml version="1.0" encoding="UTF-8" standalone="yes"?>
<Relationships xmlns="http://schemas.openxmlformats.org/package/2006/relationships"><Relationship Id="rId8" Type="http://schemas.openxmlformats.org/officeDocument/2006/relationships/hyperlink" Target="https://business.columbia.edu/faculty/people/gernot-wagner" TargetMode="External"/><Relationship Id="rId3" Type="http://schemas.openxmlformats.org/officeDocument/2006/relationships/slideLayout" Target="../slideLayouts/slideLayout31.xml"/><Relationship Id="rId7" Type="http://schemas.openxmlformats.org/officeDocument/2006/relationships/hyperlink" Target="https://www.iea.org/reports/ccus-in-clean-energy-transitions/ccus-technology-innovation" TargetMode="External"/><Relationship Id="rId2" Type="http://schemas.openxmlformats.org/officeDocument/2006/relationships/tags" Target="../tags/tag1590.xml"/><Relationship Id="rId1" Type="http://schemas.openxmlformats.org/officeDocument/2006/relationships/tags" Target="../tags/tag1589.xml"/><Relationship Id="rId6" Type="http://schemas.openxmlformats.org/officeDocument/2006/relationships/image" Target="../media/image140.emf"/><Relationship Id="rId5" Type="http://schemas.openxmlformats.org/officeDocument/2006/relationships/oleObject" Target="../embeddings/oleObject93.bin"/><Relationship Id="rId10" Type="http://schemas.openxmlformats.org/officeDocument/2006/relationships/hyperlink" Target="https://business.columbia.edu/insights/climate/carboncapture" TargetMode="External"/><Relationship Id="rId4" Type="http://schemas.openxmlformats.org/officeDocument/2006/relationships/notesSlide" Target="../notesSlides/notesSlide84.xml"/><Relationship Id="rId9" Type="http://schemas.openxmlformats.org/officeDocument/2006/relationships/hyperlink" Target="https://business.columbia.edu/insights/climate/cki" TargetMode="Externa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6.xml"/><Relationship Id="rId1" Type="http://schemas.openxmlformats.org/officeDocument/2006/relationships/tags" Target="../tags/tag1591.xml"/><Relationship Id="rId5" Type="http://schemas.openxmlformats.org/officeDocument/2006/relationships/image" Target="../media/image11.emf"/><Relationship Id="rId4" Type="http://schemas.openxmlformats.org/officeDocument/2006/relationships/oleObject" Target="../embeddings/oleObject94.bin"/></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Layout" Target="../slideLayouts/slideLayout16.xml"/><Relationship Id="rId1" Type="http://schemas.openxmlformats.org/officeDocument/2006/relationships/tags" Target="../tags/tag1592.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8FE85F76-BCD1-89B8-AFB6-9FDF5BEB5C27}"/>
              </a:ext>
            </a:extLst>
          </p:cNvPr>
          <p:cNvGraphicFramePr>
            <a:graphicFrameLocks noChangeAspect="1"/>
          </p:cNvGraphicFramePr>
          <p:nvPr>
            <p:custDataLst>
              <p:tags r:id="rId2"/>
            </p:custDataLst>
            <p:extLst>
              <p:ext uri="{D42A27DB-BD31-4B8C-83A1-F6EECF244321}">
                <p14:modId xmlns:p14="http://schemas.microsoft.com/office/powerpoint/2010/main" val="177732812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10" name="think-cell data - do not delete" hidden="1">
                        <a:extLst>
                          <a:ext uri="{FF2B5EF4-FFF2-40B4-BE49-F238E27FC236}">
                            <a16:creationId xmlns:a16="http://schemas.microsoft.com/office/drawing/2014/main" id="{8FE85F76-BCD1-89B8-AFB6-9FDF5BEB5C27}"/>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7" name="Text Placeholder 6">
            <a:extLst>
              <a:ext uri="{FF2B5EF4-FFF2-40B4-BE49-F238E27FC236}">
                <a16:creationId xmlns:a16="http://schemas.microsoft.com/office/drawing/2014/main" id="{2D632F4F-D402-EDD7-00F9-203170660FBF}"/>
              </a:ext>
            </a:extLst>
          </p:cNvPr>
          <p:cNvSpPr>
            <a:spLocks noGrp="1"/>
          </p:cNvSpPr>
          <p:nvPr>
            <p:ph type="body" sz="quarter" idx="10"/>
          </p:nvPr>
        </p:nvSpPr>
        <p:spPr>
          <a:xfrm>
            <a:off x="5280951" y="4751125"/>
            <a:ext cx="6232605" cy="1614951"/>
          </a:xfrm>
        </p:spPr>
        <p:txBody>
          <a:bodyPr vert="horz" lIns="0" tIns="45720" rIns="91440" bIns="45720" rtlCol="0" anchor="t">
            <a:normAutofit fontScale="92500"/>
          </a:bodyPr>
          <a:lstStyle/>
          <a:p>
            <a:r>
              <a:rPr lang="en-US" dirty="0" err="1">
                <a:latin typeface="Arial"/>
                <a:cs typeface="Arial"/>
              </a:rPr>
              <a:t>Hyae</a:t>
            </a:r>
            <a:r>
              <a:rPr lang="en-US" dirty="0">
                <a:latin typeface="Arial"/>
                <a:cs typeface="Arial"/>
              </a:rPr>
              <a:t> Ryung Kim, Grace Frascati, Isabel Hoyos, Petr Jenicek,  Sean Lee, Maitreyi Menon, Yosafat Partogi, Michelle Priscilla, Shaurir Ramanujan, Christian </a:t>
            </a:r>
            <a:r>
              <a:rPr lang="en-US" dirty="0" err="1">
                <a:latin typeface="Arial"/>
                <a:cs typeface="Arial"/>
              </a:rPr>
              <a:t>Sandjaja</a:t>
            </a:r>
            <a:r>
              <a:rPr lang="en-US" dirty="0">
                <a:latin typeface="Arial"/>
                <a:cs typeface="Arial"/>
              </a:rPr>
              <a:t>, Anda Wang, Xiaodan Zhu, and Gernot Wagner </a:t>
            </a:r>
          </a:p>
        </p:txBody>
      </p:sp>
      <p:sp>
        <p:nvSpPr>
          <p:cNvPr id="8" name="Text Placeholder 7">
            <a:extLst>
              <a:ext uri="{FF2B5EF4-FFF2-40B4-BE49-F238E27FC236}">
                <a16:creationId xmlns:a16="http://schemas.microsoft.com/office/drawing/2014/main" id="{6261EA4B-1974-F5A2-BBF4-5606F88719C0}"/>
              </a:ext>
            </a:extLst>
          </p:cNvPr>
          <p:cNvSpPr>
            <a:spLocks noGrp="1"/>
          </p:cNvSpPr>
          <p:nvPr>
            <p:ph type="body" sz="quarter" idx="11"/>
          </p:nvPr>
        </p:nvSpPr>
        <p:spPr>
          <a:xfrm>
            <a:off x="5280951" y="491925"/>
            <a:ext cx="2998486" cy="416422"/>
          </a:xfrm>
        </p:spPr>
        <p:txBody>
          <a:bodyPr>
            <a:normAutofit/>
          </a:bodyPr>
          <a:lstStyle/>
          <a:p>
            <a:pPr algn="l"/>
            <a:r>
              <a:rPr lang="en-US" dirty="0">
                <a:latin typeface="Arial"/>
                <a:cs typeface="Arial"/>
              </a:rPr>
              <a:t>7 November 2025</a:t>
            </a:r>
          </a:p>
        </p:txBody>
      </p:sp>
      <p:sp>
        <p:nvSpPr>
          <p:cNvPr id="5" name="Title 4"/>
          <p:cNvSpPr>
            <a:spLocks noGrp="1"/>
          </p:cNvSpPr>
          <p:nvPr>
            <p:ph type="title"/>
          </p:nvPr>
        </p:nvSpPr>
        <p:spPr>
          <a:xfrm>
            <a:off x="5280951" y="3279663"/>
            <a:ext cx="6432630" cy="1605426"/>
          </a:xfrm>
        </p:spPr>
        <p:txBody>
          <a:bodyPr vert="horz">
            <a:normAutofit/>
          </a:bodyPr>
          <a:lstStyle/>
          <a:p>
            <a:pPr>
              <a:lnSpc>
                <a:spcPct val="100000"/>
              </a:lnSpc>
            </a:pPr>
            <a:r>
              <a:rPr lang="en-US" sz="4400" dirty="0"/>
              <a:t>Capturing Carbon</a:t>
            </a:r>
          </a:p>
        </p:txBody>
      </p:sp>
    </p:spTree>
    <p:custDataLst>
      <p:tags r:id="rId1"/>
    </p:custDataLst>
    <p:extLst>
      <p:ext uri="{BB962C8B-B14F-4D97-AF65-F5344CB8AC3E}">
        <p14:creationId xmlns:p14="http://schemas.microsoft.com/office/powerpoint/2010/main" val="575469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204A706-5E8D-4351-4B98-AD30A65F8284}"/>
              </a:ext>
            </a:extLst>
          </p:cNvPr>
          <p:cNvGraphicFramePr>
            <a:graphicFrameLocks noChangeAspect="1"/>
          </p:cNvGraphicFramePr>
          <p:nvPr>
            <p:custDataLst>
              <p:tags r:id="rId2"/>
            </p:custDataLst>
            <p:extLst>
              <p:ext uri="{D42A27DB-BD31-4B8C-83A1-F6EECF244321}">
                <p14:modId xmlns:p14="http://schemas.microsoft.com/office/powerpoint/2010/main" val="23147436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84" imgH="486" progId="TCLayout.ActiveDocument.1">
                  <p:embed/>
                </p:oleObj>
              </mc:Choice>
              <mc:Fallback>
                <p:oleObj name="think-cell Slide" r:id="rId13" imgW="484" imgH="486" progId="TCLayout.ActiveDocument.1">
                  <p:embed/>
                  <p:pic>
                    <p:nvPicPr>
                      <p:cNvPr id="4" name="think-cell data - do not delete" hidden="1">
                        <a:extLst>
                          <a:ext uri="{FF2B5EF4-FFF2-40B4-BE49-F238E27FC236}">
                            <a16:creationId xmlns:a16="http://schemas.microsoft.com/office/drawing/2014/main" id="{A204A706-5E8D-4351-4B98-AD30A65F8284}"/>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139" name="btfpNotesBox801066">
            <a:extLst>
              <a:ext uri="{FF2B5EF4-FFF2-40B4-BE49-F238E27FC236}">
                <a16:creationId xmlns:a16="http://schemas.microsoft.com/office/drawing/2014/main" id="{07E67AC3-941D-5510-3087-97DFCCDBC494}"/>
              </a:ext>
            </a:extLst>
          </p:cNvPr>
          <p:cNvSpPr txBox="1"/>
          <p:nvPr>
            <p:custDataLst>
              <p:tags r:id="rId3"/>
            </p:custDataLst>
          </p:nvPr>
        </p:nvSpPr>
        <p:spPr bwMode="gray">
          <a:xfrm>
            <a:off x="330199" y="6272784"/>
            <a:ext cx="9144000" cy="492443"/>
          </a:xfrm>
          <a:prstGeom prst="rect">
            <a:avLst/>
          </a:prstGeom>
          <a:noFill/>
        </p:spPr>
        <p:txBody>
          <a:bodyPr vert="horz" wrap="square" lIns="0" tIns="0" rIns="0" bIns="0" rtlCol="0" anchor="b">
            <a:spAutoFit/>
          </a:bodyPr>
          <a:lstStyle/>
          <a:p>
            <a:pPr defTabSz="711200">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defTabSz="711200">
              <a:defRPr/>
            </a:pPr>
            <a:endParaRPr lang="en-US" sz="800" dirty="0">
              <a:solidFill>
                <a:srgbClr val="000000"/>
              </a:solidFill>
              <a:latin typeface="Arial"/>
            </a:endParaRPr>
          </a:p>
          <a:p>
            <a:pPr defTabSz="711200">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IEA,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5"/>
              </a:rPr>
              <a:t>CCUS Projects Explorer</a:t>
            </a:r>
            <a:r>
              <a:rPr kumimoji="0" lang="en-US" sz="800" b="0" i="0" u="none" strike="noStrike" kern="1200" cap="none" spc="0" normalizeH="0" baseline="0" noProof="0" dirty="0">
                <a:ln>
                  <a:noFill/>
                </a:ln>
                <a:solidFill>
                  <a:srgbClr val="000000"/>
                </a:solidFill>
                <a:effectLst/>
                <a:uLnTx/>
                <a:uFillTx/>
                <a:latin typeface="Arial"/>
                <a:ea typeface="+mn-ea"/>
                <a:cs typeface="+mn-cs"/>
              </a:rPr>
              <a:t> (2024); IEA,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6"/>
              </a:rPr>
              <a:t>CCUS</a:t>
            </a:r>
            <a:r>
              <a:rPr kumimoji="0" lang="en-US" sz="800" b="0" i="0" u="none" strike="noStrike" kern="1200" cap="none" spc="0" normalizeH="0" baseline="0" noProof="0" dirty="0">
                <a:ln>
                  <a:noFill/>
                </a:ln>
                <a:solidFill>
                  <a:srgbClr val="000000"/>
                </a:solidFill>
                <a:effectLst/>
                <a:uLnTx/>
                <a:uFillTx/>
                <a:latin typeface="Arial"/>
                <a:ea typeface="+mn-ea"/>
                <a:cs typeface="+mn-cs"/>
              </a:rPr>
              <a:t> (2024); </a:t>
            </a:r>
            <a:r>
              <a:rPr lang="en-US" sz="800" dirty="0">
                <a:solidFill>
                  <a:srgbClr val="000000"/>
                </a:solidFill>
                <a:latin typeface="Arial"/>
              </a:rPr>
              <a:t>Wood Mackenzie, </a:t>
            </a:r>
            <a:r>
              <a:rPr lang="en-US" sz="800" dirty="0">
                <a:solidFill>
                  <a:srgbClr val="000000"/>
                </a:solidFill>
                <a:latin typeface="Arial"/>
                <a:hlinkClick r:id="rId17"/>
              </a:rPr>
              <a:t>CCUS: US$196bn Investment Opportunity</a:t>
            </a:r>
            <a:r>
              <a:rPr lang="en-US" sz="800" dirty="0">
                <a:solidFill>
                  <a:srgbClr val="000000"/>
                </a:solidFill>
                <a:latin typeface="Arial"/>
              </a:rPr>
              <a:t> (2024); ABI Research, </a:t>
            </a:r>
            <a:r>
              <a:rPr lang="en-US" sz="800" dirty="0">
                <a:solidFill>
                  <a:srgbClr val="000000"/>
                </a:solidFill>
                <a:latin typeface="Arial"/>
                <a:hlinkClick r:id="rId18"/>
              </a:rPr>
              <a:t>The Future of Industrial Decarbonization</a:t>
            </a:r>
            <a:r>
              <a:rPr lang="en-US" sz="800" dirty="0">
                <a:solidFill>
                  <a:srgbClr val="000000"/>
                </a:solidFill>
              </a:rPr>
              <a:t> </a:t>
            </a:r>
            <a:r>
              <a:rPr lang="en-US" sz="800" dirty="0">
                <a:solidFill>
                  <a:srgbClr val="000000"/>
                </a:solidFill>
                <a:latin typeface="Arial"/>
              </a:rPr>
              <a:t>(2024).</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defTabSz="711200">
              <a:defRPr/>
            </a:pPr>
            <a:r>
              <a:rPr kumimoji="0" lang="en-US" sz="800" b="0" i="0" u="none" strike="noStrike" kern="1200" cap="none" spc="0" normalizeH="0" baseline="0" noProof="0" dirty="0">
                <a:ln>
                  <a:noFill/>
                </a:ln>
                <a:solidFill>
                  <a:srgbClr val="000000"/>
                </a:solidFill>
                <a:effectLst/>
                <a:uLnTx/>
                <a:uFillTx/>
                <a:latin typeface="Arial"/>
                <a:cs typeface="Arial"/>
              </a:rPr>
              <a:t>Credit:</a:t>
            </a:r>
            <a:r>
              <a:rPr lang="en-US" sz="800" dirty="0">
                <a:solidFill>
                  <a:srgbClr val="000000"/>
                </a:solidFill>
                <a:latin typeface="Arial"/>
                <a:cs typeface="Arial"/>
              </a:rPr>
              <a:t> </a:t>
            </a:r>
            <a:r>
              <a:rPr lang="en-US" sz="800" dirty="0">
                <a:latin typeface="Arial"/>
                <a:cs typeface="Arial"/>
              </a:rPr>
              <a:t>Grace Frascati, </a:t>
            </a:r>
            <a:r>
              <a:rPr lang="en-US" sz="800" dirty="0">
                <a:solidFill>
                  <a:srgbClr val="000000"/>
                </a:solidFill>
                <a:latin typeface="Arial"/>
                <a:cs typeface="Arial"/>
              </a:rPr>
              <a:t>Anda Wang, </a:t>
            </a:r>
            <a:r>
              <a:rPr lang="en-US" sz="800" dirty="0">
                <a:latin typeface="Arial"/>
                <a:cs typeface="Arial"/>
              </a:rPr>
              <a:t>Hyae Ryung Kim, </a:t>
            </a:r>
            <a:r>
              <a:rPr kumimoji="0" lang="en-US" sz="800" b="0" i="0" u="none" strike="noStrike" kern="1200" cap="none" spc="0" normalizeH="0" baseline="0" noProof="0" dirty="0">
                <a:ln>
                  <a:noFill/>
                </a:ln>
                <a:solidFill>
                  <a:srgbClr val="000000"/>
                </a:solidFill>
                <a:effectLst/>
                <a:uLnTx/>
                <a:uFillTx/>
                <a:latin typeface="Arial"/>
                <a:ea typeface="+mn-ea"/>
                <a:cs typeface="+mn-cs"/>
              </a:rPr>
              <a:t>and </a:t>
            </a:r>
            <a:r>
              <a:rPr lang="en-US" sz="800" dirty="0">
                <a:solidFill>
                  <a:srgbClr val="000000"/>
                </a:solidFill>
                <a:hlinkClick r:id="rId19"/>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0"/>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21"/>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lang="en-US" sz="800" b="0" i="0" u="none" strike="noStrike" kern="1200" cap="none" spc="0" normalizeH="0" baseline="0" noProof="0" dirty="0">
              <a:ln>
                <a:noFill/>
              </a:ln>
              <a:solidFill>
                <a:srgbClr val="000000"/>
              </a:solidFill>
              <a:effectLst/>
              <a:uLnTx/>
              <a:uFillTx/>
              <a:latin typeface="Arial"/>
              <a:cs typeface="Arial"/>
            </a:endParaRPr>
          </a:p>
        </p:txBody>
      </p:sp>
      <p:grpSp>
        <p:nvGrpSpPr>
          <p:cNvPr id="7" name="Group 6">
            <a:extLst>
              <a:ext uri="{FF2B5EF4-FFF2-40B4-BE49-F238E27FC236}">
                <a16:creationId xmlns:a16="http://schemas.microsoft.com/office/drawing/2014/main" id="{E8B137B7-B4BC-569E-FC63-F236A25B719F}"/>
              </a:ext>
            </a:extLst>
          </p:cNvPr>
          <p:cNvGrpSpPr/>
          <p:nvPr/>
        </p:nvGrpSpPr>
        <p:grpSpPr>
          <a:xfrm>
            <a:off x="329182" y="1554480"/>
            <a:ext cx="9016703" cy="288219"/>
            <a:chOff x="488949" y="1695176"/>
            <a:chExt cx="4602122" cy="288219"/>
          </a:xfrm>
        </p:grpSpPr>
        <p:sp>
          <p:nvSpPr>
            <p:cNvPr id="11" name="btfpColumnHeaderBoxText223027">
              <a:extLst>
                <a:ext uri="{FF2B5EF4-FFF2-40B4-BE49-F238E27FC236}">
                  <a16:creationId xmlns:a16="http://schemas.microsoft.com/office/drawing/2014/main" id="{061CBCC7-5C85-A0A2-0B1E-C329A606C281}"/>
                </a:ext>
              </a:extLst>
            </p:cNvPr>
            <p:cNvSpPr txBox="1"/>
            <p:nvPr/>
          </p:nvSpPr>
          <p:spPr bwMode="gray">
            <a:xfrm>
              <a:off x="488949" y="1695176"/>
              <a:ext cx="4602122" cy="288219"/>
            </a:xfrm>
            <a:prstGeom prst="rect">
              <a:avLst/>
            </a:prstGeom>
            <a:noFill/>
            <a:ln w="9525" cap="flat" cmpd="sng" algn="ctr">
              <a:noFill/>
              <a:prstDash val="solid"/>
              <a:round/>
              <a:headEnd type="none" w="med" len="med"/>
              <a:tailEnd type="none" w="med" len="med"/>
            </a:ln>
          </p:spPr>
          <p:txBody>
            <a:bodyPr vert="horz" wrap="square" lIns="36036" tIns="36036" rIns="36036" bIns="36036" rtlCol="0" anchor="b">
              <a:spAutoFit/>
            </a:bodyPr>
            <a:lstStyle/>
            <a:p>
              <a:pPr defTabSz="711200">
                <a:defRPr/>
              </a:pPr>
              <a:r>
                <a:rPr lang="en-US" sz="1400" b="1" dirty="0">
                  <a:solidFill>
                    <a:srgbClr val="000000"/>
                  </a:solidFill>
                  <a:latin typeface="Arial"/>
                </a:rPr>
                <a:t>While the highest capture capacity is in North America, APAC is expected to see the highest CAGR (38%)</a:t>
              </a:r>
              <a:endParaRPr lang="en-US" sz="1400" b="1" i="0" u="none" strike="noStrike" kern="1200" cap="none" spc="0" normalizeH="0" baseline="0" noProof="0" dirty="0">
                <a:ln>
                  <a:noFill/>
                </a:ln>
                <a:solidFill>
                  <a:srgbClr val="000000"/>
                </a:solidFill>
                <a:effectLst/>
                <a:uLnTx/>
                <a:uFillTx/>
                <a:latin typeface="Arial"/>
                <a:cs typeface="Arial"/>
              </a:endParaRPr>
            </a:p>
          </p:txBody>
        </p:sp>
        <p:cxnSp>
          <p:nvCxnSpPr>
            <p:cNvPr id="12" name="btfpColumnHeaderBoxLine223027">
              <a:extLst>
                <a:ext uri="{FF2B5EF4-FFF2-40B4-BE49-F238E27FC236}">
                  <a16:creationId xmlns:a16="http://schemas.microsoft.com/office/drawing/2014/main" id="{35FC744B-BE4F-63BC-8333-12DEEDB28EFC}"/>
                </a:ext>
              </a:extLst>
            </p:cNvPr>
            <p:cNvCxnSpPr>
              <a:cxnSpLocks/>
            </p:cNvCxnSpPr>
            <p:nvPr/>
          </p:nvCxnSpPr>
          <p:spPr bwMode="gray">
            <a:xfrm>
              <a:off x="488952" y="1965105"/>
              <a:ext cx="4491298" cy="0"/>
            </a:xfrm>
            <a:prstGeom prst="line">
              <a:avLst/>
            </a:prstGeom>
            <a:ln w="9525" cap="flat" cmpd="sng" algn="ctr">
              <a:solidFill>
                <a:schemeClr val="tx1"/>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FFAB5B50-22F2-8627-E31C-41CDE3D2EFA7}"/>
              </a:ext>
            </a:extLst>
          </p:cNvPr>
          <p:cNvSpPr>
            <a:spLocks noGrp="1"/>
          </p:cNvSpPr>
          <p:nvPr>
            <p:ph type="title"/>
          </p:nvPr>
        </p:nvSpPr>
        <p:spPr/>
        <p:txBody>
          <a:bodyPr vert="horz">
            <a:noAutofit/>
          </a:bodyPr>
          <a:lstStyle/>
          <a:p>
            <a:r>
              <a:rPr lang="en-US" dirty="0"/>
              <a:t>Current projects are concentrated in North America with density of </a:t>
            </a:r>
            <a:br>
              <a:rPr lang="en-US" dirty="0"/>
            </a:br>
            <a:r>
              <a:rPr lang="en-US" dirty="0"/>
              <a:t>26 MtCO</a:t>
            </a:r>
            <a:r>
              <a:rPr lang="en-US" baseline="-25000" dirty="0"/>
              <a:t>2 </a:t>
            </a:r>
            <a:r>
              <a:rPr lang="en-US" dirty="0"/>
              <a:t>per year; growth is expected in Europe and APAC</a:t>
            </a:r>
          </a:p>
        </p:txBody>
      </p:sp>
      <p:sp>
        <p:nvSpPr>
          <p:cNvPr id="5" name="TextBox 4">
            <a:extLst>
              <a:ext uri="{FF2B5EF4-FFF2-40B4-BE49-F238E27FC236}">
                <a16:creationId xmlns:a16="http://schemas.microsoft.com/office/drawing/2014/main" id="{A973A2F3-A382-6898-A6EE-AB54DF09576B}"/>
              </a:ext>
            </a:extLst>
          </p:cNvPr>
          <p:cNvSpPr txBox="1"/>
          <p:nvPr/>
        </p:nvSpPr>
        <p:spPr bwMode="gray">
          <a:xfrm>
            <a:off x="488916" y="2007170"/>
            <a:ext cx="7854984" cy="241980"/>
          </a:xfrm>
          <a:prstGeom prst="rect">
            <a:avLst/>
          </a:prstGeom>
          <a:noFill/>
        </p:spPr>
        <p:txBody>
          <a:bodyPr wrap="square" lIns="36000" tIns="36000" rIns="36000" bIns="36000" rtlCol="0">
            <a:spAutoFit/>
          </a:bodyPr>
          <a:lstStyle/>
          <a:p>
            <a:pPr defTabSz="711200">
              <a:defRPr/>
            </a:pPr>
            <a:r>
              <a:rPr lang="en-US" sz="1100" b="1" dirty="0">
                <a:solidFill>
                  <a:srgbClr val="000000"/>
                </a:solidFill>
                <a:latin typeface="Arial"/>
              </a:rPr>
              <a:t>Operational and planned capture capacity</a:t>
            </a:r>
            <a:r>
              <a:rPr kumimoji="0" lang="en-US" sz="1100" b="1" i="0" u="none" strike="noStrike" kern="1200" cap="none" spc="0" normalizeH="0" baseline="0" noProof="0" dirty="0">
                <a:ln>
                  <a:noFill/>
                </a:ln>
                <a:solidFill>
                  <a:srgbClr val="000000"/>
                </a:solidFill>
                <a:effectLst/>
                <a:uLnTx/>
                <a:uFillTx/>
                <a:latin typeface="Arial"/>
                <a:ea typeface="+mn-ea"/>
                <a:cs typeface="+mn-cs"/>
              </a:rPr>
              <a:t>, shaded by approximate density (in MtCO</a:t>
            </a:r>
            <a:r>
              <a:rPr kumimoji="0" lang="en-US" sz="1100" b="1" i="0" u="none" strike="noStrike" kern="1200" cap="none" spc="0" normalizeH="0" baseline="-25000" noProof="0" dirty="0">
                <a:ln>
                  <a:noFill/>
                </a:ln>
                <a:solidFill>
                  <a:srgbClr val="000000"/>
                </a:solidFill>
                <a:effectLst/>
                <a:uLnTx/>
                <a:uFillTx/>
                <a:latin typeface="Arial"/>
                <a:ea typeface="+mn-ea"/>
                <a:cs typeface="+mn-cs"/>
              </a:rPr>
              <a:t>2 </a:t>
            </a:r>
            <a:r>
              <a:rPr lang="en-US" sz="1100" b="1" dirty="0">
                <a:solidFill>
                  <a:srgbClr val="000000"/>
                </a:solidFill>
              </a:rPr>
              <a:t>per year</a:t>
            </a:r>
            <a:r>
              <a:rPr kumimoji="0" lang="en-US" sz="1100" b="1" i="0" u="none" strike="noStrike" kern="1200" cap="none" spc="0" normalizeH="0" baseline="0" noProof="0" dirty="0">
                <a:ln>
                  <a:noFill/>
                </a:ln>
                <a:solidFill>
                  <a:srgbClr val="000000"/>
                </a:solidFill>
                <a:effectLst/>
                <a:uLnTx/>
                <a:uFillTx/>
                <a:latin typeface="Arial"/>
                <a:ea typeface="+mn-ea"/>
                <a:cs typeface="+mn-cs"/>
              </a:rPr>
              <a:t>), with 2023-30 CAGR</a:t>
            </a:r>
            <a:endParaRPr lang="en-US" sz="1100" b="1" i="0" u="none" strike="noStrike" kern="1200" cap="none" spc="0" normalizeH="0" baseline="0" noProof="0" dirty="0">
              <a:ln>
                <a:noFill/>
              </a:ln>
              <a:solidFill>
                <a:srgbClr val="000000"/>
              </a:solidFill>
              <a:effectLst/>
              <a:uLnTx/>
              <a:uFillTx/>
              <a:latin typeface="Arial"/>
              <a:cs typeface="Arial"/>
            </a:endParaRPr>
          </a:p>
        </p:txBody>
      </p:sp>
      <p:sp>
        <p:nvSpPr>
          <p:cNvPr id="6" name="TextBox 8">
            <a:extLst>
              <a:ext uri="{FF2B5EF4-FFF2-40B4-BE49-F238E27FC236}">
                <a16:creationId xmlns:a16="http://schemas.microsoft.com/office/drawing/2014/main" id="{94A21B09-051D-15DF-7D18-CB0A4585482A}"/>
              </a:ext>
            </a:extLst>
          </p:cNvPr>
          <p:cNvSpPr txBox="1"/>
          <p:nvPr/>
        </p:nvSpPr>
        <p:spPr bwMode="gray">
          <a:xfrm>
            <a:off x="9345887" y="1554480"/>
            <a:ext cx="2515913" cy="4545418"/>
          </a:xfrm>
          <a:prstGeom prst="rect">
            <a:avLst/>
          </a:prstGeom>
          <a:solidFill>
            <a:srgbClr val="E3E8EE"/>
          </a:solidFill>
          <a:ln w="9525" cap="flat" cmpd="sng" algn="ctr">
            <a:noFill/>
            <a:prstDash val="solid"/>
            <a:round/>
            <a:headEnd type="none" w="med" len="med"/>
            <a:tailEnd type="none" w="med" len="med"/>
          </a:ln>
        </p:spPr>
        <p:txBody>
          <a:bodyPr wrap="square" lIns="137160" tIns="137160" rIns="274320" bIns="137160" rtlCol="0" anchor="t">
            <a:noAutofit/>
          </a:bodyPr>
          <a:lstStyle/>
          <a:p>
            <a:pPr marL="0" marR="0" lvl="0" indent="-177800" algn="l" defTabSz="711200" rtl="0" eaLnBrk="1" fontAlgn="auto" latinLnBrk="0" hangingPunct="1">
              <a:lnSpc>
                <a:spcPct val="100000"/>
              </a:lnSpc>
              <a:spcBef>
                <a:spcPts val="1200"/>
              </a:spcBef>
              <a:spcAft>
                <a:spcPts val="60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Observations</a:t>
            </a:r>
          </a:p>
          <a:p>
            <a:pPr marL="177800" marR="0" lvl="0" indent="-177800" algn="l" defTabSz="711200" rtl="0" eaLnBrk="1" fontAlgn="auto" latinLnBrk="0" hangingPunct="1">
              <a:lnSpc>
                <a:spcPct val="100000"/>
              </a:lnSpc>
              <a:spcBef>
                <a:spcPts val="0"/>
              </a:spcBef>
              <a:spcAft>
                <a:spcPts val="400"/>
              </a:spcAft>
              <a:buClrTx/>
              <a:buSzTx/>
              <a:buFontTx/>
              <a:buChar char="•"/>
              <a:tabLst/>
              <a:defRPr/>
            </a:pPr>
            <a:r>
              <a:rPr kumimoji="0" lang="en-US" altLang="ja-JP" sz="1050" b="1" i="0" u="none" strike="noStrike" kern="1200" cap="none" spc="0" normalizeH="0" baseline="0" noProof="0" dirty="0">
                <a:ln>
                  <a:noFill/>
                </a:ln>
                <a:solidFill>
                  <a:srgbClr val="000000"/>
                </a:solidFill>
                <a:effectLst/>
                <a:uLnTx/>
                <a:uFillTx/>
                <a:latin typeface="Arial"/>
                <a:ea typeface="+mn-ea"/>
                <a:cs typeface="+mn-cs"/>
              </a:rPr>
              <a:t>~50% of the current capacity comes from North America</a:t>
            </a:r>
            <a:r>
              <a:rPr kumimoji="0" lang="en-US" altLang="ja-JP" sz="1050" b="0" i="0" u="none" strike="noStrike" kern="1200" cap="none" spc="0" normalizeH="0" baseline="0" noProof="0" dirty="0">
                <a:ln>
                  <a:noFill/>
                </a:ln>
                <a:solidFill>
                  <a:srgbClr val="000000"/>
                </a:solidFill>
                <a:effectLst/>
                <a:uLnTx/>
                <a:uFillTx/>
                <a:latin typeface="Arial"/>
                <a:ea typeface="+mn-ea"/>
                <a:cs typeface="+mn-cs"/>
              </a:rPr>
              <a:t>; </a:t>
            </a:r>
            <a:r>
              <a:rPr kumimoji="0" lang="en-US" altLang="ja-JP" sz="1050" b="1" i="0" u="none" strike="noStrike" kern="1200" cap="none" spc="0" normalizeH="0" baseline="0" noProof="0" dirty="0">
                <a:ln>
                  <a:noFill/>
                </a:ln>
                <a:solidFill>
                  <a:srgbClr val="000000"/>
                </a:solidFill>
                <a:effectLst/>
                <a:uLnTx/>
                <a:uFillTx/>
                <a:latin typeface="Arial"/>
                <a:ea typeface="+mn-ea"/>
                <a:cs typeface="+mn-cs"/>
              </a:rPr>
              <a:t>significant growth is expected in Europe </a:t>
            </a:r>
            <a:r>
              <a:rPr kumimoji="0" lang="en-US" altLang="ja-JP" sz="1050" b="0" i="0" u="none" strike="noStrike" kern="1200" cap="none" spc="0" normalizeH="0" baseline="0" noProof="0" dirty="0">
                <a:ln>
                  <a:noFill/>
                </a:ln>
                <a:solidFill>
                  <a:srgbClr val="000000"/>
                </a:solidFill>
                <a:effectLst/>
                <a:uLnTx/>
                <a:uFillTx/>
                <a:latin typeface="Arial"/>
                <a:ea typeface="+mn-ea"/>
                <a:cs typeface="+mn-cs"/>
              </a:rPr>
              <a:t>(35% CAGR 2023-30), </a:t>
            </a:r>
            <a:r>
              <a:rPr kumimoji="0" lang="en-US" altLang="ja-JP" sz="1050" b="1" i="0" u="none" strike="noStrike" kern="1200" cap="none" spc="0" normalizeH="0" baseline="0" noProof="0" dirty="0">
                <a:ln>
                  <a:noFill/>
                </a:ln>
                <a:solidFill>
                  <a:srgbClr val="000000"/>
                </a:solidFill>
                <a:effectLst/>
                <a:uLnTx/>
                <a:uFillTx/>
                <a:latin typeface="Arial"/>
                <a:ea typeface="+mn-ea"/>
                <a:cs typeface="+mn-cs"/>
              </a:rPr>
              <a:t>Asia</a:t>
            </a:r>
            <a:r>
              <a:rPr kumimoji="0" lang="en-US" altLang="ja-JP" sz="1050" b="0" i="0" u="none" strike="noStrike" kern="1200" cap="none" spc="0" normalizeH="0" baseline="0" noProof="0" dirty="0">
                <a:ln>
                  <a:noFill/>
                </a:ln>
                <a:solidFill>
                  <a:srgbClr val="000000"/>
                </a:solidFill>
                <a:effectLst/>
                <a:uLnTx/>
                <a:uFillTx/>
                <a:latin typeface="Arial"/>
                <a:ea typeface="+mn-ea"/>
                <a:cs typeface="+mn-cs"/>
              </a:rPr>
              <a:t> </a:t>
            </a:r>
            <a:r>
              <a:rPr kumimoji="0" lang="en-US" altLang="ja-JP" sz="1050" b="1" i="0" u="none" strike="noStrike" kern="1200" cap="none" spc="0" normalizeH="0" baseline="0" noProof="0" dirty="0">
                <a:ln>
                  <a:noFill/>
                </a:ln>
                <a:solidFill>
                  <a:srgbClr val="000000"/>
                </a:solidFill>
                <a:effectLst/>
                <a:uLnTx/>
                <a:uFillTx/>
                <a:latin typeface="Arial"/>
                <a:ea typeface="+mn-ea"/>
                <a:cs typeface="+mn-cs"/>
              </a:rPr>
              <a:t>Pacific</a:t>
            </a:r>
            <a:r>
              <a:rPr kumimoji="0" lang="en-US" altLang="ja-JP" sz="1050" b="0" i="0" u="none" strike="noStrike" kern="1200" cap="none" spc="0" normalizeH="0" baseline="0" noProof="0" dirty="0">
                <a:ln>
                  <a:noFill/>
                </a:ln>
                <a:solidFill>
                  <a:srgbClr val="000000"/>
                </a:solidFill>
                <a:effectLst/>
                <a:uLnTx/>
                <a:uFillTx/>
                <a:latin typeface="Arial"/>
                <a:ea typeface="+mn-ea"/>
                <a:cs typeface="+mn-cs"/>
              </a:rPr>
              <a:t> (38%), and </a:t>
            </a:r>
            <a:r>
              <a:rPr kumimoji="0" lang="en-US" altLang="ja-JP" sz="1050" b="1" i="0" u="none" strike="noStrike" kern="1200" cap="none" spc="0" normalizeH="0" baseline="0" noProof="0" dirty="0">
                <a:ln>
                  <a:noFill/>
                </a:ln>
                <a:solidFill>
                  <a:srgbClr val="000000"/>
                </a:solidFill>
                <a:effectLst/>
                <a:uLnTx/>
                <a:uFillTx/>
                <a:latin typeface="Arial"/>
                <a:ea typeface="+mn-ea"/>
                <a:cs typeface="+mn-cs"/>
              </a:rPr>
              <a:t>North America </a:t>
            </a:r>
            <a:r>
              <a:rPr kumimoji="0" lang="en-US" altLang="ja-JP" sz="1050" b="0" i="0" u="none" strike="noStrike" kern="1200" cap="none" spc="0" normalizeH="0" baseline="0" noProof="0" dirty="0">
                <a:ln>
                  <a:noFill/>
                </a:ln>
                <a:solidFill>
                  <a:srgbClr val="000000"/>
                </a:solidFill>
                <a:effectLst/>
                <a:uLnTx/>
                <a:uFillTx/>
                <a:latin typeface="Arial"/>
                <a:ea typeface="+mn-ea"/>
                <a:cs typeface="+mn-cs"/>
              </a:rPr>
              <a:t>(34%).</a:t>
            </a:r>
          </a:p>
          <a:p>
            <a:pPr marL="177800" marR="0" lvl="0" indent="-177800" algn="l" defTabSz="711200" rtl="0" eaLnBrk="1" fontAlgn="auto" latinLnBrk="0" hangingPunct="1">
              <a:lnSpc>
                <a:spcPct val="100000"/>
              </a:lnSpc>
              <a:spcBef>
                <a:spcPts val="0"/>
              </a:spcBef>
              <a:spcAft>
                <a:spcPts val="400"/>
              </a:spcAft>
              <a:buClrTx/>
              <a:buSzTx/>
              <a:buFontTx/>
              <a:buChar char="•"/>
              <a:tabLst/>
              <a:defRPr/>
            </a:pPr>
            <a:r>
              <a:rPr lang="en-US" altLang="ja-JP" sz="1050" dirty="0">
                <a:solidFill>
                  <a:srgbClr val="000000"/>
                </a:solidFill>
                <a:latin typeface="Arial"/>
              </a:rPr>
              <a:t>D</a:t>
            </a:r>
            <a:r>
              <a:rPr kumimoji="0" lang="en-US" altLang="ja-JP" sz="1050" b="0" i="0" u="none" strike="noStrike" kern="1200" cap="none" spc="0" normalizeH="0" baseline="0" noProof="0" dirty="0">
                <a:ln>
                  <a:noFill/>
                </a:ln>
                <a:solidFill>
                  <a:srgbClr val="000000"/>
                </a:solidFill>
                <a:effectLst/>
                <a:uLnTx/>
                <a:uFillTx/>
                <a:latin typeface="Arial"/>
                <a:ea typeface="+mn-ea"/>
                <a:cs typeface="+mn-cs"/>
              </a:rPr>
              <a:t>evelopment in </a:t>
            </a:r>
            <a:r>
              <a:rPr kumimoji="0" lang="en-US" altLang="ja-JP" sz="1050" b="1" i="0" u="none" strike="noStrike" kern="1200" cap="none" spc="0" normalizeH="0" baseline="0" noProof="0" dirty="0">
                <a:ln>
                  <a:noFill/>
                </a:ln>
                <a:solidFill>
                  <a:srgbClr val="000000"/>
                </a:solidFill>
                <a:effectLst/>
                <a:uLnTx/>
                <a:uFillTx/>
                <a:latin typeface="Arial"/>
                <a:ea typeface="+mn-ea"/>
                <a:cs typeface="+mn-cs"/>
              </a:rPr>
              <a:t>China, India, Latin America, the Middle East, and Africa is limited by a lack of firm policy</a:t>
            </a:r>
            <a:r>
              <a:rPr lang="en-US" altLang="ja-JP" sz="1050" dirty="0">
                <a:solidFill>
                  <a:srgbClr val="000000"/>
                </a:solidFill>
                <a:latin typeface="Arial"/>
              </a:rPr>
              <a:t> </a:t>
            </a:r>
            <a:r>
              <a:rPr lang="en-US" altLang="ja-JP" sz="1050" b="1" dirty="0">
                <a:solidFill>
                  <a:srgbClr val="000000"/>
                </a:solidFill>
                <a:latin typeface="Arial"/>
              </a:rPr>
              <a:t>and </a:t>
            </a:r>
            <a:r>
              <a:rPr kumimoji="0" lang="en-US" altLang="ja-JP" sz="1050" b="1" i="0" u="none" strike="noStrike" kern="1200" cap="none" spc="0" normalizeH="0" baseline="0" noProof="0" dirty="0">
                <a:ln>
                  <a:noFill/>
                </a:ln>
                <a:solidFill>
                  <a:srgbClr val="000000"/>
                </a:solidFill>
                <a:effectLst/>
                <a:uLnTx/>
                <a:uFillTx/>
                <a:latin typeface="Arial"/>
                <a:ea typeface="+mn-ea"/>
                <a:cs typeface="+mn-cs"/>
              </a:rPr>
              <a:t>regulatory frameworks.</a:t>
            </a:r>
          </a:p>
          <a:p>
            <a:pPr marL="177800" marR="0" lvl="0" indent="-177800" algn="l" defTabSz="711200" rtl="0" eaLnBrk="1" fontAlgn="auto" latinLnBrk="0" hangingPunct="1">
              <a:lnSpc>
                <a:spcPct val="100000"/>
              </a:lnSpc>
              <a:spcBef>
                <a:spcPts val="0"/>
              </a:spcBef>
              <a:spcAft>
                <a:spcPts val="400"/>
              </a:spcAft>
              <a:buClrTx/>
              <a:buSzTx/>
              <a:buFontTx/>
              <a:buChar char="•"/>
              <a:tabLst/>
              <a:defRPr/>
            </a:pPr>
            <a:r>
              <a:rPr kumimoji="0" lang="en-US" altLang="ja-JP" sz="1050" b="0" i="0" u="none" strike="noStrike" kern="1200" cap="none" spc="0" normalizeH="0" baseline="0" noProof="0" dirty="0">
                <a:ln>
                  <a:noFill/>
                </a:ln>
                <a:solidFill>
                  <a:srgbClr val="000000"/>
                </a:solidFill>
                <a:effectLst/>
                <a:uLnTx/>
                <a:uFillTx/>
                <a:latin typeface="Arial"/>
                <a:ea typeface="+mn-ea"/>
                <a:cs typeface="+mn-cs"/>
              </a:rPr>
              <a:t>Geographic expansion is fueled by funding and </a:t>
            </a:r>
            <a:r>
              <a:rPr kumimoji="0" lang="en-US" altLang="ja-JP" sz="1050" b="1" i="0" u="none" strike="noStrike" kern="1200" cap="none" spc="0" normalizeH="0" baseline="0" noProof="0" dirty="0">
                <a:ln>
                  <a:noFill/>
                </a:ln>
                <a:solidFill>
                  <a:srgbClr val="000000"/>
                </a:solidFill>
                <a:effectLst/>
                <a:uLnTx/>
                <a:uFillTx/>
                <a:latin typeface="Arial"/>
                <a:ea typeface="+mn-ea"/>
                <a:cs typeface="+mn-cs"/>
              </a:rPr>
              <a:t>cross-border initiatives:</a:t>
            </a:r>
          </a:p>
          <a:p>
            <a:pPr marL="355600" marR="0" lvl="1" indent="-177800" algn="l" defTabSz="711200" rtl="0" eaLnBrk="1" fontAlgn="auto" latinLnBrk="0" hangingPunct="1">
              <a:lnSpc>
                <a:spcPct val="100000"/>
              </a:lnSpc>
              <a:spcBef>
                <a:spcPts val="0"/>
              </a:spcBef>
              <a:spcAft>
                <a:spcPts val="400"/>
              </a:spcAft>
              <a:buClrTx/>
              <a:buSzTx/>
              <a:buFontTx/>
              <a:buChar char="–"/>
              <a:tabLst/>
              <a:defRPr/>
            </a:pPr>
            <a:r>
              <a:rPr kumimoji="0" lang="en-US" altLang="ja-JP" sz="1050" b="0" i="0" u="none" strike="noStrike" kern="1200" cap="none" spc="0" normalizeH="0" baseline="0" noProof="0" dirty="0">
                <a:ln>
                  <a:noFill/>
                </a:ln>
                <a:solidFill>
                  <a:srgbClr val="000000"/>
                </a:solidFill>
                <a:effectLst/>
                <a:uLnTx/>
                <a:uFillTx/>
                <a:latin typeface="Arial"/>
                <a:ea typeface="+mn-ea"/>
                <a:cs typeface="+mn-cs"/>
              </a:rPr>
              <a:t>The </a:t>
            </a:r>
            <a:r>
              <a:rPr kumimoji="0" lang="en-US" altLang="ja-JP" sz="1050" b="1" i="0" u="none" strike="noStrike" kern="1200" cap="none" spc="0" normalizeH="0" baseline="0" noProof="0" dirty="0">
                <a:ln>
                  <a:noFill/>
                </a:ln>
                <a:solidFill>
                  <a:srgbClr val="000000"/>
                </a:solidFill>
                <a:effectLst/>
                <a:uLnTx/>
                <a:uFillTx/>
                <a:latin typeface="Arial"/>
                <a:ea typeface="+mn-ea"/>
                <a:cs typeface="+mn-cs"/>
              </a:rPr>
              <a:t>Carbon Management Challenge </a:t>
            </a:r>
            <a:r>
              <a:rPr kumimoji="0" lang="en-US" altLang="ja-JP" sz="1050" b="0" i="0" u="none" strike="noStrike" kern="1200" cap="none" spc="0" normalizeH="0" baseline="0" noProof="0" dirty="0">
                <a:ln>
                  <a:noFill/>
                </a:ln>
                <a:solidFill>
                  <a:srgbClr val="000000"/>
                </a:solidFill>
                <a:effectLst/>
                <a:uLnTx/>
                <a:uFillTx/>
                <a:latin typeface="Arial"/>
                <a:ea typeface="+mn-ea"/>
                <a:cs typeface="+mn-cs"/>
              </a:rPr>
              <a:t>introduced a </a:t>
            </a:r>
            <a:br>
              <a:rPr kumimoji="0" lang="en-US" altLang="ja-JP" sz="1050" b="0" i="0" u="none" strike="noStrike" kern="1200" cap="none" spc="0" normalizeH="0" baseline="0" noProof="0" dirty="0">
                <a:ln>
                  <a:noFill/>
                </a:ln>
                <a:solidFill>
                  <a:srgbClr val="000000"/>
                </a:solidFill>
                <a:effectLst/>
                <a:uLnTx/>
                <a:uFillTx/>
                <a:latin typeface="Arial"/>
                <a:ea typeface="+mn-ea"/>
                <a:cs typeface="+mn-cs"/>
              </a:rPr>
            </a:br>
            <a:r>
              <a:rPr kumimoji="0" lang="en-US" altLang="ja-JP" sz="1050" b="0" i="0" u="none" strike="noStrike" kern="1200" cap="none" spc="0" normalizeH="0" baseline="0" noProof="0" dirty="0">
                <a:ln>
                  <a:noFill/>
                </a:ln>
                <a:solidFill>
                  <a:srgbClr val="000000"/>
                </a:solidFill>
                <a:effectLst/>
                <a:uLnTx/>
                <a:uFillTx/>
                <a:latin typeface="Arial"/>
                <a:ea typeface="+mn-ea"/>
                <a:cs typeface="+mn-cs"/>
              </a:rPr>
              <a:t>joint call to action for </a:t>
            </a:r>
            <a:r>
              <a:rPr kumimoji="0" lang="en-US" altLang="ja-JP" sz="1050" b="1" i="0" u="none" strike="noStrike" kern="1200" cap="none" spc="0" normalizeH="0" baseline="0" noProof="0" dirty="0">
                <a:ln>
                  <a:noFill/>
                </a:ln>
                <a:solidFill>
                  <a:srgbClr val="000000"/>
                </a:solidFill>
                <a:effectLst/>
                <a:uLnTx/>
                <a:uFillTx/>
                <a:latin typeface="Arial"/>
                <a:ea typeface="+mn-ea"/>
                <a:cs typeface="+mn-cs"/>
              </a:rPr>
              <a:t>governments to accelerate the deployment of tech.</a:t>
            </a:r>
          </a:p>
          <a:p>
            <a:pPr marL="355600" marR="0" lvl="1" indent="-177800" algn="l" defTabSz="711200" rtl="0" eaLnBrk="1" fontAlgn="auto" latinLnBrk="0" hangingPunct="1">
              <a:lnSpc>
                <a:spcPct val="100000"/>
              </a:lnSpc>
              <a:spcBef>
                <a:spcPts val="0"/>
              </a:spcBef>
              <a:spcAft>
                <a:spcPts val="400"/>
              </a:spcAft>
              <a:buClrTx/>
              <a:buSzTx/>
              <a:buFontTx/>
              <a:buChar char="–"/>
              <a:tabLst/>
              <a:defRPr/>
            </a:pPr>
            <a:r>
              <a:rPr kumimoji="0" lang="en-US" altLang="ja-JP" sz="1050" b="0" i="0" u="none" strike="noStrike" kern="1200" cap="none" spc="0" normalizeH="0" baseline="0" noProof="0" dirty="0">
                <a:ln>
                  <a:noFill/>
                </a:ln>
                <a:solidFill>
                  <a:srgbClr val="000000"/>
                </a:solidFill>
                <a:effectLst/>
                <a:uLnTx/>
                <a:uFillTx/>
                <a:latin typeface="Arial"/>
                <a:ea typeface="+mn-ea"/>
                <a:cs typeface="+mn-cs"/>
              </a:rPr>
              <a:t>Denmark, Belgium, the Netherlands, and Sweden signed a </a:t>
            </a:r>
            <a:r>
              <a:rPr kumimoji="0" lang="en-US" altLang="ja-JP" sz="1050" b="1" i="0" u="none" strike="noStrike" kern="1200" cap="none" spc="0" normalizeH="0" baseline="0" noProof="0" dirty="0">
                <a:ln>
                  <a:noFill/>
                </a:ln>
                <a:solidFill>
                  <a:srgbClr val="000000"/>
                </a:solidFill>
                <a:effectLst/>
                <a:uLnTx/>
                <a:uFillTx/>
                <a:latin typeface="Arial"/>
                <a:ea typeface="+mn-ea"/>
                <a:cs typeface="+mn-cs"/>
              </a:rPr>
              <a:t>CO</a:t>
            </a:r>
            <a:r>
              <a:rPr kumimoji="0" lang="en-US" altLang="ja-JP" sz="1050" b="1" i="0" u="none" strike="noStrike" kern="1200" cap="none" spc="0" normalizeH="0" baseline="-25000" noProof="0" dirty="0">
                <a:ln>
                  <a:noFill/>
                </a:ln>
                <a:solidFill>
                  <a:srgbClr val="000000"/>
                </a:solidFill>
                <a:effectLst/>
                <a:uLnTx/>
                <a:uFillTx/>
                <a:latin typeface="Arial"/>
                <a:ea typeface="+mn-ea"/>
                <a:cs typeface="+mn-cs"/>
              </a:rPr>
              <a:t>2</a:t>
            </a:r>
            <a:r>
              <a:rPr kumimoji="0" lang="en-US" altLang="ja-JP" sz="1050" b="1" i="0" u="none" strike="noStrike" kern="1200" cap="none" spc="0" normalizeH="0" baseline="0" noProof="0" dirty="0">
                <a:ln>
                  <a:noFill/>
                </a:ln>
                <a:solidFill>
                  <a:srgbClr val="000000"/>
                </a:solidFill>
                <a:effectLst/>
                <a:uLnTx/>
                <a:uFillTx/>
                <a:latin typeface="Arial"/>
                <a:ea typeface="+mn-ea"/>
                <a:cs typeface="+mn-cs"/>
              </a:rPr>
              <a:t> transport and storage agreement </a:t>
            </a:r>
            <a:r>
              <a:rPr kumimoji="0" lang="en-US" altLang="ja-JP" sz="1050" b="0" i="0" u="none" strike="noStrike" kern="1200" cap="none" spc="0" normalizeH="0" baseline="0" noProof="0" dirty="0">
                <a:ln>
                  <a:noFill/>
                </a:ln>
                <a:solidFill>
                  <a:srgbClr val="000000"/>
                </a:solidFill>
                <a:effectLst/>
                <a:uLnTx/>
                <a:uFillTx/>
                <a:latin typeface="Arial"/>
                <a:ea typeface="+mn-ea"/>
                <a:cs typeface="+mn-cs"/>
              </a:rPr>
              <a:t>with Norway.</a:t>
            </a:r>
            <a:endParaRPr lang="en-US" altLang="ja-JP" sz="1050" b="1" dirty="0">
              <a:solidFill>
                <a:srgbClr val="000000"/>
              </a:solidFill>
              <a:latin typeface="Arial" panose="020B0604020202020204" pitchFamily="34" charset="0"/>
              <a:cs typeface="Arial" panose="020B0604020202020204" pitchFamily="34" charset="0"/>
            </a:endParaRPr>
          </a:p>
        </p:txBody>
      </p:sp>
      <p:graphicFrame>
        <p:nvGraphicFramePr>
          <p:cNvPr id="15" name="Chart 14">
            <a:extLst>
              <a:ext uri="{FF2B5EF4-FFF2-40B4-BE49-F238E27FC236}">
                <a16:creationId xmlns:a16="http://schemas.microsoft.com/office/drawing/2014/main" id="{47F2B42C-C8E3-41EE-799C-20E82EDAA4E5}"/>
              </a:ext>
            </a:extLst>
          </p:cNvPr>
          <p:cNvGraphicFramePr/>
          <p:nvPr>
            <p:custDataLst>
              <p:tags r:id="rId4"/>
            </p:custDataLst>
          </p:nvPr>
        </p:nvGraphicFramePr>
        <p:xfrm>
          <a:off x="504825" y="2430463"/>
          <a:ext cx="8539163" cy="2697162"/>
        </p:xfrm>
        <a:graphic>
          <a:graphicData uri="http://schemas.openxmlformats.org/drawingml/2006/chart">
            <c:chart xmlns:c="http://schemas.openxmlformats.org/drawingml/2006/chart" xmlns:r="http://schemas.openxmlformats.org/officeDocument/2006/relationships" r:id="rId22"/>
          </a:graphicData>
        </a:graphic>
      </p:graphicFrame>
      <p:sp>
        <p:nvSpPr>
          <p:cNvPr id="187" name="Text Placeholder 10">
            <a:extLst>
              <a:ext uri="{FF2B5EF4-FFF2-40B4-BE49-F238E27FC236}">
                <a16:creationId xmlns:a16="http://schemas.microsoft.com/office/drawing/2014/main" id="{115DFB91-512B-3844-A114-92FBEDCA92F2}"/>
              </a:ext>
            </a:extLst>
          </p:cNvPr>
          <p:cNvSpPr>
            <a:spLocks noGrp="1"/>
          </p:cNvSpPr>
          <p:nvPr>
            <p:custDataLst>
              <p:tags r:id="rId5"/>
            </p:custDataLst>
          </p:nvPr>
        </p:nvSpPr>
        <p:spPr bwMode="auto">
          <a:xfrm>
            <a:off x="792163" y="4911725"/>
            <a:ext cx="984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B281CE9-A55C-4279-9BD7-157DBFA9A8C5}" type="datetime'N''''''''o''rt''h'' A''''''''m''e''''''ric''''''''''''''a'''''">
              <a:rPr lang="en-US" altLang="en-US" sz="1200" smtClean="0"/>
              <a:pPr marL="0" lvl="0" indent="0" algn="ctr">
                <a:spcBef>
                  <a:spcPct val="0"/>
                </a:spcBef>
                <a:spcAft>
                  <a:spcPct val="0"/>
                </a:spcAft>
                <a:buNone/>
              </a:pPr>
              <a:t>North America</a:t>
            </a:fld>
            <a:endParaRPr lang="en-US" sz="1200" dirty="0"/>
          </a:p>
        </p:txBody>
      </p:sp>
      <p:sp>
        <p:nvSpPr>
          <p:cNvPr id="226" name="Text Placeholder 10">
            <a:extLst>
              <a:ext uri="{FF2B5EF4-FFF2-40B4-BE49-F238E27FC236}">
                <a16:creationId xmlns:a16="http://schemas.microsoft.com/office/drawing/2014/main" id="{D37A621A-4A0C-DA21-CFDB-EA6F43A6D557}"/>
              </a:ext>
            </a:extLst>
          </p:cNvPr>
          <p:cNvSpPr>
            <a:spLocks noGrp="1"/>
          </p:cNvSpPr>
          <p:nvPr>
            <p:custDataLst>
              <p:tags r:id="rId6"/>
            </p:custDataLst>
          </p:nvPr>
        </p:nvSpPr>
        <p:spPr bwMode="auto">
          <a:xfrm>
            <a:off x="2174875" y="4911725"/>
            <a:ext cx="100965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9422E06-B4ED-4F71-B03F-05D179DA16C2}" type="datetime'''Central ''&amp; S''out''h'''' Am''''er''''''i''''c''a'''''''''''">
              <a:rPr lang="en-US" altLang="en-US" sz="1200" smtClean="0"/>
              <a:pPr marL="0" lvl="0" indent="0" algn="ctr">
                <a:spcBef>
                  <a:spcPct val="0"/>
                </a:spcBef>
                <a:spcAft>
                  <a:spcPct val="0"/>
                </a:spcAft>
                <a:buNone/>
              </a:pPr>
              <a:t>Central &amp; South America</a:t>
            </a:fld>
            <a:endParaRPr lang="en-US" sz="1200" dirty="0"/>
          </a:p>
        </p:txBody>
      </p:sp>
      <p:sp>
        <p:nvSpPr>
          <p:cNvPr id="229" name="Text Placeholder 10">
            <a:extLst>
              <a:ext uri="{FF2B5EF4-FFF2-40B4-BE49-F238E27FC236}">
                <a16:creationId xmlns:a16="http://schemas.microsoft.com/office/drawing/2014/main" id="{DF8F06F3-3470-A509-504C-4647FFA21A63}"/>
              </a:ext>
            </a:extLst>
          </p:cNvPr>
          <p:cNvSpPr>
            <a:spLocks noGrp="1"/>
          </p:cNvSpPr>
          <p:nvPr>
            <p:custDataLst>
              <p:tags r:id="rId7"/>
            </p:custDataLst>
          </p:nvPr>
        </p:nvSpPr>
        <p:spPr bwMode="auto">
          <a:xfrm>
            <a:off x="3671888" y="4911725"/>
            <a:ext cx="8064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AEBFF84-E933-4AEC-AA9C-AFF2BB10F2DD}" type="datetime'M''''''''''''''''''i''dd''''le ''E''''''''''''a''s''t'''">
              <a:rPr lang="en-US" altLang="en-US" sz="1200" smtClean="0"/>
              <a:pPr marL="0" lvl="0" indent="0" algn="ctr">
                <a:spcBef>
                  <a:spcPct val="0"/>
                </a:spcBef>
                <a:spcAft>
                  <a:spcPct val="0"/>
                </a:spcAft>
                <a:buNone/>
              </a:pPr>
              <a:t>Middle East</a:t>
            </a:fld>
            <a:endParaRPr lang="en-US" sz="1200" dirty="0"/>
          </a:p>
        </p:txBody>
      </p:sp>
      <p:sp>
        <p:nvSpPr>
          <p:cNvPr id="232" name="Text Placeholder 10">
            <a:extLst>
              <a:ext uri="{FF2B5EF4-FFF2-40B4-BE49-F238E27FC236}">
                <a16:creationId xmlns:a16="http://schemas.microsoft.com/office/drawing/2014/main" id="{1524217B-F352-73F7-1AF1-AFDD8FE3E4F5}"/>
              </a:ext>
            </a:extLst>
          </p:cNvPr>
          <p:cNvSpPr>
            <a:spLocks noGrp="1"/>
          </p:cNvSpPr>
          <p:nvPr>
            <p:custDataLst>
              <p:tags r:id="rId8"/>
            </p:custDataLst>
          </p:nvPr>
        </p:nvSpPr>
        <p:spPr bwMode="auto">
          <a:xfrm>
            <a:off x="5019675" y="4911725"/>
            <a:ext cx="906463"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94A4B48-E0B0-443E-B966-A1542378C11D}" type="datetime'A''ust''''r''''''ali''a ''''''&amp;'''' New ''''''Z''''e''al''and'">
              <a:rPr lang="en-US" altLang="en-US" sz="1200" smtClean="0"/>
              <a:pPr marL="0" lvl="0" indent="0" algn="ctr">
                <a:spcBef>
                  <a:spcPct val="0"/>
                </a:spcBef>
                <a:spcAft>
                  <a:spcPct val="0"/>
                </a:spcAft>
                <a:buNone/>
              </a:pPr>
              <a:t>Australia &amp; New Zealand</a:t>
            </a:fld>
            <a:endParaRPr lang="en-US" sz="1200" dirty="0"/>
          </a:p>
        </p:txBody>
      </p:sp>
      <p:sp>
        <p:nvSpPr>
          <p:cNvPr id="235" name="Text Placeholder 10">
            <a:extLst>
              <a:ext uri="{FF2B5EF4-FFF2-40B4-BE49-F238E27FC236}">
                <a16:creationId xmlns:a16="http://schemas.microsoft.com/office/drawing/2014/main" id="{0D2D87A2-248F-9D63-B322-32704B80D535}"/>
              </a:ext>
            </a:extLst>
          </p:cNvPr>
          <p:cNvSpPr>
            <a:spLocks noGrp="1"/>
          </p:cNvSpPr>
          <p:nvPr>
            <p:custDataLst>
              <p:tags r:id="rId9"/>
            </p:custDataLst>
          </p:nvPr>
        </p:nvSpPr>
        <p:spPr bwMode="auto">
          <a:xfrm>
            <a:off x="6659563" y="4911725"/>
            <a:ext cx="4159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9EE4476-FACB-4DD2-A03B-10149AA63ADE}" type="datetime'''''''''''''''''''''''''''A''P''''A''''''''''''''''''C'">
              <a:rPr lang="en-US" altLang="en-US" sz="1200" smtClean="0"/>
              <a:pPr marL="0" lvl="0" indent="0" algn="ctr">
                <a:spcBef>
                  <a:spcPct val="0"/>
                </a:spcBef>
                <a:spcAft>
                  <a:spcPct val="0"/>
                </a:spcAft>
                <a:buNone/>
              </a:pPr>
              <a:t>APAC</a:t>
            </a:fld>
            <a:endParaRPr lang="en-US" sz="1200" dirty="0"/>
          </a:p>
        </p:txBody>
      </p:sp>
      <p:sp>
        <p:nvSpPr>
          <p:cNvPr id="238" name="Text Placeholder 10">
            <a:extLst>
              <a:ext uri="{FF2B5EF4-FFF2-40B4-BE49-F238E27FC236}">
                <a16:creationId xmlns:a16="http://schemas.microsoft.com/office/drawing/2014/main" id="{ECC000DB-0B55-D84C-5E70-687B40215266}"/>
              </a:ext>
            </a:extLst>
          </p:cNvPr>
          <p:cNvSpPr>
            <a:spLocks noGrp="1"/>
          </p:cNvSpPr>
          <p:nvPr>
            <p:custDataLst>
              <p:tags r:id="rId10"/>
            </p:custDataLst>
          </p:nvPr>
        </p:nvSpPr>
        <p:spPr bwMode="auto">
          <a:xfrm>
            <a:off x="8012113" y="4911725"/>
            <a:ext cx="5016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3B857DA-28EA-43CB-B3CB-25DE0313009D}" type="datetime'E''''''''''''''''u''''r''o''''''''''''''''''''''''''''''pe'">
              <a:rPr lang="en-US" altLang="en-US" sz="1200" smtClean="0"/>
              <a:pPr marL="0" lvl="0" indent="0" algn="ctr">
                <a:spcBef>
                  <a:spcPct val="0"/>
                </a:spcBef>
                <a:spcAft>
                  <a:spcPct val="0"/>
                </a:spcAft>
                <a:buNone/>
              </a:pPr>
              <a:t>Europe</a:t>
            </a:fld>
            <a:endParaRPr lang="en-US" sz="1200" dirty="0"/>
          </a:p>
        </p:txBody>
      </p:sp>
      <p:sp>
        <p:nvSpPr>
          <p:cNvPr id="3" name="Oval 2">
            <a:extLst>
              <a:ext uri="{FF2B5EF4-FFF2-40B4-BE49-F238E27FC236}">
                <a16:creationId xmlns:a16="http://schemas.microsoft.com/office/drawing/2014/main" id="{9FD80485-44E6-15FA-38F9-5DF66D6CBE8F}"/>
              </a:ext>
            </a:extLst>
          </p:cNvPr>
          <p:cNvSpPr/>
          <p:nvPr/>
        </p:nvSpPr>
        <p:spPr bwMode="gray">
          <a:xfrm>
            <a:off x="974979" y="2278039"/>
            <a:ext cx="618617" cy="249385"/>
          </a:xfrm>
          <a:prstGeom prst="ellipse">
            <a:avLst/>
          </a:prstGeom>
          <a:solidFill>
            <a:schemeClr val="accent2">
              <a:lumMod val="10000"/>
              <a:lumOff val="90000"/>
              <a:alpha val="7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900" b="1" i="1" dirty="0">
                <a:solidFill>
                  <a:schemeClr val="tx1"/>
                </a:solidFill>
                <a:ea typeface="Calibri" panose="020F0502020204030204" pitchFamily="34" charset="0"/>
                <a:cs typeface="Calibri" panose="020F0502020204030204" pitchFamily="34" charset="0"/>
              </a:rPr>
              <a:t>~34%</a:t>
            </a:r>
          </a:p>
        </p:txBody>
      </p:sp>
      <p:sp>
        <p:nvSpPr>
          <p:cNvPr id="25" name="Oval 24">
            <a:extLst>
              <a:ext uri="{FF2B5EF4-FFF2-40B4-BE49-F238E27FC236}">
                <a16:creationId xmlns:a16="http://schemas.microsoft.com/office/drawing/2014/main" id="{780BDFC1-C4F0-38D9-289B-AD6C12064CFD}"/>
              </a:ext>
            </a:extLst>
          </p:cNvPr>
          <p:cNvSpPr/>
          <p:nvPr/>
        </p:nvSpPr>
        <p:spPr bwMode="gray">
          <a:xfrm>
            <a:off x="7468114" y="2428060"/>
            <a:ext cx="291415" cy="162066"/>
          </a:xfrm>
          <a:prstGeom prst="ellipse">
            <a:avLst/>
          </a:prstGeom>
          <a:solidFill>
            <a:schemeClr val="accent2">
              <a:lumMod val="10000"/>
              <a:lumOff val="90000"/>
              <a:alpha val="7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900" b="1" i="1" dirty="0">
              <a:solidFill>
                <a:schemeClr val="tx1"/>
              </a:solidFill>
              <a:ea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B1907476-4B7B-CE7C-65AD-1EDFFD0D1330}"/>
              </a:ext>
            </a:extLst>
          </p:cNvPr>
          <p:cNvSpPr txBox="1"/>
          <p:nvPr/>
        </p:nvSpPr>
        <p:spPr bwMode="gray">
          <a:xfrm>
            <a:off x="7760590" y="2376854"/>
            <a:ext cx="992153" cy="257369"/>
          </a:xfrm>
          <a:prstGeom prst="rect">
            <a:avLst/>
          </a:prstGeom>
          <a:noFill/>
        </p:spPr>
        <p:txBody>
          <a:bodyPr wrap="square" lIns="36000" tIns="36000" rIns="36000" bIns="36000" rtlCol="0">
            <a:spAutoFit/>
          </a:bodyPr>
          <a:lstStyle/>
          <a:p>
            <a:pPr marL="0" indent="0">
              <a:buNone/>
            </a:pPr>
            <a:r>
              <a:rPr lang="en-US" sz="1200" dirty="0"/>
              <a:t>% CAGR</a:t>
            </a:r>
          </a:p>
        </p:txBody>
      </p:sp>
      <p:sp>
        <p:nvSpPr>
          <p:cNvPr id="27" name="Oval 26">
            <a:extLst>
              <a:ext uri="{FF2B5EF4-FFF2-40B4-BE49-F238E27FC236}">
                <a16:creationId xmlns:a16="http://schemas.microsoft.com/office/drawing/2014/main" id="{68800BE1-22C9-38C0-284F-790F8DA6B5EB}"/>
              </a:ext>
            </a:extLst>
          </p:cNvPr>
          <p:cNvSpPr/>
          <p:nvPr/>
        </p:nvSpPr>
        <p:spPr bwMode="gray">
          <a:xfrm>
            <a:off x="7947357" y="4100838"/>
            <a:ext cx="618617" cy="249385"/>
          </a:xfrm>
          <a:prstGeom prst="ellipse">
            <a:avLst/>
          </a:prstGeom>
          <a:solidFill>
            <a:schemeClr val="accent2">
              <a:lumMod val="10000"/>
              <a:lumOff val="90000"/>
              <a:alpha val="7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900" b="1" i="1" dirty="0">
                <a:solidFill>
                  <a:schemeClr val="tx1"/>
                </a:solidFill>
                <a:ea typeface="Calibri" panose="020F0502020204030204" pitchFamily="34" charset="0"/>
                <a:cs typeface="Calibri" panose="020F0502020204030204" pitchFamily="34" charset="0"/>
              </a:rPr>
              <a:t>~35%</a:t>
            </a:r>
          </a:p>
        </p:txBody>
      </p:sp>
      <p:sp>
        <p:nvSpPr>
          <p:cNvPr id="31" name="Oval 30">
            <a:extLst>
              <a:ext uri="{FF2B5EF4-FFF2-40B4-BE49-F238E27FC236}">
                <a16:creationId xmlns:a16="http://schemas.microsoft.com/office/drawing/2014/main" id="{D114E631-6261-C073-6D2E-DE64D3DC1331}"/>
              </a:ext>
            </a:extLst>
          </p:cNvPr>
          <p:cNvSpPr/>
          <p:nvPr/>
        </p:nvSpPr>
        <p:spPr bwMode="gray">
          <a:xfrm>
            <a:off x="2389441" y="3440207"/>
            <a:ext cx="618617" cy="249385"/>
          </a:xfrm>
          <a:prstGeom prst="ellipse">
            <a:avLst/>
          </a:prstGeom>
          <a:solidFill>
            <a:schemeClr val="accent2">
              <a:lumMod val="10000"/>
              <a:lumOff val="90000"/>
              <a:alpha val="7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900" b="1" i="1" dirty="0">
                <a:solidFill>
                  <a:schemeClr val="tx1"/>
                </a:solidFill>
                <a:ea typeface="Calibri" panose="020F0502020204030204" pitchFamily="34" charset="0"/>
                <a:cs typeface="Calibri" panose="020F0502020204030204" pitchFamily="34" charset="0"/>
              </a:rPr>
              <a:t>~1%</a:t>
            </a:r>
          </a:p>
        </p:txBody>
      </p:sp>
      <p:sp>
        <p:nvSpPr>
          <p:cNvPr id="32" name="Oval 31">
            <a:extLst>
              <a:ext uri="{FF2B5EF4-FFF2-40B4-BE49-F238E27FC236}">
                <a16:creationId xmlns:a16="http://schemas.microsoft.com/office/drawing/2014/main" id="{37BD0416-D276-B2D3-C71D-71B5E5958C59}"/>
              </a:ext>
            </a:extLst>
          </p:cNvPr>
          <p:cNvSpPr/>
          <p:nvPr/>
        </p:nvSpPr>
        <p:spPr bwMode="gray">
          <a:xfrm>
            <a:off x="6565024" y="4001546"/>
            <a:ext cx="618617" cy="249385"/>
          </a:xfrm>
          <a:prstGeom prst="ellipse">
            <a:avLst/>
          </a:prstGeom>
          <a:solidFill>
            <a:schemeClr val="accent2">
              <a:lumMod val="10000"/>
              <a:lumOff val="90000"/>
              <a:alpha val="7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900" b="1" i="1" dirty="0">
                <a:solidFill>
                  <a:schemeClr val="tx1"/>
                </a:solidFill>
                <a:ea typeface="Calibri" panose="020F0502020204030204" pitchFamily="34" charset="0"/>
                <a:cs typeface="Calibri" panose="020F0502020204030204" pitchFamily="34" charset="0"/>
              </a:rPr>
              <a:t>~38%</a:t>
            </a:r>
          </a:p>
        </p:txBody>
      </p:sp>
      <p:sp>
        <p:nvSpPr>
          <p:cNvPr id="35" name="Oval 34">
            <a:extLst>
              <a:ext uri="{FF2B5EF4-FFF2-40B4-BE49-F238E27FC236}">
                <a16:creationId xmlns:a16="http://schemas.microsoft.com/office/drawing/2014/main" id="{BB3A09D2-A226-0D69-D922-B05C2AC0EF19}"/>
              </a:ext>
            </a:extLst>
          </p:cNvPr>
          <p:cNvSpPr/>
          <p:nvPr/>
        </p:nvSpPr>
        <p:spPr bwMode="gray">
          <a:xfrm>
            <a:off x="5185815" y="4001546"/>
            <a:ext cx="618617" cy="249385"/>
          </a:xfrm>
          <a:prstGeom prst="ellipse">
            <a:avLst/>
          </a:prstGeom>
          <a:solidFill>
            <a:schemeClr val="accent2">
              <a:lumMod val="10000"/>
              <a:lumOff val="90000"/>
              <a:alpha val="7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900" b="1" i="1" dirty="0">
                <a:solidFill>
                  <a:schemeClr val="tx1"/>
                </a:solidFill>
                <a:ea typeface="Calibri" panose="020F0502020204030204" pitchFamily="34" charset="0"/>
                <a:cs typeface="Calibri" panose="020F0502020204030204" pitchFamily="34" charset="0"/>
              </a:rPr>
              <a:t>~22%</a:t>
            </a:r>
          </a:p>
        </p:txBody>
      </p:sp>
      <p:sp>
        <p:nvSpPr>
          <p:cNvPr id="36" name="Oval 35">
            <a:extLst>
              <a:ext uri="{FF2B5EF4-FFF2-40B4-BE49-F238E27FC236}">
                <a16:creationId xmlns:a16="http://schemas.microsoft.com/office/drawing/2014/main" id="{D84F3DBC-259F-EC41-9B42-28AD13DC56FD}"/>
              </a:ext>
            </a:extLst>
          </p:cNvPr>
          <p:cNvSpPr/>
          <p:nvPr/>
        </p:nvSpPr>
        <p:spPr bwMode="gray">
          <a:xfrm>
            <a:off x="3784854" y="4001546"/>
            <a:ext cx="618617" cy="249385"/>
          </a:xfrm>
          <a:prstGeom prst="ellipse">
            <a:avLst/>
          </a:prstGeom>
          <a:solidFill>
            <a:schemeClr val="accent2">
              <a:lumMod val="10000"/>
              <a:lumOff val="90000"/>
              <a:alpha val="7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900" b="1" i="1" dirty="0">
                <a:solidFill>
                  <a:schemeClr val="tx1"/>
                </a:solidFill>
                <a:ea typeface="Calibri" panose="020F0502020204030204" pitchFamily="34" charset="0"/>
                <a:cs typeface="Calibri" panose="020F0502020204030204" pitchFamily="34" charset="0"/>
              </a:rPr>
              <a:t>~24%</a:t>
            </a:r>
          </a:p>
        </p:txBody>
      </p:sp>
      <p:pic>
        <p:nvPicPr>
          <p:cNvPr id="9" name="Picture 8" descr="A map of the world&#10;&#10;AI-generated content may be incorrect.">
            <a:extLst>
              <a:ext uri="{FF2B5EF4-FFF2-40B4-BE49-F238E27FC236}">
                <a16:creationId xmlns:a16="http://schemas.microsoft.com/office/drawing/2014/main" id="{7E73EE44-AF1C-4247-46ED-2D536C51B3AE}"/>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309507" y="5263265"/>
            <a:ext cx="1844633" cy="1037364"/>
          </a:xfrm>
          <a:prstGeom prst="rect">
            <a:avLst/>
          </a:prstGeom>
        </p:spPr>
      </p:pic>
      <p:pic>
        <p:nvPicPr>
          <p:cNvPr id="13" name="Picture 12" descr="A map of europe with white and blue colors&#10;&#10;AI-generated content may be incorrect.">
            <a:extLst>
              <a:ext uri="{FF2B5EF4-FFF2-40B4-BE49-F238E27FC236}">
                <a16:creationId xmlns:a16="http://schemas.microsoft.com/office/drawing/2014/main" id="{0E89DCEA-7015-A36F-5FA4-2903DF282ABA}"/>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7812687" y="5463996"/>
            <a:ext cx="868904" cy="635902"/>
          </a:xfrm>
          <a:prstGeom prst="rect">
            <a:avLst/>
          </a:prstGeom>
        </p:spPr>
      </p:pic>
      <p:pic>
        <p:nvPicPr>
          <p:cNvPr id="19" name="Picture 18" descr="A blue and white map&#10;&#10;AI-generated content may be incorrect.">
            <a:extLst>
              <a:ext uri="{FF2B5EF4-FFF2-40B4-BE49-F238E27FC236}">
                <a16:creationId xmlns:a16="http://schemas.microsoft.com/office/drawing/2014/main" id="{0A2E96DD-3744-9DFB-927A-B2269229D52A}"/>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3716588" y="5489282"/>
            <a:ext cx="594473" cy="585330"/>
          </a:xfrm>
          <a:prstGeom prst="rect">
            <a:avLst/>
          </a:prstGeom>
        </p:spPr>
      </p:pic>
      <p:pic>
        <p:nvPicPr>
          <p:cNvPr id="21" name="Picture 20" descr="A blue and white map&#10;&#10;AI-generated content may be incorrect.">
            <a:extLst>
              <a:ext uri="{FF2B5EF4-FFF2-40B4-BE49-F238E27FC236}">
                <a16:creationId xmlns:a16="http://schemas.microsoft.com/office/drawing/2014/main" id="{945C668D-A120-83EC-EDCE-8CC01D29827C}"/>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4953333" y="5383037"/>
            <a:ext cx="1062160" cy="797820"/>
          </a:xfrm>
          <a:prstGeom prst="rect">
            <a:avLst/>
          </a:prstGeom>
        </p:spPr>
      </p:pic>
      <p:pic>
        <p:nvPicPr>
          <p:cNvPr id="23" name="Picture 22" descr="A map of asia with countries/regions&#10;&#10;AI-generated content may be incorrect.">
            <a:extLst>
              <a:ext uri="{FF2B5EF4-FFF2-40B4-BE49-F238E27FC236}">
                <a16:creationId xmlns:a16="http://schemas.microsoft.com/office/drawing/2014/main" id="{DC97D377-DEEA-E62B-8211-B9A0C6794FDA}"/>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6317392" y="5218260"/>
            <a:ext cx="1145485" cy="1127375"/>
          </a:xfrm>
          <a:prstGeom prst="rect">
            <a:avLst/>
          </a:prstGeom>
        </p:spPr>
      </p:pic>
      <p:pic>
        <p:nvPicPr>
          <p:cNvPr id="29" name="Picture 28" descr="A light bulb with a map of south america&#10;&#10;AI-generated content may be incorrect.">
            <a:extLst>
              <a:ext uri="{FF2B5EF4-FFF2-40B4-BE49-F238E27FC236}">
                <a16:creationId xmlns:a16="http://schemas.microsoft.com/office/drawing/2014/main" id="{7F2A49D0-524D-2E10-3E15-3B68021D7F12}"/>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2294815" y="5248232"/>
            <a:ext cx="752323" cy="1067430"/>
          </a:xfrm>
          <a:prstGeom prst="rect">
            <a:avLst/>
          </a:prstGeom>
        </p:spPr>
      </p:pic>
    </p:spTree>
    <p:custDataLst>
      <p:tags r:id="rId1"/>
    </p:custDataLst>
    <p:extLst>
      <p:ext uri="{BB962C8B-B14F-4D97-AF65-F5344CB8AC3E}">
        <p14:creationId xmlns:p14="http://schemas.microsoft.com/office/powerpoint/2010/main" val="27600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204A706-5E8D-4351-4B98-AD30A65F828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84" imgH="486" progId="TCLayout.ActiveDocument.1">
                  <p:embed/>
                </p:oleObj>
              </mc:Choice>
              <mc:Fallback>
                <p:oleObj name="think-cell Slide" r:id="rId6" imgW="484" imgH="486" progId="TCLayout.ActiveDocument.1">
                  <p:embed/>
                  <p:pic>
                    <p:nvPicPr>
                      <p:cNvPr id="4" name="think-cell data - do not delete" hidden="1">
                        <a:extLst>
                          <a:ext uri="{FF2B5EF4-FFF2-40B4-BE49-F238E27FC236}">
                            <a16:creationId xmlns:a16="http://schemas.microsoft.com/office/drawing/2014/main" id="{A204A706-5E8D-4351-4B98-AD30A65F828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aphicFrame>
        <p:nvGraphicFramePr>
          <p:cNvPr id="6" name="Table 5">
            <a:extLst>
              <a:ext uri="{FF2B5EF4-FFF2-40B4-BE49-F238E27FC236}">
                <a16:creationId xmlns:a16="http://schemas.microsoft.com/office/drawing/2014/main" id="{E03D1B14-C6B7-FBA4-E7A0-1043A1FE2C0A}"/>
              </a:ext>
            </a:extLst>
          </p:cNvPr>
          <p:cNvGraphicFramePr>
            <a:graphicFrameLocks noGrp="1"/>
          </p:cNvGraphicFramePr>
          <p:nvPr>
            <p:extLst>
              <p:ext uri="{D42A27DB-BD31-4B8C-83A1-F6EECF244321}">
                <p14:modId xmlns:p14="http://schemas.microsoft.com/office/powerpoint/2010/main" val="3027105781"/>
              </p:ext>
            </p:extLst>
          </p:nvPr>
        </p:nvGraphicFramePr>
        <p:xfrm>
          <a:off x="488950" y="2021224"/>
          <a:ext cx="8934450" cy="3769974"/>
        </p:xfrm>
        <a:graphic>
          <a:graphicData uri="http://schemas.openxmlformats.org/drawingml/2006/table">
            <a:tbl>
              <a:tblPr firstRow="1" bandRow="1">
                <a:tableStyleId>{2D5ABB26-0587-4C30-8999-92F81FD0307C}</a:tableStyleId>
              </a:tblPr>
              <a:tblGrid>
                <a:gridCol w="1093366">
                  <a:extLst>
                    <a:ext uri="{9D8B030D-6E8A-4147-A177-3AD203B41FA5}">
                      <a16:colId xmlns:a16="http://schemas.microsoft.com/office/drawing/2014/main" val="2048993330"/>
                    </a:ext>
                  </a:extLst>
                </a:gridCol>
                <a:gridCol w="1964261">
                  <a:extLst>
                    <a:ext uri="{9D8B030D-6E8A-4147-A177-3AD203B41FA5}">
                      <a16:colId xmlns:a16="http://schemas.microsoft.com/office/drawing/2014/main" val="2334486246"/>
                    </a:ext>
                  </a:extLst>
                </a:gridCol>
                <a:gridCol w="837890">
                  <a:extLst>
                    <a:ext uri="{9D8B030D-6E8A-4147-A177-3AD203B41FA5}">
                      <a16:colId xmlns:a16="http://schemas.microsoft.com/office/drawing/2014/main" val="1237574508"/>
                    </a:ext>
                  </a:extLst>
                </a:gridCol>
                <a:gridCol w="1043311">
                  <a:extLst>
                    <a:ext uri="{9D8B030D-6E8A-4147-A177-3AD203B41FA5}">
                      <a16:colId xmlns:a16="http://schemas.microsoft.com/office/drawing/2014/main" val="1858497408"/>
                    </a:ext>
                  </a:extLst>
                </a:gridCol>
                <a:gridCol w="1113557">
                  <a:extLst>
                    <a:ext uri="{9D8B030D-6E8A-4147-A177-3AD203B41FA5}">
                      <a16:colId xmlns:a16="http://schemas.microsoft.com/office/drawing/2014/main" val="1275277883"/>
                    </a:ext>
                  </a:extLst>
                </a:gridCol>
                <a:gridCol w="1015379">
                  <a:extLst>
                    <a:ext uri="{9D8B030D-6E8A-4147-A177-3AD203B41FA5}">
                      <a16:colId xmlns:a16="http://schemas.microsoft.com/office/drawing/2014/main" val="1946860380"/>
                    </a:ext>
                  </a:extLst>
                </a:gridCol>
                <a:gridCol w="933343">
                  <a:extLst>
                    <a:ext uri="{9D8B030D-6E8A-4147-A177-3AD203B41FA5}">
                      <a16:colId xmlns:a16="http://schemas.microsoft.com/office/drawing/2014/main" val="4245755518"/>
                    </a:ext>
                  </a:extLst>
                </a:gridCol>
                <a:gridCol w="933343">
                  <a:extLst>
                    <a:ext uri="{9D8B030D-6E8A-4147-A177-3AD203B41FA5}">
                      <a16:colId xmlns:a16="http://schemas.microsoft.com/office/drawing/2014/main" val="594180359"/>
                    </a:ext>
                  </a:extLst>
                </a:gridCol>
              </a:tblGrid>
              <a:tr h="421286">
                <a:tc>
                  <a:txBody>
                    <a:bodyPr/>
                    <a:lstStyle/>
                    <a:p>
                      <a:pPr marL="0" indent="0" algn="l">
                        <a:buNone/>
                      </a:pPr>
                      <a:endParaRPr lang="en-US" sz="1000" b="1" dirty="0">
                        <a:solidFill>
                          <a:schemeClr val="bg1"/>
                        </a:solidFill>
                      </a:endParaRPr>
                    </a:p>
                  </a:txBody>
                  <a:tcPr anchor="ct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00" b="1" u="none" strike="noStrike" kern="1200" cap="none" spc="0" normalizeH="0" baseline="0" noProof="0" dirty="0">
                          <a:ln>
                            <a:noFill/>
                          </a:ln>
                          <a:solidFill>
                            <a:schemeClr val="bg1"/>
                          </a:solidFill>
                          <a:effectLst/>
                          <a:uLnTx/>
                          <a:uFillTx/>
                        </a:rPr>
                        <a:t>Description</a:t>
                      </a:r>
                    </a:p>
                  </a:txBody>
                  <a:tcPr anchor="ctr">
                    <a:lnR w="6350" cap="flat" cmpd="sng" algn="ctr">
                      <a:solidFill>
                        <a:schemeClr val="bg1"/>
                      </a:solidFill>
                      <a:prstDash val="solid"/>
                      <a:round/>
                      <a:headEnd type="none" w="med" len="med"/>
                      <a:tailEnd type="none" w="med" len="med"/>
                    </a:lnR>
                    <a:solidFill>
                      <a:schemeClr val="accent1"/>
                    </a:solidFill>
                  </a:tcPr>
                </a:tc>
                <a:tc>
                  <a:txBody>
                    <a:bodyPr/>
                    <a:lstStyle/>
                    <a:p>
                      <a:pPr marL="0" marR="0" lvl="0" indent="0" algn="ctr" defTabSz="711200" rtl="0" eaLnBrk="1" fontAlgn="auto" latinLnBrk="0" hangingPunct="1">
                        <a:lnSpc>
                          <a:spcPct val="100000"/>
                        </a:lnSpc>
                        <a:spcBef>
                          <a:spcPts val="0"/>
                        </a:spcBef>
                        <a:spcAft>
                          <a:spcPts val="0"/>
                        </a:spcAft>
                        <a:buClrTx/>
                        <a:buSzTx/>
                        <a:buNone/>
                        <a:tabLst/>
                        <a:defRPr/>
                      </a:pPr>
                      <a:r>
                        <a:rPr kumimoji="0" lang="en-US" sz="1000" b="1" u="none" strike="noStrike" kern="1200" cap="none" spc="0" normalizeH="0" baseline="0" noProof="0" dirty="0">
                          <a:ln>
                            <a:noFill/>
                          </a:ln>
                          <a:solidFill>
                            <a:schemeClr val="bg1"/>
                          </a:solidFill>
                          <a:effectLst/>
                          <a:uLnTx/>
                          <a:uFillTx/>
                        </a:rPr>
                        <a:t>Country</a:t>
                      </a:r>
                      <a:endParaRPr kumimoji="0" lang="en-US" sz="1000" b="1" i="0" u="none" strike="noStrike" kern="1200" cap="none" spc="0" normalizeH="0" baseline="0" noProof="0" dirty="0">
                        <a:ln>
                          <a:noFill/>
                        </a:ln>
                        <a:solidFill>
                          <a:schemeClr val="bg1"/>
                        </a:solidFill>
                        <a:effectLst/>
                        <a:uLnTx/>
                        <a:uFillTx/>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chemeClr val="accent1"/>
                    </a:solidFill>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00" b="1" u="none" strike="noStrike" kern="1200" cap="none" spc="0" normalizeH="0" baseline="0" noProof="0" dirty="0">
                          <a:ln>
                            <a:noFill/>
                          </a:ln>
                          <a:solidFill>
                            <a:schemeClr val="bg1"/>
                          </a:solidFill>
                          <a:effectLst/>
                          <a:uLnTx/>
                          <a:uFillTx/>
                        </a:rPr>
                        <a:t>Established</a:t>
                      </a:r>
                      <a:endParaRPr kumimoji="0" lang="en-US" sz="1000" b="1" i="0" u="none" strike="noStrike" kern="1200" cap="none" spc="0" normalizeH="0" baseline="0" noProof="0" dirty="0">
                        <a:ln>
                          <a:noFill/>
                        </a:ln>
                        <a:solidFill>
                          <a:schemeClr val="bg1"/>
                        </a:solidFill>
                        <a:effectLst/>
                        <a:uLnTx/>
                        <a:uFillTx/>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chemeClr val="accent1"/>
                    </a:solidFill>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00" b="1" u="none" strike="noStrike" kern="1200" cap="none" spc="0" normalizeH="0" baseline="0" noProof="0" dirty="0">
                          <a:ln>
                            <a:noFill/>
                          </a:ln>
                          <a:solidFill>
                            <a:schemeClr val="bg1"/>
                          </a:solidFill>
                          <a:effectLst/>
                          <a:uLnTx/>
                          <a:uFillTx/>
                        </a:rPr>
                        <a:t>Facility industry</a:t>
                      </a:r>
                      <a:endParaRPr kumimoji="0" lang="en-US" sz="1000" b="1" i="0" u="none" strike="noStrike" kern="1200" cap="none" spc="0" normalizeH="0" baseline="0" noProof="0" dirty="0">
                        <a:ln>
                          <a:noFill/>
                        </a:ln>
                        <a:solidFill>
                          <a:schemeClr val="bg1"/>
                        </a:solidFill>
                        <a:effectLst/>
                        <a:uLnTx/>
                        <a:uFillTx/>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chemeClr val="accent1"/>
                    </a:solidFill>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mn-lt"/>
                          <a:ea typeface="+mn-ea"/>
                          <a:cs typeface="+mn-cs"/>
                        </a:rPr>
                        <a:t>Type of storage</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chemeClr val="accent1"/>
                    </a:solidFill>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mn-lt"/>
                          <a:ea typeface="+mn-ea"/>
                          <a:cs typeface="+mn-cs"/>
                        </a:rPr>
                        <a:t>Capture capacity</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chemeClr val="accent1"/>
                    </a:solidFill>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mn-lt"/>
                          <a:ea typeface="+mn-ea"/>
                          <a:cs typeface="+mn-cs"/>
                        </a:rPr>
                        <a:t>Current capture</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chemeClr val="accent1"/>
                    </a:solidFill>
                  </a:tcPr>
                </a:tc>
                <a:extLst>
                  <a:ext uri="{0D108BD9-81ED-4DB2-BD59-A6C34878D82A}">
                    <a16:rowId xmlns:a16="http://schemas.microsoft.com/office/drawing/2014/main" val="206600907"/>
                  </a:ext>
                </a:extLst>
              </a:tr>
              <a:tr h="745353">
                <a:tc>
                  <a:txBody>
                    <a:bodyPr/>
                    <a:lstStyle/>
                    <a:p>
                      <a:pPr marL="0" indent="0" algn="l">
                        <a:buNone/>
                      </a:pPr>
                      <a:r>
                        <a:rPr lang="en-US" sz="1000" b="1" dirty="0"/>
                        <a:t>Petrobras Santos Basin Pre-Salt Oil Field</a:t>
                      </a:r>
                    </a:p>
                  </a:txBody>
                  <a:tcPr anchor="ctr">
                    <a:lnB w="3175" cap="flat" cmpd="sng" algn="ctr">
                      <a:solidFill>
                        <a:schemeClr val="tx1"/>
                      </a:solidFill>
                      <a:prstDash val="solid"/>
                      <a:round/>
                      <a:headEnd type="none" w="med" len="med"/>
                      <a:tailEnd type="none" w="med" len="med"/>
                    </a:lnB>
                  </a:tcPr>
                </a:tc>
                <a:tc>
                  <a:txBody>
                    <a:bodyPr/>
                    <a:lstStyle/>
                    <a:p>
                      <a:pPr marL="0" marR="0" lvl="0" indent="0" algn="l" defTabSz="711200" rtl="0" eaLnBrk="1" fontAlgn="auto" latinLnBrk="0" hangingPunct="1">
                        <a:lnSpc>
                          <a:spcPct val="100000"/>
                        </a:lnSpc>
                        <a:spcBef>
                          <a:spcPts val="0"/>
                        </a:spcBef>
                        <a:spcAft>
                          <a:spcPts val="0"/>
                        </a:spcAft>
                        <a:buClrTx/>
                        <a:buSzTx/>
                        <a:buNone/>
                        <a:tabLst/>
                        <a:defRPr/>
                      </a:pPr>
                      <a:r>
                        <a:rPr kumimoji="0" lang="en-US" sz="1000" b="0" i="0" u="none" strike="noStrike" kern="1200" cap="none" spc="0" normalizeH="0" baseline="0" noProof="0" dirty="0">
                          <a:ln>
                            <a:noFill/>
                          </a:ln>
                          <a:solidFill>
                            <a:schemeClr val="tx1"/>
                          </a:solidFill>
                          <a:effectLst/>
                          <a:uLnTx/>
                          <a:uFillTx/>
                          <a:latin typeface="Arial"/>
                          <a:ea typeface="+mn-ea"/>
                          <a:cs typeface="Arial"/>
                        </a:rPr>
                        <a:t>First CCUS project in ultra-deep waters and among the fastest growing</a:t>
                      </a:r>
                    </a:p>
                  </a:txBody>
                  <a:tcPr anchor="ctr">
                    <a:lnR w="6350"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1F4F7"/>
                    </a:solidFill>
                  </a:tcPr>
                </a:tc>
                <a:tc>
                  <a:txBody>
                    <a:bodyPr/>
                    <a:lstStyle/>
                    <a:p>
                      <a:pPr marL="0" marR="0" lvl="0" indent="0" algn="ctr" defTabSz="711200" rtl="0" eaLnBrk="1" fontAlgn="auto" latinLnBrk="0" hangingPunct="1">
                        <a:lnSpc>
                          <a:spcPct val="100000"/>
                        </a:lnSpc>
                        <a:spcBef>
                          <a:spcPts val="0"/>
                        </a:spcBef>
                        <a:spcAft>
                          <a:spcPts val="0"/>
                        </a:spcAft>
                        <a:buClrTx/>
                        <a:buSzTx/>
                        <a:buNone/>
                        <a:tabLst/>
                        <a:defRPr/>
                      </a:pPr>
                      <a:r>
                        <a:rPr kumimoji="0" lang="en-US" sz="1000" b="0" i="0" u="none" strike="noStrike" kern="1200" cap="none" spc="0" normalizeH="0" baseline="0" noProof="0" dirty="0">
                          <a:ln>
                            <a:noFill/>
                          </a:ln>
                          <a:solidFill>
                            <a:schemeClr val="tx1"/>
                          </a:solidFill>
                          <a:effectLst/>
                          <a:uLnTx/>
                          <a:uFillTx/>
                          <a:latin typeface="Arial"/>
                          <a:ea typeface="+mn-ea"/>
                          <a:cs typeface="Arial"/>
                        </a:rPr>
                        <a:t>Brazil</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E3E8EE"/>
                    </a:solidFill>
                  </a:tcPr>
                </a:tc>
                <a:tc>
                  <a:txBody>
                    <a:bodyPr/>
                    <a:lstStyle/>
                    <a:p>
                      <a:pPr marL="0" marR="0" lvl="0" indent="0" algn="ctr" defTabSz="711200" rtl="0" eaLnBrk="1" fontAlgn="auto" latinLnBrk="0" hangingPunct="1">
                        <a:lnSpc>
                          <a:spcPct val="100000"/>
                        </a:lnSpc>
                        <a:spcBef>
                          <a:spcPts val="0"/>
                        </a:spcBef>
                        <a:spcAft>
                          <a:spcPts val="0"/>
                        </a:spcAft>
                        <a:buClrTx/>
                        <a:buSzTx/>
                        <a:buNone/>
                        <a:tabLst/>
                        <a:defRPr/>
                      </a:pPr>
                      <a:r>
                        <a:rPr kumimoji="0" lang="en-US" sz="1000" b="0" i="0" u="none" strike="noStrike" kern="1200" cap="none" spc="0" normalizeH="0" baseline="0" noProof="0" dirty="0">
                          <a:ln>
                            <a:noFill/>
                          </a:ln>
                          <a:solidFill>
                            <a:schemeClr val="tx1"/>
                          </a:solidFill>
                          <a:effectLst/>
                          <a:uLnTx/>
                          <a:uFillTx/>
                          <a:latin typeface="Arial"/>
                          <a:ea typeface="+mn-ea"/>
                          <a:cs typeface="Arial"/>
                        </a:rPr>
                        <a:t>2013</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1F4F7"/>
                    </a:solidFill>
                  </a:tcPr>
                </a:tc>
                <a:tc>
                  <a:txBody>
                    <a:bodyPr/>
                    <a:lstStyle/>
                    <a:p>
                      <a:pPr marL="0" marR="0" lvl="0" indent="0" algn="l" defTabSz="711200" rtl="0" eaLnBrk="1" fontAlgn="auto" latinLnBrk="0" hangingPunct="1">
                        <a:lnSpc>
                          <a:spcPct val="100000"/>
                        </a:lnSpc>
                        <a:spcBef>
                          <a:spcPts val="0"/>
                        </a:spcBef>
                        <a:spcAft>
                          <a:spcPts val="0"/>
                        </a:spcAft>
                        <a:buClrTx/>
                        <a:buSzTx/>
                        <a:buNone/>
                        <a:tabLst/>
                        <a:defRPr/>
                      </a:pPr>
                      <a:r>
                        <a:rPr kumimoji="0" lang="en-US" sz="1000" b="0" i="0" u="none" strike="noStrike" kern="1200" cap="none" spc="0" normalizeH="0" baseline="0" dirty="0">
                          <a:ln>
                            <a:noFill/>
                          </a:ln>
                          <a:solidFill>
                            <a:schemeClr val="tx1"/>
                          </a:solidFill>
                          <a:effectLst/>
                          <a:uLnTx/>
                          <a:uFillTx/>
                          <a:latin typeface="Arial"/>
                          <a:ea typeface="+mn-ea"/>
                          <a:cs typeface="Arial"/>
                        </a:rPr>
                        <a:t>Natural gas processing</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E3E9EE"/>
                    </a:solidFill>
                  </a:tcPr>
                </a:tc>
                <a:tc>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Arial"/>
                        </a:rPr>
                        <a:t>Enhanced oil recovery</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E3E9EE"/>
                    </a:solidFill>
                  </a:tcPr>
                </a:tc>
                <a:tc>
                  <a:txBody>
                    <a:bodyPr/>
                    <a:lstStyle/>
                    <a:p>
                      <a:pPr marL="0" marR="0" lvl="0" indent="0" algn="ctr" defTabSz="711200" rtl="0" eaLnBrk="1" fontAlgn="auto" latinLnBrk="0" hangingPunct="1">
                        <a:lnSpc>
                          <a:spcPct val="100000"/>
                        </a:lnSpc>
                        <a:spcBef>
                          <a:spcPts val="0"/>
                        </a:spcBef>
                        <a:spcAft>
                          <a:spcPts val="0"/>
                        </a:spcAft>
                        <a:buClrTx/>
                        <a:buSzTx/>
                        <a:buNone/>
                        <a:tabLst/>
                        <a:defRPr/>
                      </a:pPr>
                      <a:r>
                        <a:rPr kumimoji="0" lang="en-US" sz="1000" b="0" i="0" u="none" strike="noStrike" kern="1200" cap="none" spc="0" normalizeH="0" baseline="0" dirty="0">
                          <a:ln>
                            <a:noFill/>
                          </a:ln>
                          <a:solidFill>
                            <a:schemeClr val="tx1"/>
                          </a:solidFill>
                          <a:effectLst/>
                          <a:uLnTx/>
                          <a:uFillTx/>
                          <a:latin typeface="Arial"/>
                          <a:ea typeface="+mn-ea"/>
                          <a:cs typeface="Arial"/>
                        </a:rPr>
                        <a:t>14.2 </a:t>
                      </a:r>
                      <a:r>
                        <a:rPr kumimoji="0" lang="en-US" sz="1000" b="0" i="0" u="none" strike="noStrike" kern="1200" cap="none" spc="0" normalizeH="0" baseline="0" noProof="0" dirty="0">
                          <a:ln>
                            <a:noFill/>
                          </a:ln>
                          <a:solidFill>
                            <a:schemeClr val="tx1"/>
                          </a:solidFill>
                          <a:effectLst/>
                          <a:uLnTx/>
                          <a:uFillTx/>
                          <a:latin typeface="+mn-lt"/>
                          <a:ea typeface="+mn-ea"/>
                          <a:cs typeface="Arial"/>
                        </a:rPr>
                        <a:t>Mtpa CO</a:t>
                      </a:r>
                      <a:r>
                        <a:rPr kumimoji="0" lang="en-US" sz="1000" b="0" i="0" u="none" strike="noStrike" kern="1200" cap="none" spc="0" normalizeH="0" baseline="-25000" noProof="0" dirty="0">
                          <a:ln>
                            <a:noFill/>
                          </a:ln>
                          <a:solidFill>
                            <a:schemeClr val="tx1"/>
                          </a:solidFill>
                          <a:effectLst/>
                          <a:uLnTx/>
                          <a:uFillTx/>
                          <a:latin typeface="+mn-lt"/>
                          <a:ea typeface="+mn-ea"/>
                          <a:cs typeface="Arial"/>
                        </a:rPr>
                        <a:t>2</a:t>
                      </a:r>
                      <a:endParaRPr kumimoji="0" lang="en-US" sz="1000" b="0" i="0" u="none" strike="noStrike" kern="120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E3E9EE"/>
                    </a:solidFill>
                  </a:tcPr>
                </a:tc>
                <a:tc>
                  <a:txBody>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Arial"/>
                        </a:rPr>
                        <a:t>~14.2 Mtpa CO</a:t>
                      </a:r>
                      <a:r>
                        <a:rPr kumimoji="0" lang="en-US" sz="1000" b="0" i="0" u="none" strike="noStrike" kern="1200" cap="none" spc="0" normalizeH="0" baseline="-25000" noProof="0" dirty="0">
                          <a:ln>
                            <a:noFill/>
                          </a:ln>
                          <a:solidFill>
                            <a:schemeClr val="tx1"/>
                          </a:solidFill>
                          <a:effectLst/>
                          <a:uLnTx/>
                          <a:uFillTx/>
                          <a:latin typeface="+mn-lt"/>
                          <a:ea typeface="+mn-ea"/>
                          <a:cs typeface="Arial"/>
                        </a:rPr>
                        <a:t>2</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E3E9EE"/>
                    </a:solidFill>
                  </a:tcPr>
                </a:tc>
                <a:extLst>
                  <a:ext uri="{0D108BD9-81ED-4DB2-BD59-A6C34878D82A}">
                    <a16:rowId xmlns:a16="http://schemas.microsoft.com/office/drawing/2014/main" val="2023966871"/>
                  </a:ext>
                </a:extLst>
              </a:tr>
              <a:tr h="583320">
                <a:tc>
                  <a:txBody>
                    <a:bodyPr/>
                    <a:lstStyle/>
                    <a:p>
                      <a:pPr marL="0" indent="0" algn="l">
                        <a:buNone/>
                      </a:pPr>
                      <a:r>
                        <a:rPr lang="en-US" sz="1000" b="1" strike="noStrike" dirty="0"/>
                        <a:t>ExxonMobil Shute Creek Gas</a:t>
                      </a:r>
                    </a:p>
                  </a:txBody>
                  <a:tcPr anchor="ct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711200" rtl="0" eaLnBrk="1" fontAlgn="auto" latinLnBrk="0" hangingPunct="1">
                        <a:lnSpc>
                          <a:spcPct val="100000"/>
                        </a:lnSpc>
                        <a:spcBef>
                          <a:spcPts val="0"/>
                        </a:spcBef>
                        <a:spcAft>
                          <a:spcPts val="0"/>
                        </a:spcAft>
                        <a:buClrTx/>
                        <a:buSzTx/>
                        <a:buNone/>
                        <a:tabLst/>
                        <a:defRPr/>
                      </a:pPr>
                      <a:r>
                        <a:rPr kumimoji="0" lang="en-US" sz="1000" b="0" i="0" u="none" strike="noStrike" kern="1200" cap="none" spc="0" normalizeH="0" baseline="0" noProof="0" dirty="0">
                          <a:ln>
                            <a:noFill/>
                          </a:ln>
                          <a:solidFill>
                            <a:schemeClr val="tx1"/>
                          </a:solidFill>
                          <a:effectLst/>
                          <a:uLnTx/>
                          <a:uFillTx/>
                          <a:latin typeface="Arial"/>
                          <a:ea typeface="+mn-ea"/>
                          <a:cs typeface="Arial"/>
                        </a:rPr>
                        <a:t>Made controversial after report finding a venting of unsold CO</a:t>
                      </a:r>
                      <a:r>
                        <a:rPr kumimoji="0" lang="en-US" sz="1000" b="0" i="0" u="none" strike="noStrike" kern="1200" cap="none" spc="0" normalizeH="0" baseline="-25000" noProof="0" dirty="0">
                          <a:ln>
                            <a:noFill/>
                          </a:ln>
                          <a:solidFill>
                            <a:schemeClr val="tx1"/>
                          </a:solidFill>
                          <a:effectLst/>
                          <a:uLnTx/>
                          <a:uFillTx/>
                          <a:latin typeface="Arial"/>
                          <a:ea typeface="+mn-ea"/>
                          <a:cs typeface="Arial"/>
                        </a:rPr>
                        <a:t>2</a:t>
                      </a:r>
                      <a:r>
                        <a:rPr kumimoji="0" lang="en-US" sz="1000" b="0" i="0" u="none" strike="noStrike" kern="1200" cap="none" spc="0" normalizeH="0" baseline="0" noProof="0" dirty="0">
                          <a:ln>
                            <a:noFill/>
                          </a:ln>
                          <a:solidFill>
                            <a:schemeClr val="tx1"/>
                          </a:solidFill>
                          <a:effectLst/>
                          <a:uLnTx/>
                          <a:uFillTx/>
                          <a:latin typeface="Arial"/>
                          <a:ea typeface="+mn-ea"/>
                          <a:cs typeface="Arial"/>
                        </a:rPr>
                        <a:t> back into the atmosphere</a:t>
                      </a:r>
                    </a:p>
                  </a:txBody>
                  <a:tcPr anchor="ctr">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F4F7"/>
                    </a:solidFill>
                  </a:tcPr>
                </a:tc>
                <a:tc>
                  <a:txBody>
                    <a:bodyPr/>
                    <a:lstStyle/>
                    <a:p>
                      <a:pPr marL="0" marR="0" lvl="0" indent="0" algn="ctr" defTabSz="711200" rtl="0" eaLnBrk="1" fontAlgn="auto" latinLnBrk="0" hangingPunct="1">
                        <a:lnSpc>
                          <a:spcPct val="100000"/>
                        </a:lnSpc>
                        <a:spcBef>
                          <a:spcPts val="0"/>
                        </a:spcBef>
                        <a:spcAft>
                          <a:spcPts val="0"/>
                        </a:spcAft>
                        <a:buClrTx/>
                        <a:buSzTx/>
                        <a:buNone/>
                        <a:tabLst/>
                        <a:defRPr/>
                      </a:pPr>
                      <a:r>
                        <a:rPr kumimoji="0" lang="en-US" sz="1000" b="0" i="0" u="none" strike="noStrike" kern="1200" cap="none" spc="0" normalizeH="0" baseline="0" noProof="0" dirty="0">
                          <a:ln>
                            <a:noFill/>
                          </a:ln>
                          <a:solidFill>
                            <a:schemeClr val="tx1"/>
                          </a:solidFill>
                          <a:effectLst/>
                          <a:uLnTx/>
                          <a:uFillTx/>
                          <a:latin typeface="Arial"/>
                          <a:ea typeface="+mn-ea"/>
                          <a:cs typeface="Arial"/>
                        </a:rPr>
                        <a:t>U.S.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8EE"/>
                    </a:solidFill>
                  </a:tcPr>
                </a:tc>
                <a:tc>
                  <a:txBody>
                    <a:bodyPr/>
                    <a:lstStyle/>
                    <a:p>
                      <a:pPr marL="0" marR="0" lvl="0" indent="0" algn="ctr" defTabSz="711200" rtl="0" eaLnBrk="1" fontAlgn="auto" latinLnBrk="0" hangingPunct="1">
                        <a:lnSpc>
                          <a:spcPct val="100000"/>
                        </a:lnSpc>
                        <a:spcBef>
                          <a:spcPts val="0"/>
                        </a:spcBef>
                        <a:spcAft>
                          <a:spcPts val="0"/>
                        </a:spcAft>
                        <a:buClrTx/>
                        <a:buSzTx/>
                        <a:buNone/>
                        <a:tabLst/>
                        <a:defRPr/>
                      </a:pPr>
                      <a:r>
                        <a:rPr kumimoji="0" lang="en-US" sz="1000" b="0" i="0" u="none" strike="noStrike" kern="1200" cap="none" spc="0" normalizeH="0" baseline="0" noProof="0" dirty="0">
                          <a:ln>
                            <a:noFill/>
                          </a:ln>
                          <a:solidFill>
                            <a:schemeClr val="tx1"/>
                          </a:solidFill>
                          <a:effectLst/>
                          <a:uLnTx/>
                          <a:uFillTx/>
                          <a:latin typeface="Arial"/>
                          <a:ea typeface="+mn-ea"/>
                          <a:cs typeface="Arial"/>
                        </a:rPr>
                        <a:t>1986</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F4F7"/>
                    </a:solidFill>
                  </a:tcPr>
                </a:tc>
                <a:tc>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a:ln>
                            <a:noFill/>
                          </a:ln>
                          <a:solidFill>
                            <a:schemeClr val="tx1"/>
                          </a:solidFill>
                          <a:effectLst/>
                          <a:uLnTx/>
                          <a:uFillTx/>
                          <a:latin typeface="Arial"/>
                          <a:ea typeface="+mn-ea"/>
                          <a:cs typeface="Arial"/>
                        </a:rPr>
                        <a:t>Natural gas processing</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9EE"/>
                    </a:solidFill>
                  </a:tcPr>
                </a:tc>
                <a:tc>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Arial"/>
                        </a:rPr>
                        <a:t>Enhanced oil recovery</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9EE"/>
                    </a:solidFill>
                  </a:tcPr>
                </a:tc>
                <a:tc>
                  <a:txBody>
                    <a:bodyPr/>
                    <a:lstStyle/>
                    <a:p>
                      <a:pPr marL="0" marR="0" lvl="0" indent="0" algn="ctr" defTabSz="711200" rtl="0" eaLnBrk="1" fontAlgn="auto" latinLnBrk="0" hangingPunct="1">
                        <a:lnSpc>
                          <a:spcPct val="100000"/>
                        </a:lnSpc>
                        <a:spcBef>
                          <a:spcPts val="0"/>
                        </a:spcBef>
                        <a:spcAft>
                          <a:spcPts val="0"/>
                        </a:spcAft>
                        <a:buClrTx/>
                        <a:buSzTx/>
                        <a:buNone/>
                        <a:tabLst/>
                        <a:defRPr/>
                      </a:pPr>
                      <a:r>
                        <a:rPr kumimoji="0" lang="en-US" sz="1000" b="0" i="0" u="none" strike="noStrike" kern="1200" cap="none" spc="0" normalizeH="0" baseline="0" dirty="0">
                          <a:ln>
                            <a:noFill/>
                          </a:ln>
                          <a:solidFill>
                            <a:schemeClr val="tx1"/>
                          </a:solidFill>
                          <a:effectLst/>
                          <a:uLnTx/>
                          <a:uFillTx/>
                          <a:latin typeface="Arial"/>
                          <a:ea typeface="+mn-ea"/>
                          <a:cs typeface="Arial"/>
                        </a:rPr>
                        <a:t>7.0 </a:t>
                      </a:r>
                      <a:r>
                        <a:rPr kumimoji="0" lang="en-US" sz="1000" b="0" i="0" u="none" strike="noStrike" kern="1200" cap="none" spc="0" normalizeH="0" baseline="0" noProof="0" dirty="0">
                          <a:ln>
                            <a:noFill/>
                          </a:ln>
                          <a:solidFill>
                            <a:schemeClr val="tx1"/>
                          </a:solidFill>
                          <a:effectLst/>
                          <a:uLnTx/>
                          <a:uFillTx/>
                          <a:latin typeface="+mn-lt"/>
                          <a:ea typeface="+mn-ea"/>
                          <a:cs typeface="Arial"/>
                        </a:rPr>
                        <a:t>Mtpa </a:t>
                      </a:r>
                    </a:p>
                    <a:p>
                      <a:pPr marL="0" marR="0" lvl="0" indent="0" algn="ctr" defTabSz="711200" rtl="0" eaLnBrk="1" fontAlgn="auto" latinLnBrk="0" hangingPunct="1">
                        <a:lnSpc>
                          <a:spcPct val="100000"/>
                        </a:lnSpc>
                        <a:spcBef>
                          <a:spcPts val="0"/>
                        </a:spcBef>
                        <a:spcAft>
                          <a:spcPts val="0"/>
                        </a:spcAft>
                        <a:buClrTx/>
                        <a:buSz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Arial"/>
                        </a:rPr>
                        <a:t>CO</a:t>
                      </a:r>
                      <a:r>
                        <a:rPr kumimoji="0" lang="en-US" sz="1000" b="0" i="0" u="none" strike="noStrike" kern="1200" cap="none" spc="0" normalizeH="0" baseline="-25000" noProof="0" dirty="0">
                          <a:ln>
                            <a:noFill/>
                          </a:ln>
                          <a:solidFill>
                            <a:schemeClr val="tx1"/>
                          </a:solidFill>
                          <a:effectLst/>
                          <a:uLnTx/>
                          <a:uFillTx/>
                          <a:latin typeface="+mn-lt"/>
                          <a:ea typeface="+mn-ea"/>
                          <a:cs typeface="Arial"/>
                        </a:rPr>
                        <a:t>2</a:t>
                      </a:r>
                      <a:endParaRPr kumimoji="0" lang="en-US" sz="1000" b="0" i="0" u="none" strike="noStrike" kern="120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9EE"/>
                    </a:solidFill>
                  </a:tcPr>
                </a:tc>
                <a:tc>
                  <a:txBody>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Arial"/>
                        </a:rPr>
                        <a:t>~7.0 Mtpa CO</a:t>
                      </a:r>
                      <a:r>
                        <a:rPr kumimoji="0" lang="en-US" sz="1000" b="0" i="0" u="none" strike="noStrike" kern="1200" cap="none" spc="0" normalizeH="0" baseline="-25000" noProof="0" dirty="0">
                          <a:ln>
                            <a:noFill/>
                          </a:ln>
                          <a:solidFill>
                            <a:schemeClr val="tx1"/>
                          </a:solidFill>
                          <a:effectLst/>
                          <a:uLnTx/>
                          <a:uFillTx/>
                          <a:latin typeface="+mn-lt"/>
                          <a:ea typeface="+mn-ea"/>
                          <a:cs typeface="Arial"/>
                        </a:rPr>
                        <a:t>2</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9EE"/>
                    </a:solidFill>
                  </a:tcPr>
                </a:tc>
                <a:extLst>
                  <a:ext uri="{0D108BD9-81ED-4DB2-BD59-A6C34878D82A}">
                    <a16:rowId xmlns:a16="http://schemas.microsoft.com/office/drawing/2014/main" val="727504965"/>
                  </a:ext>
                </a:extLst>
              </a:tr>
              <a:tr h="745353">
                <a:tc>
                  <a:txBody>
                    <a:bodyPr/>
                    <a:lstStyle/>
                    <a:p>
                      <a:pPr marL="0" indent="0" algn="l">
                        <a:buNone/>
                      </a:pPr>
                      <a:r>
                        <a:rPr lang="en-US" sz="1000" b="1" dirty="0"/>
                        <a:t>Chevron Gorgon</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711200" rtl="0" eaLnBrk="1" fontAlgn="auto" latinLnBrk="0" hangingPunct="1">
                        <a:lnSpc>
                          <a:spcPct val="100000"/>
                        </a:lnSpc>
                        <a:spcBef>
                          <a:spcPts val="0"/>
                        </a:spcBef>
                        <a:spcAft>
                          <a:spcPts val="0"/>
                        </a:spcAft>
                        <a:buClrTx/>
                        <a:buSzTx/>
                        <a:buNone/>
                        <a:tabLst/>
                        <a:defRPr/>
                      </a:pPr>
                      <a:r>
                        <a:rPr kumimoji="0" lang="en-US" sz="1000" b="0" i="0" u="none" strike="noStrike" kern="1200" cap="none" spc="0" normalizeH="0" baseline="0" noProof="0" dirty="0">
                          <a:ln>
                            <a:noFill/>
                          </a:ln>
                          <a:solidFill>
                            <a:schemeClr val="tx1"/>
                          </a:solidFill>
                          <a:effectLst/>
                          <a:uLnTx/>
                          <a:uFillTx/>
                          <a:latin typeface="Arial"/>
                          <a:ea typeface="+mn-ea"/>
                          <a:cs typeface="Arial"/>
                        </a:rPr>
                        <a:t>Largest single-resource development in Australia with 40+ years of production lifespan </a:t>
                      </a:r>
                    </a:p>
                  </a:txBody>
                  <a:tcPr anchor="ct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F4F7"/>
                    </a:solidFill>
                  </a:tcPr>
                </a:tc>
                <a:tc>
                  <a:txBody>
                    <a:bodyPr/>
                    <a:lstStyle/>
                    <a:p>
                      <a:pPr marL="0" marR="0" lvl="0" indent="0" algn="ctr" defTabSz="711200" rtl="0" eaLnBrk="1" fontAlgn="auto" latinLnBrk="0" hangingPunct="1">
                        <a:lnSpc>
                          <a:spcPct val="100000"/>
                        </a:lnSpc>
                        <a:spcBef>
                          <a:spcPts val="0"/>
                        </a:spcBef>
                        <a:spcAft>
                          <a:spcPts val="0"/>
                        </a:spcAft>
                        <a:buClrTx/>
                        <a:buSzTx/>
                        <a:buNone/>
                        <a:tabLst/>
                        <a:defRPr/>
                      </a:pPr>
                      <a:r>
                        <a:rPr kumimoji="0" lang="en-US" sz="1000" b="0" i="0" u="none" strike="noStrike" kern="1200" cap="none" spc="0" normalizeH="0" baseline="0" noProof="0" dirty="0">
                          <a:ln>
                            <a:noFill/>
                          </a:ln>
                          <a:solidFill>
                            <a:schemeClr val="tx1"/>
                          </a:solidFill>
                          <a:effectLst/>
                          <a:uLnTx/>
                          <a:uFillTx/>
                          <a:latin typeface="Arial"/>
                          <a:ea typeface="+mn-ea"/>
                          <a:cs typeface="Arial"/>
                        </a:rPr>
                        <a:t>Australia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8EE"/>
                    </a:solidFill>
                  </a:tcPr>
                </a:tc>
                <a:tc>
                  <a:txBody>
                    <a:bodyPr/>
                    <a:lstStyle/>
                    <a:p>
                      <a:pPr marL="0" marR="0" lvl="0" indent="0" algn="ctr" defTabSz="711200" rtl="0" eaLnBrk="1" fontAlgn="auto" latinLnBrk="0" hangingPunct="1">
                        <a:lnSpc>
                          <a:spcPct val="100000"/>
                        </a:lnSpc>
                        <a:spcBef>
                          <a:spcPts val="0"/>
                        </a:spcBef>
                        <a:spcAft>
                          <a:spcPts val="0"/>
                        </a:spcAft>
                        <a:buClrTx/>
                        <a:buSzTx/>
                        <a:buNone/>
                        <a:tabLst/>
                        <a:defRPr/>
                      </a:pPr>
                      <a:r>
                        <a:rPr kumimoji="0" lang="en-US" sz="1000" b="0" i="0" u="none" strike="noStrike" kern="1200" cap="none" spc="0" normalizeH="0" baseline="0" noProof="0" dirty="0">
                          <a:ln>
                            <a:noFill/>
                          </a:ln>
                          <a:solidFill>
                            <a:schemeClr val="tx1"/>
                          </a:solidFill>
                          <a:effectLst/>
                          <a:uLnTx/>
                          <a:uFillTx/>
                          <a:latin typeface="Arial"/>
                          <a:ea typeface="+mn-ea"/>
                          <a:cs typeface="Arial"/>
                        </a:rPr>
                        <a:t>2019</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F4F7"/>
                    </a:solidFill>
                  </a:tcPr>
                </a:tc>
                <a:tc>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a:ln>
                            <a:noFill/>
                          </a:ln>
                          <a:solidFill>
                            <a:schemeClr val="tx1"/>
                          </a:solidFill>
                          <a:effectLst/>
                          <a:uLnTx/>
                          <a:uFillTx/>
                          <a:latin typeface="Arial"/>
                          <a:ea typeface="+mn-ea"/>
                          <a:cs typeface="Arial"/>
                        </a:rPr>
                        <a:t>Natural gas processing</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9EE"/>
                    </a:solidFill>
                  </a:tcPr>
                </a:tc>
                <a:tc>
                  <a:txBody>
                    <a:bodyPr/>
                    <a:lstStyle/>
                    <a:p>
                      <a:pPr marL="0" marR="0" lvl="0" indent="0" algn="l" defTabSz="711200" rtl="0" eaLnBrk="1" fontAlgn="auto" latinLnBrk="0" hangingPunct="1">
                        <a:lnSpc>
                          <a:spcPct val="100000"/>
                        </a:lnSpc>
                        <a:spcBef>
                          <a:spcPts val="0"/>
                        </a:spcBef>
                        <a:spcAft>
                          <a:spcPts val="0"/>
                        </a:spcAft>
                        <a:buClrTx/>
                        <a:buSzTx/>
                        <a:buNone/>
                        <a:tabLst/>
                        <a:defRPr/>
                      </a:pPr>
                      <a:r>
                        <a:rPr kumimoji="0" lang="en-US" sz="1000" b="0" i="0" u="none" strike="noStrike" kern="1200" cap="none" spc="0" normalizeH="0" baseline="0" dirty="0">
                          <a:ln>
                            <a:noFill/>
                          </a:ln>
                          <a:solidFill>
                            <a:schemeClr val="tx1"/>
                          </a:solidFill>
                          <a:effectLst/>
                          <a:uLnTx/>
                          <a:uFillTx/>
                          <a:latin typeface="Arial"/>
                          <a:ea typeface="+mn-ea"/>
                          <a:cs typeface="Arial"/>
                        </a:rPr>
                        <a:t>Dedicated geological storage</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9EE"/>
                    </a:solidFill>
                  </a:tcPr>
                </a:tc>
                <a:tc>
                  <a:txBody>
                    <a:bodyPr/>
                    <a:lstStyle/>
                    <a:p>
                      <a:pPr marL="0" marR="0" lvl="0" indent="0" algn="ctr" defTabSz="711200" rtl="0" eaLnBrk="1" fontAlgn="auto" latinLnBrk="0" hangingPunct="1">
                        <a:lnSpc>
                          <a:spcPct val="100000"/>
                        </a:lnSpc>
                        <a:spcBef>
                          <a:spcPts val="0"/>
                        </a:spcBef>
                        <a:spcAft>
                          <a:spcPts val="0"/>
                        </a:spcAft>
                        <a:buClrTx/>
                        <a:buSzTx/>
                        <a:buNone/>
                        <a:tabLst/>
                        <a:defRPr/>
                      </a:pPr>
                      <a:r>
                        <a:rPr kumimoji="0" lang="en-US" sz="1000" b="0" i="0" u="none" strike="noStrike" kern="1200" cap="none" spc="0" normalizeH="0" baseline="0" dirty="0">
                          <a:ln>
                            <a:noFill/>
                          </a:ln>
                          <a:solidFill>
                            <a:schemeClr val="tx1"/>
                          </a:solidFill>
                          <a:effectLst/>
                          <a:uLnTx/>
                          <a:uFillTx/>
                          <a:latin typeface="Arial"/>
                          <a:ea typeface="+mn-ea"/>
                          <a:cs typeface="Arial"/>
                        </a:rPr>
                        <a:t>4.0 </a:t>
                      </a:r>
                      <a:r>
                        <a:rPr kumimoji="0" lang="en-US" sz="1000" b="0" i="0" u="none" strike="noStrike" kern="1200" cap="none" spc="0" normalizeH="0" baseline="0" noProof="0" dirty="0">
                          <a:ln>
                            <a:noFill/>
                          </a:ln>
                          <a:solidFill>
                            <a:schemeClr val="tx1"/>
                          </a:solidFill>
                          <a:effectLst/>
                          <a:uLnTx/>
                          <a:uFillTx/>
                          <a:latin typeface="+mn-lt"/>
                          <a:ea typeface="+mn-ea"/>
                          <a:cs typeface="Arial"/>
                        </a:rPr>
                        <a:t>Mtpa </a:t>
                      </a:r>
                    </a:p>
                    <a:p>
                      <a:pPr marL="0" marR="0" lvl="0" indent="0" algn="ctr" defTabSz="711200" rtl="0" eaLnBrk="1" fontAlgn="auto" latinLnBrk="0" hangingPunct="1">
                        <a:lnSpc>
                          <a:spcPct val="100000"/>
                        </a:lnSpc>
                        <a:spcBef>
                          <a:spcPts val="0"/>
                        </a:spcBef>
                        <a:spcAft>
                          <a:spcPts val="0"/>
                        </a:spcAft>
                        <a:buClrTx/>
                        <a:buSz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Arial"/>
                        </a:rPr>
                        <a:t>CO</a:t>
                      </a:r>
                      <a:r>
                        <a:rPr kumimoji="0" lang="en-US" sz="1000" b="0" i="0" u="none" strike="noStrike" kern="1200" cap="none" spc="0" normalizeH="0" baseline="-25000" noProof="0" dirty="0">
                          <a:ln>
                            <a:noFill/>
                          </a:ln>
                          <a:solidFill>
                            <a:schemeClr val="tx1"/>
                          </a:solidFill>
                          <a:effectLst/>
                          <a:uLnTx/>
                          <a:uFillTx/>
                          <a:latin typeface="+mn-lt"/>
                          <a:ea typeface="+mn-ea"/>
                          <a:cs typeface="Arial"/>
                        </a:rPr>
                        <a:t>2</a:t>
                      </a:r>
                      <a:endParaRPr kumimoji="0" lang="en-US" sz="1000" b="0" i="0" u="none" strike="noStrike" kern="120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9EE"/>
                    </a:solidFill>
                  </a:tcPr>
                </a:tc>
                <a:tc>
                  <a:txBody>
                    <a:bodyPr/>
                    <a:lstStyle/>
                    <a:p>
                      <a:pPr marL="0" marR="0" lvl="0" indent="0" algn="ctr" defTabSz="711200" rtl="0" eaLnBrk="1" fontAlgn="auto" latinLnBrk="0" hangingPunct="1">
                        <a:lnSpc>
                          <a:spcPct val="100000"/>
                        </a:lnSpc>
                        <a:spcBef>
                          <a:spcPts val="0"/>
                        </a:spcBef>
                        <a:spcAft>
                          <a:spcPts val="0"/>
                        </a:spcAft>
                        <a:buClrTx/>
                        <a:buSzTx/>
                        <a:buNone/>
                        <a:tabLst/>
                        <a:defRPr/>
                      </a:pPr>
                      <a:r>
                        <a:rPr kumimoji="0" lang="en-US" sz="1000" b="0" i="0" u="none" strike="noStrike" kern="1200" cap="none" spc="0" normalizeH="0" baseline="0" dirty="0">
                          <a:ln>
                            <a:noFill/>
                          </a:ln>
                          <a:solidFill>
                            <a:schemeClr val="tx1"/>
                          </a:solidFill>
                          <a:effectLst/>
                          <a:uLnTx/>
                          <a:uFillTx/>
                          <a:latin typeface="Arial"/>
                          <a:ea typeface="+mn-ea"/>
                          <a:cs typeface="Arial"/>
                        </a:rPr>
                        <a:t>~3.0 Mtpa </a:t>
                      </a:r>
                    </a:p>
                    <a:p>
                      <a:pPr marL="0" marR="0" lvl="0" indent="0" algn="ctr" defTabSz="711200" rtl="0" eaLnBrk="1" fontAlgn="auto" latinLnBrk="0" hangingPunct="1">
                        <a:lnSpc>
                          <a:spcPct val="100000"/>
                        </a:lnSpc>
                        <a:spcBef>
                          <a:spcPts val="0"/>
                        </a:spcBef>
                        <a:spcAft>
                          <a:spcPts val="0"/>
                        </a:spcAft>
                        <a:buClrTx/>
                        <a:buSzTx/>
                        <a:buNone/>
                        <a:tabLst/>
                        <a:defRPr/>
                      </a:pPr>
                      <a:r>
                        <a:rPr kumimoji="0" lang="en-US" sz="1000" b="0" i="0" u="none" strike="noStrike" kern="1200" cap="none" spc="0" normalizeH="0" baseline="0" dirty="0">
                          <a:ln>
                            <a:noFill/>
                          </a:ln>
                          <a:solidFill>
                            <a:schemeClr val="tx1"/>
                          </a:solidFill>
                          <a:effectLst/>
                          <a:uLnTx/>
                          <a:uFillTx/>
                          <a:latin typeface="Arial"/>
                          <a:ea typeface="+mn-ea"/>
                          <a:cs typeface="Arial"/>
                        </a:rPr>
                        <a:t>CO</a:t>
                      </a:r>
                      <a:r>
                        <a:rPr kumimoji="0" lang="en-US" sz="1000" b="0" i="0" u="none" strike="noStrike" kern="1200" cap="none" spc="0" normalizeH="0" baseline="-25000" dirty="0">
                          <a:ln>
                            <a:noFill/>
                          </a:ln>
                          <a:solidFill>
                            <a:schemeClr val="tx1"/>
                          </a:solidFill>
                          <a:effectLst/>
                          <a:uLnTx/>
                          <a:uFillTx/>
                          <a:latin typeface="Arial"/>
                          <a:ea typeface="+mn-ea"/>
                          <a:cs typeface="Arial"/>
                        </a:rPr>
                        <a:t>2</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9EE"/>
                    </a:solidFill>
                  </a:tcPr>
                </a:tc>
                <a:extLst>
                  <a:ext uri="{0D108BD9-81ED-4DB2-BD59-A6C34878D82A}">
                    <a16:rowId xmlns:a16="http://schemas.microsoft.com/office/drawing/2014/main" val="3221262438"/>
                  </a:ext>
                </a:extLst>
              </a:tr>
              <a:tr h="691342">
                <a:tc>
                  <a:txBody>
                    <a:bodyPr/>
                    <a:lstStyle/>
                    <a:p>
                      <a:pPr marL="0" indent="0" algn="l">
                        <a:buNone/>
                      </a:pPr>
                      <a:r>
                        <a:rPr lang="en-US" sz="1000" b="1" dirty="0"/>
                        <a:t>Great Plains Synfuels Plant</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dirty="0">
                          <a:ln>
                            <a:noFill/>
                          </a:ln>
                          <a:solidFill>
                            <a:schemeClr val="tx1"/>
                          </a:solidFill>
                          <a:effectLst/>
                          <a:uLnTx/>
                          <a:uFillTx/>
                          <a:latin typeface="+mn-lt"/>
                          <a:cs typeface="Arial"/>
                        </a:rPr>
                        <a:t>Converts coal into synthetic natural gas and has captured CO₂ for decades for EOR</a:t>
                      </a:r>
                      <a:endParaRPr kumimoji="0" lang="en-US" sz="1000" b="0" u="none" strike="noStrike" kern="1200" cap="none" spc="0" normalizeH="0" baseline="0" noProof="0" dirty="0">
                        <a:ln>
                          <a:noFill/>
                        </a:ln>
                        <a:solidFill>
                          <a:schemeClr val="tx1"/>
                        </a:solidFill>
                        <a:effectLst/>
                        <a:uLnTx/>
                        <a:uFillTx/>
                        <a:latin typeface="Arial"/>
                        <a:cs typeface="Arial"/>
                      </a:endParaRPr>
                    </a:p>
                  </a:txBody>
                  <a:tcPr anchor="ct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F4F7"/>
                    </a:solidFill>
                  </a:tcPr>
                </a:tc>
                <a:tc>
                  <a:txBody>
                    <a:bodyPr/>
                    <a:lstStyle/>
                    <a:p>
                      <a:pPr marL="0" marR="0" lvl="0" indent="0" algn="ctr" defTabSz="711200" rtl="0" eaLnBrk="1" fontAlgn="auto" latinLnBrk="0" hangingPunct="1">
                        <a:lnSpc>
                          <a:spcPct val="100000"/>
                        </a:lnSpc>
                        <a:spcBef>
                          <a:spcPts val="0"/>
                        </a:spcBef>
                        <a:spcAft>
                          <a:spcPts val="0"/>
                        </a:spcAft>
                        <a:buClrTx/>
                        <a:buSzTx/>
                        <a:buNone/>
                        <a:tabLst/>
                        <a:defRPr/>
                      </a:pPr>
                      <a:r>
                        <a:rPr kumimoji="0" lang="en-US" sz="1000" b="0" i="0" u="none" strike="noStrike" kern="1200" cap="none" spc="0" normalizeH="0" baseline="0" noProof="0" dirty="0">
                          <a:ln>
                            <a:noFill/>
                          </a:ln>
                          <a:solidFill>
                            <a:schemeClr val="tx1"/>
                          </a:solidFill>
                          <a:effectLst/>
                          <a:uLnTx/>
                          <a:uFillTx/>
                          <a:latin typeface="Arial"/>
                          <a:ea typeface="+mn-ea"/>
                          <a:cs typeface="Arial"/>
                        </a:rPr>
                        <a:t>U.S.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8EE"/>
                    </a:solidFill>
                  </a:tcPr>
                </a:tc>
                <a:tc>
                  <a:txBody>
                    <a:bodyPr/>
                    <a:lstStyle/>
                    <a:p>
                      <a:pPr marL="0" marR="0" lvl="0" indent="0" algn="ctr" defTabSz="711200" rtl="0" eaLnBrk="1" fontAlgn="auto" latinLnBrk="0" hangingPunct="1">
                        <a:lnSpc>
                          <a:spcPct val="100000"/>
                        </a:lnSpc>
                        <a:spcBef>
                          <a:spcPts val="0"/>
                        </a:spcBef>
                        <a:spcAft>
                          <a:spcPts val="0"/>
                        </a:spcAft>
                        <a:buClrTx/>
                        <a:buSzTx/>
                        <a:buNone/>
                        <a:tabLst/>
                        <a:defRPr/>
                      </a:pPr>
                      <a:r>
                        <a:rPr kumimoji="0" lang="en-US" sz="1000" b="0" i="0" u="none" strike="noStrike" kern="1200" cap="none" spc="0" normalizeH="0" baseline="0" noProof="0" dirty="0">
                          <a:ln>
                            <a:noFill/>
                          </a:ln>
                          <a:solidFill>
                            <a:schemeClr val="tx1"/>
                          </a:solidFill>
                          <a:effectLst/>
                          <a:uLnTx/>
                          <a:uFillTx/>
                          <a:latin typeface="Arial"/>
                          <a:ea typeface="+mn-ea"/>
                          <a:cs typeface="Arial"/>
                        </a:rPr>
                        <a:t>2000</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F4F7"/>
                    </a:solidFill>
                  </a:tcPr>
                </a:tc>
                <a:tc>
                  <a:txBody>
                    <a:bodyPr/>
                    <a:lstStyle/>
                    <a:p>
                      <a:pPr marL="0" marR="0" lvl="0" indent="0" algn="l" defTabSz="711200" rtl="0" eaLnBrk="1" fontAlgn="auto" latinLnBrk="0" hangingPunct="1">
                        <a:lnSpc>
                          <a:spcPct val="100000"/>
                        </a:lnSpc>
                        <a:spcBef>
                          <a:spcPts val="1200"/>
                        </a:spcBef>
                        <a:spcAft>
                          <a:spcPts val="0"/>
                        </a:spcAft>
                        <a:buClrTx/>
                        <a:buSzTx/>
                        <a:buNone/>
                        <a:tabLst/>
                        <a:defRPr/>
                      </a:pPr>
                      <a:r>
                        <a:rPr lang="en-US" altLang="zh-CN" sz="1000" dirty="0"/>
                        <a:t>Synfuels/ gasification</a:t>
                      </a:r>
                      <a:endParaRPr kumimoji="0" lang="en-US" sz="1000" b="0" i="0" u="none" strike="noStrike" kern="1200" cap="none" spc="0" normalizeH="0" baseline="0" noProof="0" dirty="0">
                        <a:ln>
                          <a:noFill/>
                        </a:ln>
                        <a:solidFill>
                          <a:schemeClr val="tx1"/>
                        </a:solidFill>
                        <a:effectLst/>
                        <a:uLnTx/>
                        <a:uFillTx/>
                        <a:latin typeface="Arial"/>
                        <a:ea typeface="+mn-ea"/>
                        <a:cs typeface="Aria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9EE"/>
                    </a:solidFill>
                  </a:tcPr>
                </a:tc>
                <a:tc>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chemeClr val="tx1"/>
                          </a:solidFill>
                          <a:effectLst/>
                          <a:uLnTx/>
                          <a:uFillTx/>
                          <a:latin typeface="+mn-lt"/>
                          <a:ea typeface="+mn-ea"/>
                          <a:cs typeface="Arial"/>
                        </a:rPr>
                        <a:t>Enhanced oil recovery</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9EE"/>
                    </a:solidFill>
                  </a:tcPr>
                </a:tc>
                <a:tc>
                  <a:txBody>
                    <a:bodyPr/>
                    <a:lstStyle/>
                    <a:p>
                      <a:pPr marL="0" marR="0" lvl="0" indent="0" algn="ctr" defTabSz="711200" rtl="0" eaLnBrk="1" fontAlgn="auto" latinLnBrk="0" hangingPunct="1">
                        <a:lnSpc>
                          <a:spcPct val="100000"/>
                        </a:lnSpc>
                        <a:spcBef>
                          <a:spcPts val="0"/>
                        </a:spcBef>
                        <a:spcAft>
                          <a:spcPts val="0"/>
                        </a:spcAft>
                        <a:buClrTx/>
                        <a:buSzTx/>
                        <a:buNone/>
                        <a:tabLst/>
                        <a:defRPr/>
                      </a:pPr>
                      <a:r>
                        <a:rPr kumimoji="0" lang="en-US" altLang="zh-CN" sz="1000" b="0" i="0" u="none" strike="noStrike" kern="1200" cap="none" spc="0" normalizeH="0" baseline="0" noProof="0" dirty="0">
                          <a:ln>
                            <a:noFill/>
                          </a:ln>
                          <a:solidFill>
                            <a:schemeClr val="tx1"/>
                          </a:solidFill>
                          <a:effectLst/>
                          <a:uLnTx/>
                          <a:uFillTx/>
                          <a:latin typeface="+mn-lt"/>
                          <a:ea typeface="+mn-ea"/>
                          <a:cs typeface="Arial"/>
                        </a:rPr>
                        <a:t>3.0 Mtpa </a:t>
                      </a:r>
                    </a:p>
                    <a:p>
                      <a:pPr marL="0" marR="0" lvl="0" indent="0" algn="ctr" defTabSz="711200" rtl="0" eaLnBrk="1" fontAlgn="auto" latinLnBrk="0" hangingPunct="1">
                        <a:lnSpc>
                          <a:spcPct val="100000"/>
                        </a:lnSpc>
                        <a:spcBef>
                          <a:spcPts val="0"/>
                        </a:spcBef>
                        <a:spcAft>
                          <a:spcPts val="0"/>
                        </a:spcAft>
                        <a:buClrTx/>
                        <a:buSzTx/>
                        <a:buNone/>
                        <a:tabLst/>
                        <a:defRPr/>
                      </a:pPr>
                      <a:r>
                        <a:rPr kumimoji="0" lang="en-US" altLang="zh-CN" sz="1000" b="0" i="0" u="none" strike="noStrike" kern="1200" cap="none" spc="0" normalizeH="0" baseline="0" noProof="0" dirty="0">
                          <a:ln>
                            <a:noFill/>
                          </a:ln>
                          <a:solidFill>
                            <a:schemeClr val="tx1"/>
                          </a:solidFill>
                          <a:effectLst/>
                          <a:uLnTx/>
                          <a:uFillTx/>
                          <a:latin typeface="+mn-lt"/>
                          <a:ea typeface="+mn-ea"/>
                          <a:cs typeface="Arial"/>
                        </a:rPr>
                        <a:t>CO</a:t>
                      </a:r>
                      <a:r>
                        <a:rPr kumimoji="0" lang="en-US" altLang="zh-CN" sz="1000" b="0" i="0" u="none" strike="noStrike" kern="1200" cap="none" spc="0" normalizeH="0" baseline="-25000" noProof="0" dirty="0">
                          <a:ln>
                            <a:noFill/>
                          </a:ln>
                          <a:solidFill>
                            <a:schemeClr val="tx1"/>
                          </a:solidFill>
                          <a:effectLst/>
                          <a:uLnTx/>
                          <a:uFillTx/>
                          <a:latin typeface="+mn-lt"/>
                          <a:ea typeface="+mn-ea"/>
                          <a:cs typeface="Arial"/>
                        </a:rPr>
                        <a:t>2</a:t>
                      </a:r>
                      <a:endParaRPr kumimoji="0" lang="en-US" altLang="zh-CN" sz="1000" b="0" i="0" u="none" strike="noStrike" kern="120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711200" rtl="0" eaLnBrk="1" fontAlgn="auto" latinLnBrk="0" hangingPunct="1">
                        <a:lnSpc>
                          <a:spcPct val="100000"/>
                        </a:lnSpc>
                        <a:spcBef>
                          <a:spcPts val="1200"/>
                        </a:spcBef>
                        <a:spcAft>
                          <a:spcPts val="0"/>
                        </a:spcAft>
                        <a:buClrTx/>
                        <a:buSzTx/>
                        <a:buNone/>
                        <a:tabLst/>
                        <a:defRPr/>
                      </a:pPr>
                      <a:endParaRPr kumimoji="0" lang="en-US" sz="1000" b="0" i="0" u="none" strike="noStrike" kern="1200" cap="none" spc="0" normalizeH="0" baseline="-25000" noProof="0" dirty="0">
                        <a:ln>
                          <a:noFill/>
                        </a:ln>
                        <a:solidFill>
                          <a:schemeClr val="tx1"/>
                        </a:solidFill>
                        <a:effectLst/>
                        <a:uLnTx/>
                        <a:uFillTx/>
                        <a:latin typeface="Arial"/>
                        <a:ea typeface="+mn-ea"/>
                        <a:cs typeface="Aria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9EE"/>
                    </a:solidFill>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altLang="zh-CN" sz="1000" b="0" i="0" u="none" strike="noStrike" kern="1200" cap="none" spc="0" normalizeH="0" baseline="0" dirty="0">
                          <a:ln>
                            <a:noFill/>
                          </a:ln>
                          <a:solidFill>
                            <a:schemeClr val="tx1"/>
                          </a:solidFill>
                          <a:effectLst/>
                          <a:uLnTx/>
                          <a:uFillTx/>
                          <a:latin typeface="+mn-lt"/>
                          <a:ea typeface="+mn-ea"/>
                          <a:cs typeface="Arial"/>
                        </a:rPr>
                        <a:t>~</a:t>
                      </a:r>
                      <a:r>
                        <a:rPr kumimoji="0" lang="en-US" altLang="zh-CN" sz="1000" b="0" i="0" u="none" strike="noStrike" kern="1200" cap="none" spc="0" normalizeH="0" baseline="0" noProof="0" dirty="0">
                          <a:ln>
                            <a:noFill/>
                          </a:ln>
                          <a:solidFill>
                            <a:schemeClr val="tx1"/>
                          </a:solidFill>
                          <a:effectLst/>
                          <a:uLnTx/>
                          <a:uFillTx/>
                          <a:latin typeface="+mn-lt"/>
                          <a:ea typeface="+mn-ea"/>
                          <a:cs typeface="Arial"/>
                        </a:rPr>
                        <a:t>3.0 Mtpa </a:t>
                      </a:r>
                    </a:p>
                    <a:p>
                      <a:pPr marL="0" marR="0" lvl="0" indent="0" algn="ctr" defTabSz="711200" rtl="0" eaLnBrk="1" fontAlgn="auto" latinLnBrk="0" hangingPunct="1">
                        <a:lnSpc>
                          <a:spcPct val="100000"/>
                        </a:lnSpc>
                        <a:spcBef>
                          <a:spcPts val="0"/>
                        </a:spcBef>
                        <a:spcAft>
                          <a:spcPts val="0"/>
                        </a:spcAft>
                        <a:buClrTx/>
                        <a:buSzTx/>
                        <a:buNone/>
                        <a:tabLst/>
                        <a:defRPr/>
                      </a:pPr>
                      <a:r>
                        <a:rPr kumimoji="0" lang="en-US" altLang="zh-CN" sz="1000" b="0" i="0" u="none" strike="noStrike" kern="1200" cap="none" spc="0" normalizeH="0" baseline="0" noProof="0" dirty="0">
                          <a:ln>
                            <a:noFill/>
                          </a:ln>
                          <a:solidFill>
                            <a:schemeClr val="tx1"/>
                          </a:solidFill>
                          <a:effectLst/>
                          <a:uLnTx/>
                          <a:uFillTx/>
                          <a:latin typeface="+mn-lt"/>
                          <a:ea typeface="+mn-ea"/>
                          <a:cs typeface="Arial"/>
                        </a:rPr>
                        <a:t>CO</a:t>
                      </a:r>
                      <a:r>
                        <a:rPr kumimoji="0" lang="en-US" altLang="zh-CN" sz="1000" b="0" i="0" u="none" strike="noStrike" kern="1200" cap="none" spc="0" normalizeH="0" baseline="-25000" noProof="0" dirty="0">
                          <a:ln>
                            <a:noFill/>
                          </a:ln>
                          <a:solidFill>
                            <a:schemeClr val="tx1"/>
                          </a:solidFill>
                          <a:effectLst/>
                          <a:uLnTx/>
                          <a:uFillTx/>
                          <a:latin typeface="+mn-lt"/>
                          <a:ea typeface="+mn-ea"/>
                          <a:cs typeface="Arial"/>
                        </a:rPr>
                        <a:t>2</a:t>
                      </a:r>
                      <a:endParaRPr kumimoji="0" lang="en-US" altLang="zh-CN" sz="1000" b="0" i="0" u="none" strike="noStrike" kern="120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711200" rtl="0" eaLnBrk="1" fontAlgn="auto" latinLnBrk="0" hangingPunct="1">
                        <a:lnSpc>
                          <a:spcPct val="100000"/>
                        </a:lnSpc>
                        <a:spcBef>
                          <a:spcPts val="1200"/>
                        </a:spcBef>
                        <a:spcAft>
                          <a:spcPts val="0"/>
                        </a:spcAft>
                        <a:buClrTx/>
                        <a:buSzTx/>
                        <a:buNone/>
                        <a:tabLst/>
                        <a:defRPr/>
                      </a:pPr>
                      <a:endParaRPr kumimoji="0" lang="en-US" sz="1000" b="0" i="0" u="none" strike="noStrike" kern="1200" cap="none" spc="0" normalizeH="0" baseline="-25000" noProof="0" dirty="0">
                        <a:ln>
                          <a:noFill/>
                        </a:ln>
                        <a:solidFill>
                          <a:schemeClr val="tx1"/>
                        </a:solidFill>
                        <a:effectLst/>
                        <a:uLnTx/>
                        <a:uFillTx/>
                        <a:latin typeface="Arial"/>
                        <a:ea typeface="+mn-ea"/>
                        <a:cs typeface="Aria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9EE"/>
                    </a:solidFill>
                  </a:tcPr>
                </a:tc>
                <a:extLst>
                  <a:ext uri="{0D108BD9-81ED-4DB2-BD59-A6C34878D82A}">
                    <a16:rowId xmlns:a16="http://schemas.microsoft.com/office/drawing/2014/main" val="1603553748"/>
                  </a:ext>
                </a:extLst>
              </a:tr>
              <a:tr h="583320">
                <a:tc>
                  <a:txBody>
                    <a:bodyPr/>
                    <a:lstStyle/>
                    <a:p>
                      <a:pPr marL="0" indent="0" algn="l">
                        <a:buNone/>
                      </a:pPr>
                      <a:r>
                        <a:rPr lang="en-US" sz="1000" b="1" dirty="0"/>
                        <a:t>Sleipner</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711200" rtl="0" eaLnBrk="1" fontAlgn="auto" latinLnBrk="0" hangingPunct="1">
                        <a:lnSpc>
                          <a:spcPct val="100000"/>
                        </a:lnSpc>
                        <a:spcBef>
                          <a:spcPts val="0"/>
                        </a:spcBef>
                        <a:spcAft>
                          <a:spcPts val="0"/>
                        </a:spcAft>
                        <a:buClrTx/>
                        <a:buSzTx/>
                        <a:buNone/>
                        <a:tabLst/>
                        <a:defRPr/>
                      </a:pPr>
                      <a:r>
                        <a:rPr lang="en-US" altLang="zh-CN" sz="1000" dirty="0"/>
                        <a:t>First in the world to inject CO₂ into a dedicated geological storage formation</a:t>
                      </a:r>
                      <a:endParaRPr kumimoji="0" lang="en-US" sz="1000" b="0" u="none" strike="noStrike" kern="1200" cap="none" spc="0" normalizeH="0" baseline="0" noProof="0" dirty="0">
                        <a:ln>
                          <a:noFill/>
                        </a:ln>
                        <a:solidFill>
                          <a:schemeClr val="tx1"/>
                        </a:solidFill>
                        <a:effectLst/>
                        <a:uLnTx/>
                        <a:uFillTx/>
                        <a:latin typeface="Arial"/>
                        <a:cs typeface="Arial"/>
                      </a:endParaRPr>
                    </a:p>
                  </a:txBody>
                  <a:tcPr anchor="ct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F4F7"/>
                    </a:solidFill>
                  </a:tcPr>
                </a:tc>
                <a:tc>
                  <a:txBody>
                    <a:bodyPr/>
                    <a:lstStyle/>
                    <a:p>
                      <a:pPr marL="0" marR="0" lvl="0" indent="0" algn="ctr" defTabSz="711200" rtl="0" eaLnBrk="1" fontAlgn="auto" latinLnBrk="0" hangingPunct="1">
                        <a:lnSpc>
                          <a:spcPct val="100000"/>
                        </a:lnSpc>
                        <a:spcBef>
                          <a:spcPts val="0"/>
                        </a:spcBef>
                        <a:spcAft>
                          <a:spcPts val="0"/>
                        </a:spcAft>
                        <a:buClrTx/>
                        <a:buSzTx/>
                        <a:buNone/>
                        <a:tabLst/>
                        <a:defRPr/>
                      </a:pPr>
                      <a:r>
                        <a:rPr kumimoji="0" lang="en-US" sz="1000" b="0" i="0" u="none" strike="noStrike" kern="1200" cap="none" spc="0" normalizeH="0" baseline="0" noProof="0" dirty="0">
                          <a:ln>
                            <a:noFill/>
                          </a:ln>
                          <a:solidFill>
                            <a:schemeClr val="tx1"/>
                          </a:solidFill>
                          <a:effectLst/>
                          <a:uLnTx/>
                          <a:uFillTx/>
                          <a:latin typeface="Arial"/>
                          <a:ea typeface="+mn-ea"/>
                          <a:cs typeface="Arial"/>
                        </a:rPr>
                        <a:t>Norway</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8EE"/>
                    </a:solidFill>
                  </a:tcPr>
                </a:tc>
                <a:tc>
                  <a:txBody>
                    <a:bodyPr/>
                    <a:lstStyle/>
                    <a:p>
                      <a:pPr marL="0" marR="0" lvl="0" indent="0" algn="ctr" defTabSz="711200" rtl="0" eaLnBrk="1" fontAlgn="auto" latinLnBrk="0" hangingPunct="1">
                        <a:lnSpc>
                          <a:spcPct val="100000"/>
                        </a:lnSpc>
                        <a:spcBef>
                          <a:spcPts val="0"/>
                        </a:spcBef>
                        <a:spcAft>
                          <a:spcPts val="0"/>
                        </a:spcAft>
                        <a:buClrTx/>
                        <a:buSzTx/>
                        <a:buNone/>
                        <a:tabLst/>
                        <a:defRPr/>
                      </a:pPr>
                      <a:r>
                        <a:rPr kumimoji="0" lang="en-US" sz="1000" b="0" i="0" u="none" strike="noStrike" kern="1200" cap="none" spc="0" normalizeH="0" baseline="0" noProof="0" dirty="0">
                          <a:ln>
                            <a:noFill/>
                          </a:ln>
                          <a:solidFill>
                            <a:schemeClr val="tx1"/>
                          </a:solidFill>
                          <a:effectLst/>
                          <a:uLnTx/>
                          <a:uFillTx/>
                          <a:latin typeface="Arial"/>
                          <a:ea typeface="+mn-ea"/>
                          <a:cs typeface="Arial"/>
                        </a:rPr>
                        <a:t>1996</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F4F7"/>
                    </a:solidFill>
                  </a:tcPr>
                </a:tc>
                <a:tc>
                  <a:txBody>
                    <a:bodyPr/>
                    <a:lstStyle/>
                    <a:p>
                      <a:pPr marL="0" marR="0" lvl="0" indent="0" algn="l" defTabSz="711200" rtl="0" eaLnBrk="1" fontAlgn="auto" latinLnBrk="0" hangingPunct="1">
                        <a:lnSpc>
                          <a:spcPct val="100000"/>
                        </a:lnSpc>
                        <a:spcBef>
                          <a:spcPts val="1200"/>
                        </a:spcBef>
                        <a:spcAft>
                          <a:spcPts val="0"/>
                        </a:spcAft>
                        <a:buClrTx/>
                        <a:buSzTx/>
                        <a:buNone/>
                        <a:tabLst/>
                        <a:defRPr/>
                      </a:pPr>
                      <a:r>
                        <a:rPr lang="en-US" altLang="zh-CN" sz="1000" dirty="0"/>
                        <a:t>Natural gas processing</a:t>
                      </a:r>
                      <a:endParaRPr kumimoji="0" lang="en-US" sz="1000" b="0" i="0" u="none" strike="noStrike" kern="1200" cap="none" spc="0" normalizeH="0" baseline="0" noProof="0" dirty="0">
                        <a:ln>
                          <a:noFill/>
                        </a:ln>
                        <a:solidFill>
                          <a:schemeClr val="tx1"/>
                        </a:solidFill>
                        <a:effectLst/>
                        <a:uLnTx/>
                        <a:uFillTx/>
                        <a:latin typeface="Arial"/>
                        <a:ea typeface="+mn-ea"/>
                        <a:cs typeface="Aria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9EE"/>
                    </a:solidFill>
                  </a:tcPr>
                </a:tc>
                <a:tc>
                  <a:txBody>
                    <a:bodyPr/>
                    <a:lstStyle/>
                    <a:p>
                      <a:pPr marL="0" marR="0" lvl="0" indent="0" algn="l" defTabSz="711200" rtl="0" eaLnBrk="1" fontAlgn="auto" latinLnBrk="0" hangingPunct="1">
                        <a:lnSpc>
                          <a:spcPct val="100000"/>
                        </a:lnSpc>
                        <a:spcBef>
                          <a:spcPts val="1200"/>
                        </a:spcBef>
                        <a:spcAft>
                          <a:spcPts val="0"/>
                        </a:spcAft>
                        <a:buClrTx/>
                        <a:buSzTx/>
                        <a:buNone/>
                        <a:tabLst/>
                        <a:defRPr/>
                      </a:pPr>
                      <a:r>
                        <a:rPr lang="en-US" altLang="zh-CN" sz="1000" dirty="0"/>
                        <a:t>Dedicated geological storage</a:t>
                      </a:r>
                      <a:endParaRPr kumimoji="0" lang="en-US" sz="1000" b="0" i="0" u="none" strike="noStrike" kern="1200" cap="none" spc="0" normalizeH="0" baseline="0" noProof="0" dirty="0">
                        <a:ln>
                          <a:noFill/>
                        </a:ln>
                        <a:solidFill>
                          <a:schemeClr val="tx1"/>
                        </a:solidFill>
                        <a:effectLst/>
                        <a:uLnTx/>
                        <a:uFillTx/>
                        <a:latin typeface="Arial"/>
                        <a:ea typeface="+mn-ea"/>
                        <a:cs typeface="Aria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9EE"/>
                    </a:solidFill>
                  </a:tcPr>
                </a:tc>
                <a:tc>
                  <a:txBody>
                    <a:bodyPr/>
                    <a:lstStyle/>
                    <a:p>
                      <a:pPr marL="0" marR="0" lvl="0" indent="0" algn="ctr" defTabSz="711200" rtl="0" eaLnBrk="1" fontAlgn="auto" latinLnBrk="0" hangingPunct="1">
                        <a:lnSpc>
                          <a:spcPct val="100000"/>
                        </a:lnSpc>
                        <a:spcBef>
                          <a:spcPts val="1200"/>
                        </a:spcBef>
                        <a:spcAft>
                          <a:spcPts val="0"/>
                        </a:spcAft>
                        <a:buClrTx/>
                        <a:buSzTx/>
                        <a:buNone/>
                        <a:tabLst/>
                        <a:defRPr/>
                      </a:pPr>
                      <a:r>
                        <a:rPr kumimoji="0" lang="en-US" sz="1000" b="0" i="0" u="none" strike="noStrike" kern="1200" cap="none" spc="0" normalizeH="0" baseline="0" noProof="0" dirty="0">
                          <a:ln>
                            <a:noFill/>
                          </a:ln>
                          <a:solidFill>
                            <a:schemeClr val="tx1"/>
                          </a:solidFill>
                          <a:effectLst/>
                          <a:uLnTx/>
                          <a:uFillTx/>
                          <a:latin typeface="Arial"/>
                          <a:ea typeface="+mn-ea"/>
                          <a:cs typeface="Arial"/>
                        </a:rPr>
                        <a:t>1.0 Mtpa CO</a:t>
                      </a:r>
                      <a:r>
                        <a:rPr kumimoji="0" lang="en-US" sz="1000" b="0" i="0" u="none" strike="noStrike" kern="1200" cap="none" spc="0" normalizeH="0" baseline="-25000" noProof="0" dirty="0">
                          <a:ln>
                            <a:noFill/>
                          </a:ln>
                          <a:solidFill>
                            <a:schemeClr val="tx1"/>
                          </a:solidFill>
                          <a:effectLst/>
                          <a:uLnTx/>
                          <a:uFillTx/>
                          <a:latin typeface="Arial"/>
                          <a:ea typeface="+mn-ea"/>
                          <a:cs typeface="Arial"/>
                        </a:rPr>
                        <a:t>2</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9EE"/>
                    </a:solidFill>
                  </a:tcPr>
                </a:tc>
                <a:tc>
                  <a:txBody>
                    <a:bodyPr/>
                    <a:lstStyle/>
                    <a:p>
                      <a:pPr marL="0" marR="0" lvl="0" indent="0" algn="ctr" defTabSz="711200" rtl="0" eaLnBrk="1" fontAlgn="auto" latinLnBrk="0" hangingPunct="1">
                        <a:lnSpc>
                          <a:spcPct val="100000"/>
                        </a:lnSpc>
                        <a:spcBef>
                          <a:spcPts val="1200"/>
                        </a:spcBef>
                        <a:spcAft>
                          <a:spcPts val="0"/>
                        </a:spcAft>
                        <a:buClrTx/>
                        <a:buSz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Arial"/>
                        </a:rPr>
                        <a:t>~1.0 Mtpa CO</a:t>
                      </a:r>
                      <a:r>
                        <a:rPr kumimoji="0" lang="en-US" sz="1000" b="0" i="0" u="none" strike="noStrike" kern="1200" cap="none" spc="0" normalizeH="0" baseline="-25000" noProof="0" dirty="0">
                          <a:ln>
                            <a:noFill/>
                          </a:ln>
                          <a:solidFill>
                            <a:schemeClr val="tx1"/>
                          </a:solidFill>
                          <a:effectLst/>
                          <a:uLnTx/>
                          <a:uFillTx/>
                          <a:latin typeface="+mn-lt"/>
                          <a:ea typeface="+mn-ea"/>
                          <a:cs typeface="Arial"/>
                        </a:rPr>
                        <a:t>2</a:t>
                      </a:r>
                      <a:endParaRPr kumimoji="0" lang="en-US" sz="1000" b="0" i="0" u="none" strike="noStrike" kern="1200" cap="none" spc="0" normalizeH="0" baseline="-25000" noProof="0" dirty="0">
                        <a:ln>
                          <a:noFill/>
                        </a:ln>
                        <a:solidFill>
                          <a:schemeClr val="tx1"/>
                        </a:solidFill>
                        <a:effectLst/>
                        <a:uLnTx/>
                        <a:uFillTx/>
                        <a:latin typeface="Arial"/>
                        <a:ea typeface="+mn-ea"/>
                        <a:cs typeface="Aria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9EE"/>
                    </a:solidFill>
                  </a:tcPr>
                </a:tc>
                <a:extLst>
                  <a:ext uri="{0D108BD9-81ED-4DB2-BD59-A6C34878D82A}">
                    <a16:rowId xmlns:a16="http://schemas.microsoft.com/office/drawing/2014/main" val="1026129190"/>
                  </a:ext>
                </a:extLst>
              </a:tr>
            </a:tbl>
          </a:graphicData>
        </a:graphic>
      </p:graphicFrame>
      <p:grpSp>
        <p:nvGrpSpPr>
          <p:cNvPr id="10" name="Group 9">
            <a:extLst>
              <a:ext uri="{FF2B5EF4-FFF2-40B4-BE49-F238E27FC236}">
                <a16:creationId xmlns:a16="http://schemas.microsoft.com/office/drawing/2014/main" id="{76FEC874-CE61-BEDD-57BE-E197D697F7F3}"/>
              </a:ext>
            </a:extLst>
          </p:cNvPr>
          <p:cNvGrpSpPr/>
          <p:nvPr/>
        </p:nvGrpSpPr>
        <p:grpSpPr>
          <a:xfrm>
            <a:off x="329184" y="1554480"/>
            <a:ext cx="8934450" cy="288219"/>
            <a:chOff x="488950" y="1695176"/>
            <a:chExt cx="4394199" cy="288219"/>
          </a:xfrm>
        </p:grpSpPr>
        <p:sp>
          <p:nvSpPr>
            <p:cNvPr id="12" name="btfpColumnHeaderBoxText223027">
              <a:extLst>
                <a:ext uri="{FF2B5EF4-FFF2-40B4-BE49-F238E27FC236}">
                  <a16:creationId xmlns:a16="http://schemas.microsoft.com/office/drawing/2014/main" id="{668F0787-9854-96C8-072D-48D174CBCA6E}"/>
                </a:ext>
              </a:extLst>
            </p:cNvPr>
            <p:cNvSpPr txBox="1"/>
            <p:nvPr/>
          </p:nvSpPr>
          <p:spPr bwMode="gray">
            <a:xfrm>
              <a:off x="488950" y="1695176"/>
              <a:ext cx="4394198" cy="288219"/>
            </a:xfrm>
            <a:prstGeom prst="rect">
              <a:avLst/>
            </a:prstGeom>
            <a:noFill/>
            <a:ln w="9525" cap="flat" cmpd="sng" algn="ctr">
              <a:noFill/>
              <a:prstDash val="solid"/>
              <a:round/>
              <a:headEnd type="none" w="med" len="med"/>
              <a:tailEnd type="none" w="med" len="med"/>
            </a:ln>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Major </a:t>
              </a:r>
              <a:r>
                <a:rPr lang="en-US" sz="1400" b="1" dirty="0">
                  <a:solidFill>
                    <a:srgbClr val="000000"/>
                  </a:solidFill>
                  <a:latin typeface="Arial"/>
                </a:rPr>
                <a:t>CCUS</a:t>
              </a:r>
              <a:r>
                <a:rPr kumimoji="0" lang="en-US" sz="1400" b="1" i="0" u="none" strike="noStrike" kern="1200" cap="none" spc="0" normalizeH="0" baseline="0" noProof="0" dirty="0">
                  <a:ln>
                    <a:noFill/>
                  </a:ln>
                  <a:solidFill>
                    <a:srgbClr val="000000"/>
                  </a:solidFill>
                  <a:effectLst/>
                  <a:uLnTx/>
                  <a:uFillTx/>
                  <a:latin typeface="Arial"/>
                  <a:ea typeface="+mn-ea"/>
                  <a:cs typeface="+mn-cs"/>
                </a:rPr>
                <a:t> facilities are concentrated in developed </a:t>
              </a:r>
              <a:r>
                <a:rPr lang="en-US" sz="1400" b="1" dirty="0">
                  <a:solidFill>
                    <a:srgbClr val="000000"/>
                  </a:solidFill>
                  <a:latin typeface="Arial"/>
                </a:rPr>
                <a:t>c</a:t>
              </a:r>
              <a:r>
                <a:rPr kumimoji="0" lang="en-US" sz="1400" b="1" i="0" u="none" strike="noStrike" kern="1200" cap="none" spc="0" normalizeH="0" baseline="0" noProof="0" dirty="0" err="1">
                  <a:ln>
                    <a:noFill/>
                  </a:ln>
                  <a:solidFill>
                    <a:srgbClr val="000000"/>
                  </a:solidFill>
                  <a:effectLst/>
                  <a:uLnTx/>
                  <a:uFillTx/>
                  <a:latin typeface="Arial"/>
                  <a:ea typeface="+mn-ea"/>
                  <a:cs typeface="+mn-cs"/>
                </a:rPr>
                <a:t>ountries</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13" name="btfpColumnHeaderBoxLine223027">
              <a:extLst>
                <a:ext uri="{FF2B5EF4-FFF2-40B4-BE49-F238E27FC236}">
                  <a16:creationId xmlns:a16="http://schemas.microsoft.com/office/drawing/2014/main" id="{6BE40301-39C9-FF15-5DB4-3AF8E72278B8}"/>
                </a:ext>
              </a:extLst>
            </p:cNvPr>
            <p:cNvCxnSpPr>
              <a:cxnSpLocks/>
            </p:cNvCxnSpPr>
            <p:nvPr/>
          </p:nvCxnSpPr>
          <p:spPr bwMode="gray">
            <a:xfrm>
              <a:off x="488952" y="1965105"/>
              <a:ext cx="4394197" cy="0"/>
            </a:xfrm>
            <a:prstGeom prst="line">
              <a:avLst/>
            </a:prstGeom>
            <a:ln w="9525" cap="flat" cmpd="sng" algn="ctr">
              <a:solidFill>
                <a:schemeClr val="tx1"/>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FFAB5B50-22F2-8627-E31C-41CDE3D2EFA7}"/>
              </a:ext>
            </a:extLst>
          </p:cNvPr>
          <p:cNvSpPr>
            <a:spLocks noGrp="1"/>
          </p:cNvSpPr>
          <p:nvPr>
            <p:ph type="title"/>
          </p:nvPr>
        </p:nvSpPr>
        <p:spPr/>
        <p:txBody>
          <a:bodyPr vert="horz">
            <a:noAutofit/>
          </a:bodyPr>
          <a:lstStyle/>
          <a:p>
            <a:r>
              <a:rPr lang="en-US" dirty="0"/>
              <a:t>Top 5 facilities today comprise 56% of the current capture capacity, indicating concentrated and slow-to-deploy projects</a:t>
            </a:r>
          </a:p>
        </p:txBody>
      </p:sp>
      <p:sp>
        <p:nvSpPr>
          <p:cNvPr id="139" name="btfpNotesBox801066">
            <a:extLst>
              <a:ext uri="{FF2B5EF4-FFF2-40B4-BE49-F238E27FC236}">
                <a16:creationId xmlns:a16="http://schemas.microsoft.com/office/drawing/2014/main" id="{07E67AC3-941D-5510-3087-97DFCCDBC494}"/>
              </a:ext>
            </a:extLst>
          </p:cNvPr>
          <p:cNvSpPr txBox="1"/>
          <p:nvPr>
            <p:custDataLst>
              <p:tags r:id="rId3"/>
            </p:custDataLst>
          </p:nvPr>
        </p:nvSpPr>
        <p:spPr bwMode="gray">
          <a:xfrm>
            <a:off x="330200" y="6033449"/>
            <a:ext cx="9242063" cy="738664"/>
          </a:xfrm>
          <a:prstGeom prst="rect">
            <a:avLst/>
          </a:prstGeom>
          <a:noFill/>
        </p:spPr>
        <p:txBody>
          <a:bodyPr vert="horz" wrap="square" lIns="0" tIns="0" rIns="0" bIns="0" rtlCol="0" anchor="b">
            <a:spAutoFit/>
          </a:bodyPr>
          <a:lstStyle/>
          <a:p>
            <a:pPr defTabSz="711200">
              <a:defRPr/>
            </a:pPr>
            <a:r>
              <a:rPr lang="en-US" sz="800" dirty="0">
                <a:solidFill>
                  <a:srgbClr val="000000"/>
                </a:solidFill>
                <a:cs typeface="Arial"/>
              </a:rPr>
              <a:t>Notes: Difference in Mt per year between this and prior slide is due to different figures/pathways (i.e., it is not additive) for CCUS vs. CCS.</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lvl="0" defTabSz="711200">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BR </a:t>
            </a:r>
            <a:r>
              <a:rPr kumimoji="0" lang="en-US" sz="800" b="0" i="0" u="none" strike="noStrike" kern="1200" cap="none" spc="0" normalizeH="0" baseline="0" noProof="0" dirty="0" err="1">
                <a:ln>
                  <a:noFill/>
                </a:ln>
                <a:solidFill>
                  <a:srgbClr val="000000"/>
                </a:solidFill>
                <a:effectLst/>
                <a:uLnTx/>
                <a:uFillTx/>
                <a:latin typeface="Arial"/>
                <a:ea typeface="+mn-ea"/>
                <a:cs typeface="+mn-cs"/>
              </a:rPr>
              <a:t>Petrobas</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8"/>
              </a:rPr>
              <a:t>Petrobas</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8"/>
              </a:rPr>
              <a:t> Santos Basin</a:t>
            </a:r>
            <a:r>
              <a:rPr kumimoji="0" lang="en-US" sz="800" b="0" i="0" u="none" strike="noStrike" kern="1200" cap="none" spc="0" normalizeH="0" baseline="0" noProof="0" dirty="0">
                <a:ln>
                  <a:noFill/>
                </a:ln>
                <a:solidFill>
                  <a:srgbClr val="000000"/>
                </a:solidFill>
                <a:effectLst/>
                <a:uLnTx/>
                <a:uFillTx/>
                <a:latin typeface="Arial"/>
                <a:ea typeface="+mn-ea"/>
                <a:cs typeface="+mn-cs"/>
              </a:rPr>
              <a:t> (2023); Catalyst Group,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9"/>
              </a:rPr>
              <a:t>Lessons Learned</a:t>
            </a:r>
            <a:r>
              <a:rPr kumimoji="0" lang="en-US" sz="800" b="0" i="0" u="none" strike="noStrike" kern="1200" cap="none" spc="0" normalizeH="0" baseline="0" noProof="0" dirty="0">
                <a:ln>
                  <a:noFill/>
                </a:ln>
                <a:solidFill>
                  <a:srgbClr val="000000"/>
                </a:solidFill>
                <a:effectLst/>
                <a:uLnTx/>
                <a:uFillTx/>
                <a:latin typeface="Arial"/>
                <a:ea typeface="+mn-ea"/>
                <a:cs typeface="+mn-cs"/>
              </a:rPr>
              <a:t> (2024); Chevron, </a:t>
            </a:r>
            <a:r>
              <a:rPr lang="en-US" sz="800" dirty="0">
                <a:solidFill>
                  <a:srgbClr val="000000"/>
                </a:solidFill>
                <a:latin typeface="Arial"/>
                <a:hlinkClick r:id="rId10"/>
              </a:rPr>
              <a:t>E</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0"/>
              </a:rPr>
              <a:t>volution of the Gorgon Project</a:t>
            </a:r>
            <a:r>
              <a:rPr kumimoji="0" lang="en-US" sz="800" b="0" i="0" u="none" strike="noStrike" kern="1200" cap="none" spc="0" normalizeH="0" baseline="0" noProof="0" dirty="0">
                <a:ln>
                  <a:noFill/>
                </a:ln>
                <a:solidFill>
                  <a:srgbClr val="000000"/>
                </a:solidFill>
                <a:effectLst/>
                <a:uLnTx/>
                <a:uFillTx/>
                <a:latin typeface="Arial"/>
                <a:ea typeface="+mn-ea"/>
                <a:cs typeface="+mn-cs"/>
              </a:rPr>
              <a:t>; E&amp;E News, </a:t>
            </a:r>
            <a:r>
              <a:rPr lang="en-US" sz="800" dirty="0">
                <a:solidFill>
                  <a:srgbClr val="000000"/>
                </a:solidFill>
                <a:latin typeface="Arial"/>
                <a:hlinkClick r:id="rId11"/>
              </a:rPr>
              <a:t>T</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1"/>
              </a:rPr>
              <a:t>he Kemper Project </a:t>
            </a:r>
            <a:r>
              <a:rPr lang="en-US" sz="800" dirty="0">
                <a:solidFill>
                  <a:srgbClr val="000000"/>
                </a:solidFill>
                <a:latin typeface="Arial"/>
                <a:hlinkClick r:id="rId11"/>
              </a:rPr>
              <a:t>just collapsed. What it signifies for CCS</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(2021); </a:t>
            </a:r>
            <a:r>
              <a:rPr lang="en-US" sz="800" dirty="0">
                <a:solidFill>
                  <a:srgbClr val="000000"/>
                </a:solidFill>
                <a:latin typeface="Arial"/>
              </a:rPr>
              <a:t>ExxonMobil, </a:t>
            </a:r>
            <a:r>
              <a:rPr lang="en-US" sz="800" dirty="0" err="1">
                <a:solidFill>
                  <a:srgbClr val="000000"/>
                </a:solidFill>
                <a:latin typeface="Arial"/>
                <a:hlinkClick r:id="rId12"/>
              </a:rPr>
              <a:t>ExxonMobile</a:t>
            </a:r>
            <a:r>
              <a:rPr lang="en-US" sz="800" dirty="0">
                <a:solidFill>
                  <a:srgbClr val="000000"/>
                </a:solidFill>
                <a:latin typeface="Arial"/>
                <a:hlinkClick r:id="rId12"/>
              </a:rPr>
              <a:t> to expand carbon capture and storage at LaBarge, Wyoming, facility</a:t>
            </a:r>
            <a:r>
              <a:rPr lang="en-US" sz="800" dirty="0">
                <a:solidFill>
                  <a:srgbClr val="000000"/>
                </a:solidFill>
              </a:rPr>
              <a:t> </a:t>
            </a:r>
            <a:r>
              <a:rPr lang="en-US" sz="800" dirty="0">
                <a:solidFill>
                  <a:srgbClr val="000000"/>
                </a:solidFill>
                <a:latin typeface="Arial"/>
              </a:rPr>
              <a:t>(2022); Geos, </a:t>
            </a:r>
            <a:r>
              <a:rPr lang="en-US" sz="800" dirty="0">
                <a:solidFill>
                  <a:srgbClr val="000000"/>
                </a:solidFill>
                <a:latin typeface="Arial"/>
                <a:hlinkClick r:id="rId13"/>
              </a:rPr>
              <a:t>Processing plant details</a:t>
            </a:r>
            <a:r>
              <a:rPr lang="en-US" sz="800" dirty="0">
                <a:solidFill>
                  <a:srgbClr val="000000"/>
                </a:solidFill>
                <a:latin typeface="Arial"/>
              </a:rPr>
              <a:t> (2021); </a:t>
            </a:r>
            <a:r>
              <a:rPr kumimoji="0" lang="en-US" sz="800" b="0" i="0" u="none" strike="noStrike" kern="1200" cap="none" spc="0" normalizeH="0" baseline="0" noProof="0" dirty="0">
                <a:ln>
                  <a:noFill/>
                </a:ln>
                <a:solidFill>
                  <a:srgbClr val="000000"/>
                </a:solidFill>
                <a:effectLst/>
                <a:uLnTx/>
                <a:uFillTx/>
                <a:latin typeface="Arial"/>
                <a:ea typeface="+mn-ea"/>
                <a:cs typeface="+mn-cs"/>
              </a:rPr>
              <a:t>Global CCUS Institute,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4"/>
              </a:rPr>
              <a:t>Global Status of CCUS</a:t>
            </a:r>
            <a:r>
              <a:rPr kumimoji="0" lang="en-US" sz="800" b="0" i="0" u="none" strike="noStrike" kern="1200" cap="none" spc="0" normalizeH="0" baseline="0" noProof="0" dirty="0">
                <a:ln>
                  <a:noFill/>
                </a:ln>
                <a:solidFill>
                  <a:srgbClr val="000000"/>
                </a:solidFill>
                <a:effectLst/>
                <a:uLnTx/>
                <a:uFillTx/>
                <a:latin typeface="Arial"/>
                <a:ea typeface="+mn-ea"/>
                <a:cs typeface="+mn-cs"/>
              </a:rPr>
              <a:t> (2024); IEEFA,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5"/>
              </a:rPr>
              <a:t>Shute Creek</a:t>
            </a:r>
            <a:r>
              <a:rPr kumimoji="0" lang="en-US" sz="800" b="0" i="0" u="none" strike="noStrike" kern="1200" cap="none" spc="0" normalizeH="0" baseline="0" noProof="0" dirty="0">
                <a:ln>
                  <a:noFill/>
                </a:ln>
                <a:solidFill>
                  <a:srgbClr val="000000"/>
                </a:solidFill>
                <a:effectLst/>
                <a:uLnTx/>
                <a:uFillTx/>
                <a:latin typeface="Arial"/>
                <a:ea typeface="+mn-ea"/>
                <a:cs typeface="+mn-cs"/>
              </a:rPr>
              <a:t> (2022); Oil &amp; Gas,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6"/>
              </a:rPr>
              <a:t>Stuck at 1/3 Capacity</a:t>
            </a:r>
            <a:r>
              <a:rPr kumimoji="0" lang="en-US" sz="800" b="0" i="0" u="none" strike="noStrike" kern="1200" cap="none" spc="0" normalizeH="0" baseline="0" noProof="0" dirty="0">
                <a:ln>
                  <a:noFill/>
                </a:ln>
                <a:solidFill>
                  <a:srgbClr val="000000"/>
                </a:solidFill>
                <a:effectLst/>
                <a:uLnTx/>
                <a:uFillTx/>
                <a:latin typeface="Arial"/>
                <a:ea typeface="+mn-ea"/>
                <a:cs typeface="+mn-cs"/>
              </a:rPr>
              <a:t> (2023); S&amp;P Global,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7"/>
              </a:rPr>
              <a:t>CCUS in decarbonization</a:t>
            </a:r>
            <a:r>
              <a:rPr kumimoji="0" lang="en-US" sz="800" b="0" i="0" u="none" strike="noStrike" kern="1200" cap="none" spc="0" normalizeH="0" baseline="0" noProof="0" dirty="0">
                <a:ln>
                  <a:noFill/>
                </a:ln>
                <a:solidFill>
                  <a:srgbClr val="000000"/>
                </a:solidFill>
                <a:effectLst/>
                <a:uLnTx/>
                <a:uFillTx/>
                <a:latin typeface="Arial"/>
                <a:ea typeface="+mn-ea"/>
                <a:cs typeface="+mn-cs"/>
              </a:rPr>
              <a:t> (2021); Wolf </a:t>
            </a:r>
            <a:r>
              <a:rPr kumimoji="0" lang="en-US" sz="800" b="0" i="0" u="none" strike="noStrike" kern="1200" cap="none" spc="0" normalizeH="0" baseline="0" noProof="0" dirty="0" err="1">
                <a:ln>
                  <a:noFill/>
                </a:ln>
                <a:solidFill>
                  <a:srgbClr val="000000"/>
                </a:solidFill>
                <a:effectLst/>
                <a:uLnTx/>
                <a:uFillTx/>
                <a:latin typeface="Arial"/>
                <a:ea typeface="+mn-ea"/>
                <a:cs typeface="+mn-cs"/>
              </a:rPr>
              <a:t>Midstrream</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8"/>
              </a:rPr>
              <a:t>Carbon</a:t>
            </a:r>
            <a:r>
              <a:rPr kumimoji="0" lang="en-US" sz="800" b="0" i="0" u="none" strike="noStrike" kern="1200" cap="none" spc="0" normalizeH="0" baseline="0" noProof="0" dirty="0">
                <a:ln>
                  <a:noFill/>
                </a:ln>
                <a:solidFill>
                  <a:srgbClr val="000000"/>
                </a:solidFill>
                <a:effectLst/>
                <a:uLnTx/>
                <a:uFillTx/>
                <a:latin typeface="Arial"/>
                <a:ea typeface="+mn-ea"/>
                <a:cs typeface="+mn-cs"/>
              </a:rPr>
              <a:t> (2024); Petrobras,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9"/>
              </a:rPr>
              <a:t>News</a:t>
            </a:r>
            <a:r>
              <a:rPr kumimoji="0" lang="en-US" sz="800" b="0" i="0" u="none" strike="noStrike" kern="1200" cap="none" spc="0" normalizeH="0" baseline="0" noProof="0" dirty="0">
                <a:ln>
                  <a:noFill/>
                </a:ln>
                <a:solidFill>
                  <a:srgbClr val="000000"/>
                </a:solidFill>
                <a:effectLst/>
                <a:uLnTx/>
                <a:uFillTx/>
                <a:latin typeface="Arial"/>
                <a:ea typeface="+mn-ea"/>
                <a:cs typeface="+mn-cs"/>
              </a:rPr>
              <a:t> (2024); Equinor,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0"/>
              </a:rPr>
              <a:t>Intro</a:t>
            </a:r>
            <a:r>
              <a:rPr kumimoji="0" lang="en-US" sz="800" b="0" i="0" u="none" strike="noStrike" kern="1200" cap="none" spc="0" normalizeH="0" baseline="0" noProof="0" dirty="0">
                <a:ln>
                  <a:noFill/>
                </a:ln>
                <a:solidFill>
                  <a:srgbClr val="000000"/>
                </a:solidFill>
                <a:effectLst/>
                <a:uLnTx/>
                <a:uFillTx/>
                <a:latin typeface="Arial"/>
                <a:ea typeface="+mn-ea"/>
                <a:cs typeface="+mn-cs"/>
              </a:rPr>
              <a:t> (2024).</a:t>
            </a:r>
          </a:p>
          <a:p>
            <a:pPr defTabSz="711200">
              <a:defRPr/>
            </a:pPr>
            <a:r>
              <a:rPr kumimoji="0" lang="en-US" sz="800" b="0" i="0" u="none" strike="noStrike" kern="1200" cap="none" spc="0" normalizeH="0" baseline="0" noProof="0" dirty="0">
                <a:ln>
                  <a:noFill/>
                </a:ln>
                <a:solidFill>
                  <a:srgbClr val="000000"/>
                </a:solidFill>
                <a:effectLst/>
                <a:uLnTx/>
                <a:uFillTx/>
                <a:latin typeface="Arial"/>
                <a:cs typeface="Arial"/>
              </a:rPr>
              <a:t>Credit:</a:t>
            </a:r>
            <a:r>
              <a:rPr lang="en-US" sz="800" dirty="0">
                <a:solidFill>
                  <a:srgbClr val="000000"/>
                </a:solidFill>
                <a:latin typeface="Arial"/>
                <a:cs typeface="Arial"/>
              </a:rPr>
              <a:t> Michelle Priscilla, Anda Wang, </a:t>
            </a:r>
            <a:r>
              <a:rPr lang="en-US" sz="800" dirty="0">
                <a:latin typeface="Arial"/>
                <a:cs typeface="Arial"/>
              </a:rPr>
              <a:t>Grace Frascati, Hyae Ryung Kim, </a:t>
            </a:r>
            <a:r>
              <a:rPr kumimoji="0" lang="en-US" sz="800" b="0" i="0" u="none" strike="noStrike" kern="1200" cap="none" spc="0" normalizeH="0" baseline="0" noProof="0" dirty="0">
                <a:ln>
                  <a:noFill/>
                </a:ln>
                <a:solidFill>
                  <a:srgbClr val="000000"/>
                </a:solidFill>
                <a:effectLst/>
                <a:uLnTx/>
                <a:uFillTx/>
                <a:latin typeface="Arial"/>
                <a:ea typeface="+mn-ea"/>
                <a:cs typeface="+mn-cs"/>
              </a:rPr>
              <a:t>and </a:t>
            </a:r>
            <a:r>
              <a:rPr lang="en-US" sz="800" dirty="0">
                <a:solidFill>
                  <a:srgbClr val="000000"/>
                </a:solidFill>
                <a:hlinkClick r:id="rId21"/>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2"/>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23"/>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lang="en-US" sz="800" b="0" i="0" u="none" strike="noStrike" kern="1200" cap="none" spc="0" normalizeH="0" baseline="0" noProof="0" dirty="0">
              <a:ln>
                <a:noFill/>
              </a:ln>
              <a:solidFill>
                <a:srgbClr val="000000"/>
              </a:solidFill>
              <a:effectLst/>
              <a:uLnTx/>
              <a:uFillTx/>
              <a:latin typeface="Arial"/>
              <a:cs typeface="Arial"/>
            </a:endParaRPr>
          </a:p>
        </p:txBody>
      </p:sp>
      <p:sp>
        <p:nvSpPr>
          <p:cNvPr id="7" name="btfpCallout843070">
            <a:extLst>
              <a:ext uri="{FF2B5EF4-FFF2-40B4-BE49-F238E27FC236}">
                <a16:creationId xmlns:a16="http://schemas.microsoft.com/office/drawing/2014/main" id="{9306E654-6AEF-7E46-D00C-C063BA99716B}"/>
              </a:ext>
            </a:extLst>
          </p:cNvPr>
          <p:cNvSpPr/>
          <p:nvPr/>
        </p:nvSpPr>
        <p:spPr bwMode="gray">
          <a:xfrm>
            <a:off x="9791700" y="2525226"/>
            <a:ext cx="2065338" cy="1807547"/>
          </a:xfrm>
          <a:prstGeom prst="wedgeRectCallout">
            <a:avLst>
              <a:gd name="adj1" fmla="val -60227"/>
              <a:gd name="adj2" fmla="val -3553"/>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73" rIns="72073" bIns="72073" numCol="1" spcCol="0" rtlCol="0" fromWordArt="0" anchor="ctr" anchorCtr="0" forceAA="0" compatLnSpc="1">
            <a:prstTxWarp prst="textNoShape">
              <a:avLst/>
            </a:prstTxWarp>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Arial"/>
                <a:ea typeface="+mn-ea"/>
                <a:cs typeface="+mn-cs"/>
              </a:rPr>
              <a:t>Future projects are still </a:t>
            </a:r>
            <a:r>
              <a:rPr kumimoji="0" lang="en-US" sz="1200" b="1" i="0" u="none" strike="noStrike" kern="1200" cap="none" spc="0" normalizeH="0" baseline="0" noProof="0" dirty="0">
                <a:ln>
                  <a:noFill/>
                </a:ln>
                <a:solidFill>
                  <a:schemeClr val="bg1"/>
                </a:solidFill>
                <a:effectLst/>
                <a:uLnTx/>
                <a:uFillTx/>
                <a:latin typeface="Arial"/>
                <a:ea typeface="+mn-ea"/>
                <a:cs typeface="+mn-cs"/>
              </a:rPr>
              <a:t>anticipated to be megaprojects (&gt;$1</a:t>
            </a:r>
            <a:r>
              <a:rPr lang="en-US" sz="1200" b="1" dirty="0">
                <a:solidFill>
                  <a:schemeClr val="bg1"/>
                </a:solidFill>
                <a:latin typeface="Arial"/>
              </a:rPr>
              <a:t>B</a:t>
            </a:r>
            <a:r>
              <a:rPr kumimoji="0" lang="en-US" sz="1200" b="1" i="0" u="none" strike="noStrike" kern="1200" cap="none" spc="0" normalizeH="0" baseline="0" noProof="0" dirty="0">
                <a:ln>
                  <a:noFill/>
                </a:ln>
                <a:solidFill>
                  <a:schemeClr val="bg1"/>
                </a:solidFill>
                <a:effectLst/>
                <a:uLnTx/>
                <a:uFillTx/>
                <a:latin typeface="Arial"/>
                <a:ea typeface="+mn-ea"/>
                <a:cs typeface="+mn-cs"/>
              </a:rPr>
              <a:t>), </a:t>
            </a:r>
            <a:r>
              <a:rPr kumimoji="0" lang="en-US" sz="1200" b="0" i="0" u="none" strike="noStrike" kern="1200" cap="none" spc="0" normalizeH="0" baseline="0" noProof="0" dirty="0">
                <a:ln>
                  <a:noFill/>
                </a:ln>
                <a:solidFill>
                  <a:schemeClr val="bg1"/>
                </a:solidFill>
                <a:effectLst/>
                <a:uLnTx/>
                <a:uFillTx/>
                <a:latin typeface="Arial"/>
                <a:ea typeface="+mn-ea"/>
                <a:cs typeface="+mn-cs"/>
              </a:rPr>
              <a:t>meaning they inherently face risks and thus </a:t>
            </a:r>
            <a:br>
              <a:rPr kumimoji="0" lang="en-US" sz="1200" b="0" i="0" u="none" strike="noStrike" kern="1200" cap="none" spc="0" normalizeH="0" baseline="0" noProof="0" dirty="0">
                <a:ln>
                  <a:noFill/>
                </a:ln>
                <a:solidFill>
                  <a:schemeClr val="bg1"/>
                </a:solidFill>
                <a:effectLst/>
                <a:uLnTx/>
                <a:uFillTx/>
                <a:latin typeface="Arial"/>
                <a:ea typeface="+mn-ea"/>
                <a:cs typeface="+mn-cs"/>
              </a:rPr>
            </a:br>
            <a:r>
              <a:rPr kumimoji="0" lang="en-US" sz="1200" b="0" i="0" u="none" strike="noStrike" kern="1200" cap="none" spc="0" normalizeH="0" baseline="0" noProof="0" dirty="0">
                <a:ln>
                  <a:noFill/>
                </a:ln>
                <a:solidFill>
                  <a:schemeClr val="bg1"/>
                </a:solidFill>
                <a:effectLst/>
                <a:uLnTx/>
                <a:uFillTx/>
                <a:latin typeface="Arial"/>
                <a:ea typeface="+mn-ea"/>
                <a:cs typeface="+mn-cs"/>
              </a:rPr>
              <a:t>require robust planning, communication, stakeholder alignment, and committed project management teams.</a:t>
            </a:r>
          </a:p>
        </p:txBody>
      </p:sp>
    </p:spTree>
    <p:custDataLst>
      <p:tags r:id="rId1"/>
    </p:custDataLst>
    <p:extLst>
      <p:ext uri="{BB962C8B-B14F-4D97-AF65-F5344CB8AC3E}">
        <p14:creationId xmlns:p14="http://schemas.microsoft.com/office/powerpoint/2010/main" val="494605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14973-2239-D2CE-684E-14B6DF0368B6}"/>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7538202-4935-2A37-09B6-10CD83EEEFD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2" imgW="484" imgH="486" progId="TCLayout.ActiveDocument.1">
                  <p:embed/>
                </p:oleObj>
              </mc:Choice>
              <mc:Fallback>
                <p:oleObj name="think-cell Slide" r:id="rId42" imgW="484" imgH="486" progId="TCLayout.ActiveDocument.1">
                  <p:embed/>
                  <p:pic>
                    <p:nvPicPr>
                      <p:cNvPr id="4" name="think-cell data - do not delete" hidden="1">
                        <a:extLst>
                          <a:ext uri="{FF2B5EF4-FFF2-40B4-BE49-F238E27FC236}">
                            <a16:creationId xmlns:a16="http://schemas.microsoft.com/office/drawing/2014/main" id="{77538202-4935-2A37-09B6-10CD83EEEFDA}"/>
                          </a:ext>
                        </a:extLst>
                      </p:cNvPr>
                      <p:cNvPicPr/>
                      <p:nvPr/>
                    </p:nvPicPr>
                    <p:blipFill>
                      <a:blip r:embed="rId43"/>
                      <a:stretch>
                        <a:fillRect/>
                      </a:stretch>
                    </p:blipFill>
                    <p:spPr>
                      <a:xfrm>
                        <a:off x="1588" y="1588"/>
                        <a:ext cx="1588" cy="1588"/>
                      </a:xfrm>
                      <a:prstGeom prst="rect">
                        <a:avLst/>
                      </a:prstGeom>
                    </p:spPr>
                  </p:pic>
                </p:oleObj>
              </mc:Fallback>
            </mc:AlternateContent>
          </a:graphicData>
        </a:graphic>
      </p:graphicFrame>
      <p:grpSp>
        <p:nvGrpSpPr>
          <p:cNvPr id="8" name="Group 7">
            <a:extLst>
              <a:ext uri="{FF2B5EF4-FFF2-40B4-BE49-F238E27FC236}">
                <a16:creationId xmlns:a16="http://schemas.microsoft.com/office/drawing/2014/main" id="{7E1AC622-61BF-22DA-9C01-8E56705D9688}"/>
              </a:ext>
            </a:extLst>
          </p:cNvPr>
          <p:cNvGrpSpPr/>
          <p:nvPr/>
        </p:nvGrpSpPr>
        <p:grpSpPr>
          <a:xfrm>
            <a:off x="329184" y="1554480"/>
            <a:ext cx="8836024" cy="298504"/>
            <a:chOff x="494370" y="1704701"/>
            <a:chExt cx="4508018" cy="298504"/>
          </a:xfrm>
        </p:grpSpPr>
        <p:sp>
          <p:nvSpPr>
            <p:cNvPr id="10" name="btfpColumnHeaderBoxText223027">
              <a:extLst>
                <a:ext uri="{FF2B5EF4-FFF2-40B4-BE49-F238E27FC236}">
                  <a16:creationId xmlns:a16="http://schemas.microsoft.com/office/drawing/2014/main" id="{9A2A3B8B-0EC8-C152-3A15-ADCDAEDF1376}"/>
                </a:ext>
              </a:extLst>
            </p:cNvPr>
            <p:cNvSpPr txBox="1"/>
            <p:nvPr/>
          </p:nvSpPr>
          <p:spPr bwMode="gray">
            <a:xfrm>
              <a:off x="494370" y="1704701"/>
              <a:ext cx="4497177" cy="288219"/>
            </a:xfrm>
            <a:prstGeom prst="rect">
              <a:avLst/>
            </a:prstGeom>
            <a:noFill/>
            <a:ln w="9525" cap="flat" cmpd="sng" algn="ctr">
              <a:noFill/>
              <a:prstDash val="solid"/>
              <a:round/>
              <a:headEnd type="none" w="med" len="med"/>
              <a:tailEnd type="none" w="med" len="med"/>
            </a:ln>
          </p:spPr>
          <p:txBody>
            <a:bodyPr vert="horz" wrap="square" lIns="36036" tIns="36036" rIns="36036" bIns="36036" rtlCol="0" anchor="b">
              <a:spAutoFit/>
            </a:bodyPr>
            <a:lstStyle/>
            <a:p>
              <a:pPr defTabSz="711200">
                <a:defRPr/>
              </a:pPr>
              <a:r>
                <a:rPr lang="en-US" sz="1400" b="1" dirty="0">
                  <a:solidFill>
                    <a:srgbClr val="000000"/>
                  </a:solidFill>
                  <a:latin typeface="Arial"/>
                </a:rPr>
                <a:t>About 70% of global CCUS investment stems from Europe and North America</a:t>
              </a:r>
              <a:endParaRPr lang="en-US" sz="1400" b="1" i="0" u="none" strike="noStrike" kern="1200" cap="none" spc="0" normalizeH="0" baseline="0" noProof="0" dirty="0">
                <a:ln>
                  <a:noFill/>
                </a:ln>
                <a:solidFill>
                  <a:srgbClr val="000000"/>
                </a:solidFill>
                <a:effectLst/>
                <a:uLnTx/>
                <a:uFillTx/>
                <a:latin typeface="Arial"/>
                <a:cs typeface="Arial"/>
              </a:endParaRPr>
            </a:p>
          </p:txBody>
        </p:sp>
        <p:cxnSp>
          <p:nvCxnSpPr>
            <p:cNvPr id="11" name="btfpColumnHeaderBoxLine223027">
              <a:extLst>
                <a:ext uri="{FF2B5EF4-FFF2-40B4-BE49-F238E27FC236}">
                  <a16:creationId xmlns:a16="http://schemas.microsoft.com/office/drawing/2014/main" id="{14A8FE96-8564-183D-0F34-77AC38878F8F}"/>
                </a:ext>
              </a:extLst>
            </p:cNvPr>
            <p:cNvCxnSpPr>
              <a:cxnSpLocks/>
            </p:cNvCxnSpPr>
            <p:nvPr/>
          </p:nvCxnSpPr>
          <p:spPr bwMode="gray">
            <a:xfrm flipV="1">
              <a:off x="494372" y="1965105"/>
              <a:ext cx="4508016" cy="38100"/>
            </a:xfrm>
            <a:prstGeom prst="line">
              <a:avLst/>
            </a:prstGeom>
            <a:ln w="9525" cap="flat" cmpd="sng" algn="ctr">
              <a:solidFill>
                <a:schemeClr val="tx1"/>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6" name="TextBox 8">
            <a:extLst>
              <a:ext uri="{FF2B5EF4-FFF2-40B4-BE49-F238E27FC236}">
                <a16:creationId xmlns:a16="http://schemas.microsoft.com/office/drawing/2014/main" id="{4C8C58DC-2292-73A4-CACB-EA614986F692}"/>
              </a:ext>
            </a:extLst>
          </p:cNvPr>
          <p:cNvSpPr txBox="1"/>
          <p:nvPr/>
        </p:nvSpPr>
        <p:spPr bwMode="gray">
          <a:xfrm>
            <a:off x="9769474" y="1554481"/>
            <a:ext cx="2092326" cy="4181158"/>
          </a:xfrm>
          <a:prstGeom prst="rect">
            <a:avLst/>
          </a:prstGeom>
          <a:solidFill>
            <a:srgbClr val="E3E8EE"/>
          </a:solidFill>
          <a:ln w="9525" cap="flat" cmpd="sng" algn="ctr">
            <a:noFill/>
            <a:prstDash val="solid"/>
            <a:round/>
            <a:headEnd type="none" w="med" len="med"/>
            <a:tailEnd type="none" w="med" len="med"/>
          </a:ln>
        </p:spPr>
        <p:txBody>
          <a:bodyPr wrap="square" lIns="137160" tIns="137160" rIns="274320" bIns="137160" rtlCol="0" anchor="t">
            <a:noAutofit/>
          </a:bodyPr>
          <a:lstStyle/>
          <a:p>
            <a:pPr marL="0" marR="0" lvl="0" indent="0" algn="l" defTabSz="711200" rtl="0" eaLnBrk="1" fontAlgn="auto" latinLnBrk="0" hangingPunct="1">
              <a:lnSpc>
                <a:spcPct val="100000"/>
              </a:lnSpc>
              <a:spcBef>
                <a:spcPts val="1200"/>
              </a:spcBef>
              <a:spcAft>
                <a:spcPts val="60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Observations</a:t>
            </a:r>
            <a:endParaRPr lang="en-US" sz="1050" b="1" dirty="0">
              <a:solidFill>
                <a:srgbClr val="000000"/>
              </a:solidFill>
              <a:latin typeface="Arial"/>
              <a:cs typeface="Arial"/>
            </a:endParaRPr>
          </a:p>
          <a:p>
            <a:pPr marL="177800" marR="0" lvl="0" indent="-177800" algn="l" defTabSz="711200" rtl="0" eaLnBrk="1" fontAlgn="auto" latinLnBrk="0" hangingPunct="1">
              <a:lnSpc>
                <a:spcPct val="100000"/>
              </a:lnSpc>
              <a:spcBef>
                <a:spcPts val="0"/>
              </a:spcBef>
              <a:spcAft>
                <a:spcPts val="400"/>
              </a:spcAft>
              <a:buClrTx/>
              <a:buSzTx/>
              <a:buFontTx/>
              <a:buChar char="•"/>
              <a:tabLst/>
              <a:defRPr/>
            </a:pPr>
            <a:r>
              <a:rPr kumimoji="0" lang="en-US" altLang="ja-JP" sz="105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Country progress stems mostly from government funding.</a:t>
            </a:r>
          </a:p>
          <a:p>
            <a:pPr marL="355600" lvl="1" indent="-177800" defTabSz="711200">
              <a:spcAft>
                <a:spcPts val="400"/>
              </a:spcAft>
              <a:buFontTx/>
              <a:buChar char="–"/>
              <a:defRPr/>
            </a:pPr>
            <a:r>
              <a:rPr lang="en-US" altLang="ja-JP" sz="850" dirty="0">
                <a:solidFill>
                  <a:srgbClr val="000000"/>
                </a:solidFill>
                <a:latin typeface="Arial"/>
              </a:rPr>
              <a:t>In the U.S., </a:t>
            </a:r>
            <a:r>
              <a:rPr lang="en-US" altLang="ja-JP" sz="850" b="1" dirty="0">
                <a:solidFill>
                  <a:srgbClr val="000000"/>
                </a:solidFill>
                <a:latin typeface="Arial"/>
              </a:rPr>
              <a:t>$1.7B </a:t>
            </a:r>
            <a:br>
              <a:rPr lang="en-US" altLang="ja-JP" sz="850" b="1" dirty="0">
                <a:solidFill>
                  <a:srgbClr val="000000"/>
                </a:solidFill>
                <a:latin typeface="Arial"/>
              </a:rPr>
            </a:br>
            <a:r>
              <a:rPr lang="en-US" altLang="ja-JP" sz="850" b="1" dirty="0">
                <a:solidFill>
                  <a:srgbClr val="000000"/>
                </a:solidFill>
                <a:latin typeface="Arial"/>
              </a:rPr>
              <a:t>is allocated for demo projects </a:t>
            </a:r>
            <a:r>
              <a:rPr lang="en-US" altLang="ja-JP" sz="850" dirty="0">
                <a:solidFill>
                  <a:srgbClr val="000000"/>
                </a:solidFill>
                <a:latin typeface="Arial"/>
              </a:rPr>
              <a:t>and </a:t>
            </a:r>
            <a:r>
              <a:rPr lang="en-US" altLang="ja-JP" sz="850" b="1" dirty="0">
                <a:solidFill>
                  <a:srgbClr val="000000"/>
                </a:solidFill>
                <a:latin typeface="Arial"/>
              </a:rPr>
              <a:t>$1.2B for DAC hubs </a:t>
            </a:r>
            <a:r>
              <a:rPr lang="en-US" altLang="ja-JP" sz="850" dirty="0">
                <a:solidFill>
                  <a:srgbClr val="000000"/>
                </a:solidFill>
                <a:latin typeface="Arial"/>
              </a:rPr>
              <a:t>under the 2021 Infrastructure Investment and Jobs Act</a:t>
            </a:r>
            <a:r>
              <a:rPr lang="en-US" altLang="ja-JP" sz="850" dirty="0">
                <a:solidFill>
                  <a:srgbClr val="000000"/>
                </a:solidFill>
              </a:rPr>
              <a:t>. </a:t>
            </a:r>
            <a:endParaRPr lang="en-US" altLang="ja-JP" sz="850" dirty="0">
              <a:solidFill>
                <a:srgbClr val="000000"/>
              </a:solidFill>
              <a:latin typeface="Arial"/>
              <a:cs typeface="Arial"/>
            </a:endParaRPr>
          </a:p>
          <a:p>
            <a:pPr marL="328930" lvl="2" indent="-177800" defTabSz="711200">
              <a:spcAft>
                <a:spcPts val="400"/>
              </a:spcAft>
              <a:buFontTx/>
              <a:buChar char="–"/>
              <a:defRPr/>
            </a:pPr>
            <a:r>
              <a:rPr lang="en-US" altLang="ja-JP" sz="850" b="1" dirty="0">
                <a:solidFill>
                  <a:srgbClr val="000000"/>
                </a:solidFill>
                <a:latin typeface="Arial"/>
              </a:rPr>
              <a:t>The U.S. leads funding</a:t>
            </a:r>
            <a:r>
              <a:rPr lang="en-US" altLang="ja-JP" sz="850" dirty="0">
                <a:solidFill>
                  <a:srgbClr val="000000"/>
                </a:solidFill>
                <a:latin typeface="Arial"/>
              </a:rPr>
              <a:t> at </a:t>
            </a:r>
            <a:r>
              <a:rPr lang="en-US" altLang="ja-JP" sz="850" b="1" dirty="0">
                <a:solidFill>
                  <a:srgbClr val="000000"/>
                </a:solidFill>
                <a:latin typeface="Arial"/>
              </a:rPr>
              <a:t>50% of the total, </a:t>
            </a:r>
            <a:r>
              <a:rPr lang="en-US" altLang="ja-JP" sz="850" dirty="0">
                <a:solidFill>
                  <a:srgbClr val="000000"/>
                </a:solidFill>
                <a:latin typeface="Arial"/>
              </a:rPr>
              <a:t>followed by the </a:t>
            </a:r>
            <a:r>
              <a:rPr lang="en-US" altLang="ja-JP" sz="850" b="1" dirty="0">
                <a:solidFill>
                  <a:srgbClr val="000000"/>
                </a:solidFill>
                <a:latin typeface="Arial"/>
              </a:rPr>
              <a:t>UK at 33% and Canada at 10%.</a:t>
            </a:r>
            <a:endParaRPr lang="en-US" altLang="ja-JP" sz="850" b="1" dirty="0">
              <a:solidFill>
                <a:srgbClr val="000000"/>
              </a:solidFill>
              <a:latin typeface="Arial"/>
              <a:cs typeface="Arial"/>
            </a:endParaRPr>
          </a:p>
          <a:p>
            <a:pPr marL="355600" marR="0" lvl="1" indent="-177800" algn="l" defTabSz="711200" rtl="0" eaLnBrk="1" fontAlgn="auto" latinLnBrk="0" hangingPunct="1">
              <a:lnSpc>
                <a:spcPct val="100000"/>
              </a:lnSpc>
              <a:spcBef>
                <a:spcPts val="0"/>
              </a:spcBef>
              <a:spcAft>
                <a:spcPts val="400"/>
              </a:spcAft>
              <a:buClrTx/>
              <a:buSzTx/>
              <a:buFontTx/>
              <a:buChar char="–"/>
              <a:tabLst/>
              <a:defRPr/>
            </a:pPr>
            <a:r>
              <a:rPr kumimoji="0" lang="en-US" altLang="ja-JP" sz="850" i="0" u="none" strike="noStrike" kern="1200" cap="none" spc="0" normalizeH="0" baseline="0" noProof="0" dirty="0">
                <a:ln>
                  <a:noFill/>
                </a:ln>
                <a:solidFill>
                  <a:srgbClr val="000000"/>
                </a:solidFill>
                <a:effectLst/>
                <a:uLnTx/>
                <a:uFillTx/>
                <a:latin typeface="Arial"/>
                <a:ea typeface="+mn-ea"/>
                <a:cs typeface="+mn-cs"/>
              </a:rPr>
              <a:t>Australia is investing AU$1.7B via ARENA to scale net-zero tech and AU$32.6M over four years to establish CCUS regulations.</a:t>
            </a:r>
          </a:p>
          <a:p>
            <a:pPr marL="171450" indent="-171450" defTabSz="711200">
              <a:spcAft>
                <a:spcPts val="400"/>
              </a:spcAft>
              <a:buFont typeface="Arial" panose="020B0604020202020204" pitchFamily="34" charset="0"/>
              <a:buChar char="•"/>
              <a:defRPr/>
            </a:pPr>
            <a:r>
              <a:rPr lang="en-US" altLang="ja-JP" sz="1050" b="1" dirty="0">
                <a:solidFill>
                  <a:srgbClr val="000000"/>
                </a:solidFill>
                <a:latin typeface="Arial" panose="020B0604020202020204" pitchFamily="34" charset="0"/>
                <a:cs typeface="Arial" panose="020B0604020202020204" pitchFamily="34" charset="0"/>
              </a:rPr>
              <a:t>Government funding for CCUS across key countries </a:t>
            </a:r>
            <a:r>
              <a:rPr lang="en-US" altLang="ja-JP" sz="1050" dirty="0">
                <a:solidFill>
                  <a:srgbClr val="000000"/>
                </a:solidFill>
                <a:latin typeface="Arial" panose="020B0604020202020204" pitchFamily="34" charset="0"/>
                <a:cs typeface="Arial" panose="020B0604020202020204" pitchFamily="34" charset="0"/>
              </a:rPr>
              <a:t>– including the U.S., Canada, the U.K., Denmark, and Australia – </a:t>
            </a:r>
            <a:r>
              <a:rPr lang="en-US" altLang="ja-JP" sz="1050" b="1" dirty="0">
                <a:solidFill>
                  <a:srgbClr val="000000"/>
                </a:solidFill>
                <a:latin typeface="Arial" panose="020B0604020202020204" pitchFamily="34" charset="0"/>
                <a:cs typeface="Arial" panose="020B0604020202020204" pitchFamily="34" charset="0"/>
              </a:rPr>
              <a:t>amounts to ~$80B.</a:t>
            </a:r>
          </a:p>
        </p:txBody>
      </p:sp>
      <p:sp>
        <p:nvSpPr>
          <p:cNvPr id="2" name="Title 1">
            <a:extLst>
              <a:ext uri="{FF2B5EF4-FFF2-40B4-BE49-F238E27FC236}">
                <a16:creationId xmlns:a16="http://schemas.microsoft.com/office/drawing/2014/main" id="{CDFF15AD-79A7-C2C5-D92E-509C93999E6F}"/>
              </a:ext>
            </a:extLst>
          </p:cNvPr>
          <p:cNvSpPr>
            <a:spLocks noGrp="1"/>
          </p:cNvSpPr>
          <p:nvPr>
            <p:ph type="title"/>
          </p:nvPr>
        </p:nvSpPr>
        <p:spPr/>
        <p:txBody>
          <a:bodyPr vert="horz">
            <a:noAutofit/>
          </a:bodyPr>
          <a:lstStyle/>
          <a:p>
            <a:r>
              <a:rPr lang="en-US" dirty="0"/>
              <a:t>Government funding of </a:t>
            </a:r>
            <a:r>
              <a:rPr lang="en-US" dirty="0" err="1"/>
              <a:t>CapEx</a:t>
            </a:r>
            <a:r>
              <a:rPr lang="en-US" dirty="0"/>
              <a:t> required influences geographical dispersion of carbon capture facilities</a:t>
            </a:r>
          </a:p>
        </p:txBody>
      </p:sp>
      <p:sp>
        <p:nvSpPr>
          <p:cNvPr id="139" name="btfpNotesBox801066">
            <a:extLst>
              <a:ext uri="{FF2B5EF4-FFF2-40B4-BE49-F238E27FC236}">
                <a16:creationId xmlns:a16="http://schemas.microsoft.com/office/drawing/2014/main" id="{43211516-ACE6-938D-CAB2-EB121C537516}"/>
              </a:ext>
            </a:extLst>
          </p:cNvPr>
          <p:cNvSpPr txBox="1"/>
          <p:nvPr>
            <p:custDataLst>
              <p:tags r:id="rId3"/>
            </p:custDataLst>
          </p:nvPr>
        </p:nvSpPr>
        <p:spPr bwMode="gray">
          <a:xfrm>
            <a:off x="330199" y="6272784"/>
            <a:ext cx="9144000" cy="492443"/>
          </a:xfrm>
          <a:prstGeom prst="rect">
            <a:avLst/>
          </a:prstGeom>
          <a:noFill/>
        </p:spPr>
        <p:txBody>
          <a:bodyPr vert="horz" wrap="square" lIns="0" tIns="0" rIns="0" bIns="0"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Notes: “Funding unique to CCUS” refers to government funds that </a:t>
            </a:r>
            <a:r>
              <a:rPr lang="en-US" sz="800" dirty="0">
                <a:solidFill>
                  <a:srgbClr val="000000"/>
                </a:solidFill>
                <a:latin typeface="Arial"/>
              </a:rPr>
              <a:t>have been set aside or the amount of revenue foregone in the case of tax incentives for any part of the CCUS value chain — capture, transport, utilization, and storage. “Funding not unique to CCUS” also supports decarbonization technologies beyond CCUS. </a:t>
            </a: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 Wood Mackenzie,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44"/>
              </a:rPr>
              <a:t>CCUS: US$196 billion investment opportunity</a:t>
            </a:r>
            <a:r>
              <a:rPr kumimoji="0" lang="en-US" sz="800" b="0" i="0" u="none" strike="noStrike" kern="1200" cap="none" spc="0" normalizeH="0" baseline="0" noProof="0" dirty="0">
                <a:ln>
                  <a:noFill/>
                </a:ln>
                <a:solidFill>
                  <a:srgbClr val="000000"/>
                </a:solidFill>
                <a:effectLst/>
                <a:uLnTx/>
                <a:uFillTx/>
                <a:latin typeface="Arial"/>
                <a:ea typeface="+mn-ea"/>
                <a:cs typeface="+mn-cs"/>
              </a:rPr>
              <a:t> (2024).</a:t>
            </a:r>
            <a:endParaRPr lang="en-US" sz="800" dirty="0">
              <a:solidFill>
                <a:srgbClr val="000000"/>
              </a:solidFill>
              <a:latin typeface="Arial"/>
            </a:endParaRP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cs typeface="Arial"/>
              </a:rPr>
              <a:t>Credit: Michelle Priscilla, Anda Wang,</a:t>
            </a:r>
            <a:r>
              <a:rPr lang="en-US" sz="800" dirty="0">
                <a:solidFill>
                  <a:srgbClr val="000000"/>
                </a:solidFill>
                <a:latin typeface="Arial"/>
                <a:cs typeface="Arial"/>
              </a:rPr>
              <a:t> </a:t>
            </a:r>
            <a:r>
              <a:rPr lang="en-US" sz="800" dirty="0">
                <a:latin typeface="Arial"/>
                <a:cs typeface="Arial"/>
              </a:rPr>
              <a:t>Grace Frascati, Hyae Ryung Kim, </a:t>
            </a:r>
            <a:r>
              <a:rPr kumimoji="0" lang="en-US" sz="800" b="0" i="0" u="none" strike="noStrike" kern="1200" cap="none" spc="0" normalizeH="0" baseline="0" noProof="0" dirty="0">
                <a:ln>
                  <a:noFill/>
                </a:ln>
                <a:solidFill>
                  <a:srgbClr val="000000"/>
                </a:solidFill>
                <a:effectLst/>
                <a:uLnTx/>
                <a:uFillTx/>
                <a:latin typeface="Arial"/>
                <a:ea typeface="+mn-ea"/>
                <a:cs typeface="+mn-cs"/>
              </a:rPr>
              <a:t>and </a:t>
            </a:r>
            <a:r>
              <a:rPr lang="en-US" sz="800" dirty="0">
                <a:solidFill>
                  <a:srgbClr val="000000"/>
                </a:solidFill>
                <a:hlinkClick r:id="rId45"/>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46"/>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47"/>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lang="en-US" sz="800" b="0" i="0" u="none" strike="noStrike" kern="1200" cap="none" spc="0" normalizeH="0" baseline="0" noProof="0" dirty="0">
              <a:ln>
                <a:noFill/>
              </a:ln>
              <a:solidFill>
                <a:srgbClr val="000000"/>
              </a:solidFill>
              <a:effectLst/>
              <a:uLnTx/>
              <a:uFillTx/>
              <a:latin typeface="Arial"/>
              <a:cs typeface="Arial"/>
            </a:endParaRPr>
          </a:p>
        </p:txBody>
      </p:sp>
      <p:graphicFrame>
        <p:nvGraphicFramePr>
          <p:cNvPr id="33" name="Chart 32">
            <a:extLst>
              <a:ext uri="{FF2B5EF4-FFF2-40B4-BE49-F238E27FC236}">
                <a16:creationId xmlns:a16="http://schemas.microsoft.com/office/drawing/2014/main" id="{B74EDE61-FAC7-FF0F-803A-07CC6F88C5EC}"/>
              </a:ext>
            </a:extLst>
          </p:cNvPr>
          <p:cNvGraphicFramePr/>
          <p:nvPr>
            <p:custDataLst>
              <p:tags r:id="rId4"/>
            </p:custDataLst>
            <p:extLst>
              <p:ext uri="{D42A27DB-BD31-4B8C-83A1-F6EECF244321}">
                <p14:modId xmlns:p14="http://schemas.microsoft.com/office/powerpoint/2010/main" val="1187803036"/>
              </p:ext>
            </p:extLst>
          </p:nvPr>
        </p:nvGraphicFramePr>
        <p:xfrm>
          <a:off x="828675" y="2235200"/>
          <a:ext cx="8102600" cy="3417888"/>
        </p:xfrm>
        <a:graphic>
          <a:graphicData uri="http://schemas.openxmlformats.org/drawingml/2006/chart">
            <c:chart xmlns:c="http://schemas.openxmlformats.org/drawingml/2006/chart" xmlns:r="http://schemas.openxmlformats.org/officeDocument/2006/relationships" r:id="rId48"/>
          </a:graphicData>
        </a:graphic>
      </p:graphicFrame>
      <p:sp>
        <p:nvSpPr>
          <p:cNvPr id="14" name="Text Placeholder 10">
            <a:extLst>
              <a:ext uri="{FF2B5EF4-FFF2-40B4-BE49-F238E27FC236}">
                <a16:creationId xmlns:a16="http://schemas.microsoft.com/office/drawing/2014/main" id="{115DFB91-512B-3844-A114-92FBEDCA92F2}"/>
              </a:ext>
            </a:extLst>
          </p:cNvPr>
          <p:cNvSpPr>
            <a:spLocks noGrp="1"/>
          </p:cNvSpPr>
          <p:nvPr>
            <p:custDataLst>
              <p:tags r:id="rId5"/>
            </p:custDataLst>
          </p:nvPr>
        </p:nvSpPr>
        <p:spPr bwMode="gray">
          <a:xfrm>
            <a:off x="725488" y="5295901"/>
            <a:ext cx="84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F3351F45-D2ED-443E-9B32-83BD91D18E21}" type="datetime'''''''''''''''0'''''''''">
              <a:rPr lang="en-US" altLang="en-US" sz="1200" smtClean="0">
                <a:effectLst/>
              </a:rPr>
              <a:pPr marL="0" lvl="0" indent="0" algn="r">
                <a:spcBef>
                  <a:spcPct val="0"/>
                </a:spcBef>
                <a:spcAft>
                  <a:spcPct val="0"/>
                </a:spcAft>
                <a:buNone/>
              </a:pPr>
              <a:t>0</a:t>
            </a:fld>
            <a:endParaRPr lang="en-US" sz="1200"/>
          </a:p>
        </p:txBody>
      </p:sp>
      <p:sp>
        <p:nvSpPr>
          <p:cNvPr id="15" name="Text Placeholder 10">
            <a:extLst>
              <a:ext uri="{FF2B5EF4-FFF2-40B4-BE49-F238E27FC236}">
                <a16:creationId xmlns:a16="http://schemas.microsoft.com/office/drawing/2014/main" id="{115DFB91-512B-3844-A114-92FBEDCA92F2}"/>
              </a:ext>
            </a:extLst>
          </p:cNvPr>
          <p:cNvSpPr>
            <a:spLocks noGrp="1"/>
          </p:cNvSpPr>
          <p:nvPr>
            <p:custDataLst>
              <p:tags r:id="rId6"/>
            </p:custDataLst>
          </p:nvPr>
        </p:nvSpPr>
        <p:spPr bwMode="gray">
          <a:xfrm>
            <a:off x="641350" y="4719639"/>
            <a:ext cx="1682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D6C83C4B-797E-414B-85D4-ABD69CFDFEEC}" type="datetime'''''2''''''''''''''''''0'''''''''''''''''''">
              <a:rPr lang="en-US" altLang="en-US" sz="1200" smtClean="0">
                <a:effectLst/>
              </a:rPr>
              <a:pPr marL="0" lvl="0" indent="0" algn="r">
                <a:spcBef>
                  <a:spcPct val="0"/>
                </a:spcBef>
                <a:spcAft>
                  <a:spcPct val="0"/>
                </a:spcAft>
                <a:buNone/>
              </a:pPr>
              <a:t>20</a:t>
            </a:fld>
            <a:endParaRPr lang="en-US" sz="1200"/>
          </a:p>
        </p:txBody>
      </p:sp>
      <p:sp>
        <p:nvSpPr>
          <p:cNvPr id="16" name="Text Placeholder 10">
            <a:extLst>
              <a:ext uri="{FF2B5EF4-FFF2-40B4-BE49-F238E27FC236}">
                <a16:creationId xmlns:a16="http://schemas.microsoft.com/office/drawing/2014/main" id="{115DFB91-512B-3844-A114-92FBEDCA92F2}"/>
              </a:ext>
            </a:extLst>
          </p:cNvPr>
          <p:cNvSpPr>
            <a:spLocks noGrp="1"/>
          </p:cNvSpPr>
          <p:nvPr>
            <p:custDataLst>
              <p:tags r:id="rId7"/>
            </p:custDataLst>
          </p:nvPr>
        </p:nvSpPr>
        <p:spPr bwMode="gray">
          <a:xfrm>
            <a:off x="641350" y="4141789"/>
            <a:ext cx="1682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404F98E-7A6F-479F-B6A6-86AE921946B5}" type="datetime'''''''''''''''''''''''''''''''4''''''''''''''''''''''0'''''''">
              <a:rPr lang="en-US" altLang="en-US" sz="1200" smtClean="0">
                <a:effectLst/>
              </a:rPr>
              <a:pPr marL="0" lvl="0" indent="0" algn="r">
                <a:spcBef>
                  <a:spcPct val="0"/>
                </a:spcBef>
                <a:spcAft>
                  <a:spcPct val="0"/>
                </a:spcAft>
                <a:buNone/>
              </a:pPr>
              <a:t>40</a:t>
            </a:fld>
            <a:endParaRPr lang="en-US" sz="1200"/>
          </a:p>
        </p:txBody>
      </p:sp>
      <p:sp>
        <p:nvSpPr>
          <p:cNvPr id="18" name="Text Placeholder 10">
            <a:extLst>
              <a:ext uri="{FF2B5EF4-FFF2-40B4-BE49-F238E27FC236}">
                <a16:creationId xmlns:a16="http://schemas.microsoft.com/office/drawing/2014/main" id="{115DFB91-512B-3844-A114-92FBEDCA92F2}"/>
              </a:ext>
            </a:extLst>
          </p:cNvPr>
          <p:cNvSpPr>
            <a:spLocks noGrp="1"/>
          </p:cNvSpPr>
          <p:nvPr>
            <p:custDataLst>
              <p:tags r:id="rId8"/>
            </p:custDataLst>
          </p:nvPr>
        </p:nvSpPr>
        <p:spPr bwMode="gray">
          <a:xfrm>
            <a:off x="641350" y="3565526"/>
            <a:ext cx="1682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05716202-EC3E-4912-98D5-D864E3F0326E}" type="datetime'''''''''6''''''''''''0'''''''''''''''''''''''''''''''">
              <a:rPr lang="en-US" altLang="en-US" sz="1200" smtClean="0">
                <a:effectLst/>
              </a:rPr>
              <a:pPr marL="0" lvl="0" indent="0" algn="r">
                <a:spcBef>
                  <a:spcPct val="0"/>
                </a:spcBef>
                <a:spcAft>
                  <a:spcPct val="0"/>
                </a:spcAft>
                <a:buNone/>
              </a:pPr>
              <a:t>60</a:t>
            </a:fld>
            <a:endParaRPr lang="en-US" sz="1200"/>
          </a:p>
        </p:txBody>
      </p:sp>
      <p:sp>
        <p:nvSpPr>
          <p:cNvPr id="19" name="Text Placeholder 10">
            <a:extLst>
              <a:ext uri="{FF2B5EF4-FFF2-40B4-BE49-F238E27FC236}">
                <a16:creationId xmlns:a16="http://schemas.microsoft.com/office/drawing/2014/main" id="{115DFB91-512B-3844-A114-92FBEDCA92F2}"/>
              </a:ext>
            </a:extLst>
          </p:cNvPr>
          <p:cNvSpPr>
            <a:spLocks noGrp="1"/>
          </p:cNvSpPr>
          <p:nvPr>
            <p:custDataLst>
              <p:tags r:id="rId9"/>
            </p:custDataLst>
          </p:nvPr>
        </p:nvSpPr>
        <p:spPr bwMode="gray">
          <a:xfrm>
            <a:off x="641350" y="2987676"/>
            <a:ext cx="1682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4EAF0DF-B652-4D11-B0BE-9FE88CF027A8}" type="datetime'''''''''8''''''''''''''''''''0'''''''''''''''''''''''''">
              <a:rPr lang="en-US" altLang="en-US" sz="1200" smtClean="0">
                <a:effectLst/>
              </a:rPr>
              <a:pPr marL="0" lvl="0" indent="0" algn="r">
                <a:spcBef>
                  <a:spcPct val="0"/>
                </a:spcBef>
                <a:spcAft>
                  <a:spcPct val="0"/>
                </a:spcAft>
                <a:buNone/>
              </a:pPr>
              <a:t>80</a:t>
            </a:fld>
            <a:endParaRPr lang="en-US" sz="1200"/>
          </a:p>
        </p:txBody>
      </p:sp>
      <p:sp>
        <p:nvSpPr>
          <p:cNvPr id="20" name="Text Placeholder 10">
            <a:extLst>
              <a:ext uri="{FF2B5EF4-FFF2-40B4-BE49-F238E27FC236}">
                <a16:creationId xmlns:a16="http://schemas.microsoft.com/office/drawing/2014/main" id="{115DFB91-512B-3844-A114-92FBEDCA92F2}"/>
              </a:ext>
            </a:extLst>
          </p:cNvPr>
          <p:cNvSpPr>
            <a:spLocks noGrp="1"/>
          </p:cNvSpPr>
          <p:nvPr>
            <p:custDataLst>
              <p:tags r:id="rId10"/>
            </p:custDataLst>
          </p:nvPr>
        </p:nvSpPr>
        <p:spPr bwMode="gray">
          <a:xfrm>
            <a:off x="557213" y="2411414"/>
            <a:ext cx="252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757E6CD8-F604-4F5F-81A8-0B99324791BC}" type="datetime'''''''''''''''''''''''''1''''0''0'''''''''''''''">
              <a:rPr lang="en-US" altLang="en-US" sz="1200" smtClean="0">
                <a:effectLst/>
              </a:rPr>
              <a:pPr marL="0" lvl="0" indent="0" algn="r">
                <a:spcBef>
                  <a:spcPct val="0"/>
                </a:spcBef>
                <a:spcAft>
                  <a:spcPct val="0"/>
                </a:spcAft>
                <a:buNone/>
              </a:pPr>
              <a:t>100</a:t>
            </a:fld>
            <a:endParaRPr lang="en-US" sz="1200"/>
          </a:p>
        </p:txBody>
      </p:sp>
      <p:sp>
        <p:nvSpPr>
          <p:cNvPr id="23" name="Text Placeholder 10">
            <a:extLst>
              <a:ext uri="{FF2B5EF4-FFF2-40B4-BE49-F238E27FC236}">
                <a16:creationId xmlns:a16="http://schemas.microsoft.com/office/drawing/2014/main" id="{115DFB91-512B-3844-A114-92FBEDCA92F2}"/>
              </a:ext>
            </a:extLst>
          </p:cNvPr>
          <p:cNvSpPr>
            <a:spLocks noGrp="1"/>
          </p:cNvSpPr>
          <p:nvPr>
            <p:custDataLst>
              <p:tags r:id="rId11"/>
            </p:custDataLst>
          </p:nvPr>
        </p:nvSpPr>
        <p:spPr bwMode="gray">
          <a:xfrm>
            <a:off x="8950325" y="5295901"/>
            <a:ext cx="211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B24F73F3-95FF-4086-A15E-418A90B66624}" type="datetime'''''''''''''''''''''''''''0''''''''''''.''''''0'">
              <a:rPr lang="en-US" altLang="en-US" sz="1200" smtClean="0">
                <a:effectLst/>
              </a:rPr>
              <a:pPr marL="0" lvl="0" indent="0">
                <a:spcBef>
                  <a:spcPct val="0"/>
                </a:spcBef>
                <a:spcAft>
                  <a:spcPct val="0"/>
                </a:spcAft>
                <a:buNone/>
              </a:pPr>
              <a:t>0.0</a:t>
            </a:fld>
            <a:endParaRPr lang="en-US" sz="1200"/>
          </a:p>
        </p:txBody>
      </p:sp>
      <p:sp>
        <p:nvSpPr>
          <p:cNvPr id="24" name="Text Placeholder 10">
            <a:extLst>
              <a:ext uri="{FF2B5EF4-FFF2-40B4-BE49-F238E27FC236}">
                <a16:creationId xmlns:a16="http://schemas.microsoft.com/office/drawing/2014/main" id="{115DFB91-512B-3844-A114-92FBEDCA92F2}"/>
              </a:ext>
            </a:extLst>
          </p:cNvPr>
          <p:cNvSpPr>
            <a:spLocks noGrp="1"/>
          </p:cNvSpPr>
          <p:nvPr>
            <p:custDataLst>
              <p:tags r:id="rId12"/>
            </p:custDataLst>
          </p:nvPr>
        </p:nvSpPr>
        <p:spPr bwMode="gray">
          <a:xfrm>
            <a:off x="8950325" y="4719639"/>
            <a:ext cx="211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42E258AA-F543-49A9-805B-7F0ABDEDA8FA}" type="datetime'''''''0''.''''''''2'''''''''''''''''''''''''">
              <a:rPr lang="en-US" altLang="en-US" sz="1200" smtClean="0">
                <a:effectLst/>
              </a:rPr>
              <a:pPr marL="0" lvl="0" indent="0">
                <a:spcBef>
                  <a:spcPct val="0"/>
                </a:spcBef>
                <a:spcAft>
                  <a:spcPct val="0"/>
                </a:spcAft>
                <a:buNone/>
              </a:pPr>
              <a:t>0.2</a:t>
            </a:fld>
            <a:endParaRPr lang="en-US" sz="1200"/>
          </a:p>
        </p:txBody>
      </p:sp>
      <p:sp>
        <p:nvSpPr>
          <p:cNvPr id="25" name="Text Placeholder 10">
            <a:extLst>
              <a:ext uri="{FF2B5EF4-FFF2-40B4-BE49-F238E27FC236}">
                <a16:creationId xmlns:a16="http://schemas.microsoft.com/office/drawing/2014/main" id="{115DFB91-512B-3844-A114-92FBEDCA92F2}"/>
              </a:ext>
            </a:extLst>
          </p:cNvPr>
          <p:cNvSpPr>
            <a:spLocks noGrp="1"/>
          </p:cNvSpPr>
          <p:nvPr>
            <p:custDataLst>
              <p:tags r:id="rId13"/>
            </p:custDataLst>
          </p:nvPr>
        </p:nvSpPr>
        <p:spPr bwMode="gray">
          <a:xfrm>
            <a:off x="8950325" y="4141789"/>
            <a:ext cx="211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90AC0F82-ABFF-4531-AF9D-2F0AE8491A5C}" type="datetime'''''''''''0''''.''''''''''''''''''''''''''4'">
              <a:rPr lang="en-US" altLang="en-US" sz="1200" smtClean="0">
                <a:effectLst/>
              </a:rPr>
              <a:pPr marL="0" lvl="0" indent="0">
                <a:spcBef>
                  <a:spcPct val="0"/>
                </a:spcBef>
                <a:spcAft>
                  <a:spcPct val="0"/>
                </a:spcAft>
                <a:buNone/>
              </a:pPr>
              <a:t>0.4</a:t>
            </a:fld>
            <a:endParaRPr lang="en-US" sz="1200"/>
          </a:p>
        </p:txBody>
      </p:sp>
      <p:sp>
        <p:nvSpPr>
          <p:cNvPr id="26" name="Text Placeholder 10">
            <a:extLst>
              <a:ext uri="{FF2B5EF4-FFF2-40B4-BE49-F238E27FC236}">
                <a16:creationId xmlns:a16="http://schemas.microsoft.com/office/drawing/2014/main" id="{115DFB91-512B-3844-A114-92FBEDCA92F2}"/>
              </a:ext>
            </a:extLst>
          </p:cNvPr>
          <p:cNvSpPr>
            <a:spLocks noGrp="1"/>
          </p:cNvSpPr>
          <p:nvPr>
            <p:custDataLst>
              <p:tags r:id="rId14"/>
            </p:custDataLst>
          </p:nvPr>
        </p:nvSpPr>
        <p:spPr bwMode="gray">
          <a:xfrm>
            <a:off x="8950325" y="3565526"/>
            <a:ext cx="211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33898CC8-6995-4C0D-B175-C9AD406E6195}" type="datetime'''''0''''''''''''''''''.''''''''''''''''''6'''''''''''">
              <a:rPr lang="en-US" altLang="en-US" sz="1200" smtClean="0">
                <a:effectLst/>
              </a:rPr>
              <a:pPr marL="0" lvl="0" indent="0">
                <a:spcBef>
                  <a:spcPct val="0"/>
                </a:spcBef>
                <a:spcAft>
                  <a:spcPct val="0"/>
                </a:spcAft>
                <a:buNone/>
              </a:pPr>
              <a:t>0.6</a:t>
            </a:fld>
            <a:endParaRPr lang="en-US" sz="1200"/>
          </a:p>
        </p:txBody>
      </p:sp>
      <p:sp>
        <p:nvSpPr>
          <p:cNvPr id="27" name="Text Placeholder 10">
            <a:extLst>
              <a:ext uri="{FF2B5EF4-FFF2-40B4-BE49-F238E27FC236}">
                <a16:creationId xmlns:a16="http://schemas.microsoft.com/office/drawing/2014/main" id="{115DFB91-512B-3844-A114-92FBEDCA92F2}"/>
              </a:ext>
            </a:extLst>
          </p:cNvPr>
          <p:cNvSpPr>
            <a:spLocks noGrp="1"/>
          </p:cNvSpPr>
          <p:nvPr>
            <p:custDataLst>
              <p:tags r:id="rId15"/>
            </p:custDataLst>
          </p:nvPr>
        </p:nvSpPr>
        <p:spPr bwMode="gray">
          <a:xfrm>
            <a:off x="8950325" y="2987676"/>
            <a:ext cx="211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886C43DD-FE8F-4D8C-8DBD-D266F46371C0}" type="datetime'''''''''0''''''''''''''.''''''''''''''''''''''8'''''''">
              <a:rPr lang="en-US" altLang="en-US" sz="1200" smtClean="0">
                <a:effectLst/>
              </a:rPr>
              <a:pPr marL="0" lvl="0" indent="0">
                <a:spcBef>
                  <a:spcPct val="0"/>
                </a:spcBef>
                <a:spcAft>
                  <a:spcPct val="0"/>
                </a:spcAft>
                <a:buNone/>
              </a:pPr>
              <a:t>0.8</a:t>
            </a:fld>
            <a:endParaRPr lang="en-US" sz="1200"/>
          </a:p>
        </p:txBody>
      </p:sp>
      <p:sp>
        <p:nvSpPr>
          <p:cNvPr id="28" name="Text Placeholder 10">
            <a:extLst>
              <a:ext uri="{FF2B5EF4-FFF2-40B4-BE49-F238E27FC236}">
                <a16:creationId xmlns:a16="http://schemas.microsoft.com/office/drawing/2014/main" id="{115DFB91-512B-3844-A114-92FBEDCA92F2}"/>
              </a:ext>
            </a:extLst>
          </p:cNvPr>
          <p:cNvSpPr>
            <a:spLocks noGrp="1"/>
          </p:cNvSpPr>
          <p:nvPr>
            <p:custDataLst>
              <p:tags r:id="rId16"/>
            </p:custDataLst>
          </p:nvPr>
        </p:nvSpPr>
        <p:spPr bwMode="gray">
          <a:xfrm>
            <a:off x="8950325" y="2411414"/>
            <a:ext cx="211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820CA4A8-E1F3-469C-BE84-54FED04CD9D5}" type="datetime'''1''''''''''''.''''''''''''''''''''''''''''''''''''0'''''">
              <a:rPr lang="en-US" altLang="en-US" sz="1200" smtClean="0">
                <a:effectLst/>
              </a:rPr>
              <a:pPr marL="0" lvl="0" indent="0">
                <a:spcBef>
                  <a:spcPct val="0"/>
                </a:spcBef>
                <a:spcAft>
                  <a:spcPct val="0"/>
                </a:spcAft>
                <a:buNone/>
              </a:pPr>
              <a:t>1.0</a:t>
            </a:fld>
            <a:endParaRPr lang="en-US" sz="1200"/>
          </a:p>
        </p:txBody>
      </p:sp>
      <p:sp>
        <p:nvSpPr>
          <p:cNvPr id="385" name="Text Placeholder 10">
            <a:extLst>
              <a:ext uri="{FF2B5EF4-FFF2-40B4-BE49-F238E27FC236}">
                <a16:creationId xmlns:a16="http://schemas.microsoft.com/office/drawing/2014/main" id="{115DFB91-512B-3844-A114-92FBEDCA92F2}"/>
              </a:ext>
            </a:extLst>
          </p:cNvPr>
          <p:cNvSpPr>
            <a:spLocks noGrp="1"/>
          </p:cNvSpPr>
          <p:nvPr>
            <p:custDataLst>
              <p:tags r:id="rId17"/>
            </p:custDataLst>
          </p:nvPr>
        </p:nvSpPr>
        <p:spPr bwMode="auto">
          <a:xfrm>
            <a:off x="557213" y="2085975"/>
            <a:ext cx="57197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sz="1200" b="1" dirty="0">
                <a:solidFill>
                  <a:srgbClr val="000000"/>
                </a:solidFill>
                <a:latin typeface="Arial"/>
              </a:rPr>
              <a:t>CCUS: Government funding and 10-year investment outlook in key countries </a:t>
            </a:r>
            <a:endParaRPr lang="en-US" sz="1200" b="1" i="0" u="none" strike="noStrike" kern="1200" cap="none" spc="0" normalizeH="0" baseline="0" noProof="0" dirty="0">
              <a:ln>
                <a:noFill/>
              </a:ln>
              <a:solidFill>
                <a:srgbClr val="000000"/>
              </a:solidFill>
              <a:effectLst/>
              <a:uLnTx/>
              <a:uFillTx/>
              <a:latin typeface="Arial"/>
              <a:cs typeface="Arial"/>
            </a:endParaRPr>
          </a:p>
        </p:txBody>
      </p:sp>
      <p:sp>
        <p:nvSpPr>
          <p:cNvPr id="253" name="Text Placeholder 10">
            <a:extLst>
              <a:ext uri="{FF2B5EF4-FFF2-40B4-BE49-F238E27FC236}">
                <a16:creationId xmlns:a16="http://schemas.microsoft.com/office/drawing/2014/main" id="{115DFB91-512B-3844-A114-92FBEDCA92F2}"/>
              </a:ext>
            </a:extLst>
          </p:cNvPr>
          <p:cNvSpPr>
            <a:spLocks noGrp="1"/>
          </p:cNvSpPr>
          <p:nvPr>
            <p:custDataLst>
              <p:tags r:id="rId18"/>
            </p:custDataLst>
          </p:nvPr>
        </p:nvSpPr>
        <p:spPr bwMode="auto">
          <a:xfrm>
            <a:off x="938213" y="5522914"/>
            <a:ext cx="10779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C7F37AB-F01E-4828-818B-375C0A6C413F}" type="datetime'''''''''''''''U''''''''n''it''''ed ''''''''S''ta''''te''s'''">
              <a:rPr lang="en-US" altLang="en-US" sz="1400" smtClean="0"/>
              <a:pPr marL="0" lvl="0" indent="0" algn="ctr">
                <a:spcBef>
                  <a:spcPct val="0"/>
                </a:spcBef>
                <a:spcAft>
                  <a:spcPct val="0"/>
                </a:spcAft>
                <a:buNone/>
              </a:pPr>
              <a:t>United States</a:t>
            </a:fld>
            <a:endParaRPr lang="en-US" sz="1400"/>
          </a:p>
        </p:txBody>
      </p:sp>
      <p:sp>
        <p:nvSpPr>
          <p:cNvPr id="254" name="Text Placeholder 10">
            <a:extLst>
              <a:ext uri="{FF2B5EF4-FFF2-40B4-BE49-F238E27FC236}">
                <a16:creationId xmlns:a16="http://schemas.microsoft.com/office/drawing/2014/main" id="{115DFB91-512B-3844-A114-92FBEDCA92F2}"/>
              </a:ext>
            </a:extLst>
          </p:cNvPr>
          <p:cNvSpPr>
            <a:spLocks noGrp="1"/>
          </p:cNvSpPr>
          <p:nvPr>
            <p:custDataLst>
              <p:tags r:id="rId19"/>
            </p:custDataLst>
          </p:nvPr>
        </p:nvSpPr>
        <p:spPr bwMode="auto">
          <a:xfrm>
            <a:off x="2295525" y="5522913"/>
            <a:ext cx="6334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ACE5A0A-906D-4DFE-BB5C-FD4B9F55FE34}" type="datetime'''C''''''a''''''''''n''''''''''''''''''ada'''''">
              <a:rPr lang="en-US" altLang="en-US" sz="1400" smtClean="0"/>
              <a:pPr marL="0" lvl="0" indent="0" algn="ctr">
                <a:spcBef>
                  <a:spcPct val="0"/>
                </a:spcBef>
                <a:spcAft>
                  <a:spcPct val="0"/>
                </a:spcAft>
                <a:buNone/>
              </a:pPr>
              <a:t>Canada</a:t>
            </a:fld>
            <a:endParaRPr lang="en-US" sz="1400"/>
          </a:p>
        </p:txBody>
      </p:sp>
      <p:sp>
        <p:nvSpPr>
          <p:cNvPr id="276" name="Text Placeholder 10">
            <a:extLst>
              <a:ext uri="{FF2B5EF4-FFF2-40B4-BE49-F238E27FC236}">
                <a16:creationId xmlns:a16="http://schemas.microsoft.com/office/drawing/2014/main" id="{115DFB91-512B-3844-A114-92FBEDCA92F2}"/>
              </a:ext>
            </a:extLst>
          </p:cNvPr>
          <p:cNvSpPr>
            <a:spLocks noGrp="1"/>
          </p:cNvSpPr>
          <p:nvPr>
            <p:custDataLst>
              <p:tags r:id="rId20"/>
            </p:custDataLst>
          </p:nvPr>
        </p:nvSpPr>
        <p:spPr bwMode="gray">
          <a:xfrm>
            <a:off x="3681413" y="5281613"/>
            <a:ext cx="128588" cy="182563"/>
          </a:xfrm>
          <a:prstGeom prst="rect">
            <a:avLst/>
          </a:prstGeom>
          <a:solidFill>
            <a:schemeClr val="accent3"/>
          </a:solidFill>
          <a:ln>
            <a:noFill/>
          </a:ln>
          <a:effec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B4D224E-259C-4B08-841D-D3CDFC30576D}" type="datetime'''''''''''''1'''''''''''''">
              <a:rPr lang="en-US" altLang="en-US" sz="1200" smtClean="0">
                <a:solidFill>
                  <a:schemeClr val="bg1"/>
                </a:solidFill>
                <a:effectLst/>
              </a:rPr>
              <a:pPr marL="0" lvl="0" indent="0" algn="ctr">
                <a:spcBef>
                  <a:spcPct val="0"/>
                </a:spcBef>
                <a:spcAft>
                  <a:spcPct val="0"/>
                </a:spcAft>
                <a:buNone/>
              </a:pPr>
              <a:t>1</a:t>
            </a:fld>
            <a:endParaRPr lang="en-US" sz="1200">
              <a:solidFill>
                <a:schemeClr val="bg1"/>
              </a:solidFill>
            </a:endParaRPr>
          </a:p>
        </p:txBody>
      </p:sp>
      <p:sp>
        <p:nvSpPr>
          <p:cNvPr id="255" name="Text Placeholder 10">
            <a:extLst>
              <a:ext uri="{FF2B5EF4-FFF2-40B4-BE49-F238E27FC236}">
                <a16:creationId xmlns:a16="http://schemas.microsoft.com/office/drawing/2014/main" id="{115DFB91-512B-3844-A114-92FBEDCA92F2}"/>
              </a:ext>
            </a:extLst>
          </p:cNvPr>
          <p:cNvSpPr>
            <a:spLocks noGrp="1"/>
          </p:cNvSpPr>
          <p:nvPr>
            <p:custDataLst>
              <p:tags r:id="rId21"/>
            </p:custDataLst>
          </p:nvPr>
        </p:nvSpPr>
        <p:spPr bwMode="auto">
          <a:xfrm>
            <a:off x="3389313" y="5522913"/>
            <a:ext cx="712788" cy="4254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86BFFCE-9752-4431-A332-03AC22D3FB28}" type="datetime'''''U''n''''''''it''ed'''' ''''K''i''ngdom'''''''''''''''''''">
              <a:rPr lang="en-US" altLang="en-US" sz="1400" smtClean="0"/>
              <a:pPr marL="0" lvl="0" indent="0" algn="ctr">
                <a:spcBef>
                  <a:spcPct val="0"/>
                </a:spcBef>
                <a:spcAft>
                  <a:spcPct val="0"/>
                </a:spcAft>
                <a:buNone/>
              </a:pPr>
              <a:t>United Kingdom</a:t>
            </a:fld>
            <a:endParaRPr lang="en-US" sz="1400"/>
          </a:p>
        </p:txBody>
      </p:sp>
      <p:sp>
        <p:nvSpPr>
          <p:cNvPr id="265" name="Text Placeholder 10">
            <a:extLst>
              <a:ext uri="{FF2B5EF4-FFF2-40B4-BE49-F238E27FC236}">
                <a16:creationId xmlns:a16="http://schemas.microsoft.com/office/drawing/2014/main" id="{4631F9C8-F6D7-A1BD-BB37-5780D9BDFE5A}"/>
              </a:ext>
            </a:extLst>
          </p:cNvPr>
          <p:cNvSpPr>
            <a:spLocks noGrp="1"/>
          </p:cNvSpPr>
          <p:nvPr>
            <p:custDataLst>
              <p:tags r:id="rId22"/>
            </p:custDataLst>
          </p:nvPr>
        </p:nvSpPr>
        <p:spPr bwMode="auto">
          <a:xfrm>
            <a:off x="4513263" y="5522913"/>
            <a:ext cx="7318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9755483-5430-42D7-A456-0CD8CAC51900}" type="datetime'''''''D''''''''''e''''n''m''''''''a''''''r''''''''''''k'''''''">
              <a:rPr lang="en-US" altLang="en-US" sz="1400" smtClean="0"/>
              <a:pPr marL="0" lvl="0" indent="0" algn="ctr">
                <a:spcBef>
                  <a:spcPct val="0"/>
                </a:spcBef>
                <a:spcAft>
                  <a:spcPct val="0"/>
                </a:spcAft>
                <a:buNone/>
              </a:pPr>
              <a:t>Denmark</a:t>
            </a:fld>
            <a:endParaRPr lang="en-US" sz="1400"/>
          </a:p>
        </p:txBody>
      </p:sp>
      <p:sp>
        <p:nvSpPr>
          <p:cNvPr id="266" name="Text Placeholder 10">
            <a:extLst>
              <a:ext uri="{FF2B5EF4-FFF2-40B4-BE49-F238E27FC236}">
                <a16:creationId xmlns:a16="http://schemas.microsoft.com/office/drawing/2014/main" id="{05B61AD1-95ED-13AB-2A9D-0708F8753194}"/>
              </a:ext>
            </a:extLst>
          </p:cNvPr>
          <p:cNvSpPr>
            <a:spLocks noGrp="1"/>
          </p:cNvSpPr>
          <p:nvPr>
            <p:custDataLst>
              <p:tags r:id="rId23"/>
            </p:custDataLst>
          </p:nvPr>
        </p:nvSpPr>
        <p:spPr bwMode="auto">
          <a:xfrm>
            <a:off x="5527675" y="5522913"/>
            <a:ext cx="9683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5B315CC-A8DB-44B9-9DCB-2B7BD67E9FAD}" type="datetime'''''N''''''eth''''''''''''e''''''r''la''''''''''''''''nds'">
              <a:rPr lang="en-US" altLang="en-US" sz="1400" smtClean="0"/>
              <a:pPr marL="0" lvl="0" indent="0" algn="ctr">
                <a:spcBef>
                  <a:spcPct val="0"/>
                </a:spcBef>
                <a:spcAft>
                  <a:spcPct val="0"/>
                </a:spcAft>
                <a:buNone/>
              </a:pPr>
              <a:t>Netherlands</a:t>
            </a:fld>
            <a:endParaRPr lang="en-US" sz="1400"/>
          </a:p>
        </p:txBody>
      </p:sp>
      <p:sp>
        <p:nvSpPr>
          <p:cNvPr id="267" name="Text Placeholder 10">
            <a:extLst>
              <a:ext uri="{FF2B5EF4-FFF2-40B4-BE49-F238E27FC236}">
                <a16:creationId xmlns:a16="http://schemas.microsoft.com/office/drawing/2014/main" id="{1ADE86B3-AF20-D39F-1986-A1F938B7B991}"/>
              </a:ext>
            </a:extLst>
          </p:cNvPr>
          <p:cNvSpPr>
            <a:spLocks noGrp="1"/>
          </p:cNvSpPr>
          <p:nvPr>
            <p:custDataLst>
              <p:tags r:id="rId24"/>
            </p:custDataLst>
          </p:nvPr>
        </p:nvSpPr>
        <p:spPr bwMode="auto">
          <a:xfrm>
            <a:off x="6777038" y="5522913"/>
            <a:ext cx="7413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F3FE989-6843-48A5-B7FD-61D76A16644E}" type="datetime'''''''''''''''''''G''''''''''e''rm''''an''''''''''''''''''''y'">
              <a:rPr lang="en-US" altLang="en-US" sz="1400" smtClean="0"/>
              <a:pPr marL="0" lvl="0" indent="0" algn="ctr">
                <a:spcBef>
                  <a:spcPct val="0"/>
                </a:spcBef>
                <a:spcAft>
                  <a:spcPct val="0"/>
                </a:spcAft>
                <a:buNone/>
              </a:pPr>
              <a:t>Germany</a:t>
            </a:fld>
            <a:endParaRPr lang="en-US" sz="1400"/>
          </a:p>
        </p:txBody>
      </p:sp>
      <p:sp>
        <p:nvSpPr>
          <p:cNvPr id="268" name="Text Placeholder 10">
            <a:extLst>
              <a:ext uri="{FF2B5EF4-FFF2-40B4-BE49-F238E27FC236}">
                <a16:creationId xmlns:a16="http://schemas.microsoft.com/office/drawing/2014/main" id="{DB1A1C97-98D7-43E0-4B81-4D2C06287F1B}"/>
              </a:ext>
            </a:extLst>
          </p:cNvPr>
          <p:cNvSpPr>
            <a:spLocks noGrp="1"/>
          </p:cNvSpPr>
          <p:nvPr>
            <p:custDataLst>
              <p:tags r:id="rId25"/>
            </p:custDataLst>
          </p:nvPr>
        </p:nvSpPr>
        <p:spPr bwMode="auto">
          <a:xfrm>
            <a:off x="7929563" y="5522913"/>
            <a:ext cx="7032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E34771A-AD01-406E-BCD5-58E184296F89}" type="datetime'A''''''''''''u''st''''r''''''''''''al''''i''''''''''''a'''''''">
              <a:rPr lang="en-US" altLang="en-US" sz="1400" smtClean="0"/>
              <a:pPr marL="0" lvl="0" indent="0" algn="ctr">
                <a:spcBef>
                  <a:spcPct val="0"/>
                </a:spcBef>
                <a:spcAft>
                  <a:spcPct val="0"/>
                </a:spcAft>
                <a:buNone/>
              </a:pPr>
              <a:t>Australia</a:t>
            </a:fld>
            <a:endParaRPr lang="en-US" sz="1400"/>
          </a:p>
        </p:txBody>
      </p:sp>
      <p:sp>
        <p:nvSpPr>
          <p:cNvPr id="256" name="Text Placeholder 10">
            <a:extLst>
              <a:ext uri="{FF2B5EF4-FFF2-40B4-BE49-F238E27FC236}">
                <a16:creationId xmlns:a16="http://schemas.microsoft.com/office/drawing/2014/main" id="{115DFB91-512B-3844-A114-92FBEDCA92F2}"/>
              </a:ext>
            </a:extLst>
          </p:cNvPr>
          <p:cNvSpPr>
            <a:spLocks noGrp="1"/>
          </p:cNvSpPr>
          <p:nvPr>
            <p:custDataLst>
              <p:tags r:id="rId26"/>
            </p:custDataLst>
          </p:nvPr>
        </p:nvSpPr>
        <p:spPr bwMode="gray">
          <a:xfrm>
            <a:off x="1328738" y="2293938"/>
            <a:ext cx="296863" cy="182563"/>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EC99CE5-44DB-42DB-9F97-29F9FE78C304}" type="datetime'''''''1''''''''''''''''0''''''''''''0'''''">
              <a:rPr lang="en-US" altLang="en-US" sz="1200" smtClean="0"/>
              <a:pPr marL="0" lvl="0" indent="0" algn="ctr">
                <a:spcBef>
                  <a:spcPct val="0"/>
                </a:spcBef>
                <a:spcAft>
                  <a:spcPct val="0"/>
                </a:spcAft>
                <a:buNone/>
              </a:pPr>
              <a:t>100</a:t>
            </a:fld>
            <a:endParaRPr lang="en-US" sz="1200"/>
          </a:p>
        </p:txBody>
      </p:sp>
      <p:sp useBgFill="1">
        <p:nvSpPr>
          <p:cNvPr id="257" name="Text Placeholder 10">
            <a:extLst>
              <a:ext uri="{FF2B5EF4-FFF2-40B4-BE49-F238E27FC236}">
                <a16:creationId xmlns:a16="http://schemas.microsoft.com/office/drawing/2014/main" id="{115DFB91-512B-3844-A114-92FBEDCA92F2}"/>
              </a:ext>
            </a:extLst>
          </p:cNvPr>
          <p:cNvSpPr>
            <a:spLocks noGrp="1"/>
          </p:cNvSpPr>
          <p:nvPr>
            <p:custDataLst>
              <p:tags r:id="rId27"/>
            </p:custDataLst>
          </p:nvPr>
        </p:nvSpPr>
        <p:spPr bwMode="gray">
          <a:xfrm>
            <a:off x="2511425" y="4860925"/>
            <a:ext cx="201613" cy="182563"/>
          </a:xfrm>
          <a:prstGeom prst="rect">
            <a:avLst/>
          </a:prstGeom>
          <a:ln>
            <a:noFill/>
          </a:ln>
          <a:effec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C17050B-4CC0-4CE5-B2B6-3CD3EFA9469E}" type="datetime'''''''11'''''''''''''''''''''''''''''">
              <a:rPr lang="en-US" altLang="en-US" sz="1200" smtClean="0"/>
              <a:pPr marL="0" lvl="0" indent="0" algn="ctr">
                <a:spcBef>
                  <a:spcPct val="0"/>
                </a:spcBef>
                <a:spcAft>
                  <a:spcPct val="0"/>
                </a:spcAft>
                <a:buNone/>
              </a:pPr>
              <a:t>11</a:t>
            </a:fld>
            <a:endParaRPr lang="en-US" sz="1200"/>
          </a:p>
        </p:txBody>
      </p:sp>
      <p:sp>
        <p:nvSpPr>
          <p:cNvPr id="258" name="Text Placeholder 10">
            <a:extLst>
              <a:ext uri="{FF2B5EF4-FFF2-40B4-BE49-F238E27FC236}">
                <a16:creationId xmlns:a16="http://schemas.microsoft.com/office/drawing/2014/main" id="{115DFB91-512B-3844-A114-92FBEDCA92F2}"/>
              </a:ext>
            </a:extLst>
          </p:cNvPr>
          <p:cNvSpPr>
            <a:spLocks noGrp="1"/>
          </p:cNvSpPr>
          <p:nvPr>
            <p:custDataLst>
              <p:tags r:id="rId28"/>
            </p:custDataLst>
          </p:nvPr>
        </p:nvSpPr>
        <p:spPr bwMode="gray">
          <a:xfrm>
            <a:off x="3638550" y="4398963"/>
            <a:ext cx="2127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9B415B3-1F1E-4E26-A998-0C50A19151BD}" type="datetime'''''''''''''''''''''''''''''''''''''27'''''''''''''''''''">
              <a:rPr lang="en-US" altLang="en-US" sz="1200" smtClean="0"/>
              <a:pPr marL="0" lvl="0" indent="0" algn="ctr">
                <a:spcBef>
                  <a:spcPct val="0"/>
                </a:spcBef>
                <a:spcAft>
                  <a:spcPct val="0"/>
                </a:spcAft>
                <a:buNone/>
              </a:pPr>
              <a:t>27</a:t>
            </a:fld>
            <a:endParaRPr lang="en-US" sz="1200"/>
          </a:p>
        </p:txBody>
      </p:sp>
      <p:sp useBgFill="1">
        <p:nvSpPr>
          <p:cNvPr id="270" name="Text Placeholder 10">
            <a:extLst>
              <a:ext uri="{FF2B5EF4-FFF2-40B4-BE49-F238E27FC236}">
                <a16:creationId xmlns:a16="http://schemas.microsoft.com/office/drawing/2014/main" id="{24E6CD90-2741-70D0-BFF7-FC71F7813E10}"/>
              </a:ext>
            </a:extLst>
          </p:cNvPr>
          <p:cNvSpPr>
            <a:spLocks noGrp="1"/>
          </p:cNvSpPr>
          <p:nvPr>
            <p:custDataLst>
              <p:tags r:id="rId29"/>
            </p:custDataLst>
          </p:nvPr>
        </p:nvSpPr>
        <p:spPr bwMode="gray">
          <a:xfrm>
            <a:off x="4814888" y="5091113"/>
            <a:ext cx="128588" cy="182563"/>
          </a:xfrm>
          <a:prstGeom prst="rect">
            <a:avLst/>
          </a:prstGeom>
          <a:ln>
            <a:noFill/>
          </a:ln>
          <a:effec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3BE1191-CF3E-4AD7-B3B9-65C972EBF4CC}" type="datetime'''''''''''3'''''''''">
              <a:rPr lang="en-US" altLang="en-US" sz="1200" smtClean="0"/>
              <a:pPr marL="0" lvl="0" indent="0" algn="ctr">
                <a:spcBef>
                  <a:spcPct val="0"/>
                </a:spcBef>
                <a:spcAft>
                  <a:spcPct val="0"/>
                </a:spcAft>
                <a:buNone/>
              </a:pPr>
              <a:t>3</a:t>
            </a:fld>
            <a:endParaRPr lang="en-US" sz="1200"/>
          </a:p>
        </p:txBody>
      </p:sp>
      <p:sp>
        <p:nvSpPr>
          <p:cNvPr id="271" name="Text Placeholder 10">
            <a:extLst>
              <a:ext uri="{FF2B5EF4-FFF2-40B4-BE49-F238E27FC236}">
                <a16:creationId xmlns:a16="http://schemas.microsoft.com/office/drawing/2014/main" id="{8E93014E-700E-E64D-5B75-E2A94A250562}"/>
              </a:ext>
            </a:extLst>
          </p:cNvPr>
          <p:cNvSpPr>
            <a:spLocks noGrp="1"/>
          </p:cNvSpPr>
          <p:nvPr>
            <p:custDataLst>
              <p:tags r:id="rId30"/>
            </p:custDataLst>
          </p:nvPr>
        </p:nvSpPr>
        <p:spPr bwMode="gray">
          <a:xfrm>
            <a:off x="5905500" y="4889500"/>
            <a:ext cx="2127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5351A24-F4EB-4E1F-ABAD-07291D8CA50A}" type="datetime'''''''''''''''''1''''''0'''''''''''''''''''">
              <a:rPr lang="en-US" altLang="en-US" sz="1200" smtClean="0"/>
              <a:pPr marL="0" lvl="0" indent="0" algn="ctr">
                <a:spcBef>
                  <a:spcPct val="0"/>
                </a:spcBef>
                <a:spcAft>
                  <a:spcPct val="0"/>
                </a:spcAft>
                <a:buNone/>
              </a:pPr>
              <a:t>10</a:t>
            </a:fld>
            <a:endParaRPr lang="en-US" sz="1200"/>
          </a:p>
        </p:txBody>
      </p:sp>
      <p:sp>
        <p:nvSpPr>
          <p:cNvPr id="272" name="Text Placeholder 10">
            <a:extLst>
              <a:ext uri="{FF2B5EF4-FFF2-40B4-BE49-F238E27FC236}">
                <a16:creationId xmlns:a16="http://schemas.microsoft.com/office/drawing/2014/main" id="{9C44E09A-3085-B0D2-4B89-31783FB0065A}"/>
              </a:ext>
            </a:extLst>
          </p:cNvPr>
          <p:cNvSpPr>
            <a:spLocks noGrp="1"/>
          </p:cNvSpPr>
          <p:nvPr>
            <p:custDataLst>
              <p:tags r:id="rId31"/>
            </p:custDataLst>
          </p:nvPr>
        </p:nvSpPr>
        <p:spPr bwMode="gray">
          <a:xfrm>
            <a:off x="7040563" y="3706813"/>
            <a:ext cx="2127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33DE60B-D1D1-4C96-959A-583F85D67C48}" type="datetime'''''''''''''''''''''''''''''''''51'">
              <a:rPr lang="en-US" altLang="en-US" sz="1200" smtClean="0"/>
              <a:pPr marL="0" lvl="0" indent="0" algn="ctr">
                <a:spcBef>
                  <a:spcPct val="0"/>
                </a:spcBef>
                <a:spcAft>
                  <a:spcPct val="0"/>
                </a:spcAft>
                <a:buNone/>
              </a:pPr>
              <a:t>51</a:t>
            </a:fld>
            <a:endParaRPr lang="en-US" sz="1200"/>
          </a:p>
        </p:txBody>
      </p:sp>
      <p:sp>
        <p:nvSpPr>
          <p:cNvPr id="273" name="Text Placeholder 10">
            <a:extLst>
              <a:ext uri="{FF2B5EF4-FFF2-40B4-BE49-F238E27FC236}">
                <a16:creationId xmlns:a16="http://schemas.microsoft.com/office/drawing/2014/main" id="{6690A709-0A1E-FACB-87EA-F142F8AFD57A}"/>
              </a:ext>
            </a:extLst>
          </p:cNvPr>
          <p:cNvSpPr>
            <a:spLocks noGrp="1"/>
          </p:cNvSpPr>
          <p:nvPr>
            <p:custDataLst>
              <p:tags r:id="rId32"/>
            </p:custDataLst>
          </p:nvPr>
        </p:nvSpPr>
        <p:spPr bwMode="gray">
          <a:xfrm>
            <a:off x="8216900" y="5149850"/>
            <a:ext cx="128588" cy="182563"/>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20399D5-FCE9-4403-9C38-BB5EF3980E0B}" type="datetime'''''''''''''''''''''''''''''''''''''''1'''">
              <a:rPr lang="en-US" altLang="en-US" sz="1200" smtClean="0"/>
              <a:pPr marL="0" lvl="0" indent="0" algn="ctr">
                <a:spcBef>
                  <a:spcPct val="0"/>
                </a:spcBef>
                <a:spcAft>
                  <a:spcPct val="0"/>
                </a:spcAft>
                <a:buNone/>
              </a:pPr>
              <a:t>1</a:t>
            </a:fld>
            <a:endParaRPr lang="en-US" sz="1200"/>
          </a:p>
        </p:txBody>
      </p:sp>
      <p:sp>
        <p:nvSpPr>
          <p:cNvPr id="423" name="Rectangle 422">
            <a:extLst>
              <a:ext uri="{FF2B5EF4-FFF2-40B4-BE49-F238E27FC236}">
                <a16:creationId xmlns:a16="http://schemas.microsoft.com/office/drawing/2014/main" id="{5B46B03E-3ABC-DE5C-2737-D55684740AF6}"/>
              </a:ext>
            </a:extLst>
          </p:cNvPr>
          <p:cNvSpPr/>
          <p:nvPr>
            <p:custDataLst>
              <p:tags r:id="rId33"/>
            </p:custDataLst>
          </p:nvPr>
        </p:nvSpPr>
        <p:spPr bwMode="auto">
          <a:xfrm>
            <a:off x="4548188" y="2501900"/>
            <a:ext cx="3246438" cy="769938"/>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36" name="Rectangle 335">
            <a:extLst>
              <a:ext uri="{FF2B5EF4-FFF2-40B4-BE49-F238E27FC236}">
                <a16:creationId xmlns:a16="http://schemas.microsoft.com/office/drawing/2014/main" id="{0A632ADE-4DF7-7961-E328-92F7BE7A920C}"/>
              </a:ext>
            </a:extLst>
          </p:cNvPr>
          <p:cNvSpPr/>
          <p:nvPr>
            <p:custDataLst>
              <p:tags r:id="rId34"/>
            </p:custDataLst>
          </p:nvPr>
        </p:nvSpPr>
        <p:spPr bwMode="auto">
          <a:xfrm>
            <a:off x="4608513" y="2566988"/>
            <a:ext cx="214313" cy="160338"/>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97" name="Rectangle 296">
            <a:extLst>
              <a:ext uri="{FF2B5EF4-FFF2-40B4-BE49-F238E27FC236}">
                <a16:creationId xmlns:a16="http://schemas.microsoft.com/office/drawing/2014/main" id="{AD91C7C4-879F-6DB4-9BD5-112DEC1AA90E}"/>
              </a:ext>
            </a:extLst>
          </p:cNvPr>
          <p:cNvSpPr/>
          <p:nvPr>
            <p:custDataLst>
              <p:tags r:id="rId35"/>
            </p:custDataLst>
          </p:nvPr>
        </p:nvSpPr>
        <p:spPr bwMode="auto">
          <a:xfrm>
            <a:off x="4608513" y="2800350"/>
            <a:ext cx="214313" cy="160338"/>
          </a:xfrm>
          <a:prstGeom prst="rect">
            <a:avLst/>
          </a:prstGeom>
          <a:solidFill>
            <a:schemeClr val="accent3"/>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342" name="Straight Connector 341">
            <a:extLst>
              <a:ext uri="{FF2B5EF4-FFF2-40B4-BE49-F238E27FC236}">
                <a16:creationId xmlns:a16="http://schemas.microsoft.com/office/drawing/2014/main" id="{FB768F27-297A-CDB4-B661-D7A1E3B57185}"/>
              </a:ext>
            </a:extLst>
          </p:cNvPr>
          <p:cNvCxnSpPr/>
          <p:nvPr>
            <p:custDataLst>
              <p:tags r:id="rId36"/>
            </p:custDataLst>
          </p:nvPr>
        </p:nvCxnSpPr>
        <p:spPr bwMode="gray">
          <a:xfrm>
            <a:off x="4622800" y="3113088"/>
            <a:ext cx="185738" cy="0"/>
          </a:xfrm>
          <a:prstGeom prst="line">
            <a:avLst/>
          </a:prstGeom>
          <a:ln w="28575" cap="rnd"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290" name="Text Placeholder 10">
            <a:extLst>
              <a:ext uri="{FF2B5EF4-FFF2-40B4-BE49-F238E27FC236}">
                <a16:creationId xmlns:a16="http://schemas.microsoft.com/office/drawing/2014/main" id="{115DFB91-512B-3844-A114-92FBEDCA92F2}"/>
              </a:ext>
            </a:extLst>
          </p:cNvPr>
          <p:cNvSpPr>
            <a:spLocks noGrp="1"/>
          </p:cNvSpPr>
          <p:nvPr>
            <p:custDataLst>
              <p:tags r:id="rId37"/>
            </p:custDataLst>
          </p:nvPr>
        </p:nvSpPr>
        <p:spPr bwMode="auto">
          <a:xfrm>
            <a:off x="4873625" y="2562225"/>
            <a:ext cx="25812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200" dirty="0">
                <a:effectLst/>
              </a:rPr>
              <a:t>Funding unique to CCUS (US$B)</a:t>
            </a:r>
            <a:endParaRPr lang="en-US" sz="1200" dirty="0"/>
          </a:p>
        </p:txBody>
      </p:sp>
      <p:sp>
        <p:nvSpPr>
          <p:cNvPr id="293" name="Text Placeholder 10">
            <a:extLst>
              <a:ext uri="{FF2B5EF4-FFF2-40B4-BE49-F238E27FC236}">
                <a16:creationId xmlns:a16="http://schemas.microsoft.com/office/drawing/2014/main" id="{115DFB91-512B-3844-A114-92FBEDCA92F2}"/>
              </a:ext>
            </a:extLst>
          </p:cNvPr>
          <p:cNvSpPr>
            <a:spLocks noGrp="1"/>
          </p:cNvSpPr>
          <p:nvPr>
            <p:custDataLst>
              <p:tags r:id="rId38"/>
            </p:custDataLst>
          </p:nvPr>
        </p:nvSpPr>
        <p:spPr bwMode="auto">
          <a:xfrm>
            <a:off x="4873625" y="2795588"/>
            <a:ext cx="28606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200" dirty="0">
                <a:effectLst/>
              </a:rPr>
              <a:t>Funding not unique to CCUS (US$B)</a:t>
            </a:r>
            <a:endParaRPr lang="en-US" sz="1200" dirty="0"/>
          </a:p>
        </p:txBody>
      </p:sp>
      <p:sp>
        <p:nvSpPr>
          <p:cNvPr id="292" name="Text Placeholder 10">
            <a:extLst>
              <a:ext uri="{FF2B5EF4-FFF2-40B4-BE49-F238E27FC236}">
                <a16:creationId xmlns:a16="http://schemas.microsoft.com/office/drawing/2014/main" id="{115DFB91-512B-3844-A114-92FBEDCA92F2}"/>
              </a:ext>
            </a:extLst>
          </p:cNvPr>
          <p:cNvSpPr>
            <a:spLocks noGrp="1"/>
          </p:cNvSpPr>
          <p:nvPr>
            <p:custDataLst>
              <p:tags r:id="rId39"/>
            </p:custDataLst>
          </p:nvPr>
        </p:nvSpPr>
        <p:spPr bwMode="auto">
          <a:xfrm>
            <a:off x="4873625" y="3028950"/>
            <a:ext cx="7445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7C1310CD-7E55-4086-BBC7-97D684AF78CE}" type="datetime'''''''''I''''''n''''ve''''s''''t''''''''m''''''''''e''nt'''''">
              <a:rPr lang="en-US" altLang="en-US" sz="1200" smtClean="0">
                <a:effectLst/>
              </a:rPr>
              <a:pPr marL="0" lvl="0" indent="0">
                <a:spcBef>
                  <a:spcPct val="0"/>
                </a:spcBef>
                <a:spcAft>
                  <a:spcPct val="0"/>
                </a:spcAft>
                <a:buNone/>
              </a:pPr>
              <a:t>Investment</a:t>
            </a:fld>
            <a:endParaRPr lang="en-US" sz="1200"/>
          </a:p>
        </p:txBody>
      </p:sp>
    </p:spTree>
    <p:custDataLst>
      <p:tags r:id="rId1"/>
    </p:custDataLst>
    <p:extLst>
      <p:ext uri="{BB962C8B-B14F-4D97-AF65-F5344CB8AC3E}">
        <p14:creationId xmlns:p14="http://schemas.microsoft.com/office/powerpoint/2010/main" val="744887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D1B0D-42DB-E11E-ABDD-50224E93976C}"/>
            </a:ext>
          </a:extLst>
        </p:cNvPr>
        <p:cNvGrpSpPr/>
        <p:nvPr/>
      </p:nvGrpSpPr>
      <p:grpSpPr>
        <a:xfrm>
          <a:off x="0" y="0"/>
          <a:ext cx="0" cy="0"/>
          <a:chOff x="0" y="0"/>
          <a:chExt cx="0" cy="0"/>
        </a:xfrm>
      </p:grpSpPr>
      <p:graphicFrame>
        <p:nvGraphicFramePr>
          <p:cNvPr id="115" name="think-cell data - do not delete" hidden="1">
            <a:extLst>
              <a:ext uri="{FF2B5EF4-FFF2-40B4-BE49-F238E27FC236}">
                <a16:creationId xmlns:a16="http://schemas.microsoft.com/office/drawing/2014/main" id="{645DC3C0-CF93-033A-82A3-5FAE5085BAA0}"/>
              </a:ext>
            </a:extLst>
          </p:cNvPr>
          <p:cNvGraphicFramePr>
            <a:graphicFrameLocks noChangeAspect="1"/>
          </p:cNvGraphicFramePr>
          <p:nvPr>
            <p:custDataLst>
              <p:tags r:id="rId1"/>
            </p:custDataLst>
            <p:extLst>
              <p:ext uri="{D42A27DB-BD31-4B8C-83A1-F6EECF244321}">
                <p14:modId xmlns:p14="http://schemas.microsoft.com/office/powerpoint/2010/main" val="380650689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55" imgW="7772400" imgH="10058400" progId="TCLayout.ActiveDocument.1">
                  <p:embed/>
                </p:oleObj>
              </mc:Choice>
              <mc:Fallback>
                <p:oleObj name="think-cell Slide" r:id="rId55" imgW="7772400" imgH="10058400" progId="TCLayout.ActiveDocument.1">
                  <p:embed/>
                  <p:pic>
                    <p:nvPicPr>
                      <p:cNvPr id="115" name="think-cell data - do not delete" hidden="1">
                        <a:extLst>
                          <a:ext uri="{FF2B5EF4-FFF2-40B4-BE49-F238E27FC236}">
                            <a16:creationId xmlns:a16="http://schemas.microsoft.com/office/drawing/2014/main" id="{645DC3C0-CF93-033A-82A3-5FAE5085BAA0}"/>
                          </a:ext>
                        </a:extLst>
                      </p:cNvPr>
                      <p:cNvPicPr/>
                      <p:nvPr/>
                    </p:nvPicPr>
                    <p:blipFill>
                      <a:blip r:embed="rId56"/>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8D37D02-1EA9-85BC-26AC-3B6FAA631B8C}"/>
              </a:ext>
            </a:extLst>
          </p:cNvPr>
          <p:cNvSpPr>
            <a:spLocks noGrp="1"/>
          </p:cNvSpPr>
          <p:nvPr>
            <p:ph type="title"/>
          </p:nvPr>
        </p:nvSpPr>
        <p:spPr/>
        <p:txBody>
          <a:bodyPr vert="horz">
            <a:noAutofit/>
          </a:bodyPr>
          <a:lstStyle/>
          <a:p>
            <a:r>
              <a:rPr lang="en-US" dirty="0"/>
              <a:t>Carbon capture favors fuel transformation for 90% abatement and competitive costs over constrained heavy industry applications</a:t>
            </a:r>
          </a:p>
        </p:txBody>
      </p:sp>
      <p:sp>
        <p:nvSpPr>
          <p:cNvPr id="3" name="Rectangle 2">
            <a:extLst>
              <a:ext uri="{FF2B5EF4-FFF2-40B4-BE49-F238E27FC236}">
                <a16:creationId xmlns:a16="http://schemas.microsoft.com/office/drawing/2014/main" id="{3492752F-BAE0-64FD-2265-AC2C2E563CB4}"/>
              </a:ext>
            </a:extLst>
          </p:cNvPr>
          <p:cNvSpPr/>
          <p:nvPr>
            <p:custDataLst>
              <p:tags r:id="rId2"/>
            </p:custDataLst>
          </p:nvPr>
        </p:nvSpPr>
        <p:spPr bwMode="auto">
          <a:xfrm>
            <a:off x="6354763" y="3433763"/>
            <a:ext cx="2346325" cy="868363"/>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4" name="Rectangle 3">
            <a:extLst>
              <a:ext uri="{FF2B5EF4-FFF2-40B4-BE49-F238E27FC236}">
                <a16:creationId xmlns:a16="http://schemas.microsoft.com/office/drawing/2014/main" id="{1992D1F2-38A3-39AC-D159-405FE033381F}"/>
              </a:ext>
            </a:extLst>
          </p:cNvPr>
          <p:cNvSpPr/>
          <p:nvPr>
            <p:custDataLst>
              <p:tags r:id="rId3"/>
            </p:custDataLst>
          </p:nvPr>
        </p:nvSpPr>
        <p:spPr bwMode="auto">
          <a:xfrm>
            <a:off x="5394325" y="4170363"/>
            <a:ext cx="960438" cy="336550"/>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4">
            <a:extLst>
              <a:ext uri="{FF2B5EF4-FFF2-40B4-BE49-F238E27FC236}">
                <a16:creationId xmlns:a16="http://schemas.microsoft.com/office/drawing/2014/main" id="{E502BE88-D997-9254-E309-74E84E26C163}"/>
              </a:ext>
            </a:extLst>
          </p:cNvPr>
          <p:cNvSpPr/>
          <p:nvPr>
            <p:custDataLst>
              <p:tags r:id="rId4"/>
            </p:custDataLst>
          </p:nvPr>
        </p:nvSpPr>
        <p:spPr bwMode="auto">
          <a:xfrm>
            <a:off x="1931988" y="4138613"/>
            <a:ext cx="3462338" cy="571500"/>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a:extLst>
              <a:ext uri="{FF2B5EF4-FFF2-40B4-BE49-F238E27FC236}">
                <a16:creationId xmlns:a16="http://schemas.microsoft.com/office/drawing/2014/main" id="{A0703D3B-08D9-35C5-180F-F80C9C38C27B}"/>
              </a:ext>
            </a:extLst>
          </p:cNvPr>
          <p:cNvSpPr/>
          <p:nvPr>
            <p:custDataLst>
              <p:tags r:id="rId5"/>
            </p:custDataLst>
          </p:nvPr>
        </p:nvSpPr>
        <p:spPr bwMode="auto">
          <a:xfrm>
            <a:off x="1355725" y="4179888"/>
            <a:ext cx="576263" cy="327025"/>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a:extLst>
              <a:ext uri="{FF2B5EF4-FFF2-40B4-BE49-F238E27FC236}">
                <a16:creationId xmlns:a16="http://schemas.microsoft.com/office/drawing/2014/main" id="{BFD7B41D-F0FE-AD08-811A-485292DCD937}"/>
              </a:ext>
            </a:extLst>
          </p:cNvPr>
          <p:cNvSpPr/>
          <p:nvPr>
            <p:custDataLst>
              <p:tags r:id="rId6"/>
            </p:custDataLst>
          </p:nvPr>
        </p:nvSpPr>
        <p:spPr bwMode="auto">
          <a:xfrm>
            <a:off x="6354763" y="4914900"/>
            <a:ext cx="2346325" cy="612775"/>
          </a:xfrm>
          <a:prstGeom prst="rect">
            <a:avLst/>
          </a:prstGeom>
          <a:solidFill>
            <a:schemeClr val="bg1"/>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8" name="Rectangle 7">
            <a:extLst>
              <a:ext uri="{FF2B5EF4-FFF2-40B4-BE49-F238E27FC236}">
                <a16:creationId xmlns:a16="http://schemas.microsoft.com/office/drawing/2014/main" id="{E99954DE-F007-8581-D400-92B38C4BDB38}"/>
              </a:ext>
            </a:extLst>
          </p:cNvPr>
          <p:cNvSpPr/>
          <p:nvPr>
            <p:custDataLst>
              <p:tags r:id="rId7"/>
            </p:custDataLst>
          </p:nvPr>
        </p:nvSpPr>
        <p:spPr bwMode="auto">
          <a:xfrm>
            <a:off x="6354763" y="4302125"/>
            <a:ext cx="2346325" cy="612775"/>
          </a:xfrm>
          <a:prstGeom prst="rect">
            <a:avLst/>
          </a:prstGeom>
          <a:solidFill>
            <a:schemeClr val="accent1"/>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9" name="Rectangle 8">
            <a:extLst>
              <a:ext uri="{FF2B5EF4-FFF2-40B4-BE49-F238E27FC236}">
                <a16:creationId xmlns:a16="http://schemas.microsoft.com/office/drawing/2014/main" id="{0B2D9D8B-275F-1285-0BD6-A1EB84DFAAF1}"/>
              </a:ext>
            </a:extLst>
          </p:cNvPr>
          <p:cNvSpPr/>
          <p:nvPr>
            <p:custDataLst>
              <p:tags r:id="rId8"/>
            </p:custDataLst>
          </p:nvPr>
        </p:nvSpPr>
        <p:spPr bwMode="auto">
          <a:xfrm>
            <a:off x="5394325" y="5119688"/>
            <a:ext cx="960438" cy="407988"/>
          </a:xfrm>
          <a:prstGeom prst="rect">
            <a:avLst/>
          </a:prstGeom>
          <a:solidFill>
            <a:schemeClr val="bg1"/>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0" name="Rectangle 9">
            <a:extLst>
              <a:ext uri="{FF2B5EF4-FFF2-40B4-BE49-F238E27FC236}">
                <a16:creationId xmlns:a16="http://schemas.microsoft.com/office/drawing/2014/main" id="{A4BCAFD8-6EEA-40AF-F69D-ED1BA2EF4186}"/>
              </a:ext>
            </a:extLst>
          </p:cNvPr>
          <p:cNvSpPr/>
          <p:nvPr>
            <p:custDataLst>
              <p:tags r:id="rId9"/>
            </p:custDataLst>
          </p:nvPr>
        </p:nvSpPr>
        <p:spPr bwMode="auto">
          <a:xfrm>
            <a:off x="5394325" y="4506913"/>
            <a:ext cx="960438" cy="612775"/>
          </a:xfrm>
          <a:prstGeom prst="rect">
            <a:avLst/>
          </a:prstGeom>
          <a:solidFill>
            <a:schemeClr val="accent1"/>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BE195424-4DF6-9E5D-FF50-E0497535C0A4}"/>
              </a:ext>
            </a:extLst>
          </p:cNvPr>
          <p:cNvSpPr/>
          <p:nvPr>
            <p:custDataLst>
              <p:tags r:id="rId10"/>
            </p:custDataLst>
          </p:nvPr>
        </p:nvSpPr>
        <p:spPr bwMode="auto">
          <a:xfrm>
            <a:off x="1931988" y="5322888"/>
            <a:ext cx="3462338" cy="204788"/>
          </a:xfrm>
          <a:prstGeom prst="rect">
            <a:avLst/>
          </a:prstGeom>
          <a:solidFill>
            <a:schemeClr val="bg1"/>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82EB09C8-E2EF-6CA4-D98D-3395174F0A33}"/>
              </a:ext>
            </a:extLst>
          </p:cNvPr>
          <p:cNvSpPr/>
          <p:nvPr>
            <p:custDataLst>
              <p:tags r:id="rId11"/>
            </p:custDataLst>
          </p:nvPr>
        </p:nvSpPr>
        <p:spPr bwMode="auto">
          <a:xfrm>
            <a:off x="1931988" y="4710113"/>
            <a:ext cx="3462338" cy="612775"/>
          </a:xfrm>
          <a:prstGeom prst="rect">
            <a:avLst/>
          </a:prstGeom>
          <a:solidFill>
            <a:schemeClr val="accent1"/>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56254A9C-DE33-C399-4737-15E26B257510}"/>
              </a:ext>
            </a:extLst>
          </p:cNvPr>
          <p:cNvSpPr/>
          <p:nvPr>
            <p:custDataLst>
              <p:tags r:id="rId12"/>
            </p:custDataLst>
          </p:nvPr>
        </p:nvSpPr>
        <p:spPr bwMode="auto">
          <a:xfrm>
            <a:off x="1355725" y="5375275"/>
            <a:ext cx="576263" cy="152400"/>
          </a:xfrm>
          <a:prstGeom prst="rect">
            <a:avLst/>
          </a:prstGeom>
          <a:solidFill>
            <a:schemeClr val="bg1"/>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FA0BF7FC-FFA1-E1DA-BF3E-E8D22746093B}"/>
              </a:ext>
            </a:extLst>
          </p:cNvPr>
          <p:cNvSpPr/>
          <p:nvPr>
            <p:custDataLst>
              <p:tags r:id="rId13"/>
            </p:custDataLst>
          </p:nvPr>
        </p:nvSpPr>
        <p:spPr bwMode="auto">
          <a:xfrm>
            <a:off x="1355725" y="4506913"/>
            <a:ext cx="576263" cy="868363"/>
          </a:xfrm>
          <a:prstGeom prst="rect">
            <a:avLst/>
          </a:prstGeom>
          <a:solidFill>
            <a:schemeClr val="accent1"/>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cxnSp>
        <p:nvCxnSpPr>
          <p:cNvPr id="15" name="Straight Connector 14">
            <a:extLst>
              <a:ext uri="{FF2B5EF4-FFF2-40B4-BE49-F238E27FC236}">
                <a16:creationId xmlns:a16="http://schemas.microsoft.com/office/drawing/2014/main" id="{93E4A641-A5E4-92F2-89B7-9972E0460A07}"/>
              </a:ext>
            </a:extLst>
          </p:cNvPr>
          <p:cNvCxnSpPr/>
          <p:nvPr>
            <p:custDataLst>
              <p:tags r:id="rId14"/>
            </p:custDataLst>
          </p:nvPr>
        </p:nvCxnSpPr>
        <p:spPr bwMode="auto">
          <a:xfrm>
            <a:off x="1350962" y="5527675"/>
            <a:ext cx="7354888" cy="0"/>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73989863-099C-CCE7-7FDE-60F21EFC34BA}"/>
              </a:ext>
            </a:extLst>
          </p:cNvPr>
          <p:cNvCxnSpPr/>
          <p:nvPr>
            <p:custDataLst>
              <p:tags r:id="rId15"/>
            </p:custDataLst>
          </p:nvPr>
        </p:nvCxnSpPr>
        <p:spPr bwMode="auto">
          <a:xfrm>
            <a:off x="1355725" y="3276600"/>
            <a:ext cx="0" cy="2255838"/>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17" name="Text Placeholder 10">
            <a:extLst>
              <a:ext uri="{FF2B5EF4-FFF2-40B4-BE49-F238E27FC236}">
                <a16:creationId xmlns:a16="http://schemas.microsoft.com/office/drawing/2014/main" id="{FF1BBF44-E529-4865-7F2B-7F9702B0B5BE}"/>
              </a:ext>
            </a:extLst>
          </p:cNvPr>
          <p:cNvSpPr>
            <a:spLocks noGrp="1"/>
          </p:cNvSpPr>
          <p:nvPr>
            <p:custDataLst>
              <p:tags r:id="rId16"/>
            </p:custDataLst>
          </p:nvPr>
        </p:nvSpPr>
        <p:spPr bwMode="gray">
          <a:xfrm>
            <a:off x="1130300" y="46339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7BA72B86-DAB5-4DF8-90EA-B2F0034796C2}" type="datetime'''''''''''''''''''''''''''''''''''''8''''''''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80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18" name="Text Placeholder 10">
            <a:extLst>
              <a:ext uri="{FF2B5EF4-FFF2-40B4-BE49-F238E27FC236}">
                <a16:creationId xmlns:a16="http://schemas.microsoft.com/office/drawing/2014/main" id="{A09025C0-2DAE-7EDD-F81C-B79F65E7DCCA}"/>
              </a:ext>
            </a:extLst>
          </p:cNvPr>
          <p:cNvSpPr>
            <a:spLocks noGrp="1"/>
          </p:cNvSpPr>
          <p:nvPr>
            <p:custDataLst>
              <p:tags r:id="rId17"/>
            </p:custDataLst>
          </p:nvPr>
        </p:nvSpPr>
        <p:spPr bwMode="gray">
          <a:xfrm>
            <a:off x="1060450" y="44307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6E8F5494-0D96-49D6-B5C3-D3E5B40D10F0}" type="datetime'''''1''''''''''''''''''''''0''''''''''''''''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100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19" name="Text Placeholder 10">
            <a:extLst>
              <a:ext uri="{FF2B5EF4-FFF2-40B4-BE49-F238E27FC236}">
                <a16:creationId xmlns:a16="http://schemas.microsoft.com/office/drawing/2014/main" id="{97E95D4D-5502-C353-EA6F-1F7BA9F370B5}"/>
              </a:ext>
            </a:extLst>
          </p:cNvPr>
          <p:cNvSpPr>
            <a:spLocks noGrp="1"/>
          </p:cNvSpPr>
          <p:nvPr>
            <p:custDataLst>
              <p:tags r:id="rId18"/>
            </p:custDataLst>
          </p:nvPr>
        </p:nvSpPr>
        <p:spPr bwMode="gray">
          <a:xfrm>
            <a:off x="1060450" y="42259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89F5B812-6F90-4D84-8F95-E4F5F5312629}" type="datetime'''''''''''''''''''''''''''''''''''''1''''''2''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120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20" name="Text Placeholder 10">
            <a:extLst>
              <a:ext uri="{FF2B5EF4-FFF2-40B4-BE49-F238E27FC236}">
                <a16:creationId xmlns:a16="http://schemas.microsoft.com/office/drawing/2014/main" id="{1B5A61E0-42A0-9233-C094-27F2AD34F673}"/>
              </a:ext>
            </a:extLst>
          </p:cNvPr>
          <p:cNvSpPr>
            <a:spLocks noGrp="1"/>
          </p:cNvSpPr>
          <p:nvPr>
            <p:custDataLst>
              <p:tags r:id="rId19"/>
            </p:custDataLst>
          </p:nvPr>
        </p:nvSpPr>
        <p:spPr bwMode="gray">
          <a:xfrm>
            <a:off x="1060450" y="40227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12E052D8-1A01-496E-9C68-E8176FA3AAC7}" type="datetime'''''''''''''''''''''''''''''1''''''''''''4''''''''''''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140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21" name="Text Placeholder 10">
            <a:extLst>
              <a:ext uri="{FF2B5EF4-FFF2-40B4-BE49-F238E27FC236}">
                <a16:creationId xmlns:a16="http://schemas.microsoft.com/office/drawing/2014/main" id="{F5EDDA34-6835-5F87-2803-16BE40819CD5}"/>
              </a:ext>
            </a:extLst>
          </p:cNvPr>
          <p:cNvSpPr>
            <a:spLocks noGrp="1"/>
          </p:cNvSpPr>
          <p:nvPr>
            <p:custDataLst>
              <p:tags r:id="rId20"/>
            </p:custDataLst>
          </p:nvPr>
        </p:nvSpPr>
        <p:spPr bwMode="gray">
          <a:xfrm>
            <a:off x="1060450" y="38179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431DFC9E-57DB-423A-AE37-566DFEAF6881}" type="datetime'''''''''''''1''''''''''''''''''''''''''''''''''6''''''''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160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22" name="Text Placeholder 10">
            <a:extLst>
              <a:ext uri="{FF2B5EF4-FFF2-40B4-BE49-F238E27FC236}">
                <a16:creationId xmlns:a16="http://schemas.microsoft.com/office/drawing/2014/main" id="{EA46E37C-D1F5-5E3D-20D0-4D87FF9C468E}"/>
              </a:ext>
            </a:extLst>
          </p:cNvPr>
          <p:cNvSpPr>
            <a:spLocks noGrp="1"/>
          </p:cNvSpPr>
          <p:nvPr>
            <p:custDataLst>
              <p:tags r:id="rId21"/>
            </p:custDataLst>
          </p:nvPr>
        </p:nvSpPr>
        <p:spPr bwMode="gray">
          <a:xfrm>
            <a:off x="1060450" y="36131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A2DAE795-2871-4F0A-AC9B-840C5B6A149E}" type="datetime'''''1''''''''''''''''''''''''''''''8''''''''''''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180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23" name="Text Placeholder 10">
            <a:extLst>
              <a:ext uri="{FF2B5EF4-FFF2-40B4-BE49-F238E27FC236}">
                <a16:creationId xmlns:a16="http://schemas.microsoft.com/office/drawing/2014/main" id="{BFDC33EC-95F0-AD5F-ED72-A44A8BCEB086}"/>
              </a:ext>
            </a:extLst>
          </p:cNvPr>
          <p:cNvSpPr>
            <a:spLocks noGrp="1"/>
          </p:cNvSpPr>
          <p:nvPr>
            <p:custDataLst>
              <p:tags r:id="rId22"/>
            </p:custDataLst>
          </p:nvPr>
        </p:nvSpPr>
        <p:spPr bwMode="gray">
          <a:xfrm>
            <a:off x="1060450" y="34099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6A4EE496-FD77-4A74-8E0E-8DC38D4BFA3F}" type="datetime'''''2''''0''''''''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24" name="Text Placeholder 10">
            <a:extLst>
              <a:ext uri="{FF2B5EF4-FFF2-40B4-BE49-F238E27FC236}">
                <a16:creationId xmlns:a16="http://schemas.microsoft.com/office/drawing/2014/main" id="{1CD4BD4E-7DAF-58AD-0332-43B5075AF206}"/>
              </a:ext>
            </a:extLst>
          </p:cNvPr>
          <p:cNvSpPr>
            <a:spLocks noGrp="1"/>
          </p:cNvSpPr>
          <p:nvPr>
            <p:custDataLst>
              <p:tags r:id="rId23"/>
            </p:custDataLst>
          </p:nvPr>
        </p:nvSpPr>
        <p:spPr bwMode="gray">
          <a:xfrm>
            <a:off x="1060450" y="32051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65BB2911-3D0F-4247-B90B-397AA3835E32}" type="datetime'''''''''''''2''2''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220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25" name="Text Placeholder 10">
            <a:extLst>
              <a:ext uri="{FF2B5EF4-FFF2-40B4-BE49-F238E27FC236}">
                <a16:creationId xmlns:a16="http://schemas.microsoft.com/office/drawing/2014/main" id="{73A4552D-F843-D3B4-F74C-0F3B28386CED}"/>
              </a:ext>
            </a:extLst>
          </p:cNvPr>
          <p:cNvSpPr>
            <a:spLocks noGrp="1"/>
          </p:cNvSpPr>
          <p:nvPr>
            <p:custDataLst>
              <p:tags r:id="rId24"/>
            </p:custDataLst>
          </p:nvPr>
        </p:nvSpPr>
        <p:spPr bwMode="gray">
          <a:xfrm>
            <a:off x="1130300" y="48387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D37D9C11-104F-432B-A059-CE9D41E3F2CA}" type="datetime'''''''''''''''''''''''''''''6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60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26" name="Text Placeholder 10">
            <a:extLst>
              <a:ext uri="{FF2B5EF4-FFF2-40B4-BE49-F238E27FC236}">
                <a16:creationId xmlns:a16="http://schemas.microsoft.com/office/drawing/2014/main" id="{DA97C863-7F1D-2F1A-7B82-07A8A70BB1C3}"/>
              </a:ext>
            </a:extLst>
          </p:cNvPr>
          <p:cNvSpPr>
            <a:spLocks noGrp="1"/>
          </p:cNvSpPr>
          <p:nvPr>
            <p:custDataLst>
              <p:tags r:id="rId25"/>
            </p:custDataLst>
          </p:nvPr>
        </p:nvSpPr>
        <p:spPr bwMode="gray">
          <a:xfrm>
            <a:off x="1200150" y="54514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B951B7D5-EDEE-42D2-842F-02010407C1EB}" type="datetime'''''''''''''''''''''''''''''''''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27" name="Text Placeholder 10">
            <a:extLst>
              <a:ext uri="{FF2B5EF4-FFF2-40B4-BE49-F238E27FC236}">
                <a16:creationId xmlns:a16="http://schemas.microsoft.com/office/drawing/2014/main" id="{FB13611A-6041-52AA-2FEE-BD01A73AA29D}"/>
              </a:ext>
            </a:extLst>
          </p:cNvPr>
          <p:cNvSpPr>
            <a:spLocks noGrp="1"/>
          </p:cNvSpPr>
          <p:nvPr>
            <p:custDataLst>
              <p:tags r:id="rId26"/>
            </p:custDataLst>
          </p:nvPr>
        </p:nvSpPr>
        <p:spPr bwMode="gray">
          <a:xfrm>
            <a:off x="1130300" y="52466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E2516CD4-9215-4DE4-AB05-120283A0663B}" type="datetime'2''''''''''''''''''''''''''''''''''''''''''''''''''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28" name="Text Placeholder 10">
            <a:extLst>
              <a:ext uri="{FF2B5EF4-FFF2-40B4-BE49-F238E27FC236}">
                <a16:creationId xmlns:a16="http://schemas.microsoft.com/office/drawing/2014/main" id="{ED1C613E-1CE8-9674-D100-8334F9B86BF4}"/>
              </a:ext>
            </a:extLst>
          </p:cNvPr>
          <p:cNvSpPr>
            <a:spLocks noGrp="1"/>
          </p:cNvSpPr>
          <p:nvPr>
            <p:custDataLst>
              <p:tags r:id="rId27"/>
            </p:custDataLst>
          </p:nvPr>
        </p:nvSpPr>
        <p:spPr bwMode="gray">
          <a:xfrm>
            <a:off x="1130300" y="50434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C018797A-FB5B-43F7-BC19-C35FEA4D2180}" type="datetime'''''''''4''''''''''''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40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cxnSp>
        <p:nvCxnSpPr>
          <p:cNvPr id="29" name="Straight Connector 28">
            <a:extLst>
              <a:ext uri="{FF2B5EF4-FFF2-40B4-BE49-F238E27FC236}">
                <a16:creationId xmlns:a16="http://schemas.microsoft.com/office/drawing/2014/main" id="{E0B8B6E9-7AB1-894A-358A-BB9AB9AD878A}"/>
              </a:ext>
            </a:extLst>
          </p:cNvPr>
          <p:cNvCxnSpPr/>
          <p:nvPr>
            <p:custDataLst>
              <p:tags r:id="rId28"/>
            </p:custDataLst>
          </p:nvPr>
        </p:nvCxnSpPr>
        <p:spPr bwMode="gray">
          <a:xfrm>
            <a:off x="6354763" y="3433763"/>
            <a:ext cx="2346325" cy="0"/>
          </a:xfrm>
          <a:prstGeom prst="line">
            <a:avLst/>
          </a:prstGeom>
          <a:ln w="19050" cap="flat" cmpd="sng" algn="ctr">
            <a:solidFill>
              <a:schemeClr val="accent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29BC77EA-4F4B-06A7-BAEC-BC4C46D4EE7D}"/>
              </a:ext>
            </a:extLst>
          </p:cNvPr>
          <p:cNvCxnSpPr/>
          <p:nvPr>
            <p:custDataLst>
              <p:tags r:id="rId29"/>
            </p:custDataLst>
          </p:nvPr>
        </p:nvCxnSpPr>
        <p:spPr bwMode="gray">
          <a:xfrm>
            <a:off x="6354763" y="3433763"/>
            <a:ext cx="0" cy="736600"/>
          </a:xfrm>
          <a:prstGeom prst="line">
            <a:avLst/>
          </a:prstGeom>
          <a:ln w="19050" cap="flat" cmpd="sng" algn="ctr">
            <a:solidFill>
              <a:schemeClr val="accent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7A862BB0-C5E3-58A7-88A0-51CD580DE3E0}"/>
              </a:ext>
            </a:extLst>
          </p:cNvPr>
          <p:cNvCxnSpPr/>
          <p:nvPr>
            <p:custDataLst>
              <p:tags r:id="rId30"/>
            </p:custDataLst>
          </p:nvPr>
        </p:nvCxnSpPr>
        <p:spPr bwMode="gray">
          <a:xfrm>
            <a:off x="8701088" y="3433763"/>
            <a:ext cx="0" cy="868363"/>
          </a:xfrm>
          <a:prstGeom prst="line">
            <a:avLst/>
          </a:prstGeom>
          <a:ln w="19050" cap="flat" cmpd="sng" algn="ctr">
            <a:solidFill>
              <a:schemeClr val="accent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4707135B-B1DC-C975-A049-AA1F96BB86E0}"/>
              </a:ext>
            </a:extLst>
          </p:cNvPr>
          <p:cNvCxnSpPr/>
          <p:nvPr>
            <p:custDataLst>
              <p:tags r:id="rId31"/>
            </p:custDataLst>
          </p:nvPr>
        </p:nvCxnSpPr>
        <p:spPr bwMode="gray">
          <a:xfrm>
            <a:off x="5394325" y="4170363"/>
            <a:ext cx="960438" cy="0"/>
          </a:xfrm>
          <a:prstGeom prst="line">
            <a:avLst/>
          </a:prstGeom>
          <a:ln w="19050" cap="flat" cmpd="sng" algn="ctr">
            <a:solidFill>
              <a:schemeClr val="accent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E73EA33B-0A99-D0F0-6844-0573A6FF8F98}"/>
              </a:ext>
            </a:extLst>
          </p:cNvPr>
          <p:cNvCxnSpPr/>
          <p:nvPr>
            <p:custDataLst>
              <p:tags r:id="rId32"/>
            </p:custDataLst>
          </p:nvPr>
        </p:nvCxnSpPr>
        <p:spPr bwMode="gray">
          <a:xfrm>
            <a:off x="6354763" y="4170363"/>
            <a:ext cx="0" cy="131763"/>
          </a:xfrm>
          <a:prstGeom prst="line">
            <a:avLst/>
          </a:prstGeom>
          <a:ln w="19050" cap="flat" cmpd="sng" algn="ctr">
            <a:solidFill>
              <a:schemeClr val="accent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8F60E9D2-B79A-DAD5-493A-298E82B8D215}"/>
              </a:ext>
            </a:extLst>
          </p:cNvPr>
          <p:cNvCxnSpPr/>
          <p:nvPr>
            <p:custDataLst>
              <p:tags r:id="rId33"/>
            </p:custDataLst>
          </p:nvPr>
        </p:nvCxnSpPr>
        <p:spPr bwMode="gray">
          <a:xfrm>
            <a:off x="1931988" y="4138613"/>
            <a:ext cx="3462338" cy="0"/>
          </a:xfrm>
          <a:prstGeom prst="line">
            <a:avLst/>
          </a:prstGeom>
          <a:ln w="19050" cap="flat" cmpd="sng" algn="ctr">
            <a:solidFill>
              <a:schemeClr val="accent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4D11A768-D55E-2ADE-2E7A-8E56883D6EA5}"/>
              </a:ext>
            </a:extLst>
          </p:cNvPr>
          <p:cNvCxnSpPr/>
          <p:nvPr>
            <p:custDataLst>
              <p:tags r:id="rId34"/>
            </p:custDataLst>
          </p:nvPr>
        </p:nvCxnSpPr>
        <p:spPr bwMode="gray">
          <a:xfrm>
            <a:off x="1931988" y="4138613"/>
            <a:ext cx="0" cy="41275"/>
          </a:xfrm>
          <a:prstGeom prst="line">
            <a:avLst/>
          </a:prstGeom>
          <a:ln w="19050" cap="flat" cmpd="sng" algn="ctr">
            <a:solidFill>
              <a:schemeClr val="accent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C34FB7BB-5DAD-0602-DE68-2DD4C61A2AEE}"/>
              </a:ext>
            </a:extLst>
          </p:cNvPr>
          <p:cNvCxnSpPr/>
          <p:nvPr>
            <p:custDataLst>
              <p:tags r:id="rId35"/>
            </p:custDataLst>
          </p:nvPr>
        </p:nvCxnSpPr>
        <p:spPr bwMode="gray">
          <a:xfrm>
            <a:off x="5394325" y="4138613"/>
            <a:ext cx="0" cy="368300"/>
          </a:xfrm>
          <a:prstGeom prst="line">
            <a:avLst/>
          </a:prstGeom>
          <a:ln w="19050" cap="flat" cmpd="sng" algn="ctr">
            <a:solidFill>
              <a:schemeClr val="accent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D24DCF6F-E856-F516-0061-6BD8F148BB5E}"/>
              </a:ext>
            </a:extLst>
          </p:cNvPr>
          <p:cNvCxnSpPr/>
          <p:nvPr>
            <p:custDataLst>
              <p:tags r:id="rId36"/>
            </p:custDataLst>
          </p:nvPr>
        </p:nvCxnSpPr>
        <p:spPr bwMode="gray">
          <a:xfrm>
            <a:off x="1355725" y="4179888"/>
            <a:ext cx="0" cy="327025"/>
          </a:xfrm>
          <a:prstGeom prst="line">
            <a:avLst/>
          </a:prstGeom>
          <a:ln w="19050" cap="flat" cmpd="sng" algn="ctr">
            <a:solidFill>
              <a:schemeClr val="accent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70F48100-816B-3ACF-B8B9-6257F545C8DE}"/>
              </a:ext>
            </a:extLst>
          </p:cNvPr>
          <p:cNvCxnSpPr/>
          <p:nvPr>
            <p:custDataLst>
              <p:tags r:id="rId37"/>
            </p:custDataLst>
          </p:nvPr>
        </p:nvCxnSpPr>
        <p:spPr bwMode="gray">
          <a:xfrm>
            <a:off x="1355725" y="4179888"/>
            <a:ext cx="576263" cy="0"/>
          </a:xfrm>
          <a:prstGeom prst="line">
            <a:avLst/>
          </a:prstGeom>
          <a:ln w="19050" cap="flat" cmpd="sng" algn="ctr">
            <a:solidFill>
              <a:schemeClr val="accent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E32267AA-E9C2-F288-0CD6-32196AAAE579}"/>
              </a:ext>
            </a:extLst>
          </p:cNvPr>
          <p:cNvCxnSpPr/>
          <p:nvPr>
            <p:custDataLst>
              <p:tags r:id="rId38"/>
            </p:custDataLst>
          </p:nvPr>
        </p:nvCxnSpPr>
        <p:spPr bwMode="gray">
          <a:xfrm>
            <a:off x="1931988" y="4179888"/>
            <a:ext cx="0" cy="327025"/>
          </a:xfrm>
          <a:prstGeom prst="line">
            <a:avLst/>
          </a:prstGeom>
          <a:ln w="19050" cap="flat" cmpd="sng" algn="ctr">
            <a:solidFill>
              <a:schemeClr val="accent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40" name="Text Placeholder 10">
            <a:extLst>
              <a:ext uri="{FF2B5EF4-FFF2-40B4-BE49-F238E27FC236}">
                <a16:creationId xmlns:a16="http://schemas.microsoft.com/office/drawing/2014/main" id="{923CBD1E-8794-80F2-98E4-25D835F1BCB4}"/>
              </a:ext>
            </a:extLst>
          </p:cNvPr>
          <p:cNvSpPr>
            <a:spLocks noGrp="1"/>
          </p:cNvSpPr>
          <p:nvPr>
            <p:custDataLst>
              <p:tags r:id="rId39"/>
            </p:custDataLst>
          </p:nvPr>
        </p:nvSpPr>
        <p:spPr bwMode="auto">
          <a:xfrm>
            <a:off x="3097213" y="5570538"/>
            <a:ext cx="11318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1000" b="0" i="0" u="none" strike="noStrike" kern="1200" cap="none" spc="0" normalizeH="0" baseline="0" noProof="0" dirty="0">
                <a:ln>
                  <a:noFill/>
                </a:ln>
                <a:solidFill>
                  <a:srgbClr val="000000"/>
                </a:solidFill>
                <a:effectLst/>
                <a:uLnTx/>
                <a:uFillTx/>
                <a:latin typeface="Arial"/>
                <a:ea typeface="+mn-ea"/>
                <a:cs typeface="+mn-cs"/>
              </a:rPr>
              <a:t>Fuel transformation</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41" name="Text Placeholder 10">
            <a:extLst>
              <a:ext uri="{FF2B5EF4-FFF2-40B4-BE49-F238E27FC236}">
                <a16:creationId xmlns:a16="http://schemas.microsoft.com/office/drawing/2014/main" id="{5513BE5C-E872-8B78-0CC2-BD697432B49C}"/>
              </a:ext>
            </a:extLst>
          </p:cNvPr>
          <p:cNvSpPr>
            <a:spLocks noGrp="1"/>
          </p:cNvSpPr>
          <p:nvPr>
            <p:custDataLst>
              <p:tags r:id="rId40"/>
            </p:custDataLst>
          </p:nvPr>
        </p:nvSpPr>
        <p:spPr bwMode="auto">
          <a:xfrm>
            <a:off x="5481638" y="5570538"/>
            <a:ext cx="7842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1000" b="0" i="0" u="none" strike="noStrike" kern="1200" cap="none" spc="0" normalizeH="0" baseline="0" noProof="0" dirty="0">
                <a:ln>
                  <a:noFill/>
                </a:ln>
                <a:solidFill>
                  <a:srgbClr val="000000"/>
                </a:solidFill>
                <a:effectLst/>
                <a:uLnTx/>
                <a:uFillTx/>
                <a:latin typeface="Arial"/>
                <a:ea typeface="+mn-ea"/>
                <a:cs typeface="+mn-cs"/>
              </a:rPr>
              <a:t>Iron &amp; steel</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42" name="Text Placeholder 10">
            <a:extLst>
              <a:ext uri="{FF2B5EF4-FFF2-40B4-BE49-F238E27FC236}">
                <a16:creationId xmlns:a16="http://schemas.microsoft.com/office/drawing/2014/main" id="{33A60EC0-FE48-37EE-26A7-DAE58C81F342}"/>
              </a:ext>
            </a:extLst>
          </p:cNvPr>
          <p:cNvSpPr>
            <a:spLocks noGrp="1"/>
          </p:cNvSpPr>
          <p:nvPr>
            <p:custDataLst>
              <p:tags r:id="rId41"/>
            </p:custDataLst>
          </p:nvPr>
        </p:nvSpPr>
        <p:spPr bwMode="auto">
          <a:xfrm>
            <a:off x="1327150" y="5570538"/>
            <a:ext cx="6318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lang="en-US" sz="1000" dirty="0">
                <a:solidFill>
                  <a:srgbClr val="000000"/>
                </a:solidFill>
                <a:latin typeface="Arial"/>
              </a:rPr>
              <a:t>Power gen.</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43" name="Text Placeholder 10">
            <a:extLst>
              <a:ext uri="{FF2B5EF4-FFF2-40B4-BE49-F238E27FC236}">
                <a16:creationId xmlns:a16="http://schemas.microsoft.com/office/drawing/2014/main" id="{EDB256FA-38CE-0A86-3AB1-131680BA7B4E}"/>
              </a:ext>
            </a:extLst>
          </p:cNvPr>
          <p:cNvSpPr>
            <a:spLocks noGrp="1"/>
          </p:cNvSpPr>
          <p:nvPr>
            <p:custDataLst>
              <p:tags r:id="rId42"/>
            </p:custDataLst>
          </p:nvPr>
        </p:nvSpPr>
        <p:spPr bwMode="auto">
          <a:xfrm>
            <a:off x="7307263" y="5570538"/>
            <a:ext cx="4429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D585287B-AACA-4071-A402-9526EFF1765B}" type="datetime'''''''C''''eme''nt'''''''''''">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Cement</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44" name="Text Placeholder 10">
            <a:extLst>
              <a:ext uri="{FF2B5EF4-FFF2-40B4-BE49-F238E27FC236}">
                <a16:creationId xmlns:a16="http://schemas.microsoft.com/office/drawing/2014/main" id="{497A4228-27F4-E67F-D4EA-54925A04B71F}"/>
              </a:ext>
            </a:extLst>
          </p:cNvPr>
          <p:cNvSpPr>
            <a:spLocks noGrp="1"/>
          </p:cNvSpPr>
          <p:nvPr>
            <p:custDataLst>
              <p:tags r:id="rId43"/>
            </p:custDataLst>
          </p:nvPr>
        </p:nvSpPr>
        <p:spPr bwMode="gray">
          <a:xfrm>
            <a:off x="1500187" y="400208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1000" b="1" i="0" u="none" strike="noStrike" kern="1200" cap="none" spc="0" normalizeH="0" baseline="0" noProof="0">
                <a:ln>
                  <a:noFill/>
                </a:ln>
                <a:solidFill>
                  <a:srgbClr val="000000"/>
                </a:solidFill>
                <a:effectLst/>
                <a:uLnTx/>
                <a:uFillTx/>
                <a:latin typeface="Arial"/>
                <a:ea typeface="+mn-ea"/>
                <a:cs typeface="+mn-cs"/>
              </a:rPr>
              <a:t>15%</a:t>
            </a:r>
            <a:endParaRPr kumimoji="0" lang="en-US" sz="1000" b="1" i="0" u="none" strike="noStrike" kern="1200" cap="none" spc="0" normalizeH="0" baseline="0" noProof="0">
              <a:ln>
                <a:noFill/>
              </a:ln>
              <a:solidFill>
                <a:srgbClr val="000000"/>
              </a:solidFill>
              <a:effectLst/>
              <a:uLnTx/>
              <a:uFillTx/>
              <a:latin typeface="Arial"/>
              <a:ea typeface="+mn-ea"/>
              <a:cs typeface="+mn-cs"/>
            </a:endParaRPr>
          </a:p>
        </p:txBody>
      </p:sp>
      <p:sp>
        <p:nvSpPr>
          <p:cNvPr id="45" name="Text Placeholder 10">
            <a:extLst>
              <a:ext uri="{FF2B5EF4-FFF2-40B4-BE49-F238E27FC236}">
                <a16:creationId xmlns:a16="http://schemas.microsoft.com/office/drawing/2014/main" id="{9E413B5A-7A66-EA77-D561-E2ECE83A7FF3}"/>
              </a:ext>
            </a:extLst>
          </p:cNvPr>
          <p:cNvSpPr>
            <a:spLocks noGrp="1"/>
          </p:cNvSpPr>
          <p:nvPr>
            <p:custDataLst>
              <p:tags r:id="rId44"/>
            </p:custDataLst>
          </p:nvPr>
        </p:nvSpPr>
        <p:spPr bwMode="gray">
          <a:xfrm>
            <a:off x="3519488" y="3960813"/>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sz="1000" b="1" i="0" u="none" strike="noStrike" kern="1200" cap="none" spc="0" normalizeH="0" baseline="0" noProof="0">
                <a:ln>
                  <a:noFill/>
                </a:ln>
                <a:solidFill>
                  <a:srgbClr val="000000"/>
                </a:solidFill>
                <a:effectLst/>
                <a:uLnTx/>
                <a:uFillTx/>
                <a:latin typeface="Arial"/>
                <a:ea typeface="+mn-ea"/>
                <a:cs typeface="+mn-cs"/>
              </a:rPr>
              <a:t>90%</a:t>
            </a:r>
          </a:p>
        </p:txBody>
      </p:sp>
      <p:sp>
        <p:nvSpPr>
          <p:cNvPr id="46" name="Text Placeholder 10">
            <a:extLst>
              <a:ext uri="{FF2B5EF4-FFF2-40B4-BE49-F238E27FC236}">
                <a16:creationId xmlns:a16="http://schemas.microsoft.com/office/drawing/2014/main" id="{9B3CE094-1DE9-08A7-6990-01DA21463DED}"/>
              </a:ext>
            </a:extLst>
          </p:cNvPr>
          <p:cNvSpPr>
            <a:spLocks noGrp="1"/>
          </p:cNvSpPr>
          <p:nvPr>
            <p:custDataLst>
              <p:tags r:id="rId45"/>
            </p:custDataLst>
          </p:nvPr>
        </p:nvSpPr>
        <p:spPr bwMode="gray">
          <a:xfrm>
            <a:off x="5730875" y="3992563"/>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1000" b="1" i="0" u="none" strike="noStrike" kern="1200" cap="none" spc="0" normalizeH="0" baseline="0" noProof="0">
                <a:ln>
                  <a:noFill/>
                </a:ln>
                <a:solidFill>
                  <a:srgbClr val="000000"/>
                </a:solidFill>
                <a:effectLst/>
                <a:uLnTx/>
                <a:uFillTx/>
                <a:latin typeface="Arial"/>
                <a:ea typeface="+mn-ea"/>
                <a:cs typeface="+mn-cs"/>
              </a:rPr>
              <a:t>25%</a:t>
            </a:r>
            <a:endParaRPr kumimoji="0" lang="en-US" sz="1000" b="1" i="0" u="none" strike="noStrike" kern="1200" cap="none" spc="0" normalizeH="0" baseline="0" noProof="0">
              <a:ln>
                <a:noFill/>
              </a:ln>
              <a:solidFill>
                <a:srgbClr val="000000"/>
              </a:solidFill>
              <a:effectLst/>
              <a:uLnTx/>
              <a:uFillTx/>
              <a:latin typeface="Arial"/>
              <a:ea typeface="+mn-ea"/>
              <a:cs typeface="+mn-cs"/>
            </a:endParaRPr>
          </a:p>
        </p:txBody>
      </p:sp>
      <p:sp>
        <p:nvSpPr>
          <p:cNvPr id="47" name="Text Placeholder 10">
            <a:extLst>
              <a:ext uri="{FF2B5EF4-FFF2-40B4-BE49-F238E27FC236}">
                <a16:creationId xmlns:a16="http://schemas.microsoft.com/office/drawing/2014/main" id="{6E26A88A-C2CC-7599-1792-AEA9CE89FC60}"/>
              </a:ext>
            </a:extLst>
          </p:cNvPr>
          <p:cNvSpPr>
            <a:spLocks noGrp="1"/>
          </p:cNvSpPr>
          <p:nvPr>
            <p:custDataLst>
              <p:tags r:id="rId46"/>
            </p:custDataLst>
          </p:nvPr>
        </p:nvSpPr>
        <p:spPr bwMode="gray">
          <a:xfrm>
            <a:off x="7385050" y="3255963"/>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1000" b="1" i="0" u="none" strike="noStrike" kern="1200" cap="none" spc="0" normalizeH="0" baseline="0" noProof="0">
                <a:ln>
                  <a:noFill/>
                </a:ln>
                <a:solidFill>
                  <a:srgbClr val="000000"/>
                </a:solidFill>
                <a:effectLst/>
                <a:uLnTx/>
                <a:uFillTx/>
                <a:latin typeface="Arial"/>
                <a:ea typeface="+mn-ea"/>
                <a:cs typeface="+mn-cs"/>
              </a:rPr>
              <a:t>61%</a:t>
            </a:r>
            <a:endParaRPr kumimoji="0" lang="en-US" sz="1000" b="1"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130" name="Chart 129">
            <a:extLst>
              <a:ext uri="{FF2B5EF4-FFF2-40B4-BE49-F238E27FC236}">
                <a16:creationId xmlns:a16="http://schemas.microsoft.com/office/drawing/2014/main" id="{C38284D2-2EE3-67A5-CDC4-4ADEA2F9C6B1}"/>
              </a:ext>
            </a:extLst>
          </p:cNvPr>
          <p:cNvGraphicFramePr/>
          <p:nvPr>
            <p:custDataLst>
              <p:tags r:id="rId47"/>
            </p:custDataLst>
          </p:nvPr>
        </p:nvGraphicFramePr>
        <p:xfrm>
          <a:off x="1273175" y="3186113"/>
          <a:ext cx="7510463" cy="2411412"/>
        </p:xfrm>
        <a:graphic>
          <a:graphicData uri="http://schemas.openxmlformats.org/drawingml/2006/chart">
            <c:chart xmlns:c="http://schemas.openxmlformats.org/drawingml/2006/chart" xmlns:r="http://schemas.openxmlformats.org/officeDocument/2006/relationships" r:id="rId57"/>
          </a:graphicData>
        </a:graphic>
      </p:graphicFrame>
      <p:grpSp>
        <p:nvGrpSpPr>
          <p:cNvPr id="49" name="Group 48">
            <a:extLst>
              <a:ext uri="{FF2B5EF4-FFF2-40B4-BE49-F238E27FC236}">
                <a16:creationId xmlns:a16="http://schemas.microsoft.com/office/drawing/2014/main" id="{4B7E1062-C371-E7FA-6A49-1203B3FF805A}"/>
              </a:ext>
            </a:extLst>
          </p:cNvPr>
          <p:cNvGrpSpPr/>
          <p:nvPr/>
        </p:nvGrpSpPr>
        <p:grpSpPr>
          <a:xfrm>
            <a:off x="329184" y="1554480"/>
            <a:ext cx="8212138" cy="288219"/>
            <a:chOff x="488950" y="1694933"/>
            <a:chExt cx="4394199" cy="288462"/>
          </a:xfrm>
        </p:grpSpPr>
        <p:sp>
          <p:nvSpPr>
            <p:cNvPr id="50" name="btfpColumnHeaderBoxText223027">
              <a:extLst>
                <a:ext uri="{FF2B5EF4-FFF2-40B4-BE49-F238E27FC236}">
                  <a16:creationId xmlns:a16="http://schemas.microsoft.com/office/drawing/2014/main" id="{D8F30780-D655-B1D5-3ACA-DF7BB703C91E}"/>
                </a:ext>
              </a:extLst>
            </p:cNvPr>
            <p:cNvSpPr txBox="1"/>
            <p:nvPr/>
          </p:nvSpPr>
          <p:spPr bwMode="gray">
            <a:xfrm>
              <a:off x="488950" y="1694933"/>
              <a:ext cx="4394198" cy="288462"/>
            </a:xfrm>
            <a:prstGeom prst="rect">
              <a:avLst/>
            </a:prstGeom>
            <a:noFill/>
            <a:ln w="9525" cap="flat" cmpd="sng" algn="ctr">
              <a:noFill/>
              <a:prstDash val="solid"/>
              <a:round/>
              <a:headEnd type="none" w="med" len="med"/>
              <a:tailEnd type="none" w="med" len="med"/>
            </a:ln>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Levelized cost of CO</a:t>
              </a:r>
              <a:r>
                <a:rPr kumimoji="0" lang="en-US" sz="1400" b="1" i="0" u="none" strike="noStrike" kern="1200" cap="none" spc="0" normalizeH="0" baseline="-25000" noProof="0" dirty="0">
                  <a:ln>
                    <a:noFill/>
                  </a:ln>
                  <a:solidFill>
                    <a:srgbClr val="000000"/>
                  </a:solidFill>
                  <a:effectLst/>
                  <a:uLnTx/>
                  <a:uFillTx/>
                  <a:latin typeface="Arial"/>
                  <a:ea typeface="+mn-ea"/>
                  <a:cs typeface="+mn-cs"/>
                </a:rPr>
                <a:t>2</a:t>
              </a:r>
              <a:r>
                <a:rPr kumimoji="0" lang="en-US" sz="1400" b="1" i="0" u="none" strike="noStrike" kern="1200" cap="none" spc="0" normalizeH="0" baseline="0" noProof="0" dirty="0">
                  <a:ln>
                    <a:noFill/>
                  </a:ln>
                  <a:solidFill>
                    <a:srgbClr val="000000"/>
                  </a:solidFill>
                  <a:effectLst/>
                  <a:uLnTx/>
                  <a:uFillTx/>
                  <a:latin typeface="Arial"/>
                  <a:ea typeface="+mn-ea"/>
                  <a:cs typeface="+mn-cs"/>
                </a:rPr>
                <a:t> capture </a:t>
              </a:r>
              <a:r>
                <a:rPr lang="en-US" sz="1400" b="1" dirty="0">
                  <a:solidFill>
                    <a:srgbClr val="000000"/>
                  </a:solidFill>
                  <a:latin typeface="Arial"/>
                </a:rPr>
                <a:t>a</a:t>
              </a:r>
              <a:r>
                <a:rPr kumimoji="0" lang="en-US" sz="1400" b="1" i="0" u="none" strike="noStrike" kern="1200" cap="none" spc="0" normalizeH="0" baseline="0" noProof="0" dirty="0">
                  <a:ln>
                    <a:noFill/>
                  </a:ln>
                  <a:solidFill>
                    <a:srgbClr val="000000"/>
                  </a:solidFill>
                  <a:effectLst/>
                  <a:uLnTx/>
                  <a:uFillTx/>
                  <a:latin typeface="Arial"/>
                  <a:ea typeface="+mn-ea"/>
                  <a:cs typeface="+mn-cs"/>
                </a:rPr>
                <a:t>cross </a:t>
              </a:r>
              <a:r>
                <a:rPr lang="en-US" sz="1400" b="1" dirty="0">
                  <a:solidFill>
                    <a:srgbClr val="000000"/>
                  </a:solidFill>
                  <a:latin typeface="Arial"/>
                </a:rPr>
                <a:t>s</a:t>
              </a:r>
              <a:r>
                <a:rPr kumimoji="0" lang="en-US" sz="1400" b="1" i="0" u="none" strike="noStrike" kern="1200" cap="none" spc="0" normalizeH="0" baseline="0" noProof="0" dirty="0" err="1">
                  <a:ln>
                    <a:noFill/>
                  </a:ln>
                  <a:solidFill>
                    <a:srgbClr val="000000"/>
                  </a:solidFill>
                  <a:effectLst/>
                  <a:uLnTx/>
                  <a:uFillTx/>
                  <a:latin typeface="Arial"/>
                  <a:ea typeface="+mn-ea"/>
                  <a:cs typeface="+mn-cs"/>
                </a:rPr>
                <a:t>ectors</a:t>
              </a:r>
              <a:r>
                <a:rPr kumimoji="0" lang="en-US" sz="1400" b="1" i="0" u="none" strike="noStrike" kern="1200" cap="none" spc="0" normalizeH="0" baseline="0" noProof="0" dirty="0">
                  <a:ln>
                    <a:noFill/>
                  </a:ln>
                  <a:solidFill>
                    <a:srgbClr val="000000"/>
                  </a:solidFill>
                  <a:effectLst/>
                  <a:uLnTx/>
                  <a:uFillTx/>
                  <a:latin typeface="Arial"/>
                  <a:ea typeface="+mn-ea"/>
                  <a:cs typeface="+mn-cs"/>
                </a:rPr>
                <a:t> (in US$/ton)</a:t>
              </a:r>
            </a:p>
          </p:txBody>
        </p:sp>
        <p:cxnSp>
          <p:nvCxnSpPr>
            <p:cNvPr id="51" name="btfpColumnHeaderBoxLine223027">
              <a:extLst>
                <a:ext uri="{FF2B5EF4-FFF2-40B4-BE49-F238E27FC236}">
                  <a16:creationId xmlns:a16="http://schemas.microsoft.com/office/drawing/2014/main" id="{08FF336B-168B-889F-A68A-B87F84FF6019}"/>
                </a:ext>
              </a:extLst>
            </p:cNvPr>
            <p:cNvCxnSpPr>
              <a:cxnSpLocks/>
            </p:cNvCxnSpPr>
            <p:nvPr/>
          </p:nvCxnSpPr>
          <p:spPr bwMode="gray">
            <a:xfrm>
              <a:off x="488952" y="1965105"/>
              <a:ext cx="4394197" cy="0"/>
            </a:xfrm>
            <a:prstGeom prst="line">
              <a:avLst/>
            </a:prstGeom>
            <a:ln w="9525" cap="flat" cmpd="sng" algn="ctr">
              <a:solidFill>
                <a:schemeClr val="tx1"/>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52" name="Title 1">
            <a:extLst>
              <a:ext uri="{FF2B5EF4-FFF2-40B4-BE49-F238E27FC236}">
                <a16:creationId xmlns:a16="http://schemas.microsoft.com/office/drawing/2014/main" id="{76C21E06-1B8E-2D86-DB31-F032C5F71A50}"/>
              </a:ext>
            </a:extLst>
          </p:cNvPr>
          <p:cNvSpPr txBox="1">
            <a:spLocks/>
          </p:cNvSpPr>
          <p:nvPr/>
        </p:nvSpPr>
        <p:spPr>
          <a:xfrm>
            <a:off x="330199" y="523318"/>
            <a:ext cx="11684591" cy="659434"/>
          </a:xfrm>
          <a:prstGeom prst="rect">
            <a:avLst/>
          </a:prstGeom>
        </p:spPr>
        <p:txBody>
          <a:bodyPr vert="horz" lIns="91440" tIns="0" rIns="91440" bIns="45720" rtlCol="0" anchor="t">
            <a:noAutofit/>
          </a:bodyPr>
          <a:lstStyle>
            <a:lvl1pPr algn="l" defTabSz="711200" rtl="0" eaLnBrk="1" latinLnBrk="0" hangingPunct="1">
              <a:lnSpc>
                <a:spcPct val="100000"/>
              </a:lnSpc>
              <a:spcBef>
                <a:spcPct val="0"/>
              </a:spcBef>
              <a:buNone/>
              <a:defRPr sz="2800" b="1" kern="1200" baseline="0">
                <a:solidFill>
                  <a:schemeClr val="tx1"/>
                </a:solidFill>
                <a:latin typeface="+mj-lt"/>
                <a:ea typeface="+mj-ea"/>
                <a:cs typeface="+mj-cs"/>
              </a:defRPr>
            </a:lvl1pPr>
          </a:lstStyle>
          <a:p>
            <a:pPr marL="0" marR="0" lvl="0" indent="0" algn="l" defTabSz="7112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a:ln>
                <a:noFill/>
              </a:ln>
              <a:solidFill>
                <a:srgbClr val="FF0000"/>
              </a:solidFill>
              <a:effectLst/>
              <a:uLnTx/>
              <a:uFillTx/>
              <a:latin typeface="Arial"/>
              <a:ea typeface="+mj-ea"/>
              <a:cs typeface="Arial"/>
            </a:endParaRPr>
          </a:p>
        </p:txBody>
      </p:sp>
      <p:sp>
        <p:nvSpPr>
          <p:cNvPr id="53" name="btfpNotesBox801066">
            <a:extLst>
              <a:ext uri="{FF2B5EF4-FFF2-40B4-BE49-F238E27FC236}">
                <a16:creationId xmlns:a16="http://schemas.microsoft.com/office/drawing/2014/main" id="{D3B6EF73-D2C9-1F81-16F2-E13835067CCB}"/>
              </a:ext>
            </a:extLst>
          </p:cNvPr>
          <p:cNvSpPr txBox="1"/>
          <p:nvPr>
            <p:custDataLst>
              <p:tags r:id="rId48"/>
            </p:custDataLst>
          </p:nvPr>
        </p:nvSpPr>
        <p:spPr bwMode="gray">
          <a:xfrm>
            <a:off x="329185" y="6149675"/>
            <a:ext cx="8621776" cy="615553"/>
          </a:xfrm>
          <a:prstGeom prst="rect">
            <a:avLst/>
          </a:prstGeom>
          <a:noFill/>
        </p:spPr>
        <p:txBody>
          <a:bodyPr vert="horz" wrap="square" lIns="0" tIns="0" rIns="0" bIns="0" rtlCol="0" anchor="b">
            <a:spAutoFit/>
          </a:bodyPr>
          <a:lstStyle/>
          <a:p>
            <a:pPr lvl="0" defTabSz="711200">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IEA,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58"/>
              </a:rPr>
              <a:t>CCIS in Clean Energy Transitions </a:t>
            </a:r>
            <a:r>
              <a:rPr kumimoji="0" lang="en-US" sz="800" b="0" i="0" u="none" strike="noStrike" kern="1200" cap="none" spc="0" normalizeH="0" baseline="0" noProof="0" dirty="0">
                <a:ln>
                  <a:noFill/>
                </a:ln>
                <a:solidFill>
                  <a:srgbClr val="000000"/>
                </a:solidFill>
                <a:effectLst/>
                <a:uLnTx/>
                <a:uFillTx/>
                <a:latin typeface="Arial"/>
                <a:ea typeface="+mn-ea"/>
                <a:cs typeface="+mn-cs"/>
              </a:rPr>
              <a:t>(2020); IEA,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59"/>
              </a:rPr>
              <a:t>Levelized Cost of CO2 Capture by Sector</a:t>
            </a:r>
            <a:r>
              <a:rPr kumimoji="0" lang="en-US" sz="800" b="0" i="0" u="none" strike="noStrike" kern="1200" cap="none" spc="0" normalizeH="0" baseline="0" noProof="0" dirty="0">
                <a:ln>
                  <a:noFill/>
                </a:ln>
                <a:solidFill>
                  <a:srgbClr val="000000"/>
                </a:solidFill>
                <a:effectLst/>
                <a:uLnTx/>
                <a:uFillTx/>
                <a:latin typeface="Arial"/>
                <a:ea typeface="+mn-ea"/>
                <a:cs typeface="+mn-cs"/>
              </a:rPr>
              <a:t> (2019); Harvard Kennedy School Belfer Center,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60"/>
              </a:rPr>
              <a:t>Carbon Capture Utilization and Storage: Technologies and Costs US Context </a:t>
            </a:r>
            <a:r>
              <a:rPr kumimoji="0" lang="en-US" sz="800" b="0" i="0" u="none" strike="noStrike" kern="1200" cap="none" spc="0" normalizeH="0" baseline="0" noProof="0" dirty="0">
                <a:ln>
                  <a:noFill/>
                </a:ln>
                <a:solidFill>
                  <a:srgbClr val="000000"/>
                </a:solidFill>
                <a:effectLst/>
                <a:uLnTx/>
                <a:uFillTx/>
                <a:latin typeface="Arial"/>
                <a:ea typeface="+mn-ea"/>
                <a:cs typeface="+mn-cs"/>
              </a:rPr>
              <a:t>(2022); IEA,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61"/>
              </a:rPr>
              <a:t>Biofuels</a:t>
            </a:r>
            <a:r>
              <a:rPr kumimoji="0" lang="en-US" sz="800" b="0" i="0" u="none" strike="noStrike" kern="1200" cap="none" spc="0" normalizeH="0" baseline="0" noProof="0" dirty="0">
                <a:ln>
                  <a:noFill/>
                </a:ln>
                <a:solidFill>
                  <a:srgbClr val="000000"/>
                </a:solidFill>
                <a:effectLst/>
                <a:uLnTx/>
                <a:uFillTx/>
                <a:latin typeface="Arial"/>
                <a:ea typeface="+mn-ea"/>
                <a:cs typeface="+mn-cs"/>
              </a:rPr>
              <a:t> (2023); IEA,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62"/>
              </a:rPr>
              <a:t>Electricity</a:t>
            </a:r>
            <a:r>
              <a:rPr kumimoji="0" lang="en-US" sz="800" b="0" i="0" u="none" strike="noStrike" kern="1200" cap="none" spc="0" normalizeH="0" baseline="0" noProof="0" dirty="0">
                <a:ln>
                  <a:noFill/>
                </a:ln>
                <a:solidFill>
                  <a:srgbClr val="000000"/>
                </a:solidFill>
                <a:effectLst/>
                <a:uLnTx/>
                <a:uFillTx/>
                <a:latin typeface="Arial"/>
                <a:ea typeface="+mn-ea"/>
                <a:cs typeface="+mn-cs"/>
              </a:rPr>
              <a:t> (2025); IEA,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63"/>
              </a:rPr>
              <a:t>Global Hydrogen Review</a:t>
            </a:r>
            <a:r>
              <a:rPr kumimoji="0" lang="en-US" sz="800" b="0" i="0" u="none" strike="noStrike" kern="1200" cap="none" spc="0" normalizeH="0" baseline="0" noProof="0" dirty="0">
                <a:ln>
                  <a:noFill/>
                </a:ln>
                <a:solidFill>
                  <a:srgbClr val="000000"/>
                </a:solidFill>
                <a:effectLst/>
                <a:uLnTx/>
                <a:uFillTx/>
                <a:latin typeface="Arial"/>
                <a:ea typeface="+mn-ea"/>
                <a:cs typeface="+mn-cs"/>
              </a:rPr>
              <a:t> (2024); IEA,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64"/>
              </a:rPr>
              <a:t>Iron and Steel Technology Roadmap</a:t>
            </a:r>
            <a:r>
              <a:rPr kumimoji="0" lang="en-US" sz="800" b="0" i="0" u="none" strike="noStrike" kern="1200" cap="none" spc="0" normalizeH="0" baseline="0" noProof="0" dirty="0">
                <a:ln>
                  <a:noFill/>
                </a:ln>
                <a:solidFill>
                  <a:srgbClr val="000000"/>
                </a:solidFill>
                <a:effectLst/>
                <a:uLnTx/>
                <a:uFillTx/>
                <a:latin typeface="Arial"/>
                <a:ea typeface="+mn-ea"/>
                <a:cs typeface="+mn-cs"/>
              </a:rPr>
              <a:t> (2020); </a:t>
            </a:r>
            <a:r>
              <a:rPr kumimoji="0" lang="en-US" sz="800" b="0" i="0" u="none" strike="noStrike" kern="1200" cap="none" spc="0" normalizeH="0" baseline="0" noProof="0" dirty="0" err="1">
                <a:ln>
                  <a:noFill/>
                </a:ln>
                <a:solidFill>
                  <a:srgbClr val="000000"/>
                </a:solidFill>
                <a:effectLst/>
                <a:uLnTx/>
                <a:uFillTx/>
                <a:latin typeface="Arial"/>
                <a:ea typeface="+mn-ea"/>
                <a:cs typeface="+mn-cs"/>
              </a:rPr>
              <a:t>Farmdoc</a:t>
            </a:r>
            <a:r>
              <a:rPr kumimoji="0" lang="en-US" sz="800" b="0" i="0" u="none" strike="noStrike" kern="1200" cap="none" spc="0" normalizeH="0" baseline="0" noProof="0" dirty="0">
                <a:ln>
                  <a:noFill/>
                </a:ln>
                <a:solidFill>
                  <a:srgbClr val="000000"/>
                </a:solidFill>
                <a:effectLst/>
                <a:uLnTx/>
                <a:uFillTx/>
                <a:latin typeface="Arial"/>
                <a:ea typeface="+mn-ea"/>
                <a:cs typeface="+mn-cs"/>
              </a:rPr>
              <a:t> Daily,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65"/>
              </a:rPr>
              <a:t>CO2 Production by the U.S. Ethanol Industry and the Potential Value of Sequestration</a:t>
            </a:r>
            <a:r>
              <a:rPr kumimoji="0" lang="en-US" sz="800" b="0" i="0" u="none" strike="noStrike" kern="1200" cap="none" spc="0" normalizeH="0" baseline="0" noProof="0" dirty="0">
                <a:ln>
                  <a:noFill/>
                </a:ln>
                <a:solidFill>
                  <a:srgbClr val="000000"/>
                </a:solidFill>
                <a:effectLst/>
                <a:uLnTx/>
                <a:uFillTx/>
                <a:latin typeface="Arial"/>
                <a:ea typeface="+mn-ea"/>
                <a:cs typeface="+mn-cs"/>
              </a:rPr>
              <a:t> (2024); </a:t>
            </a:r>
            <a:r>
              <a:rPr kumimoji="0" lang="en-US" sz="800" b="0" i="0" u="none" strike="noStrike" kern="1200" cap="none" spc="0" normalizeH="0" baseline="0" noProof="0" dirty="0" err="1">
                <a:ln>
                  <a:noFill/>
                </a:ln>
                <a:solidFill>
                  <a:srgbClr val="000000"/>
                </a:solidFill>
                <a:effectLst/>
                <a:uLnTx/>
                <a:uFillTx/>
                <a:latin typeface="Arial"/>
                <a:ea typeface="+mn-ea"/>
                <a:cs typeface="+mn-cs"/>
              </a:rPr>
              <a:t>CaptureMap</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66"/>
              </a:rPr>
              <a:t>Ethanol – A Great Starting Point For Carbon Capture?</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(2023); IEA,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67"/>
              </a:rPr>
              <a:t>Cement</a:t>
            </a:r>
            <a:r>
              <a:rPr kumimoji="0" lang="en-US" sz="800" b="0" i="0" u="none" strike="noStrike" kern="1200" cap="none" spc="0" normalizeH="0" baseline="0" noProof="0" dirty="0">
                <a:ln>
                  <a:noFill/>
                </a:ln>
                <a:solidFill>
                  <a:srgbClr val="000000"/>
                </a:solidFill>
                <a:effectLst/>
                <a:uLnTx/>
                <a:uFillTx/>
                <a:latin typeface="Arial"/>
                <a:ea typeface="+mn-ea"/>
                <a:cs typeface="+mn-cs"/>
              </a:rPr>
              <a:t> (2023); IEA,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68"/>
              </a:rPr>
              <a:t>Ammonia Technology Roadmap </a:t>
            </a:r>
            <a:r>
              <a:rPr kumimoji="0" lang="en-US" sz="800" b="0" i="0" u="none" strike="noStrike" kern="1200" cap="none" spc="0" normalizeH="0" baseline="0" noProof="0" dirty="0">
                <a:ln>
                  <a:noFill/>
                </a:ln>
                <a:solidFill>
                  <a:srgbClr val="000000"/>
                </a:solidFill>
                <a:effectLst/>
                <a:uLnTx/>
                <a:uFillTx/>
                <a:latin typeface="Arial"/>
                <a:ea typeface="+mn-ea"/>
                <a:cs typeface="+mn-cs"/>
              </a:rPr>
              <a:t>(2021).</a:t>
            </a:r>
            <a:endParaRPr kumimoji="0" lang="en-US" sz="8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a:rPr>
              <a:t>Credit: </a:t>
            </a:r>
            <a:r>
              <a:rPr kumimoji="0" lang="en-US" sz="800" b="0" i="0" u="none" strike="noStrike" kern="1200" cap="none" spc="0" normalizeH="0" baseline="0" noProof="0" dirty="0">
                <a:ln>
                  <a:noFill/>
                </a:ln>
                <a:solidFill>
                  <a:srgbClr val="000000"/>
                </a:solidFill>
                <a:effectLst/>
                <a:uLnTx/>
                <a:uFillTx/>
                <a:latin typeface="Arial"/>
                <a:ea typeface="+mn-ea"/>
                <a:cs typeface="+mn-cs"/>
              </a:rPr>
              <a:t>Maitreyi Menon, Michelle Priscilla, Hyae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69"/>
              </a:rPr>
              <a:t>Gernot Wagner</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70"/>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71"/>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Arial"/>
            </a:endParaRPr>
          </a:p>
        </p:txBody>
      </p:sp>
      <p:sp>
        <p:nvSpPr>
          <p:cNvPr id="54" name="TextBox 8">
            <a:extLst>
              <a:ext uri="{FF2B5EF4-FFF2-40B4-BE49-F238E27FC236}">
                <a16:creationId xmlns:a16="http://schemas.microsoft.com/office/drawing/2014/main" id="{F7ABB4E6-73AD-98CC-34B6-52FE74FB775A}"/>
              </a:ext>
            </a:extLst>
          </p:cNvPr>
          <p:cNvSpPr txBox="1"/>
          <p:nvPr/>
        </p:nvSpPr>
        <p:spPr bwMode="gray">
          <a:xfrm>
            <a:off x="9058374" y="1554480"/>
            <a:ext cx="2803426" cy="4732020"/>
          </a:xfrm>
          <a:prstGeom prst="rect">
            <a:avLst/>
          </a:prstGeom>
          <a:solidFill>
            <a:srgbClr val="E3E8EE"/>
          </a:solidFill>
          <a:ln w="9525" cap="flat" cmpd="sng" algn="ctr">
            <a:noFill/>
            <a:prstDash val="solid"/>
            <a:round/>
            <a:headEnd type="none" w="med" len="med"/>
            <a:tailEnd type="none" w="med" len="med"/>
          </a:ln>
        </p:spPr>
        <p:txBody>
          <a:bodyPr wrap="square" lIns="137160" tIns="137160" rIns="274320" bIns="137160" rtlCol="0" anchor="t">
            <a:noAutofit/>
          </a:bodyPr>
          <a:lstStyle/>
          <a:p>
            <a:pPr marR="0" lvl="0" algn="l" defTabSz="711200" rtl="0" eaLnBrk="1" fontAlgn="auto" latinLnBrk="0" hangingPunct="1">
              <a:lnSpc>
                <a:spcPct val="100000"/>
              </a:lnSpc>
              <a:spcBef>
                <a:spcPts val="1200"/>
              </a:spcBef>
              <a:spcAft>
                <a:spcPts val="600"/>
              </a:spcAft>
              <a:buClrTx/>
              <a:buSzTx/>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Observations</a:t>
            </a:r>
          </a:p>
          <a:p>
            <a:pPr marL="171450" lvl="0" indent="-171450" defTabSz="711200">
              <a:spcAft>
                <a:spcPts val="400"/>
              </a:spcAft>
              <a:buFont typeface="Arial" panose="020B0604020202020204" pitchFamily="34" charset="0"/>
              <a:buChar char="•"/>
              <a:defRPr/>
            </a:pPr>
            <a:r>
              <a:rPr lang="en-US" sz="1050" b="1" dirty="0"/>
              <a:t>Fuel transformation sectors (hydrogen, ethanol/methanol, ammonia) achieve ~90% abatement at low cost ($20-$60 per ton)</a:t>
            </a:r>
            <a:r>
              <a:rPr lang="en-US" sz="1050" dirty="0"/>
              <a:t> with tight uncertainty bands. These process-constrained sectors benefit from pure CO2 streams in chemical processes, making abatement both high and predictable.</a:t>
            </a:r>
          </a:p>
          <a:p>
            <a:pPr marL="171450" lvl="0" indent="-171450" defTabSz="711200">
              <a:spcAft>
                <a:spcPts val="400"/>
              </a:spcAft>
              <a:buFont typeface="Arial" panose="020B0604020202020204" pitchFamily="34" charset="0"/>
              <a:buChar char="•"/>
              <a:defRPr/>
            </a:pPr>
            <a:r>
              <a:rPr lang="en-US" sz="1050" b="1" dirty="0"/>
              <a:t>Power generation shows limited abatement potential (15%) despite low costs ($20-$60 per ton)</a:t>
            </a:r>
            <a:r>
              <a:rPr lang="en-US" sz="1050" dirty="0"/>
              <a:t> due to competition with renewables; the physics ceiling determines the economic floor rather than technology constraints.</a:t>
            </a:r>
          </a:p>
          <a:p>
            <a:pPr marL="171450" lvl="0" indent="-171450" defTabSz="711200">
              <a:spcAft>
                <a:spcPts val="400"/>
              </a:spcAft>
              <a:buFont typeface="Arial" panose="020B0604020202020204" pitchFamily="34" charset="0"/>
              <a:buChar char="•"/>
              <a:defRPr/>
            </a:pPr>
            <a:r>
              <a:rPr lang="en-US" sz="1050" b="1" dirty="0"/>
              <a:t>Heavy industry sectors (iron and steel, cement) face high costs with massive uncertainty. </a:t>
            </a:r>
            <a:r>
              <a:rPr lang="en-US" sz="1050" dirty="0"/>
              <a:t>Iron and steel shows 25% abatement with moderate costs but wide uncertainty ranges, while cement achieves 61% abatement at the highest costs ($60-$200+ per ton) with the greatest uncertainty — retrofit complexity amplifies both cost and risk.</a:t>
            </a:r>
            <a:endPar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5" name="Rectangle 54">
            <a:extLst>
              <a:ext uri="{FF2B5EF4-FFF2-40B4-BE49-F238E27FC236}">
                <a16:creationId xmlns:a16="http://schemas.microsoft.com/office/drawing/2014/main" id="{5504BC33-2DBE-9FB2-05D0-9A39F954D925}"/>
              </a:ext>
            </a:extLst>
          </p:cNvPr>
          <p:cNvSpPr/>
          <p:nvPr/>
        </p:nvSpPr>
        <p:spPr bwMode="gray">
          <a:xfrm>
            <a:off x="2135757" y="5794375"/>
            <a:ext cx="5780535" cy="2444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CCUS contribution to sector CO₂ emissions </a:t>
            </a:r>
            <a:r>
              <a:rPr lang="en-US" sz="1200" b="1" dirty="0">
                <a:solidFill>
                  <a:srgbClr val="000000"/>
                </a:solidFill>
                <a:latin typeface="Arial"/>
              </a:rPr>
              <a:t>r</a:t>
            </a:r>
            <a:r>
              <a:rPr kumimoji="0" lang="en-US" sz="1200" b="1" i="0" u="none" strike="noStrike" kern="1200" cap="none" spc="0" normalizeH="0" baseline="0" noProof="0" dirty="0" err="1">
                <a:ln>
                  <a:noFill/>
                </a:ln>
                <a:solidFill>
                  <a:srgbClr val="000000"/>
                </a:solidFill>
                <a:effectLst/>
                <a:uLnTx/>
                <a:uFillTx/>
                <a:latin typeface="Arial"/>
                <a:ea typeface="+mn-ea"/>
                <a:cs typeface="+mn-cs"/>
              </a:rPr>
              <a:t>eductions</a:t>
            </a:r>
            <a:r>
              <a:rPr kumimoji="0" lang="en-US" sz="1200" b="1" i="0" u="none" strike="noStrike" kern="1200" cap="none" spc="0" normalizeH="0" baseline="0" noProof="0" dirty="0">
                <a:ln>
                  <a:noFill/>
                </a:ln>
                <a:solidFill>
                  <a:srgbClr val="000000"/>
                </a:solidFill>
                <a:effectLst/>
                <a:uLnTx/>
                <a:uFillTx/>
                <a:latin typeface="Arial"/>
                <a:ea typeface="+mn-ea"/>
                <a:cs typeface="+mn-cs"/>
              </a:rPr>
              <a:t>, %</a:t>
            </a:r>
          </a:p>
        </p:txBody>
      </p:sp>
      <p:sp>
        <p:nvSpPr>
          <p:cNvPr id="56" name="Rectangle 55">
            <a:extLst>
              <a:ext uri="{FF2B5EF4-FFF2-40B4-BE49-F238E27FC236}">
                <a16:creationId xmlns:a16="http://schemas.microsoft.com/office/drawing/2014/main" id="{C6328899-C902-2A5D-DEAC-94CAFB4E0367}"/>
              </a:ext>
            </a:extLst>
          </p:cNvPr>
          <p:cNvSpPr/>
          <p:nvPr/>
        </p:nvSpPr>
        <p:spPr bwMode="gray">
          <a:xfrm rot="16200000">
            <a:off x="-947738" y="3748088"/>
            <a:ext cx="3262962" cy="2444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Cost $/ton</a:t>
            </a:r>
          </a:p>
        </p:txBody>
      </p:sp>
      <p:sp>
        <p:nvSpPr>
          <p:cNvPr id="57" name="Rectangle 56">
            <a:extLst>
              <a:ext uri="{FF2B5EF4-FFF2-40B4-BE49-F238E27FC236}">
                <a16:creationId xmlns:a16="http://schemas.microsoft.com/office/drawing/2014/main" id="{D02FEEF6-D67E-75D0-9977-400978A4CF41}"/>
              </a:ext>
            </a:extLst>
          </p:cNvPr>
          <p:cNvSpPr/>
          <p:nvPr>
            <p:custDataLst>
              <p:tags r:id="rId49"/>
            </p:custDataLst>
          </p:nvPr>
        </p:nvSpPr>
        <p:spPr bwMode="auto">
          <a:xfrm>
            <a:off x="539750" y="1981200"/>
            <a:ext cx="179388" cy="133350"/>
          </a:xfrm>
          <a:prstGeom prst="rect">
            <a:avLst/>
          </a:prstGeom>
          <a:solidFill>
            <a:schemeClr val="accent1"/>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58" name="Rectangle 57">
            <a:extLst>
              <a:ext uri="{FF2B5EF4-FFF2-40B4-BE49-F238E27FC236}">
                <a16:creationId xmlns:a16="http://schemas.microsoft.com/office/drawing/2014/main" id="{EF3E742E-CE80-D0A0-0AC9-672BDCF6703B}"/>
              </a:ext>
            </a:extLst>
          </p:cNvPr>
          <p:cNvSpPr/>
          <p:nvPr>
            <p:custDataLst>
              <p:tags r:id="rId50"/>
            </p:custDataLst>
          </p:nvPr>
        </p:nvSpPr>
        <p:spPr bwMode="auto">
          <a:xfrm>
            <a:off x="1979613" y="1981200"/>
            <a:ext cx="179388" cy="133350"/>
          </a:xfrm>
          <a:prstGeom prst="rect">
            <a:avLst/>
          </a:prstGeom>
          <a:noFill/>
          <a:ln w="19050" cap="flat" cmpd="sng" algn="ctr">
            <a:solidFill>
              <a:schemeClr val="accent1"/>
            </a:solidFill>
            <a:prstDash val="dash"/>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59" name="Text Placeholder 10">
            <a:extLst>
              <a:ext uri="{FF2B5EF4-FFF2-40B4-BE49-F238E27FC236}">
                <a16:creationId xmlns:a16="http://schemas.microsoft.com/office/drawing/2014/main" id="{714140FC-5075-D088-570F-A4555BF396D4}"/>
              </a:ext>
            </a:extLst>
          </p:cNvPr>
          <p:cNvSpPr>
            <a:spLocks noGrp="1"/>
          </p:cNvSpPr>
          <p:nvPr>
            <p:custDataLst>
              <p:tags r:id="rId51"/>
            </p:custDataLst>
          </p:nvPr>
        </p:nvSpPr>
        <p:spPr bwMode="auto">
          <a:xfrm>
            <a:off x="769938" y="1976438"/>
            <a:ext cx="11080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1000" b="0" i="0" u="none" strike="noStrike" kern="1200" cap="none" spc="0" normalizeH="0" baseline="0" noProof="0">
                <a:ln>
                  <a:noFill/>
                </a:ln>
                <a:solidFill>
                  <a:srgbClr val="000000"/>
                </a:solidFill>
                <a:effectLst/>
                <a:uLnTx/>
                <a:uFillTx/>
                <a:latin typeface="Arial"/>
                <a:ea typeface="+mn-ea"/>
                <a:cs typeface="+mn-cs"/>
              </a:rPr>
              <a:t>Baseline cost range</a:t>
            </a:r>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60" name="Text Placeholder 10">
            <a:extLst>
              <a:ext uri="{FF2B5EF4-FFF2-40B4-BE49-F238E27FC236}">
                <a16:creationId xmlns:a16="http://schemas.microsoft.com/office/drawing/2014/main" id="{B86B18C2-50A4-3AD0-1DA0-88619A65BCF0}"/>
              </a:ext>
            </a:extLst>
          </p:cNvPr>
          <p:cNvSpPr>
            <a:spLocks noGrp="1"/>
          </p:cNvSpPr>
          <p:nvPr>
            <p:custDataLst>
              <p:tags r:id="rId52"/>
            </p:custDataLst>
          </p:nvPr>
        </p:nvSpPr>
        <p:spPr bwMode="auto">
          <a:xfrm>
            <a:off x="2209800" y="1976438"/>
            <a:ext cx="996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1000" b="0" i="0" u="none" strike="noStrike" kern="1200" cap="none" spc="0" normalizeH="0" baseline="0" noProof="0">
                <a:ln>
                  <a:noFill/>
                </a:ln>
                <a:solidFill>
                  <a:srgbClr val="000000"/>
                </a:solidFill>
                <a:effectLst/>
                <a:uLnTx/>
                <a:uFillTx/>
                <a:latin typeface="Arial"/>
                <a:ea typeface="+mn-ea"/>
                <a:cs typeface="+mn-cs"/>
              </a:rPr>
              <a:t>Higher cost range</a:t>
            </a:r>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cxnSp>
        <p:nvCxnSpPr>
          <p:cNvPr id="61" name="Straight Connector 60">
            <a:extLst>
              <a:ext uri="{FF2B5EF4-FFF2-40B4-BE49-F238E27FC236}">
                <a16:creationId xmlns:a16="http://schemas.microsoft.com/office/drawing/2014/main" id="{2C01C1D7-D7DD-CFB7-78D5-5E95012ECE8F}"/>
              </a:ext>
            </a:extLst>
          </p:cNvPr>
          <p:cNvCxnSpPr>
            <a:cxnSpLocks/>
          </p:cNvCxnSpPr>
          <p:nvPr/>
        </p:nvCxnSpPr>
        <p:spPr bwMode="gray">
          <a:xfrm>
            <a:off x="1457963" y="4938713"/>
            <a:ext cx="351669" cy="61913"/>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D10920A7-DDCF-6DB6-79FA-C2AABFF35279}"/>
              </a:ext>
            </a:extLst>
          </p:cNvPr>
          <p:cNvGrpSpPr/>
          <p:nvPr/>
        </p:nvGrpSpPr>
        <p:grpSpPr>
          <a:xfrm>
            <a:off x="3306956" y="1962733"/>
            <a:ext cx="1864484" cy="223838"/>
            <a:chOff x="1433513" y="2231231"/>
            <a:chExt cx="1864484" cy="223838"/>
          </a:xfrm>
        </p:grpSpPr>
        <p:sp>
          <p:nvSpPr>
            <p:cNvPr id="63" name="Oval 62">
              <a:extLst>
                <a:ext uri="{FF2B5EF4-FFF2-40B4-BE49-F238E27FC236}">
                  <a16:creationId xmlns:a16="http://schemas.microsoft.com/office/drawing/2014/main" id="{A91201CD-29C7-DB3C-C78A-049CCA60BDCA}"/>
                </a:ext>
              </a:extLst>
            </p:cNvPr>
            <p:cNvSpPr/>
            <p:nvPr/>
          </p:nvSpPr>
          <p:spPr bwMode="gray">
            <a:xfrm>
              <a:off x="1433513" y="2278363"/>
              <a:ext cx="134938" cy="134773"/>
            </a:xfrm>
            <a:prstGeom prst="ellipse">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64" name="Rectangle 63">
              <a:extLst>
                <a:ext uri="{FF2B5EF4-FFF2-40B4-BE49-F238E27FC236}">
                  <a16:creationId xmlns:a16="http://schemas.microsoft.com/office/drawing/2014/main" id="{ACA3FB27-474E-3836-4593-16E2352B7C3B}"/>
                </a:ext>
              </a:extLst>
            </p:cNvPr>
            <p:cNvSpPr/>
            <p:nvPr/>
          </p:nvSpPr>
          <p:spPr bwMode="gray">
            <a:xfrm>
              <a:off x="1579563" y="2231231"/>
              <a:ext cx="1718434" cy="22383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Avg. current (2023) cost</a:t>
              </a:r>
            </a:p>
          </p:txBody>
        </p:sp>
      </p:grpSp>
      <p:grpSp>
        <p:nvGrpSpPr>
          <p:cNvPr id="65" name="Group 64">
            <a:extLst>
              <a:ext uri="{FF2B5EF4-FFF2-40B4-BE49-F238E27FC236}">
                <a16:creationId xmlns:a16="http://schemas.microsoft.com/office/drawing/2014/main" id="{03A5C486-3B6B-50BD-128A-EE1D2FA9D01F}"/>
              </a:ext>
            </a:extLst>
          </p:cNvPr>
          <p:cNvGrpSpPr/>
          <p:nvPr/>
        </p:nvGrpSpPr>
        <p:grpSpPr>
          <a:xfrm>
            <a:off x="4964871" y="1962733"/>
            <a:ext cx="1750889" cy="223838"/>
            <a:chOff x="1433513" y="2231231"/>
            <a:chExt cx="1750889" cy="223838"/>
          </a:xfrm>
        </p:grpSpPr>
        <p:sp>
          <p:nvSpPr>
            <p:cNvPr id="66" name="Oval 65">
              <a:extLst>
                <a:ext uri="{FF2B5EF4-FFF2-40B4-BE49-F238E27FC236}">
                  <a16:creationId xmlns:a16="http://schemas.microsoft.com/office/drawing/2014/main" id="{3DDCA45F-0DBB-F27C-5764-0DCCA65ACF18}"/>
                </a:ext>
              </a:extLst>
            </p:cNvPr>
            <p:cNvSpPr/>
            <p:nvPr/>
          </p:nvSpPr>
          <p:spPr bwMode="gray">
            <a:xfrm>
              <a:off x="1433513" y="2278363"/>
              <a:ext cx="134938" cy="134773"/>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67" name="Rectangle 66">
              <a:extLst>
                <a:ext uri="{FF2B5EF4-FFF2-40B4-BE49-F238E27FC236}">
                  <a16:creationId xmlns:a16="http://schemas.microsoft.com/office/drawing/2014/main" id="{51A60E74-AE7F-9AB3-1A71-3BE6EC1E1B9A}"/>
                </a:ext>
              </a:extLst>
            </p:cNvPr>
            <p:cNvSpPr/>
            <p:nvPr/>
          </p:nvSpPr>
          <p:spPr bwMode="gray">
            <a:xfrm>
              <a:off x="1579563" y="2231231"/>
              <a:ext cx="1604839" cy="22383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Avg. future (2030) cost</a:t>
              </a:r>
            </a:p>
          </p:txBody>
        </p:sp>
      </p:grpSp>
      <p:sp>
        <p:nvSpPr>
          <p:cNvPr id="68" name="Right Brace 67">
            <a:extLst>
              <a:ext uri="{FF2B5EF4-FFF2-40B4-BE49-F238E27FC236}">
                <a16:creationId xmlns:a16="http://schemas.microsoft.com/office/drawing/2014/main" id="{3158A9B5-F0FF-213A-EBEC-4B25D58330AE}"/>
              </a:ext>
            </a:extLst>
          </p:cNvPr>
          <p:cNvSpPr/>
          <p:nvPr/>
        </p:nvSpPr>
        <p:spPr bwMode="gray">
          <a:xfrm rot="16200000">
            <a:off x="1509713" y="2928938"/>
            <a:ext cx="266833" cy="576263"/>
          </a:xfrm>
          <a:prstGeom prst="rightBrac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69" name="Group 68">
            <a:extLst>
              <a:ext uri="{FF2B5EF4-FFF2-40B4-BE49-F238E27FC236}">
                <a16:creationId xmlns:a16="http://schemas.microsoft.com/office/drawing/2014/main" id="{E2372215-C0A3-EE2D-7FEC-FC1EC2525CBC}"/>
              </a:ext>
            </a:extLst>
          </p:cNvPr>
          <p:cNvGrpSpPr/>
          <p:nvPr/>
        </p:nvGrpSpPr>
        <p:grpSpPr>
          <a:xfrm>
            <a:off x="1209150" y="2185099"/>
            <a:ext cx="876289" cy="870541"/>
            <a:chOff x="2427837" y="2228836"/>
            <a:chExt cx="658368" cy="654690"/>
          </a:xfrm>
        </p:grpSpPr>
        <p:sp>
          <p:nvSpPr>
            <p:cNvPr id="70" name="Oval 69">
              <a:extLst>
                <a:ext uri="{FF2B5EF4-FFF2-40B4-BE49-F238E27FC236}">
                  <a16:creationId xmlns:a16="http://schemas.microsoft.com/office/drawing/2014/main" id="{1B528F5C-EDF2-FCF5-197E-BD57AB18B26E}"/>
                </a:ext>
              </a:extLst>
            </p:cNvPr>
            <p:cNvSpPr/>
            <p:nvPr/>
          </p:nvSpPr>
          <p:spPr bwMode="gray">
            <a:xfrm>
              <a:off x="2427837" y="2228836"/>
              <a:ext cx="658368" cy="654690"/>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FFFFFF"/>
                </a:solidFill>
                <a:effectLst/>
                <a:uLnTx/>
                <a:uFillTx/>
                <a:latin typeface="Arial"/>
                <a:ea typeface="+mn-ea"/>
                <a:cs typeface="+mn-cs"/>
              </a:endParaRPr>
            </a:p>
          </p:txBody>
        </p:sp>
        <p:sp>
          <p:nvSpPr>
            <p:cNvPr id="71" name="TextBox 70">
              <a:extLst>
                <a:ext uri="{FF2B5EF4-FFF2-40B4-BE49-F238E27FC236}">
                  <a16:creationId xmlns:a16="http://schemas.microsoft.com/office/drawing/2014/main" id="{D95FAFBE-DCCC-F457-62A6-768513118AF5}"/>
                </a:ext>
              </a:extLst>
            </p:cNvPr>
            <p:cNvSpPr txBox="1"/>
            <p:nvPr/>
          </p:nvSpPr>
          <p:spPr bwMode="gray">
            <a:xfrm>
              <a:off x="2429599" y="2466794"/>
              <a:ext cx="654843" cy="170408"/>
            </a:xfrm>
            <a:prstGeom prst="rect">
              <a:avLst/>
            </a:prstGeom>
            <a:noFill/>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a:ea typeface="+mn-ea"/>
                  <a:cs typeface="+mn-cs"/>
                </a:rPr>
                <a:t>~13,800</a:t>
              </a:r>
            </a:p>
          </p:txBody>
        </p:sp>
      </p:grpSp>
      <p:sp>
        <p:nvSpPr>
          <p:cNvPr id="72" name="Right Brace 71">
            <a:extLst>
              <a:ext uri="{FF2B5EF4-FFF2-40B4-BE49-F238E27FC236}">
                <a16:creationId xmlns:a16="http://schemas.microsoft.com/office/drawing/2014/main" id="{43104C0B-27A0-0EAA-8B99-8A7C4CAB179A}"/>
              </a:ext>
            </a:extLst>
          </p:cNvPr>
          <p:cNvSpPr/>
          <p:nvPr/>
        </p:nvSpPr>
        <p:spPr bwMode="gray">
          <a:xfrm rot="16200000">
            <a:off x="2381250" y="2633663"/>
            <a:ext cx="266833" cy="1165225"/>
          </a:xfrm>
          <a:prstGeom prst="rightBrac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4" name="Oval 73">
            <a:extLst>
              <a:ext uri="{FF2B5EF4-FFF2-40B4-BE49-F238E27FC236}">
                <a16:creationId xmlns:a16="http://schemas.microsoft.com/office/drawing/2014/main" id="{814643F2-86C6-0816-1814-2B6BC37EDE07}"/>
              </a:ext>
            </a:extLst>
          </p:cNvPr>
          <p:cNvSpPr/>
          <p:nvPr/>
        </p:nvSpPr>
        <p:spPr bwMode="gray">
          <a:xfrm>
            <a:off x="3661040" y="3002764"/>
            <a:ext cx="45720" cy="49789"/>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FFFFFF"/>
              </a:solidFill>
              <a:effectLst/>
              <a:uLnTx/>
              <a:uFillTx/>
              <a:latin typeface="Arial"/>
              <a:ea typeface="+mn-ea"/>
              <a:cs typeface="+mn-cs"/>
            </a:endParaRPr>
          </a:p>
        </p:txBody>
      </p:sp>
      <p:sp>
        <p:nvSpPr>
          <p:cNvPr id="75" name="TextBox 74">
            <a:extLst>
              <a:ext uri="{FF2B5EF4-FFF2-40B4-BE49-F238E27FC236}">
                <a16:creationId xmlns:a16="http://schemas.microsoft.com/office/drawing/2014/main" id="{6BAF5F18-1E27-3A4F-1730-29F52875C58C}"/>
              </a:ext>
            </a:extLst>
          </p:cNvPr>
          <p:cNvSpPr txBox="1"/>
          <p:nvPr/>
        </p:nvSpPr>
        <p:spPr bwMode="gray">
          <a:xfrm>
            <a:off x="3493846" y="2794194"/>
            <a:ext cx="369642" cy="226591"/>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effectLst/>
                <a:uLnTx/>
                <a:uFillTx/>
                <a:latin typeface="Arial"/>
                <a:ea typeface="+mn-ea"/>
                <a:cs typeface="+mn-cs"/>
              </a:rPr>
              <a:t>~132</a:t>
            </a:r>
          </a:p>
        </p:txBody>
      </p:sp>
      <p:grpSp>
        <p:nvGrpSpPr>
          <p:cNvPr id="82" name="Group 81">
            <a:extLst>
              <a:ext uri="{FF2B5EF4-FFF2-40B4-BE49-F238E27FC236}">
                <a16:creationId xmlns:a16="http://schemas.microsoft.com/office/drawing/2014/main" id="{FE201574-7A50-E662-2E29-AB88BED13806}"/>
              </a:ext>
            </a:extLst>
          </p:cNvPr>
          <p:cNvGrpSpPr/>
          <p:nvPr/>
        </p:nvGrpSpPr>
        <p:grpSpPr>
          <a:xfrm>
            <a:off x="6580472" y="1976438"/>
            <a:ext cx="2198414" cy="223838"/>
            <a:chOff x="1433513" y="2231231"/>
            <a:chExt cx="2198414" cy="223838"/>
          </a:xfrm>
        </p:grpSpPr>
        <p:sp>
          <p:nvSpPr>
            <p:cNvPr id="83" name="Oval 82">
              <a:extLst>
                <a:ext uri="{FF2B5EF4-FFF2-40B4-BE49-F238E27FC236}">
                  <a16:creationId xmlns:a16="http://schemas.microsoft.com/office/drawing/2014/main" id="{6B416E29-BD4B-AE03-D0FB-FF4A13D0BDCC}"/>
                </a:ext>
              </a:extLst>
            </p:cNvPr>
            <p:cNvSpPr/>
            <p:nvPr/>
          </p:nvSpPr>
          <p:spPr bwMode="gray">
            <a:xfrm>
              <a:off x="1433513" y="2278363"/>
              <a:ext cx="134938" cy="134773"/>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84" name="Rectangle 83">
              <a:extLst>
                <a:ext uri="{FF2B5EF4-FFF2-40B4-BE49-F238E27FC236}">
                  <a16:creationId xmlns:a16="http://schemas.microsoft.com/office/drawing/2014/main" id="{78B4E044-F03E-CCED-B842-3257F05C3409}"/>
                </a:ext>
              </a:extLst>
            </p:cNvPr>
            <p:cNvSpPr/>
            <p:nvPr/>
          </p:nvSpPr>
          <p:spPr bwMode="gray">
            <a:xfrm>
              <a:off x="1579563" y="2231231"/>
              <a:ext cx="2052364" cy="22383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CO</a:t>
              </a:r>
              <a:r>
                <a:rPr kumimoji="0" lang="en-US" sz="1000" b="0" i="0" u="none" strike="noStrike" kern="1200" cap="none" spc="0" normalizeH="0" baseline="-25000" noProof="0">
                  <a:ln>
                    <a:noFill/>
                  </a:ln>
                  <a:solidFill>
                    <a:srgbClr val="000000"/>
                  </a:solidFill>
                  <a:effectLst/>
                  <a:uLnTx/>
                  <a:uFillTx/>
                  <a:latin typeface="Arial"/>
                  <a:ea typeface="+mn-ea"/>
                  <a:cs typeface="+mn-cs"/>
                </a:rPr>
                <a:t>2</a:t>
              </a:r>
              <a:r>
                <a:rPr kumimoji="0" lang="en-US" sz="1000" b="0" i="0" u="none" strike="noStrike" kern="1200" cap="none" spc="0" normalizeH="0" baseline="0" noProof="0">
                  <a:ln>
                    <a:noFill/>
                  </a:ln>
                  <a:solidFill>
                    <a:srgbClr val="000000"/>
                  </a:solidFill>
                  <a:effectLst/>
                  <a:uLnTx/>
                  <a:uFillTx/>
                  <a:latin typeface="Arial"/>
                  <a:ea typeface="+mn-ea"/>
                  <a:cs typeface="+mn-cs"/>
                </a:rPr>
                <a:t> emissions (Mt)</a:t>
              </a:r>
            </a:p>
          </p:txBody>
        </p:sp>
      </p:grpSp>
      <p:cxnSp>
        <p:nvCxnSpPr>
          <p:cNvPr id="85" name="Straight Connector 84">
            <a:extLst>
              <a:ext uri="{FF2B5EF4-FFF2-40B4-BE49-F238E27FC236}">
                <a16:creationId xmlns:a16="http://schemas.microsoft.com/office/drawing/2014/main" id="{7F6328F4-7524-8481-327E-B34257E3F945}"/>
              </a:ext>
            </a:extLst>
          </p:cNvPr>
          <p:cNvCxnSpPr>
            <a:cxnSpLocks/>
          </p:cNvCxnSpPr>
          <p:nvPr/>
        </p:nvCxnSpPr>
        <p:spPr bwMode="gray">
          <a:xfrm>
            <a:off x="1350962" y="5526088"/>
            <a:ext cx="7350126" cy="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3A024F-4CA1-BCC5-A2B3-883E534B58D6}"/>
              </a:ext>
            </a:extLst>
          </p:cNvPr>
          <p:cNvCxnSpPr>
            <a:cxnSpLocks/>
          </p:cNvCxnSpPr>
          <p:nvPr/>
        </p:nvCxnSpPr>
        <p:spPr bwMode="gray">
          <a:xfrm>
            <a:off x="2038350" y="4866217"/>
            <a:ext cx="893763" cy="85196"/>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1D47458-3224-8D72-54C1-51C4DE8DFBF4}"/>
              </a:ext>
            </a:extLst>
          </p:cNvPr>
          <p:cNvCxnSpPr>
            <a:cxnSpLocks/>
          </p:cNvCxnSpPr>
          <p:nvPr/>
        </p:nvCxnSpPr>
        <p:spPr bwMode="gray">
          <a:xfrm>
            <a:off x="4421981" y="5209459"/>
            <a:ext cx="877888" cy="50801"/>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91822D6-A631-54B1-5FBF-0F733EECADF3}"/>
              </a:ext>
            </a:extLst>
          </p:cNvPr>
          <p:cNvCxnSpPr>
            <a:cxnSpLocks/>
          </p:cNvCxnSpPr>
          <p:nvPr/>
        </p:nvCxnSpPr>
        <p:spPr bwMode="gray">
          <a:xfrm>
            <a:off x="3233010" y="5265739"/>
            <a:ext cx="891315" cy="42069"/>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E525554-42A0-37A4-0461-380BF5ACDD7D}"/>
              </a:ext>
            </a:extLst>
          </p:cNvPr>
          <p:cNvCxnSpPr>
            <a:cxnSpLocks/>
          </p:cNvCxnSpPr>
          <p:nvPr/>
        </p:nvCxnSpPr>
        <p:spPr bwMode="gray">
          <a:xfrm>
            <a:off x="5521189" y="4808003"/>
            <a:ext cx="738324" cy="84992"/>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8C0AEFB-BC5B-B49D-A877-CF75E4396C0A}"/>
              </a:ext>
            </a:extLst>
          </p:cNvPr>
          <p:cNvCxnSpPr>
            <a:cxnSpLocks/>
          </p:cNvCxnSpPr>
          <p:nvPr/>
        </p:nvCxnSpPr>
        <p:spPr bwMode="gray">
          <a:xfrm>
            <a:off x="6482305" y="4594443"/>
            <a:ext cx="2132528" cy="12132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511E6353-12EF-3C33-283C-BB6B4FB85853}"/>
              </a:ext>
            </a:extLst>
          </p:cNvPr>
          <p:cNvGrpSpPr/>
          <p:nvPr/>
        </p:nvGrpSpPr>
        <p:grpSpPr>
          <a:xfrm>
            <a:off x="2082801" y="4519609"/>
            <a:ext cx="795338" cy="392104"/>
            <a:chOff x="4450433" y="5650705"/>
            <a:chExt cx="795338" cy="391396"/>
          </a:xfrm>
        </p:grpSpPr>
        <p:cxnSp>
          <p:nvCxnSpPr>
            <p:cNvPr id="92" name="Straight Connector 91">
              <a:extLst>
                <a:ext uri="{FF2B5EF4-FFF2-40B4-BE49-F238E27FC236}">
                  <a16:creationId xmlns:a16="http://schemas.microsoft.com/office/drawing/2014/main" id="{5C0E1214-0270-05C2-C786-8EA0CC1DC278}"/>
                </a:ext>
              </a:extLst>
            </p:cNvPr>
            <p:cNvCxnSpPr>
              <a:cxnSpLocks/>
            </p:cNvCxnSpPr>
            <p:nvPr/>
          </p:nvCxnSpPr>
          <p:spPr bwMode="gray">
            <a:xfrm>
              <a:off x="4848102" y="5810032"/>
              <a:ext cx="0" cy="232069"/>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147A3C72-2435-7A5D-6B4F-67789A723795}"/>
                </a:ext>
              </a:extLst>
            </p:cNvPr>
            <p:cNvSpPr/>
            <p:nvPr/>
          </p:nvSpPr>
          <p:spPr bwMode="gray">
            <a:xfrm>
              <a:off x="4450433" y="5650705"/>
              <a:ext cx="795338" cy="16249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Hydrogen</a:t>
              </a:r>
            </a:p>
          </p:txBody>
        </p:sp>
      </p:grpSp>
      <p:grpSp>
        <p:nvGrpSpPr>
          <p:cNvPr id="94" name="Group 93">
            <a:extLst>
              <a:ext uri="{FF2B5EF4-FFF2-40B4-BE49-F238E27FC236}">
                <a16:creationId xmlns:a16="http://schemas.microsoft.com/office/drawing/2014/main" id="{A64C68D1-D278-9F3E-5563-BF567AABDA20}"/>
              </a:ext>
            </a:extLst>
          </p:cNvPr>
          <p:cNvGrpSpPr/>
          <p:nvPr/>
        </p:nvGrpSpPr>
        <p:grpSpPr>
          <a:xfrm>
            <a:off x="3308350" y="4378328"/>
            <a:ext cx="795338" cy="914711"/>
            <a:chOff x="4450433" y="5504147"/>
            <a:chExt cx="795338" cy="917895"/>
          </a:xfrm>
        </p:grpSpPr>
        <p:cxnSp>
          <p:nvCxnSpPr>
            <p:cNvPr id="95" name="Straight Connector 94">
              <a:extLst>
                <a:ext uri="{FF2B5EF4-FFF2-40B4-BE49-F238E27FC236}">
                  <a16:creationId xmlns:a16="http://schemas.microsoft.com/office/drawing/2014/main" id="{D751204E-4B73-7EFB-8EBC-47276B7466A9}"/>
                </a:ext>
              </a:extLst>
            </p:cNvPr>
            <p:cNvCxnSpPr>
              <a:cxnSpLocks/>
              <a:stCxn id="96" idx="2"/>
            </p:cNvCxnSpPr>
            <p:nvPr/>
          </p:nvCxnSpPr>
          <p:spPr bwMode="gray">
            <a:xfrm>
              <a:off x="4848102" y="5813202"/>
              <a:ext cx="0" cy="60884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134B6CB9-9B92-C005-A189-F15EE3934336}"/>
                </a:ext>
              </a:extLst>
            </p:cNvPr>
            <p:cNvSpPr/>
            <p:nvPr/>
          </p:nvSpPr>
          <p:spPr bwMode="gray">
            <a:xfrm>
              <a:off x="4450433" y="5504147"/>
              <a:ext cx="795338" cy="30905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Ethanol/</a:t>
              </a:r>
              <a:br>
                <a:rPr kumimoji="0" lang="en-US" sz="1000" b="0" i="0" u="none" strike="noStrike" kern="1200" cap="none" spc="0" normalizeH="0" baseline="0" noProof="0" dirty="0">
                  <a:ln>
                    <a:noFill/>
                  </a:ln>
                  <a:solidFill>
                    <a:srgbClr val="000000"/>
                  </a:solidFill>
                  <a:effectLst/>
                  <a:uLnTx/>
                  <a:uFillTx/>
                  <a:latin typeface="Arial"/>
                  <a:ea typeface="+mn-ea"/>
                  <a:cs typeface="+mn-cs"/>
                </a:rPr>
              </a:br>
              <a:r>
                <a:rPr kumimoji="0" lang="en-US" sz="1000" b="0" i="0" u="none" strike="noStrike" kern="1200" cap="none" spc="0" normalizeH="0" baseline="0" noProof="0" dirty="0">
                  <a:ln>
                    <a:noFill/>
                  </a:ln>
                  <a:solidFill>
                    <a:srgbClr val="000000"/>
                  </a:solidFill>
                  <a:effectLst/>
                  <a:uLnTx/>
                  <a:uFillTx/>
                  <a:latin typeface="Arial"/>
                  <a:ea typeface="+mn-ea"/>
                  <a:cs typeface="+mn-cs"/>
                </a:rPr>
                <a:t>Methanol</a:t>
              </a:r>
            </a:p>
          </p:txBody>
        </p:sp>
      </p:grpSp>
      <p:grpSp>
        <p:nvGrpSpPr>
          <p:cNvPr id="97" name="Group 96">
            <a:extLst>
              <a:ext uri="{FF2B5EF4-FFF2-40B4-BE49-F238E27FC236}">
                <a16:creationId xmlns:a16="http://schemas.microsoft.com/office/drawing/2014/main" id="{B31E5666-A5FA-55A6-4433-9AD9367C5387}"/>
              </a:ext>
            </a:extLst>
          </p:cNvPr>
          <p:cNvGrpSpPr/>
          <p:nvPr/>
        </p:nvGrpSpPr>
        <p:grpSpPr>
          <a:xfrm>
            <a:off x="4450433" y="4476751"/>
            <a:ext cx="795338" cy="758109"/>
            <a:chOff x="4450433" y="5650705"/>
            <a:chExt cx="795338" cy="758543"/>
          </a:xfrm>
        </p:grpSpPr>
        <p:cxnSp>
          <p:nvCxnSpPr>
            <p:cNvPr id="98" name="Straight Connector 97">
              <a:extLst>
                <a:ext uri="{FF2B5EF4-FFF2-40B4-BE49-F238E27FC236}">
                  <a16:creationId xmlns:a16="http://schemas.microsoft.com/office/drawing/2014/main" id="{C746932C-5414-5FAC-D473-11C88FCB4475}"/>
                </a:ext>
              </a:extLst>
            </p:cNvPr>
            <p:cNvCxnSpPr>
              <a:cxnSpLocks/>
              <a:stCxn id="99" idx="2"/>
            </p:cNvCxnSpPr>
            <p:nvPr/>
          </p:nvCxnSpPr>
          <p:spPr bwMode="gray">
            <a:xfrm>
              <a:off x="4848102" y="5813202"/>
              <a:ext cx="0" cy="596046"/>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CBDF893E-09A3-E981-415A-AB5571225145}"/>
                </a:ext>
              </a:extLst>
            </p:cNvPr>
            <p:cNvSpPr/>
            <p:nvPr/>
          </p:nvSpPr>
          <p:spPr bwMode="gray">
            <a:xfrm>
              <a:off x="4450433" y="5650705"/>
              <a:ext cx="795338" cy="16249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Ammonia</a:t>
              </a:r>
            </a:p>
          </p:txBody>
        </p:sp>
      </p:grpSp>
      <p:sp>
        <p:nvSpPr>
          <p:cNvPr id="100" name="Right Brace 99">
            <a:extLst>
              <a:ext uri="{FF2B5EF4-FFF2-40B4-BE49-F238E27FC236}">
                <a16:creationId xmlns:a16="http://schemas.microsoft.com/office/drawing/2014/main" id="{5EF9EBDD-0A3E-EEDA-E513-F647D0B75C2E}"/>
              </a:ext>
            </a:extLst>
          </p:cNvPr>
          <p:cNvSpPr/>
          <p:nvPr/>
        </p:nvSpPr>
        <p:spPr bwMode="gray">
          <a:xfrm rot="16200000">
            <a:off x="3549650" y="2633663"/>
            <a:ext cx="266833" cy="1165225"/>
          </a:xfrm>
          <a:prstGeom prst="rightBrac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1" name="Right Brace 100">
            <a:extLst>
              <a:ext uri="{FF2B5EF4-FFF2-40B4-BE49-F238E27FC236}">
                <a16:creationId xmlns:a16="http://schemas.microsoft.com/office/drawing/2014/main" id="{72629DE0-0552-C019-B45B-82955EA544B3}"/>
              </a:ext>
            </a:extLst>
          </p:cNvPr>
          <p:cNvSpPr/>
          <p:nvPr/>
        </p:nvSpPr>
        <p:spPr bwMode="gray">
          <a:xfrm rot="16200000">
            <a:off x="7394542" y="2043079"/>
            <a:ext cx="266833" cy="2346391"/>
          </a:xfrm>
          <a:prstGeom prst="rightBrac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2" name="Speech Bubble: Rectangle 511">
            <a:extLst>
              <a:ext uri="{FF2B5EF4-FFF2-40B4-BE49-F238E27FC236}">
                <a16:creationId xmlns:a16="http://schemas.microsoft.com/office/drawing/2014/main" id="{6E7F1FEA-2A64-009E-528A-FA69DD8ED810}"/>
              </a:ext>
            </a:extLst>
          </p:cNvPr>
          <p:cNvSpPr/>
          <p:nvPr/>
        </p:nvSpPr>
        <p:spPr bwMode="gray">
          <a:xfrm>
            <a:off x="1410305" y="3748087"/>
            <a:ext cx="1256694" cy="187321"/>
          </a:xfrm>
          <a:prstGeom prst="wedgeRectCallout">
            <a:avLst>
              <a:gd name="adj1" fmla="val -28412"/>
              <a:gd name="adj2" fmla="val 82839"/>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Arial"/>
                <a:ea typeface="+mn-ea"/>
                <a:cs typeface="+mn-cs"/>
              </a:rPr>
              <a:t>Including natural gas</a:t>
            </a:r>
          </a:p>
        </p:txBody>
      </p:sp>
      <p:sp>
        <p:nvSpPr>
          <p:cNvPr id="104" name="AutoShape 2">
            <a:extLst>
              <a:ext uri="{FF2B5EF4-FFF2-40B4-BE49-F238E27FC236}">
                <a16:creationId xmlns:a16="http://schemas.microsoft.com/office/drawing/2014/main" id="{4F2EBA09-38C4-39A3-D48B-800566C5016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5" name="Right Brace 104">
            <a:extLst>
              <a:ext uri="{FF2B5EF4-FFF2-40B4-BE49-F238E27FC236}">
                <a16:creationId xmlns:a16="http://schemas.microsoft.com/office/drawing/2014/main" id="{2209DCAB-8261-C495-A670-3199B44FF72A}"/>
              </a:ext>
            </a:extLst>
          </p:cNvPr>
          <p:cNvSpPr/>
          <p:nvPr/>
        </p:nvSpPr>
        <p:spPr bwMode="gray">
          <a:xfrm rot="16200000">
            <a:off x="5741129" y="2735247"/>
            <a:ext cx="266833" cy="960437"/>
          </a:xfrm>
          <a:prstGeom prst="rightBrac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6" name="Right Brace 105">
            <a:extLst>
              <a:ext uri="{FF2B5EF4-FFF2-40B4-BE49-F238E27FC236}">
                <a16:creationId xmlns:a16="http://schemas.microsoft.com/office/drawing/2014/main" id="{5A230EF9-87FF-EA3C-20F1-2F0B48CEDBA4}"/>
              </a:ext>
            </a:extLst>
          </p:cNvPr>
          <p:cNvSpPr/>
          <p:nvPr/>
        </p:nvSpPr>
        <p:spPr bwMode="gray">
          <a:xfrm rot="16200000">
            <a:off x="4696584" y="2644955"/>
            <a:ext cx="266833" cy="1128644"/>
          </a:xfrm>
          <a:prstGeom prst="rightBrac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8" name="Oval 47">
            <a:extLst>
              <a:ext uri="{FF2B5EF4-FFF2-40B4-BE49-F238E27FC236}">
                <a16:creationId xmlns:a16="http://schemas.microsoft.com/office/drawing/2014/main" id="{A48C7360-4255-DC9D-B26B-BC36F9CCE51C}"/>
              </a:ext>
            </a:extLst>
          </p:cNvPr>
          <p:cNvSpPr/>
          <p:nvPr/>
        </p:nvSpPr>
        <p:spPr bwMode="gray">
          <a:xfrm>
            <a:off x="4796399" y="2992253"/>
            <a:ext cx="66938" cy="66270"/>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FFFFFF"/>
              </a:solidFill>
              <a:effectLst/>
              <a:uLnTx/>
              <a:uFillTx/>
              <a:latin typeface="Arial"/>
              <a:ea typeface="+mn-ea"/>
              <a:cs typeface="+mn-cs"/>
            </a:endParaRPr>
          </a:p>
        </p:txBody>
      </p:sp>
      <p:sp>
        <p:nvSpPr>
          <p:cNvPr id="113" name="TextBox 112">
            <a:extLst>
              <a:ext uri="{FF2B5EF4-FFF2-40B4-BE49-F238E27FC236}">
                <a16:creationId xmlns:a16="http://schemas.microsoft.com/office/drawing/2014/main" id="{EDAB1490-ADBA-BB05-764E-7445EA26F8A8}"/>
              </a:ext>
            </a:extLst>
          </p:cNvPr>
          <p:cNvSpPr txBox="1"/>
          <p:nvPr/>
        </p:nvSpPr>
        <p:spPr bwMode="gray">
          <a:xfrm>
            <a:off x="4645047" y="2779324"/>
            <a:ext cx="369642" cy="226591"/>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effectLst/>
                <a:uLnTx/>
                <a:uFillTx/>
                <a:latin typeface="Arial"/>
                <a:ea typeface="+mn-ea"/>
                <a:cs typeface="+mn-cs"/>
              </a:rPr>
              <a:t>~450</a:t>
            </a:r>
          </a:p>
        </p:txBody>
      </p:sp>
      <p:sp>
        <p:nvSpPr>
          <p:cNvPr id="116" name="Oval 115">
            <a:extLst>
              <a:ext uri="{FF2B5EF4-FFF2-40B4-BE49-F238E27FC236}">
                <a16:creationId xmlns:a16="http://schemas.microsoft.com/office/drawing/2014/main" id="{A968AB1E-2209-172B-24CB-8368457E857A}"/>
              </a:ext>
            </a:extLst>
          </p:cNvPr>
          <p:cNvSpPr/>
          <p:nvPr/>
        </p:nvSpPr>
        <p:spPr bwMode="gray">
          <a:xfrm>
            <a:off x="2463595" y="2949399"/>
            <a:ext cx="107806" cy="106730"/>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FFFFFF"/>
              </a:solidFill>
              <a:effectLst/>
              <a:uLnTx/>
              <a:uFillTx/>
              <a:latin typeface="Arial"/>
              <a:ea typeface="+mn-ea"/>
              <a:cs typeface="+mn-cs"/>
            </a:endParaRPr>
          </a:p>
        </p:txBody>
      </p:sp>
      <p:sp>
        <p:nvSpPr>
          <p:cNvPr id="117" name="TextBox 116">
            <a:extLst>
              <a:ext uri="{FF2B5EF4-FFF2-40B4-BE49-F238E27FC236}">
                <a16:creationId xmlns:a16="http://schemas.microsoft.com/office/drawing/2014/main" id="{F4832444-39D5-517B-A03E-15B42387F290}"/>
              </a:ext>
            </a:extLst>
          </p:cNvPr>
          <p:cNvSpPr txBox="1"/>
          <p:nvPr/>
        </p:nvSpPr>
        <p:spPr bwMode="gray">
          <a:xfrm>
            <a:off x="2329845" y="2742866"/>
            <a:ext cx="369642" cy="226591"/>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effectLst/>
                <a:uLnTx/>
                <a:uFillTx/>
                <a:latin typeface="Arial"/>
                <a:ea typeface="+mn-ea"/>
                <a:cs typeface="+mn-cs"/>
              </a:rPr>
              <a:t>~</a:t>
            </a:r>
            <a:r>
              <a:rPr lang="en-US" sz="1000" b="1">
                <a:latin typeface="Arial"/>
              </a:rPr>
              <a:t>920</a:t>
            </a:r>
            <a:endParaRPr kumimoji="0" lang="en-US" sz="1000" b="1" i="0" u="none" strike="noStrike" kern="1200" cap="none" spc="0" normalizeH="0" baseline="0" noProof="0">
              <a:ln>
                <a:noFill/>
              </a:ln>
              <a:effectLst/>
              <a:uLnTx/>
              <a:uFillTx/>
              <a:latin typeface="Arial"/>
              <a:ea typeface="+mn-ea"/>
              <a:cs typeface="+mn-cs"/>
            </a:endParaRPr>
          </a:p>
        </p:txBody>
      </p:sp>
      <p:grpSp>
        <p:nvGrpSpPr>
          <p:cNvPr id="122" name="Group 121">
            <a:extLst>
              <a:ext uri="{FF2B5EF4-FFF2-40B4-BE49-F238E27FC236}">
                <a16:creationId xmlns:a16="http://schemas.microsoft.com/office/drawing/2014/main" id="{7976AB81-A8AF-F291-AA91-40907B2E8C83}"/>
              </a:ext>
            </a:extLst>
          </p:cNvPr>
          <p:cNvGrpSpPr/>
          <p:nvPr/>
        </p:nvGrpSpPr>
        <p:grpSpPr>
          <a:xfrm>
            <a:off x="7200503" y="2601301"/>
            <a:ext cx="654843" cy="445837"/>
            <a:chOff x="7200503" y="2601301"/>
            <a:chExt cx="654843" cy="445837"/>
          </a:xfrm>
        </p:grpSpPr>
        <p:sp>
          <p:nvSpPr>
            <p:cNvPr id="120" name="Oval 119">
              <a:extLst>
                <a:ext uri="{FF2B5EF4-FFF2-40B4-BE49-F238E27FC236}">
                  <a16:creationId xmlns:a16="http://schemas.microsoft.com/office/drawing/2014/main" id="{23C7847C-E2C2-F683-228E-C3EBC9904319}"/>
                </a:ext>
              </a:extLst>
            </p:cNvPr>
            <p:cNvSpPr/>
            <p:nvPr/>
          </p:nvSpPr>
          <p:spPr bwMode="gray">
            <a:xfrm>
              <a:off x="7302757" y="2601301"/>
              <a:ext cx="450336" cy="445837"/>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FFFFFF"/>
                </a:solidFill>
                <a:effectLst/>
                <a:uLnTx/>
                <a:uFillTx/>
                <a:latin typeface="Arial"/>
                <a:ea typeface="+mn-ea"/>
                <a:cs typeface="+mn-cs"/>
              </a:endParaRPr>
            </a:p>
          </p:txBody>
        </p:sp>
        <p:sp>
          <p:nvSpPr>
            <p:cNvPr id="78" name="TextBox 77">
              <a:extLst>
                <a:ext uri="{FF2B5EF4-FFF2-40B4-BE49-F238E27FC236}">
                  <a16:creationId xmlns:a16="http://schemas.microsoft.com/office/drawing/2014/main" id="{DDB01AEB-24ED-BAC1-191B-0AA486291B5C}"/>
                </a:ext>
              </a:extLst>
            </p:cNvPr>
            <p:cNvSpPr txBox="1"/>
            <p:nvPr/>
          </p:nvSpPr>
          <p:spPr bwMode="gray">
            <a:xfrm>
              <a:off x="7200503" y="2711538"/>
              <a:ext cx="654843" cy="226591"/>
            </a:xfrm>
            <a:prstGeom prst="rect">
              <a:avLst/>
            </a:prstGeom>
            <a:noFill/>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a:ea typeface="+mn-ea"/>
                  <a:cs typeface="+mn-cs"/>
                </a:rPr>
                <a:t>~2,400</a:t>
              </a:r>
            </a:p>
          </p:txBody>
        </p:sp>
      </p:grpSp>
      <p:grpSp>
        <p:nvGrpSpPr>
          <p:cNvPr id="123" name="Group 122">
            <a:extLst>
              <a:ext uri="{FF2B5EF4-FFF2-40B4-BE49-F238E27FC236}">
                <a16:creationId xmlns:a16="http://schemas.microsoft.com/office/drawing/2014/main" id="{E19055D3-7C54-CECB-0D73-7F9090E4767C}"/>
              </a:ext>
            </a:extLst>
          </p:cNvPr>
          <p:cNvGrpSpPr/>
          <p:nvPr/>
        </p:nvGrpSpPr>
        <p:grpSpPr>
          <a:xfrm>
            <a:off x="5546328" y="2569018"/>
            <a:ext cx="654843" cy="490421"/>
            <a:chOff x="7200503" y="2579009"/>
            <a:chExt cx="654843" cy="490421"/>
          </a:xfrm>
        </p:grpSpPr>
        <p:sp>
          <p:nvSpPr>
            <p:cNvPr id="124" name="Oval 123">
              <a:extLst>
                <a:ext uri="{FF2B5EF4-FFF2-40B4-BE49-F238E27FC236}">
                  <a16:creationId xmlns:a16="http://schemas.microsoft.com/office/drawing/2014/main" id="{91264D20-EC9B-C7B9-AF96-C86C8B9715D7}"/>
                </a:ext>
              </a:extLst>
            </p:cNvPr>
            <p:cNvSpPr/>
            <p:nvPr/>
          </p:nvSpPr>
          <p:spPr bwMode="gray">
            <a:xfrm>
              <a:off x="7280240" y="2579009"/>
              <a:ext cx="495370" cy="490421"/>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FFFFFF"/>
                </a:solidFill>
                <a:effectLst/>
                <a:uLnTx/>
                <a:uFillTx/>
                <a:latin typeface="Arial"/>
                <a:ea typeface="+mn-ea"/>
                <a:cs typeface="+mn-cs"/>
              </a:endParaRPr>
            </a:p>
          </p:txBody>
        </p:sp>
        <p:sp>
          <p:nvSpPr>
            <p:cNvPr id="125" name="TextBox 124">
              <a:extLst>
                <a:ext uri="{FF2B5EF4-FFF2-40B4-BE49-F238E27FC236}">
                  <a16:creationId xmlns:a16="http://schemas.microsoft.com/office/drawing/2014/main" id="{09D743F2-56B2-4198-3EC6-692E29B1BE8A}"/>
                </a:ext>
              </a:extLst>
            </p:cNvPr>
            <p:cNvSpPr txBox="1"/>
            <p:nvPr/>
          </p:nvSpPr>
          <p:spPr bwMode="gray">
            <a:xfrm>
              <a:off x="7200503" y="2711538"/>
              <a:ext cx="654843" cy="226591"/>
            </a:xfrm>
            <a:prstGeom prst="rect">
              <a:avLst/>
            </a:prstGeom>
            <a:noFill/>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a:ea typeface="+mn-ea"/>
                  <a:cs typeface="+mn-cs"/>
                </a:rPr>
                <a:t>~2,600</a:t>
              </a:r>
            </a:p>
          </p:txBody>
        </p:sp>
      </p:grpSp>
    </p:spTree>
    <p:extLst>
      <p:ext uri="{BB962C8B-B14F-4D97-AF65-F5344CB8AC3E}">
        <p14:creationId xmlns:p14="http://schemas.microsoft.com/office/powerpoint/2010/main" val="2056248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C95A1-63AC-7AD4-999E-AE2E5B64BB49}"/>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D3EC755F-B3E3-F47C-6AAF-2EB131076A8C}"/>
              </a:ext>
            </a:extLst>
          </p:cNvPr>
          <p:cNvGraphicFramePr>
            <a:graphicFrameLocks noChangeAspect="1"/>
          </p:cNvGraphicFramePr>
          <p:nvPr>
            <p:custDataLst>
              <p:tags r:id="rId1"/>
            </p:custDataLst>
            <p:extLst>
              <p:ext uri="{D42A27DB-BD31-4B8C-83A1-F6EECF244321}">
                <p14:modId xmlns:p14="http://schemas.microsoft.com/office/powerpoint/2010/main" val="305494172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6" imgW="7772400" imgH="10058400" progId="TCLayout.ActiveDocument.1">
                  <p:embed/>
                </p:oleObj>
              </mc:Choice>
              <mc:Fallback>
                <p:oleObj name="think-cell Slide" r:id="rId16" imgW="7772400" imgH="10058400" progId="TCLayout.ActiveDocument.1">
                  <p:embed/>
                  <p:pic>
                    <p:nvPicPr>
                      <p:cNvPr id="8" name="think-cell data - do not delete" hidden="1">
                        <a:extLst>
                          <a:ext uri="{FF2B5EF4-FFF2-40B4-BE49-F238E27FC236}">
                            <a16:creationId xmlns:a16="http://schemas.microsoft.com/office/drawing/2014/main" id="{D3EC755F-B3E3-F47C-6AAF-2EB131076A8C}"/>
                          </a:ext>
                        </a:extLst>
                      </p:cNvPr>
                      <p:cNvPicPr/>
                      <p:nvPr/>
                    </p:nvPicPr>
                    <p:blipFill>
                      <a:blip r:embed="rId17"/>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FD16A56-7F85-D0C4-0953-5340E953E748}"/>
              </a:ext>
            </a:extLst>
          </p:cNvPr>
          <p:cNvSpPr>
            <a:spLocks noGrp="1"/>
          </p:cNvSpPr>
          <p:nvPr>
            <p:ph type="title"/>
          </p:nvPr>
        </p:nvSpPr>
        <p:spPr>
          <a:xfrm>
            <a:off x="330200" y="523318"/>
            <a:ext cx="11531600" cy="659434"/>
          </a:xfrm>
        </p:spPr>
        <p:txBody>
          <a:bodyPr vert="horz">
            <a:noAutofit/>
          </a:bodyPr>
          <a:lstStyle/>
          <a:p>
            <a:r>
              <a:rPr lang="en-US" dirty="0"/>
              <a:t>Industrial decarbonization costs vary 6x by sector; pure CO</a:t>
            </a:r>
            <a:r>
              <a:rPr lang="en-US" baseline="-25000" dirty="0"/>
              <a:t>2</a:t>
            </a:r>
            <a:r>
              <a:rPr lang="en-US" dirty="0"/>
              <a:t> streams enable low-cost capture</a:t>
            </a:r>
          </a:p>
        </p:txBody>
      </p:sp>
      <p:graphicFrame>
        <p:nvGraphicFramePr>
          <p:cNvPr id="35" name="Chart 34"/>
          <p:cNvGraphicFramePr/>
          <p:nvPr>
            <p:custDataLst>
              <p:tags r:id="rId2"/>
            </p:custDataLst>
            <p:extLst>
              <p:ext uri="{D42A27DB-BD31-4B8C-83A1-F6EECF244321}">
                <p14:modId xmlns:p14="http://schemas.microsoft.com/office/powerpoint/2010/main" val="67280821"/>
              </p:ext>
            </p:extLst>
          </p:nvPr>
        </p:nvGraphicFramePr>
        <p:xfrm>
          <a:off x="2133600" y="2012950"/>
          <a:ext cx="1712913" cy="4049713"/>
        </p:xfrm>
        <a:graphic>
          <a:graphicData uri="http://schemas.openxmlformats.org/drawingml/2006/chart">
            <c:chart xmlns:c="http://schemas.openxmlformats.org/drawingml/2006/chart" xmlns:r="http://schemas.openxmlformats.org/officeDocument/2006/relationships" r:id="rId18"/>
          </a:graphicData>
        </a:graphic>
      </p:graphicFrame>
      <p:sp>
        <p:nvSpPr>
          <p:cNvPr id="3" name="Text Placeholder 10">
            <a:extLst>
              <a:ext uri="{FF2B5EF4-FFF2-40B4-BE49-F238E27FC236}">
                <a16:creationId xmlns:a16="http://schemas.microsoft.com/office/drawing/2014/main" id="{27887CB5-8ED7-52EF-8EA8-3BF5CE0CC4E8}"/>
              </a:ext>
            </a:extLst>
          </p:cNvPr>
          <p:cNvSpPr txBox="1">
            <a:spLocks/>
          </p:cNvSpPr>
          <p:nvPr>
            <p:custDataLst>
              <p:tags r:id="rId3"/>
            </p:custDataLst>
          </p:nvPr>
        </p:nvSpPr>
        <p:spPr bwMode="auto">
          <a:xfrm>
            <a:off x="1611313" y="2287588"/>
            <a:ext cx="512763"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D1BE28D9-6588-4F2B-8D9F-B688805C9159}" type="datetime'''''''''''E''''''''''''t''''ha''''n''''''''ol'''">
              <a:rPr lang="en-US" altLang="en-US" sz="1100" b="1" smtClean="0"/>
              <a:pPr marL="0" indent="0" algn="r">
                <a:spcBef>
                  <a:spcPct val="0"/>
                </a:spcBef>
                <a:spcAft>
                  <a:spcPct val="0"/>
                </a:spcAft>
                <a:buNone/>
              </a:pPr>
              <a:t>Ethanol</a:t>
            </a:fld>
            <a:endParaRPr lang="en-US" sz="1100" b="1"/>
          </a:p>
        </p:txBody>
      </p:sp>
      <p:sp>
        <p:nvSpPr>
          <p:cNvPr id="232" name="Text Placeholder 10">
            <a:extLst>
              <a:ext uri="{FF2B5EF4-FFF2-40B4-BE49-F238E27FC236}">
                <a16:creationId xmlns:a16="http://schemas.microsoft.com/office/drawing/2014/main" id="{E06A990E-6933-699B-11FE-0247FFB095A1}"/>
              </a:ext>
            </a:extLst>
          </p:cNvPr>
          <p:cNvSpPr txBox="1">
            <a:spLocks/>
          </p:cNvSpPr>
          <p:nvPr>
            <p:custDataLst>
              <p:tags r:id="rId4"/>
            </p:custDataLst>
          </p:nvPr>
        </p:nvSpPr>
        <p:spPr bwMode="auto">
          <a:xfrm>
            <a:off x="1349375" y="2843213"/>
            <a:ext cx="7747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r>
              <a:rPr lang="en-US" altLang="en-US" sz="1100" b="1" dirty="0"/>
              <a:t>Iron &amp; steel</a:t>
            </a:r>
            <a:endParaRPr lang="en-US" sz="1100" b="1" dirty="0"/>
          </a:p>
        </p:txBody>
      </p:sp>
      <p:sp>
        <p:nvSpPr>
          <p:cNvPr id="235" name="Text Placeholder 10">
            <a:extLst>
              <a:ext uri="{FF2B5EF4-FFF2-40B4-BE49-F238E27FC236}">
                <a16:creationId xmlns:a16="http://schemas.microsoft.com/office/drawing/2014/main" id="{FAF62245-3A86-C8B5-259B-7BAECC1A7587}"/>
              </a:ext>
            </a:extLst>
          </p:cNvPr>
          <p:cNvSpPr txBox="1">
            <a:spLocks/>
          </p:cNvSpPr>
          <p:nvPr>
            <p:custDataLst>
              <p:tags r:id="rId5"/>
            </p:custDataLst>
          </p:nvPr>
        </p:nvSpPr>
        <p:spPr bwMode="auto">
          <a:xfrm>
            <a:off x="1487488" y="3397250"/>
            <a:ext cx="636588"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F8DB3E2D-1BD5-421D-826F-A15F04C7FACB}" type="datetime'''A''''''''''mm''o''''ni''''''''''''''a'''''''''">
              <a:rPr lang="en-US" altLang="en-US" sz="1100" b="1" smtClean="0"/>
              <a:pPr marL="0" indent="0" algn="r">
                <a:spcBef>
                  <a:spcPct val="0"/>
                </a:spcBef>
                <a:spcAft>
                  <a:spcPct val="0"/>
                </a:spcAft>
                <a:buNone/>
              </a:pPr>
              <a:t>Ammonia</a:t>
            </a:fld>
            <a:endParaRPr lang="en-US" sz="1100" b="1"/>
          </a:p>
        </p:txBody>
      </p:sp>
      <p:sp>
        <p:nvSpPr>
          <p:cNvPr id="238" name="Text Placeholder 10">
            <a:extLst>
              <a:ext uri="{FF2B5EF4-FFF2-40B4-BE49-F238E27FC236}">
                <a16:creationId xmlns:a16="http://schemas.microsoft.com/office/drawing/2014/main" id="{614DCB32-314F-A072-3678-61AE31D9D46C}"/>
              </a:ext>
            </a:extLst>
          </p:cNvPr>
          <p:cNvSpPr txBox="1">
            <a:spLocks/>
          </p:cNvSpPr>
          <p:nvPr>
            <p:custDataLst>
              <p:tags r:id="rId6"/>
            </p:custDataLst>
          </p:nvPr>
        </p:nvSpPr>
        <p:spPr bwMode="auto">
          <a:xfrm>
            <a:off x="1341438" y="3952875"/>
            <a:ext cx="782638"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r>
              <a:rPr lang="en-US" altLang="en-US" sz="1100" b="1" dirty="0"/>
              <a:t>Natural gas</a:t>
            </a:r>
            <a:endParaRPr lang="en-US" dirty="0"/>
          </a:p>
        </p:txBody>
      </p:sp>
      <p:sp>
        <p:nvSpPr>
          <p:cNvPr id="241" name="Text Placeholder 10">
            <a:extLst>
              <a:ext uri="{FF2B5EF4-FFF2-40B4-BE49-F238E27FC236}">
                <a16:creationId xmlns:a16="http://schemas.microsoft.com/office/drawing/2014/main" id="{6464597A-2BCB-83A3-4B6C-C5C1B7116E46}"/>
              </a:ext>
            </a:extLst>
          </p:cNvPr>
          <p:cNvSpPr txBox="1">
            <a:spLocks/>
          </p:cNvSpPr>
          <p:nvPr>
            <p:custDataLst>
              <p:tags r:id="rId7"/>
            </p:custDataLst>
          </p:nvPr>
        </p:nvSpPr>
        <p:spPr bwMode="auto">
          <a:xfrm>
            <a:off x="1470025" y="4506913"/>
            <a:ext cx="65405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8BBC4309-2FD2-4930-BE66-085F4FA62CE0}" type="datetime'''H''''y''''''dr''o''g''''''''''''''''en'''''''''">
              <a:rPr lang="en-US" altLang="en-US" sz="1100" b="1" smtClean="0"/>
              <a:pPr marL="0" indent="0" algn="r">
                <a:spcBef>
                  <a:spcPct val="0"/>
                </a:spcBef>
                <a:spcAft>
                  <a:spcPct val="0"/>
                </a:spcAft>
                <a:buNone/>
              </a:pPr>
              <a:t>Hydrogen</a:t>
            </a:fld>
            <a:endParaRPr lang="en-US" sz="1100" b="1"/>
          </a:p>
        </p:txBody>
      </p:sp>
      <p:sp>
        <p:nvSpPr>
          <p:cNvPr id="244" name="Text Placeholder 10">
            <a:extLst>
              <a:ext uri="{FF2B5EF4-FFF2-40B4-BE49-F238E27FC236}">
                <a16:creationId xmlns:a16="http://schemas.microsoft.com/office/drawing/2014/main" id="{75A1678C-B129-BF99-1EEE-4ABD99FE2149}"/>
              </a:ext>
            </a:extLst>
          </p:cNvPr>
          <p:cNvSpPr txBox="1">
            <a:spLocks/>
          </p:cNvSpPr>
          <p:nvPr>
            <p:custDataLst>
              <p:tags r:id="rId8"/>
            </p:custDataLst>
          </p:nvPr>
        </p:nvSpPr>
        <p:spPr bwMode="auto">
          <a:xfrm>
            <a:off x="1611313" y="5062538"/>
            <a:ext cx="512763"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EE15AA27-BAA1-4E07-A35C-66D03D1BDF61}" type="datetime'''''''''C''''''''''''eme''''''''''''''n''''''''t'''''''">
              <a:rPr lang="en-US" altLang="en-US" sz="1100" b="1" smtClean="0"/>
              <a:pPr marL="0" indent="0" algn="r">
                <a:spcBef>
                  <a:spcPct val="0"/>
                </a:spcBef>
                <a:spcAft>
                  <a:spcPct val="0"/>
                </a:spcAft>
                <a:buNone/>
              </a:pPr>
              <a:t>Cement</a:t>
            </a:fld>
            <a:endParaRPr lang="en-US" sz="1100" b="1"/>
          </a:p>
        </p:txBody>
      </p:sp>
      <p:sp>
        <p:nvSpPr>
          <p:cNvPr id="47" name="Text Placeholder 10">
            <a:extLst>
              <a:ext uri="{FF2B5EF4-FFF2-40B4-BE49-F238E27FC236}">
                <a16:creationId xmlns:a16="http://schemas.microsoft.com/office/drawing/2014/main" id="{A2CC1A3D-D835-99B1-D41E-417A4E5B07AF}"/>
              </a:ext>
            </a:extLst>
          </p:cNvPr>
          <p:cNvSpPr txBox="1">
            <a:spLocks/>
          </p:cNvSpPr>
          <p:nvPr>
            <p:custDataLst>
              <p:tags r:id="rId9"/>
            </p:custDataLst>
          </p:nvPr>
        </p:nvSpPr>
        <p:spPr bwMode="auto">
          <a:xfrm>
            <a:off x="906463" y="5616575"/>
            <a:ext cx="1217613"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r>
              <a:rPr lang="en-US" altLang="en-US" sz="1100" b="1" dirty="0"/>
              <a:t>Coal power plants</a:t>
            </a:r>
            <a:endParaRPr lang="en-US" sz="1100" b="1" dirty="0"/>
          </a:p>
        </p:txBody>
      </p:sp>
      <p:sp>
        <p:nvSpPr>
          <p:cNvPr id="12" name="TextBox 11">
            <a:extLst>
              <a:ext uri="{FF2B5EF4-FFF2-40B4-BE49-F238E27FC236}">
                <a16:creationId xmlns:a16="http://schemas.microsoft.com/office/drawing/2014/main" id="{E87FE2BC-9F9D-7E0D-648F-88B8C8F386D3}"/>
              </a:ext>
            </a:extLst>
          </p:cNvPr>
          <p:cNvSpPr txBox="1"/>
          <p:nvPr/>
        </p:nvSpPr>
        <p:spPr bwMode="gray">
          <a:xfrm>
            <a:off x="330200" y="6272784"/>
            <a:ext cx="9233525" cy="492443"/>
          </a:xfrm>
          <a:prstGeom prst="rect">
            <a:avLst/>
          </a:prstGeom>
          <a:noFill/>
        </p:spPr>
        <p:txBody>
          <a:bodyPr wrap="square" lIns="0" tIns="0" rIns="0" bIns="0" anchor="t">
            <a:spAutoFit/>
          </a:bodyPr>
          <a:lstStyle/>
          <a:p>
            <a:pPr defTabSz="711200">
              <a:defRPr/>
            </a:pPr>
            <a:endParaRPr lang="en-US" sz="800" dirty="0">
              <a:solidFill>
                <a:srgbClr val="000000"/>
              </a:solidFill>
            </a:endParaRPr>
          </a:p>
          <a:p>
            <a:pPr defTabSz="711200">
              <a:defRPr/>
            </a:pPr>
            <a:r>
              <a:rPr lang="en-US" sz="800" dirty="0">
                <a:solidFill>
                  <a:srgbClr val="000000"/>
                </a:solidFill>
              </a:rPr>
              <a:t>Sources: IEA, </a:t>
            </a:r>
            <a:r>
              <a:rPr lang="en-US" sz="800" dirty="0">
                <a:solidFill>
                  <a:srgbClr val="000000"/>
                </a:solidFill>
                <a:hlinkClick r:id="rId19"/>
              </a:rPr>
              <a:t>CCIS in Clean Energy Transitions </a:t>
            </a:r>
            <a:r>
              <a:rPr lang="en-US" sz="800" dirty="0">
                <a:solidFill>
                  <a:srgbClr val="000000"/>
                </a:solidFill>
              </a:rPr>
              <a:t>(2020); IEA, </a:t>
            </a:r>
            <a:r>
              <a:rPr lang="en-US" sz="800" dirty="0">
                <a:solidFill>
                  <a:srgbClr val="000000"/>
                </a:solidFill>
                <a:hlinkClick r:id="rId20"/>
              </a:rPr>
              <a:t>Levelized Cost of CO2 Capture by Sector and Initial CO2 Concentration</a:t>
            </a:r>
            <a:r>
              <a:rPr lang="en-US" sz="800" dirty="0">
                <a:solidFill>
                  <a:srgbClr val="000000"/>
                </a:solidFill>
              </a:rPr>
              <a:t> (2019); Harvard Kennedy School Belfer Center, </a:t>
            </a:r>
            <a:r>
              <a:rPr lang="en-US" sz="800" dirty="0">
                <a:solidFill>
                  <a:srgbClr val="000000"/>
                </a:solidFill>
                <a:hlinkClick r:id="rId21"/>
              </a:rPr>
              <a:t>Carbon Capture Utilization and Storage: Technologies and Costs US Context </a:t>
            </a:r>
            <a:r>
              <a:rPr lang="en-US" sz="800" dirty="0">
                <a:solidFill>
                  <a:srgbClr val="000000"/>
                </a:solidFill>
              </a:rPr>
              <a:t>(2022).</a:t>
            </a:r>
            <a:endParaRPr lang="en-US" sz="800" dirty="0">
              <a:solidFill>
                <a:srgbClr val="000000"/>
              </a:solidFill>
              <a:cs typeface="Arial"/>
            </a:endParaRPr>
          </a:p>
          <a:p>
            <a:pPr defTabSz="711200">
              <a:defRPr/>
            </a:pPr>
            <a:r>
              <a:rPr lang="en-US" sz="800" dirty="0">
                <a:solidFill>
                  <a:srgbClr val="000000"/>
                </a:solidFill>
                <a:cs typeface="Arial"/>
              </a:rPr>
              <a:t>Credit: </a:t>
            </a:r>
            <a:r>
              <a:rPr kumimoji="0" lang="en-US" sz="800" b="0" i="0" u="none" strike="noStrike" kern="1200" cap="none" spc="0" normalizeH="0" baseline="0" noProof="0" dirty="0" err="1">
                <a:ln>
                  <a:noFill/>
                </a:ln>
                <a:solidFill>
                  <a:srgbClr val="000000"/>
                </a:solidFill>
                <a:effectLst/>
                <a:uLnTx/>
                <a:uFillTx/>
                <a:latin typeface="Arial"/>
                <a:ea typeface="+mn-ea"/>
                <a:cs typeface="+mn-cs"/>
              </a:rPr>
              <a:t>Maitreyi</a:t>
            </a:r>
            <a:r>
              <a:rPr kumimoji="0" lang="en-US" sz="800" b="0" i="0" u="none" strike="noStrike" kern="1200" cap="none" spc="0" normalizeH="0" baseline="0" noProof="0" dirty="0">
                <a:ln>
                  <a:noFill/>
                </a:ln>
                <a:solidFill>
                  <a:srgbClr val="000000"/>
                </a:solidFill>
                <a:effectLst/>
                <a:uLnTx/>
                <a:uFillTx/>
                <a:latin typeface="Arial"/>
                <a:ea typeface="+mn-ea"/>
                <a:cs typeface="+mn-cs"/>
              </a:rPr>
              <a:t> Menon,</a:t>
            </a:r>
            <a:r>
              <a:rPr lang="en-US" sz="800" dirty="0">
                <a:solidFill>
                  <a:srgbClr val="000000"/>
                </a:solidFill>
                <a:latin typeface="Arial"/>
              </a:rPr>
              <a:t> Michelle Priscilla,</a:t>
            </a:r>
            <a:r>
              <a:rPr kumimoji="0" lang="en-US" sz="800" b="0" i="0" u="none" strike="noStrike" kern="1200" cap="none" spc="0" normalizeH="0" baseline="0" noProof="0" dirty="0">
                <a:ln>
                  <a:noFill/>
                </a:ln>
                <a:solidFill>
                  <a:srgbClr val="000000"/>
                </a:solidFill>
                <a:effectLst/>
                <a:uLnTx/>
                <a:uFillTx/>
                <a:latin typeface="Arial"/>
                <a:ea typeface="+mn-ea"/>
                <a:cs typeface="+mn-cs"/>
              </a:rPr>
              <a:t> Hyae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2"/>
              </a:rPr>
              <a:t>Gernot Wagner</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3"/>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24"/>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lang="en-US" sz="800" dirty="0">
              <a:solidFill>
                <a:srgbClr val="000000"/>
              </a:solidFill>
              <a:cs typeface="Arial"/>
            </a:endParaRPr>
          </a:p>
        </p:txBody>
      </p:sp>
      <p:sp>
        <p:nvSpPr>
          <p:cNvPr id="54" name="btfpCallout843070">
            <a:extLst>
              <a:ext uri="{FF2B5EF4-FFF2-40B4-BE49-F238E27FC236}">
                <a16:creationId xmlns:a16="http://schemas.microsoft.com/office/drawing/2014/main" id="{D214C12B-A5DB-A86C-22A7-17DBD589EC83}"/>
              </a:ext>
            </a:extLst>
          </p:cNvPr>
          <p:cNvSpPr/>
          <p:nvPr/>
        </p:nvSpPr>
        <p:spPr bwMode="gray">
          <a:xfrm>
            <a:off x="4889500" y="2845440"/>
            <a:ext cx="2611438" cy="822662"/>
          </a:xfrm>
          <a:prstGeom prst="wedgeRectCallout">
            <a:avLst>
              <a:gd name="adj1" fmla="val -63856"/>
              <a:gd name="adj2" fmla="val -46783"/>
            </a:avLst>
          </a:prstGeom>
          <a:solidFill>
            <a:schemeClr val="tx1">
              <a:lumMod val="50000"/>
              <a:lumOff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CO₂ already pure from fermentation; cost = compression equipment + transport pipelines; no energy penalty on production process</a:t>
            </a:r>
          </a:p>
        </p:txBody>
      </p:sp>
      <p:sp>
        <p:nvSpPr>
          <p:cNvPr id="55" name="btfpCallout843070">
            <a:extLst>
              <a:ext uri="{FF2B5EF4-FFF2-40B4-BE49-F238E27FC236}">
                <a16:creationId xmlns:a16="http://schemas.microsoft.com/office/drawing/2014/main" id="{7BD125BB-12E2-0B87-C714-B864B46975F0}"/>
              </a:ext>
            </a:extLst>
          </p:cNvPr>
          <p:cNvSpPr/>
          <p:nvPr/>
        </p:nvSpPr>
        <p:spPr bwMode="gray">
          <a:xfrm>
            <a:off x="4889500" y="4617613"/>
            <a:ext cx="2611438" cy="822662"/>
          </a:xfrm>
          <a:prstGeom prst="wedgeRectCallout">
            <a:avLst>
              <a:gd name="adj1" fmla="val -63032"/>
              <a:gd name="adj2" fmla="val -43351"/>
            </a:avLst>
          </a:prstGeom>
          <a:solidFill>
            <a:schemeClr val="tx1">
              <a:lumMod val="50000"/>
              <a:lumOff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spAutoFit/>
          </a:bodyPr>
          <a:lstStyle/>
          <a:p>
            <a:pPr algn="ctr"/>
            <a:r>
              <a:rPr lang="en-US" sz="1100" dirty="0"/>
              <a:t>Must install expensive equipment for both process emissions (limestone decomposition) and flue gas; unproven technology adds cost uncertainty </a:t>
            </a:r>
            <a:endParaRPr lang="en-US" sz="1100" dirty="0">
              <a:solidFill>
                <a:schemeClr val="bg1"/>
              </a:solidFill>
            </a:endParaRPr>
          </a:p>
        </p:txBody>
      </p:sp>
      <p:grpSp>
        <p:nvGrpSpPr>
          <p:cNvPr id="10" name="Group 9">
            <a:extLst>
              <a:ext uri="{FF2B5EF4-FFF2-40B4-BE49-F238E27FC236}">
                <a16:creationId xmlns:a16="http://schemas.microsoft.com/office/drawing/2014/main" id="{EFE30FC1-D5E9-C6CE-EFDB-F1EC5481FBDE}"/>
              </a:ext>
            </a:extLst>
          </p:cNvPr>
          <p:cNvGrpSpPr/>
          <p:nvPr/>
        </p:nvGrpSpPr>
        <p:grpSpPr>
          <a:xfrm>
            <a:off x="329184" y="1554480"/>
            <a:ext cx="7556542" cy="288219"/>
            <a:chOff x="488950" y="1695176"/>
            <a:chExt cx="4394198" cy="288219"/>
          </a:xfrm>
        </p:grpSpPr>
        <p:sp>
          <p:nvSpPr>
            <p:cNvPr id="13" name="btfpColumnHeaderBoxText223027">
              <a:extLst>
                <a:ext uri="{FF2B5EF4-FFF2-40B4-BE49-F238E27FC236}">
                  <a16:creationId xmlns:a16="http://schemas.microsoft.com/office/drawing/2014/main" id="{32C8B9B5-CB99-2FF1-5B3E-78B72D301E49}"/>
                </a:ext>
              </a:extLst>
            </p:cNvPr>
            <p:cNvSpPr txBox="1"/>
            <p:nvPr/>
          </p:nvSpPr>
          <p:spPr bwMode="gray">
            <a:xfrm>
              <a:off x="488950" y="1695176"/>
              <a:ext cx="4394198" cy="288219"/>
            </a:xfrm>
            <a:prstGeom prst="rect">
              <a:avLst/>
            </a:prstGeom>
            <a:noFill/>
            <a:ln w="9525" cap="flat" cmpd="sng" algn="ctr">
              <a:noFill/>
              <a:prstDash val="solid"/>
              <a:round/>
              <a:headEnd type="none" w="med" len="med"/>
              <a:tailEnd type="none" w="med" len="med"/>
            </a:ln>
          </p:spPr>
          <p:txBody>
            <a:bodyPr vert="horz" wrap="square" lIns="36036" tIns="36036" rIns="36036" bIns="36036" rtlCol="0" anchor="b">
              <a:noAutofit/>
            </a:bodyPr>
            <a:lstStyle/>
            <a:p>
              <a:pPr defTabSz="711200">
                <a:defRPr/>
              </a:pPr>
              <a:r>
                <a:rPr lang="en-US" sz="1400" b="1" dirty="0"/>
                <a:t>Additional CCUS cost index compared with baseline cost</a:t>
              </a:r>
            </a:p>
          </p:txBody>
        </p:sp>
        <p:cxnSp>
          <p:nvCxnSpPr>
            <p:cNvPr id="14" name="btfpColumnHeaderBoxLine223027">
              <a:extLst>
                <a:ext uri="{FF2B5EF4-FFF2-40B4-BE49-F238E27FC236}">
                  <a16:creationId xmlns:a16="http://schemas.microsoft.com/office/drawing/2014/main" id="{F891EDBF-D6E5-026F-8B60-D278F2767653}"/>
                </a:ext>
              </a:extLst>
            </p:cNvPr>
            <p:cNvCxnSpPr>
              <a:cxnSpLocks/>
            </p:cNvCxnSpPr>
            <p:nvPr/>
          </p:nvCxnSpPr>
          <p:spPr bwMode="gray">
            <a:xfrm>
              <a:off x="488952" y="1965105"/>
              <a:ext cx="4305686" cy="0"/>
            </a:xfrm>
            <a:prstGeom prst="line">
              <a:avLst/>
            </a:prstGeom>
            <a:ln w="9525" cap="flat" cmpd="sng" algn="ctr">
              <a:solidFill>
                <a:schemeClr val="tx1"/>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15" name="TextBox 8">
            <a:extLst>
              <a:ext uri="{FF2B5EF4-FFF2-40B4-BE49-F238E27FC236}">
                <a16:creationId xmlns:a16="http://schemas.microsoft.com/office/drawing/2014/main" id="{1A38EBD1-ABEC-95D6-7879-B29EC79078AB}"/>
              </a:ext>
            </a:extLst>
          </p:cNvPr>
          <p:cNvSpPr txBox="1"/>
          <p:nvPr/>
        </p:nvSpPr>
        <p:spPr bwMode="gray">
          <a:xfrm>
            <a:off x="8533744" y="1554480"/>
            <a:ext cx="3328055" cy="4256166"/>
          </a:xfrm>
          <a:prstGeom prst="rect">
            <a:avLst/>
          </a:prstGeom>
          <a:solidFill>
            <a:srgbClr val="E3E8EE"/>
          </a:solidFill>
          <a:ln w="9525" cap="flat" cmpd="sng" algn="ctr">
            <a:noFill/>
            <a:prstDash val="solid"/>
            <a:round/>
            <a:headEnd type="none" w="med" len="med"/>
            <a:tailEnd type="none" w="med" len="med"/>
          </a:ln>
        </p:spPr>
        <p:txBody>
          <a:bodyPr wrap="square" lIns="137160" tIns="137160" rIns="274320" bIns="137160" rtlCol="0" anchor="t">
            <a:noAutofit/>
          </a:bodyPr>
          <a:lstStyle/>
          <a:p>
            <a:pPr>
              <a:spcBef>
                <a:spcPts val="1200"/>
              </a:spcBef>
              <a:spcAft>
                <a:spcPts val="600"/>
              </a:spcAft>
            </a:pPr>
            <a:r>
              <a:rPr lang="en-US" sz="1250" b="1" dirty="0"/>
              <a:t>Observations</a:t>
            </a:r>
            <a:endParaRPr lang="en-US" sz="1050" b="1" dirty="0"/>
          </a:p>
          <a:p>
            <a:pPr marL="171450" indent="-171450">
              <a:spcAft>
                <a:spcPts val="400"/>
              </a:spcAft>
              <a:buFont typeface="Arial" panose="020B0604020202020204" pitchFamily="34" charset="0"/>
              <a:buChar char="•"/>
            </a:pPr>
            <a:r>
              <a:rPr lang="en-US" sz="1050" b="1" dirty="0"/>
              <a:t>No CCUS application is cost competitive today. </a:t>
            </a:r>
            <a:r>
              <a:rPr lang="en-US" sz="1050" dirty="0"/>
              <a:t>Even best-case ethanol represents a </a:t>
            </a:r>
            <a:r>
              <a:rPr lang="en-US" sz="1050" b="1" dirty="0"/>
              <a:t>1.1x cost increase </a:t>
            </a:r>
            <a:r>
              <a:rPr lang="en-US" sz="1050" dirty="0"/>
              <a:t>— a margin-destroying burden for commodity industries operating on 3-8% EBITDA margins.</a:t>
            </a:r>
          </a:p>
          <a:p>
            <a:pPr marL="171450" indent="-171450">
              <a:spcAft>
                <a:spcPts val="400"/>
              </a:spcAft>
              <a:buFont typeface="Arial" panose="020B0604020202020204" pitchFamily="34" charset="0"/>
              <a:buChar char="•"/>
            </a:pPr>
            <a:r>
              <a:rPr lang="en-US" sz="1050" b="1" dirty="0"/>
              <a:t>Current economics require permanent subsidization: 45Q credits</a:t>
            </a:r>
            <a:r>
              <a:rPr lang="en-US" sz="1050" dirty="0"/>
              <a:t> essentially function as production subsidies, not transition support.</a:t>
            </a:r>
          </a:p>
          <a:p>
            <a:pPr marL="171450" indent="-171450">
              <a:spcAft>
                <a:spcPts val="400"/>
              </a:spcAft>
              <a:buFont typeface="Arial" panose="020B0604020202020204" pitchFamily="34" charset="0"/>
              <a:buChar char="•"/>
            </a:pPr>
            <a:r>
              <a:rPr lang="en-US" sz="1050" b="1" dirty="0"/>
              <a:t>Stream purity creates winner-takes-all economics:</a:t>
            </a:r>
            <a:r>
              <a:rPr lang="en-US" sz="1050" dirty="0"/>
              <a:t> Ethanol's </a:t>
            </a:r>
            <a:r>
              <a:rPr lang="en-US" sz="1050" b="1" dirty="0"/>
              <a:t>99% pure streams</a:t>
            </a:r>
            <a:r>
              <a:rPr lang="en-US" sz="1050" dirty="0"/>
              <a:t> require simple compression versus steel's </a:t>
            </a:r>
            <a:r>
              <a:rPr lang="en-US" sz="1050" b="1" dirty="0"/>
              <a:t>15% streams, </a:t>
            </a:r>
            <a:r>
              <a:rPr lang="en-US" sz="1050" dirty="0"/>
              <a:t>which need energy-intensive separation.</a:t>
            </a:r>
          </a:p>
          <a:p>
            <a:pPr marL="171450" indent="-171450">
              <a:spcAft>
                <a:spcPts val="400"/>
              </a:spcAft>
              <a:buFont typeface="Arial" panose="020B0604020202020204" pitchFamily="34" charset="0"/>
              <a:buChar char="•"/>
            </a:pPr>
            <a:r>
              <a:rPr lang="en-US" sz="1050" b="1" dirty="0"/>
              <a:t>Process integration determines viability:</a:t>
            </a:r>
            <a:r>
              <a:rPr lang="en-US" sz="1050" dirty="0"/>
              <a:t> </a:t>
            </a:r>
            <a:r>
              <a:rPr lang="en-US" sz="1050" b="1" dirty="0"/>
              <a:t>High-purity sectors</a:t>
            </a:r>
            <a:r>
              <a:rPr lang="en-US" sz="1050" dirty="0"/>
              <a:t> benefit from integrated capture while </a:t>
            </a:r>
            <a:r>
              <a:rPr lang="en-US" sz="1050" b="1" dirty="0"/>
              <a:t>dilute sectors</a:t>
            </a:r>
            <a:r>
              <a:rPr lang="en-US" sz="1050" dirty="0"/>
              <a:t> require bolt-on solutions with </a:t>
            </a:r>
            <a:r>
              <a:rPr lang="en-US" sz="1050" b="1" dirty="0"/>
              <a:t>20-40% energy penalties.</a:t>
            </a:r>
          </a:p>
          <a:p>
            <a:pPr marL="171450" indent="-171450">
              <a:spcAft>
                <a:spcPts val="400"/>
              </a:spcAft>
              <a:buFont typeface="Arial" panose="020B0604020202020204" pitchFamily="34" charset="0"/>
              <a:buChar char="•"/>
            </a:pPr>
            <a:r>
              <a:rPr lang="en-US" sz="1050" b="1" dirty="0"/>
              <a:t>Ethanol’s CCUS success relies on pure CO₂ streams, but its impact is small</a:t>
            </a:r>
            <a:r>
              <a:rPr lang="en-US" sz="1050" dirty="0"/>
              <a:t> (~110 </a:t>
            </a:r>
            <a:r>
              <a:rPr lang="en-US" sz="1050" dirty="0" err="1"/>
              <a:t>MtCO</a:t>
            </a:r>
            <a:r>
              <a:rPr lang="en-US" sz="1050" dirty="0"/>
              <a:t>₂ per year, just 2% of what’s needed for industrial decarbonization).</a:t>
            </a:r>
            <a:endParaRPr lang="en-US" sz="1050" dirty="0">
              <a:cs typeface="Arial"/>
            </a:endParaRPr>
          </a:p>
          <a:p>
            <a:pPr marL="171450" indent="-171450">
              <a:spcAft>
                <a:spcPts val="400"/>
              </a:spcAft>
              <a:buFont typeface="Arial" panose="020B0604020202020204" pitchFamily="34" charset="0"/>
              <a:buChar char="•"/>
            </a:pPr>
            <a:endParaRPr lang="en-US" sz="1050" b="1" dirty="0"/>
          </a:p>
          <a:p>
            <a:pPr marL="171450" indent="-171450">
              <a:spcAft>
                <a:spcPts val="400"/>
              </a:spcAft>
              <a:buFont typeface="Arial" panose="020B0604020202020204" pitchFamily="34" charset="0"/>
              <a:buChar char="•"/>
            </a:pPr>
            <a:endParaRPr lang="en-US" sz="1050" b="1" dirty="0"/>
          </a:p>
          <a:p>
            <a:pPr marL="628650" lvl="1" indent="-171450">
              <a:spcAft>
                <a:spcPts val="400"/>
              </a:spcAft>
              <a:buFont typeface="Arial" panose="020B0604020202020204" pitchFamily="34" charset="0"/>
              <a:buChar char="•"/>
            </a:pPr>
            <a:endParaRPr lang="en-US" sz="1050" b="1" dirty="0"/>
          </a:p>
        </p:txBody>
      </p:sp>
      <p:sp>
        <p:nvSpPr>
          <p:cNvPr id="297" name="Oval 296">
            <a:extLst>
              <a:ext uri="{FF2B5EF4-FFF2-40B4-BE49-F238E27FC236}">
                <a16:creationId xmlns:a16="http://schemas.microsoft.com/office/drawing/2014/main" id="{296C50AC-8FDD-1FC0-4799-EEB3ADD59AC4}"/>
              </a:ext>
            </a:extLst>
          </p:cNvPr>
          <p:cNvSpPr/>
          <p:nvPr/>
        </p:nvSpPr>
        <p:spPr bwMode="gray">
          <a:xfrm>
            <a:off x="3201988" y="2222603"/>
            <a:ext cx="579438" cy="288882"/>
          </a:xfrm>
          <a:prstGeom prst="ellipse">
            <a:avLst/>
          </a:prstGeom>
          <a:solidFill>
            <a:schemeClr val="accent2">
              <a:lumMod val="10000"/>
              <a:lumOff val="90000"/>
            </a:schemeClr>
          </a:solidFill>
          <a:ln w="952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indent="0" algn="ctr">
              <a:buNone/>
            </a:pPr>
            <a:r>
              <a:rPr lang="en-US" sz="1400" b="1">
                <a:solidFill>
                  <a:schemeClr val="tx1"/>
                </a:solidFill>
              </a:rPr>
              <a:t>1.1x</a:t>
            </a:r>
          </a:p>
        </p:txBody>
      </p:sp>
      <p:sp>
        <p:nvSpPr>
          <p:cNvPr id="298" name="Oval 297">
            <a:extLst>
              <a:ext uri="{FF2B5EF4-FFF2-40B4-BE49-F238E27FC236}">
                <a16:creationId xmlns:a16="http://schemas.microsoft.com/office/drawing/2014/main" id="{038237E7-FB9E-F699-3A04-E20D2F54E056}"/>
              </a:ext>
            </a:extLst>
          </p:cNvPr>
          <p:cNvSpPr/>
          <p:nvPr/>
        </p:nvSpPr>
        <p:spPr bwMode="gray">
          <a:xfrm>
            <a:off x="3260725" y="2787496"/>
            <a:ext cx="577850" cy="288882"/>
          </a:xfrm>
          <a:prstGeom prst="ellipse">
            <a:avLst/>
          </a:prstGeom>
          <a:solidFill>
            <a:schemeClr val="accent2">
              <a:lumMod val="10000"/>
              <a:lumOff val="90000"/>
            </a:schemeClr>
          </a:solidFill>
          <a:ln w="952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indent="0" algn="ctr">
              <a:buNone/>
            </a:pPr>
            <a:r>
              <a:rPr lang="en-US" sz="1400" b="1">
                <a:solidFill>
                  <a:schemeClr val="tx1"/>
                </a:solidFill>
              </a:rPr>
              <a:t>1.2x</a:t>
            </a:r>
          </a:p>
        </p:txBody>
      </p:sp>
      <p:sp>
        <p:nvSpPr>
          <p:cNvPr id="299" name="Oval 298">
            <a:extLst>
              <a:ext uri="{FF2B5EF4-FFF2-40B4-BE49-F238E27FC236}">
                <a16:creationId xmlns:a16="http://schemas.microsoft.com/office/drawing/2014/main" id="{772E73F0-6ED6-B2F7-213F-F8869750DB07}"/>
              </a:ext>
            </a:extLst>
          </p:cNvPr>
          <p:cNvSpPr/>
          <p:nvPr/>
        </p:nvSpPr>
        <p:spPr bwMode="gray">
          <a:xfrm>
            <a:off x="3360738" y="3342117"/>
            <a:ext cx="577850" cy="288882"/>
          </a:xfrm>
          <a:prstGeom prst="ellipse">
            <a:avLst/>
          </a:prstGeom>
          <a:solidFill>
            <a:schemeClr val="accent2">
              <a:lumMod val="10000"/>
              <a:lumOff val="90000"/>
            </a:schemeClr>
          </a:solidFill>
          <a:ln w="952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indent="0" algn="ctr">
              <a:buNone/>
            </a:pPr>
            <a:r>
              <a:rPr lang="en-US" sz="1400" b="1">
                <a:solidFill>
                  <a:schemeClr val="tx1"/>
                </a:solidFill>
              </a:rPr>
              <a:t>1.3x</a:t>
            </a:r>
          </a:p>
        </p:txBody>
      </p:sp>
      <p:sp>
        <p:nvSpPr>
          <p:cNvPr id="300" name="Oval 299">
            <a:extLst>
              <a:ext uri="{FF2B5EF4-FFF2-40B4-BE49-F238E27FC236}">
                <a16:creationId xmlns:a16="http://schemas.microsoft.com/office/drawing/2014/main" id="{ECEC6B78-84A9-55C2-73AA-A546F480225E}"/>
              </a:ext>
            </a:extLst>
          </p:cNvPr>
          <p:cNvSpPr/>
          <p:nvPr/>
        </p:nvSpPr>
        <p:spPr bwMode="gray">
          <a:xfrm>
            <a:off x="3425825" y="3891101"/>
            <a:ext cx="577850" cy="288882"/>
          </a:xfrm>
          <a:prstGeom prst="ellipse">
            <a:avLst/>
          </a:prstGeom>
          <a:solidFill>
            <a:schemeClr val="accent2">
              <a:lumMod val="10000"/>
              <a:lumOff val="90000"/>
            </a:schemeClr>
          </a:solidFill>
          <a:ln w="952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indent="0" algn="ctr">
              <a:buNone/>
            </a:pPr>
            <a:r>
              <a:rPr lang="en-US" sz="1400" b="1">
                <a:solidFill>
                  <a:schemeClr val="tx1"/>
                </a:solidFill>
              </a:rPr>
              <a:t>1.4x</a:t>
            </a:r>
          </a:p>
        </p:txBody>
      </p:sp>
      <p:sp>
        <p:nvSpPr>
          <p:cNvPr id="301" name="Oval 300">
            <a:extLst>
              <a:ext uri="{FF2B5EF4-FFF2-40B4-BE49-F238E27FC236}">
                <a16:creationId xmlns:a16="http://schemas.microsoft.com/office/drawing/2014/main" id="{471DD7AC-9F61-954C-8F03-E75609CA260A}"/>
              </a:ext>
            </a:extLst>
          </p:cNvPr>
          <p:cNvSpPr/>
          <p:nvPr/>
        </p:nvSpPr>
        <p:spPr bwMode="gray">
          <a:xfrm>
            <a:off x="3663950" y="4456549"/>
            <a:ext cx="577850" cy="288882"/>
          </a:xfrm>
          <a:prstGeom prst="ellipse">
            <a:avLst/>
          </a:prstGeom>
          <a:solidFill>
            <a:schemeClr val="accent2">
              <a:lumMod val="10000"/>
              <a:lumOff val="90000"/>
            </a:schemeClr>
          </a:solidFill>
          <a:ln w="952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indent="0" algn="ctr">
              <a:buNone/>
            </a:pPr>
            <a:r>
              <a:rPr lang="en-US" sz="1400" b="1">
                <a:solidFill>
                  <a:schemeClr val="tx1"/>
                </a:solidFill>
              </a:rPr>
              <a:t>1.7x</a:t>
            </a:r>
          </a:p>
        </p:txBody>
      </p:sp>
      <p:sp>
        <p:nvSpPr>
          <p:cNvPr id="323" name="Oval 322">
            <a:extLst>
              <a:ext uri="{FF2B5EF4-FFF2-40B4-BE49-F238E27FC236}">
                <a16:creationId xmlns:a16="http://schemas.microsoft.com/office/drawing/2014/main" id="{9D6B1EBF-CC99-D9D2-3DCC-318A977C072E}"/>
              </a:ext>
            </a:extLst>
          </p:cNvPr>
          <p:cNvSpPr/>
          <p:nvPr/>
        </p:nvSpPr>
        <p:spPr bwMode="gray">
          <a:xfrm>
            <a:off x="3760788" y="5008552"/>
            <a:ext cx="577850" cy="288882"/>
          </a:xfrm>
          <a:prstGeom prst="ellipse">
            <a:avLst/>
          </a:prstGeom>
          <a:solidFill>
            <a:schemeClr val="accent2">
              <a:lumMod val="10000"/>
              <a:lumOff val="90000"/>
            </a:schemeClr>
          </a:solidFill>
          <a:ln w="952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indent="0" algn="ctr">
              <a:buNone/>
            </a:pPr>
            <a:r>
              <a:rPr lang="en-US" sz="1400" b="1">
                <a:solidFill>
                  <a:schemeClr val="tx1"/>
                </a:solidFill>
              </a:rPr>
              <a:t>1.8x</a:t>
            </a:r>
          </a:p>
        </p:txBody>
      </p:sp>
      <p:sp>
        <p:nvSpPr>
          <p:cNvPr id="324" name="Oval 323">
            <a:extLst>
              <a:ext uri="{FF2B5EF4-FFF2-40B4-BE49-F238E27FC236}">
                <a16:creationId xmlns:a16="http://schemas.microsoft.com/office/drawing/2014/main" id="{FC308323-4381-2DCC-D88B-01D47C163BC4}"/>
              </a:ext>
            </a:extLst>
          </p:cNvPr>
          <p:cNvSpPr/>
          <p:nvPr/>
        </p:nvSpPr>
        <p:spPr bwMode="gray">
          <a:xfrm>
            <a:off x="3830638" y="5563072"/>
            <a:ext cx="577850" cy="288882"/>
          </a:xfrm>
          <a:prstGeom prst="ellipse">
            <a:avLst/>
          </a:prstGeom>
          <a:solidFill>
            <a:schemeClr val="accent2">
              <a:lumMod val="10000"/>
              <a:lumOff val="90000"/>
            </a:schemeClr>
          </a:solidFill>
          <a:ln w="952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indent="0" algn="ctr">
              <a:buNone/>
            </a:pPr>
            <a:r>
              <a:rPr lang="en-US" sz="1400" b="1">
                <a:solidFill>
                  <a:schemeClr val="tx1"/>
                </a:solidFill>
              </a:rPr>
              <a:t>1.9x</a:t>
            </a:r>
          </a:p>
        </p:txBody>
      </p:sp>
      <p:sp>
        <p:nvSpPr>
          <p:cNvPr id="334" name="Rectangle 333">
            <a:extLst>
              <a:ext uri="{FF2B5EF4-FFF2-40B4-BE49-F238E27FC236}">
                <a16:creationId xmlns:a16="http://schemas.microsoft.com/office/drawing/2014/main" id="{8C323FAB-CC83-55BD-412C-F6BDB42ABD55}"/>
              </a:ext>
            </a:extLst>
          </p:cNvPr>
          <p:cNvSpPr/>
          <p:nvPr>
            <p:custDataLst>
              <p:tags r:id="rId10"/>
            </p:custDataLst>
          </p:nvPr>
        </p:nvSpPr>
        <p:spPr bwMode="auto">
          <a:xfrm>
            <a:off x="6356350" y="2187575"/>
            <a:ext cx="179388" cy="133350"/>
          </a:xfrm>
          <a:prstGeom prst="rect">
            <a:avLst/>
          </a:prstGeom>
          <a:solidFill>
            <a:srgbClr val="D9D9D9"/>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35" name="Rectangle 334">
            <a:extLst>
              <a:ext uri="{FF2B5EF4-FFF2-40B4-BE49-F238E27FC236}">
                <a16:creationId xmlns:a16="http://schemas.microsoft.com/office/drawing/2014/main" id="{45E28BAF-04DD-EF4F-7954-0FA0A74E3E2B}"/>
              </a:ext>
            </a:extLst>
          </p:cNvPr>
          <p:cNvSpPr/>
          <p:nvPr>
            <p:custDataLst>
              <p:tags r:id="rId11"/>
            </p:custDataLst>
          </p:nvPr>
        </p:nvSpPr>
        <p:spPr bwMode="auto">
          <a:xfrm>
            <a:off x="6356350" y="2390775"/>
            <a:ext cx="179388" cy="133350"/>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32" name="Text Placeholder 10">
            <a:extLst>
              <a:ext uri="{FF2B5EF4-FFF2-40B4-BE49-F238E27FC236}">
                <a16:creationId xmlns:a16="http://schemas.microsoft.com/office/drawing/2014/main" id="{115DFB91-512B-3844-A114-92FBEDCA92F2}"/>
              </a:ext>
            </a:extLst>
          </p:cNvPr>
          <p:cNvSpPr>
            <a:spLocks noGrp="1"/>
          </p:cNvSpPr>
          <p:nvPr>
            <p:custDataLst>
              <p:tags r:id="rId12"/>
            </p:custDataLst>
          </p:nvPr>
        </p:nvSpPr>
        <p:spPr bwMode="auto">
          <a:xfrm>
            <a:off x="6586538" y="2182813"/>
            <a:ext cx="4841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000">
                <a:effectLst/>
              </a:rPr>
              <a:t>Baseline</a:t>
            </a:r>
            <a:endParaRPr lang="en-US" sz="1000"/>
          </a:p>
        </p:txBody>
      </p:sp>
      <p:sp>
        <p:nvSpPr>
          <p:cNvPr id="330" name="Text Placeholder 10">
            <a:extLst>
              <a:ext uri="{FF2B5EF4-FFF2-40B4-BE49-F238E27FC236}">
                <a16:creationId xmlns:a16="http://schemas.microsoft.com/office/drawing/2014/main" id="{115DFB91-512B-3844-A114-92FBEDCA92F2}"/>
              </a:ext>
            </a:extLst>
          </p:cNvPr>
          <p:cNvSpPr>
            <a:spLocks noGrp="1"/>
          </p:cNvSpPr>
          <p:nvPr>
            <p:custDataLst>
              <p:tags r:id="rId13"/>
            </p:custDataLst>
          </p:nvPr>
        </p:nvSpPr>
        <p:spPr bwMode="auto">
          <a:xfrm>
            <a:off x="6586538" y="2386013"/>
            <a:ext cx="12446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sz="1000" dirty="0"/>
              <a:t>Additional CCUS cost</a:t>
            </a:r>
          </a:p>
        </p:txBody>
      </p:sp>
    </p:spTree>
    <p:extLst>
      <p:ext uri="{BB962C8B-B14F-4D97-AF65-F5344CB8AC3E}">
        <p14:creationId xmlns:p14="http://schemas.microsoft.com/office/powerpoint/2010/main" val="3959849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06509-E65B-0F89-7DA3-5A4FF5CC0F72}"/>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FFD49F24-2E6F-7B97-7B31-421BADF31892}"/>
              </a:ext>
            </a:extLst>
          </p:cNvPr>
          <p:cNvGraphicFramePr>
            <a:graphicFrameLocks noChangeAspect="1"/>
          </p:cNvGraphicFramePr>
          <p:nvPr>
            <p:custDataLst>
              <p:tags r:id="rId2"/>
            </p:custDataLst>
            <p:extLst>
              <p:ext uri="{D42A27DB-BD31-4B8C-83A1-F6EECF244321}">
                <p14:modId xmlns:p14="http://schemas.microsoft.com/office/powerpoint/2010/main" val="7013131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4" imgW="484" imgH="486" progId="TCLayout.ActiveDocument.1">
                  <p:embed/>
                </p:oleObj>
              </mc:Choice>
              <mc:Fallback>
                <p:oleObj name="think-cell Slide" r:id="rId54" imgW="484" imgH="486" progId="TCLayout.ActiveDocument.1">
                  <p:embed/>
                  <p:pic>
                    <p:nvPicPr>
                      <p:cNvPr id="9" name="think-cell data - do not delete" hidden="1">
                        <a:extLst>
                          <a:ext uri="{FF2B5EF4-FFF2-40B4-BE49-F238E27FC236}">
                            <a16:creationId xmlns:a16="http://schemas.microsoft.com/office/drawing/2014/main" id="{FFD49F24-2E6F-7B97-7B31-421BADF31892}"/>
                          </a:ext>
                        </a:extLst>
                      </p:cNvPr>
                      <p:cNvPicPr/>
                      <p:nvPr/>
                    </p:nvPicPr>
                    <p:blipFill>
                      <a:blip r:embed="rId55"/>
                      <a:stretch>
                        <a:fillRect/>
                      </a:stretch>
                    </p:blipFill>
                    <p:spPr>
                      <a:xfrm>
                        <a:off x="1588" y="1588"/>
                        <a:ext cx="1588" cy="1588"/>
                      </a:xfrm>
                      <a:prstGeom prst="rect">
                        <a:avLst/>
                      </a:prstGeom>
                    </p:spPr>
                  </p:pic>
                </p:oleObj>
              </mc:Fallback>
            </mc:AlternateContent>
          </a:graphicData>
        </a:graphic>
      </p:graphicFrame>
      <p:sp>
        <p:nvSpPr>
          <p:cNvPr id="54" name="Rectangle 53">
            <a:extLst>
              <a:ext uri="{FF2B5EF4-FFF2-40B4-BE49-F238E27FC236}">
                <a16:creationId xmlns:a16="http://schemas.microsoft.com/office/drawing/2014/main" id="{38B66B84-8D25-87D5-48D5-865C1AACB460}"/>
              </a:ext>
            </a:extLst>
          </p:cNvPr>
          <p:cNvSpPr/>
          <p:nvPr>
            <p:custDataLst>
              <p:tags r:id="rId3"/>
            </p:custDataLst>
          </p:nvPr>
        </p:nvSpPr>
        <p:spPr bwMode="auto">
          <a:xfrm>
            <a:off x="6980238" y="4451351"/>
            <a:ext cx="1377950" cy="1146175"/>
          </a:xfrm>
          <a:prstGeom prst="rect">
            <a:avLst/>
          </a:prstGeom>
          <a:solidFill>
            <a:schemeClr val="bg1"/>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56" name="Rectangle 55">
            <a:extLst>
              <a:ext uri="{FF2B5EF4-FFF2-40B4-BE49-F238E27FC236}">
                <a16:creationId xmlns:a16="http://schemas.microsoft.com/office/drawing/2014/main" id="{5F2696DF-C593-F986-2948-336A44D58E7D}"/>
              </a:ext>
            </a:extLst>
          </p:cNvPr>
          <p:cNvSpPr/>
          <p:nvPr>
            <p:custDataLst>
              <p:tags r:id="rId4"/>
            </p:custDataLst>
          </p:nvPr>
        </p:nvSpPr>
        <p:spPr bwMode="auto">
          <a:xfrm>
            <a:off x="6980238" y="2670175"/>
            <a:ext cx="1377950" cy="1781175"/>
          </a:xfrm>
          <a:prstGeom prst="rect">
            <a:avLst/>
          </a:prstGeom>
          <a:solidFill>
            <a:schemeClr val="accent1"/>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46" name="Rectangle 45">
            <a:extLst>
              <a:ext uri="{FF2B5EF4-FFF2-40B4-BE49-F238E27FC236}">
                <a16:creationId xmlns:a16="http://schemas.microsoft.com/office/drawing/2014/main" id="{EAA88578-2BF2-7892-17D9-E319939E3EDE}"/>
              </a:ext>
            </a:extLst>
          </p:cNvPr>
          <p:cNvSpPr/>
          <p:nvPr>
            <p:custDataLst>
              <p:tags r:id="rId5"/>
            </p:custDataLst>
          </p:nvPr>
        </p:nvSpPr>
        <p:spPr bwMode="auto">
          <a:xfrm>
            <a:off x="6400800" y="5173663"/>
            <a:ext cx="579438" cy="423863"/>
          </a:xfrm>
          <a:prstGeom prst="rect">
            <a:avLst/>
          </a:prstGeom>
          <a:solidFill>
            <a:schemeClr val="bg1"/>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47" name="Rectangle 46">
            <a:extLst>
              <a:ext uri="{FF2B5EF4-FFF2-40B4-BE49-F238E27FC236}">
                <a16:creationId xmlns:a16="http://schemas.microsoft.com/office/drawing/2014/main" id="{71B40899-44A1-5F8C-E09E-DC506C17AB1D}"/>
              </a:ext>
            </a:extLst>
          </p:cNvPr>
          <p:cNvSpPr/>
          <p:nvPr>
            <p:custDataLst>
              <p:tags r:id="rId6"/>
            </p:custDataLst>
          </p:nvPr>
        </p:nvSpPr>
        <p:spPr bwMode="auto">
          <a:xfrm>
            <a:off x="6400800" y="3900488"/>
            <a:ext cx="579438" cy="1273175"/>
          </a:xfrm>
          <a:prstGeom prst="rect">
            <a:avLst/>
          </a:prstGeom>
          <a:solidFill>
            <a:schemeClr val="accent1"/>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50" name="Rectangle 49">
            <a:extLst>
              <a:ext uri="{FF2B5EF4-FFF2-40B4-BE49-F238E27FC236}">
                <a16:creationId xmlns:a16="http://schemas.microsoft.com/office/drawing/2014/main" id="{F92EE18A-225E-7209-3159-49FCA88F9AF8}"/>
              </a:ext>
            </a:extLst>
          </p:cNvPr>
          <p:cNvSpPr/>
          <p:nvPr>
            <p:custDataLst>
              <p:tags r:id="rId7"/>
            </p:custDataLst>
          </p:nvPr>
        </p:nvSpPr>
        <p:spPr bwMode="auto">
          <a:xfrm>
            <a:off x="5054600" y="5087938"/>
            <a:ext cx="1346200" cy="509588"/>
          </a:xfrm>
          <a:prstGeom prst="rect">
            <a:avLst/>
          </a:prstGeom>
          <a:solidFill>
            <a:schemeClr val="bg1"/>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61" name="Rectangle 60">
            <a:extLst>
              <a:ext uri="{FF2B5EF4-FFF2-40B4-BE49-F238E27FC236}">
                <a16:creationId xmlns:a16="http://schemas.microsoft.com/office/drawing/2014/main" id="{9E024594-A5B9-CB6F-0489-BF8C50F5123D}"/>
              </a:ext>
            </a:extLst>
          </p:cNvPr>
          <p:cNvSpPr/>
          <p:nvPr>
            <p:custDataLst>
              <p:tags r:id="rId8"/>
            </p:custDataLst>
          </p:nvPr>
        </p:nvSpPr>
        <p:spPr bwMode="auto">
          <a:xfrm>
            <a:off x="5054600" y="4240213"/>
            <a:ext cx="1346200" cy="847725"/>
          </a:xfrm>
          <a:prstGeom prst="rect">
            <a:avLst/>
          </a:prstGeom>
          <a:solidFill>
            <a:schemeClr val="accent1"/>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40" name="Rectangle 39">
            <a:extLst>
              <a:ext uri="{FF2B5EF4-FFF2-40B4-BE49-F238E27FC236}">
                <a16:creationId xmlns:a16="http://schemas.microsoft.com/office/drawing/2014/main" id="{59977BC3-1005-9476-6772-9E15766C643B}"/>
              </a:ext>
            </a:extLst>
          </p:cNvPr>
          <p:cNvSpPr/>
          <p:nvPr>
            <p:custDataLst>
              <p:tags r:id="rId9"/>
            </p:custDataLst>
          </p:nvPr>
        </p:nvSpPr>
        <p:spPr bwMode="auto">
          <a:xfrm>
            <a:off x="3132138" y="5343525"/>
            <a:ext cx="1922463" cy="254000"/>
          </a:xfrm>
          <a:prstGeom prst="rect">
            <a:avLst/>
          </a:prstGeom>
          <a:solidFill>
            <a:schemeClr val="bg1"/>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42" name="Rectangle 41">
            <a:extLst>
              <a:ext uri="{FF2B5EF4-FFF2-40B4-BE49-F238E27FC236}">
                <a16:creationId xmlns:a16="http://schemas.microsoft.com/office/drawing/2014/main" id="{65FE02A8-63B9-E57C-E2E4-C838D7A3E52C}"/>
              </a:ext>
            </a:extLst>
          </p:cNvPr>
          <p:cNvSpPr/>
          <p:nvPr>
            <p:custDataLst>
              <p:tags r:id="rId10"/>
            </p:custDataLst>
          </p:nvPr>
        </p:nvSpPr>
        <p:spPr bwMode="auto">
          <a:xfrm>
            <a:off x="3132138" y="4579938"/>
            <a:ext cx="1922463" cy="763588"/>
          </a:xfrm>
          <a:prstGeom prst="rect">
            <a:avLst/>
          </a:prstGeom>
          <a:solidFill>
            <a:schemeClr val="accent1"/>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5" name="Rectangle 24">
            <a:extLst>
              <a:ext uri="{FF2B5EF4-FFF2-40B4-BE49-F238E27FC236}">
                <a16:creationId xmlns:a16="http://schemas.microsoft.com/office/drawing/2014/main" id="{DBEADC89-AA15-68D9-2D58-CA310DBD598F}"/>
              </a:ext>
            </a:extLst>
          </p:cNvPr>
          <p:cNvSpPr/>
          <p:nvPr>
            <p:custDataLst>
              <p:tags r:id="rId11"/>
            </p:custDataLst>
          </p:nvPr>
        </p:nvSpPr>
        <p:spPr bwMode="auto">
          <a:xfrm>
            <a:off x="1552575" y="5470525"/>
            <a:ext cx="1579563" cy="127000"/>
          </a:xfrm>
          <a:prstGeom prst="rect">
            <a:avLst/>
          </a:prstGeom>
          <a:solidFill>
            <a:schemeClr val="bg1"/>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6" name="Rectangle 25">
            <a:extLst>
              <a:ext uri="{FF2B5EF4-FFF2-40B4-BE49-F238E27FC236}">
                <a16:creationId xmlns:a16="http://schemas.microsoft.com/office/drawing/2014/main" id="{243347D7-E502-812F-E9E3-ED9B1346AB4E}"/>
              </a:ext>
            </a:extLst>
          </p:cNvPr>
          <p:cNvSpPr/>
          <p:nvPr>
            <p:custDataLst>
              <p:tags r:id="rId12"/>
            </p:custDataLst>
          </p:nvPr>
        </p:nvSpPr>
        <p:spPr bwMode="auto">
          <a:xfrm>
            <a:off x="1552575" y="4876801"/>
            <a:ext cx="1579563" cy="593725"/>
          </a:xfrm>
          <a:prstGeom prst="rect">
            <a:avLst/>
          </a:prstGeom>
          <a:solidFill>
            <a:schemeClr val="accent1"/>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1047" name="Rectangle 1046">
            <a:extLst>
              <a:ext uri="{FF2B5EF4-FFF2-40B4-BE49-F238E27FC236}">
                <a16:creationId xmlns:a16="http://schemas.microsoft.com/office/drawing/2014/main" id="{B395F9F6-A00E-9855-8447-9C45A62F13AE}"/>
              </a:ext>
            </a:extLst>
          </p:cNvPr>
          <p:cNvSpPr/>
          <p:nvPr>
            <p:custDataLst>
              <p:tags r:id="rId13"/>
            </p:custDataLst>
          </p:nvPr>
        </p:nvSpPr>
        <p:spPr bwMode="auto">
          <a:xfrm>
            <a:off x="1130300" y="5554663"/>
            <a:ext cx="422275" cy="42863"/>
          </a:xfrm>
          <a:prstGeom prst="rect">
            <a:avLst/>
          </a:prstGeom>
          <a:solidFill>
            <a:schemeClr val="bg1"/>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537" name="Rectangle 536">
            <a:extLst>
              <a:ext uri="{FF2B5EF4-FFF2-40B4-BE49-F238E27FC236}">
                <a16:creationId xmlns:a16="http://schemas.microsoft.com/office/drawing/2014/main" id="{E38892A9-7AB6-AA98-3A12-5F0AEA3CA304}"/>
              </a:ext>
            </a:extLst>
          </p:cNvPr>
          <p:cNvSpPr/>
          <p:nvPr>
            <p:custDataLst>
              <p:tags r:id="rId14"/>
            </p:custDataLst>
          </p:nvPr>
        </p:nvSpPr>
        <p:spPr bwMode="auto">
          <a:xfrm>
            <a:off x="1130300" y="5173663"/>
            <a:ext cx="422275" cy="381000"/>
          </a:xfrm>
          <a:prstGeom prst="rect">
            <a:avLst/>
          </a:prstGeom>
          <a:solidFill>
            <a:schemeClr val="accent6"/>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cxnSp>
        <p:nvCxnSpPr>
          <p:cNvPr id="60" name="Straight Connector 59">
            <a:extLst>
              <a:ext uri="{FF2B5EF4-FFF2-40B4-BE49-F238E27FC236}">
                <a16:creationId xmlns:a16="http://schemas.microsoft.com/office/drawing/2014/main" id="{5EE4F639-DDF7-F520-2401-F5930A668CBC}"/>
              </a:ext>
            </a:extLst>
          </p:cNvPr>
          <p:cNvCxnSpPr/>
          <p:nvPr>
            <p:custDataLst>
              <p:tags r:id="rId15"/>
            </p:custDataLst>
          </p:nvPr>
        </p:nvCxnSpPr>
        <p:spPr bwMode="auto">
          <a:xfrm>
            <a:off x="1125538" y="5597525"/>
            <a:ext cx="7237413" cy="0"/>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87" name="Straight Connector 486">
            <a:extLst>
              <a:ext uri="{FF2B5EF4-FFF2-40B4-BE49-F238E27FC236}">
                <a16:creationId xmlns:a16="http://schemas.microsoft.com/office/drawing/2014/main" id="{ED9F2DBB-176E-94E7-A478-416D117A2B6D}"/>
              </a:ext>
            </a:extLst>
          </p:cNvPr>
          <p:cNvCxnSpPr/>
          <p:nvPr>
            <p:custDataLst>
              <p:tags r:id="rId16"/>
            </p:custDataLst>
          </p:nvPr>
        </p:nvCxnSpPr>
        <p:spPr bwMode="auto">
          <a:xfrm>
            <a:off x="1130300" y="2622550"/>
            <a:ext cx="0" cy="2979738"/>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95" name="Straight Connector 494">
            <a:extLst>
              <a:ext uri="{FF2B5EF4-FFF2-40B4-BE49-F238E27FC236}">
                <a16:creationId xmlns:a16="http://schemas.microsoft.com/office/drawing/2014/main" id="{D0FCB51A-4CA0-DC46-2620-8CE4DFB9B0B9}"/>
              </a:ext>
            </a:extLst>
          </p:cNvPr>
          <p:cNvCxnSpPr/>
          <p:nvPr>
            <p:custDataLst>
              <p:tags r:id="rId17"/>
            </p:custDataLst>
          </p:nvPr>
        </p:nvCxnSpPr>
        <p:spPr bwMode="auto">
          <a:xfrm flipH="1">
            <a:off x="1071563" y="2627313"/>
            <a:ext cx="58738" cy="0"/>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88" name="Straight Connector 487">
            <a:extLst>
              <a:ext uri="{FF2B5EF4-FFF2-40B4-BE49-F238E27FC236}">
                <a16:creationId xmlns:a16="http://schemas.microsoft.com/office/drawing/2014/main" id="{51DAE68D-8BC1-A1AF-8201-8B6D1067E28B}"/>
              </a:ext>
            </a:extLst>
          </p:cNvPr>
          <p:cNvCxnSpPr/>
          <p:nvPr>
            <p:custDataLst>
              <p:tags r:id="rId18"/>
            </p:custDataLst>
          </p:nvPr>
        </p:nvCxnSpPr>
        <p:spPr bwMode="auto">
          <a:xfrm flipH="1">
            <a:off x="1071563" y="5597525"/>
            <a:ext cx="58738" cy="0"/>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89" name="Straight Connector 488">
            <a:extLst>
              <a:ext uri="{FF2B5EF4-FFF2-40B4-BE49-F238E27FC236}">
                <a16:creationId xmlns:a16="http://schemas.microsoft.com/office/drawing/2014/main" id="{D420808A-7491-770D-7811-62CD81D8218B}"/>
              </a:ext>
            </a:extLst>
          </p:cNvPr>
          <p:cNvCxnSpPr/>
          <p:nvPr>
            <p:custDataLst>
              <p:tags r:id="rId19"/>
            </p:custDataLst>
          </p:nvPr>
        </p:nvCxnSpPr>
        <p:spPr bwMode="auto">
          <a:xfrm flipH="1">
            <a:off x="1071563" y="5173663"/>
            <a:ext cx="58738" cy="0"/>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90" name="Straight Connector 489">
            <a:extLst>
              <a:ext uri="{FF2B5EF4-FFF2-40B4-BE49-F238E27FC236}">
                <a16:creationId xmlns:a16="http://schemas.microsoft.com/office/drawing/2014/main" id="{DCE7E6B1-A38E-0AA6-AE5C-8A01202AF339}"/>
              </a:ext>
            </a:extLst>
          </p:cNvPr>
          <p:cNvCxnSpPr/>
          <p:nvPr>
            <p:custDataLst>
              <p:tags r:id="rId20"/>
            </p:custDataLst>
          </p:nvPr>
        </p:nvCxnSpPr>
        <p:spPr bwMode="auto">
          <a:xfrm flipH="1">
            <a:off x="1071563" y="4748213"/>
            <a:ext cx="58738" cy="0"/>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91" name="Straight Connector 490">
            <a:extLst>
              <a:ext uri="{FF2B5EF4-FFF2-40B4-BE49-F238E27FC236}">
                <a16:creationId xmlns:a16="http://schemas.microsoft.com/office/drawing/2014/main" id="{20328214-A555-0DEE-2BDB-925C0E03AE12}"/>
              </a:ext>
            </a:extLst>
          </p:cNvPr>
          <p:cNvCxnSpPr/>
          <p:nvPr>
            <p:custDataLst>
              <p:tags r:id="rId21"/>
            </p:custDataLst>
          </p:nvPr>
        </p:nvCxnSpPr>
        <p:spPr bwMode="auto">
          <a:xfrm flipH="1">
            <a:off x="1071563" y="4324350"/>
            <a:ext cx="58738" cy="0"/>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92" name="Straight Connector 491">
            <a:extLst>
              <a:ext uri="{FF2B5EF4-FFF2-40B4-BE49-F238E27FC236}">
                <a16:creationId xmlns:a16="http://schemas.microsoft.com/office/drawing/2014/main" id="{F0234BA7-F29A-54AC-C4D5-1786B17EA94E}"/>
              </a:ext>
            </a:extLst>
          </p:cNvPr>
          <p:cNvCxnSpPr/>
          <p:nvPr>
            <p:custDataLst>
              <p:tags r:id="rId22"/>
            </p:custDataLst>
          </p:nvPr>
        </p:nvCxnSpPr>
        <p:spPr bwMode="auto">
          <a:xfrm flipH="1">
            <a:off x="1071563" y="3900488"/>
            <a:ext cx="58738" cy="0"/>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93" name="Straight Connector 492">
            <a:extLst>
              <a:ext uri="{FF2B5EF4-FFF2-40B4-BE49-F238E27FC236}">
                <a16:creationId xmlns:a16="http://schemas.microsoft.com/office/drawing/2014/main" id="{DF1FB1B6-B17F-3F7B-565F-8EA91103A4FF}"/>
              </a:ext>
            </a:extLst>
          </p:cNvPr>
          <p:cNvCxnSpPr/>
          <p:nvPr>
            <p:custDataLst>
              <p:tags r:id="rId23"/>
            </p:custDataLst>
          </p:nvPr>
        </p:nvCxnSpPr>
        <p:spPr bwMode="auto">
          <a:xfrm flipH="1">
            <a:off x="1071563" y="3476625"/>
            <a:ext cx="58738" cy="0"/>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94" name="Straight Connector 493">
            <a:extLst>
              <a:ext uri="{FF2B5EF4-FFF2-40B4-BE49-F238E27FC236}">
                <a16:creationId xmlns:a16="http://schemas.microsoft.com/office/drawing/2014/main" id="{71FE9F08-5CB7-BF13-8820-88C6EDA7C892}"/>
              </a:ext>
            </a:extLst>
          </p:cNvPr>
          <p:cNvCxnSpPr/>
          <p:nvPr>
            <p:custDataLst>
              <p:tags r:id="rId24"/>
            </p:custDataLst>
          </p:nvPr>
        </p:nvCxnSpPr>
        <p:spPr bwMode="auto">
          <a:xfrm flipH="1">
            <a:off x="1071563" y="3051175"/>
            <a:ext cx="58738" cy="0"/>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476" name="Text Placeholder 10">
            <a:extLst>
              <a:ext uri="{FF2B5EF4-FFF2-40B4-BE49-F238E27FC236}">
                <a16:creationId xmlns:a16="http://schemas.microsoft.com/office/drawing/2014/main" id="{8CFAE160-B21D-565B-B337-19FC190E6566}"/>
              </a:ext>
            </a:extLst>
          </p:cNvPr>
          <p:cNvSpPr txBox="1">
            <a:spLocks/>
          </p:cNvSpPr>
          <p:nvPr>
            <p:custDataLst>
              <p:tags r:id="rId25"/>
            </p:custDataLst>
          </p:nvPr>
        </p:nvSpPr>
        <p:spPr bwMode="gray">
          <a:xfrm>
            <a:off x="658813" y="2944814"/>
            <a:ext cx="2952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8A73FC92-5F77-4C69-92F0-41B2A0A6BAA6}" type="datetime'''''''''''''''''''''''''3''0''''''''''''''''0'''">
              <a:rPr lang="en-US" altLang="en-US" sz="1400" smtClean="0">
                <a:effectLst/>
              </a:rPr>
              <a:pPr marL="0" indent="0" algn="r">
                <a:spcBef>
                  <a:spcPct val="0"/>
                </a:spcBef>
                <a:spcAft>
                  <a:spcPct val="0"/>
                </a:spcAft>
                <a:buNone/>
              </a:pPr>
              <a:t>300</a:t>
            </a:fld>
            <a:endParaRPr lang="en-US" sz="1400"/>
          </a:p>
        </p:txBody>
      </p:sp>
      <p:sp>
        <p:nvSpPr>
          <p:cNvPr id="477" name="Text Placeholder 10">
            <a:extLst>
              <a:ext uri="{FF2B5EF4-FFF2-40B4-BE49-F238E27FC236}">
                <a16:creationId xmlns:a16="http://schemas.microsoft.com/office/drawing/2014/main" id="{528C8632-D4C0-3C47-ACC1-CDDF32081924}"/>
              </a:ext>
            </a:extLst>
          </p:cNvPr>
          <p:cNvSpPr txBox="1">
            <a:spLocks/>
          </p:cNvSpPr>
          <p:nvPr>
            <p:custDataLst>
              <p:tags r:id="rId26"/>
            </p:custDataLst>
          </p:nvPr>
        </p:nvSpPr>
        <p:spPr bwMode="gray">
          <a:xfrm>
            <a:off x="658813" y="2520951"/>
            <a:ext cx="2952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12A522B1-E489-43F0-BB9D-A81D984032BC}" type="datetime'''''''''3''5''''''''0'''''''''''''''''''''''">
              <a:rPr lang="en-US" altLang="en-US" sz="1400" smtClean="0">
                <a:effectLst/>
              </a:rPr>
              <a:pPr marL="0" indent="0" algn="r">
                <a:spcBef>
                  <a:spcPct val="0"/>
                </a:spcBef>
                <a:spcAft>
                  <a:spcPct val="0"/>
                </a:spcAft>
                <a:buNone/>
              </a:pPr>
              <a:t>350</a:t>
            </a:fld>
            <a:endParaRPr lang="en-US" sz="1400"/>
          </a:p>
        </p:txBody>
      </p:sp>
      <p:sp>
        <p:nvSpPr>
          <p:cNvPr id="472" name="Text Placeholder 10">
            <a:extLst>
              <a:ext uri="{FF2B5EF4-FFF2-40B4-BE49-F238E27FC236}">
                <a16:creationId xmlns:a16="http://schemas.microsoft.com/office/drawing/2014/main" id="{ACADBA84-4076-7841-5A7D-CB8692651306}"/>
              </a:ext>
            </a:extLst>
          </p:cNvPr>
          <p:cNvSpPr txBox="1">
            <a:spLocks/>
          </p:cNvSpPr>
          <p:nvPr>
            <p:custDataLst>
              <p:tags r:id="rId27"/>
            </p:custDataLst>
          </p:nvPr>
        </p:nvSpPr>
        <p:spPr bwMode="gray">
          <a:xfrm>
            <a:off x="658813" y="4641851"/>
            <a:ext cx="2952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9336CD80-E4C3-4294-A037-B1893FBDAE46}" type="datetime'''''''''''''''''1''''''0''''''''''''''''''''0'''''''''''">
              <a:rPr lang="en-US" altLang="en-US" sz="1400" smtClean="0">
                <a:effectLst/>
              </a:rPr>
              <a:pPr marL="0" indent="0" algn="r">
                <a:spcBef>
                  <a:spcPct val="0"/>
                </a:spcBef>
                <a:spcAft>
                  <a:spcPct val="0"/>
                </a:spcAft>
                <a:buNone/>
              </a:pPr>
              <a:t>100</a:t>
            </a:fld>
            <a:endParaRPr lang="en-US" sz="1400"/>
          </a:p>
        </p:txBody>
      </p:sp>
      <p:sp>
        <p:nvSpPr>
          <p:cNvPr id="470" name="Text Placeholder 10">
            <a:extLst>
              <a:ext uri="{FF2B5EF4-FFF2-40B4-BE49-F238E27FC236}">
                <a16:creationId xmlns:a16="http://schemas.microsoft.com/office/drawing/2014/main" id="{857E9BE5-2EE9-12F6-AAF3-4DBDCB7D9DFC}"/>
              </a:ext>
            </a:extLst>
          </p:cNvPr>
          <p:cNvSpPr txBox="1">
            <a:spLocks/>
          </p:cNvSpPr>
          <p:nvPr>
            <p:custDataLst>
              <p:tags r:id="rId28"/>
            </p:custDataLst>
          </p:nvPr>
        </p:nvSpPr>
        <p:spPr bwMode="gray">
          <a:xfrm>
            <a:off x="855663" y="5491164"/>
            <a:ext cx="98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4A66F830-8BBC-485E-8A4E-F848219D974E}" type="datetime'''''''''''0'''''''''">
              <a:rPr lang="en-US" altLang="en-US" sz="1400" smtClean="0">
                <a:effectLst/>
              </a:rPr>
              <a:pPr marL="0" indent="0" algn="r">
                <a:spcBef>
                  <a:spcPct val="0"/>
                </a:spcBef>
                <a:spcAft>
                  <a:spcPct val="0"/>
                </a:spcAft>
                <a:buNone/>
              </a:pPr>
              <a:t>0</a:t>
            </a:fld>
            <a:endParaRPr lang="en-US" sz="1400"/>
          </a:p>
        </p:txBody>
      </p:sp>
      <p:sp>
        <p:nvSpPr>
          <p:cNvPr id="471" name="Text Placeholder 10">
            <a:extLst>
              <a:ext uri="{FF2B5EF4-FFF2-40B4-BE49-F238E27FC236}">
                <a16:creationId xmlns:a16="http://schemas.microsoft.com/office/drawing/2014/main" id="{E6B59977-6AA6-AA4B-9D4D-0D099AF174CC}"/>
              </a:ext>
            </a:extLst>
          </p:cNvPr>
          <p:cNvSpPr txBox="1">
            <a:spLocks/>
          </p:cNvSpPr>
          <p:nvPr>
            <p:custDataLst>
              <p:tags r:id="rId29"/>
            </p:custDataLst>
          </p:nvPr>
        </p:nvSpPr>
        <p:spPr bwMode="gray">
          <a:xfrm>
            <a:off x="757238" y="5067301"/>
            <a:ext cx="196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EC8A82FE-C4F9-4728-AE0C-62319757AFD3}" type="datetime'''5''''''''''''''''''''''''''''''''''0'''''''''''''''''''''">
              <a:rPr lang="en-US" altLang="en-US" sz="1400" smtClean="0">
                <a:effectLst/>
              </a:rPr>
              <a:pPr marL="0" indent="0" algn="r">
                <a:spcBef>
                  <a:spcPct val="0"/>
                </a:spcBef>
                <a:spcAft>
                  <a:spcPct val="0"/>
                </a:spcAft>
                <a:buNone/>
              </a:pPr>
              <a:t>50</a:t>
            </a:fld>
            <a:endParaRPr lang="en-US" sz="1400"/>
          </a:p>
        </p:txBody>
      </p:sp>
      <p:sp>
        <p:nvSpPr>
          <p:cNvPr id="473" name="Text Placeholder 10">
            <a:extLst>
              <a:ext uri="{FF2B5EF4-FFF2-40B4-BE49-F238E27FC236}">
                <a16:creationId xmlns:a16="http://schemas.microsoft.com/office/drawing/2014/main" id="{833C3B90-A239-EFB5-6D02-26DFC6468CB6}"/>
              </a:ext>
            </a:extLst>
          </p:cNvPr>
          <p:cNvSpPr txBox="1">
            <a:spLocks/>
          </p:cNvSpPr>
          <p:nvPr>
            <p:custDataLst>
              <p:tags r:id="rId30"/>
            </p:custDataLst>
          </p:nvPr>
        </p:nvSpPr>
        <p:spPr bwMode="gray">
          <a:xfrm>
            <a:off x="658813" y="4217989"/>
            <a:ext cx="2952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77044DBF-F041-4C9F-82EE-D3628356127F}" type="datetime'''''''''''''1''''''''''''''''''''5''0'''''''''''''''">
              <a:rPr lang="en-US" altLang="en-US" sz="1400" smtClean="0">
                <a:effectLst/>
              </a:rPr>
              <a:pPr marL="0" indent="0" algn="r">
                <a:spcBef>
                  <a:spcPct val="0"/>
                </a:spcBef>
                <a:spcAft>
                  <a:spcPct val="0"/>
                </a:spcAft>
                <a:buNone/>
              </a:pPr>
              <a:t>150</a:t>
            </a:fld>
            <a:endParaRPr lang="en-US" sz="1400"/>
          </a:p>
        </p:txBody>
      </p:sp>
      <p:sp>
        <p:nvSpPr>
          <p:cNvPr id="474" name="Text Placeholder 10">
            <a:extLst>
              <a:ext uri="{FF2B5EF4-FFF2-40B4-BE49-F238E27FC236}">
                <a16:creationId xmlns:a16="http://schemas.microsoft.com/office/drawing/2014/main" id="{1D3706A1-0E38-1292-E4D6-6912738B9EB4}"/>
              </a:ext>
            </a:extLst>
          </p:cNvPr>
          <p:cNvSpPr txBox="1">
            <a:spLocks/>
          </p:cNvSpPr>
          <p:nvPr>
            <p:custDataLst>
              <p:tags r:id="rId31"/>
            </p:custDataLst>
          </p:nvPr>
        </p:nvSpPr>
        <p:spPr bwMode="gray">
          <a:xfrm>
            <a:off x="658813" y="3794126"/>
            <a:ext cx="2952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3B9B05C0-1BED-4831-9358-EC1CC30EBFCB}" type="datetime'''2''''''''''''''''''''''''''''''''''''0''''0'''">
              <a:rPr lang="en-US" altLang="en-US" sz="1400" smtClean="0">
                <a:effectLst/>
              </a:rPr>
              <a:pPr marL="0" indent="0" algn="r">
                <a:spcBef>
                  <a:spcPct val="0"/>
                </a:spcBef>
                <a:spcAft>
                  <a:spcPct val="0"/>
                </a:spcAft>
                <a:buNone/>
              </a:pPr>
              <a:t>200</a:t>
            </a:fld>
            <a:endParaRPr lang="en-US" sz="1400"/>
          </a:p>
        </p:txBody>
      </p:sp>
      <p:sp>
        <p:nvSpPr>
          <p:cNvPr id="475" name="Text Placeholder 10">
            <a:extLst>
              <a:ext uri="{FF2B5EF4-FFF2-40B4-BE49-F238E27FC236}">
                <a16:creationId xmlns:a16="http://schemas.microsoft.com/office/drawing/2014/main" id="{1742B274-A53B-31CE-EE44-51017D05C189}"/>
              </a:ext>
            </a:extLst>
          </p:cNvPr>
          <p:cNvSpPr txBox="1">
            <a:spLocks/>
          </p:cNvSpPr>
          <p:nvPr>
            <p:custDataLst>
              <p:tags r:id="rId32"/>
            </p:custDataLst>
          </p:nvPr>
        </p:nvSpPr>
        <p:spPr bwMode="gray">
          <a:xfrm>
            <a:off x="658813" y="3370264"/>
            <a:ext cx="2952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0B385390-0DBA-4FE9-AB0F-00FD1CDB1554}" type="datetime'''''2''''''''''''''''''''''50'''''''''''''''''''">
              <a:rPr lang="en-US" altLang="en-US" sz="1400" smtClean="0">
                <a:effectLst/>
              </a:rPr>
              <a:pPr marL="0" indent="0" algn="r">
                <a:spcBef>
                  <a:spcPct val="0"/>
                </a:spcBef>
                <a:spcAft>
                  <a:spcPct val="0"/>
                </a:spcAft>
                <a:buNone/>
              </a:pPr>
              <a:t>250</a:t>
            </a:fld>
            <a:endParaRPr lang="en-US" sz="1400"/>
          </a:p>
        </p:txBody>
      </p:sp>
      <p:cxnSp>
        <p:nvCxnSpPr>
          <p:cNvPr id="500" name="Straight Connector 499">
            <a:extLst>
              <a:ext uri="{FF2B5EF4-FFF2-40B4-BE49-F238E27FC236}">
                <a16:creationId xmlns:a16="http://schemas.microsoft.com/office/drawing/2014/main" id="{D261A62A-E017-896A-82B8-6219D932576F}"/>
              </a:ext>
            </a:extLst>
          </p:cNvPr>
          <p:cNvCxnSpPr/>
          <p:nvPr>
            <p:custDataLst>
              <p:tags r:id="rId33"/>
            </p:custDataLst>
          </p:nvPr>
        </p:nvCxnSpPr>
        <p:spPr bwMode="auto">
          <a:xfrm>
            <a:off x="2341563" y="2443162"/>
            <a:ext cx="0" cy="2395538"/>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505" name="Straight Connector 504">
            <a:extLst>
              <a:ext uri="{FF2B5EF4-FFF2-40B4-BE49-F238E27FC236}">
                <a16:creationId xmlns:a16="http://schemas.microsoft.com/office/drawing/2014/main" id="{AC054177-7079-9501-5549-F5FFE7BD9AAF}"/>
              </a:ext>
            </a:extLst>
          </p:cNvPr>
          <p:cNvCxnSpPr/>
          <p:nvPr>
            <p:custDataLst>
              <p:tags r:id="rId34"/>
            </p:custDataLst>
          </p:nvPr>
        </p:nvCxnSpPr>
        <p:spPr bwMode="auto">
          <a:xfrm>
            <a:off x="4092575" y="2443163"/>
            <a:ext cx="0" cy="2098675"/>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528" name="Straight Connector 527">
            <a:extLst>
              <a:ext uri="{FF2B5EF4-FFF2-40B4-BE49-F238E27FC236}">
                <a16:creationId xmlns:a16="http://schemas.microsoft.com/office/drawing/2014/main" id="{6A1438F0-E00D-4D20-12DB-6B319E4824DA}"/>
              </a:ext>
            </a:extLst>
          </p:cNvPr>
          <p:cNvCxnSpPr/>
          <p:nvPr>
            <p:custDataLst>
              <p:tags r:id="rId35"/>
            </p:custDataLst>
          </p:nvPr>
        </p:nvCxnSpPr>
        <p:spPr bwMode="auto">
          <a:xfrm>
            <a:off x="5727700" y="2443163"/>
            <a:ext cx="0" cy="1758950"/>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534" name="Straight Connector 533">
            <a:extLst>
              <a:ext uri="{FF2B5EF4-FFF2-40B4-BE49-F238E27FC236}">
                <a16:creationId xmlns:a16="http://schemas.microsoft.com/office/drawing/2014/main" id="{6124311E-3EF4-D40A-A53F-D92CE248E1E5}"/>
              </a:ext>
            </a:extLst>
          </p:cNvPr>
          <p:cNvCxnSpPr/>
          <p:nvPr>
            <p:custDataLst>
              <p:tags r:id="rId36"/>
            </p:custDataLst>
          </p:nvPr>
        </p:nvCxnSpPr>
        <p:spPr bwMode="auto">
          <a:xfrm>
            <a:off x="6689725" y="2443163"/>
            <a:ext cx="0" cy="1419225"/>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538" name="Straight Connector 537">
            <a:extLst>
              <a:ext uri="{FF2B5EF4-FFF2-40B4-BE49-F238E27FC236}">
                <a16:creationId xmlns:a16="http://schemas.microsoft.com/office/drawing/2014/main" id="{62263A0D-8759-564A-33A9-FF8394D294CD}"/>
              </a:ext>
            </a:extLst>
          </p:cNvPr>
          <p:cNvCxnSpPr/>
          <p:nvPr>
            <p:custDataLst>
              <p:tags r:id="rId37"/>
            </p:custDataLst>
          </p:nvPr>
        </p:nvCxnSpPr>
        <p:spPr bwMode="auto">
          <a:xfrm flipV="1">
            <a:off x="1341438" y="2443163"/>
            <a:ext cx="0" cy="2692400"/>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39" name="Straight Connector 538">
            <a:extLst>
              <a:ext uri="{FF2B5EF4-FFF2-40B4-BE49-F238E27FC236}">
                <a16:creationId xmlns:a16="http://schemas.microsoft.com/office/drawing/2014/main" id="{AFEB22E6-868F-BFD2-5E5A-2CAC1CC1CD19}"/>
              </a:ext>
            </a:extLst>
          </p:cNvPr>
          <p:cNvCxnSpPr/>
          <p:nvPr>
            <p:custDataLst>
              <p:tags r:id="rId38"/>
            </p:custDataLst>
          </p:nvPr>
        </p:nvCxnSpPr>
        <p:spPr bwMode="auto">
          <a:xfrm>
            <a:off x="1341438" y="2443163"/>
            <a:ext cx="6327775" cy="0"/>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40" name="Straight Connector 539">
            <a:extLst>
              <a:ext uri="{FF2B5EF4-FFF2-40B4-BE49-F238E27FC236}">
                <a16:creationId xmlns:a16="http://schemas.microsoft.com/office/drawing/2014/main" id="{EAD16331-97AC-4B43-7CFE-B5A6FFFD03EB}"/>
              </a:ext>
            </a:extLst>
          </p:cNvPr>
          <p:cNvCxnSpPr/>
          <p:nvPr>
            <p:custDataLst>
              <p:tags r:id="rId39"/>
            </p:custDataLst>
          </p:nvPr>
        </p:nvCxnSpPr>
        <p:spPr bwMode="auto">
          <a:xfrm>
            <a:off x="7669213" y="2443163"/>
            <a:ext cx="0" cy="188912"/>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3" name="Text Placeholder 10">
            <a:extLst>
              <a:ext uri="{FF2B5EF4-FFF2-40B4-BE49-F238E27FC236}">
                <a16:creationId xmlns:a16="http://schemas.microsoft.com/office/drawing/2014/main" id="{186E42B2-61D2-5D19-C990-64E6C90F1140}"/>
              </a:ext>
            </a:extLst>
          </p:cNvPr>
          <p:cNvSpPr txBox="1">
            <a:spLocks/>
          </p:cNvSpPr>
          <p:nvPr>
            <p:custDataLst>
              <p:tags r:id="rId40"/>
            </p:custDataLst>
          </p:nvPr>
        </p:nvSpPr>
        <p:spPr bwMode="auto">
          <a:xfrm>
            <a:off x="3498850" y="5635624"/>
            <a:ext cx="118745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900" dirty="0">
                <a:effectLst/>
              </a:rPr>
              <a:t>Land Management</a:t>
            </a:r>
          </a:p>
          <a:p>
            <a:pPr marL="0" indent="0" algn="ctr">
              <a:spcBef>
                <a:spcPct val="0"/>
              </a:spcBef>
              <a:spcAft>
                <a:spcPct val="0"/>
              </a:spcAft>
              <a:buNone/>
            </a:pPr>
            <a:r>
              <a:rPr lang="en-US" sz="900" dirty="0"/>
              <a:t>and Biochar Production</a:t>
            </a:r>
          </a:p>
        </p:txBody>
      </p:sp>
      <p:sp>
        <p:nvSpPr>
          <p:cNvPr id="8" name="Text Placeholder 10">
            <a:extLst>
              <a:ext uri="{FF2B5EF4-FFF2-40B4-BE49-F238E27FC236}">
                <a16:creationId xmlns:a16="http://schemas.microsoft.com/office/drawing/2014/main" id="{9FF5E6CE-6275-193C-4770-A00DE351572D}"/>
              </a:ext>
            </a:extLst>
          </p:cNvPr>
          <p:cNvSpPr txBox="1">
            <a:spLocks/>
          </p:cNvSpPr>
          <p:nvPr>
            <p:custDataLst>
              <p:tags r:id="rId41"/>
            </p:custDataLst>
          </p:nvPr>
        </p:nvSpPr>
        <p:spPr bwMode="auto">
          <a:xfrm>
            <a:off x="1001713" y="5635624"/>
            <a:ext cx="67945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900" dirty="0">
                <a:effectLst/>
              </a:rPr>
              <a:t>Afforestation/</a:t>
            </a:r>
          </a:p>
          <a:p>
            <a:pPr marL="0" indent="0" algn="ctr">
              <a:spcBef>
                <a:spcPct val="0"/>
              </a:spcBef>
              <a:spcAft>
                <a:spcPct val="0"/>
              </a:spcAft>
              <a:buNone/>
            </a:pPr>
            <a:r>
              <a:rPr lang="en-US" altLang="en-US" sz="900" dirty="0">
                <a:effectLst/>
              </a:rPr>
              <a:t>Reforestation</a:t>
            </a:r>
            <a:endParaRPr lang="en-US" sz="900" dirty="0"/>
          </a:p>
        </p:txBody>
      </p:sp>
      <p:sp>
        <p:nvSpPr>
          <p:cNvPr id="15" name="Text Placeholder 10">
            <a:extLst>
              <a:ext uri="{FF2B5EF4-FFF2-40B4-BE49-F238E27FC236}">
                <a16:creationId xmlns:a16="http://schemas.microsoft.com/office/drawing/2014/main" id="{8D2A27BD-DA56-AD34-A3C5-398F46BAB8CF}"/>
              </a:ext>
            </a:extLst>
          </p:cNvPr>
          <p:cNvSpPr txBox="1">
            <a:spLocks/>
          </p:cNvSpPr>
          <p:nvPr>
            <p:custDataLst>
              <p:tags r:id="rId42"/>
            </p:custDataLst>
          </p:nvPr>
        </p:nvSpPr>
        <p:spPr bwMode="auto">
          <a:xfrm>
            <a:off x="6381750" y="5635626"/>
            <a:ext cx="615950" cy="4095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900" dirty="0">
                <a:effectLst/>
              </a:rPr>
              <a:t>Enhanced  </a:t>
            </a:r>
          </a:p>
          <a:p>
            <a:pPr marL="0" indent="0" algn="ctr">
              <a:spcBef>
                <a:spcPct val="0"/>
              </a:spcBef>
              <a:spcAft>
                <a:spcPct val="0"/>
              </a:spcAft>
              <a:buNone/>
            </a:pPr>
            <a:r>
              <a:rPr lang="en-US" altLang="en-US" sz="900" dirty="0">
                <a:effectLst/>
              </a:rPr>
              <a:t>Weathering </a:t>
            </a:r>
          </a:p>
          <a:p>
            <a:pPr marL="0" indent="0" algn="ctr">
              <a:spcBef>
                <a:spcPct val="0"/>
              </a:spcBef>
              <a:spcAft>
                <a:spcPct val="0"/>
              </a:spcAft>
              <a:buNone/>
            </a:pPr>
            <a:r>
              <a:rPr lang="en-US" altLang="en-US" sz="900" dirty="0">
                <a:effectLst/>
              </a:rPr>
              <a:t>of Minerals</a:t>
            </a:r>
          </a:p>
        </p:txBody>
      </p:sp>
      <p:sp>
        <p:nvSpPr>
          <p:cNvPr id="12" name="Text Placeholder 10">
            <a:extLst>
              <a:ext uri="{FF2B5EF4-FFF2-40B4-BE49-F238E27FC236}">
                <a16:creationId xmlns:a16="http://schemas.microsoft.com/office/drawing/2014/main" id="{CC464ADB-4BCD-685E-0079-93BA780F9562}"/>
              </a:ext>
            </a:extLst>
          </p:cNvPr>
          <p:cNvSpPr txBox="1">
            <a:spLocks/>
          </p:cNvSpPr>
          <p:nvPr>
            <p:custDataLst>
              <p:tags r:id="rId43"/>
            </p:custDataLst>
          </p:nvPr>
        </p:nvSpPr>
        <p:spPr bwMode="auto">
          <a:xfrm>
            <a:off x="2068513" y="5635624"/>
            <a:ext cx="54610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900" dirty="0">
                <a:effectLst/>
              </a:rPr>
              <a:t>Bioenergy </a:t>
            </a:r>
          </a:p>
          <a:p>
            <a:pPr marL="0" indent="0" algn="ctr">
              <a:spcBef>
                <a:spcPct val="0"/>
              </a:spcBef>
              <a:spcAft>
                <a:spcPct val="0"/>
              </a:spcAft>
              <a:buNone/>
            </a:pPr>
            <a:r>
              <a:rPr lang="en-US" sz="900" dirty="0"/>
              <a:t>with CCS</a:t>
            </a:r>
          </a:p>
        </p:txBody>
      </p:sp>
      <p:sp>
        <p:nvSpPr>
          <p:cNvPr id="14" name="Text Placeholder 10">
            <a:extLst>
              <a:ext uri="{FF2B5EF4-FFF2-40B4-BE49-F238E27FC236}">
                <a16:creationId xmlns:a16="http://schemas.microsoft.com/office/drawing/2014/main" id="{A1D0BBB7-9817-D7B4-795E-C20EE1712E51}"/>
              </a:ext>
            </a:extLst>
          </p:cNvPr>
          <p:cNvSpPr txBox="1">
            <a:spLocks/>
          </p:cNvSpPr>
          <p:nvPr>
            <p:custDataLst>
              <p:tags r:id="rId44"/>
            </p:custDataLst>
          </p:nvPr>
        </p:nvSpPr>
        <p:spPr bwMode="auto">
          <a:xfrm>
            <a:off x="5419725" y="5635624"/>
            <a:ext cx="61595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900" dirty="0">
                <a:effectLst/>
              </a:rPr>
              <a:t>Ocean </a:t>
            </a:r>
          </a:p>
          <a:p>
            <a:pPr marL="0" indent="0" algn="ctr">
              <a:spcBef>
                <a:spcPct val="0"/>
              </a:spcBef>
              <a:spcAft>
                <a:spcPct val="0"/>
              </a:spcAft>
              <a:buNone/>
            </a:pPr>
            <a:r>
              <a:rPr lang="en-US" altLang="en-US" sz="900" dirty="0" err="1">
                <a:effectLst/>
              </a:rPr>
              <a:t>Alkanization</a:t>
            </a:r>
            <a:endParaRPr lang="en-US" sz="900" dirty="0"/>
          </a:p>
        </p:txBody>
      </p:sp>
      <p:sp>
        <p:nvSpPr>
          <p:cNvPr id="16" name="Text Placeholder 10">
            <a:extLst>
              <a:ext uri="{FF2B5EF4-FFF2-40B4-BE49-F238E27FC236}">
                <a16:creationId xmlns:a16="http://schemas.microsoft.com/office/drawing/2014/main" id="{6AEC2D41-5AB7-091B-1A9B-3A38127722CF}"/>
              </a:ext>
            </a:extLst>
          </p:cNvPr>
          <p:cNvSpPr txBox="1">
            <a:spLocks/>
          </p:cNvSpPr>
          <p:nvPr>
            <p:custDataLst>
              <p:tags r:id="rId45"/>
            </p:custDataLst>
          </p:nvPr>
        </p:nvSpPr>
        <p:spPr bwMode="auto">
          <a:xfrm>
            <a:off x="7199313" y="5635624"/>
            <a:ext cx="93980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sz="900" dirty="0"/>
              <a:t>Direct Air Capture </a:t>
            </a:r>
          </a:p>
          <a:p>
            <a:pPr marL="0" indent="0" algn="ctr">
              <a:spcBef>
                <a:spcPct val="0"/>
              </a:spcBef>
              <a:spcAft>
                <a:spcPct val="0"/>
              </a:spcAft>
              <a:buNone/>
            </a:pPr>
            <a:r>
              <a:rPr lang="en-US" sz="900" dirty="0"/>
              <a:t>and Storage</a:t>
            </a:r>
          </a:p>
        </p:txBody>
      </p:sp>
      <p:sp>
        <p:nvSpPr>
          <p:cNvPr id="497" name="Text Placeholder 10">
            <a:extLst>
              <a:ext uri="{FF2B5EF4-FFF2-40B4-BE49-F238E27FC236}">
                <a16:creationId xmlns:a16="http://schemas.microsoft.com/office/drawing/2014/main" id="{DEF5C636-9939-EA88-DCF1-A0D95119BF94}"/>
              </a:ext>
            </a:extLst>
          </p:cNvPr>
          <p:cNvSpPr txBox="1">
            <a:spLocks/>
          </p:cNvSpPr>
          <p:nvPr>
            <p:custDataLst>
              <p:tags r:id="rId46"/>
            </p:custDataLst>
          </p:nvPr>
        </p:nvSpPr>
        <p:spPr bwMode="auto">
          <a:xfrm>
            <a:off x="1598613" y="2292350"/>
            <a:ext cx="487363" cy="301625"/>
          </a:xfrm>
          <a:prstGeom prst="ellipse">
            <a:avLst/>
          </a:prstGeom>
          <a:solidFill>
            <a:schemeClr val="bg1"/>
          </a:solidFill>
          <a:ln w="9525" cmpd="sng">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400" b="1">
                <a:effectLst/>
              </a:rPr>
              <a:t>1.8x</a:t>
            </a:r>
            <a:endParaRPr lang="en-US" sz="1400" b="1"/>
          </a:p>
        </p:txBody>
      </p:sp>
      <p:sp>
        <p:nvSpPr>
          <p:cNvPr id="502" name="Text Placeholder 10">
            <a:extLst>
              <a:ext uri="{FF2B5EF4-FFF2-40B4-BE49-F238E27FC236}">
                <a16:creationId xmlns:a16="http://schemas.microsoft.com/office/drawing/2014/main" id="{267735CF-3B59-D228-BDCD-5DAF7BF4C963}"/>
              </a:ext>
            </a:extLst>
          </p:cNvPr>
          <p:cNvSpPr txBox="1">
            <a:spLocks/>
          </p:cNvSpPr>
          <p:nvPr>
            <p:custDataLst>
              <p:tags r:id="rId47"/>
            </p:custDataLst>
          </p:nvPr>
        </p:nvSpPr>
        <p:spPr bwMode="auto">
          <a:xfrm>
            <a:off x="2973388" y="2292350"/>
            <a:ext cx="487363" cy="301625"/>
          </a:xfrm>
          <a:prstGeom prst="ellipse">
            <a:avLst/>
          </a:prstGeom>
          <a:solidFill>
            <a:schemeClr val="bg1"/>
          </a:solidFill>
          <a:ln w="9525" cmpd="sng">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400" b="1">
                <a:effectLst/>
              </a:rPr>
              <a:t>2.7x</a:t>
            </a:r>
            <a:endParaRPr lang="en-US" sz="1400" b="1"/>
          </a:p>
        </p:txBody>
      </p:sp>
      <p:sp>
        <p:nvSpPr>
          <p:cNvPr id="525" name="Text Placeholder 10">
            <a:extLst>
              <a:ext uri="{FF2B5EF4-FFF2-40B4-BE49-F238E27FC236}">
                <a16:creationId xmlns:a16="http://schemas.microsoft.com/office/drawing/2014/main" id="{8048E676-32E6-DABF-8766-D42E57058897}"/>
              </a:ext>
            </a:extLst>
          </p:cNvPr>
          <p:cNvSpPr txBox="1">
            <a:spLocks/>
          </p:cNvSpPr>
          <p:nvPr>
            <p:custDataLst>
              <p:tags r:id="rId48"/>
            </p:custDataLst>
          </p:nvPr>
        </p:nvSpPr>
        <p:spPr bwMode="auto">
          <a:xfrm>
            <a:off x="4667250" y="2292350"/>
            <a:ext cx="487363" cy="301625"/>
          </a:xfrm>
          <a:prstGeom prst="ellipse">
            <a:avLst/>
          </a:prstGeom>
          <a:solidFill>
            <a:schemeClr val="bg1"/>
          </a:solidFill>
          <a:ln w="9525" cmpd="sng">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400" b="1">
                <a:effectLst/>
              </a:rPr>
              <a:t>2.9x</a:t>
            </a:r>
            <a:endParaRPr lang="en-US" sz="1400" b="1"/>
          </a:p>
        </p:txBody>
      </p:sp>
      <p:sp>
        <p:nvSpPr>
          <p:cNvPr id="530" name="Text Placeholder 10">
            <a:extLst>
              <a:ext uri="{FF2B5EF4-FFF2-40B4-BE49-F238E27FC236}">
                <a16:creationId xmlns:a16="http://schemas.microsoft.com/office/drawing/2014/main" id="{2CC354DA-A78B-5104-FFC9-C97E88A8E2F7}"/>
              </a:ext>
            </a:extLst>
          </p:cNvPr>
          <p:cNvSpPr txBox="1">
            <a:spLocks/>
          </p:cNvSpPr>
          <p:nvPr>
            <p:custDataLst>
              <p:tags r:id="rId49"/>
            </p:custDataLst>
          </p:nvPr>
        </p:nvSpPr>
        <p:spPr bwMode="auto">
          <a:xfrm>
            <a:off x="5965825" y="2292350"/>
            <a:ext cx="487363" cy="301625"/>
          </a:xfrm>
          <a:prstGeom prst="ellipse">
            <a:avLst/>
          </a:prstGeom>
          <a:solidFill>
            <a:schemeClr val="bg1"/>
          </a:solidFill>
          <a:ln w="9525" cmpd="sng">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400" b="1">
                <a:effectLst/>
              </a:rPr>
              <a:t>4.5x</a:t>
            </a:r>
            <a:endParaRPr lang="en-US" sz="1400" b="1"/>
          </a:p>
        </p:txBody>
      </p:sp>
      <p:sp>
        <p:nvSpPr>
          <p:cNvPr id="536" name="Text Placeholder 10">
            <a:extLst>
              <a:ext uri="{FF2B5EF4-FFF2-40B4-BE49-F238E27FC236}">
                <a16:creationId xmlns:a16="http://schemas.microsoft.com/office/drawing/2014/main" id="{816321C3-E45F-541C-A8CA-2BC38BE788DE}"/>
              </a:ext>
            </a:extLst>
          </p:cNvPr>
          <p:cNvSpPr txBox="1">
            <a:spLocks/>
          </p:cNvSpPr>
          <p:nvPr>
            <p:custDataLst>
              <p:tags r:id="rId50"/>
            </p:custDataLst>
          </p:nvPr>
        </p:nvSpPr>
        <p:spPr bwMode="auto">
          <a:xfrm>
            <a:off x="6935788" y="2292351"/>
            <a:ext cx="487363" cy="301625"/>
          </a:xfrm>
          <a:prstGeom prst="ellipse">
            <a:avLst/>
          </a:prstGeom>
          <a:solidFill>
            <a:schemeClr val="bg1"/>
          </a:solidFill>
          <a:ln w="9525" cmpd="sng">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sz="1400" b="1"/>
              <a:t>8.7x</a:t>
            </a:r>
          </a:p>
        </p:txBody>
      </p:sp>
      <p:grpSp>
        <p:nvGrpSpPr>
          <p:cNvPr id="6" name="Group 5">
            <a:extLst>
              <a:ext uri="{FF2B5EF4-FFF2-40B4-BE49-F238E27FC236}">
                <a16:creationId xmlns:a16="http://schemas.microsoft.com/office/drawing/2014/main" id="{C140B863-BAFB-8F19-A569-EB64C09AF0DC}"/>
              </a:ext>
            </a:extLst>
          </p:cNvPr>
          <p:cNvGrpSpPr/>
          <p:nvPr/>
        </p:nvGrpSpPr>
        <p:grpSpPr>
          <a:xfrm>
            <a:off x="329184" y="1554480"/>
            <a:ext cx="8212136" cy="288219"/>
            <a:chOff x="488950" y="1695176"/>
            <a:chExt cx="4394198" cy="288219"/>
          </a:xfrm>
        </p:grpSpPr>
        <p:sp>
          <p:nvSpPr>
            <p:cNvPr id="10" name="btfpColumnHeaderBoxText223027">
              <a:extLst>
                <a:ext uri="{FF2B5EF4-FFF2-40B4-BE49-F238E27FC236}">
                  <a16:creationId xmlns:a16="http://schemas.microsoft.com/office/drawing/2014/main" id="{09497A6C-A725-C8F4-DAEB-917BE1CC83B9}"/>
                </a:ext>
              </a:extLst>
            </p:cNvPr>
            <p:cNvSpPr txBox="1"/>
            <p:nvPr/>
          </p:nvSpPr>
          <p:spPr bwMode="gray">
            <a:xfrm>
              <a:off x="488950" y="1695176"/>
              <a:ext cx="4394198" cy="288219"/>
            </a:xfrm>
            <a:prstGeom prst="rect">
              <a:avLst/>
            </a:prstGeom>
            <a:noFill/>
            <a:ln w="9525" cap="flat" cmpd="sng" algn="ctr">
              <a:noFill/>
              <a:prstDash val="solid"/>
              <a:round/>
              <a:headEnd type="none" w="med" len="med"/>
              <a:tailEnd type="none" w="med" len="med"/>
            </a:ln>
          </p:spPr>
          <p:txBody>
            <a:bodyPr vert="horz" wrap="square" lIns="36036" tIns="36036" rIns="36036" bIns="36036" rtlCol="0" anchor="b">
              <a:noAutofit/>
            </a:bodyPr>
            <a:lstStyle/>
            <a:p>
              <a:pPr defTabSz="711200">
                <a:defRPr/>
              </a:pPr>
              <a:r>
                <a:rPr lang="en-US" sz="1400" b="1" dirty="0"/>
                <a:t>CO</a:t>
              </a:r>
              <a:r>
                <a:rPr lang="en-US" sz="1400" b="1" baseline="-25000" dirty="0"/>
                <a:t>2</a:t>
              </a:r>
              <a:r>
                <a:rPr lang="en-US" sz="1400" b="1" dirty="0"/>
                <a:t> capture cost across carbon removal approaches and technologies (in US$/ton)</a:t>
              </a:r>
              <a:endParaRPr lang="en-US" sz="1400" b="1" dirty="0">
                <a:solidFill>
                  <a:srgbClr val="000000"/>
                </a:solidFill>
              </a:endParaRPr>
            </a:p>
          </p:txBody>
        </p:sp>
        <p:cxnSp>
          <p:nvCxnSpPr>
            <p:cNvPr id="11" name="btfpColumnHeaderBoxLine223027">
              <a:extLst>
                <a:ext uri="{FF2B5EF4-FFF2-40B4-BE49-F238E27FC236}">
                  <a16:creationId xmlns:a16="http://schemas.microsoft.com/office/drawing/2014/main" id="{82718354-CE7D-BC4F-2741-99BDB3855D0C}"/>
                </a:ext>
              </a:extLst>
            </p:cNvPr>
            <p:cNvCxnSpPr>
              <a:cxnSpLocks/>
            </p:cNvCxnSpPr>
            <p:nvPr/>
          </p:nvCxnSpPr>
          <p:spPr bwMode="gray">
            <a:xfrm>
              <a:off x="488952" y="1965105"/>
              <a:ext cx="4305686" cy="0"/>
            </a:xfrm>
            <a:prstGeom prst="line">
              <a:avLst/>
            </a:prstGeom>
            <a:ln w="9525" cap="flat" cmpd="sng" algn="ctr">
              <a:solidFill>
                <a:schemeClr val="tx1"/>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E4FCCD0-E561-622D-625D-90084E84596F}"/>
              </a:ext>
            </a:extLst>
          </p:cNvPr>
          <p:cNvSpPr>
            <a:spLocks noGrp="1"/>
          </p:cNvSpPr>
          <p:nvPr>
            <p:ph type="title"/>
          </p:nvPr>
        </p:nvSpPr>
        <p:spPr>
          <a:xfrm>
            <a:off x="330199" y="523318"/>
            <a:ext cx="11684591" cy="659434"/>
          </a:xfrm>
        </p:spPr>
        <p:txBody>
          <a:bodyPr vert="horz">
            <a:noAutofit/>
          </a:bodyPr>
          <a:lstStyle/>
          <a:p>
            <a:r>
              <a:rPr lang="en-US" dirty="0"/>
              <a:t>Cost premium of 10x separates temporary, nature-based solutions from permanent, engineered removal</a:t>
            </a:r>
            <a:endParaRPr lang="en-US" dirty="0">
              <a:cs typeface="Arial"/>
            </a:endParaRPr>
          </a:p>
        </p:txBody>
      </p:sp>
      <p:sp>
        <p:nvSpPr>
          <p:cNvPr id="4" name="btfpNotesBox801066">
            <a:extLst>
              <a:ext uri="{FF2B5EF4-FFF2-40B4-BE49-F238E27FC236}">
                <a16:creationId xmlns:a16="http://schemas.microsoft.com/office/drawing/2014/main" id="{36D84CDC-FACA-3DF9-B175-8FF47574525C}"/>
              </a:ext>
            </a:extLst>
          </p:cNvPr>
          <p:cNvSpPr txBox="1"/>
          <p:nvPr>
            <p:custDataLst>
              <p:tags r:id="rId51"/>
            </p:custDataLst>
          </p:nvPr>
        </p:nvSpPr>
        <p:spPr bwMode="gray">
          <a:xfrm>
            <a:off x="330199" y="6272784"/>
            <a:ext cx="9081341" cy="492443"/>
          </a:xfrm>
          <a:prstGeom prst="rect">
            <a:avLst/>
          </a:prstGeom>
          <a:noFill/>
        </p:spPr>
        <p:txBody>
          <a:bodyPr vert="horz" wrap="square" lIns="0" tIns="0" rIns="0" bIns="0" rtlCol="0" anchor="b">
            <a:spAutoFit/>
          </a:bodyPr>
          <a:lstStyle/>
          <a:p>
            <a:pPr defTabSz="711200">
              <a:defRPr/>
            </a:pPr>
            <a:endParaRPr lang="en-US" sz="800" dirty="0">
              <a:solidFill>
                <a:srgbClr val="000000"/>
              </a:solidFill>
            </a:endParaRPr>
          </a:p>
          <a:p>
            <a:pPr defTabSz="711200">
              <a:defRPr/>
            </a:pPr>
            <a:r>
              <a:rPr lang="en-US" sz="800" dirty="0">
                <a:solidFill>
                  <a:srgbClr val="000000"/>
                </a:solidFill>
              </a:rPr>
              <a:t>Sources: IEA, </a:t>
            </a:r>
            <a:r>
              <a:rPr lang="en-US" sz="800" dirty="0">
                <a:solidFill>
                  <a:srgbClr val="000000"/>
                </a:solidFill>
                <a:hlinkClick r:id="rId56"/>
              </a:rPr>
              <a:t>CCIS in Clean Energy Transitions</a:t>
            </a:r>
            <a:r>
              <a:rPr lang="en-US" sz="800" dirty="0">
                <a:solidFill>
                  <a:srgbClr val="000000"/>
                </a:solidFill>
              </a:rPr>
              <a:t> (2020); IEA, </a:t>
            </a:r>
            <a:r>
              <a:rPr lang="en-US" sz="800" dirty="0">
                <a:solidFill>
                  <a:srgbClr val="000000"/>
                </a:solidFill>
                <a:hlinkClick r:id="rId57"/>
              </a:rPr>
              <a:t>Levelized Cost of CO2 Capture by Sector and Initial CO2 Concentration</a:t>
            </a:r>
            <a:r>
              <a:rPr lang="en-US" sz="800" dirty="0">
                <a:solidFill>
                  <a:srgbClr val="000000"/>
                </a:solidFill>
              </a:rPr>
              <a:t> (2019); Harvard Kennedy School Belfer Center, </a:t>
            </a:r>
            <a:r>
              <a:rPr lang="en-US" sz="800" dirty="0">
                <a:solidFill>
                  <a:srgbClr val="000000"/>
                </a:solidFill>
                <a:hlinkClick r:id="rId58"/>
              </a:rPr>
              <a:t>Carbon Capture Utilization and Storage: Technologies and Costs US Context </a:t>
            </a:r>
            <a:r>
              <a:rPr lang="en-US" sz="800" dirty="0">
                <a:solidFill>
                  <a:srgbClr val="000000"/>
                </a:solidFill>
              </a:rPr>
              <a:t>(2022).</a:t>
            </a:r>
            <a:endParaRPr lang="en-US" sz="800" dirty="0">
              <a:solidFill>
                <a:srgbClr val="000000"/>
              </a:solidFill>
              <a:cs typeface="Arial"/>
            </a:endParaRPr>
          </a:p>
          <a:p>
            <a:pPr defTabSz="711200">
              <a:defRPr/>
            </a:pPr>
            <a:r>
              <a:rPr lang="en-US" sz="800" dirty="0">
                <a:solidFill>
                  <a:srgbClr val="000000"/>
                </a:solidFill>
                <a:cs typeface="Arial"/>
              </a:rPr>
              <a:t>Credit: </a:t>
            </a:r>
            <a:r>
              <a:rPr kumimoji="0" lang="en-US" sz="800" b="0" i="0" u="none" strike="noStrike" kern="1200" cap="none" spc="0" normalizeH="0" baseline="0" noProof="0" dirty="0">
                <a:ln>
                  <a:noFill/>
                </a:ln>
                <a:solidFill>
                  <a:srgbClr val="000000"/>
                </a:solidFill>
                <a:effectLst/>
                <a:uLnTx/>
                <a:uFillTx/>
                <a:latin typeface="Arial"/>
                <a:ea typeface="+mn-ea"/>
                <a:cs typeface="+mn-cs"/>
              </a:rPr>
              <a:t>Maitreyi Menon, Michelle Priscilla, Hyae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59"/>
              </a:rPr>
              <a:t>Gernot Wagner</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60"/>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61"/>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lang="en-US" sz="800" dirty="0">
              <a:solidFill>
                <a:srgbClr val="000000"/>
              </a:solidFill>
              <a:cs typeface="Arial"/>
            </a:endParaRPr>
          </a:p>
        </p:txBody>
      </p:sp>
      <p:sp>
        <p:nvSpPr>
          <p:cNvPr id="7" name="TextBox 8">
            <a:extLst>
              <a:ext uri="{FF2B5EF4-FFF2-40B4-BE49-F238E27FC236}">
                <a16:creationId xmlns:a16="http://schemas.microsoft.com/office/drawing/2014/main" id="{8047233F-D600-C6D2-BFA7-C938EEEDEF3F}"/>
              </a:ext>
            </a:extLst>
          </p:cNvPr>
          <p:cNvSpPr txBox="1"/>
          <p:nvPr/>
        </p:nvSpPr>
        <p:spPr bwMode="gray">
          <a:xfrm>
            <a:off x="8737285" y="1554480"/>
            <a:ext cx="3124515" cy="4584795"/>
          </a:xfrm>
          <a:prstGeom prst="rect">
            <a:avLst/>
          </a:prstGeom>
          <a:solidFill>
            <a:srgbClr val="E3E8EE"/>
          </a:solidFill>
          <a:ln w="9525" cap="flat" cmpd="sng" algn="ctr">
            <a:noFill/>
            <a:prstDash val="solid"/>
            <a:round/>
            <a:headEnd type="none" w="med" len="med"/>
            <a:tailEnd type="none" w="med" len="med"/>
          </a:ln>
        </p:spPr>
        <p:txBody>
          <a:bodyPr wrap="square" lIns="137160" tIns="137160" rIns="274320" bIns="137160" rtlCol="0" anchor="t">
            <a:noAutofit/>
          </a:bodyPr>
          <a:lstStyle/>
          <a:p>
            <a:pPr>
              <a:spcBef>
                <a:spcPts val="1200"/>
              </a:spcBef>
              <a:spcAft>
                <a:spcPts val="600"/>
              </a:spcAft>
            </a:pPr>
            <a:r>
              <a:rPr lang="en-US" sz="1250" b="1" dirty="0"/>
              <a:t>Observations</a:t>
            </a:r>
            <a:endParaRPr lang="en-US" sz="1050" b="1" dirty="0"/>
          </a:p>
          <a:p>
            <a:pPr marL="171450" indent="-171450">
              <a:spcAft>
                <a:spcPts val="400"/>
              </a:spcAft>
              <a:buFont typeface="Arial" panose="020B0604020202020204" pitchFamily="34" charset="0"/>
              <a:buChar char="•"/>
            </a:pPr>
            <a:r>
              <a:rPr lang="en-US" sz="1050" b="1" dirty="0"/>
              <a:t>Nature-based removal is ready now </a:t>
            </a:r>
            <a:r>
              <a:rPr lang="en-US" sz="1050" dirty="0"/>
              <a:t>(</a:t>
            </a:r>
            <a:r>
              <a:rPr lang="en-US" sz="1050" b="1" dirty="0"/>
              <a:t>TRL 9</a:t>
            </a:r>
            <a:r>
              <a:rPr lang="en-US" sz="1050" dirty="0"/>
              <a:t>). It's cheap at </a:t>
            </a:r>
            <a:r>
              <a:rPr lang="en-US" sz="1050" b="1" dirty="0"/>
              <a:t>$5 to $50 per ton</a:t>
            </a:r>
            <a:r>
              <a:rPr lang="en-US" sz="1050" dirty="0"/>
              <a:t>, but the carbon storage is temporary.</a:t>
            </a:r>
          </a:p>
          <a:p>
            <a:pPr marL="171450" indent="-171450">
              <a:spcAft>
                <a:spcPts val="400"/>
              </a:spcAft>
              <a:buFont typeface="Arial" panose="020B0604020202020204" pitchFamily="34" charset="0"/>
              <a:buChar char="•"/>
            </a:pPr>
            <a:r>
              <a:rPr lang="en-US" sz="1050" b="1" dirty="0"/>
              <a:t>The 10x-plus cost premium for DAC buys permanent, millennium-scale storage. </a:t>
            </a:r>
            <a:r>
              <a:rPr lang="en-US" sz="1050" dirty="0"/>
              <a:t>It's an earlier technology (</a:t>
            </a:r>
            <a:r>
              <a:rPr lang="en-US" sz="1050" b="1" dirty="0"/>
              <a:t>TRL 7-8</a:t>
            </a:r>
            <a:r>
              <a:rPr lang="en-US" sz="1050" dirty="0"/>
              <a:t>), but its potential to scale is massive.</a:t>
            </a:r>
          </a:p>
          <a:p>
            <a:pPr marL="171450" indent="-171450">
              <a:spcAft>
                <a:spcPts val="400"/>
              </a:spcAft>
              <a:buFont typeface="Arial" panose="020B0604020202020204" pitchFamily="34" charset="0"/>
              <a:buChar char="•"/>
            </a:pPr>
            <a:r>
              <a:rPr lang="en-US" sz="1050" b="1" dirty="0"/>
              <a:t>Co-products and revenue streams complicate the cost analysis: </a:t>
            </a:r>
            <a:r>
              <a:rPr lang="en-US" sz="1050" dirty="0"/>
              <a:t>BECCS generates dispatchable low-carbon power, biochar improves soil health and agricultural yields, and enhanced weathering can act as a fertilizer. </a:t>
            </a:r>
          </a:p>
          <a:p>
            <a:pPr marL="171450" indent="-171450">
              <a:spcAft>
                <a:spcPts val="400"/>
              </a:spcAft>
              <a:buFont typeface="Arial" panose="020B0604020202020204" pitchFamily="34" charset="0"/>
              <a:buChar char="•"/>
            </a:pPr>
            <a:r>
              <a:rPr lang="en-US" sz="1050" dirty="0"/>
              <a:t>These co-products have distinct economic value, meaning the </a:t>
            </a:r>
            <a:r>
              <a:rPr lang="en-US" sz="1050" i="1" dirty="0"/>
              <a:t>net cost</a:t>
            </a:r>
            <a:r>
              <a:rPr lang="en-US" sz="1050" dirty="0"/>
              <a:t> of carbon removal is highly specific to each project's business model.</a:t>
            </a:r>
          </a:p>
          <a:p>
            <a:pPr marL="171450" indent="-171450">
              <a:spcAft>
                <a:spcPts val="400"/>
              </a:spcAft>
              <a:buFont typeface="Arial" panose="020B0604020202020204" pitchFamily="34" charset="0"/>
              <a:buChar char="•"/>
            </a:pPr>
            <a:r>
              <a:rPr lang="en-US" sz="1050" b="1" dirty="0"/>
              <a:t>Shared infrastructure creates powerful synergies:</a:t>
            </a:r>
            <a:r>
              <a:rPr lang="en-US" sz="1050" dirty="0"/>
              <a:t> While the front-end capture methods for technologies like BECCS and DAC are different, they ultimately depend on the exact same back-end infrastructure for CO₂ transport and geological storage.</a:t>
            </a:r>
          </a:p>
        </p:txBody>
      </p:sp>
      <p:sp>
        <p:nvSpPr>
          <p:cNvPr id="631" name="Rectangle 630">
            <a:extLst>
              <a:ext uri="{FF2B5EF4-FFF2-40B4-BE49-F238E27FC236}">
                <a16:creationId xmlns:a16="http://schemas.microsoft.com/office/drawing/2014/main" id="{B73426FE-81E3-F62B-5D94-7BFB9741FE19}"/>
              </a:ext>
            </a:extLst>
          </p:cNvPr>
          <p:cNvSpPr/>
          <p:nvPr/>
        </p:nvSpPr>
        <p:spPr bwMode="gray">
          <a:xfrm>
            <a:off x="3062431" y="5899149"/>
            <a:ext cx="3262962" cy="24447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200" b="1">
                <a:solidFill>
                  <a:schemeClr val="tx1"/>
                </a:solidFill>
              </a:rPr>
              <a:t>Carbon Removal Potential (Gt Co2)</a:t>
            </a:r>
          </a:p>
        </p:txBody>
      </p:sp>
      <p:sp>
        <p:nvSpPr>
          <p:cNvPr id="632" name="Rectangle 631">
            <a:extLst>
              <a:ext uri="{FF2B5EF4-FFF2-40B4-BE49-F238E27FC236}">
                <a16:creationId xmlns:a16="http://schemas.microsoft.com/office/drawing/2014/main" id="{136836BC-CFD0-6986-6FDD-D3F5143BC221}"/>
              </a:ext>
            </a:extLst>
          </p:cNvPr>
          <p:cNvSpPr/>
          <p:nvPr/>
        </p:nvSpPr>
        <p:spPr bwMode="gray">
          <a:xfrm rot="16200000">
            <a:off x="-1199509" y="3843806"/>
            <a:ext cx="3262962" cy="24447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200" b="1" dirty="0">
                <a:solidFill>
                  <a:schemeClr val="tx1"/>
                </a:solidFill>
              </a:rPr>
              <a:t>Cost $/ton</a:t>
            </a:r>
          </a:p>
        </p:txBody>
      </p:sp>
      <p:sp>
        <p:nvSpPr>
          <p:cNvPr id="27" name="Rectangle 26">
            <a:extLst>
              <a:ext uri="{FF2B5EF4-FFF2-40B4-BE49-F238E27FC236}">
                <a16:creationId xmlns:a16="http://schemas.microsoft.com/office/drawing/2014/main" id="{A59E62B1-CCD4-42F4-58D7-42BB90473D27}"/>
              </a:ext>
            </a:extLst>
          </p:cNvPr>
          <p:cNvSpPr/>
          <p:nvPr/>
        </p:nvSpPr>
        <p:spPr bwMode="gray">
          <a:xfrm>
            <a:off x="948688" y="5945475"/>
            <a:ext cx="5411789" cy="32010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buNone/>
            </a:pPr>
            <a:r>
              <a:rPr lang="en-US" sz="800" i="1" dirty="0">
                <a:solidFill>
                  <a:schemeClr val="tx1"/>
                </a:solidFill>
              </a:rPr>
              <a:t>*Multiples relative to afforestation/NBS</a:t>
            </a:r>
          </a:p>
        </p:txBody>
      </p:sp>
    </p:spTree>
    <p:custDataLst>
      <p:tags r:id="rId1"/>
    </p:custDataLst>
    <p:extLst>
      <p:ext uri="{BB962C8B-B14F-4D97-AF65-F5344CB8AC3E}">
        <p14:creationId xmlns:p14="http://schemas.microsoft.com/office/powerpoint/2010/main" val="3250390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F65458B6-530E-405A-A0F1-06100D6F2D82}"/>
              </a:ext>
            </a:extLst>
          </p:cNvPr>
          <p:cNvGraphicFramePr>
            <a:graphicFrameLocks noChangeAspect="1"/>
          </p:cNvGraphicFramePr>
          <p:nvPr>
            <p:custDataLst>
              <p:tags r:id="rId1"/>
            </p:custDataLst>
            <p:extLst>
              <p:ext uri="{D42A27DB-BD31-4B8C-83A1-F6EECF244321}">
                <p14:modId xmlns:p14="http://schemas.microsoft.com/office/powerpoint/2010/main" val="9382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7" imgW="512" imgH="514" progId="TCLayout.ActiveDocument.1">
                  <p:embed/>
                </p:oleObj>
              </mc:Choice>
              <mc:Fallback>
                <p:oleObj name="think-cell Slide" r:id="rId67" imgW="512" imgH="514" progId="TCLayout.ActiveDocument.1">
                  <p:embed/>
                  <p:pic>
                    <p:nvPicPr>
                      <p:cNvPr id="4" name="think-cell data - do not delete" hidden="1">
                        <a:extLst>
                          <a:ext uri="{FF2B5EF4-FFF2-40B4-BE49-F238E27FC236}">
                            <a16:creationId xmlns:a16="http://schemas.microsoft.com/office/drawing/2014/main" id="{F65458B6-530E-405A-A0F1-06100D6F2D82}"/>
                          </a:ext>
                        </a:extLst>
                      </p:cNvPr>
                      <p:cNvPicPr/>
                      <p:nvPr/>
                    </p:nvPicPr>
                    <p:blipFill>
                      <a:blip r:embed="rId68"/>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5D5436CB-7EF5-18BA-13F2-33DEE80F4134}"/>
              </a:ext>
            </a:extLst>
          </p:cNvPr>
          <p:cNvSpPr txBox="1">
            <a:spLocks/>
          </p:cNvSpPr>
          <p:nvPr/>
        </p:nvSpPr>
        <p:spPr>
          <a:xfrm>
            <a:off x="330200" y="523318"/>
            <a:ext cx="11531578" cy="905432"/>
          </a:xfrm>
          <a:prstGeom prst="rect">
            <a:avLst/>
          </a:prstGeom>
        </p:spPr>
        <p:txBody>
          <a:bodyPr vert="horz" lIns="91440" tIns="0" rIns="91440" bIns="45720" rtlCol="0" anchor="t">
            <a:noAutofit/>
          </a:bodyPr>
          <a:lstStyle>
            <a:lvl1pPr algn="l" defTabSz="711200" rtl="0" eaLnBrk="1" latinLnBrk="0" hangingPunct="1">
              <a:lnSpc>
                <a:spcPct val="100000"/>
              </a:lnSpc>
              <a:spcBef>
                <a:spcPct val="0"/>
              </a:spcBef>
              <a:buNone/>
              <a:defRPr sz="2800" b="1" kern="1200" baseline="0">
                <a:solidFill>
                  <a:schemeClr val="tx1"/>
                </a:solidFill>
                <a:latin typeface="+mj-lt"/>
                <a:ea typeface="+mj-ea"/>
                <a:cs typeface="+mj-cs"/>
              </a:defRPr>
            </a:lvl1pPr>
          </a:lstStyle>
          <a:p>
            <a:r>
              <a:rPr lang="en-US" altLang="zh-CN" dirty="0"/>
              <a:t>CCUS commercialization is phased, viable now for high-purity sectors, entering a critical 2025-30 demonstration</a:t>
            </a:r>
            <a:endParaRPr lang="en-US" dirty="0">
              <a:cs typeface="Arial"/>
            </a:endParaRPr>
          </a:p>
        </p:txBody>
      </p:sp>
      <p:sp>
        <p:nvSpPr>
          <p:cNvPr id="7" name="TextBox 8">
            <a:extLst>
              <a:ext uri="{FF2B5EF4-FFF2-40B4-BE49-F238E27FC236}">
                <a16:creationId xmlns:a16="http://schemas.microsoft.com/office/drawing/2014/main" id="{B9C83435-73BD-C683-2E59-238E6167E97D}"/>
              </a:ext>
            </a:extLst>
          </p:cNvPr>
          <p:cNvSpPr txBox="1"/>
          <p:nvPr/>
        </p:nvSpPr>
        <p:spPr bwMode="gray">
          <a:xfrm>
            <a:off x="8206579" y="1554480"/>
            <a:ext cx="3779046" cy="4658405"/>
          </a:xfrm>
          <a:prstGeom prst="rect">
            <a:avLst/>
          </a:prstGeom>
          <a:solidFill>
            <a:srgbClr val="E3E8EE"/>
          </a:solidFill>
          <a:ln w="9525" cap="flat" cmpd="sng" algn="ctr">
            <a:noFill/>
            <a:prstDash val="solid"/>
            <a:round/>
            <a:headEnd type="none" w="med" len="med"/>
            <a:tailEnd type="none" w="med" len="med"/>
          </a:ln>
        </p:spPr>
        <p:txBody>
          <a:bodyPr wrap="square" lIns="137160" tIns="137160" rIns="274320" bIns="137160" rtlCol="0" anchor="t">
            <a:noAutofit/>
          </a:bodyPr>
          <a:lstStyle/>
          <a:p>
            <a:pPr marR="0" lvl="0" algn="l" defTabSz="914400" rtl="0" eaLnBrk="1" fontAlgn="auto" latinLnBrk="0" hangingPunct="1">
              <a:lnSpc>
                <a:spcPct val="100000"/>
              </a:lnSpc>
              <a:spcAft>
                <a:spcPts val="400"/>
              </a:spcAft>
              <a:buClrTx/>
              <a:buSzTx/>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Observations</a:t>
            </a:r>
          </a:p>
          <a:p>
            <a:pPr marL="171450" indent="-171450">
              <a:spcAft>
                <a:spcPts val="400"/>
              </a:spcAft>
              <a:buFont typeface="Arial" panose="020B0604020202020204" pitchFamily="34" charset="0"/>
              <a:buChar char="•"/>
            </a:pPr>
            <a:r>
              <a:rPr lang="en-US" altLang="zh-CN" sz="1050" dirty="0"/>
              <a:t>The cost chart highlights a clear economic divide: CCUS for chemicals and hydrogen is profitable now with a funding surplus, while DAC's $170/ton funding gap presents the largest economic challenge.</a:t>
            </a:r>
          </a:p>
          <a:p>
            <a:pPr marL="171450" indent="-171450">
              <a:spcAft>
                <a:spcPts val="400"/>
              </a:spcAft>
              <a:buFont typeface="Arial" panose="020B0604020202020204" pitchFamily="34" charset="0"/>
              <a:buChar char="•"/>
            </a:pPr>
            <a:r>
              <a:rPr lang="en-US" altLang="zh-CN" sz="1050" b="1" dirty="0"/>
              <a:t>Chemicals and refining:</a:t>
            </a:r>
            <a:r>
              <a:rPr lang="en-US" altLang="zh-CN" sz="1050" dirty="0"/>
              <a:t> Leads in maturity, entering scalable commercialization now (2025-27) with proven, replicable projects.</a:t>
            </a:r>
          </a:p>
          <a:p>
            <a:pPr marL="171450" indent="-171450">
              <a:spcAft>
                <a:spcPts val="400"/>
              </a:spcAft>
              <a:buFont typeface="Arial" panose="020B0604020202020204" pitchFamily="34" charset="0"/>
              <a:buChar char="•"/>
            </a:pPr>
            <a:r>
              <a:rPr lang="en-US" altLang="zh-CN" sz="1050" b="1" dirty="0"/>
              <a:t>Hydrogen (blue):</a:t>
            </a:r>
            <a:r>
              <a:rPr lang="en-US" altLang="zh-CN" sz="1050" dirty="0"/>
              <a:t> Major projects underway; the ~2030 scalable timeline reflects the long construction lead time for essential large-scale infrastructure.</a:t>
            </a:r>
          </a:p>
          <a:p>
            <a:pPr marL="171450" indent="-171450">
              <a:spcAft>
                <a:spcPts val="400"/>
              </a:spcAft>
              <a:buFont typeface="Arial" panose="020B0604020202020204" pitchFamily="34" charset="0"/>
              <a:buChar char="•"/>
            </a:pPr>
            <a:r>
              <a:rPr lang="en-US" altLang="zh-CN" sz="1050" b="1" dirty="0"/>
              <a:t>Iron and steel:</a:t>
            </a:r>
            <a:r>
              <a:rPr lang="en-US" altLang="zh-CN" sz="1050" dirty="0"/>
              <a:t> In an early demonstration phase, with foundational projects starting ~2026. A long proving period pushes scalable deployment to 2028-30+.</a:t>
            </a:r>
          </a:p>
          <a:p>
            <a:pPr marL="171450" indent="-171450">
              <a:spcAft>
                <a:spcPts val="400"/>
              </a:spcAft>
              <a:buFont typeface="Arial" panose="020B0604020202020204" pitchFamily="34" charset="0"/>
              <a:buChar char="•"/>
            </a:pPr>
            <a:r>
              <a:rPr lang="en-US" altLang="zh-CN" sz="1050" b="1" dirty="0"/>
              <a:t>Cement:</a:t>
            </a:r>
            <a:r>
              <a:rPr lang="en-US" altLang="zh-CN" sz="1050" dirty="0"/>
              <a:t> Entered its critical demonstration phase in mid-2025 with the </a:t>
            </a:r>
            <a:r>
              <a:rPr lang="en-US" altLang="zh-CN" sz="1050" dirty="0" err="1"/>
              <a:t>Brevik</a:t>
            </a:r>
            <a:r>
              <a:rPr lang="en-US" altLang="zh-CN" sz="1050" dirty="0"/>
              <a:t> plant. Scalable commercialization is not expected until after 2030.</a:t>
            </a:r>
          </a:p>
          <a:p>
            <a:pPr marL="171450" indent="-171450">
              <a:spcAft>
                <a:spcPts val="400"/>
              </a:spcAft>
              <a:buFont typeface="Arial" panose="020B0604020202020204" pitchFamily="34" charset="0"/>
              <a:buChar char="•"/>
            </a:pPr>
            <a:r>
              <a:rPr lang="en-US" altLang="zh-CN" sz="1050" b="1" dirty="0"/>
              <a:t>Direct air capture (DAC):</a:t>
            </a:r>
            <a:r>
              <a:rPr lang="en-US" altLang="zh-CN" sz="1050" dirty="0"/>
              <a:t> Enters a crucial demonstration phase with the Stratos plant commissioning in late 2025, which is key to proving reliability for post-2030 deployment.</a:t>
            </a:r>
          </a:p>
          <a:p>
            <a:pPr marL="171450" indent="-171450">
              <a:spcAft>
                <a:spcPts val="400"/>
              </a:spcAft>
              <a:buFont typeface="Arial" panose="020B0604020202020204" pitchFamily="34" charset="0"/>
              <a:buChar char="•"/>
            </a:pPr>
            <a:r>
              <a:rPr lang="en-US" altLang="zh-CN" sz="1050" b="1" dirty="0"/>
              <a:t>BECCS WtE:</a:t>
            </a:r>
            <a:r>
              <a:rPr lang="en-US" altLang="zh-CN" sz="1050" dirty="0"/>
              <a:t> Timeline mirrors DAC, with key demonstration projects starting in 2026 (Ørsted, </a:t>
            </a:r>
            <a:r>
              <a:rPr lang="en-US" altLang="zh-CN" sz="1050" dirty="0" err="1"/>
              <a:t>Celsio</a:t>
            </a:r>
            <a:r>
              <a:rPr lang="en-US" altLang="zh-CN" sz="1050" dirty="0"/>
              <a:t>) to prove the model for post-2030 commercialization.</a:t>
            </a:r>
          </a:p>
        </p:txBody>
      </p:sp>
      <p:sp>
        <p:nvSpPr>
          <p:cNvPr id="38" name="矩形 37">
            <a:extLst>
              <a:ext uri="{FF2B5EF4-FFF2-40B4-BE49-F238E27FC236}">
                <a16:creationId xmlns:a16="http://schemas.microsoft.com/office/drawing/2014/main" id="{C82BA9D1-A963-9C50-B57D-B2BAA0E8DFD2}"/>
              </a:ext>
            </a:extLst>
          </p:cNvPr>
          <p:cNvSpPr/>
          <p:nvPr/>
        </p:nvSpPr>
        <p:spPr bwMode="gray">
          <a:xfrm>
            <a:off x="4256451" y="2109464"/>
            <a:ext cx="274320" cy="98425"/>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9" name="文本框 38">
            <a:extLst>
              <a:ext uri="{FF2B5EF4-FFF2-40B4-BE49-F238E27FC236}">
                <a16:creationId xmlns:a16="http://schemas.microsoft.com/office/drawing/2014/main" id="{9EDD4FF2-D3A5-6E79-22D4-5F159BBCC799}"/>
              </a:ext>
            </a:extLst>
          </p:cNvPr>
          <p:cNvSpPr txBox="1"/>
          <p:nvPr/>
        </p:nvSpPr>
        <p:spPr bwMode="gray">
          <a:xfrm>
            <a:off x="4546475" y="2060769"/>
            <a:ext cx="1907383" cy="195814"/>
          </a:xfrm>
          <a:prstGeom prst="rect">
            <a:avLst/>
          </a:prstGeom>
          <a:noFill/>
        </p:spPr>
        <p:txBody>
          <a:bodyPr wrap="square" lIns="36000" tIns="36000" rIns="36000" bIns="36000" rtlCol="0">
            <a:spAutoFit/>
          </a:bodyPr>
          <a:lstStyle/>
          <a:p>
            <a:r>
              <a:rPr lang="en-US" sz="800" dirty="0"/>
              <a:t>Scalable industrial commercialization</a:t>
            </a:r>
          </a:p>
        </p:txBody>
      </p:sp>
      <p:sp>
        <p:nvSpPr>
          <p:cNvPr id="46" name="文本框 45">
            <a:extLst>
              <a:ext uri="{FF2B5EF4-FFF2-40B4-BE49-F238E27FC236}">
                <a16:creationId xmlns:a16="http://schemas.microsoft.com/office/drawing/2014/main" id="{33A39345-B815-87AC-B1C5-4BAF7A5792AA}"/>
              </a:ext>
            </a:extLst>
          </p:cNvPr>
          <p:cNvSpPr txBox="1"/>
          <p:nvPr/>
        </p:nvSpPr>
        <p:spPr bwMode="gray">
          <a:xfrm>
            <a:off x="6838951" y="2060769"/>
            <a:ext cx="1274559" cy="195814"/>
          </a:xfrm>
          <a:prstGeom prst="rect">
            <a:avLst/>
          </a:prstGeom>
          <a:noFill/>
        </p:spPr>
        <p:txBody>
          <a:bodyPr wrap="square" lIns="36000" tIns="36000" rIns="36000" bIns="36000" rtlCol="0">
            <a:spAutoFit/>
          </a:bodyPr>
          <a:lstStyle/>
          <a:p>
            <a:r>
              <a:rPr lang="en-US" altLang="zh-CN" sz="800" dirty="0"/>
              <a:t>Pilot project production</a:t>
            </a:r>
            <a:endParaRPr lang="en-US" sz="800" dirty="0"/>
          </a:p>
        </p:txBody>
      </p:sp>
      <p:sp>
        <p:nvSpPr>
          <p:cNvPr id="14" name="btfpColumnHeaderBoxText223027">
            <a:extLst>
              <a:ext uri="{FF2B5EF4-FFF2-40B4-BE49-F238E27FC236}">
                <a16:creationId xmlns:a16="http://schemas.microsoft.com/office/drawing/2014/main" id="{B4D4F640-4C02-811B-0889-2E4BD18A21AC}"/>
              </a:ext>
            </a:extLst>
          </p:cNvPr>
          <p:cNvSpPr txBox="1"/>
          <p:nvPr/>
        </p:nvSpPr>
        <p:spPr bwMode="gray">
          <a:xfrm>
            <a:off x="401638" y="4328567"/>
            <a:ext cx="7680960" cy="288219"/>
          </a:xfrm>
          <a:prstGeom prst="rect">
            <a:avLst/>
          </a:prstGeom>
          <a:noFill/>
        </p:spPr>
        <p:txBody>
          <a:bodyPr vert="horz" wrap="square" lIns="36036" tIns="36036" rIns="36036" bIns="36036" rtlCol="0" anchor="b">
            <a:spAutoFit/>
          </a:bodyPr>
          <a:lstStyle/>
          <a:p>
            <a:r>
              <a:rPr lang="en-US" altLang="zh-CN" sz="1400" b="1" dirty="0"/>
              <a:t>Comparative economic viability of decarbonization pathways </a:t>
            </a:r>
            <a:r>
              <a:rPr lang="en-US" altLang="zh-CN" sz="1400" dirty="0"/>
              <a:t>($/ton CO₂, 2025 estimates)</a:t>
            </a:r>
            <a:endParaRPr lang="en-US" sz="1400" dirty="0">
              <a:solidFill>
                <a:srgbClr val="000000"/>
              </a:solidFill>
            </a:endParaRPr>
          </a:p>
        </p:txBody>
      </p:sp>
      <p:sp>
        <p:nvSpPr>
          <p:cNvPr id="71" name="btfpColumnHeaderBoxText223027">
            <a:extLst>
              <a:ext uri="{FF2B5EF4-FFF2-40B4-BE49-F238E27FC236}">
                <a16:creationId xmlns:a16="http://schemas.microsoft.com/office/drawing/2014/main" id="{B40A7D62-32BD-4597-87A8-9636CA537247}"/>
              </a:ext>
            </a:extLst>
          </p:cNvPr>
          <p:cNvSpPr txBox="1"/>
          <p:nvPr/>
        </p:nvSpPr>
        <p:spPr bwMode="gray">
          <a:xfrm>
            <a:off x="329184" y="1554480"/>
            <a:ext cx="7595581" cy="288219"/>
          </a:xfrm>
          <a:prstGeom prst="rect">
            <a:avLst/>
          </a:prstGeom>
          <a:noFill/>
          <a:ln w="9525" cap="flat" cmpd="sng" algn="ctr">
            <a:noFill/>
            <a:prstDash val="solid"/>
            <a:round/>
            <a:headEnd type="none" w="med" len="med"/>
            <a:tailEnd type="none" w="med" len="med"/>
          </a:ln>
        </p:spPr>
        <p:txBody>
          <a:bodyPr vert="horz" wrap="square" lIns="36036" tIns="36036" rIns="36036" bIns="36036" rtlCol="0" anchor="b">
            <a:spAutoFit/>
          </a:bodyPr>
          <a:lstStyle/>
          <a:p>
            <a:pPr marL="0" indent="0">
              <a:spcBef>
                <a:spcPts val="0"/>
              </a:spcBef>
              <a:buNone/>
            </a:pPr>
            <a:r>
              <a:rPr lang="en-US" sz="1400" b="1" dirty="0">
                <a:solidFill>
                  <a:srgbClr val="000000"/>
                </a:solidFill>
              </a:rPr>
              <a:t>Commercialization timelines for carbon capture techs </a:t>
            </a:r>
            <a:r>
              <a:rPr lang="en-US" sz="1400" dirty="0">
                <a:solidFill>
                  <a:srgbClr val="000000"/>
                </a:solidFill>
              </a:rPr>
              <a:t>(development stage, 2025-35+)</a:t>
            </a:r>
          </a:p>
        </p:txBody>
      </p:sp>
      <p:cxnSp>
        <p:nvCxnSpPr>
          <p:cNvPr id="72" name="btfpColumnHeaderBoxLine223027">
            <a:extLst>
              <a:ext uri="{FF2B5EF4-FFF2-40B4-BE49-F238E27FC236}">
                <a16:creationId xmlns:a16="http://schemas.microsoft.com/office/drawing/2014/main" id="{499E68C6-5A55-4813-831C-5FBC5D4F263A}"/>
              </a:ext>
            </a:extLst>
          </p:cNvPr>
          <p:cNvCxnSpPr>
            <a:cxnSpLocks/>
          </p:cNvCxnSpPr>
          <p:nvPr/>
        </p:nvCxnSpPr>
        <p:spPr bwMode="gray">
          <a:xfrm flipV="1">
            <a:off x="329184" y="1836228"/>
            <a:ext cx="7589520" cy="38100"/>
          </a:xfrm>
          <a:prstGeom prst="line">
            <a:avLst/>
          </a:prstGeom>
          <a:ln w="9525" cap="flat" cmpd="sng" algn="ctr">
            <a:solidFill>
              <a:schemeClr val="tx1"/>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23" name="Text Placeholder 10">
            <a:extLst>
              <a:ext uri="{FF2B5EF4-FFF2-40B4-BE49-F238E27FC236}">
                <a16:creationId xmlns:a16="http://schemas.microsoft.com/office/drawing/2014/main" id="{AC09B5CA-691B-41F9-AC2F-6EF0F9BA4469}"/>
              </a:ext>
            </a:extLst>
          </p:cNvPr>
          <p:cNvSpPr txBox="1">
            <a:spLocks/>
          </p:cNvSpPr>
          <p:nvPr>
            <p:custDataLst>
              <p:tags r:id="rId2"/>
            </p:custDataLst>
          </p:nvPr>
        </p:nvSpPr>
        <p:spPr bwMode="auto">
          <a:xfrm>
            <a:off x="2025650" y="2338388"/>
            <a:ext cx="20638" cy="223838"/>
          </a:xfrm>
          <a:prstGeom prst="rect">
            <a:avLst/>
          </a:prstGeom>
          <a:noFill/>
          <a:ln w="9525" cmpd="sng">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0638" rIns="0" bIns="20638"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endParaRPr lang="en-US" sz="1200" b="1"/>
          </a:p>
        </p:txBody>
      </p:sp>
      <p:sp>
        <p:nvSpPr>
          <p:cNvPr id="124" name="Text Placeholder 10">
            <a:extLst>
              <a:ext uri="{FF2B5EF4-FFF2-40B4-BE49-F238E27FC236}">
                <a16:creationId xmlns:a16="http://schemas.microsoft.com/office/drawing/2014/main" id="{2BBF125E-ED1E-43C5-AF09-8F4A537B3E2E}"/>
              </a:ext>
            </a:extLst>
          </p:cNvPr>
          <p:cNvSpPr txBox="1">
            <a:spLocks/>
          </p:cNvSpPr>
          <p:nvPr>
            <p:custDataLst>
              <p:tags r:id="rId3"/>
            </p:custDataLst>
          </p:nvPr>
        </p:nvSpPr>
        <p:spPr bwMode="auto">
          <a:xfrm>
            <a:off x="2046287" y="2338388"/>
            <a:ext cx="458788" cy="223838"/>
          </a:xfrm>
          <a:prstGeom prst="rect">
            <a:avLst/>
          </a:prstGeom>
          <a:noFill/>
          <a:ln w="9525" cmpd="sng">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0638" rIns="0" bIns="20638"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66523E55-948B-4E38-9ECF-200E63306CB9}" type="datetime'''''''''20''''2''''''''''''''''''''''5'''''''''''''''''''''">
              <a:rPr lang="en-US" altLang="en-US" sz="1200" b="1" smtClean="0"/>
              <a:pPr marL="0" indent="0" algn="ctr">
                <a:spcBef>
                  <a:spcPct val="0"/>
                </a:spcBef>
                <a:spcAft>
                  <a:spcPct val="0"/>
                </a:spcAft>
                <a:buNone/>
              </a:pPr>
              <a:t>2025</a:t>
            </a:fld>
            <a:endParaRPr lang="en-US" sz="1200" b="1"/>
          </a:p>
        </p:txBody>
      </p:sp>
      <p:sp>
        <p:nvSpPr>
          <p:cNvPr id="126" name="Text Placeholder 10">
            <a:extLst>
              <a:ext uri="{FF2B5EF4-FFF2-40B4-BE49-F238E27FC236}">
                <a16:creationId xmlns:a16="http://schemas.microsoft.com/office/drawing/2014/main" id="{7A8EAF13-2153-42F8-B261-D2E62E1B14C5}"/>
              </a:ext>
            </a:extLst>
          </p:cNvPr>
          <p:cNvSpPr txBox="1">
            <a:spLocks/>
          </p:cNvSpPr>
          <p:nvPr>
            <p:custDataLst>
              <p:tags r:id="rId4"/>
            </p:custDataLst>
          </p:nvPr>
        </p:nvSpPr>
        <p:spPr bwMode="auto">
          <a:xfrm>
            <a:off x="2505074" y="2338388"/>
            <a:ext cx="457200" cy="223838"/>
          </a:xfrm>
          <a:prstGeom prst="rect">
            <a:avLst/>
          </a:prstGeom>
          <a:noFill/>
          <a:ln w="9525" cmpd="sng">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0638" rIns="0" bIns="20638"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DA787F2F-3292-4612-935D-056E94F444AF}" type="datetime'''''''''''''''''''''''''20''''2''6'''''''''''''''''''''''">
              <a:rPr lang="en-US" altLang="en-US" sz="1200" b="1" smtClean="0"/>
              <a:pPr marL="0" indent="0" algn="ctr">
                <a:spcBef>
                  <a:spcPct val="0"/>
                </a:spcBef>
                <a:spcAft>
                  <a:spcPct val="0"/>
                </a:spcAft>
                <a:buNone/>
              </a:pPr>
              <a:t>2026</a:t>
            </a:fld>
            <a:endParaRPr lang="en-US" sz="1200" b="1"/>
          </a:p>
        </p:txBody>
      </p:sp>
      <p:sp>
        <p:nvSpPr>
          <p:cNvPr id="127" name="Text Placeholder 10">
            <a:extLst>
              <a:ext uri="{FF2B5EF4-FFF2-40B4-BE49-F238E27FC236}">
                <a16:creationId xmlns:a16="http://schemas.microsoft.com/office/drawing/2014/main" id="{23EC0C8D-8E94-4977-B99E-15D182172DD6}"/>
              </a:ext>
            </a:extLst>
          </p:cNvPr>
          <p:cNvSpPr txBox="1">
            <a:spLocks/>
          </p:cNvSpPr>
          <p:nvPr>
            <p:custDataLst>
              <p:tags r:id="rId5"/>
            </p:custDataLst>
          </p:nvPr>
        </p:nvSpPr>
        <p:spPr bwMode="auto">
          <a:xfrm>
            <a:off x="2962274" y="2338388"/>
            <a:ext cx="457200" cy="223838"/>
          </a:xfrm>
          <a:prstGeom prst="rect">
            <a:avLst/>
          </a:prstGeom>
          <a:noFill/>
          <a:ln w="9525" cmpd="sng">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0638" rIns="0" bIns="20638"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F388CC8B-DE73-4610-BA54-911461E2B49A}" type="datetime'2''''0''''''''''''''''''''2''''''''''''''''7'''''''''''''">
              <a:rPr lang="en-US" altLang="en-US" sz="1200" b="1" smtClean="0"/>
              <a:pPr marL="0" indent="0" algn="ctr">
                <a:spcBef>
                  <a:spcPct val="0"/>
                </a:spcBef>
                <a:spcAft>
                  <a:spcPct val="0"/>
                </a:spcAft>
                <a:buNone/>
              </a:pPr>
              <a:t>2027</a:t>
            </a:fld>
            <a:endParaRPr lang="en-US" sz="1200" b="1"/>
          </a:p>
        </p:txBody>
      </p:sp>
      <p:sp>
        <p:nvSpPr>
          <p:cNvPr id="129" name="Text Placeholder 10">
            <a:extLst>
              <a:ext uri="{FF2B5EF4-FFF2-40B4-BE49-F238E27FC236}">
                <a16:creationId xmlns:a16="http://schemas.microsoft.com/office/drawing/2014/main" id="{9CA0E16B-6AFC-4CEF-987D-18BBF273D1D9}"/>
              </a:ext>
            </a:extLst>
          </p:cNvPr>
          <p:cNvSpPr txBox="1">
            <a:spLocks/>
          </p:cNvSpPr>
          <p:nvPr>
            <p:custDataLst>
              <p:tags r:id="rId6"/>
            </p:custDataLst>
          </p:nvPr>
        </p:nvSpPr>
        <p:spPr bwMode="auto">
          <a:xfrm>
            <a:off x="3419474" y="2338388"/>
            <a:ext cx="458788" cy="223838"/>
          </a:xfrm>
          <a:prstGeom prst="rect">
            <a:avLst/>
          </a:prstGeom>
          <a:noFill/>
          <a:ln w="9525" cmpd="sng">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0638" rIns="0" bIns="20638"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F6548EC1-44C0-4518-87C0-9FCF6F6C7732}" type="datetime'''''''''''''''''''20''''2''''''''''''''''''''''''''''''''''8'">
              <a:rPr lang="en-US" altLang="en-US" sz="1200" b="1" smtClean="0"/>
              <a:pPr marL="0" indent="0" algn="ctr">
                <a:spcBef>
                  <a:spcPct val="0"/>
                </a:spcBef>
                <a:spcAft>
                  <a:spcPct val="0"/>
                </a:spcAft>
                <a:buNone/>
              </a:pPr>
              <a:t>2028</a:t>
            </a:fld>
            <a:endParaRPr lang="en-US" sz="1200" b="1"/>
          </a:p>
        </p:txBody>
      </p:sp>
      <p:sp>
        <p:nvSpPr>
          <p:cNvPr id="131" name="Text Placeholder 10">
            <a:extLst>
              <a:ext uri="{FF2B5EF4-FFF2-40B4-BE49-F238E27FC236}">
                <a16:creationId xmlns:a16="http://schemas.microsoft.com/office/drawing/2014/main" id="{603B5A2C-18A7-49A5-A524-94C9C7F3A207}"/>
              </a:ext>
            </a:extLst>
          </p:cNvPr>
          <p:cNvSpPr txBox="1">
            <a:spLocks/>
          </p:cNvSpPr>
          <p:nvPr>
            <p:custDataLst>
              <p:tags r:id="rId7"/>
            </p:custDataLst>
          </p:nvPr>
        </p:nvSpPr>
        <p:spPr bwMode="auto">
          <a:xfrm>
            <a:off x="3878262" y="2338388"/>
            <a:ext cx="457200" cy="223838"/>
          </a:xfrm>
          <a:prstGeom prst="rect">
            <a:avLst/>
          </a:prstGeom>
          <a:noFill/>
          <a:ln w="9525" cmpd="sng">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0638" rIns="0" bIns="20638"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F6968CE2-B57B-4B90-B712-D0D9EA0414C7}" type="datetime'''''20''''''2''''''''9'''''''''''''''''''">
              <a:rPr lang="en-US" altLang="en-US" sz="1200" b="1" smtClean="0"/>
              <a:pPr marL="0" indent="0" algn="ctr">
                <a:spcBef>
                  <a:spcPct val="0"/>
                </a:spcBef>
                <a:spcAft>
                  <a:spcPct val="0"/>
                </a:spcAft>
                <a:buNone/>
              </a:pPr>
              <a:t>2029</a:t>
            </a:fld>
            <a:endParaRPr lang="en-US" sz="1200" b="1"/>
          </a:p>
        </p:txBody>
      </p:sp>
      <p:sp>
        <p:nvSpPr>
          <p:cNvPr id="132" name="Text Placeholder 10">
            <a:extLst>
              <a:ext uri="{FF2B5EF4-FFF2-40B4-BE49-F238E27FC236}">
                <a16:creationId xmlns:a16="http://schemas.microsoft.com/office/drawing/2014/main" id="{3666550F-57A8-463C-85FC-39DDA1476625}"/>
              </a:ext>
            </a:extLst>
          </p:cNvPr>
          <p:cNvSpPr txBox="1">
            <a:spLocks/>
          </p:cNvSpPr>
          <p:nvPr>
            <p:custDataLst>
              <p:tags r:id="rId8"/>
            </p:custDataLst>
          </p:nvPr>
        </p:nvSpPr>
        <p:spPr bwMode="auto">
          <a:xfrm>
            <a:off x="4335462" y="2338388"/>
            <a:ext cx="457200" cy="223838"/>
          </a:xfrm>
          <a:prstGeom prst="rect">
            <a:avLst/>
          </a:prstGeom>
          <a:noFill/>
          <a:ln w="9525" cmpd="sng">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0638" rIns="0" bIns="20638"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F2E97AE2-2953-4741-8936-4D0E6493F8C0}" type="datetime'''''''2''''03''0'''">
              <a:rPr lang="en-US" altLang="en-US" sz="1200" b="1" smtClean="0"/>
              <a:pPr marL="0" indent="0" algn="ctr">
                <a:spcBef>
                  <a:spcPct val="0"/>
                </a:spcBef>
                <a:spcAft>
                  <a:spcPct val="0"/>
                </a:spcAft>
                <a:buNone/>
              </a:pPr>
              <a:t>2030</a:t>
            </a:fld>
            <a:endParaRPr lang="en-US" sz="1200" b="1"/>
          </a:p>
        </p:txBody>
      </p:sp>
      <p:sp>
        <p:nvSpPr>
          <p:cNvPr id="134" name="Text Placeholder 10">
            <a:extLst>
              <a:ext uri="{FF2B5EF4-FFF2-40B4-BE49-F238E27FC236}">
                <a16:creationId xmlns:a16="http://schemas.microsoft.com/office/drawing/2014/main" id="{BFE6CC24-7C0E-42A0-A1CA-22F66DF91AED}"/>
              </a:ext>
            </a:extLst>
          </p:cNvPr>
          <p:cNvSpPr txBox="1">
            <a:spLocks/>
          </p:cNvSpPr>
          <p:nvPr>
            <p:custDataLst>
              <p:tags r:id="rId9"/>
            </p:custDataLst>
          </p:nvPr>
        </p:nvSpPr>
        <p:spPr bwMode="auto">
          <a:xfrm>
            <a:off x="4792662" y="2338388"/>
            <a:ext cx="458788" cy="223838"/>
          </a:xfrm>
          <a:prstGeom prst="rect">
            <a:avLst/>
          </a:prstGeom>
          <a:noFill/>
          <a:ln w="9525" cmpd="sng">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0638" rIns="0" bIns="20638"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1C1078FF-D5D0-4DC2-9DCB-8422701F60D9}" type="datetime'''''''''''2''''''''''''0''''''3''''''1'''''''''''''''''''">
              <a:rPr lang="en-US" altLang="en-US" sz="1200" b="1" smtClean="0"/>
              <a:pPr marL="0" indent="0" algn="ctr">
                <a:spcBef>
                  <a:spcPct val="0"/>
                </a:spcBef>
                <a:spcAft>
                  <a:spcPct val="0"/>
                </a:spcAft>
                <a:buNone/>
              </a:pPr>
              <a:t>2031</a:t>
            </a:fld>
            <a:endParaRPr lang="en-US" sz="1200" b="1"/>
          </a:p>
        </p:txBody>
      </p:sp>
      <p:sp>
        <p:nvSpPr>
          <p:cNvPr id="135" name="Text Placeholder 10">
            <a:extLst>
              <a:ext uri="{FF2B5EF4-FFF2-40B4-BE49-F238E27FC236}">
                <a16:creationId xmlns:a16="http://schemas.microsoft.com/office/drawing/2014/main" id="{B2F96A82-6356-43A7-9E4C-663DB0A84FE9}"/>
              </a:ext>
            </a:extLst>
          </p:cNvPr>
          <p:cNvSpPr txBox="1">
            <a:spLocks/>
          </p:cNvSpPr>
          <p:nvPr>
            <p:custDataLst>
              <p:tags r:id="rId10"/>
            </p:custDataLst>
          </p:nvPr>
        </p:nvSpPr>
        <p:spPr bwMode="auto">
          <a:xfrm>
            <a:off x="5251449" y="2338388"/>
            <a:ext cx="457200" cy="223838"/>
          </a:xfrm>
          <a:prstGeom prst="rect">
            <a:avLst/>
          </a:prstGeom>
          <a:noFill/>
          <a:ln w="9525" cmpd="sng">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0638" rIns="0" bIns="20638"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58B4678F-B1E9-40FC-9EBC-F0471B70421E}" type="datetime'''''''''''''''''''''''20''3''''''''''''''''''''2'''">
              <a:rPr lang="en-US" altLang="en-US" sz="1200" b="1" smtClean="0"/>
              <a:pPr marL="0" indent="0" algn="ctr">
                <a:spcBef>
                  <a:spcPct val="0"/>
                </a:spcBef>
                <a:spcAft>
                  <a:spcPct val="0"/>
                </a:spcAft>
                <a:buNone/>
              </a:pPr>
              <a:t>2032</a:t>
            </a:fld>
            <a:endParaRPr lang="en-US" sz="1200" b="1"/>
          </a:p>
        </p:txBody>
      </p:sp>
      <p:sp>
        <p:nvSpPr>
          <p:cNvPr id="137" name="Text Placeholder 10">
            <a:extLst>
              <a:ext uri="{FF2B5EF4-FFF2-40B4-BE49-F238E27FC236}">
                <a16:creationId xmlns:a16="http://schemas.microsoft.com/office/drawing/2014/main" id="{A312C389-750D-4101-95D1-09236C1C6610}"/>
              </a:ext>
            </a:extLst>
          </p:cNvPr>
          <p:cNvSpPr txBox="1">
            <a:spLocks/>
          </p:cNvSpPr>
          <p:nvPr>
            <p:custDataLst>
              <p:tags r:id="rId11"/>
            </p:custDataLst>
          </p:nvPr>
        </p:nvSpPr>
        <p:spPr bwMode="auto">
          <a:xfrm>
            <a:off x="5708649" y="2338388"/>
            <a:ext cx="458788" cy="223838"/>
          </a:xfrm>
          <a:prstGeom prst="rect">
            <a:avLst/>
          </a:prstGeom>
          <a:noFill/>
          <a:ln w="9525" cmpd="sng">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0638" rIns="0" bIns="20638"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251E642C-C287-46AD-8D5F-E5A072EC31E4}" type="datetime'''''''''''''''''''''''''''''2''''''''''0''''33'''''''''''''">
              <a:rPr lang="en-US" altLang="en-US" sz="1200" b="1" smtClean="0"/>
              <a:pPr marL="0" indent="0" algn="ctr">
                <a:spcBef>
                  <a:spcPct val="0"/>
                </a:spcBef>
                <a:spcAft>
                  <a:spcPct val="0"/>
                </a:spcAft>
                <a:buNone/>
              </a:pPr>
              <a:t>2033</a:t>
            </a:fld>
            <a:endParaRPr lang="en-US" sz="1200" b="1"/>
          </a:p>
        </p:txBody>
      </p:sp>
      <p:sp>
        <p:nvSpPr>
          <p:cNvPr id="138" name="Text Placeholder 10">
            <a:extLst>
              <a:ext uri="{FF2B5EF4-FFF2-40B4-BE49-F238E27FC236}">
                <a16:creationId xmlns:a16="http://schemas.microsoft.com/office/drawing/2014/main" id="{F988E876-5506-4B27-99A1-BB0CD5E22364}"/>
              </a:ext>
            </a:extLst>
          </p:cNvPr>
          <p:cNvSpPr txBox="1">
            <a:spLocks/>
          </p:cNvSpPr>
          <p:nvPr>
            <p:custDataLst>
              <p:tags r:id="rId12"/>
            </p:custDataLst>
          </p:nvPr>
        </p:nvSpPr>
        <p:spPr bwMode="auto">
          <a:xfrm>
            <a:off x="6167437" y="2338388"/>
            <a:ext cx="457200" cy="223838"/>
          </a:xfrm>
          <a:prstGeom prst="rect">
            <a:avLst/>
          </a:prstGeom>
          <a:noFill/>
          <a:ln w="9525" cmpd="sng">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0638" rIns="0" bIns="20638"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B0B1BCF0-B3FC-48A9-9640-44A99985F38C}" type="datetime'''''''''''''20''''''''''''''3''4'''''''''''">
              <a:rPr lang="en-US" altLang="en-US" sz="1200" b="1" smtClean="0"/>
              <a:pPr marL="0" indent="0" algn="ctr">
                <a:spcBef>
                  <a:spcPct val="0"/>
                </a:spcBef>
                <a:spcAft>
                  <a:spcPct val="0"/>
                </a:spcAft>
                <a:buNone/>
              </a:pPr>
              <a:t>2034</a:t>
            </a:fld>
            <a:endParaRPr lang="en-US" sz="1200" b="1"/>
          </a:p>
        </p:txBody>
      </p:sp>
      <p:sp>
        <p:nvSpPr>
          <p:cNvPr id="140" name="Text Placeholder 10">
            <a:extLst>
              <a:ext uri="{FF2B5EF4-FFF2-40B4-BE49-F238E27FC236}">
                <a16:creationId xmlns:a16="http://schemas.microsoft.com/office/drawing/2014/main" id="{C3A64534-9F3B-45AC-96B4-0D179DA61620}"/>
              </a:ext>
            </a:extLst>
          </p:cNvPr>
          <p:cNvSpPr txBox="1">
            <a:spLocks/>
          </p:cNvSpPr>
          <p:nvPr>
            <p:custDataLst>
              <p:tags r:id="rId13"/>
            </p:custDataLst>
          </p:nvPr>
        </p:nvSpPr>
        <p:spPr bwMode="auto">
          <a:xfrm>
            <a:off x="6624637" y="2338388"/>
            <a:ext cx="457200" cy="223838"/>
          </a:xfrm>
          <a:prstGeom prst="rect">
            <a:avLst/>
          </a:prstGeom>
          <a:noFill/>
          <a:ln w="9525" cmpd="sng">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0638" rIns="0" bIns="20638"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B0F8FDCE-978C-4656-A29B-4E05EC415BCB}" type="datetime'''''''''''''''''2''''''''''0''''''''''''35'">
              <a:rPr lang="en-US" altLang="en-US" sz="1200" b="1" smtClean="0"/>
              <a:pPr marL="0" indent="0" algn="ctr">
                <a:spcBef>
                  <a:spcPct val="0"/>
                </a:spcBef>
                <a:spcAft>
                  <a:spcPct val="0"/>
                </a:spcAft>
                <a:buNone/>
              </a:pPr>
              <a:t>2035</a:t>
            </a:fld>
            <a:endParaRPr lang="en-US" sz="1200" b="1"/>
          </a:p>
        </p:txBody>
      </p:sp>
      <p:sp>
        <p:nvSpPr>
          <p:cNvPr id="144" name="Text Placeholder 10">
            <a:extLst>
              <a:ext uri="{FF2B5EF4-FFF2-40B4-BE49-F238E27FC236}">
                <a16:creationId xmlns:a16="http://schemas.microsoft.com/office/drawing/2014/main" id="{9E12232A-89DC-48CA-93F8-CC49402AF8A1}"/>
              </a:ext>
            </a:extLst>
          </p:cNvPr>
          <p:cNvSpPr txBox="1">
            <a:spLocks/>
          </p:cNvSpPr>
          <p:nvPr>
            <p:custDataLst>
              <p:tags r:id="rId14"/>
            </p:custDataLst>
          </p:nvPr>
        </p:nvSpPr>
        <p:spPr bwMode="auto">
          <a:xfrm>
            <a:off x="7081837" y="2338388"/>
            <a:ext cx="458788" cy="223838"/>
          </a:xfrm>
          <a:prstGeom prst="rect">
            <a:avLst/>
          </a:prstGeom>
          <a:noFill/>
          <a:ln w="9525" cmpd="sng">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0638" rIns="0" bIns="20638"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200" b="1"/>
              <a:t>Post </a:t>
            </a:r>
            <a:endParaRPr lang="en-US" sz="1200" b="1"/>
          </a:p>
        </p:txBody>
      </p:sp>
      <p:cxnSp>
        <p:nvCxnSpPr>
          <p:cNvPr id="147" name="直线连接符 64">
            <a:extLst>
              <a:ext uri="{FF2B5EF4-FFF2-40B4-BE49-F238E27FC236}">
                <a16:creationId xmlns:a16="http://schemas.microsoft.com/office/drawing/2014/main" id="{70E82D5A-A8E7-4679-BF23-316689FBF730}"/>
              </a:ext>
            </a:extLst>
          </p:cNvPr>
          <p:cNvCxnSpPr/>
          <p:nvPr>
            <p:custDataLst>
              <p:tags r:id="rId15"/>
            </p:custDataLst>
          </p:nvPr>
        </p:nvCxnSpPr>
        <p:spPr bwMode="auto">
          <a:xfrm>
            <a:off x="7540625" y="2562225"/>
            <a:ext cx="0" cy="1379538"/>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46" name="直线连接符 65">
            <a:extLst>
              <a:ext uri="{FF2B5EF4-FFF2-40B4-BE49-F238E27FC236}">
                <a16:creationId xmlns:a16="http://schemas.microsoft.com/office/drawing/2014/main" id="{D4CA5892-3C5B-4B36-BB79-F81282A046AD}"/>
              </a:ext>
            </a:extLst>
          </p:cNvPr>
          <p:cNvCxnSpPr/>
          <p:nvPr>
            <p:custDataLst>
              <p:tags r:id="rId16"/>
            </p:custDataLst>
          </p:nvPr>
        </p:nvCxnSpPr>
        <p:spPr bwMode="auto">
          <a:xfrm>
            <a:off x="431800" y="2562225"/>
            <a:ext cx="0" cy="1379538"/>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48" name="直线连接符 63">
            <a:extLst>
              <a:ext uri="{FF2B5EF4-FFF2-40B4-BE49-F238E27FC236}">
                <a16:creationId xmlns:a16="http://schemas.microsoft.com/office/drawing/2014/main" id="{404B2D7F-7D20-4933-835C-0FEA4AB3B978}"/>
              </a:ext>
            </a:extLst>
          </p:cNvPr>
          <p:cNvCxnSpPr/>
          <p:nvPr>
            <p:custDataLst>
              <p:tags r:id="rId17"/>
            </p:custDataLst>
          </p:nvPr>
        </p:nvCxnSpPr>
        <p:spPr bwMode="auto">
          <a:xfrm>
            <a:off x="2025650" y="2562225"/>
            <a:ext cx="0" cy="1379538"/>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49" name="直线连接符 47">
            <a:extLst>
              <a:ext uri="{FF2B5EF4-FFF2-40B4-BE49-F238E27FC236}">
                <a16:creationId xmlns:a16="http://schemas.microsoft.com/office/drawing/2014/main" id="{4842BC6E-C15B-4797-B436-A34E9FB980C0}"/>
              </a:ext>
            </a:extLst>
          </p:cNvPr>
          <p:cNvCxnSpPr/>
          <p:nvPr>
            <p:custDataLst>
              <p:tags r:id="rId18"/>
            </p:custDataLst>
          </p:nvPr>
        </p:nvCxnSpPr>
        <p:spPr bwMode="auto">
          <a:xfrm>
            <a:off x="431800" y="3241675"/>
            <a:ext cx="7108825" cy="0"/>
          </a:xfrm>
          <a:prstGeom prst="line">
            <a:avLst/>
          </a:prstGeom>
          <a:ln w="317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51" name="直线连接符 48">
            <a:extLst>
              <a:ext uri="{FF2B5EF4-FFF2-40B4-BE49-F238E27FC236}">
                <a16:creationId xmlns:a16="http://schemas.microsoft.com/office/drawing/2014/main" id="{D8BD2156-9FD3-476C-8F0A-4F5920397641}"/>
              </a:ext>
            </a:extLst>
          </p:cNvPr>
          <p:cNvCxnSpPr/>
          <p:nvPr>
            <p:custDataLst>
              <p:tags r:id="rId19"/>
            </p:custDataLst>
          </p:nvPr>
        </p:nvCxnSpPr>
        <p:spPr bwMode="auto">
          <a:xfrm>
            <a:off x="431800" y="3702050"/>
            <a:ext cx="7108825" cy="0"/>
          </a:xfrm>
          <a:prstGeom prst="line">
            <a:avLst/>
          </a:prstGeom>
          <a:ln w="317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52" name="直线连接符 67">
            <a:extLst>
              <a:ext uri="{FF2B5EF4-FFF2-40B4-BE49-F238E27FC236}">
                <a16:creationId xmlns:a16="http://schemas.microsoft.com/office/drawing/2014/main" id="{C6D3CCFC-4777-4CD6-8DF1-2050DD40A2AD}"/>
              </a:ext>
            </a:extLst>
          </p:cNvPr>
          <p:cNvCxnSpPr/>
          <p:nvPr>
            <p:custDataLst>
              <p:tags r:id="rId20"/>
            </p:custDataLst>
          </p:nvPr>
        </p:nvCxnSpPr>
        <p:spPr bwMode="auto">
          <a:xfrm>
            <a:off x="431800" y="3941763"/>
            <a:ext cx="7108825" cy="0"/>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53" name="直线连接符 141">
            <a:extLst>
              <a:ext uri="{FF2B5EF4-FFF2-40B4-BE49-F238E27FC236}">
                <a16:creationId xmlns:a16="http://schemas.microsoft.com/office/drawing/2014/main" id="{C2DB3868-3DB0-4E29-94E0-428A9FF8E278}"/>
              </a:ext>
            </a:extLst>
          </p:cNvPr>
          <p:cNvCxnSpPr/>
          <p:nvPr>
            <p:custDataLst>
              <p:tags r:id="rId21"/>
            </p:custDataLst>
          </p:nvPr>
        </p:nvCxnSpPr>
        <p:spPr bwMode="auto">
          <a:xfrm>
            <a:off x="4754563" y="2562225"/>
            <a:ext cx="0" cy="1543050"/>
          </a:xfrm>
          <a:prstGeom prst="line">
            <a:avLst/>
          </a:prstGeom>
          <a:ln w="19050"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55" name="直线连接符 66">
            <a:extLst>
              <a:ext uri="{FF2B5EF4-FFF2-40B4-BE49-F238E27FC236}">
                <a16:creationId xmlns:a16="http://schemas.microsoft.com/office/drawing/2014/main" id="{CE2086D3-6A4A-42C0-8468-B96EC17F0E01}"/>
              </a:ext>
            </a:extLst>
          </p:cNvPr>
          <p:cNvCxnSpPr/>
          <p:nvPr>
            <p:custDataLst>
              <p:tags r:id="rId22"/>
            </p:custDataLst>
          </p:nvPr>
        </p:nvCxnSpPr>
        <p:spPr bwMode="auto">
          <a:xfrm>
            <a:off x="431800" y="2562225"/>
            <a:ext cx="7108825" cy="0"/>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156" name="矩形 50">
            <a:extLst>
              <a:ext uri="{FF2B5EF4-FFF2-40B4-BE49-F238E27FC236}">
                <a16:creationId xmlns:a16="http://schemas.microsoft.com/office/drawing/2014/main" id="{FD2EC02B-E2A5-41DB-B04D-91E2BB9BB8F9}"/>
              </a:ext>
            </a:extLst>
          </p:cNvPr>
          <p:cNvSpPr/>
          <p:nvPr>
            <p:custDataLst>
              <p:tags r:id="rId23"/>
            </p:custDataLst>
          </p:nvPr>
        </p:nvSpPr>
        <p:spPr bwMode="auto">
          <a:xfrm>
            <a:off x="3419475" y="2846388"/>
            <a:ext cx="4121150" cy="98425"/>
          </a:xfrm>
          <a:prstGeom prst="rect">
            <a:avLst/>
          </a:prstGeom>
          <a:solidFill>
            <a:schemeClr val="accent1"/>
          </a:solidFill>
          <a:ln w="19050" cap="flat" cmpd="sng" algn="ctr">
            <a:noFill/>
            <a:prstDash val="dash"/>
            <a:miter lim="800000"/>
            <a:headEnd type="none" w="med" len="med"/>
            <a:tailEnd type="none" w="med" len="med"/>
          </a:ln>
          <a:effectLst/>
          <a:extLst>
            <a:ext uri="{91240B29-F687-4F45-9708-019B960494DF}">
              <a14:hiddenLine xmlns:a14="http://schemas.microsoft.com/office/drawing/2010/main" w="19050" cap="flat" cmpd="sng" algn="ctr">
                <a:solidFill>
                  <a:schemeClr val="accent1"/>
                </a:solidFill>
                <a:prstDash val="dash"/>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57" name="矩形 179">
            <a:extLst>
              <a:ext uri="{FF2B5EF4-FFF2-40B4-BE49-F238E27FC236}">
                <a16:creationId xmlns:a16="http://schemas.microsoft.com/office/drawing/2014/main" id="{839D03A4-C606-475B-A8D7-8B7FBE8D2143}"/>
              </a:ext>
            </a:extLst>
          </p:cNvPr>
          <p:cNvSpPr/>
          <p:nvPr>
            <p:custDataLst>
              <p:tags r:id="rId24"/>
            </p:custDataLst>
          </p:nvPr>
        </p:nvSpPr>
        <p:spPr bwMode="auto">
          <a:xfrm>
            <a:off x="4754563" y="3305175"/>
            <a:ext cx="1412875" cy="98425"/>
          </a:xfrm>
          <a:prstGeom prst="rect">
            <a:avLst/>
          </a:prstGeom>
          <a:solidFill>
            <a:schemeClr val="accent6"/>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59" name="矩形 54">
            <a:extLst>
              <a:ext uri="{FF2B5EF4-FFF2-40B4-BE49-F238E27FC236}">
                <a16:creationId xmlns:a16="http://schemas.microsoft.com/office/drawing/2014/main" id="{8CE7BDFF-ED46-4EAF-865B-AD4B3C0DCB81}"/>
              </a:ext>
            </a:extLst>
          </p:cNvPr>
          <p:cNvSpPr/>
          <p:nvPr>
            <p:custDataLst>
              <p:tags r:id="rId25"/>
            </p:custDataLst>
          </p:nvPr>
        </p:nvSpPr>
        <p:spPr bwMode="auto">
          <a:xfrm>
            <a:off x="7081837" y="3525838"/>
            <a:ext cx="458788" cy="98425"/>
          </a:xfrm>
          <a:prstGeom prst="rect">
            <a:avLst/>
          </a:prstGeom>
          <a:solidFill>
            <a:schemeClr val="accent4"/>
          </a:solidFill>
          <a:ln w="19050" cap="flat" cmpd="sng" algn="ctr">
            <a:noFill/>
            <a:prstDash val="dash"/>
            <a:miter lim="800000"/>
            <a:headEnd type="none" w="med" len="med"/>
            <a:tailEnd type="none" w="med" len="med"/>
          </a:ln>
          <a:effectLst/>
          <a:extLst>
            <a:ext uri="{91240B29-F687-4F45-9708-019B960494DF}">
              <a14:hiddenLine xmlns:a14="http://schemas.microsoft.com/office/drawing/2010/main" w="19050" cap="flat" cmpd="sng" algn="ctr">
                <a:solidFill>
                  <a:schemeClr val="accent4"/>
                </a:solidFill>
                <a:prstDash val="dash"/>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58" name="矩形 181">
            <a:extLst>
              <a:ext uri="{FF2B5EF4-FFF2-40B4-BE49-F238E27FC236}">
                <a16:creationId xmlns:a16="http://schemas.microsoft.com/office/drawing/2014/main" id="{96BDC0EC-13F0-4D73-B0C4-E2433D727B6E}"/>
              </a:ext>
            </a:extLst>
          </p:cNvPr>
          <p:cNvSpPr/>
          <p:nvPr>
            <p:custDataLst>
              <p:tags r:id="rId26"/>
            </p:custDataLst>
          </p:nvPr>
        </p:nvSpPr>
        <p:spPr bwMode="auto">
          <a:xfrm>
            <a:off x="7083424" y="3765550"/>
            <a:ext cx="457200" cy="98425"/>
          </a:xfrm>
          <a:prstGeom prst="rect">
            <a:avLst/>
          </a:prstGeom>
          <a:solidFill>
            <a:schemeClr val="bg2"/>
          </a:solidFill>
          <a:ln w="19050" cap="flat" cmpd="sng" algn="ctr">
            <a:noFill/>
            <a:prstDash val="dash"/>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61" name="矩形 142">
            <a:extLst>
              <a:ext uri="{FF2B5EF4-FFF2-40B4-BE49-F238E27FC236}">
                <a16:creationId xmlns:a16="http://schemas.microsoft.com/office/drawing/2014/main" id="{A6FBC6DB-CE3A-497C-BB73-A8A6E51F1549}"/>
              </a:ext>
            </a:extLst>
          </p:cNvPr>
          <p:cNvSpPr/>
          <p:nvPr>
            <p:custDataLst>
              <p:tags r:id="rId27"/>
            </p:custDataLst>
          </p:nvPr>
        </p:nvSpPr>
        <p:spPr bwMode="auto">
          <a:xfrm>
            <a:off x="2046288" y="2625725"/>
            <a:ext cx="2746375" cy="98425"/>
          </a:xfrm>
          <a:prstGeom prst="rect">
            <a:avLst/>
          </a:prstGeom>
          <a:solidFill>
            <a:schemeClr val="accent3"/>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60" name="矩形 178">
            <a:extLst>
              <a:ext uri="{FF2B5EF4-FFF2-40B4-BE49-F238E27FC236}">
                <a16:creationId xmlns:a16="http://schemas.microsoft.com/office/drawing/2014/main" id="{B919EBDC-6DA3-4737-A626-0AC4638C3F0F}"/>
              </a:ext>
            </a:extLst>
          </p:cNvPr>
          <p:cNvSpPr/>
          <p:nvPr>
            <p:custDataLst>
              <p:tags r:id="rId28"/>
            </p:custDataLst>
          </p:nvPr>
        </p:nvSpPr>
        <p:spPr bwMode="auto">
          <a:xfrm>
            <a:off x="2046287" y="3067050"/>
            <a:ext cx="1373188" cy="98425"/>
          </a:xfrm>
          <a:prstGeom prst="rect">
            <a:avLst/>
          </a:prstGeom>
          <a:solidFill>
            <a:schemeClr val="accent5"/>
          </a:solidFill>
          <a:ln w="19050" cap="flat" cmpd="sng" algn="ctr">
            <a:noFill/>
            <a:prstDash val="dash"/>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64" name="矩形 144">
            <a:extLst>
              <a:ext uri="{FF2B5EF4-FFF2-40B4-BE49-F238E27FC236}">
                <a16:creationId xmlns:a16="http://schemas.microsoft.com/office/drawing/2014/main" id="{E614D8EA-5667-483C-9A6A-EA1B94D36E24}"/>
              </a:ext>
            </a:extLst>
          </p:cNvPr>
          <p:cNvSpPr/>
          <p:nvPr>
            <p:custDataLst>
              <p:tags r:id="rId29"/>
            </p:custDataLst>
          </p:nvPr>
        </p:nvSpPr>
        <p:spPr bwMode="auto">
          <a:xfrm>
            <a:off x="2046287" y="2855913"/>
            <a:ext cx="1373188" cy="79375"/>
          </a:xfrm>
          <a:prstGeom prst="rect">
            <a:avLst/>
          </a:prstGeom>
          <a:solidFill>
            <a:schemeClr val="bg1"/>
          </a:solidFill>
          <a:ln w="19050" cap="flat" cmpd="sng" algn="ctr">
            <a:solidFill>
              <a:schemeClr val="accent1"/>
            </a:solidFill>
            <a:prstDash val="dash"/>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62" name="矩形 53">
            <a:extLst>
              <a:ext uri="{FF2B5EF4-FFF2-40B4-BE49-F238E27FC236}">
                <a16:creationId xmlns:a16="http://schemas.microsoft.com/office/drawing/2014/main" id="{C429A53A-3207-46BB-AAC3-6F04F9EB5A23}"/>
              </a:ext>
            </a:extLst>
          </p:cNvPr>
          <p:cNvSpPr/>
          <p:nvPr>
            <p:custDataLst>
              <p:tags r:id="rId30"/>
            </p:custDataLst>
          </p:nvPr>
        </p:nvSpPr>
        <p:spPr bwMode="auto">
          <a:xfrm>
            <a:off x="2046288" y="3314700"/>
            <a:ext cx="2708275" cy="79375"/>
          </a:xfrm>
          <a:prstGeom prst="rect">
            <a:avLst/>
          </a:prstGeom>
          <a:solidFill>
            <a:schemeClr val="bg1"/>
          </a:solidFill>
          <a:ln w="19050" cap="flat" cmpd="sng" algn="ctr">
            <a:solidFill>
              <a:schemeClr val="accent6"/>
            </a:solidFill>
            <a:prstDash val="dash"/>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63" name="矩形 180">
            <a:extLst>
              <a:ext uri="{FF2B5EF4-FFF2-40B4-BE49-F238E27FC236}">
                <a16:creationId xmlns:a16="http://schemas.microsoft.com/office/drawing/2014/main" id="{27A5E9FF-72E1-4564-AE8A-D2B1B2AE16E3}"/>
              </a:ext>
            </a:extLst>
          </p:cNvPr>
          <p:cNvSpPr/>
          <p:nvPr>
            <p:custDataLst>
              <p:tags r:id="rId31"/>
            </p:custDataLst>
          </p:nvPr>
        </p:nvSpPr>
        <p:spPr bwMode="auto">
          <a:xfrm>
            <a:off x="2046288" y="3535363"/>
            <a:ext cx="5035550" cy="79375"/>
          </a:xfrm>
          <a:prstGeom prst="rect">
            <a:avLst/>
          </a:prstGeom>
          <a:solidFill>
            <a:schemeClr val="bg1"/>
          </a:solidFill>
          <a:ln w="19050" cap="flat" cmpd="sng" algn="ctr">
            <a:solidFill>
              <a:schemeClr val="accent4"/>
            </a:solidFill>
            <a:prstDash val="dash"/>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65" name="矩形 55">
            <a:extLst>
              <a:ext uri="{FF2B5EF4-FFF2-40B4-BE49-F238E27FC236}">
                <a16:creationId xmlns:a16="http://schemas.microsoft.com/office/drawing/2014/main" id="{FFBAE083-2882-4465-B94B-511E05062956}"/>
              </a:ext>
            </a:extLst>
          </p:cNvPr>
          <p:cNvSpPr/>
          <p:nvPr>
            <p:custDataLst>
              <p:tags r:id="rId32"/>
            </p:custDataLst>
          </p:nvPr>
        </p:nvSpPr>
        <p:spPr bwMode="auto">
          <a:xfrm>
            <a:off x="2039937" y="3775075"/>
            <a:ext cx="5043488" cy="79375"/>
          </a:xfrm>
          <a:prstGeom prst="rect">
            <a:avLst/>
          </a:prstGeom>
          <a:solidFill>
            <a:schemeClr val="bg1"/>
          </a:solidFill>
          <a:ln w="19050" cap="flat" cmpd="sng" algn="ctr">
            <a:solidFill>
              <a:schemeClr val="tx1"/>
            </a:solidFill>
            <a:prstDash val="dash"/>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66" name="三角形 140">
            <a:extLst>
              <a:ext uri="{FF2B5EF4-FFF2-40B4-BE49-F238E27FC236}">
                <a16:creationId xmlns:a16="http://schemas.microsoft.com/office/drawing/2014/main" id="{6093B72D-D0D0-49B5-A9D9-CE9351DAB48B}"/>
              </a:ext>
            </a:extLst>
          </p:cNvPr>
          <p:cNvSpPr/>
          <p:nvPr>
            <p:custDataLst>
              <p:tags r:id="rId33"/>
            </p:custDataLst>
          </p:nvPr>
        </p:nvSpPr>
        <p:spPr bwMode="gray">
          <a:xfrm>
            <a:off x="4697413" y="4048125"/>
            <a:ext cx="114300" cy="114300"/>
          </a:xfrm>
          <a:prstGeom prst="triangle">
            <a:avLst/>
          </a:prstGeom>
          <a:solidFill>
            <a:schemeClr val="tx1"/>
          </a:solidFill>
          <a:ln w="9525"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72" name="Text Placeholder 10">
            <a:extLst>
              <a:ext uri="{FF2B5EF4-FFF2-40B4-BE49-F238E27FC236}">
                <a16:creationId xmlns:a16="http://schemas.microsoft.com/office/drawing/2014/main" id="{09EE9FE6-640D-4A02-ABF5-3D7E590C0E4F}"/>
              </a:ext>
            </a:extLst>
          </p:cNvPr>
          <p:cNvSpPr txBox="1">
            <a:spLocks/>
          </p:cNvSpPr>
          <p:nvPr>
            <p:custDataLst>
              <p:tags r:id="rId34"/>
            </p:custDataLst>
          </p:nvPr>
        </p:nvSpPr>
        <p:spPr bwMode="auto">
          <a:xfrm>
            <a:off x="4656138" y="4184650"/>
            <a:ext cx="196850"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2DF253EC-6426-4C18-89A8-AFD3B79532B0}" type="datetime'''20''''''''''''''''''''''''''''''''''30'''''''''''''">
              <a:rPr lang="en-US" altLang="en-US" sz="700" smtClean="0"/>
              <a:pPr marL="0" indent="0">
                <a:spcBef>
                  <a:spcPct val="0"/>
                </a:spcBef>
                <a:spcAft>
                  <a:spcPct val="0"/>
                </a:spcAft>
                <a:buNone/>
              </a:pPr>
              <a:t>2030</a:t>
            </a:fld>
            <a:endParaRPr lang="en-US" sz="700"/>
          </a:p>
        </p:txBody>
      </p:sp>
      <p:sp>
        <p:nvSpPr>
          <p:cNvPr id="173" name="Text Placeholder 10">
            <a:extLst>
              <a:ext uri="{FF2B5EF4-FFF2-40B4-BE49-F238E27FC236}">
                <a16:creationId xmlns:a16="http://schemas.microsoft.com/office/drawing/2014/main" id="{77206172-648A-4D21-B035-13FDD5EB1E44}"/>
              </a:ext>
            </a:extLst>
          </p:cNvPr>
          <p:cNvSpPr txBox="1">
            <a:spLocks/>
          </p:cNvSpPr>
          <p:nvPr>
            <p:custDataLst>
              <p:tags r:id="rId35"/>
            </p:custDataLst>
          </p:nvPr>
        </p:nvSpPr>
        <p:spPr bwMode="auto">
          <a:xfrm>
            <a:off x="503238" y="2590800"/>
            <a:ext cx="5318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B31BD906-64B5-48DE-9EC1-F763B58C51B5}" type="datetime'C''e''''''''''''m''''''''''''''''en''''''''''''t'''''''''">
              <a:rPr lang="en-US" altLang="en-US" sz="1200" smtClean="0"/>
              <a:pPr marL="0" indent="0">
                <a:spcBef>
                  <a:spcPct val="0"/>
                </a:spcBef>
                <a:spcAft>
                  <a:spcPct val="0"/>
                </a:spcAft>
                <a:buNone/>
              </a:pPr>
              <a:t>Cement</a:t>
            </a:fld>
            <a:endParaRPr lang="en-US" sz="1200"/>
          </a:p>
        </p:txBody>
      </p:sp>
      <p:sp>
        <p:nvSpPr>
          <p:cNvPr id="170" name="Text Placeholder 10">
            <a:extLst>
              <a:ext uri="{FF2B5EF4-FFF2-40B4-BE49-F238E27FC236}">
                <a16:creationId xmlns:a16="http://schemas.microsoft.com/office/drawing/2014/main" id="{DA5CA2A8-1C2D-4516-836C-B4B257EA12A1}"/>
              </a:ext>
            </a:extLst>
          </p:cNvPr>
          <p:cNvSpPr txBox="1">
            <a:spLocks/>
          </p:cNvSpPr>
          <p:nvPr>
            <p:custDataLst>
              <p:tags r:id="rId36"/>
            </p:custDataLst>
          </p:nvPr>
        </p:nvSpPr>
        <p:spPr bwMode="auto">
          <a:xfrm>
            <a:off x="503239" y="3270250"/>
            <a:ext cx="6572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sz="1200"/>
              <a:t>Hydrogen</a:t>
            </a:r>
          </a:p>
        </p:txBody>
      </p:sp>
      <p:sp>
        <p:nvSpPr>
          <p:cNvPr id="168" name="Text Placeholder 10">
            <a:extLst>
              <a:ext uri="{FF2B5EF4-FFF2-40B4-BE49-F238E27FC236}">
                <a16:creationId xmlns:a16="http://schemas.microsoft.com/office/drawing/2014/main" id="{A6C1749E-E349-4BB2-9701-A7D8C3479F8C}"/>
              </a:ext>
            </a:extLst>
          </p:cNvPr>
          <p:cNvSpPr txBox="1">
            <a:spLocks/>
          </p:cNvSpPr>
          <p:nvPr>
            <p:custDataLst>
              <p:tags r:id="rId37"/>
            </p:custDataLst>
          </p:nvPr>
        </p:nvSpPr>
        <p:spPr bwMode="auto">
          <a:xfrm>
            <a:off x="503238" y="3490913"/>
            <a:ext cx="3206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3BEBAD68-EB89-41ED-AE83-AE4DE99A1F8E}" type="datetime'''''''''''D''''''''''''''''''''''''''AC'''''">
              <a:rPr lang="en-US" altLang="en-US" sz="1200" smtClean="0"/>
              <a:pPr marL="0" indent="0">
                <a:spcBef>
                  <a:spcPct val="0"/>
                </a:spcBef>
                <a:spcAft>
                  <a:spcPct val="0"/>
                </a:spcAft>
                <a:buNone/>
              </a:pPr>
              <a:t>DAC</a:t>
            </a:fld>
            <a:endParaRPr lang="en-US" sz="1200"/>
          </a:p>
        </p:txBody>
      </p:sp>
      <p:sp>
        <p:nvSpPr>
          <p:cNvPr id="167" name="Text Placeholder 10">
            <a:extLst>
              <a:ext uri="{FF2B5EF4-FFF2-40B4-BE49-F238E27FC236}">
                <a16:creationId xmlns:a16="http://schemas.microsoft.com/office/drawing/2014/main" id="{04DAB6B1-A9AA-425A-9669-578888A14A8E}"/>
              </a:ext>
            </a:extLst>
          </p:cNvPr>
          <p:cNvSpPr txBox="1">
            <a:spLocks/>
          </p:cNvSpPr>
          <p:nvPr>
            <p:custDataLst>
              <p:tags r:id="rId38"/>
            </p:custDataLst>
          </p:nvPr>
        </p:nvSpPr>
        <p:spPr bwMode="auto">
          <a:xfrm>
            <a:off x="503238" y="3730625"/>
            <a:ext cx="9413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200" dirty="0"/>
              <a:t>BECCS WtE</a:t>
            </a:r>
            <a:endParaRPr lang="en-US" sz="1200" dirty="0"/>
          </a:p>
        </p:txBody>
      </p:sp>
      <p:sp>
        <p:nvSpPr>
          <p:cNvPr id="169" name="Text Placeholder 10">
            <a:extLst>
              <a:ext uri="{FF2B5EF4-FFF2-40B4-BE49-F238E27FC236}">
                <a16:creationId xmlns:a16="http://schemas.microsoft.com/office/drawing/2014/main" id="{0312DAD4-79CD-4B23-BED6-B155C9CBA882}"/>
              </a:ext>
            </a:extLst>
          </p:cNvPr>
          <p:cNvSpPr txBox="1">
            <a:spLocks/>
          </p:cNvSpPr>
          <p:nvPr>
            <p:custDataLst>
              <p:tags r:id="rId39"/>
            </p:custDataLst>
          </p:nvPr>
        </p:nvSpPr>
        <p:spPr bwMode="auto">
          <a:xfrm>
            <a:off x="503238" y="2359025"/>
            <a:ext cx="5492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B36EF5B6-17ED-4607-A8F2-937AB6B14CFD}" type="datetime'''''''''''A''''c''t''''''''''''''''''''''''''i''vi''t''y'''''">
              <a:rPr lang="en-US" altLang="en-US" sz="1200" b="1" smtClean="0"/>
              <a:pPr marL="0" indent="0">
                <a:spcBef>
                  <a:spcPct val="0"/>
                </a:spcBef>
                <a:spcAft>
                  <a:spcPct val="0"/>
                </a:spcAft>
                <a:buNone/>
              </a:pPr>
              <a:t>Activity</a:t>
            </a:fld>
            <a:endParaRPr lang="en-US" sz="1200" b="1"/>
          </a:p>
        </p:txBody>
      </p:sp>
      <p:sp>
        <p:nvSpPr>
          <p:cNvPr id="171" name="Text Placeholder 10">
            <a:extLst>
              <a:ext uri="{FF2B5EF4-FFF2-40B4-BE49-F238E27FC236}">
                <a16:creationId xmlns:a16="http://schemas.microsoft.com/office/drawing/2014/main" id="{E8D8F891-0F3E-4FAA-BED0-DC8A2EF8E614}"/>
              </a:ext>
            </a:extLst>
          </p:cNvPr>
          <p:cNvSpPr txBox="1">
            <a:spLocks/>
          </p:cNvSpPr>
          <p:nvPr>
            <p:custDataLst>
              <p:tags r:id="rId40"/>
            </p:custDataLst>
          </p:nvPr>
        </p:nvSpPr>
        <p:spPr bwMode="auto">
          <a:xfrm>
            <a:off x="503238" y="3032125"/>
            <a:ext cx="14509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200" dirty="0"/>
              <a:t>Chemicals &amp; refining</a:t>
            </a:r>
            <a:endParaRPr lang="en-US" sz="1200" dirty="0"/>
          </a:p>
        </p:txBody>
      </p:sp>
      <p:sp>
        <p:nvSpPr>
          <p:cNvPr id="174" name="Text Placeholder 10">
            <a:extLst>
              <a:ext uri="{FF2B5EF4-FFF2-40B4-BE49-F238E27FC236}">
                <a16:creationId xmlns:a16="http://schemas.microsoft.com/office/drawing/2014/main" id="{806B0CB4-BECC-46EF-B8C7-7C9271E9EDEE}"/>
              </a:ext>
            </a:extLst>
          </p:cNvPr>
          <p:cNvSpPr txBox="1">
            <a:spLocks/>
          </p:cNvSpPr>
          <p:nvPr>
            <p:custDataLst>
              <p:tags r:id="rId41"/>
            </p:custDataLst>
          </p:nvPr>
        </p:nvSpPr>
        <p:spPr bwMode="auto">
          <a:xfrm>
            <a:off x="503238" y="2811463"/>
            <a:ext cx="7953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200" dirty="0"/>
              <a:t>Iron &amp; steel</a:t>
            </a:r>
            <a:endParaRPr lang="en-US" sz="1200" dirty="0"/>
          </a:p>
        </p:txBody>
      </p:sp>
      <p:sp>
        <p:nvSpPr>
          <p:cNvPr id="175" name="矩形 37">
            <a:extLst>
              <a:ext uri="{FF2B5EF4-FFF2-40B4-BE49-F238E27FC236}">
                <a16:creationId xmlns:a16="http://schemas.microsoft.com/office/drawing/2014/main" id="{BED3B5E0-050E-426F-B30B-5BA41801D167}"/>
              </a:ext>
            </a:extLst>
          </p:cNvPr>
          <p:cNvSpPr/>
          <p:nvPr/>
        </p:nvSpPr>
        <p:spPr bwMode="gray">
          <a:xfrm>
            <a:off x="6495008" y="2109464"/>
            <a:ext cx="274320" cy="98425"/>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aphicFrame>
        <p:nvGraphicFramePr>
          <p:cNvPr id="22" name="Chart 21">
            <a:extLst>
              <a:ext uri="{FF2B5EF4-FFF2-40B4-BE49-F238E27FC236}">
                <a16:creationId xmlns:a16="http://schemas.microsoft.com/office/drawing/2014/main" id="{3ABD7144-006F-FAF5-6174-7BA8D929B32B}"/>
              </a:ext>
            </a:extLst>
          </p:cNvPr>
          <p:cNvGraphicFramePr/>
          <p:nvPr>
            <p:custDataLst>
              <p:tags r:id="rId42"/>
            </p:custDataLst>
          </p:nvPr>
        </p:nvGraphicFramePr>
        <p:xfrm>
          <a:off x="393700" y="4659313"/>
          <a:ext cx="5816600" cy="920750"/>
        </p:xfrm>
        <a:graphic>
          <a:graphicData uri="http://schemas.openxmlformats.org/drawingml/2006/chart">
            <c:chart xmlns:c="http://schemas.openxmlformats.org/drawingml/2006/chart" xmlns:r="http://schemas.openxmlformats.org/officeDocument/2006/relationships" r:id="rId69"/>
          </a:graphicData>
        </a:graphic>
      </p:graphicFrame>
      <p:sp>
        <p:nvSpPr>
          <p:cNvPr id="198" name="Text Placeholder 10">
            <a:extLst>
              <a:ext uri="{FF2B5EF4-FFF2-40B4-BE49-F238E27FC236}">
                <a16:creationId xmlns:a16="http://schemas.microsoft.com/office/drawing/2014/main" id="{115DFB91-512B-3844-A114-92FBEDCA92F2}"/>
              </a:ext>
            </a:extLst>
          </p:cNvPr>
          <p:cNvSpPr>
            <a:spLocks noGrp="1"/>
          </p:cNvSpPr>
          <p:nvPr>
            <p:custDataLst>
              <p:tags r:id="rId43"/>
            </p:custDataLst>
          </p:nvPr>
        </p:nvSpPr>
        <p:spPr bwMode="gray">
          <a:xfrm>
            <a:off x="796925" y="5224463"/>
            <a:ext cx="174625" cy="152400"/>
          </a:xfrm>
          <a:prstGeom prst="rect">
            <a:avLst/>
          </a:prstGeom>
          <a:solidFill>
            <a:schemeClr val="accent2"/>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D4480B3-6551-476C-9422-B5323C111796}" type="datetime'3''''''''''''''''''''''''''''5'''''''">
              <a:rPr lang="en-US" altLang="en-US" sz="1000" smtClean="0">
                <a:solidFill>
                  <a:schemeClr val="accent6"/>
                </a:solidFill>
                <a:effectLst/>
              </a:rPr>
              <a:pPr marL="0" lvl="0" indent="0" algn="ctr">
                <a:spcBef>
                  <a:spcPct val="0"/>
                </a:spcBef>
                <a:spcAft>
                  <a:spcPct val="0"/>
                </a:spcAft>
                <a:buNone/>
              </a:pPr>
              <a:t>35</a:t>
            </a:fld>
            <a:endParaRPr lang="en-US" sz="1000">
              <a:solidFill>
                <a:schemeClr val="accent6"/>
              </a:solidFill>
            </a:endParaRPr>
          </a:p>
        </p:txBody>
      </p:sp>
      <p:sp>
        <p:nvSpPr>
          <p:cNvPr id="186" name="Text Placeholder 10">
            <a:extLst>
              <a:ext uri="{FF2B5EF4-FFF2-40B4-BE49-F238E27FC236}">
                <a16:creationId xmlns:a16="http://schemas.microsoft.com/office/drawing/2014/main" id="{BE9C1FF6-09FC-489A-9C4C-47F541B0B504}"/>
              </a:ext>
            </a:extLst>
          </p:cNvPr>
          <p:cNvSpPr txBox="1">
            <a:spLocks/>
          </p:cNvSpPr>
          <p:nvPr>
            <p:custDataLst>
              <p:tags r:id="rId44"/>
            </p:custDataLst>
          </p:nvPr>
        </p:nvSpPr>
        <p:spPr bwMode="auto">
          <a:xfrm>
            <a:off x="814388" y="5457825"/>
            <a:ext cx="4556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3878A98-E37C-4C66-8B1B-0ACB752BAF31}" type="datetime'''''''C''''''''''''''''e''''''''''''''me''''''''nt'''''''''">
              <a:rPr lang="en-US" altLang="en-US" sz="1000" smtClean="0"/>
              <a:pPr marL="0" indent="0" algn="ctr">
                <a:spcBef>
                  <a:spcPct val="0"/>
                </a:spcBef>
                <a:spcAft>
                  <a:spcPct val="0"/>
                </a:spcAft>
                <a:buNone/>
              </a:pPr>
              <a:t>Cement</a:t>
            </a:fld>
            <a:endParaRPr lang="en-US" sz="1000"/>
          </a:p>
        </p:txBody>
      </p:sp>
      <p:sp>
        <p:nvSpPr>
          <p:cNvPr id="177" name="Text Placeholder 10">
            <a:extLst>
              <a:ext uri="{FF2B5EF4-FFF2-40B4-BE49-F238E27FC236}">
                <a16:creationId xmlns:a16="http://schemas.microsoft.com/office/drawing/2014/main" id="{E3A103A9-911C-4195-AEC1-6D35A28ABF41}"/>
              </a:ext>
            </a:extLst>
          </p:cNvPr>
          <p:cNvSpPr txBox="1">
            <a:spLocks/>
          </p:cNvSpPr>
          <p:nvPr>
            <p:custDataLst>
              <p:tags r:id="rId45"/>
            </p:custDataLst>
          </p:nvPr>
        </p:nvSpPr>
        <p:spPr bwMode="auto">
          <a:xfrm>
            <a:off x="2032000" y="5457825"/>
            <a:ext cx="2809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A98E7F2F-5EF5-49E0-8C11-5D2FBEB35FFC}" type="datetime'''''''''''''''''''D''''''''''A''''''''''''''''C'''''''''">
              <a:rPr lang="en-US" altLang="en-US" sz="1000" smtClean="0"/>
              <a:pPr marL="0" indent="0" algn="ctr">
                <a:spcBef>
                  <a:spcPct val="0"/>
                </a:spcBef>
                <a:spcAft>
                  <a:spcPct val="0"/>
                </a:spcAft>
                <a:buNone/>
              </a:pPr>
              <a:t>DAC</a:t>
            </a:fld>
            <a:endParaRPr lang="en-US" sz="1000"/>
          </a:p>
        </p:txBody>
      </p:sp>
      <p:sp>
        <p:nvSpPr>
          <p:cNvPr id="178" name="Text Placeholder 10">
            <a:extLst>
              <a:ext uri="{FF2B5EF4-FFF2-40B4-BE49-F238E27FC236}">
                <a16:creationId xmlns:a16="http://schemas.microsoft.com/office/drawing/2014/main" id="{CC3B146F-AC64-4FC3-91AC-BFC63D981DF6}"/>
              </a:ext>
            </a:extLst>
          </p:cNvPr>
          <p:cNvSpPr txBox="1">
            <a:spLocks/>
          </p:cNvSpPr>
          <p:nvPr>
            <p:custDataLst>
              <p:tags r:id="rId46"/>
            </p:custDataLst>
          </p:nvPr>
        </p:nvSpPr>
        <p:spPr bwMode="gray">
          <a:xfrm>
            <a:off x="3036888" y="5259388"/>
            <a:ext cx="217488" cy="152400"/>
          </a:xfrm>
          <a:prstGeom prst="rect">
            <a:avLst/>
          </a:prstGeom>
          <a:solidFill>
            <a:schemeClr val="accent2"/>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C1C9F5FC-BADD-4689-B261-BDF1491486A6}" type="datetime'''''''''-''2''''''''''''''''''''''''''0'''''''''''''''''''''">
              <a:rPr lang="en-US" altLang="en-US" sz="1000" smtClean="0">
                <a:solidFill>
                  <a:schemeClr val="bg1"/>
                </a:solidFill>
                <a:effectLst/>
              </a:rPr>
              <a:pPr marL="0" indent="0" algn="ctr">
                <a:spcBef>
                  <a:spcPct val="0"/>
                </a:spcBef>
                <a:spcAft>
                  <a:spcPct val="0"/>
                </a:spcAft>
                <a:buNone/>
              </a:pPr>
              <a:t>-20</a:t>
            </a:fld>
            <a:endParaRPr lang="en-US" sz="1000">
              <a:solidFill>
                <a:schemeClr val="bg1"/>
              </a:solidFill>
            </a:endParaRPr>
          </a:p>
        </p:txBody>
      </p:sp>
      <p:sp>
        <p:nvSpPr>
          <p:cNvPr id="183" name="Text Placeholder 10">
            <a:extLst>
              <a:ext uri="{FF2B5EF4-FFF2-40B4-BE49-F238E27FC236}">
                <a16:creationId xmlns:a16="http://schemas.microsoft.com/office/drawing/2014/main" id="{93E8F7B0-84F5-43E6-A65F-D9183A56E811}"/>
              </a:ext>
            </a:extLst>
          </p:cNvPr>
          <p:cNvSpPr txBox="1">
            <a:spLocks/>
          </p:cNvSpPr>
          <p:nvPr>
            <p:custDataLst>
              <p:tags r:id="rId47"/>
            </p:custDataLst>
          </p:nvPr>
        </p:nvSpPr>
        <p:spPr bwMode="auto">
          <a:xfrm>
            <a:off x="3000375" y="5457825"/>
            <a:ext cx="604838"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000" dirty="0"/>
              <a:t>Chemical &amp; refining</a:t>
            </a:r>
            <a:endParaRPr lang="en-US" sz="1000" dirty="0"/>
          </a:p>
        </p:txBody>
      </p:sp>
      <p:sp>
        <p:nvSpPr>
          <p:cNvPr id="200" name="Text Placeholder 10">
            <a:extLst>
              <a:ext uri="{FF2B5EF4-FFF2-40B4-BE49-F238E27FC236}">
                <a16:creationId xmlns:a16="http://schemas.microsoft.com/office/drawing/2014/main" id="{115DFB91-512B-3844-A114-92FBEDCA92F2}"/>
              </a:ext>
            </a:extLst>
          </p:cNvPr>
          <p:cNvSpPr>
            <a:spLocks noGrp="1"/>
          </p:cNvSpPr>
          <p:nvPr>
            <p:custDataLst>
              <p:tags r:id="rId48"/>
            </p:custDataLst>
          </p:nvPr>
        </p:nvSpPr>
        <p:spPr bwMode="gray">
          <a:xfrm>
            <a:off x="4187825" y="5218113"/>
            <a:ext cx="174625" cy="152400"/>
          </a:xfrm>
          <a:prstGeom prst="rect">
            <a:avLst/>
          </a:prstGeom>
          <a:solidFill>
            <a:schemeClr val="accent2"/>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B73C30F-A831-4293-B3EF-4E336378B77E}" type="datetime'4''''''''''''''''''5'''''''''''''''''''''''''''''''''''''''">
              <a:rPr lang="en-US" altLang="en-US" sz="1000" smtClean="0">
                <a:solidFill>
                  <a:schemeClr val="accent6"/>
                </a:solidFill>
                <a:effectLst/>
              </a:rPr>
              <a:pPr marL="0" lvl="0" indent="0" algn="ctr">
                <a:spcBef>
                  <a:spcPct val="0"/>
                </a:spcBef>
                <a:spcAft>
                  <a:spcPct val="0"/>
                </a:spcAft>
                <a:buNone/>
              </a:pPr>
              <a:t>45</a:t>
            </a:fld>
            <a:endParaRPr lang="en-US" sz="1000">
              <a:solidFill>
                <a:schemeClr val="accent6"/>
              </a:solidFill>
            </a:endParaRPr>
          </a:p>
        </p:txBody>
      </p:sp>
      <p:sp>
        <p:nvSpPr>
          <p:cNvPr id="184" name="Text Placeholder 10">
            <a:extLst>
              <a:ext uri="{FF2B5EF4-FFF2-40B4-BE49-F238E27FC236}">
                <a16:creationId xmlns:a16="http://schemas.microsoft.com/office/drawing/2014/main" id="{612D9670-891D-4A70-9B6A-ADF4354259CE}"/>
              </a:ext>
            </a:extLst>
          </p:cNvPr>
          <p:cNvSpPr txBox="1">
            <a:spLocks/>
          </p:cNvSpPr>
          <p:nvPr>
            <p:custDataLst>
              <p:tags r:id="rId49"/>
            </p:custDataLst>
          </p:nvPr>
        </p:nvSpPr>
        <p:spPr bwMode="auto">
          <a:xfrm>
            <a:off x="4097338" y="5457825"/>
            <a:ext cx="6715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000" dirty="0"/>
              <a:t>Iron &amp; steel</a:t>
            </a:r>
            <a:endParaRPr lang="en-US" sz="1000" dirty="0"/>
          </a:p>
        </p:txBody>
      </p:sp>
      <p:sp>
        <p:nvSpPr>
          <p:cNvPr id="191" name="Text Placeholder 10">
            <a:extLst>
              <a:ext uri="{FF2B5EF4-FFF2-40B4-BE49-F238E27FC236}">
                <a16:creationId xmlns:a16="http://schemas.microsoft.com/office/drawing/2014/main" id="{784C4D9C-771D-4385-BE7E-9B5408504491}"/>
              </a:ext>
            </a:extLst>
          </p:cNvPr>
          <p:cNvSpPr txBox="1">
            <a:spLocks/>
          </p:cNvSpPr>
          <p:nvPr>
            <p:custDataLst>
              <p:tags r:id="rId50"/>
            </p:custDataLst>
          </p:nvPr>
        </p:nvSpPr>
        <p:spPr bwMode="gray">
          <a:xfrm>
            <a:off x="5297488" y="5262563"/>
            <a:ext cx="217488" cy="152400"/>
          </a:xfrm>
          <a:prstGeom prst="rect">
            <a:avLst/>
          </a:prstGeom>
          <a:solidFill>
            <a:schemeClr val="accent2"/>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75948784-A81E-4B51-9CF4-F15B0E7A09CF}" type="datetime'''''''''-''''''''25'''''">
              <a:rPr lang="en-US" altLang="en-US" sz="1000" smtClean="0">
                <a:solidFill>
                  <a:schemeClr val="bg1"/>
                </a:solidFill>
                <a:effectLst/>
              </a:rPr>
              <a:pPr marL="0" indent="0" algn="ctr">
                <a:spcBef>
                  <a:spcPct val="0"/>
                </a:spcBef>
                <a:spcAft>
                  <a:spcPct val="0"/>
                </a:spcAft>
                <a:buNone/>
              </a:pPr>
              <a:t>-25</a:t>
            </a:fld>
            <a:endParaRPr lang="en-US" sz="1000">
              <a:solidFill>
                <a:schemeClr val="bg1"/>
              </a:solidFill>
            </a:endParaRPr>
          </a:p>
        </p:txBody>
      </p:sp>
      <p:sp>
        <p:nvSpPr>
          <p:cNvPr id="185" name="Text Placeholder 10">
            <a:extLst>
              <a:ext uri="{FF2B5EF4-FFF2-40B4-BE49-F238E27FC236}">
                <a16:creationId xmlns:a16="http://schemas.microsoft.com/office/drawing/2014/main" id="{74CCA8DB-B93F-435A-9E8D-EE4644271FF6}"/>
              </a:ext>
            </a:extLst>
          </p:cNvPr>
          <p:cNvSpPr txBox="1">
            <a:spLocks/>
          </p:cNvSpPr>
          <p:nvPr>
            <p:custDataLst>
              <p:tags r:id="rId51"/>
            </p:custDataLst>
          </p:nvPr>
        </p:nvSpPr>
        <p:spPr bwMode="auto">
          <a:xfrm>
            <a:off x="5283200" y="5457825"/>
            <a:ext cx="5603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954B0372-1807-4A81-BDE4-B86EACF7D5E3}" type="datetime'''''''H''''''y''d''''''r''''o''g''''en'''''''''''''''''''''''">
              <a:rPr lang="en-US" altLang="en-US" sz="1000" smtClean="0"/>
              <a:pPr marL="0" indent="0" algn="ctr">
                <a:spcBef>
                  <a:spcPct val="0"/>
                </a:spcBef>
                <a:spcAft>
                  <a:spcPct val="0"/>
                </a:spcAft>
                <a:buNone/>
              </a:pPr>
              <a:t>Hydrogen</a:t>
            </a:fld>
            <a:endParaRPr lang="en-US" sz="1000"/>
          </a:p>
        </p:txBody>
      </p:sp>
      <p:sp>
        <p:nvSpPr>
          <p:cNvPr id="192" name="Text Placeholder 10">
            <a:extLst>
              <a:ext uri="{FF2B5EF4-FFF2-40B4-BE49-F238E27FC236}">
                <a16:creationId xmlns:a16="http://schemas.microsoft.com/office/drawing/2014/main" id="{C5A7E3ED-9CE3-473C-B0A5-AA2D9474647E}"/>
              </a:ext>
            </a:extLst>
          </p:cNvPr>
          <p:cNvSpPr txBox="1">
            <a:spLocks/>
          </p:cNvSpPr>
          <p:nvPr>
            <p:custDataLst>
              <p:tags r:id="rId52"/>
            </p:custDataLst>
          </p:nvPr>
        </p:nvSpPr>
        <p:spPr bwMode="gray">
          <a:xfrm>
            <a:off x="919163" y="49958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E212CC8E-D25F-467B-9EE9-8388E7FC63F1}" type="datetime'''1''''''''''''''''''''2''''''''''''''''''''0'''''''''''''''''">
              <a:rPr lang="en-US" altLang="en-US" sz="1000" smtClean="0">
                <a:solidFill>
                  <a:schemeClr val="accent6"/>
                </a:solidFill>
              </a:rPr>
              <a:pPr marL="0" indent="0" algn="ctr">
                <a:spcBef>
                  <a:spcPct val="0"/>
                </a:spcBef>
                <a:spcAft>
                  <a:spcPct val="0"/>
                </a:spcAft>
                <a:buNone/>
              </a:pPr>
              <a:t>120</a:t>
            </a:fld>
            <a:endParaRPr lang="en-US" sz="1000">
              <a:solidFill>
                <a:schemeClr val="accent6"/>
              </a:solidFill>
            </a:endParaRPr>
          </a:p>
        </p:txBody>
      </p:sp>
      <p:sp>
        <p:nvSpPr>
          <p:cNvPr id="187" name="Text Placeholder 10">
            <a:extLst>
              <a:ext uri="{FF2B5EF4-FFF2-40B4-BE49-F238E27FC236}">
                <a16:creationId xmlns:a16="http://schemas.microsoft.com/office/drawing/2014/main" id="{EAA9DD15-BF41-4C85-9510-A78639296DB3}"/>
              </a:ext>
            </a:extLst>
          </p:cNvPr>
          <p:cNvSpPr txBox="1">
            <a:spLocks/>
          </p:cNvSpPr>
          <p:nvPr>
            <p:custDataLst>
              <p:tags r:id="rId53"/>
            </p:custDataLst>
          </p:nvPr>
        </p:nvSpPr>
        <p:spPr bwMode="gray">
          <a:xfrm>
            <a:off x="2049463" y="47069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1CF42E79-9284-4B8C-97C3-2B346A4B8F17}" type="datetime'''''''3''''''''''''''''''''50'''''''''''''''">
              <a:rPr lang="en-US" altLang="en-US" sz="1000" smtClean="0"/>
              <a:pPr marL="0" indent="0" algn="ctr">
                <a:spcBef>
                  <a:spcPct val="0"/>
                </a:spcBef>
                <a:spcAft>
                  <a:spcPct val="0"/>
                </a:spcAft>
                <a:buNone/>
              </a:pPr>
              <a:t>350</a:t>
            </a:fld>
            <a:endParaRPr lang="en-US" sz="1000"/>
          </a:p>
        </p:txBody>
      </p:sp>
      <p:sp>
        <p:nvSpPr>
          <p:cNvPr id="188" name="Text Placeholder 10">
            <a:extLst>
              <a:ext uri="{FF2B5EF4-FFF2-40B4-BE49-F238E27FC236}">
                <a16:creationId xmlns:a16="http://schemas.microsoft.com/office/drawing/2014/main" id="{2E7EC62A-D2DC-481B-947A-46B0B907FBDD}"/>
              </a:ext>
            </a:extLst>
          </p:cNvPr>
          <p:cNvSpPr txBox="1">
            <a:spLocks/>
          </p:cNvSpPr>
          <p:nvPr>
            <p:custDataLst>
              <p:tags r:id="rId54"/>
            </p:custDataLst>
          </p:nvPr>
        </p:nvSpPr>
        <p:spPr bwMode="gray">
          <a:xfrm>
            <a:off x="3214688" y="50387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647190BC-5F33-46D3-8FAE-15BB99D01D9E}" type="datetime'''6''''5'''''''''''''''''''''''''''''''">
              <a:rPr lang="en-US" altLang="en-US" sz="1000" smtClean="0"/>
              <a:pPr marL="0" indent="0" algn="ctr">
                <a:spcBef>
                  <a:spcPct val="0"/>
                </a:spcBef>
                <a:spcAft>
                  <a:spcPct val="0"/>
                </a:spcAft>
                <a:buNone/>
              </a:pPr>
              <a:t>65</a:t>
            </a:fld>
            <a:endParaRPr lang="en-US" sz="1000"/>
          </a:p>
        </p:txBody>
      </p:sp>
      <p:sp>
        <p:nvSpPr>
          <p:cNvPr id="189" name="Text Placeholder 10">
            <a:extLst>
              <a:ext uri="{FF2B5EF4-FFF2-40B4-BE49-F238E27FC236}">
                <a16:creationId xmlns:a16="http://schemas.microsoft.com/office/drawing/2014/main" id="{C51A62CE-7843-4970-B700-AE8507CA0B27}"/>
              </a:ext>
            </a:extLst>
          </p:cNvPr>
          <p:cNvSpPr txBox="1">
            <a:spLocks/>
          </p:cNvSpPr>
          <p:nvPr>
            <p:custDataLst>
              <p:tags r:id="rId55"/>
            </p:custDataLst>
          </p:nvPr>
        </p:nvSpPr>
        <p:spPr bwMode="gray">
          <a:xfrm>
            <a:off x="4310063" y="49831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7AD5D5A0-F822-4EEF-B408-D643F09B6214}" type="datetime'''''1''''''''''''3''''''''''''''''0'''''''''">
              <a:rPr lang="en-US" altLang="en-US" sz="1000" smtClean="0">
                <a:solidFill>
                  <a:schemeClr val="accent6"/>
                </a:solidFill>
              </a:rPr>
              <a:pPr marL="0" indent="0" algn="ctr">
                <a:spcBef>
                  <a:spcPct val="0"/>
                </a:spcBef>
                <a:spcAft>
                  <a:spcPct val="0"/>
                </a:spcAft>
                <a:buNone/>
              </a:pPr>
              <a:t>130</a:t>
            </a:fld>
            <a:endParaRPr lang="en-US" sz="1000">
              <a:solidFill>
                <a:schemeClr val="accent6"/>
              </a:solidFill>
            </a:endParaRPr>
          </a:p>
        </p:txBody>
      </p:sp>
      <p:sp>
        <p:nvSpPr>
          <p:cNvPr id="190" name="Text Placeholder 10">
            <a:extLst>
              <a:ext uri="{FF2B5EF4-FFF2-40B4-BE49-F238E27FC236}">
                <a16:creationId xmlns:a16="http://schemas.microsoft.com/office/drawing/2014/main" id="{9B2275FA-8364-4913-91ED-858E352D57F3}"/>
              </a:ext>
            </a:extLst>
          </p:cNvPr>
          <p:cNvSpPr txBox="1">
            <a:spLocks/>
          </p:cNvSpPr>
          <p:nvPr>
            <p:custDataLst>
              <p:tags r:id="rId56"/>
            </p:custDataLst>
          </p:nvPr>
        </p:nvSpPr>
        <p:spPr bwMode="gray">
          <a:xfrm>
            <a:off x="5475288" y="50006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62048CAD-7F9C-4EFE-94AC-F3AC8B2A30BC}" type="datetime'''''''''''''''''''''9''''''''''''''''''''''''''0'''''''">
              <a:rPr lang="en-US" altLang="en-US" sz="1000" smtClean="0"/>
              <a:pPr marL="0" indent="0" algn="ctr">
                <a:spcBef>
                  <a:spcPct val="0"/>
                </a:spcBef>
                <a:spcAft>
                  <a:spcPct val="0"/>
                </a:spcAft>
                <a:buNone/>
              </a:pPr>
              <a:t>90</a:t>
            </a:fld>
            <a:endParaRPr lang="en-US" sz="1000"/>
          </a:p>
        </p:txBody>
      </p:sp>
      <p:sp>
        <p:nvSpPr>
          <p:cNvPr id="17" name="Text Placeholder 10">
            <a:extLst>
              <a:ext uri="{FF2B5EF4-FFF2-40B4-BE49-F238E27FC236}">
                <a16:creationId xmlns:a16="http://schemas.microsoft.com/office/drawing/2014/main" id="{115DFB91-512B-3844-A114-92FBEDCA92F2}"/>
              </a:ext>
            </a:extLst>
          </p:cNvPr>
          <p:cNvSpPr>
            <a:spLocks noGrp="1"/>
          </p:cNvSpPr>
          <p:nvPr>
            <p:custDataLst>
              <p:tags r:id="rId57"/>
            </p:custDataLst>
          </p:nvPr>
        </p:nvSpPr>
        <p:spPr bwMode="gray">
          <a:xfrm>
            <a:off x="1111250" y="5149850"/>
            <a:ext cx="174625" cy="152400"/>
          </a:xfrm>
          <a:prstGeom prst="rect">
            <a:avLst/>
          </a:prstGeom>
          <a:solidFill>
            <a:schemeClr val="accent1"/>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3042CC6-CF82-45D1-9B84-B7154DED7C5A}" type="datetime'''''''''''''''8''''''''''''''''''5'''''''''''''''''''''''''''">
              <a:rPr lang="en-US" altLang="en-US" sz="1000" smtClean="0">
                <a:solidFill>
                  <a:schemeClr val="bg1"/>
                </a:solidFill>
                <a:effectLst/>
              </a:rPr>
              <a:pPr marL="0" lvl="0" indent="0" algn="ctr">
                <a:spcBef>
                  <a:spcPct val="0"/>
                </a:spcBef>
                <a:spcAft>
                  <a:spcPct val="0"/>
                </a:spcAft>
                <a:buNone/>
              </a:pPr>
              <a:t>85</a:t>
            </a:fld>
            <a:endParaRPr lang="en-US" sz="1000">
              <a:solidFill>
                <a:schemeClr val="bg1"/>
              </a:solidFill>
            </a:endParaRPr>
          </a:p>
        </p:txBody>
      </p:sp>
      <p:sp>
        <p:nvSpPr>
          <p:cNvPr id="19" name="Text Placeholder 10">
            <a:extLst>
              <a:ext uri="{FF2B5EF4-FFF2-40B4-BE49-F238E27FC236}">
                <a16:creationId xmlns:a16="http://schemas.microsoft.com/office/drawing/2014/main" id="{115DFB91-512B-3844-A114-92FBEDCA92F2}"/>
              </a:ext>
            </a:extLst>
          </p:cNvPr>
          <p:cNvSpPr>
            <a:spLocks noGrp="1"/>
          </p:cNvSpPr>
          <p:nvPr>
            <p:custDataLst>
              <p:tags r:id="rId58"/>
            </p:custDataLst>
          </p:nvPr>
        </p:nvSpPr>
        <p:spPr bwMode="gray">
          <a:xfrm>
            <a:off x="3371850" y="5192713"/>
            <a:ext cx="174625" cy="152400"/>
          </a:xfrm>
          <a:prstGeom prst="rect">
            <a:avLst/>
          </a:prstGeom>
          <a:solidFill>
            <a:schemeClr val="accent1"/>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61CA93F-81D3-45EE-BC22-7FD420DE326A}" type="datetime'''8''''5'''''''''''''''''''''''''''''''''">
              <a:rPr lang="en-US" altLang="en-US" sz="1000" smtClean="0">
                <a:solidFill>
                  <a:schemeClr val="bg1"/>
                </a:solidFill>
                <a:effectLst/>
              </a:rPr>
              <a:pPr marL="0" lvl="0" indent="0" algn="ctr">
                <a:spcBef>
                  <a:spcPct val="0"/>
                </a:spcBef>
                <a:spcAft>
                  <a:spcPct val="0"/>
                </a:spcAft>
                <a:buNone/>
              </a:pPr>
              <a:t>85</a:t>
            </a:fld>
            <a:endParaRPr lang="en-US" sz="1000">
              <a:solidFill>
                <a:schemeClr val="bg1"/>
              </a:solidFill>
            </a:endParaRPr>
          </a:p>
        </p:txBody>
      </p:sp>
      <p:sp>
        <p:nvSpPr>
          <p:cNvPr id="20" name="Text Placeholder 10">
            <a:extLst>
              <a:ext uri="{FF2B5EF4-FFF2-40B4-BE49-F238E27FC236}">
                <a16:creationId xmlns:a16="http://schemas.microsoft.com/office/drawing/2014/main" id="{115DFB91-512B-3844-A114-92FBEDCA92F2}"/>
              </a:ext>
            </a:extLst>
          </p:cNvPr>
          <p:cNvSpPr>
            <a:spLocks noGrp="1"/>
          </p:cNvSpPr>
          <p:nvPr>
            <p:custDataLst>
              <p:tags r:id="rId59"/>
            </p:custDataLst>
          </p:nvPr>
        </p:nvSpPr>
        <p:spPr bwMode="gray">
          <a:xfrm>
            <a:off x="4502150" y="5137150"/>
            <a:ext cx="174625" cy="152400"/>
          </a:xfrm>
          <a:prstGeom prst="rect">
            <a:avLst/>
          </a:prstGeom>
          <a:solidFill>
            <a:schemeClr val="accent1"/>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DC5EF9B-922E-4269-A344-306FD6A2F111}" type="datetime'''''''''''''8''''''''''''''''''''''''''''''''5'''">
              <a:rPr lang="en-US" altLang="en-US" sz="1000" smtClean="0">
                <a:solidFill>
                  <a:schemeClr val="bg1"/>
                </a:solidFill>
                <a:effectLst/>
              </a:rPr>
              <a:pPr marL="0" lvl="0" indent="0" algn="ctr">
                <a:spcBef>
                  <a:spcPct val="0"/>
                </a:spcBef>
                <a:spcAft>
                  <a:spcPct val="0"/>
                </a:spcAft>
                <a:buNone/>
              </a:pPr>
              <a:t>85</a:t>
            </a:fld>
            <a:endParaRPr lang="en-US" sz="1000">
              <a:solidFill>
                <a:schemeClr val="bg1"/>
              </a:solidFill>
            </a:endParaRPr>
          </a:p>
        </p:txBody>
      </p:sp>
      <p:sp>
        <p:nvSpPr>
          <p:cNvPr id="193" name="矩形 340">
            <a:extLst>
              <a:ext uri="{FF2B5EF4-FFF2-40B4-BE49-F238E27FC236}">
                <a16:creationId xmlns:a16="http://schemas.microsoft.com/office/drawing/2014/main" id="{CF62907F-2265-49CC-A62D-5667355D8132}"/>
              </a:ext>
            </a:extLst>
          </p:cNvPr>
          <p:cNvSpPr/>
          <p:nvPr>
            <p:custDataLst>
              <p:tags r:id="rId60"/>
            </p:custDataLst>
          </p:nvPr>
        </p:nvSpPr>
        <p:spPr bwMode="auto">
          <a:xfrm>
            <a:off x="6359525" y="4757738"/>
            <a:ext cx="142875" cy="106363"/>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94" name="矩形 341">
            <a:extLst>
              <a:ext uri="{FF2B5EF4-FFF2-40B4-BE49-F238E27FC236}">
                <a16:creationId xmlns:a16="http://schemas.microsoft.com/office/drawing/2014/main" id="{89B3EDAF-2E10-40E2-A00B-4E00B13E88F6}"/>
              </a:ext>
            </a:extLst>
          </p:cNvPr>
          <p:cNvSpPr/>
          <p:nvPr>
            <p:custDataLst>
              <p:tags r:id="rId61"/>
            </p:custDataLst>
          </p:nvPr>
        </p:nvSpPr>
        <p:spPr bwMode="auto">
          <a:xfrm>
            <a:off x="6359525" y="4930775"/>
            <a:ext cx="142875" cy="106363"/>
          </a:xfrm>
          <a:prstGeom prst="rect">
            <a:avLst/>
          </a:prstGeom>
          <a:solidFill>
            <a:schemeClr val="accent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95" name="Text Placeholder 10">
            <a:extLst>
              <a:ext uri="{FF2B5EF4-FFF2-40B4-BE49-F238E27FC236}">
                <a16:creationId xmlns:a16="http://schemas.microsoft.com/office/drawing/2014/main" id="{64AECD21-7E6D-4E15-94CA-3A346E82F245}"/>
              </a:ext>
            </a:extLst>
          </p:cNvPr>
          <p:cNvSpPr txBox="1">
            <a:spLocks/>
          </p:cNvSpPr>
          <p:nvPr>
            <p:custDataLst>
              <p:tags r:id="rId62"/>
            </p:custDataLst>
          </p:nvPr>
        </p:nvSpPr>
        <p:spPr bwMode="auto">
          <a:xfrm>
            <a:off x="6553200" y="4752975"/>
            <a:ext cx="7874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800" dirty="0"/>
              <a:t>Primary incentive</a:t>
            </a:r>
            <a:endParaRPr lang="en-US" sz="800" dirty="0"/>
          </a:p>
        </p:txBody>
      </p:sp>
      <p:sp>
        <p:nvSpPr>
          <p:cNvPr id="196" name="Text Placeholder 10">
            <a:extLst>
              <a:ext uri="{FF2B5EF4-FFF2-40B4-BE49-F238E27FC236}">
                <a16:creationId xmlns:a16="http://schemas.microsoft.com/office/drawing/2014/main" id="{121708BA-A3F0-47F9-812C-C643361FF2E8}"/>
              </a:ext>
            </a:extLst>
          </p:cNvPr>
          <p:cNvSpPr txBox="1">
            <a:spLocks/>
          </p:cNvSpPr>
          <p:nvPr>
            <p:custDataLst>
              <p:tags r:id="rId63"/>
            </p:custDataLst>
          </p:nvPr>
        </p:nvSpPr>
        <p:spPr bwMode="auto">
          <a:xfrm>
            <a:off x="6553200" y="4926013"/>
            <a:ext cx="59213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sz="800" dirty="0"/>
              <a:t>Funding gap</a:t>
            </a:r>
          </a:p>
        </p:txBody>
      </p:sp>
      <p:sp>
        <p:nvSpPr>
          <p:cNvPr id="204" name="文本框 343">
            <a:extLst>
              <a:ext uri="{FF2B5EF4-FFF2-40B4-BE49-F238E27FC236}">
                <a16:creationId xmlns:a16="http://schemas.microsoft.com/office/drawing/2014/main" id="{D8138443-CF00-48BD-A848-D1D9A5254920}"/>
              </a:ext>
            </a:extLst>
          </p:cNvPr>
          <p:cNvSpPr txBox="1"/>
          <p:nvPr/>
        </p:nvSpPr>
        <p:spPr bwMode="gray">
          <a:xfrm>
            <a:off x="6338552" y="5141099"/>
            <a:ext cx="1638972" cy="442035"/>
          </a:xfrm>
          <a:prstGeom prst="rect">
            <a:avLst/>
          </a:prstGeom>
          <a:noFill/>
        </p:spPr>
        <p:txBody>
          <a:bodyPr wrap="square" lIns="36000" tIns="36000" rIns="36000" bIns="36000" rtlCol="0">
            <a:spAutoFit/>
          </a:bodyPr>
          <a:lstStyle/>
          <a:p>
            <a:r>
              <a:rPr lang="en-US" altLang="zh-CN" sz="800" dirty="0"/>
              <a:t>Top sum # represents breakeven cost (= incentive + funding gap)</a:t>
            </a:r>
          </a:p>
          <a:p>
            <a:r>
              <a:rPr lang="en-US" sz="800" dirty="0">
                <a:solidFill>
                  <a:srgbClr val="34A398"/>
                </a:solidFill>
              </a:rPr>
              <a:t>#</a:t>
            </a:r>
            <a:r>
              <a:rPr lang="en-US" sz="800" dirty="0"/>
              <a:t> represents expected cost/gap</a:t>
            </a:r>
          </a:p>
        </p:txBody>
      </p:sp>
      <p:cxnSp>
        <p:nvCxnSpPr>
          <p:cNvPr id="205" name="btfpColumnHeaderBoxLine223027">
            <a:extLst>
              <a:ext uri="{FF2B5EF4-FFF2-40B4-BE49-F238E27FC236}">
                <a16:creationId xmlns:a16="http://schemas.microsoft.com/office/drawing/2014/main" id="{FE049065-BDA8-4AC5-981C-955D42E5E8AE}"/>
              </a:ext>
            </a:extLst>
          </p:cNvPr>
          <p:cNvCxnSpPr>
            <a:cxnSpLocks/>
          </p:cNvCxnSpPr>
          <p:nvPr/>
        </p:nvCxnSpPr>
        <p:spPr bwMode="gray">
          <a:xfrm flipV="1">
            <a:off x="439865" y="4589123"/>
            <a:ext cx="7589520" cy="38100"/>
          </a:xfrm>
          <a:prstGeom prst="line">
            <a:avLst/>
          </a:prstGeom>
          <a:ln w="9525" cap="flat" cmpd="sng" algn="ctr">
            <a:solidFill>
              <a:schemeClr val="tx1"/>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 name="btfpNotesBox962619">
            <a:extLst>
              <a:ext uri="{FF2B5EF4-FFF2-40B4-BE49-F238E27FC236}">
                <a16:creationId xmlns:a16="http://schemas.microsoft.com/office/drawing/2014/main" id="{0FD0886B-F2C5-F5CB-5954-0B40A4D38E68}"/>
              </a:ext>
            </a:extLst>
          </p:cNvPr>
          <p:cNvSpPr txBox="1"/>
          <p:nvPr>
            <p:custDataLst>
              <p:tags r:id="rId64"/>
            </p:custDataLst>
          </p:nvPr>
        </p:nvSpPr>
        <p:spPr bwMode="gray">
          <a:xfrm>
            <a:off x="329184" y="6149674"/>
            <a:ext cx="7877395" cy="615553"/>
          </a:xfrm>
          <a:prstGeom prst="rect">
            <a:avLst/>
          </a:prstGeom>
          <a:noFill/>
          <a:ln w="9525" cap="flat" cmpd="sng" algn="ctr">
            <a:noFill/>
            <a:prstDash val="solid"/>
            <a:round/>
            <a:headEnd type="none" w="med" len="med"/>
            <a:tailEnd type="none" w="med" len="med"/>
          </a:ln>
        </p:spPr>
        <p:txBody>
          <a:bodyPr vert="horz" wrap="square" lIns="0" tIns="0" rIns="0" bIns="0" rtlCol="0" anchor="b">
            <a:spAutoFit/>
          </a:bodyPr>
          <a:lstStyle/>
          <a:p>
            <a:pPr defTabSz="711200">
              <a:defRPr/>
            </a:pPr>
            <a:r>
              <a:rPr lang="en-US" sz="800" dirty="0">
                <a:solidFill>
                  <a:srgbClr val="000000"/>
                </a:solidFill>
              </a:rPr>
              <a:t>Source: BCG, </a:t>
            </a:r>
            <a:r>
              <a:rPr lang="en-US" sz="800" dirty="0">
                <a:solidFill>
                  <a:srgbClr val="000000"/>
                </a:solidFill>
                <a:hlinkClick r:id="rId70"/>
              </a:rPr>
              <a:t>Cement’s Carbon Footprint Doesn’t Have to Be Set in Stone</a:t>
            </a:r>
            <a:r>
              <a:rPr lang="en-US" sz="800" dirty="0">
                <a:solidFill>
                  <a:srgbClr val="000000"/>
                </a:solidFill>
              </a:rPr>
              <a:t> (2024); World Economic Forum, </a:t>
            </a:r>
            <a:r>
              <a:rPr lang="en-US" sz="800" dirty="0">
                <a:solidFill>
                  <a:srgbClr val="000000"/>
                </a:solidFill>
                <a:hlinkClick r:id="rId71"/>
              </a:rPr>
              <a:t>Net-Zero Industry Tracker</a:t>
            </a:r>
            <a:r>
              <a:rPr lang="en-US" sz="800" dirty="0">
                <a:solidFill>
                  <a:srgbClr val="000000"/>
                </a:solidFill>
              </a:rPr>
              <a:t> (2024); Environmental Science &amp; Technology Letters, </a:t>
            </a:r>
            <a:r>
              <a:rPr lang="en-US" sz="800" dirty="0">
                <a:solidFill>
                  <a:srgbClr val="000000"/>
                </a:solidFill>
                <a:hlinkClick r:id="rId72"/>
              </a:rPr>
              <a:t>Aqueous-Phase Single-Electron Transfer Calculations for Carbonate Radicals Using the Validated Marcus Theory</a:t>
            </a:r>
            <a:r>
              <a:rPr lang="en-US" sz="800" dirty="0">
                <a:solidFill>
                  <a:srgbClr val="000000"/>
                </a:solidFill>
              </a:rPr>
              <a:t> (2023); Worley, </a:t>
            </a:r>
            <a:r>
              <a:rPr lang="en-US" sz="800" dirty="0">
                <a:solidFill>
                  <a:srgbClr val="000000"/>
                </a:solidFill>
                <a:hlinkClick r:id="rId73"/>
              </a:rPr>
              <a:t>Making CCUS viable for cement: The role of integration and partnership </a:t>
            </a:r>
            <a:r>
              <a:rPr lang="en-US" sz="800" dirty="0">
                <a:solidFill>
                  <a:srgbClr val="000000"/>
                </a:solidFill>
              </a:rPr>
              <a:t>(2025) ; </a:t>
            </a:r>
            <a:r>
              <a:rPr lang="en-US" sz="800" dirty="0" err="1">
                <a:solidFill>
                  <a:srgbClr val="000000"/>
                </a:solidFill>
              </a:rPr>
              <a:t>IDTechEx</a:t>
            </a:r>
            <a:r>
              <a:rPr lang="en-US" sz="800" dirty="0">
                <a:solidFill>
                  <a:srgbClr val="000000"/>
                </a:solidFill>
              </a:rPr>
              <a:t>, </a:t>
            </a:r>
            <a:r>
              <a:rPr lang="en-US" sz="800" dirty="0">
                <a:solidFill>
                  <a:srgbClr val="000000"/>
                </a:solidFill>
                <a:hlinkClick r:id="rId74"/>
              </a:rPr>
              <a:t>Early Opportunities: Which Industries Will Embrace CCUS First?</a:t>
            </a:r>
            <a:r>
              <a:rPr lang="en-US" sz="800" dirty="0">
                <a:solidFill>
                  <a:srgbClr val="000000"/>
                </a:solidFill>
              </a:rPr>
              <a:t> (2024); IEA, </a:t>
            </a:r>
            <a:r>
              <a:rPr lang="en-US" sz="800" dirty="0">
                <a:solidFill>
                  <a:srgbClr val="000000"/>
                </a:solidFill>
                <a:hlinkClick r:id="rId75"/>
              </a:rPr>
              <a:t>CCUS technology innovation</a:t>
            </a:r>
            <a:r>
              <a:rPr lang="en-US" sz="800" dirty="0">
                <a:solidFill>
                  <a:srgbClr val="000000"/>
                </a:solidFill>
              </a:rPr>
              <a:t> (2024); UK Department for Energy Security &amp; Net Zero, </a:t>
            </a:r>
            <a:r>
              <a:rPr lang="en-US" altLang="zh-CN" sz="800" dirty="0">
                <a:hlinkClick r:id="rId76"/>
              </a:rPr>
              <a:t>Hydrogen production and industrial carbon capture business models</a:t>
            </a:r>
            <a:r>
              <a:rPr lang="en-US" sz="800" dirty="0">
                <a:solidFill>
                  <a:srgbClr val="000000"/>
                </a:solidFill>
              </a:rPr>
              <a:t> </a:t>
            </a:r>
            <a:r>
              <a:rPr lang="en-US" altLang="zh-CN" sz="800" dirty="0"/>
              <a:t>(2023).</a:t>
            </a:r>
            <a:endParaRPr lang="en-US" sz="800" dirty="0">
              <a:solidFill>
                <a:srgbClr val="000000"/>
              </a:solidFill>
            </a:endParaRPr>
          </a:p>
          <a:p>
            <a:pPr lvl="0" defTabSz="711200">
              <a:defRPr/>
            </a:pPr>
            <a:r>
              <a:rPr lang="en-US" sz="800" dirty="0">
                <a:solidFill>
                  <a:srgbClr val="000000"/>
                </a:solidFill>
              </a:rPr>
              <a:t>Credit: Michelle Priscilla, Anda Wang, Hyae Ryung Kim, and </a:t>
            </a:r>
            <a:r>
              <a:rPr lang="en-US" sz="800" dirty="0">
                <a:solidFill>
                  <a:srgbClr val="000000"/>
                </a:solidFill>
                <a:hlinkClick r:id="rId77"/>
              </a:rPr>
              <a:t>Gernot Wagner</a:t>
            </a:r>
            <a:r>
              <a:rPr lang="en-US" sz="800" dirty="0">
                <a:solidFill>
                  <a:srgbClr val="000000"/>
                </a:solidFill>
              </a:rPr>
              <a:t>. </a:t>
            </a:r>
            <a:r>
              <a:rPr lang="en-US" sz="800" dirty="0">
                <a:solidFill>
                  <a:srgbClr val="000000"/>
                </a:solidFill>
                <a:hlinkClick r:id="rId78"/>
              </a:rPr>
              <a:t>Share with attribution</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79"/>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lang="en-US" sz="800" dirty="0">
              <a:solidFill>
                <a:srgbClr val="000000"/>
              </a:solidFill>
            </a:endParaRPr>
          </a:p>
        </p:txBody>
      </p:sp>
    </p:spTree>
    <p:extLst>
      <p:ext uri="{BB962C8B-B14F-4D97-AF65-F5344CB8AC3E}">
        <p14:creationId xmlns:p14="http://schemas.microsoft.com/office/powerpoint/2010/main" val="2309925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BFFB0-9409-050C-A34E-ACE1E6D38381}"/>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46AA57F-C145-E817-E756-EC6FCD552C5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92" imgH="591" progId="TCLayout.ActiveDocument.1">
                  <p:embed/>
                </p:oleObj>
              </mc:Choice>
              <mc:Fallback>
                <p:oleObj name="think-cell Slide" r:id="rId11" imgW="592" imgH="591" progId="TCLayout.ActiveDocument.1">
                  <p:embed/>
                  <p:pic>
                    <p:nvPicPr>
                      <p:cNvPr id="7" name="think-cell data - do not delete" hidden="1">
                        <a:extLst>
                          <a:ext uri="{FF2B5EF4-FFF2-40B4-BE49-F238E27FC236}">
                            <a16:creationId xmlns:a16="http://schemas.microsoft.com/office/drawing/2014/main" id="{E46AA57F-C145-E817-E756-EC6FCD552C51}"/>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grpSp>
        <p:nvGrpSpPr>
          <p:cNvPr id="8" name="btfpColumnHeaderBox391729">
            <a:extLst>
              <a:ext uri="{FF2B5EF4-FFF2-40B4-BE49-F238E27FC236}">
                <a16:creationId xmlns:a16="http://schemas.microsoft.com/office/drawing/2014/main" id="{0925BBBF-F0E8-77CA-761B-7889FD8F9A63}"/>
              </a:ext>
            </a:extLst>
          </p:cNvPr>
          <p:cNvGrpSpPr/>
          <p:nvPr>
            <p:custDataLst>
              <p:tags r:id="rId3"/>
            </p:custDataLst>
          </p:nvPr>
        </p:nvGrpSpPr>
        <p:grpSpPr>
          <a:xfrm>
            <a:off x="4301778" y="2018414"/>
            <a:ext cx="3484562" cy="318997"/>
            <a:chOff x="8378296" y="1530129"/>
            <a:chExt cx="3483504" cy="307971"/>
          </a:xfrm>
        </p:grpSpPr>
        <p:sp>
          <p:nvSpPr>
            <p:cNvPr id="9" name="btfpColumnHeaderBoxText391729">
              <a:extLst>
                <a:ext uri="{FF2B5EF4-FFF2-40B4-BE49-F238E27FC236}">
                  <a16:creationId xmlns:a16="http://schemas.microsoft.com/office/drawing/2014/main" id="{A2B45224-705E-8AC4-0174-97D7907FAFD8}"/>
                </a:ext>
              </a:extLst>
            </p:cNvPr>
            <p:cNvSpPr txBox="1"/>
            <p:nvPr/>
          </p:nvSpPr>
          <p:spPr bwMode="gray">
            <a:xfrm>
              <a:off x="8378296" y="1530129"/>
              <a:ext cx="3483504" cy="307971"/>
            </a:xfrm>
            <a:prstGeom prst="rect">
              <a:avLst/>
            </a:prstGeom>
            <a:noFill/>
          </p:spPr>
          <p:txBody>
            <a:bodyPr vert="horz" wrap="square" lIns="36036" tIns="36036" rIns="36036" bIns="36036" rtlCol="0" anchor="b">
              <a:spAutoFit/>
            </a:bodyPr>
            <a:lstStyle/>
            <a:p>
              <a:pPr marL="0" indent="0">
                <a:spcBef>
                  <a:spcPts val="0"/>
                </a:spcBef>
                <a:buNone/>
              </a:pPr>
              <a:r>
                <a:rPr lang="en-US" sz="1600" b="1" dirty="0">
                  <a:solidFill>
                    <a:srgbClr val="000000"/>
                  </a:solidFill>
                </a:rPr>
                <a:t>Lack of shared infrastructure</a:t>
              </a:r>
            </a:p>
          </p:txBody>
        </p:sp>
        <p:cxnSp>
          <p:nvCxnSpPr>
            <p:cNvPr id="10" name="btfpColumnHeaderBoxLine391729">
              <a:extLst>
                <a:ext uri="{FF2B5EF4-FFF2-40B4-BE49-F238E27FC236}">
                  <a16:creationId xmlns:a16="http://schemas.microsoft.com/office/drawing/2014/main" id="{AF32F2AA-A0BD-2372-1DDB-70EE8B55C533}"/>
                </a:ext>
              </a:extLst>
            </p:cNvPr>
            <p:cNvCxnSpPr/>
            <p:nvPr/>
          </p:nvCxnSpPr>
          <p:spPr bwMode="gray">
            <a:xfrm>
              <a:off x="8378296" y="1838100"/>
              <a:ext cx="3483504"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30" name="btfpColumnHeaderBox391729">
            <a:extLst>
              <a:ext uri="{FF2B5EF4-FFF2-40B4-BE49-F238E27FC236}">
                <a16:creationId xmlns:a16="http://schemas.microsoft.com/office/drawing/2014/main" id="{2BDC895E-8737-9B92-BB30-E73B9CC774E8}"/>
              </a:ext>
            </a:extLst>
          </p:cNvPr>
          <p:cNvGrpSpPr/>
          <p:nvPr>
            <p:custDataLst>
              <p:tags r:id="rId4"/>
            </p:custDataLst>
          </p:nvPr>
        </p:nvGrpSpPr>
        <p:grpSpPr>
          <a:xfrm>
            <a:off x="8246612" y="2018414"/>
            <a:ext cx="3484562" cy="318997"/>
            <a:chOff x="8378296" y="1521475"/>
            <a:chExt cx="3483505" cy="318997"/>
          </a:xfrm>
        </p:grpSpPr>
        <p:sp>
          <p:nvSpPr>
            <p:cNvPr id="31" name="btfpColumnHeaderBoxText391729">
              <a:extLst>
                <a:ext uri="{FF2B5EF4-FFF2-40B4-BE49-F238E27FC236}">
                  <a16:creationId xmlns:a16="http://schemas.microsoft.com/office/drawing/2014/main" id="{9D39CEE7-2945-F95A-C241-9B77E873FC1D}"/>
                </a:ext>
              </a:extLst>
            </p:cNvPr>
            <p:cNvSpPr txBox="1"/>
            <p:nvPr/>
          </p:nvSpPr>
          <p:spPr bwMode="gray">
            <a:xfrm>
              <a:off x="8378297" y="1521475"/>
              <a:ext cx="3483504" cy="318997"/>
            </a:xfrm>
            <a:prstGeom prst="rect">
              <a:avLst/>
            </a:prstGeom>
            <a:noFill/>
          </p:spPr>
          <p:txBody>
            <a:bodyPr vert="horz" wrap="square" lIns="36036" tIns="36036" rIns="36036" bIns="36036" rtlCol="0" anchor="b">
              <a:spAutoFit/>
            </a:bodyPr>
            <a:lstStyle/>
            <a:p>
              <a:pPr marL="0" indent="0">
                <a:spcBef>
                  <a:spcPts val="0"/>
                </a:spcBef>
                <a:buNone/>
              </a:pPr>
              <a:r>
                <a:rPr lang="en-US" sz="1600" b="1" dirty="0">
                  <a:solidFill>
                    <a:srgbClr val="000000"/>
                  </a:solidFill>
                </a:rPr>
                <a:t>Regulatory/market uncertainty</a:t>
              </a:r>
              <a:endParaRPr lang="en-US" sz="1600" b="1" baseline="-25000" dirty="0">
                <a:solidFill>
                  <a:srgbClr val="000000"/>
                </a:solidFill>
              </a:endParaRPr>
            </a:p>
          </p:txBody>
        </p:sp>
        <p:cxnSp>
          <p:nvCxnSpPr>
            <p:cNvPr id="32" name="btfpColumnHeaderBoxLine391729">
              <a:extLst>
                <a:ext uri="{FF2B5EF4-FFF2-40B4-BE49-F238E27FC236}">
                  <a16:creationId xmlns:a16="http://schemas.microsoft.com/office/drawing/2014/main" id="{D934DA09-A18C-3D0C-DEB9-B850E8FB745A}"/>
                </a:ext>
              </a:extLst>
            </p:cNvPr>
            <p:cNvCxnSpPr/>
            <p:nvPr/>
          </p:nvCxnSpPr>
          <p:spPr bwMode="gray">
            <a:xfrm>
              <a:off x="8378296" y="1840471"/>
              <a:ext cx="3483504"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pic>
        <p:nvPicPr>
          <p:cNvPr id="38" name="Graphic 37" descr="Downward trend graph outline">
            <a:extLst>
              <a:ext uri="{FF2B5EF4-FFF2-40B4-BE49-F238E27FC236}">
                <a16:creationId xmlns:a16="http://schemas.microsoft.com/office/drawing/2014/main" id="{8E3A1CFD-F723-3A5F-C4A5-F23FD293D4D2}"/>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1410776" y="1779626"/>
            <a:ext cx="557784" cy="557784"/>
          </a:xfrm>
          <a:prstGeom prst="rect">
            <a:avLst/>
          </a:prstGeom>
        </p:spPr>
      </p:pic>
      <p:pic>
        <p:nvPicPr>
          <p:cNvPr id="42" name="Graphic 41" descr="Oil Rig outline">
            <a:extLst>
              <a:ext uri="{FF2B5EF4-FFF2-40B4-BE49-F238E27FC236}">
                <a16:creationId xmlns:a16="http://schemas.microsoft.com/office/drawing/2014/main" id="{5B31793E-B880-ACE9-51F4-9B4B183B64F9}"/>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7270105" y="1779626"/>
            <a:ext cx="557784" cy="557784"/>
          </a:xfrm>
          <a:prstGeom prst="rect">
            <a:avLst/>
          </a:prstGeom>
        </p:spPr>
      </p:pic>
      <p:sp>
        <p:nvSpPr>
          <p:cNvPr id="6" name="Title 5">
            <a:extLst>
              <a:ext uri="{FF2B5EF4-FFF2-40B4-BE49-F238E27FC236}">
                <a16:creationId xmlns:a16="http://schemas.microsoft.com/office/drawing/2014/main" id="{500545F3-AD5D-CC44-68C8-6FACD60A0BD4}"/>
              </a:ext>
            </a:extLst>
          </p:cNvPr>
          <p:cNvSpPr>
            <a:spLocks noGrp="1"/>
          </p:cNvSpPr>
          <p:nvPr>
            <p:ph type="title"/>
          </p:nvPr>
        </p:nvSpPr>
        <p:spPr/>
        <p:txBody>
          <a:bodyPr vert="horz">
            <a:noAutofit/>
          </a:bodyPr>
          <a:lstStyle/>
          <a:p>
            <a:r>
              <a:rPr lang="en-US"/>
              <a:t>Closing gaps in investment, acceptance, and readiness is essential to scaling CCUS deployment globally</a:t>
            </a:r>
          </a:p>
        </p:txBody>
      </p:sp>
      <p:sp>
        <p:nvSpPr>
          <p:cNvPr id="35" name="btfpBulletedList826096">
            <a:extLst>
              <a:ext uri="{FF2B5EF4-FFF2-40B4-BE49-F238E27FC236}">
                <a16:creationId xmlns:a16="http://schemas.microsoft.com/office/drawing/2014/main" id="{A4566B61-05FF-72C5-B3D9-C48E1E5FDFA7}"/>
              </a:ext>
            </a:extLst>
          </p:cNvPr>
          <p:cNvSpPr txBox="1"/>
          <p:nvPr>
            <p:custDataLst>
              <p:tags r:id="rId5"/>
            </p:custDataLst>
          </p:nvPr>
        </p:nvSpPr>
        <p:spPr bwMode="gray">
          <a:xfrm>
            <a:off x="8246612" y="2651091"/>
            <a:ext cx="3484562" cy="2811915"/>
          </a:xfrm>
          <a:prstGeom prst="rect">
            <a:avLst/>
          </a:prstGeom>
          <a:noFill/>
        </p:spPr>
        <p:txBody>
          <a:bodyPr vert="horz" wrap="square" lIns="36000" tIns="36000" rIns="36000" bIns="36000" rtlCol="0">
            <a:spAutoFit/>
          </a:bodyPr>
          <a:lstStyle/>
          <a:p>
            <a:pPr marL="171450" indent="-171450">
              <a:spcAft>
                <a:spcPts val="600"/>
              </a:spcAft>
              <a:buFont typeface="Arial" panose="020B0604020202020204" pitchFamily="34" charset="0"/>
              <a:buChar char="•"/>
            </a:pPr>
            <a:r>
              <a:rPr lang="en-US" sz="1400" b="1" dirty="0">
                <a:cs typeface="Arial"/>
              </a:rPr>
              <a:t>Voluntary carbon markets are unpredictable</a:t>
            </a:r>
            <a:r>
              <a:rPr lang="en-US" sz="1400" dirty="0">
                <a:cs typeface="Arial"/>
              </a:rPr>
              <a:t>, with uncertain long-term prices and volumes, making financing for carbon dioxide removal projects risky.</a:t>
            </a:r>
          </a:p>
          <a:p>
            <a:pPr marL="171450" indent="-171450">
              <a:spcAft>
                <a:spcPts val="600"/>
              </a:spcAft>
              <a:buFont typeface="Arial" panose="020B0604020202020204" pitchFamily="34" charset="0"/>
              <a:buChar char="•"/>
            </a:pPr>
            <a:r>
              <a:rPr lang="en-US" sz="1400" b="1" dirty="0">
                <a:cs typeface="Arial"/>
              </a:rPr>
              <a:t>Greater transparency, regulatory backing, and demand-driven technology premiums</a:t>
            </a:r>
            <a:r>
              <a:rPr lang="en-US" sz="1400" dirty="0">
                <a:cs typeface="Arial"/>
              </a:rPr>
              <a:t> are needed to stabilize funding.</a:t>
            </a:r>
          </a:p>
          <a:p>
            <a:pPr marL="171450" indent="-171450">
              <a:spcAft>
                <a:spcPts val="600"/>
              </a:spcAft>
              <a:buFont typeface="Arial" panose="020B0604020202020204" pitchFamily="34" charset="0"/>
              <a:buChar char="•"/>
            </a:pPr>
            <a:r>
              <a:rPr lang="en-US" sz="1400" dirty="0">
                <a:cs typeface="Arial"/>
              </a:rPr>
              <a:t>China and the Middle East have strengthened their policy commitments. The problem persists, but there are now </a:t>
            </a:r>
            <a:r>
              <a:rPr lang="en-US" sz="1400" b="1" dirty="0">
                <a:cs typeface="Arial"/>
              </a:rPr>
              <a:t>examples of progress.</a:t>
            </a:r>
            <a:endParaRPr lang="en-US" sz="1400" dirty="0">
              <a:cs typeface="Arial"/>
            </a:endParaRPr>
          </a:p>
        </p:txBody>
      </p:sp>
      <p:grpSp>
        <p:nvGrpSpPr>
          <p:cNvPr id="5" name="Group 4">
            <a:extLst>
              <a:ext uri="{FF2B5EF4-FFF2-40B4-BE49-F238E27FC236}">
                <a16:creationId xmlns:a16="http://schemas.microsoft.com/office/drawing/2014/main" id="{63F8744E-E8AF-1B1A-3703-6DA9D1C5095A}"/>
              </a:ext>
            </a:extLst>
          </p:cNvPr>
          <p:cNvGrpSpPr/>
          <p:nvPr/>
        </p:nvGrpSpPr>
        <p:grpSpPr>
          <a:xfrm>
            <a:off x="359227" y="2018414"/>
            <a:ext cx="3482279" cy="321533"/>
            <a:chOff x="330199" y="2111968"/>
            <a:chExt cx="3482279" cy="321533"/>
          </a:xfrm>
        </p:grpSpPr>
        <p:sp>
          <p:nvSpPr>
            <p:cNvPr id="14" name="btfpColumnHeaderBoxText423786">
              <a:extLst>
                <a:ext uri="{FF2B5EF4-FFF2-40B4-BE49-F238E27FC236}">
                  <a16:creationId xmlns:a16="http://schemas.microsoft.com/office/drawing/2014/main" id="{924C35FF-D269-098B-DEF2-412B5C278CAB}"/>
                </a:ext>
              </a:extLst>
            </p:cNvPr>
            <p:cNvSpPr txBox="1"/>
            <p:nvPr/>
          </p:nvSpPr>
          <p:spPr bwMode="gray">
            <a:xfrm>
              <a:off x="330199" y="2111968"/>
              <a:ext cx="3476819" cy="315913"/>
            </a:xfrm>
            <a:prstGeom prst="rect">
              <a:avLst/>
            </a:prstGeom>
            <a:noFill/>
          </p:spPr>
          <p:txBody>
            <a:bodyPr vert="horz" wrap="square" lIns="36036" tIns="36036" rIns="36036" bIns="36036" rtlCol="0" anchor="b">
              <a:spAutoFit/>
            </a:bodyPr>
            <a:lstStyle/>
            <a:p>
              <a:pPr marL="0" indent="0">
                <a:spcBef>
                  <a:spcPts val="0"/>
                </a:spcBef>
                <a:buNone/>
              </a:pPr>
              <a:r>
                <a:rPr lang="en-US" sz="1600" b="1">
                  <a:solidFill>
                    <a:srgbClr val="000000"/>
                  </a:solidFill>
                </a:rPr>
                <a:t>Financing gaps</a:t>
              </a:r>
            </a:p>
          </p:txBody>
        </p:sp>
        <p:cxnSp>
          <p:nvCxnSpPr>
            <p:cNvPr id="15" name="btfpColumnHeaderBoxLine423786">
              <a:extLst>
                <a:ext uri="{FF2B5EF4-FFF2-40B4-BE49-F238E27FC236}">
                  <a16:creationId xmlns:a16="http://schemas.microsoft.com/office/drawing/2014/main" id="{5555965F-3B1B-2C73-D622-B2F79BFFD6F3}"/>
                </a:ext>
              </a:extLst>
            </p:cNvPr>
            <p:cNvCxnSpPr/>
            <p:nvPr/>
          </p:nvCxnSpPr>
          <p:spPr bwMode="gray">
            <a:xfrm>
              <a:off x="335659" y="2433501"/>
              <a:ext cx="3476819"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39" name="btfpBulletedList826096">
            <a:extLst>
              <a:ext uri="{FF2B5EF4-FFF2-40B4-BE49-F238E27FC236}">
                <a16:creationId xmlns:a16="http://schemas.microsoft.com/office/drawing/2014/main" id="{54AF77B6-345B-7E48-5C12-05106341858D}"/>
              </a:ext>
            </a:extLst>
          </p:cNvPr>
          <p:cNvSpPr txBox="1"/>
          <p:nvPr>
            <p:custDataLst>
              <p:tags r:id="rId6"/>
            </p:custDataLst>
          </p:nvPr>
        </p:nvSpPr>
        <p:spPr bwMode="gray">
          <a:xfrm>
            <a:off x="370903" y="2651091"/>
            <a:ext cx="3478212" cy="2519527"/>
          </a:xfrm>
          <a:prstGeom prst="rect">
            <a:avLst/>
          </a:prstGeom>
          <a:noFill/>
        </p:spPr>
        <p:txBody>
          <a:bodyPr vert="horz" wrap="square" lIns="36000" tIns="36000" rIns="36000" bIns="36000" rtlCol="0">
            <a:spAutoFit/>
          </a:bodyPr>
          <a:lstStyle/>
          <a:p>
            <a:pPr marL="171450" marR="0" lvl="0" indent="-171450" defTabSz="711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b="1" dirty="0"/>
              <a:t>Investment has significantly increased, tripling to $6.4 billion by 2024. </a:t>
            </a:r>
            <a:r>
              <a:rPr lang="en-US" sz="1400" dirty="0"/>
              <a:t>Also, the first project-financed CCUS initiative has occurred.</a:t>
            </a:r>
          </a:p>
          <a:p>
            <a:pPr marL="171450" lvl="0" indent="-171450" defTabSz="711200">
              <a:spcAft>
                <a:spcPts val="600"/>
              </a:spcAft>
              <a:buFont typeface="Arial" panose="020B0604020202020204" pitchFamily="34" charset="0"/>
              <a:buChar char="•"/>
              <a:defRPr/>
            </a:pPr>
            <a:r>
              <a:rPr lang="en-US" sz="1400" b="1" dirty="0"/>
              <a:t>Investable revenue streams (e.g., ETS, carbon pricing) and de-risking mechanisms </a:t>
            </a:r>
            <a:r>
              <a:rPr lang="en-US" sz="1400" dirty="0"/>
              <a:t>— including U.S. Department of Energy support through Bipartisan Infrastructure Law (BIL) funding — are critical to scaling carbon capture projects.</a:t>
            </a:r>
            <a:endParaRPr kumimoji="0" lang="en-US" sz="1400" i="0" u="none" strike="noStrike" kern="1200" cap="none" spc="0" normalizeH="0" baseline="0" noProof="0" dirty="0">
              <a:ln>
                <a:noFill/>
              </a:ln>
              <a:effectLst/>
              <a:uLnTx/>
              <a:uFillTx/>
              <a:latin typeface="Arial"/>
              <a:ea typeface="+mn-ea"/>
              <a:cs typeface="Arial"/>
            </a:endParaRPr>
          </a:p>
        </p:txBody>
      </p:sp>
      <p:sp>
        <p:nvSpPr>
          <p:cNvPr id="2" name="btfpNotesBox368131">
            <a:hlinkClick r:id="rId17"/>
            <a:extLst>
              <a:ext uri="{FF2B5EF4-FFF2-40B4-BE49-F238E27FC236}">
                <a16:creationId xmlns:a16="http://schemas.microsoft.com/office/drawing/2014/main" id="{5ECAF1EE-0FC1-235E-79E6-42C80B020F03}"/>
              </a:ext>
            </a:extLst>
          </p:cNvPr>
          <p:cNvSpPr txBox="1"/>
          <p:nvPr>
            <p:custDataLst>
              <p:tags r:id="rId7"/>
            </p:custDataLst>
          </p:nvPr>
        </p:nvSpPr>
        <p:spPr bwMode="gray">
          <a:xfrm>
            <a:off x="330199" y="6272784"/>
            <a:ext cx="11531600" cy="492443"/>
          </a:xfrm>
          <a:prstGeom prst="rect">
            <a:avLst/>
          </a:prstGeom>
          <a:noFill/>
        </p:spPr>
        <p:txBody>
          <a:bodyPr vert="horz" wrap="square" lIns="0" tIns="0" rIns="0" bIns="0"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711200" rtl="0" eaLnBrk="1" fontAlgn="auto" latinLnBrk="0" hangingPunct="1">
              <a:lnSpc>
                <a:spcPct val="100000"/>
              </a:lnSpc>
              <a:spcBef>
                <a:spcPts val="0"/>
              </a:spcBef>
              <a:spcAft>
                <a:spcPts val="0"/>
              </a:spcAft>
              <a:buClrTx/>
              <a:buSzTx/>
              <a:buFontTx/>
              <a:buNone/>
              <a:tabLst/>
              <a:defRPr/>
            </a:pPr>
            <a:endParaRPr lang="en-US" sz="800" dirty="0">
              <a:solidFill>
                <a:srgbClr val="000000"/>
              </a:solidFill>
              <a:latin typeface="Arial"/>
            </a:endParaRP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DOE,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8"/>
              </a:rPr>
              <a:t>Pathways to Commercial Liftoff: Carbon Management</a:t>
            </a:r>
            <a:r>
              <a:rPr kumimoji="0" lang="en-US" sz="800" b="0" i="0" u="none" strike="noStrike" kern="1200" cap="none" spc="0" normalizeH="0" baseline="0" noProof="0" dirty="0">
                <a:ln>
                  <a:noFill/>
                </a:ln>
                <a:solidFill>
                  <a:srgbClr val="000000"/>
                </a:solidFill>
                <a:effectLst/>
                <a:uLnTx/>
                <a:uFillTx/>
                <a:latin typeface="Arial"/>
                <a:ea typeface="+mn-ea"/>
                <a:cs typeface="+mn-cs"/>
              </a:rPr>
              <a:t> (April 2023); Energy Research &amp; Social </a:t>
            </a:r>
            <a:r>
              <a:rPr kumimoji="0" lang="en-US" sz="800" b="0" i="0" u="none" strike="noStrike" kern="1200" cap="none" spc="0" normalizeH="0" baseline="0" noProof="0" dirty="0" err="1">
                <a:ln>
                  <a:noFill/>
                </a:ln>
                <a:solidFill>
                  <a:srgbClr val="000000"/>
                </a:solidFill>
                <a:effectLst/>
                <a:uLnTx/>
                <a:uFillTx/>
                <a:latin typeface="Arial"/>
                <a:ea typeface="+mn-ea"/>
                <a:cs typeface="+mn-cs"/>
              </a:rPr>
              <a:t>Scienc</a:t>
            </a:r>
            <a:r>
              <a:rPr lang="en-US" sz="800" dirty="0">
                <a:solidFill>
                  <a:srgbClr val="000000"/>
                </a:solidFill>
                <a:latin typeface="Arial"/>
              </a:rPr>
              <a:t>e</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9"/>
              </a:rPr>
              <a:t>Establishing Leadership in Bringing CCUS to Scale</a:t>
            </a:r>
            <a:r>
              <a:rPr kumimoji="0" lang="en-US" sz="800" b="0" i="0" u="none" strike="noStrike" kern="1200" cap="none" spc="0" normalizeH="0" baseline="0" noProof="0" dirty="0">
                <a:ln>
                  <a:noFill/>
                </a:ln>
                <a:solidFill>
                  <a:srgbClr val="000000"/>
                </a:solidFill>
                <a:effectLst/>
                <a:uLnTx/>
                <a:uFillTx/>
                <a:latin typeface="Arial"/>
                <a:ea typeface="+mn-ea"/>
                <a:cs typeface="+mn-cs"/>
              </a:rPr>
              <a:t> (2025).</a:t>
            </a:r>
          </a:p>
          <a:p>
            <a:pPr marL="0" lv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Grace Frascati, Anda Wang, Hyae Ryung Kim, and </a:t>
            </a:r>
            <a:r>
              <a:rPr lang="en-US" sz="800" dirty="0">
                <a:solidFill>
                  <a:srgbClr val="000000"/>
                </a:solidFill>
                <a:hlinkClick r:id="rId20"/>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1"/>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22"/>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23" name="Graphic 22" descr="Coins outline">
            <a:extLst>
              <a:ext uri="{FF2B5EF4-FFF2-40B4-BE49-F238E27FC236}">
                <a16:creationId xmlns:a16="http://schemas.microsoft.com/office/drawing/2014/main" id="{F3F5AEA3-F6CD-137C-44A2-8C62F7CC654E}"/>
              </a:ext>
            </a:extLst>
          </p:cNvPr>
          <p:cNvPicPr>
            <a:picLocks noChangeAspect="1"/>
          </p:cNvPicPr>
          <p:nvPr/>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3274574" y="1794706"/>
            <a:ext cx="557784" cy="557784"/>
          </a:xfrm>
          <a:prstGeom prst="rect">
            <a:avLst/>
          </a:prstGeom>
        </p:spPr>
      </p:pic>
      <p:sp>
        <p:nvSpPr>
          <p:cNvPr id="17" name="btfpBulletedList826096">
            <a:extLst>
              <a:ext uri="{FF2B5EF4-FFF2-40B4-BE49-F238E27FC236}">
                <a16:creationId xmlns:a16="http://schemas.microsoft.com/office/drawing/2014/main" id="{BEDF3DC2-F805-C631-B9BC-695274101F56}"/>
              </a:ext>
            </a:extLst>
          </p:cNvPr>
          <p:cNvSpPr txBox="1"/>
          <p:nvPr>
            <p:custDataLst>
              <p:tags r:id="rId8"/>
            </p:custDataLst>
          </p:nvPr>
        </p:nvSpPr>
        <p:spPr bwMode="gray">
          <a:xfrm>
            <a:off x="4371297" y="2651091"/>
            <a:ext cx="3484562" cy="1442309"/>
          </a:xfrm>
          <a:prstGeom prst="rect">
            <a:avLst/>
          </a:prstGeom>
          <a:noFill/>
        </p:spPr>
        <p:txBody>
          <a:bodyPr vert="horz" wrap="square" lIns="36000" tIns="36000" rIns="36000" bIns="36000" rtlCol="0">
            <a:spAutoFit/>
          </a:bodyPr>
          <a:lstStyle/>
          <a:p>
            <a:pPr marL="171450" indent="-171450">
              <a:spcAft>
                <a:spcPts val="600"/>
              </a:spcAft>
              <a:buFont typeface="Arial" panose="020B0604020202020204" pitchFamily="34" charset="0"/>
              <a:buChar char="•"/>
            </a:pPr>
            <a:r>
              <a:rPr lang="en-US" sz="1400" dirty="0">
                <a:cs typeface="Arial"/>
              </a:rPr>
              <a:t>Without common-use CO</a:t>
            </a:r>
            <a:r>
              <a:rPr lang="en-US" sz="1400" baseline="-25000" dirty="0">
                <a:cs typeface="Arial"/>
              </a:rPr>
              <a:t>2</a:t>
            </a:r>
            <a:r>
              <a:rPr lang="en-US" sz="1400" dirty="0">
                <a:cs typeface="Arial"/>
              </a:rPr>
              <a:t> transport and storage, </a:t>
            </a:r>
            <a:r>
              <a:rPr lang="en-US" sz="1400" b="1" dirty="0">
                <a:cs typeface="Arial"/>
              </a:rPr>
              <a:t>projects risk inefficiency and duplication.</a:t>
            </a:r>
          </a:p>
          <a:p>
            <a:pPr marL="171450" indent="-171450">
              <a:spcAft>
                <a:spcPts val="600"/>
              </a:spcAft>
              <a:buFont typeface="Arial" panose="020B0604020202020204" pitchFamily="34" charset="0"/>
              <a:buChar char="•"/>
            </a:pPr>
            <a:r>
              <a:rPr lang="en-US" sz="1400" b="1" dirty="0">
                <a:cs typeface="Arial"/>
              </a:rPr>
              <a:t>DOE is supporting shared infrastructure </a:t>
            </a:r>
            <a:r>
              <a:rPr lang="en-US" sz="1400" dirty="0">
                <a:cs typeface="Arial"/>
              </a:rPr>
              <a:t>development through </a:t>
            </a:r>
            <a:r>
              <a:rPr lang="en-US" sz="1400" b="1" dirty="0">
                <a:cs typeface="Arial"/>
              </a:rPr>
              <a:t>BIL funding </a:t>
            </a:r>
            <a:r>
              <a:rPr lang="en-US" sz="1400" dirty="0">
                <a:cs typeface="Arial"/>
              </a:rPr>
              <a:t>to help reduce costs.</a:t>
            </a:r>
            <a:endParaRPr lang="en-US" sz="1400" b="1" dirty="0">
              <a:cs typeface="Arial"/>
            </a:endParaRPr>
          </a:p>
        </p:txBody>
      </p:sp>
    </p:spTree>
    <p:custDataLst>
      <p:tags r:id="rId1"/>
    </p:custDataLst>
    <p:extLst>
      <p:ext uri="{BB962C8B-B14F-4D97-AF65-F5344CB8AC3E}">
        <p14:creationId xmlns:p14="http://schemas.microsoft.com/office/powerpoint/2010/main" val="2345551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F2833-96C7-2985-7FFB-374F7F0B5254}"/>
              </a:ext>
            </a:extLst>
          </p:cNvPr>
          <p:cNvSpPr>
            <a:spLocks noGrp="1"/>
          </p:cNvSpPr>
          <p:nvPr>
            <p:ph type="title"/>
          </p:nvPr>
        </p:nvSpPr>
        <p:spPr>
          <a:xfrm>
            <a:off x="831850" y="3795319"/>
            <a:ext cx="10515600" cy="2436792"/>
          </a:xfrm>
        </p:spPr>
        <p:txBody>
          <a:bodyPr>
            <a:normAutofit/>
          </a:bodyPr>
          <a:lstStyle/>
          <a:p>
            <a:r>
              <a:rPr lang="en-US" sz="4800">
                <a:effectLst>
                  <a:outerShdw blurRad="50800" dist="38100" dir="8100000" algn="tr" rotWithShape="0">
                    <a:prstClr val="black">
                      <a:alpha val="40000"/>
                    </a:prstClr>
                  </a:outerShdw>
                </a:effectLst>
                <a:cs typeface="Arial"/>
              </a:rPr>
              <a:t>Carbon Capture Technology</a:t>
            </a:r>
          </a:p>
        </p:txBody>
      </p:sp>
    </p:spTree>
    <p:custDataLst>
      <p:tags r:id="rId1"/>
    </p:custDataLst>
    <p:extLst>
      <p:ext uri="{BB962C8B-B14F-4D97-AF65-F5344CB8AC3E}">
        <p14:creationId xmlns:p14="http://schemas.microsoft.com/office/powerpoint/2010/main" val="1104319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51" imgH="553" progId="TCLayout.ActiveDocument.1">
                  <p:embed/>
                </p:oleObj>
              </mc:Choice>
              <mc:Fallback>
                <p:oleObj name="think-cell Slide" r:id="rId7" imgW="551" imgH="553" progId="TCLayout.ActiveDocument.1">
                  <p:embed/>
                  <p:pic>
                    <p:nvPicPr>
                      <p:cNvPr id="4" name="think-cell data - do not delete" hidden="1"/>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5" name="Picture 4" descr="A large industrial plant with many towers&#10;&#10;AI-generated content may be incorrect.">
            <a:extLst>
              <a:ext uri="{FF2B5EF4-FFF2-40B4-BE49-F238E27FC236}">
                <a16:creationId xmlns:a16="http://schemas.microsoft.com/office/drawing/2014/main" id="{5D18039B-9B96-D882-98AD-E181CC59FA88}"/>
              </a:ext>
            </a:extLst>
          </p:cNvPr>
          <p:cNvPicPr>
            <a:picLocks noChangeAspect="1"/>
          </p:cNvPicPr>
          <p:nvPr/>
        </p:nvPicPr>
        <p:blipFill>
          <a:blip r:embed="rId9">
            <a:extLst>
              <a:ext uri="{28A0092B-C50C-407E-A947-70E740481C1C}">
                <a14:useLocalDpi xmlns:a14="http://schemas.microsoft.com/office/drawing/2010/main" val="0"/>
              </a:ext>
            </a:extLst>
          </a:blip>
          <a:srcRect l="2964" t="12814" r="68692" b="11052"/>
          <a:stretch>
            <a:fillRect/>
          </a:stretch>
        </p:blipFill>
        <p:spPr>
          <a:xfrm>
            <a:off x="361402" y="878774"/>
            <a:ext cx="3455665" cy="5221225"/>
          </a:xfrm>
          <a:prstGeom prst="rect">
            <a:avLst/>
          </a:prstGeom>
        </p:spPr>
      </p:pic>
      <p:sp>
        <p:nvSpPr>
          <p:cNvPr id="15" name="Title 2">
            <a:extLst>
              <a:ext uri="{FF2B5EF4-FFF2-40B4-BE49-F238E27FC236}">
                <a16:creationId xmlns:a16="http://schemas.microsoft.com/office/drawing/2014/main" id="{5C3FE82D-379F-85A2-1E80-5AE4ABE347BA}"/>
              </a:ext>
            </a:extLst>
          </p:cNvPr>
          <p:cNvSpPr txBox="1">
            <a:spLocks/>
          </p:cNvSpPr>
          <p:nvPr/>
        </p:nvSpPr>
        <p:spPr>
          <a:xfrm>
            <a:off x="502982" y="4663881"/>
            <a:ext cx="3165987" cy="1154162"/>
          </a:xfrm>
          <a:prstGeom prst="rect">
            <a:avLst/>
          </a:prstGeom>
          <a:solidFill>
            <a:srgbClr val="9D9D9D">
              <a:alpha val="67059"/>
            </a:srgbClr>
          </a:solidFill>
        </p:spPr>
        <p:txBody>
          <a:bodyPr vert="horz" lIns="91440" tIns="0" rIns="91440" bIns="45720" rtlCol="0" anchor="b" anchorCtr="0">
            <a:spAutoFit/>
          </a:bodyPr>
          <a:lstStyle>
            <a:lvl1pPr algn="l" defTabSz="711200" rtl="0" eaLnBrk="1" latinLnBrk="0" hangingPunct="1">
              <a:lnSpc>
                <a:spcPct val="100000"/>
              </a:lnSpc>
              <a:spcBef>
                <a:spcPct val="0"/>
              </a:spcBef>
              <a:buNone/>
              <a:defRPr sz="2800" b="1" kern="1200" baseline="0">
                <a:solidFill>
                  <a:schemeClr val="tx1"/>
                </a:solidFill>
                <a:latin typeface="+mj-lt"/>
                <a:ea typeface="+mj-ea"/>
                <a:cs typeface="+mj-cs"/>
              </a:defRPr>
            </a:lvl1p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a:ea typeface="+mj-ea"/>
                <a:cs typeface="+mj-cs"/>
              </a:rPr>
              <a:t>Key messages</a:t>
            </a:r>
            <a:br>
              <a:rPr kumimoji="0" lang="en-US" sz="2400" b="1" i="0" u="none" strike="noStrike" kern="1200" cap="none" spc="0" normalizeH="0" baseline="0" noProof="0">
                <a:ln>
                  <a:noFill/>
                </a:ln>
                <a:solidFill>
                  <a:srgbClr val="000000"/>
                </a:solidFill>
                <a:effectLst/>
                <a:uLnTx/>
                <a:uFillTx/>
                <a:latin typeface="Arial"/>
                <a:ea typeface="+mj-ea"/>
                <a:cs typeface="+mj-cs"/>
              </a:rPr>
            </a:br>
            <a:r>
              <a:rPr kumimoji="0" lang="en-US" sz="2400" b="0" i="0" u="none" strike="noStrike" kern="1200" cap="none" spc="0" normalizeH="0" baseline="0" noProof="0">
                <a:ln>
                  <a:noFill/>
                </a:ln>
                <a:solidFill>
                  <a:srgbClr val="FFFFFF"/>
                </a:solidFill>
                <a:effectLst/>
                <a:uLnTx/>
                <a:uFillTx/>
                <a:latin typeface="Arial"/>
                <a:ea typeface="+mj-ea"/>
                <a:cs typeface="+mj-cs"/>
              </a:rPr>
              <a:t>Carbon Capture Technology</a:t>
            </a:r>
            <a:endParaRPr kumimoji="0" lang="en-US" sz="2400" b="1" i="0" u="none" strike="noStrike" kern="1200" cap="none" spc="0" normalizeH="0" baseline="0" noProof="0">
              <a:ln>
                <a:noFill/>
              </a:ln>
              <a:solidFill>
                <a:srgbClr val="FFFFFF"/>
              </a:solidFill>
              <a:effectLst/>
              <a:uLnTx/>
              <a:uFillTx/>
              <a:latin typeface="Arial"/>
              <a:ea typeface="+mj-ea"/>
              <a:cs typeface="Arial"/>
            </a:endParaRPr>
          </a:p>
        </p:txBody>
      </p:sp>
      <p:sp>
        <p:nvSpPr>
          <p:cNvPr id="2" name="btfpBulletedList431922">
            <a:extLst>
              <a:ext uri="{FF2B5EF4-FFF2-40B4-BE49-F238E27FC236}">
                <a16:creationId xmlns:a16="http://schemas.microsoft.com/office/drawing/2014/main" id="{EAD4880B-4B79-B951-E582-33867A67CB9A}"/>
              </a:ext>
            </a:extLst>
          </p:cNvPr>
          <p:cNvSpPr txBox="1"/>
          <p:nvPr>
            <p:custDataLst>
              <p:tags r:id="rId3"/>
            </p:custDataLst>
          </p:nvPr>
        </p:nvSpPr>
        <p:spPr bwMode="gray">
          <a:xfrm>
            <a:off x="4103918" y="880887"/>
            <a:ext cx="7726680" cy="5151016"/>
          </a:xfrm>
          <a:prstGeom prst="rect">
            <a:avLst/>
          </a:prstGeom>
          <a:noFill/>
        </p:spPr>
        <p:txBody>
          <a:bodyPr vert="horz" wrap="square" lIns="36000" tIns="36000" rIns="36000" bIns="36000" rtlCol="0" anchor="t">
            <a:spAutoFit/>
          </a:bodyPr>
          <a:lstStyle/>
          <a:p>
            <a:pPr marR="0" lvl="0" algn="l" defTabSz="711200" rtl="0" eaLnBrk="1" fontAlgn="auto" latinLnBrk="0" hangingPunct="1">
              <a:lnSpc>
                <a:spcPct val="100000"/>
              </a:lnSpc>
              <a:spcBef>
                <a:spcPts val="1200"/>
              </a:spcBef>
              <a:spcAft>
                <a:spcPts val="0"/>
              </a:spcAft>
              <a:buClrTx/>
              <a:buSzTx/>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a:rPr>
              <a:t>Carbon capture: </a:t>
            </a:r>
            <a:r>
              <a:rPr kumimoji="0" lang="en-US" sz="1400" b="0" i="0" u="none" strike="noStrike" kern="1200" cap="none" spc="0" normalizeH="0" baseline="0" noProof="0" dirty="0">
                <a:ln>
                  <a:noFill/>
                </a:ln>
                <a:solidFill>
                  <a:srgbClr val="000000"/>
                </a:solidFill>
                <a:effectLst/>
                <a:uLnTx/>
                <a:uFillTx/>
                <a:latin typeface="Arial"/>
                <a:ea typeface="+mn-ea"/>
                <a:cs typeface="Arial"/>
              </a:rPr>
              <a:t>Involves capturing CO₂, methane, and nitrous oxide, focusing on hard-to-abate sectors like cement, iron, and steel. The capture technology constitutes ~70% of total project costs.</a:t>
            </a:r>
          </a:p>
          <a:p>
            <a:pPr marR="0" lvl="0" algn="l" defTabSz="711200" rtl="0" eaLnBrk="1" fontAlgn="auto" latinLnBrk="0" hangingPunct="1">
              <a:lnSpc>
                <a:spcPct val="100000"/>
              </a:lnSpc>
              <a:spcBef>
                <a:spcPts val="1200"/>
              </a:spcBef>
              <a:spcAft>
                <a:spcPts val="0"/>
              </a:spcAft>
              <a:buClrTx/>
              <a:buSzTx/>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a:rPr>
              <a:t>Cost breakdown: </a:t>
            </a:r>
            <a:r>
              <a:rPr kumimoji="0" lang="en-US" sz="1400" b="0" i="0" u="none" strike="noStrike" kern="1200" cap="none" spc="0" normalizeH="0" baseline="0" noProof="0" dirty="0">
                <a:ln>
                  <a:noFill/>
                </a:ln>
                <a:solidFill>
                  <a:srgbClr val="000000"/>
                </a:solidFill>
                <a:effectLst/>
                <a:uLnTx/>
                <a:uFillTx/>
                <a:latin typeface="Arial"/>
                <a:ea typeface="+mn-ea"/>
                <a:cs typeface="Arial"/>
              </a:rPr>
              <a:t>Key components are carbon capture (70%), transportation (10%), storage (15%), and utilization (5%). Research aims to reduce costs and enhance scalability.</a:t>
            </a:r>
            <a:endParaRPr kumimoji="0" lang="en-US" sz="1400" b="1" i="0" u="none" strike="noStrike" kern="1200" cap="none" spc="0" normalizeH="0" baseline="0" noProof="0" dirty="0">
              <a:ln>
                <a:noFill/>
              </a:ln>
              <a:solidFill>
                <a:srgbClr val="000000"/>
              </a:solidFill>
              <a:effectLst/>
              <a:uLnTx/>
              <a:uFillTx/>
              <a:latin typeface="Arial"/>
              <a:ea typeface="+mn-ea"/>
              <a:cs typeface="Arial"/>
            </a:endParaRPr>
          </a:p>
          <a:p>
            <a:pPr marR="0" lvl="0" algn="l" defTabSz="711200" rtl="0" eaLnBrk="1" fontAlgn="auto" latinLnBrk="0" hangingPunct="1">
              <a:lnSpc>
                <a:spcPct val="100000"/>
              </a:lnSpc>
              <a:spcBef>
                <a:spcPts val="1200"/>
              </a:spcBef>
              <a:spcAft>
                <a:spcPts val="0"/>
              </a:spcAft>
              <a:buClrTx/>
              <a:buSzTx/>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a:rPr>
              <a:t>Value chain </a:t>
            </a:r>
            <a:r>
              <a:rPr lang="en-US" sz="1400" b="1" dirty="0">
                <a:solidFill>
                  <a:srgbClr val="000000"/>
                </a:solidFill>
                <a:latin typeface="Arial"/>
                <a:cs typeface="Arial"/>
              </a:rPr>
              <a:t>d</a:t>
            </a:r>
            <a:r>
              <a:rPr kumimoji="0" lang="en-US" sz="1400" b="1" i="0" u="none" strike="noStrike" kern="1200" cap="none" spc="0" normalizeH="0" baseline="0" noProof="0" dirty="0" err="1">
                <a:ln>
                  <a:noFill/>
                </a:ln>
                <a:solidFill>
                  <a:srgbClr val="000000"/>
                </a:solidFill>
                <a:effectLst/>
                <a:uLnTx/>
                <a:uFillTx/>
                <a:latin typeface="Arial"/>
                <a:ea typeface="+mn-ea"/>
                <a:cs typeface="Arial"/>
              </a:rPr>
              <a:t>evelopment</a:t>
            </a:r>
            <a:r>
              <a:rPr kumimoji="0" lang="en-US" sz="1400" b="1" i="0" u="none" strike="noStrike" kern="1200" cap="none" spc="0" normalizeH="0" baseline="0" noProof="0" dirty="0">
                <a:ln>
                  <a:noFill/>
                </a:ln>
                <a:solidFill>
                  <a:srgbClr val="000000"/>
                </a:solidFill>
                <a:effectLst/>
                <a:uLnTx/>
                <a:uFillTx/>
                <a:latin typeface="Arial"/>
                <a:ea typeface="+mn-ea"/>
                <a:cs typeface="Arial"/>
              </a:rPr>
              <a:t>: </a:t>
            </a:r>
            <a:r>
              <a:rPr kumimoji="0" lang="en-US" sz="1400" b="0" i="0" u="none" strike="noStrike" kern="1200" cap="none" spc="0" normalizeH="0" baseline="0" noProof="0" dirty="0">
                <a:ln>
                  <a:noFill/>
                </a:ln>
                <a:solidFill>
                  <a:srgbClr val="000000"/>
                </a:solidFill>
                <a:effectLst/>
                <a:uLnTx/>
                <a:uFillTx/>
                <a:latin typeface="Arial"/>
                <a:ea typeface="+mn-ea"/>
                <a:cs typeface="Arial"/>
              </a:rPr>
              <a:t>Industrial CCUS technologies are moving from demonstration to commercialization, with integration challenges. Pipelines are the primary CO₂ transport method, with alternatives like truck, rail, and ship for specific regions.</a:t>
            </a:r>
          </a:p>
          <a:p>
            <a:pPr marR="0" lvl="0" algn="l" defTabSz="711200" rtl="0" eaLnBrk="1" fontAlgn="auto" latinLnBrk="0" hangingPunct="1">
              <a:lnSpc>
                <a:spcPct val="100000"/>
              </a:lnSpc>
              <a:spcBef>
                <a:spcPts val="1200"/>
              </a:spcBef>
              <a:spcAft>
                <a:spcPts val="0"/>
              </a:spcAft>
              <a:buClrTx/>
              <a:buSzTx/>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a:rPr>
              <a:t>Storage and utilization: </a:t>
            </a:r>
            <a:r>
              <a:rPr kumimoji="0" lang="en-US" sz="1400" b="0" i="0" u="none" strike="noStrike" kern="1200" cap="none" spc="0" normalizeH="0" baseline="0" noProof="0" dirty="0">
                <a:ln>
                  <a:noFill/>
                </a:ln>
                <a:solidFill>
                  <a:srgbClr val="000000"/>
                </a:solidFill>
                <a:effectLst/>
                <a:uLnTx/>
                <a:uFillTx/>
                <a:latin typeface="Arial"/>
                <a:ea typeface="+mn-lt"/>
                <a:cs typeface="Arial"/>
              </a:rPr>
              <a:t>Global storage capacity is sufficient</a:t>
            </a:r>
            <a:r>
              <a:rPr kumimoji="0" lang="en-US" sz="1400" b="1" i="0" u="none" strike="noStrike" kern="1200" cap="none" spc="0" normalizeH="0" baseline="0" noProof="0" dirty="0">
                <a:ln>
                  <a:noFill/>
                </a:ln>
                <a:solidFill>
                  <a:srgbClr val="000000"/>
                </a:solidFill>
                <a:effectLst/>
                <a:uLnTx/>
                <a:uFillTx/>
                <a:latin typeface="Arial"/>
                <a:ea typeface="+mn-lt"/>
                <a:cs typeface="Arial"/>
              </a:rPr>
              <a:t> </a:t>
            </a:r>
            <a:r>
              <a:rPr kumimoji="0" lang="en-US" sz="1400" b="0" i="0" u="none" strike="noStrike" kern="1200" cap="none" spc="0" normalizeH="0" baseline="0" noProof="0" dirty="0">
                <a:ln>
                  <a:noFill/>
                </a:ln>
                <a:solidFill>
                  <a:srgbClr val="000000"/>
                </a:solidFill>
                <a:effectLst/>
                <a:uLnTx/>
                <a:uFillTx/>
                <a:latin typeface="Arial"/>
                <a:ea typeface="+mn-lt"/>
                <a:cs typeface="Arial"/>
              </a:rPr>
              <a:t>to store the forecasted 220 Gt of CO₂ from 2020 to 2070. Currently, </a:t>
            </a:r>
            <a:r>
              <a:rPr kumimoji="0" lang="en-US" sz="1400" b="1" i="0" u="none" strike="noStrike" kern="1200" cap="none" spc="0" normalizeH="0" baseline="0" noProof="0" dirty="0">
                <a:ln>
                  <a:noFill/>
                </a:ln>
                <a:solidFill>
                  <a:srgbClr val="000000"/>
                </a:solidFill>
                <a:effectLst/>
                <a:uLnTx/>
                <a:uFillTx/>
                <a:latin typeface="Arial"/>
                <a:ea typeface="+mn-lt"/>
                <a:cs typeface="Arial"/>
              </a:rPr>
              <a:t>onshore geological storage </a:t>
            </a:r>
            <a:r>
              <a:rPr kumimoji="0" lang="en-US" sz="1400" b="0" i="0" u="none" strike="noStrike" kern="1200" cap="none" spc="0" normalizeH="0" baseline="0" noProof="0" dirty="0">
                <a:ln>
                  <a:noFill/>
                </a:ln>
                <a:solidFill>
                  <a:srgbClr val="000000"/>
                </a:solidFill>
                <a:effectLst/>
                <a:uLnTx/>
                <a:uFillTx/>
                <a:latin typeface="Arial"/>
                <a:ea typeface="+mn-lt"/>
                <a:cs typeface="Arial"/>
              </a:rPr>
              <a:t>accounts for two-thirds of the world's carbon capture capacity and will </a:t>
            </a:r>
            <a:r>
              <a:rPr kumimoji="0" lang="en-US" sz="1400" b="1" i="0" u="none" strike="noStrike" kern="1200" cap="none" spc="0" normalizeH="0" baseline="0" noProof="0" dirty="0">
                <a:ln>
                  <a:noFill/>
                </a:ln>
                <a:solidFill>
                  <a:srgbClr val="000000"/>
                </a:solidFill>
                <a:effectLst/>
                <a:uLnTx/>
                <a:uFillTx/>
                <a:latin typeface="Arial"/>
                <a:ea typeface="+mn-lt"/>
                <a:cs typeface="Arial"/>
              </a:rPr>
              <a:t>continue to play a critical role </a:t>
            </a:r>
            <a:r>
              <a:rPr kumimoji="0" lang="en-US" sz="1400" b="0" i="0" u="none" strike="noStrike" kern="1200" cap="none" spc="0" normalizeH="0" baseline="0" noProof="0" dirty="0">
                <a:ln>
                  <a:noFill/>
                </a:ln>
                <a:solidFill>
                  <a:srgbClr val="000000"/>
                </a:solidFill>
                <a:effectLst/>
                <a:uLnTx/>
                <a:uFillTx/>
                <a:latin typeface="Arial"/>
                <a:ea typeface="+mn-lt"/>
                <a:cs typeface="Arial"/>
              </a:rPr>
              <a:t>in storing captured carbon</a:t>
            </a:r>
            <a:r>
              <a:rPr lang="en-US" sz="1400" dirty="0">
                <a:solidFill>
                  <a:srgbClr val="000000"/>
                </a:solidFill>
                <a:latin typeface="Arial"/>
                <a:ea typeface="+mn-lt"/>
                <a:cs typeface="Arial"/>
              </a:rPr>
              <a:t>,</a:t>
            </a:r>
            <a:r>
              <a:rPr kumimoji="0" lang="en-US" sz="1400" b="0" i="0" u="none" strike="noStrike" kern="1200" cap="none" spc="0" normalizeH="0" baseline="0" noProof="0" dirty="0">
                <a:ln>
                  <a:noFill/>
                </a:ln>
                <a:solidFill>
                  <a:srgbClr val="000000"/>
                </a:solidFill>
                <a:effectLst/>
                <a:uLnTx/>
                <a:uFillTx/>
                <a:latin typeface="Arial"/>
                <a:ea typeface="+mn-lt"/>
                <a:cs typeface="Arial"/>
              </a:rPr>
              <a:t> while </a:t>
            </a:r>
            <a:r>
              <a:rPr lang="en-US" sz="1400" dirty="0">
                <a:solidFill>
                  <a:srgbClr val="000000"/>
                </a:solidFill>
                <a:latin typeface="Arial"/>
                <a:cs typeface="Arial"/>
              </a:rPr>
              <a:t>e</a:t>
            </a:r>
            <a:r>
              <a:rPr kumimoji="0" lang="en-US" sz="1400" b="0" i="0" u="none" strike="noStrike" kern="1200" cap="none" spc="0" normalizeH="0" baseline="0" noProof="0" dirty="0" err="1">
                <a:ln>
                  <a:noFill/>
                </a:ln>
                <a:solidFill>
                  <a:srgbClr val="000000"/>
                </a:solidFill>
                <a:effectLst/>
                <a:uLnTx/>
                <a:uFillTx/>
                <a:latin typeface="Arial"/>
                <a:ea typeface="+mn-ea"/>
                <a:cs typeface="Arial"/>
              </a:rPr>
              <a:t>nhanced</a:t>
            </a:r>
            <a:r>
              <a:rPr kumimoji="0" lang="en-US" sz="1400" b="0" i="0" u="none" strike="noStrike" kern="1200" cap="none" spc="0" normalizeH="0" baseline="0" noProof="0" dirty="0">
                <a:ln>
                  <a:noFill/>
                </a:ln>
                <a:solidFill>
                  <a:srgbClr val="000000"/>
                </a:solidFill>
                <a:effectLst/>
                <a:uLnTx/>
                <a:uFillTx/>
                <a:latin typeface="Arial"/>
                <a:ea typeface="+mn-ea"/>
                <a:cs typeface="Arial"/>
              </a:rPr>
              <a:t> </a:t>
            </a:r>
            <a:r>
              <a:rPr lang="en-US" sz="1400" dirty="0">
                <a:solidFill>
                  <a:srgbClr val="000000"/>
                </a:solidFill>
                <a:latin typeface="Arial"/>
                <a:cs typeface="Arial"/>
              </a:rPr>
              <a:t>o</a:t>
            </a:r>
            <a:r>
              <a:rPr kumimoji="0" lang="en-US" sz="1400" b="0" i="0" u="none" strike="noStrike" kern="1200" cap="none" spc="0" normalizeH="0" baseline="0" noProof="0" dirty="0">
                <a:ln>
                  <a:noFill/>
                </a:ln>
                <a:solidFill>
                  <a:srgbClr val="000000"/>
                </a:solidFill>
                <a:effectLst/>
                <a:uLnTx/>
                <a:uFillTx/>
                <a:latin typeface="Arial"/>
                <a:ea typeface="+mn-ea"/>
                <a:cs typeface="Arial"/>
              </a:rPr>
              <a:t>il </a:t>
            </a:r>
            <a:r>
              <a:rPr lang="en-US" sz="1400" dirty="0">
                <a:solidFill>
                  <a:srgbClr val="000000"/>
                </a:solidFill>
                <a:latin typeface="Arial"/>
                <a:cs typeface="Arial"/>
              </a:rPr>
              <a:t>r</a:t>
            </a:r>
            <a:r>
              <a:rPr kumimoji="0" lang="en-US" sz="1400" b="0" i="0" u="none" strike="noStrike" kern="1200" cap="none" spc="0" normalizeH="0" baseline="0" noProof="0" dirty="0" err="1">
                <a:ln>
                  <a:noFill/>
                </a:ln>
                <a:solidFill>
                  <a:srgbClr val="000000"/>
                </a:solidFill>
                <a:effectLst/>
                <a:uLnTx/>
                <a:uFillTx/>
                <a:latin typeface="Arial"/>
                <a:ea typeface="+mn-ea"/>
                <a:cs typeface="Arial"/>
              </a:rPr>
              <a:t>ecovery</a:t>
            </a:r>
            <a:r>
              <a:rPr kumimoji="0" lang="en-US" sz="1400" b="0" i="0" u="none" strike="noStrike" kern="1200" cap="none" spc="0" normalizeH="0" baseline="0" noProof="0" dirty="0">
                <a:ln>
                  <a:noFill/>
                </a:ln>
                <a:solidFill>
                  <a:srgbClr val="000000"/>
                </a:solidFill>
                <a:effectLst/>
                <a:uLnTx/>
                <a:uFillTx/>
                <a:latin typeface="Arial"/>
                <a:ea typeface="+mn-ea"/>
                <a:cs typeface="Arial"/>
              </a:rPr>
              <a:t> (EOR) leads in utilization at ~75% globally within the oil and gas sector. Other uses, like carbon-based fuels and materials, face technological hurdles.</a:t>
            </a:r>
          </a:p>
          <a:p>
            <a:pPr marR="0" lvl="0" algn="l" defTabSz="711200" rtl="0" eaLnBrk="1" fontAlgn="auto" latinLnBrk="0" hangingPunct="1">
              <a:lnSpc>
                <a:spcPct val="100000"/>
              </a:lnSpc>
              <a:spcBef>
                <a:spcPts val="1200"/>
              </a:spcBef>
              <a:spcAft>
                <a:spcPts val="0"/>
              </a:spcAft>
              <a:buClrTx/>
              <a:buSzTx/>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a:rPr>
              <a:t>From an industry deep-dive point of view, </a:t>
            </a:r>
            <a:r>
              <a:rPr lang="en-US" sz="1400" dirty="0">
                <a:solidFill>
                  <a:srgbClr val="000000"/>
                </a:solidFill>
                <a:latin typeface="Arial"/>
              </a:rPr>
              <a:t>c</a:t>
            </a:r>
            <a:r>
              <a:rPr kumimoji="0" lang="en-US" sz="1400" b="0" i="0" u="none" strike="noStrike" kern="1200" cap="none" spc="0" normalizeH="0" baseline="0" noProof="0" dirty="0" err="1">
                <a:ln>
                  <a:noFill/>
                </a:ln>
                <a:solidFill>
                  <a:srgbClr val="000000"/>
                </a:solidFill>
                <a:effectLst/>
                <a:uLnTx/>
                <a:uFillTx/>
                <a:latin typeface="Arial"/>
                <a:ea typeface="+mn-ea"/>
                <a:cs typeface="+mn-cs"/>
              </a:rPr>
              <a:t>ement</a:t>
            </a:r>
            <a:r>
              <a:rPr kumimoji="0" lang="en-US" sz="1400" b="0" i="0" u="none" strike="noStrike" kern="1200" cap="none" spc="0" normalizeH="0" baseline="0" noProof="0" dirty="0">
                <a:ln>
                  <a:noFill/>
                </a:ln>
                <a:solidFill>
                  <a:srgbClr val="000000"/>
                </a:solidFill>
                <a:effectLst/>
                <a:uLnTx/>
                <a:uFillTx/>
                <a:latin typeface="Arial"/>
                <a:ea typeface="+mn-ea"/>
                <a:cs typeface="+mn-cs"/>
              </a:rPr>
              <a:t> and ammonia production may be the most promising industries for carbon </a:t>
            </a:r>
            <a:r>
              <a:rPr lang="en-US" sz="1400" dirty="0">
                <a:solidFill>
                  <a:srgbClr val="000000"/>
                </a:solidFill>
                <a:latin typeface="Arial"/>
              </a:rPr>
              <a:t>c</a:t>
            </a:r>
            <a:r>
              <a:rPr kumimoji="0" lang="en-US" sz="1400" b="0" i="0" u="none" strike="noStrike" kern="1200" cap="none" spc="0" normalizeH="0" baseline="0" noProof="0" dirty="0" err="1">
                <a:ln>
                  <a:noFill/>
                </a:ln>
                <a:solidFill>
                  <a:srgbClr val="000000"/>
                </a:solidFill>
                <a:effectLst/>
                <a:uLnTx/>
                <a:uFillTx/>
                <a:latin typeface="Arial"/>
                <a:ea typeface="+mn-ea"/>
                <a:cs typeface="+mn-cs"/>
              </a:rPr>
              <a:t>apture</a:t>
            </a:r>
            <a:r>
              <a:rPr kumimoji="0" lang="en-US" sz="1400" b="0" i="0" u="none" strike="noStrike" kern="1200" cap="none" spc="0" normalizeH="0" baseline="0" noProof="0" dirty="0">
                <a:ln>
                  <a:noFill/>
                </a:ln>
                <a:solidFill>
                  <a:srgbClr val="000000"/>
                </a:solidFill>
                <a:effectLst/>
                <a:uLnTx/>
                <a:uFillTx/>
                <a:latin typeface="Arial"/>
                <a:ea typeface="+mn-ea"/>
                <a:cs typeface="+mn-cs"/>
              </a:rPr>
              <a:t> using point-source technology, as their technological readiness </a:t>
            </a:r>
            <a:r>
              <a:rPr lang="en-US" sz="1400" dirty="0">
                <a:solidFill>
                  <a:srgbClr val="000000"/>
                </a:solidFill>
                <a:latin typeface="Arial"/>
              </a:rPr>
              <a:t>has reached the </a:t>
            </a:r>
            <a:r>
              <a:rPr kumimoji="0" lang="en-US" sz="1400" b="0" i="0" u="none" strike="noStrike" kern="1200" cap="none" spc="0" normalizeH="0" baseline="0" noProof="0" dirty="0">
                <a:ln>
                  <a:noFill/>
                </a:ln>
                <a:solidFill>
                  <a:srgbClr val="000000"/>
                </a:solidFill>
                <a:effectLst/>
                <a:uLnTx/>
                <a:uFillTx/>
                <a:latin typeface="Arial"/>
                <a:ea typeface="+mn-ea"/>
                <a:cs typeface="+mn-cs"/>
              </a:rPr>
              <a:t>commercialization level and is cost efficient provided that financial incentives remain available (i.e., Inflation Reduction Act).</a:t>
            </a:r>
          </a:p>
          <a:p>
            <a:pPr marR="0" lvl="0" algn="l" defTabSz="711200" rtl="0" eaLnBrk="1" fontAlgn="auto" latinLnBrk="0" hangingPunct="1">
              <a:lnSpc>
                <a:spcPct val="100000"/>
              </a:lnSpc>
              <a:spcBef>
                <a:spcPts val="1200"/>
              </a:spcBef>
              <a:spcAft>
                <a:spcPts val="0"/>
              </a:spcAft>
              <a:buClrTx/>
              <a:buSzTx/>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a:rPr>
              <a:t>Industries like iron and steel, freight transport, and blue hydrogen are still in niche stages, </a:t>
            </a:r>
            <a:r>
              <a:rPr kumimoji="0" lang="en-US" sz="1400" b="0" i="0" u="none" strike="noStrike" kern="1200" cap="none" spc="0" normalizeH="0" baseline="0" noProof="0" dirty="0">
                <a:ln>
                  <a:noFill/>
                </a:ln>
                <a:solidFill>
                  <a:srgbClr val="000000"/>
                </a:solidFill>
                <a:effectLst/>
                <a:uLnTx/>
                <a:uFillTx/>
                <a:latin typeface="Arial"/>
                <a:ea typeface="+mn-ea"/>
                <a:cs typeface="Arial"/>
              </a:rPr>
              <a:t>focused on R&amp;D and pilot projects. High installation and operational costs make these solutions economically unviable, as the estimated LCOC per ton remains high, even with incentives.</a:t>
            </a:r>
          </a:p>
        </p:txBody>
      </p:sp>
      <p:sp>
        <p:nvSpPr>
          <p:cNvPr id="9" name="btfpNotesBox111697">
            <a:extLst>
              <a:ext uri="{FF2B5EF4-FFF2-40B4-BE49-F238E27FC236}">
                <a16:creationId xmlns:a16="http://schemas.microsoft.com/office/drawing/2014/main" id="{94B6FF74-604B-645B-64E6-1AFE605B2B5D}"/>
              </a:ext>
            </a:extLst>
          </p:cNvPr>
          <p:cNvSpPr txBox="1"/>
          <p:nvPr>
            <p:custDataLst>
              <p:tags r:id="rId4"/>
            </p:custDataLst>
          </p:nvPr>
        </p:nvSpPr>
        <p:spPr bwMode="gray">
          <a:xfrm>
            <a:off x="329184" y="6272784"/>
            <a:ext cx="11531600" cy="492443"/>
          </a:xfrm>
          <a:prstGeom prst="rect">
            <a:avLst/>
          </a:prstGeom>
          <a:noFill/>
        </p:spPr>
        <p:txBody>
          <a:bodyPr vert="horz"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srgbClr val="000000"/>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Yosafat Partogi, Hyae Ryung Kim, and </a:t>
            </a:r>
            <a:r>
              <a:rPr lang="en-US" sz="800" dirty="0">
                <a:solidFill>
                  <a:srgbClr val="000000"/>
                </a:solidFill>
                <a:hlinkClick r:id="rId10"/>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1"/>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12"/>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8" name="Straight Connector 7">
            <a:extLst>
              <a:ext uri="{FF2B5EF4-FFF2-40B4-BE49-F238E27FC236}">
                <a16:creationId xmlns:a16="http://schemas.microsoft.com/office/drawing/2014/main" id="{945885DF-A292-4A8B-86CA-94E11CB19D0E}"/>
              </a:ext>
            </a:extLst>
          </p:cNvPr>
          <p:cNvCxnSpPr>
            <a:cxnSpLocks/>
          </p:cNvCxnSpPr>
          <p:nvPr/>
        </p:nvCxnSpPr>
        <p:spPr bwMode="gray">
          <a:xfrm>
            <a:off x="4111712" y="2224025"/>
            <a:ext cx="7589520"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0BC03D8-5E02-4C22-85B6-E9533CC43063}"/>
              </a:ext>
            </a:extLst>
          </p:cNvPr>
          <p:cNvCxnSpPr>
            <a:cxnSpLocks/>
          </p:cNvCxnSpPr>
          <p:nvPr/>
        </p:nvCxnSpPr>
        <p:spPr bwMode="gray">
          <a:xfrm>
            <a:off x="4111712" y="4241627"/>
            <a:ext cx="7589520"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31526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F2833-96C7-2985-7FFB-374F7F0B5254}"/>
              </a:ext>
            </a:extLst>
          </p:cNvPr>
          <p:cNvSpPr>
            <a:spLocks noGrp="1"/>
          </p:cNvSpPr>
          <p:nvPr>
            <p:ph type="title"/>
          </p:nvPr>
        </p:nvSpPr>
        <p:spPr>
          <a:xfrm>
            <a:off x="831850" y="3795319"/>
            <a:ext cx="10515600" cy="2436792"/>
          </a:xfrm>
        </p:spPr>
        <p:txBody>
          <a:bodyPr>
            <a:normAutofit/>
          </a:bodyPr>
          <a:lstStyle/>
          <a:p>
            <a:r>
              <a:rPr lang="en-US" sz="4800" dirty="0">
                <a:effectLst>
                  <a:outerShdw blurRad="50800" dist="38100" dir="8100000" algn="tr" rotWithShape="0">
                    <a:prstClr val="black">
                      <a:alpha val="40000"/>
                    </a:prstClr>
                  </a:outerShdw>
                </a:effectLst>
                <a:cs typeface="Arial"/>
              </a:rPr>
              <a:t>Capturing Carbon: </a:t>
            </a:r>
            <a:br>
              <a:rPr lang="en-US" sz="4800" dirty="0">
                <a:effectLst>
                  <a:outerShdw blurRad="50800" dist="38100" dir="8100000" algn="tr" rotWithShape="0">
                    <a:prstClr val="black">
                      <a:alpha val="40000"/>
                    </a:prstClr>
                  </a:outerShdw>
                </a:effectLst>
                <a:cs typeface="Arial"/>
              </a:rPr>
            </a:br>
            <a:r>
              <a:rPr lang="en-US" sz="4800" dirty="0">
                <a:effectLst>
                  <a:outerShdw blurRad="50800" dist="38100" dir="8100000" algn="tr" rotWithShape="0">
                    <a:prstClr val="black">
                      <a:alpha val="40000"/>
                    </a:prstClr>
                  </a:outerShdw>
                </a:effectLst>
                <a:cs typeface="Arial"/>
              </a:rPr>
              <a:t>The Opportunity</a:t>
            </a:r>
            <a:endParaRPr lang="en-US" sz="4800" dirty="0">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807102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001E6B1-235F-EB0C-0F8E-6CB5945AF19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84" imgH="486" progId="TCLayout.ActiveDocument.1">
                  <p:embed/>
                </p:oleObj>
              </mc:Choice>
              <mc:Fallback>
                <p:oleObj name="think-cell Slide" r:id="rId6" imgW="484" imgH="486" progId="TCLayout.ActiveDocument.1">
                  <p:embed/>
                  <p:pic>
                    <p:nvPicPr>
                      <p:cNvPr id="4" name="think-cell data - do not delete" hidden="1">
                        <a:extLst>
                          <a:ext uri="{FF2B5EF4-FFF2-40B4-BE49-F238E27FC236}">
                            <a16:creationId xmlns:a16="http://schemas.microsoft.com/office/drawing/2014/main" id="{6001E6B1-235F-EB0C-0F8E-6CB5945AF19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056" name="Graphic 1055" descr="Chemicals with solid fill">
            <a:extLst>
              <a:ext uri="{FF2B5EF4-FFF2-40B4-BE49-F238E27FC236}">
                <a16:creationId xmlns:a16="http://schemas.microsoft.com/office/drawing/2014/main" id="{699F4147-08B7-EBD4-A300-CD7D6822E037}"/>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347176" y="5143706"/>
            <a:ext cx="548640" cy="548640"/>
          </a:xfrm>
          <a:prstGeom prst="rect">
            <a:avLst/>
          </a:prstGeom>
        </p:spPr>
      </p:pic>
      <p:sp>
        <p:nvSpPr>
          <p:cNvPr id="2" name="Title 1">
            <a:extLst>
              <a:ext uri="{FF2B5EF4-FFF2-40B4-BE49-F238E27FC236}">
                <a16:creationId xmlns:a16="http://schemas.microsoft.com/office/drawing/2014/main" id="{EFD49AE4-8D95-1321-7535-BA4910C71D70}"/>
              </a:ext>
            </a:extLst>
          </p:cNvPr>
          <p:cNvSpPr>
            <a:spLocks noGrp="1"/>
          </p:cNvSpPr>
          <p:nvPr>
            <p:ph type="title"/>
          </p:nvPr>
        </p:nvSpPr>
        <p:spPr/>
        <p:txBody>
          <a:bodyPr vert="horz">
            <a:noAutofit/>
          </a:bodyPr>
          <a:lstStyle/>
          <a:p>
            <a:r>
              <a:rPr lang="en-US" dirty="0"/>
              <a:t>CO</a:t>
            </a:r>
            <a:r>
              <a:rPr lang="en-US" baseline="-25000" dirty="0"/>
              <a:t>2</a:t>
            </a:r>
            <a:r>
              <a:rPr lang="en-US" dirty="0"/>
              <a:t> capture value chain is comprised of CO</a:t>
            </a:r>
            <a:r>
              <a:rPr lang="en-US" sz="1900" baseline="-25000" dirty="0"/>
              <a:t>2</a:t>
            </a:r>
            <a:r>
              <a:rPr lang="en-US" dirty="0"/>
              <a:t> sources, capture, transport, and storage or usage</a:t>
            </a:r>
          </a:p>
        </p:txBody>
      </p:sp>
      <p:sp>
        <p:nvSpPr>
          <p:cNvPr id="20" name="TextBox 19">
            <a:extLst>
              <a:ext uri="{FF2B5EF4-FFF2-40B4-BE49-F238E27FC236}">
                <a16:creationId xmlns:a16="http://schemas.microsoft.com/office/drawing/2014/main" id="{B90EDBCD-E456-EF88-4989-2905B3C3FA2B}"/>
              </a:ext>
            </a:extLst>
          </p:cNvPr>
          <p:cNvSpPr txBox="1"/>
          <p:nvPr/>
        </p:nvSpPr>
        <p:spPr bwMode="gray">
          <a:xfrm>
            <a:off x="5849095" y="1817754"/>
            <a:ext cx="1613039" cy="318924"/>
          </a:xfrm>
          <a:prstGeom prst="rect">
            <a:avLst/>
          </a:prstGeom>
          <a:noFill/>
        </p:spPr>
        <p:txBody>
          <a:bodyPr wrap="square" lIns="36000" tIns="36000" rIns="36000" bIns="360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rial"/>
                <a:ea typeface="+mn-ea"/>
                <a:cs typeface="+mn-cs"/>
              </a:rPr>
              <a:t>CO</a:t>
            </a:r>
            <a:r>
              <a:rPr kumimoji="0" lang="en-US" sz="1600" b="1" i="0" u="sng" strike="noStrike" kern="1200" cap="none" spc="0" normalizeH="0" baseline="-25000" noProof="0" dirty="0">
                <a:ln>
                  <a:noFill/>
                </a:ln>
                <a:solidFill>
                  <a:srgbClr val="000000"/>
                </a:solidFill>
                <a:effectLst/>
                <a:uLnTx/>
                <a:uFillTx/>
                <a:latin typeface="Arial"/>
                <a:ea typeface="+mn-ea"/>
                <a:cs typeface="+mn-cs"/>
              </a:rPr>
              <a:t>2</a:t>
            </a:r>
            <a:r>
              <a:rPr kumimoji="0" lang="en-US" sz="1600" b="1" i="0" u="sng" strike="noStrike" kern="1200" cap="none" spc="0" normalizeH="0" baseline="0" noProof="0" dirty="0">
                <a:ln>
                  <a:noFill/>
                </a:ln>
                <a:solidFill>
                  <a:srgbClr val="000000"/>
                </a:solidFill>
                <a:effectLst/>
                <a:uLnTx/>
                <a:uFillTx/>
                <a:latin typeface="Arial"/>
                <a:ea typeface="+mn-ea"/>
                <a:cs typeface="+mn-cs"/>
              </a:rPr>
              <a:t> transport</a:t>
            </a:r>
            <a:endParaRPr kumimoji="0" lang="en-US" sz="1600" b="1" i="0" u="sng" strike="noStrike" kern="1200" cap="none" spc="0" normalizeH="0" baseline="0" noProof="0" dirty="0">
              <a:ln>
                <a:noFill/>
              </a:ln>
              <a:solidFill>
                <a:srgbClr val="000000"/>
              </a:solidFill>
              <a:effectLst/>
              <a:uLnTx/>
              <a:uFillTx/>
              <a:latin typeface="Arial"/>
              <a:ea typeface="+mn-ea"/>
              <a:cs typeface="Arial"/>
            </a:endParaRPr>
          </a:p>
        </p:txBody>
      </p:sp>
      <p:sp>
        <p:nvSpPr>
          <p:cNvPr id="10" name="TextBox 9">
            <a:extLst>
              <a:ext uri="{FF2B5EF4-FFF2-40B4-BE49-F238E27FC236}">
                <a16:creationId xmlns:a16="http://schemas.microsoft.com/office/drawing/2014/main" id="{8D0A1C3F-540B-896E-4D99-A00234E61ABE}"/>
              </a:ext>
            </a:extLst>
          </p:cNvPr>
          <p:cNvSpPr txBox="1"/>
          <p:nvPr/>
        </p:nvSpPr>
        <p:spPr bwMode="gray">
          <a:xfrm>
            <a:off x="674023" y="1792261"/>
            <a:ext cx="1613039" cy="318924"/>
          </a:xfrm>
          <a:prstGeom prst="rect">
            <a:avLst/>
          </a:prstGeom>
          <a:noFill/>
        </p:spPr>
        <p:txBody>
          <a:bodyPr wrap="square" lIns="36000" tIns="36000" rIns="36000" bIns="360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rial"/>
                <a:ea typeface="+mn-ea"/>
                <a:cs typeface="+mn-cs"/>
              </a:rPr>
              <a:t>CO</a:t>
            </a:r>
            <a:r>
              <a:rPr kumimoji="0" lang="en-US" sz="1600" b="1" i="0" u="sng" strike="noStrike" kern="1200" cap="none" spc="0" normalizeH="0" baseline="-25000" noProof="0" dirty="0">
                <a:ln>
                  <a:noFill/>
                </a:ln>
                <a:solidFill>
                  <a:srgbClr val="000000"/>
                </a:solidFill>
                <a:effectLst/>
                <a:uLnTx/>
                <a:uFillTx/>
                <a:latin typeface="Arial"/>
                <a:ea typeface="+mn-ea"/>
                <a:cs typeface="+mn-cs"/>
              </a:rPr>
              <a:t>2</a:t>
            </a:r>
            <a:r>
              <a:rPr kumimoji="0" lang="en-US" sz="1600" b="1" i="0" u="sng" strike="noStrike" kern="1200" cap="none" spc="0" normalizeH="0" baseline="0" noProof="0" dirty="0">
                <a:ln>
                  <a:noFill/>
                </a:ln>
                <a:solidFill>
                  <a:srgbClr val="000000"/>
                </a:solidFill>
                <a:effectLst/>
                <a:uLnTx/>
                <a:uFillTx/>
                <a:latin typeface="Arial"/>
                <a:ea typeface="+mn-ea"/>
                <a:cs typeface="+mn-cs"/>
              </a:rPr>
              <a:t> sources</a:t>
            </a:r>
            <a:endParaRPr kumimoji="0" lang="en-US" sz="1600" b="1" i="0" u="sng" strike="noStrike" kern="1200" cap="none" spc="0" normalizeH="0" baseline="0" noProof="0" dirty="0">
              <a:ln>
                <a:noFill/>
              </a:ln>
              <a:solidFill>
                <a:srgbClr val="000000"/>
              </a:solidFill>
              <a:effectLst/>
              <a:uLnTx/>
              <a:uFillTx/>
              <a:latin typeface="Arial"/>
              <a:ea typeface="+mn-ea"/>
              <a:cs typeface="Arial"/>
            </a:endParaRPr>
          </a:p>
        </p:txBody>
      </p:sp>
      <p:sp>
        <p:nvSpPr>
          <p:cNvPr id="11" name="TextBox 10">
            <a:extLst>
              <a:ext uri="{FF2B5EF4-FFF2-40B4-BE49-F238E27FC236}">
                <a16:creationId xmlns:a16="http://schemas.microsoft.com/office/drawing/2014/main" id="{55832082-8DB0-34D2-FBDE-831B9D9C5771}"/>
              </a:ext>
            </a:extLst>
          </p:cNvPr>
          <p:cNvSpPr txBox="1"/>
          <p:nvPr/>
        </p:nvSpPr>
        <p:spPr bwMode="gray">
          <a:xfrm>
            <a:off x="-63504" y="2611615"/>
            <a:ext cx="1795243" cy="288147"/>
          </a:xfrm>
          <a:prstGeom prst="rect">
            <a:avLst/>
          </a:prstGeom>
          <a:noFill/>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Oil &amp; gas</a:t>
            </a:r>
          </a:p>
        </p:txBody>
      </p:sp>
      <p:sp>
        <p:nvSpPr>
          <p:cNvPr id="12" name="TextBox 11">
            <a:extLst>
              <a:ext uri="{FF2B5EF4-FFF2-40B4-BE49-F238E27FC236}">
                <a16:creationId xmlns:a16="http://schemas.microsoft.com/office/drawing/2014/main" id="{C484AF50-ADFB-649A-7BC2-4719C11B8AD6}"/>
              </a:ext>
            </a:extLst>
          </p:cNvPr>
          <p:cNvSpPr txBox="1"/>
          <p:nvPr/>
        </p:nvSpPr>
        <p:spPr bwMode="gray">
          <a:xfrm>
            <a:off x="1193796" y="2601589"/>
            <a:ext cx="1795243" cy="288147"/>
          </a:xfrm>
          <a:prstGeom prst="rect">
            <a:avLst/>
          </a:prstGeom>
          <a:noFill/>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Chemicals</a:t>
            </a:r>
          </a:p>
        </p:txBody>
      </p:sp>
      <p:sp>
        <p:nvSpPr>
          <p:cNvPr id="13" name="TextBox 12">
            <a:extLst>
              <a:ext uri="{FF2B5EF4-FFF2-40B4-BE49-F238E27FC236}">
                <a16:creationId xmlns:a16="http://schemas.microsoft.com/office/drawing/2014/main" id="{D8CCF5B6-6072-ABDC-89AC-9D7C69C3F739}"/>
              </a:ext>
            </a:extLst>
          </p:cNvPr>
          <p:cNvSpPr txBox="1"/>
          <p:nvPr/>
        </p:nvSpPr>
        <p:spPr bwMode="gray">
          <a:xfrm>
            <a:off x="387346" y="3434840"/>
            <a:ext cx="950693" cy="522640"/>
          </a:xfrm>
          <a:prstGeom prst="rect">
            <a:avLst/>
          </a:prstGeom>
          <a:noFill/>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Cement &amp;</a:t>
            </a:r>
            <a:br>
              <a:rPr kumimoji="0" lang="en-US" sz="1400" b="1" i="0" u="none" strike="noStrike" kern="1200" cap="none" spc="0" normalizeH="0" baseline="0" noProof="0" dirty="0">
                <a:ln>
                  <a:noFill/>
                </a:ln>
                <a:solidFill>
                  <a:srgbClr val="000000"/>
                </a:solidFill>
                <a:effectLst/>
                <a:uLnTx/>
                <a:uFillTx/>
                <a:latin typeface="Arial"/>
                <a:ea typeface="+mn-ea"/>
                <a:cs typeface="+mn-cs"/>
              </a:rPr>
            </a:br>
            <a:r>
              <a:rPr kumimoji="0" lang="en-US" sz="1400" b="1" i="0" u="none" strike="noStrike" kern="1200" cap="none" spc="0" normalizeH="0" baseline="0" noProof="0" dirty="0">
                <a:ln>
                  <a:noFill/>
                </a:ln>
                <a:solidFill>
                  <a:srgbClr val="000000"/>
                </a:solidFill>
                <a:effectLst/>
                <a:uLnTx/>
                <a:uFillTx/>
                <a:latin typeface="Arial"/>
                <a:ea typeface="+mn-ea"/>
                <a:cs typeface="+mn-cs"/>
              </a:rPr>
              <a:t>steel</a:t>
            </a:r>
          </a:p>
        </p:txBody>
      </p:sp>
      <p:sp>
        <p:nvSpPr>
          <p:cNvPr id="14" name="TextBox 13">
            <a:extLst>
              <a:ext uri="{FF2B5EF4-FFF2-40B4-BE49-F238E27FC236}">
                <a16:creationId xmlns:a16="http://schemas.microsoft.com/office/drawing/2014/main" id="{985C61A7-22A8-555F-E72B-FFA5FA512DA5}"/>
              </a:ext>
            </a:extLst>
          </p:cNvPr>
          <p:cNvSpPr txBox="1"/>
          <p:nvPr/>
        </p:nvSpPr>
        <p:spPr bwMode="gray">
          <a:xfrm>
            <a:off x="1193796" y="3434840"/>
            <a:ext cx="1795243" cy="719034"/>
          </a:xfrm>
          <a:prstGeom prst="rect">
            <a:avLst/>
          </a:prstGeom>
          <a:noFill/>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Power </a:t>
            </a:r>
            <a:br>
              <a:rPr kumimoji="0" lang="en-US" sz="1400" b="1" i="0" u="none" strike="noStrike" kern="1200" cap="none" spc="0" normalizeH="0" baseline="0" noProof="0" dirty="0">
                <a:ln>
                  <a:noFill/>
                </a:ln>
                <a:solidFill>
                  <a:srgbClr val="000000"/>
                </a:solidFill>
                <a:effectLst/>
                <a:uLnTx/>
                <a:uFillTx/>
                <a:latin typeface="Arial"/>
                <a:ea typeface="+mn-ea"/>
                <a:cs typeface="+mn-cs"/>
              </a:rPr>
            </a:br>
            <a:r>
              <a:rPr kumimoji="0" lang="en-US" sz="1400" b="1" i="0" u="none" strike="noStrike" kern="1200" cap="none" spc="0" normalizeH="0" baseline="0" noProof="0" dirty="0">
                <a:ln>
                  <a:noFill/>
                </a:ln>
                <a:solidFill>
                  <a:srgbClr val="000000"/>
                </a:solidFill>
                <a:effectLst/>
                <a:uLnTx/>
                <a:uFillTx/>
                <a:latin typeface="Arial"/>
                <a:ea typeface="+mn-ea"/>
                <a:cs typeface="+mn-cs"/>
              </a:rPr>
              <a:t>generation </a:t>
            </a:r>
            <a:br>
              <a:rPr kumimoji="0" lang="en-US" sz="1400" b="1" i="0" u="none" strike="noStrike" kern="1200" cap="none" spc="0" normalizeH="0" baseline="0" noProof="0" dirty="0">
                <a:ln>
                  <a:noFill/>
                </a:ln>
                <a:solidFill>
                  <a:srgbClr val="000000"/>
                </a:solidFill>
                <a:effectLst/>
                <a:uLnTx/>
                <a:uFillTx/>
                <a:latin typeface="Arial"/>
                <a:ea typeface="+mn-ea"/>
                <a:cs typeface="+mn-cs"/>
              </a:rPr>
            </a:br>
            <a:r>
              <a:rPr kumimoji="0" lang="en-US" sz="1400" b="0" i="0" u="none" strike="noStrike" kern="1200" cap="none" spc="0" normalizeH="0" baseline="0" noProof="0" dirty="0">
                <a:ln>
                  <a:noFill/>
                </a:ln>
                <a:solidFill>
                  <a:srgbClr val="000000"/>
                </a:solidFill>
                <a:effectLst/>
                <a:uLnTx/>
                <a:uFillTx/>
                <a:latin typeface="Arial"/>
                <a:ea typeface="+mn-ea"/>
                <a:cs typeface="+mn-cs"/>
              </a:rPr>
              <a:t>(e.g., coal)</a:t>
            </a:r>
          </a:p>
        </p:txBody>
      </p:sp>
      <p:sp>
        <p:nvSpPr>
          <p:cNvPr id="15" name="TextBox 14">
            <a:extLst>
              <a:ext uri="{FF2B5EF4-FFF2-40B4-BE49-F238E27FC236}">
                <a16:creationId xmlns:a16="http://schemas.microsoft.com/office/drawing/2014/main" id="{B747DDF8-2D86-33E0-ACD4-C4E4AB9B8750}"/>
              </a:ext>
            </a:extLst>
          </p:cNvPr>
          <p:cNvSpPr txBox="1"/>
          <p:nvPr/>
        </p:nvSpPr>
        <p:spPr bwMode="gray">
          <a:xfrm>
            <a:off x="374646" y="4709249"/>
            <a:ext cx="880843" cy="503590"/>
          </a:xfrm>
          <a:prstGeom prst="rect">
            <a:avLst/>
          </a:prstGeom>
          <a:noFill/>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Direct </a:t>
            </a:r>
            <a:br>
              <a:rPr kumimoji="0" lang="en-US" sz="1400" b="1" i="0" u="none" strike="noStrike" kern="1200" cap="none" spc="0" normalizeH="0" baseline="0" noProof="0" dirty="0">
                <a:ln>
                  <a:noFill/>
                </a:ln>
                <a:solidFill>
                  <a:srgbClr val="000000"/>
                </a:solidFill>
                <a:effectLst/>
                <a:uLnTx/>
                <a:uFillTx/>
                <a:latin typeface="Arial"/>
                <a:ea typeface="+mn-ea"/>
                <a:cs typeface="Arial"/>
              </a:rPr>
            </a:br>
            <a:r>
              <a:rPr kumimoji="0" lang="en-US" sz="1400" b="1" i="0" u="none" strike="noStrike" kern="1200" cap="none" spc="0" normalizeH="0" baseline="0" noProof="0" dirty="0">
                <a:ln>
                  <a:noFill/>
                </a:ln>
                <a:solidFill>
                  <a:srgbClr val="000000"/>
                </a:solidFill>
                <a:effectLst/>
                <a:uLnTx/>
                <a:uFillTx/>
                <a:latin typeface="Arial"/>
                <a:ea typeface="+mn-ea"/>
                <a:cs typeface="+mn-cs"/>
              </a:rPr>
              <a:t>from air</a:t>
            </a:r>
          </a:p>
        </p:txBody>
      </p:sp>
      <p:sp>
        <p:nvSpPr>
          <p:cNvPr id="17" name="TextBox 16">
            <a:extLst>
              <a:ext uri="{FF2B5EF4-FFF2-40B4-BE49-F238E27FC236}">
                <a16:creationId xmlns:a16="http://schemas.microsoft.com/office/drawing/2014/main" id="{643F0D35-9480-2AF0-1800-765311A560E3}"/>
              </a:ext>
            </a:extLst>
          </p:cNvPr>
          <p:cNvSpPr txBox="1"/>
          <p:nvPr/>
        </p:nvSpPr>
        <p:spPr bwMode="gray">
          <a:xfrm>
            <a:off x="1403346" y="4709249"/>
            <a:ext cx="1312643" cy="712684"/>
          </a:xfrm>
          <a:prstGeom prst="rect">
            <a:avLst/>
          </a:prstGeom>
          <a:noFill/>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Other </a:t>
            </a:r>
            <a:br>
              <a:rPr kumimoji="0" lang="en-US" sz="1400" b="1" i="0" u="none" strike="noStrike" kern="1200" cap="none" spc="0" normalizeH="0" baseline="0" noProof="0" dirty="0">
                <a:ln>
                  <a:noFill/>
                </a:ln>
                <a:solidFill>
                  <a:srgbClr val="000000"/>
                </a:solidFill>
                <a:effectLst/>
                <a:uLnTx/>
                <a:uFillTx/>
                <a:latin typeface="Arial"/>
                <a:ea typeface="+mn-ea"/>
                <a:cs typeface="+mn-cs"/>
              </a:rPr>
            </a:br>
            <a:r>
              <a:rPr kumimoji="0" lang="en-US" sz="1400" b="0" i="0" u="none" strike="noStrike" kern="1200" cap="none" spc="0" normalizeH="0" baseline="0" noProof="0" dirty="0">
                <a:ln>
                  <a:noFill/>
                </a:ln>
                <a:solidFill>
                  <a:srgbClr val="000000"/>
                </a:solidFill>
                <a:effectLst/>
                <a:uLnTx/>
                <a:uFillTx/>
                <a:latin typeface="Arial"/>
                <a:ea typeface="+mn-ea"/>
                <a:cs typeface="+mn-cs"/>
              </a:rPr>
              <a:t>(e.g., hydrogen production)</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sp>
        <p:nvSpPr>
          <p:cNvPr id="18" name="TextBox 17">
            <a:extLst>
              <a:ext uri="{FF2B5EF4-FFF2-40B4-BE49-F238E27FC236}">
                <a16:creationId xmlns:a16="http://schemas.microsoft.com/office/drawing/2014/main" id="{853CB3BF-6C9F-9F96-09C3-0F8DEAD7DCBA}"/>
              </a:ext>
            </a:extLst>
          </p:cNvPr>
          <p:cNvSpPr txBox="1"/>
          <p:nvPr/>
        </p:nvSpPr>
        <p:spPr bwMode="gray">
          <a:xfrm>
            <a:off x="3312571" y="1792261"/>
            <a:ext cx="1613039" cy="318924"/>
          </a:xfrm>
          <a:prstGeom prst="rect">
            <a:avLst/>
          </a:prstGeom>
          <a:noFill/>
        </p:spPr>
        <p:txBody>
          <a:bodyPr wrap="square" lIns="36000" tIns="36000" rIns="36000" bIns="360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rial"/>
                <a:ea typeface="+mn-ea"/>
                <a:cs typeface="+mn-cs"/>
              </a:rPr>
              <a:t>CO</a:t>
            </a:r>
            <a:r>
              <a:rPr kumimoji="0" lang="en-US" sz="1600" b="1" i="0" u="sng" strike="noStrike" kern="1200" cap="none" spc="0" normalizeH="0" baseline="-25000" noProof="0" dirty="0">
                <a:ln>
                  <a:noFill/>
                </a:ln>
                <a:solidFill>
                  <a:srgbClr val="000000"/>
                </a:solidFill>
                <a:effectLst/>
                <a:uLnTx/>
                <a:uFillTx/>
                <a:latin typeface="Arial"/>
                <a:ea typeface="+mn-ea"/>
                <a:cs typeface="+mn-cs"/>
              </a:rPr>
              <a:t>2</a:t>
            </a:r>
            <a:r>
              <a:rPr kumimoji="0" lang="en-US" sz="1600" b="1" i="0" u="sng" strike="noStrike" kern="1200" cap="none" spc="0" normalizeH="0" baseline="0" noProof="0" dirty="0">
                <a:ln>
                  <a:noFill/>
                </a:ln>
                <a:solidFill>
                  <a:srgbClr val="000000"/>
                </a:solidFill>
                <a:effectLst/>
                <a:uLnTx/>
                <a:uFillTx/>
                <a:latin typeface="Arial"/>
                <a:ea typeface="+mn-ea"/>
                <a:cs typeface="+mn-cs"/>
              </a:rPr>
              <a:t> capture</a:t>
            </a:r>
            <a:endParaRPr kumimoji="0" lang="en-US" sz="1800" b="0" i="0" u="sng" strike="noStrike" kern="1200" cap="none" spc="0" normalizeH="0" baseline="0" noProof="0" dirty="0">
              <a:ln>
                <a:noFill/>
              </a:ln>
              <a:solidFill>
                <a:srgbClr val="000000"/>
              </a:solidFill>
              <a:effectLst/>
              <a:uLnTx/>
              <a:uFillTx/>
              <a:latin typeface="Arial"/>
              <a:ea typeface="+mn-ea"/>
              <a:cs typeface="Arial"/>
            </a:endParaRPr>
          </a:p>
        </p:txBody>
      </p:sp>
      <p:cxnSp>
        <p:nvCxnSpPr>
          <p:cNvPr id="22" name="Straight Connector 21">
            <a:extLst>
              <a:ext uri="{FF2B5EF4-FFF2-40B4-BE49-F238E27FC236}">
                <a16:creationId xmlns:a16="http://schemas.microsoft.com/office/drawing/2014/main" id="{08A50E3E-377E-1729-409C-C2D2F1AFBDDF}"/>
              </a:ext>
            </a:extLst>
          </p:cNvPr>
          <p:cNvCxnSpPr>
            <a:cxnSpLocks/>
          </p:cNvCxnSpPr>
          <p:nvPr/>
        </p:nvCxnSpPr>
        <p:spPr bwMode="gray">
          <a:xfrm flipH="1" flipV="1">
            <a:off x="2790095" y="1859173"/>
            <a:ext cx="17066" cy="4114800"/>
          </a:xfrm>
          <a:prstGeom prst="line">
            <a:avLst/>
          </a:prstGeom>
          <a:ln w="9525" cap="flat">
            <a:solidFill>
              <a:schemeClr val="accent1"/>
            </a:solidFill>
            <a:prstDash val="dash"/>
            <a:miter lim="800000"/>
            <a:tailEnd type="none" w="med" len="lg"/>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FDB63B8-2848-665A-5E5E-E1CDC496687E}"/>
              </a:ext>
            </a:extLst>
          </p:cNvPr>
          <p:cNvSpPr txBox="1"/>
          <p:nvPr/>
        </p:nvSpPr>
        <p:spPr bwMode="gray">
          <a:xfrm>
            <a:off x="7899966" y="1802416"/>
            <a:ext cx="3634041" cy="318924"/>
          </a:xfrm>
          <a:prstGeom prst="rect">
            <a:avLst/>
          </a:prstGeom>
          <a:noFill/>
        </p:spPr>
        <p:txBody>
          <a:bodyPr wrap="square" lIns="36000" tIns="36000" rIns="36000" bIns="360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rial"/>
                <a:ea typeface="+mn-ea"/>
                <a:cs typeface="+mn-cs"/>
              </a:rPr>
              <a:t>CO</a:t>
            </a:r>
            <a:r>
              <a:rPr kumimoji="0" lang="en-US" sz="1600" b="1" i="0" u="sng" strike="noStrike" kern="1200" cap="none" spc="0" normalizeH="0" baseline="-25000" noProof="0" dirty="0">
                <a:ln>
                  <a:noFill/>
                </a:ln>
                <a:solidFill>
                  <a:srgbClr val="000000"/>
                </a:solidFill>
                <a:effectLst/>
                <a:uLnTx/>
                <a:uFillTx/>
                <a:latin typeface="Arial"/>
                <a:ea typeface="+mn-ea"/>
                <a:cs typeface="+mn-cs"/>
              </a:rPr>
              <a:t>2</a:t>
            </a:r>
            <a:r>
              <a:rPr kumimoji="0" lang="en-US" sz="1600" b="1" i="0" u="sng" strike="noStrike" kern="1200" cap="none" spc="0" normalizeH="0" baseline="0" noProof="0" dirty="0">
                <a:ln>
                  <a:noFill/>
                </a:ln>
                <a:solidFill>
                  <a:srgbClr val="000000"/>
                </a:solidFill>
                <a:effectLst/>
                <a:uLnTx/>
                <a:uFillTx/>
                <a:latin typeface="Arial"/>
                <a:ea typeface="+mn-ea"/>
                <a:cs typeface="+mn-cs"/>
              </a:rPr>
              <a:t> storage</a:t>
            </a:r>
            <a:endParaRPr kumimoji="0" lang="en-US" sz="1600" b="1" i="0" u="sng" strike="noStrike" kern="1200" cap="none" spc="0" normalizeH="0" baseline="0" noProof="0" dirty="0">
              <a:ln>
                <a:noFill/>
              </a:ln>
              <a:solidFill>
                <a:srgbClr val="000000"/>
              </a:solidFill>
              <a:effectLst/>
              <a:uLnTx/>
              <a:uFillTx/>
              <a:latin typeface="Arial"/>
              <a:ea typeface="+mn-ea"/>
              <a:cs typeface="Arial"/>
            </a:endParaRPr>
          </a:p>
        </p:txBody>
      </p:sp>
      <p:sp>
        <p:nvSpPr>
          <p:cNvPr id="34" name="Arrow: Down 33">
            <a:extLst>
              <a:ext uri="{FF2B5EF4-FFF2-40B4-BE49-F238E27FC236}">
                <a16:creationId xmlns:a16="http://schemas.microsoft.com/office/drawing/2014/main" id="{CF325D0B-F8C1-CA9A-0C2D-F5B567606F8E}"/>
              </a:ext>
            </a:extLst>
          </p:cNvPr>
          <p:cNvSpPr/>
          <p:nvPr/>
        </p:nvSpPr>
        <p:spPr bwMode="gray">
          <a:xfrm rot="16200000">
            <a:off x="5860003" y="-4019565"/>
            <a:ext cx="424778" cy="11340457"/>
          </a:xfrm>
          <a:prstGeom prst="downArrow">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35" name="TextBox 34">
            <a:extLst>
              <a:ext uri="{FF2B5EF4-FFF2-40B4-BE49-F238E27FC236}">
                <a16:creationId xmlns:a16="http://schemas.microsoft.com/office/drawing/2014/main" id="{1F60E0D5-FBC2-52C9-D381-0EA220A1522F}"/>
              </a:ext>
            </a:extLst>
          </p:cNvPr>
          <p:cNvSpPr txBox="1"/>
          <p:nvPr/>
        </p:nvSpPr>
        <p:spPr bwMode="gray">
          <a:xfrm>
            <a:off x="388106" y="1513837"/>
            <a:ext cx="11355407" cy="288147"/>
          </a:xfrm>
          <a:prstGeom prst="rect">
            <a:avLst/>
          </a:prstGeom>
          <a:noFill/>
        </p:spPr>
        <p:txBody>
          <a:bodyPr wrap="square" lIns="36000" tIns="36000" rIns="36000" bIns="360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FFFFFF"/>
                </a:solidFill>
                <a:effectLst/>
                <a:uLnTx/>
                <a:uFillTx/>
                <a:latin typeface="Arial"/>
                <a:ea typeface="+mn-ea"/>
                <a:cs typeface="+mn-cs"/>
              </a:rPr>
              <a:t>CO2 Technology Value Chain</a:t>
            </a: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36" name="btfpNumberBubble110668">
            <a:extLst>
              <a:ext uri="{FF2B5EF4-FFF2-40B4-BE49-F238E27FC236}">
                <a16:creationId xmlns:a16="http://schemas.microsoft.com/office/drawing/2014/main" id="{97886473-FF2A-3F1C-DCC7-A8C64ECC45DA}"/>
              </a:ext>
            </a:extLst>
          </p:cNvPr>
          <p:cNvSpPr/>
          <p:nvPr/>
        </p:nvSpPr>
        <p:spPr bwMode="gray">
          <a:xfrm>
            <a:off x="538437" y="1789158"/>
            <a:ext cx="274320" cy="274320"/>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9BDB"/>
                </a:solidFill>
                <a:effectLst/>
                <a:uLnTx/>
                <a:uFillTx/>
                <a:latin typeface="Arial"/>
                <a:ea typeface="+mn-ea"/>
                <a:cs typeface="+mn-cs"/>
              </a:rPr>
              <a:t>1</a:t>
            </a:r>
          </a:p>
        </p:txBody>
      </p:sp>
      <p:sp>
        <p:nvSpPr>
          <p:cNvPr id="37" name="btfpNumberBubble110668">
            <a:extLst>
              <a:ext uri="{FF2B5EF4-FFF2-40B4-BE49-F238E27FC236}">
                <a16:creationId xmlns:a16="http://schemas.microsoft.com/office/drawing/2014/main" id="{227177A9-C6EE-C178-92D0-E7274BF3A94A}"/>
              </a:ext>
            </a:extLst>
          </p:cNvPr>
          <p:cNvSpPr/>
          <p:nvPr/>
        </p:nvSpPr>
        <p:spPr bwMode="gray">
          <a:xfrm>
            <a:off x="3176861" y="1789158"/>
            <a:ext cx="274320" cy="274320"/>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9BDB"/>
                </a:solidFill>
                <a:effectLst/>
                <a:uLnTx/>
                <a:uFillTx/>
                <a:latin typeface="Arial"/>
                <a:ea typeface="+mn-ea"/>
                <a:cs typeface="+mn-cs"/>
              </a:rPr>
              <a:t>2</a:t>
            </a:r>
          </a:p>
        </p:txBody>
      </p:sp>
      <p:sp>
        <p:nvSpPr>
          <p:cNvPr id="38" name="btfpNumberBubble110668">
            <a:extLst>
              <a:ext uri="{FF2B5EF4-FFF2-40B4-BE49-F238E27FC236}">
                <a16:creationId xmlns:a16="http://schemas.microsoft.com/office/drawing/2014/main" id="{62A7D698-5390-2ABE-2391-CB96018254FC}"/>
              </a:ext>
            </a:extLst>
          </p:cNvPr>
          <p:cNvSpPr/>
          <p:nvPr/>
        </p:nvSpPr>
        <p:spPr bwMode="gray">
          <a:xfrm>
            <a:off x="5577161" y="1789158"/>
            <a:ext cx="274320" cy="274320"/>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9BDB"/>
                </a:solidFill>
                <a:effectLst/>
                <a:uLnTx/>
                <a:uFillTx/>
                <a:latin typeface="Arial"/>
                <a:ea typeface="+mn-ea"/>
                <a:cs typeface="+mn-cs"/>
              </a:rPr>
              <a:t>3</a:t>
            </a:r>
          </a:p>
        </p:txBody>
      </p:sp>
      <p:sp>
        <p:nvSpPr>
          <p:cNvPr id="39" name="btfpNumberBubble110668">
            <a:extLst>
              <a:ext uri="{FF2B5EF4-FFF2-40B4-BE49-F238E27FC236}">
                <a16:creationId xmlns:a16="http://schemas.microsoft.com/office/drawing/2014/main" id="{3F600AC7-09FB-69A3-7948-D88BE0638838}"/>
              </a:ext>
            </a:extLst>
          </p:cNvPr>
          <p:cNvSpPr/>
          <p:nvPr/>
        </p:nvSpPr>
        <p:spPr bwMode="gray">
          <a:xfrm>
            <a:off x="8709371" y="1818682"/>
            <a:ext cx="274320" cy="274320"/>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9BDB"/>
                </a:solidFill>
                <a:effectLst/>
                <a:uLnTx/>
                <a:uFillTx/>
                <a:latin typeface="Arial"/>
                <a:ea typeface="+mn-ea"/>
                <a:cs typeface="+mn-cs"/>
              </a:rPr>
              <a:t>4A</a:t>
            </a:r>
          </a:p>
        </p:txBody>
      </p:sp>
      <p:pic>
        <p:nvPicPr>
          <p:cNvPr id="1026" name="Picture 2" descr="Oil Industry Icons - Free SVG &amp; PNG Oil Industry Images - Noun Project">
            <a:extLst>
              <a:ext uri="{FF2B5EF4-FFF2-40B4-BE49-F238E27FC236}">
                <a16:creationId xmlns:a16="http://schemas.microsoft.com/office/drawing/2014/main" id="{0A827F1B-9FE5-674C-B357-F6F9935CDE39}"/>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95968" y="2137708"/>
            <a:ext cx="420038" cy="4041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emical Icons - Free SVG &amp; PNG Chemical Images - Noun Project">
            <a:extLst>
              <a:ext uri="{FF2B5EF4-FFF2-40B4-BE49-F238E27FC236}">
                <a16:creationId xmlns:a16="http://schemas.microsoft.com/office/drawing/2014/main" id="{308D2701-84BF-1213-33A8-23322C4E1E82}"/>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853268" y="2124805"/>
            <a:ext cx="420038" cy="4041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ement - Free construction and tools icons">
            <a:extLst>
              <a:ext uri="{FF2B5EF4-FFF2-40B4-BE49-F238E27FC236}">
                <a16:creationId xmlns:a16="http://schemas.microsoft.com/office/drawing/2014/main" id="{28E71ACB-C7F1-D552-1275-48159449428E}"/>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08668" y="2958056"/>
            <a:ext cx="420038" cy="4041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ower plant - Free industry icons">
            <a:extLst>
              <a:ext uri="{FF2B5EF4-FFF2-40B4-BE49-F238E27FC236}">
                <a16:creationId xmlns:a16="http://schemas.microsoft.com/office/drawing/2014/main" id="{23C3899F-804F-DE17-9E6D-36DC71414808}"/>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865968" y="2958056"/>
            <a:ext cx="420038" cy="40414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0" descr="Air flow - Free nature icons">
            <a:extLst>
              <a:ext uri="{FF2B5EF4-FFF2-40B4-BE49-F238E27FC236}">
                <a16:creationId xmlns:a16="http://schemas.microsoft.com/office/drawing/2014/main" id="{56EEFF2B-87BF-2B6A-1EA8-178DDFDEB0E7}"/>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95968" y="4226115"/>
            <a:ext cx="420038" cy="404140"/>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12" descr="Hydrogen - Free education icons">
            <a:extLst>
              <a:ext uri="{FF2B5EF4-FFF2-40B4-BE49-F238E27FC236}">
                <a16:creationId xmlns:a16="http://schemas.microsoft.com/office/drawing/2014/main" id="{D1B8AB3D-8D89-CB2E-EFE5-789138A81775}"/>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885018" y="4232465"/>
            <a:ext cx="420038" cy="404140"/>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Straight Connector 40">
            <a:extLst>
              <a:ext uri="{FF2B5EF4-FFF2-40B4-BE49-F238E27FC236}">
                <a16:creationId xmlns:a16="http://schemas.microsoft.com/office/drawing/2014/main" id="{127904A3-6DA9-B5C6-518C-97C31C0B87B7}"/>
              </a:ext>
            </a:extLst>
          </p:cNvPr>
          <p:cNvCxnSpPr>
            <a:cxnSpLocks/>
          </p:cNvCxnSpPr>
          <p:nvPr/>
        </p:nvCxnSpPr>
        <p:spPr bwMode="gray">
          <a:xfrm flipV="1">
            <a:off x="5436061" y="1814723"/>
            <a:ext cx="21034" cy="4114800"/>
          </a:xfrm>
          <a:prstGeom prst="line">
            <a:avLst/>
          </a:prstGeom>
          <a:ln w="9525" cap="flat">
            <a:solidFill>
              <a:schemeClr val="accent1"/>
            </a:solidFill>
            <a:prstDash val="dash"/>
            <a:miter lim="800000"/>
            <a:tailEnd type="none" w="med" len="lg"/>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DF98948-DCE6-810B-5DA0-CFE4C6A3D610}"/>
              </a:ext>
            </a:extLst>
          </p:cNvPr>
          <p:cNvSpPr txBox="1"/>
          <p:nvPr/>
        </p:nvSpPr>
        <p:spPr bwMode="gray">
          <a:xfrm>
            <a:off x="7889940" y="3735529"/>
            <a:ext cx="3634041" cy="318924"/>
          </a:xfrm>
          <a:prstGeom prst="rect">
            <a:avLst/>
          </a:prstGeom>
          <a:noFill/>
        </p:spPr>
        <p:txBody>
          <a:bodyPr wrap="square" lIns="36000" tIns="36000" rIns="36000" bIns="360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rial"/>
                <a:ea typeface="+mn-ea"/>
                <a:cs typeface="+mn-cs"/>
              </a:rPr>
              <a:t>CO</a:t>
            </a:r>
            <a:r>
              <a:rPr kumimoji="0" lang="en-US" sz="1100" b="1" i="0" u="sng" strike="noStrike" kern="1200" cap="none" spc="0" normalizeH="0" baseline="-25000" noProof="0" dirty="0">
                <a:ln>
                  <a:noFill/>
                </a:ln>
                <a:solidFill>
                  <a:srgbClr val="000000"/>
                </a:solidFill>
                <a:effectLst/>
                <a:uLnTx/>
                <a:uFillTx/>
                <a:latin typeface="Arial"/>
                <a:ea typeface="+mn-ea"/>
                <a:cs typeface="+mn-cs"/>
              </a:rPr>
              <a:t>2</a:t>
            </a:r>
            <a:r>
              <a:rPr kumimoji="0" lang="en-US" sz="1600" b="1" i="0" u="sng" strike="noStrike" kern="1200" cap="none" spc="0" normalizeH="0" baseline="0" noProof="0" dirty="0">
                <a:ln>
                  <a:noFill/>
                </a:ln>
                <a:solidFill>
                  <a:srgbClr val="000000"/>
                </a:solidFill>
                <a:effectLst/>
                <a:uLnTx/>
                <a:uFillTx/>
                <a:latin typeface="Arial"/>
                <a:ea typeface="+mn-ea"/>
                <a:cs typeface="+mn-cs"/>
              </a:rPr>
              <a:t> usage</a:t>
            </a:r>
          </a:p>
        </p:txBody>
      </p:sp>
      <p:cxnSp>
        <p:nvCxnSpPr>
          <p:cNvPr id="52" name="Straight Connector 51">
            <a:extLst>
              <a:ext uri="{FF2B5EF4-FFF2-40B4-BE49-F238E27FC236}">
                <a16:creationId xmlns:a16="http://schemas.microsoft.com/office/drawing/2014/main" id="{7E766CCF-F252-E687-850B-58B1E559D1C5}"/>
              </a:ext>
            </a:extLst>
          </p:cNvPr>
          <p:cNvCxnSpPr>
            <a:cxnSpLocks/>
          </p:cNvCxnSpPr>
          <p:nvPr/>
        </p:nvCxnSpPr>
        <p:spPr bwMode="gray">
          <a:xfrm flipV="1">
            <a:off x="7915736" y="1840123"/>
            <a:ext cx="21034" cy="4114800"/>
          </a:xfrm>
          <a:prstGeom prst="line">
            <a:avLst/>
          </a:prstGeom>
          <a:ln w="9525" cap="flat">
            <a:solidFill>
              <a:schemeClr val="accent1"/>
            </a:solidFill>
            <a:prstDash val="dash"/>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872B764-36D4-CB63-0C50-2EE8C0967DFA}"/>
              </a:ext>
            </a:extLst>
          </p:cNvPr>
          <p:cNvCxnSpPr>
            <a:cxnSpLocks/>
          </p:cNvCxnSpPr>
          <p:nvPr/>
        </p:nvCxnSpPr>
        <p:spPr bwMode="gray">
          <a:xfrm>
            <a:off x="7918410" y="3703066"/>
            <a:ext cx="3840480" cy="1"/>
          </a:xfrm>
          <a:prstGeom prst="line">
            <a:avLst/>
          </a:prstGeom>
          <a:ln w="9525" cap="flat">
            <a:solidFill>
              <a:schemeClr val="accent1"/>
            </a:solidFill>
            <a:prstDash val="dash"/>
            <a:miter lim="800000"/>
            <a:tailEnd type="none" w="med" len="lg"/>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a16="http://schemas.microsoft.com/office/drawing/2014/main" id="{E5EECF27-F893-C700-F9AB-2D0776FF184D}"/>
              </a:ext>
            </a:extLst>
          </p:cNvPr>
          <p:cNvPicPr>
            <a:picLocks noChangeAspect="1"/>
          </p:cNvPicPr>
          <p:nvPr/>
        </p:nvPicPr>
        <p:blipFill>
          <a:blip r:embed="rId16" cstate="email">
            <a:extLst>
              <a:ext uri="{28A0092B-C50C-407E-A947-70E740481C1C}">
                <a14:useLocalDpi xmlns:a14="http://schemas.microsoft.com/office/drawing/2010/main"/>
              </a:ext>
            </a:extLst>
          </a:blip>
          <a:srcRect l="-330"/>
          <a:stretch/>
        </p:blipFill>
        <p:spPr>
          <a:xfrm>
            <a:off x="10366012" y="2088768"/>
            <a:ext cx="876465" cy="731520"/>
          </a:xfrm>
          <a:prstGeom prst="rect">
            <a:avLst/>
          </a:prstGeom>
        </p:spPr>
      </p:pic>
      <p:sp>
        <p:nvSpPr>
          <p:cNvPr id="55" name="TextBox 54">
            <a:extLst>
              <a:ext uri="{FF2B5EF4-FFF2-40B4-BE49-F238E27FC236}">
                <a16:creationId xmlns:a16="http://schemas.microsoft.com/office/drawing/2014/main" id="{114B4E8A-2573-DE10-E61E-9A625C2572F4}"/>
              </a:ext>
            </a:extLst>
          </p:cNvPr>
          <p:cNvSpPr txBox="1"/>
          <p:nvPr/>
        </p:nvSpPr>
        <p:spPr bwMode="gray">
          <a:xfrm>
            <a:off x="8064159" y="2670046"/>
            <a:ext cx="1553943" cy="277241"/>
          </a:xfrm>
          <a:prstGeom prst="rect">
            <a:avLst/>
          </a:prstGeom>
          <a:noFill/>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Onshore</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6" name="TextBox 55">
            <a:extLst>
              <a:ext uri="{FF2B5EF4-FFF2-40B4-BE49-F238E27FC236}">
                <a16:creationId xmlns:a16="http://schemas.microsoft.com/office/drawing/2014/main" id="{7F72F6AF-B2C0-7B4E-CA9A-39B2BD86491C}"/>
              </a:ext>
            </a:extLst>
          </p:cNvPr>
          <p:cNvSpPr txBox="1"/>
          <p:nvPr/>
        </p:nvSpPr>
        <p:spPr bwMode="gray">
          <a:xfrm>
            <a:off x="10027273" y="2751071"/>
            <a:ext cx="1553943" cy="277241"/>
          </a:xfrm>
          <a:prstGeom prst="rect">
            <a:avLst/>
          </a:prstGeom>
          <a:noFill/>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Offshore</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pic>
        <p:nvPicPr>
          <p:cNvPr id="58" name="Picture 57">
            <a:extLst>
              <a:ext uri="{FF2B5EF4-FFF2-40B4-BE49-F238E27FC236}">
                <a16:creationId xmlns:a16="http://schemas.microsoft.com/office/drawing/2014/main" id="{10F9FD35-2D53-5C2A-7D8E-2F8B9845ABD8}"/>
              </a:ext>
            </a:extLst>
          </p:cNvPr>
          <p:cNvPicPr>
            <a:picLocks noChangeAspect="1"/>
          </p:cNvPicPr>
          <p:nvPr/>
        </p:nvPicPr>
        <p:blipFill>
          <a:blip r:embed="rId17" cstate="email">
            <a:extLst>
              <a:ext uri="{28A0092B-C50C-407E-A947-70E740481C1C}">
                <a14:useLocalDpi xmlns:a14="http://schemas.microsoft.com/office/drawing/2010/main"/>
              </a:ext>
            </a:extLst>
          </a:blip>
          <a:srcRect l="-330"/>
          <a:stretch/>
        </p:blipFill>
        <p:spPr>
          <a:xfrm>
            <a:off x="8508055" y="2148337"/>
            <a:ext cx="666151" cy="548640"/>
          </a:xfrm>
          <a:prstGeom prst="rect">
            <a:avLst/>
          </a:prstGeom>
        </p:spPr>
      </p:pic>
      <p:pic>
        <p:nvPicPr>
          <p:cNvPr id="61" name="Picture 60">
            <a:extLst>
              <a:ext uri="{FF2B5EF4-FFF2-40B4-BE49-F238E27FC236}">
                <a16:creationId xmlns:a16="http://schemas.microsoft.com/office/drawing/2014/main" id="{64E3BEA1-A134-1493-B756-CF2ABE92CEF1}"/>
              </a:ext>
            </a:extLst>
          </p:cNvPr>
          <p:cNvPicPr>
            <a:picLocks noChangeAspect="1"/>
          </p:cNvPicPr>
          <p:nvPr/>
        </p:nvPicPr>
        <p:blipFill>
          <a:blip r:embed="rId18" cstate="email">
            <a:extLst>
              <a:ext uri="{28A0092B-C50C-407E-A947-70E740481C1C}">
                <a14:useLocalDpi xmlns:a14="http://schemas.microsoft.com/office/drawing/2010/main"/>
              </a:ext>
            </a:extLst>
          </a:blip>
          <a:srcRect l="-332"/>
          <a:stretch/>
        </p:blipFill>
        <p:spPr>
          <a:xfrm>
            <a:off x="10484204" y="4129026"/>
            <a:ext cx="640080" cy="472386"/>
          </a:xfrm>
          <a:prstGeom prst="rect">
            <a:avLst/>
          </a:prstGeom>
        </p:spPr>
      </p:pic>
      <p:sp>
        <p:nvSpPr>
          <p:cNvPr id="62" name="TextBox 61">
            <a:extLst>
              <a:ext uri="{FF2B5EF4-FFF2-40B4-BE49-F238E27FC236}">
                <a16:creationId xmlns:a16="http://schemas.microsoft.com/office/drawing/2014/main" id="{021DE7A0-7EFF-1B11-D92D-EA24C746A59F}"/>
              </a:ext>
            </a:extLst>
          </p:cNvPr>
          <p:cNvSpPr txBox="1"/>
          <p:nvPr/>
        </p:nvSpPr>
        <p:spPr bwMode="gray">
          <a:xfrm>
            <a:off x="9734470" y="4596814"/>
            <a:ext cx="2139549" cy="503590"/>
          </a:xfrm>
          <a:prstGeom prst="rect">
            <a:avLst/>
          </a:prstGeom>
          <a:noFill/>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New fuel </a:t>
            </a:r>
            <a:br>
              <a:rPr kumimoji="0" lang="en-US" sz="1400" b="1" i="0" u="none" strike="noStrike" kern="1200" cap="none" spc="0" normalizeH="0" baseline="0" noProof="0" dirty="0">
                <a:ln>
                  <a:noFill/>
                </a:ln>
                <a:solidFill>
                  <a:srgbClr val="000000"/>
                </a:solidFill>
                <a:effectLst/>
                <a:uLnTx/>
                <a:uFillTx/>
                <a:latin typeface="Arial"/>
                <a:ea typeface="+mn-ea"/>
                <a:cs typeface="Arial"/>
              </a:rPr>
            </a:br>
            <a:r>
              <a:rPr kumimoji="0" lang="en-US" sz="1400" b="0" i="0" u="none" strike="noStrike" kern="1200" cap="none" spc="0" normalizeH="0" baseline="0" noProof="0" dirty="0">
                <a:ln>
                  <a:noFill/>
                </a:ln>
                <a:solidFill>
                  <a:srgbClr val="000000"/>
                </a:solidFill>
                <a:effectLst/>
                <a:uLnTx/>
                <a:uFillTx/>
                <a:latin typeface="Arial"/>
                <a:ea typeface="+mn-ea"/>
                <a:cs typeface="Arial"/>
              </a:rPr>
              <a:t>(e.g., biofuel, cement)</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3" name="TextBox 62">
            <a:extLst>
              <a:ext uri="{FF2B5EF4-FFF2-40B4-BE49-F238E27FC236}">
                <a16:creationId xmlns:a16="http://schemas.microsoft.com/office/drawing/2014/main" id="{DD14AB06-4578-DE36-7526-28AA8109C181}"/>
              </a:ext>
            </a:extLst>
          </p:cNvPr>
          <p:cNvSpPr txBox="1"/>
          <p:nvPr/>
        </p:nvSpPr>
        <p:spPr bwMode="gray">
          <a:xfrm>
            <a:off x="8064159" y="4624838"/>
            <a:ext cx="1553943" cy="503590"/>
          </a:xfrm>
          <a:prstGeom prst="rect">
            <a:avLst/>
          </a:prstGeom>
          <a:noFill/>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Enhanced oil </a:t>
            </a:r>
            <a:r>
              <a:rPr lang="en-US" sz="1400" b="1" dirty="0">
                <a:solidFill>
                  <a:srgbClr val="000000"/>
                </a:solidFill>
                <a:latin typeface="Arial"/>
              </a:rPr>
              <a:t>r</a:t>
            </a:r>
            <a:r>
              <a:rPr kumimoji="0" lang="en-US" sz="1400" b="1" i="0" u="none" strike="noStrike" kern="1200" cap="none" spc="0" normalizeH="0" baseline="0" noProof="0" dirty="0" err="1">
                <a:ln>
                  <a:noFill/>
                </a:ln>
                <a:solidFill>
                  <a:srgbClr val="000000"/>
                </a:solidFill>
                <a:effectLst/>
                <a:uLnTx/>
                <a:uFillTx/>
                <a:latin typeface="Arial"/>
                <a:ea typeface="+mn-ea"/>
                <a:cs typeface="+mn-cs"/>
              </a:rPr>
              <a:t>ecovery</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024" name="Picture 16" descr="Oil - Free Tools and utensils icons">
            <a:extLst>
              <a:ext uri="{FF2B5EF4-FFF2-40B4-BE49-F238E27FC236}">
                <a16:creationId xmlns:a16="http://schemas.microsoft.com/office/drawing/2014/main" id="{83DA95B6-8AD8-6039-6BB9-CAD6A1BF08D2}"/>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8612530" y="4215957"/>
            <a:ext cx="457200" cy="369349"/>
          </a:xfrm>
          <a:prstGeom prst="rect">
            <a:avLst/>
          </a:prstGeom>
          <a:noFill/>
          <a:extLst>
            <a:ext uri="{909E8E84-426E-40DD-AFC4-6F175D3DCCD1}">
              <a14:hiddenFill xmlns:a14="http://schemas.microsoft.com/office/drawing/2010/main">
                <a:solidFill>
                  <a:srgbClr val="FFFFFF"/>
                </a:solidFill>
              </a14:hiddenFill>
            </a:ext>
          </a:extLst>
        </p:spPr>
      </p:pic>
      <p:sp>
        <p:nvSpPr>
          <p:cNvPr id="1027" name="TextBox 1026">
            <a:extLst>
              <a:ext uri="{FF2B5EF4-FFF2-40B4-BE49-F238E27FC236}">
                <a16:creationId xmlns:a16="http://schemas.microsoft.com/office/drawing/2014/main" id="{658F483F-3EF4-FC2D-5A35-1BE2E558E6B7}"/>
              </a:ext>
            </a:extLst>
          </p:cNvPr>
          <p:cNvSpPr txBox="1"/>
          <p:nvPr/>
        </p:nvSpPr>
        <p:spPr bwMode="gray">
          <a:xfrm>
            <a:off x="8405254" y="5710770"/>
            <a:ext cx="2834029" cy="484529"/>
          </a:xfrm>
          <a:prstGeom prst="rect">
            <a:avLst/>
          </a:prstGeom>
          <a:noFill/>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n-lt"/>
                <a:cs typeface="Arial"/>
              </a:rPr>
              <a:t>Building materials and polymers </a:t>
            </a:r>
            <a:r>
              <a:rPr kumimoji="0" lang="en-US" sz="1400" b="0" i="0" u="none" strike="noStrike" kern="1200" cap="none" spc="0" normalizeH="0" baseline="0" noProof="0">
                <a:ln>
                  <a:noFill/>
                </a:ln>
                <a:solidFill>
                  <a:srgbClr val="000000"/>
                </a:solidFill>
                <a:effectLst/>
                <a:uLnTx/>
                <a:uFillTx/>
                <a:latin typeface="Arial"/>
                <a:ea typeface="+mn-lt"/>
                <a:cs typeface="Arial"/>
              </a:rPr>
              <a:t>(e.g., concrete)</a:t>
            </a: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1029" name="btfpNumberBubble110668">
            <a:extLst>
              <a:ext uri="{FF2B5EF4-FFF2-40B4-BE49-F238E27FC236}">
                <a16:creationId xmlns:a16="http://schemas.microsoft.com/office/drawing/2014/main" id="{AA7F04C3-40DF-A06C-029E-3EC24B8B66B5}"/>
              </a:ext>
            </a:extLst>
          </p:cNvPr>
          <p:cNvSpPr/>
          <p:nvPr/>
        </p:nvSpPr>
        <p:spPr bwMode="gray">
          <a:xfrm>
            <a:off x="8749476" y="3787836"/>
            <a:ext cx="274320" cy="274320"/>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9BDB"/>
                </a:solidFill>
                <a:effectLst/>
                <a:uLnTx/>
                <a:uFillTx/>
                <a:latin typeface="Arial"/>
                <a:ea typeface="+mn-ea"/>
                <a:cs typeface="+mn-cs"/>
              </a:rPr>
              <a:t>4B</a:t>
            </a:r>
          </a:p>
        </p:txBody>
      </p:sp>
      <p:sp>
        <p:nvSpPr>
          <p:cNvPr id="1033" name="btfpNotesBox833789">
            <a:extLst>
              <a:ext uri="{FF2B5EF4-FFF2-40B4-BE49-F238E27FC236}">
                <a16:creationId xmlns:a16="http://schemas.microsoft.com/office/drawing/2014/main" id="{45BEC3A8-B1D3-EA4A-4ACF-9E813A216FC8}"/>
              </a:ext>
            </a:extLst>
          </p:cNvPr>
          <p:cNvSpPr txBox="1"/>
          <p:nvPr>
            <p:custDataLst>
              <p:tags r:id="rId3"/>
            </p:custDataLst>
          </p:nvPr>
        </p:nvSpPr>
        <p:spPr bwMode="gray">
          <a:xfrm>
            <a:off x="329331" y="6272784"/>
            <a:ext cx="9077153" cy="492443"/>
          </a:xfrm>
          <a:prstGeom prst="rect">
            <a:avLst/>
          </a:prstGeom>
          <a:noFill/>
        </p:spPr>
        <p:txBody>
          <a:bodyPr vert="horz" wrap="square" lIns="0" tIns="0" rIns="0" bIns="0" rtlCol="0" anchor="b">
            <a:spAutoFit/>
          </a:bodyPr>
          <a:lstStyle/>
          <a:p>
            <a:pPr>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a:t>
            </a:r>
            <a:r>
              <a:rPr lang="en-US" sz="800" dirty="0">
                <a:solidFill>
                  <a:srgbClr val="000000"/>
                </a:solidFill>
                <a:latin typeface="Arial"/>
              </a:rPr>
              <a:t>Land &amp; Climate Review, </a:t>
            </a:r>
            <a:r>
              <a:rPr lang="en-US" sz="800" dirty="0">
                <a:solidFill>
                  <a:srgbClr val="000000"/>
                </a:solidFill>
                <a:latin typeface="Arial"/>
                <a:hlinkClick r:id="rId20"/>
              </a:rPr>
              <a:t>Capturing</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0"/>
              </a:rPr>
              <a:t> and storing problems</a:t>
            </a:r>
            <a:r>
              <a:rPr kumimoji="0" lang="en-US" sz="800" b="0" i="0" u="none" strike="noStrike" kern="1200" cap="none" spc="0" normalizeH="0" baseline="0" noProof="0" dirty="0">
                <a:ln>
                  <a:noFill/>
                </a:ln>
                <a:solidFill>
                  <a:srgbClr val="000000"/>
                </a:solidFill>
                <a:effectLst/>
                <a:uLnTx/>
                <a:uFillTx/>
                <a:latin typeface="Arial"/>
                <a:ea typeface="+mn-ea"/>
                <a:cs typeface="+mn-cs"/>
              </a:rPr>
              <a:t> (2022); MIT,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1"/>
              </a:rPr>
              <a:t>How efficient is carbon capture and storage?</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(2021); CATF,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2"/>
              </a:rPr>
              <a:t>Project track records</a:t>
            </a:r>
            <a:r>
              <a:rPr kumimoji="0" lang="en-US" sz="800" b="0" i="0" u="none" strike="noStrike" kern="1200" cap="none" spc="0" normalizeH="0" baseline="0" noProof="0" dirty="0">
                <a:ln>
                  <a:noFill/>
                </a:ln>
                <a:solidFill>
                  <a:srgbClr val="000000"/>
                </a:solidFill>
                <a:effectLst/>
                <a:uLnTx/>
                <a:uFillTx/>
                <a:latin typeface="Arial"/>
                <a:ea typeface="+mn-ea"/>
                <a:cs typeface="+mn-cs"/>
              </a:rPr>
              <a:t> (2024); </a:t>
            </a:r>
            <a:r>
              <a:rPr lang="en-US" sz="800" dirty="0">
                <a:solidFill>
                  <a:srgbClr val="000000"/>
                </a:solidFill>
                <a:latin typeface="Arial"/>
              </a:rPr>
              <a:t>CECO, </a:t>
            </a:r>
            <a:r>
              <a:rPr lang="en-US" sz="800" dirty="0">
                <a:solidFill>
                  <a:srgbClr val="000000"/>
                </a:solidFill>
                <a:latin typeface="Arial"/>
                <a:hlinkClick r:id="rId23"/>
              </a:rPr>
              <a:t>Barriers</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3"/>
              </a:rPr>
              <a:t> </a:t>
            </a:r>
            <a:r>
              <a:rPr lang="en-US" sz="800" dirty="0">
                <a:solidFill>
                  <a:srgbClr val="000000"/>
                </a:solidFill>
                <a:latin typeface="Arial"/>
                <a:hlinkClick r:id="rId23"/>
              </a:rPr>
              <a:t>to</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3"/>
              </a:rPr>
              <a:t> successfully </a:t>
            </a:r>
            <a:r>
              <a:rPr lang="en-US" sz="800" dirty="0" err="1">
                <a:solidFill>
                  <a:srgbClr val="000000"/>
                </a:solidFill>
                <a:latin typeface="Arial"/>
                <a:hlinkClick r:id="rId23"/>
              </a:rPr>
              <a:t>i</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23"/>
              </a:rPr>
              <a:t>mplementing</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3"/>
              </a:rPr>
              <a:t> </a:t>
            </a:r>
            <a:r>
              <a:rPr lang="en-US" sz="800" dirty="0">
                <a:solidFill>
                  <a:srgbClr val="000000"/>
                </a:solidFill>
                <a:latin typeface="Arial"/>
                <a:hlinkClick r:id="rId23"/>
              </a:rPr>
              <a:t>CCUS</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2024); WRI,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4"/>
              </a:rPr>
              <a:t>7 Things to Know about CCUS</a:t>
            </a:r>
            <a:r>
              <a:rPr kumimoji="0" lang="en-US" sz="800" b="0" i="0" u="none" strike="noStrike" kern="1200" cap="none" spc="0" normalizeH="0" baseline="0" noProof="0" dirty="0">
                <a:ln>
                  <a:noFill/>
                </a:ln>
                <a:solidFill>
                  <a:srgbClr val="000000"/>
                </a:solidFill>
                <a:effectLst/>
                <a:uLnTx/>
                <a:uFillTx/>
                <a:latin typeface="Arial"/>
                <a:ea typeface="+mn-ea"/>
                <a:cs typeface="+mn-cs"/>
              </a:rPr>
              <a:t> (2023).</a:t>
            </a:r>
            <a:br>
              <a:rPr lang="en-US" sz="800" b="0" i="0" u="none" strike="noStrike" kern="1200" cap="none" spc="0" normalizeH="0" baseline="0" noProof="0" dirty="0">
                <a:ln>
                  <a:noFill/>
                </a:ln>
                <a:effectLst/>
                <a:uLnTx/>
                <a:uFillTx/>
                <a:latin typeface="Arial"/>
                <a:cs typeface="Arial"/>
              </a:rPr>
            </a:br>
            <a:r>
              <a:rPr kumimoji="0" lang="en-US" sz="800" b="0" i="0" u="none" strike="noStrike" kern="1200" cap="none" spc="0" normalizeH="0" baseline="0" noProof="0" dirty="0">
                <a:ln>
                  <a:noFill/>
                </a:ln>
                <a:solidFill>
                  <a:srgbClr val="000000"/>
                </a:solidFill>
                <a:effectLst/>
                <a:uLnTx/>
                <a:uFillTx/>
                <a:latin typeface="Arial"/>
                <a:ea typeface="+mn-ea"/>
                <a:cs typeface="+mn-cs"/>
              </a:rPr>
              <a:t>Credit: Christian Sandjaja, Sean Lee, Hyae Ryung Kim, and </a:t>
            </a:r>
            <a:r>
              <a:rPr lang="en-US" sz="800" dirty="0">
                <a:solidFill>
                  <a:srgbClr val="000000"/>
                </a:solidFill>
                <a:hlinkClick r:id="rId25"/>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6"/>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27"/>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TextBox 2">
            <a:extLst>
              <a:ext uri="{FF2B5EF4-FFF2-40B4-BE49-F238E27FC236}">
                <a16:creationId xmlns:a16="http://schemas.microsoft.com/office/drawing/2014/main" id="{5AEC5DE4-74F7-5A8C-1239-D891FF471EF7}"/>
              </a:ext>
            </a:extLst>
          </p:cNvPr>
          <p:cNvSpPr txBox="1"/>
          <p:nvPr/>
        </p:nvSpPr>
        <p:spPr bwMode="gray">
          <a:xfrm>
            <a:off x="6233056" y="1287324"/>
            <a:ext cx="1229078" cy="226591"/>
          </a:xfrm>
          <a:prstGeom prst="rect">
            <a:avLst/>
          </a:prstGeom>
          <a:noFill/>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Arial"/>
                <a:ea typeface="+mn-ea"/>
                <a:cs typeface="Arial"/>
              </a:rPr>
              <a:t>Level of adoption:</a:t>
            </a:r>
            <a:endParaRPr kumimoji="0" lang="en-US" sz="1000" b="0" i="0" u="none" strike="noStrike" kern="1200" cap="none" spc="0" normalizeH="0" baseline="0" noProof="0" dirty="0">
              <a:ln>
                <a:noFill/>
              </a:ln>
              <a:solidFill>
                <a:srgbClr val="000000"/>
              </a:solidFill>
              <a:effectLst/>
              <a:uLnTx/>
              <a:uFillTx/>
              <a:latin typeface="Arial"/>
              <a:ea typeface="+mn-ea"/>
              <a:cs typeface="Arial"/>
            </a:endParaRPr>
          </a:p>
        </p:txBody>
      </p:sp>
      <p:grpSp>
        <p:nvGrpSpPr>
          <p:cNvPr id="19" name="Group 18"/>
          <p:cNvGrpSpPr/>
          <p:nvPr/>
        </p:nvGrpSpPr>
        <p:grpSpPr>
          <a:xfrm>
            <a:off x="7506997" y="1281059"/>
            <a:ext cx="614161" cy="227265"/>
            <a:chOff x="2758406" y="6096208"/>
            <a:chExt cx="614161" cy="227265"/>
          </a:xfrm>
        </p:grpSpPr>
        <p:sp>
          <p:nvSpPr>
            <p:cNvPr id="9" name="Oval 8">
              <a:extLst>
                <a:ext uri="{FF2B5EF4-FFF2-40B4-BE49-F238E27FC236}">
                  <a16:creationId xmlns:a16="http://schemas.microsoft.com/office/drawing/2014/main" id="{64640D74-A325-81FC-CE1A-D557952056AA}"/>
                </a:ext>
              </a:extLst>
            </p:cNvPr>
            <p:cNvSpPr/>
            <p:nvPr/>
          </p:nvSpPr>
          <p:spPr bwMode="gray">
            <a:xfrm>
              <a:off x="2758406" y="6096208"/>
              <a:ext cx="216235" cy="227265"/>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21" name="TextBox 20">
              <a:extLst>
                <a:ext uri="{FF2B5EF4-FFF2-40B4-BE49-F238E27FC236}">
                  <a16:creationId xmlns:a16="http://schemas.microsoft.com/office/drawing/2014/main" id="{9AF4AED1-D2C1-A656-AF1A-278080EFB729}"/>
                </a:ext>
              </a:extLst>
            </p:cNvPr>
            <p:cNvSpPr txBox="1"/>
            <p:nvPr/>
          </p:nvSpPr>
          <p:spPr bwMode="gray">
            <a:xfrm>
              <a:off x="3036971" y="6096208"/>
              <a:ext cx="335596" cy="226591"/>
            </a:xfrm>
            <a:prstGeom prst="rect">
              <a:avLst/>
            </a:prstGeom>
            <a:noFill/>
          </p:spPr>
          <p:txBody>
            <a:bodyPr rot="0" spcFirstLastPara="0" vertOverflow="overflow" horzOverflow="overflow" vert="horz" wrap="none" lIns="36000" tIns="36000" rIns="36000" bIns="36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Arial"/>
                  <a:ea typeface="+mn-ea"/>
                  <a:cs typeface="Arial"/>
                </a:rPr>
                <a:t>High</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034" name="Group 1033"/>
          <p:cNvGrpSpPr/>
          <p:nvPr/>
        </p:nvGrpSpPr>
        <p:grpSpPr>
          <a:xfrm>
            <a:off x="8362393" y="1281059"/>
            <a:ext cx="889877" cy="227265"/>
            <a:chOff x="3736306" y="6096208"/>
            <a:chExt cx="889877" cy="227265"/>
          </a:xfrm>
        </p:grpSpPr>
        <p:sp>
          <p:nvSpPr>
            <p:cNvPr id="24" name="Oval 23">
              <a:extLst>
                <a:ext uri="{FF2B5EF4-FFF2-40B4-BE49-F238E27FC236}">
                  <a16:creationId xmlns:a16="http://schemas.microsoft.com/office/drawing/2014/main" id="{0A8C435A-084B-FD4C-0589-186FC5C0DDD0}"/>
                </a:ext>
              </a:extLst>
            </p:cNvPr>
            <p:cNvSpPr/>
            <p:nvPr/>
          </p:nvSpPr>
          <p:spPr bwMode="gray">
            <a:xfrm>
              <a:off x="3736306" y="6096208"/>
              <a:ext cx="216235" cy="227265"/>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25" name="TextBox 24">
              <a:extLst>
                <a:ext uri="{FF2B5EF4-FFF2-40B4-BE49-F238E27FC236}">
                  <a16:creationId xmlns:a16="http://schemas.microsoft.com/office/drawing/2014/main" id="{F7A2FA48-E017-040B-3B09-ABC529BE2741}"/>
                </a:ext>
              </a:extLst>
            </p:cNvPr>
            <p:cNvSpPr txBox="1"/>
            <p:nvPr/>
          </p:nvSpPr>
          <p:spPr bwMode="gray">
            <a:xfrm>
              <a:off x="4014871" y="6096208"/>
              <a:ext cx="611312" cy="226591"/>
            </a:xfrm>
            <a:prstGeom prst="rect">
              <a:avLst/>
            </a:prstGeom>
            <a:noFill/>
          </p:spPr>
          <p:txBody>
            <a:bodyPr rot="0" spcFirstLastPara="0" vertOverflow="overflow" horzOverflow="overflow" vert="horz" wrap="none" lIns="36000" tIns="36000" rIns="36000" bIns="36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Arial"/>
                  <a:ea typeface="+mn-ea"/>
                  <a:cs typeface="Arial"/>
                </a:rPr>
                <a:t>Moderate</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035" name="Group 1034"/>
          <p:cNvGrpSpPr/>
          <p:nvPr/>
        </p:nvGrpSpPr>
        <p:grpSpPr>
          <a:xfrm>
            <a:off x="9493505" y="1281059"/>
            <a:ext cx="585307" cy="227265"/>
            <a:chOff x="4809456" y="6096208"/>
            <a:chExt cx="585307" cy="227265"/>
          </a:xfrm>
        </p:grpSpPr>
        <p:sp>
          <p:nvSpPr>
            <p:cNvPr id="26" name="Oval 25">
              <a:extLst>
                <a:ext uri="{FF2B5EF4-FFF2-40B4-BE49-F238E27FC236}">
                  <a16:creationId xmlns:a16="http://schemas.microsoft.com/office/drawing/2014/main" id="{E451D21D-27DD-A79F-1A6D-A16723FE14A4}"/>
                </a:ext>
              </a:extLst>
            </p:cNvPr>
            <p:cNvSpPr/>
            <p:nvPr/>
          </p:nvSpPr>
          <p:spPr bwMode="gray">
            <a:xfrm>
              <a:off x="4809456" y="6096208"/>
              <a:ext cx="216235" cy="227265"/>
            </a:xfrm>
            <a:prstGeom prst="ellipse">
              <a:avLst/>
            </a:prstGeom>
            <a:solidFill>
              <a:srgbClr val="C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29" name="TextBox 28">
              <a:extLst>
                <a:ext uri="{FF2B5EF4-FFF2-40B4-BE49-F238E27FC236}">
                  <a16:creationId xmlns:a16="http://schemas.microsoft.com/office/drawing/2014/main" id="{8E213ABC-992F-ED1B-F3DC-0922D112194B}"/>
                </a:ext>
              </a:extLst>
            </p:cNvPr>
            <p:cNvSpPr txBox="1"/>
            <p:nvPr/>
          </p:nvSpPr>
          <p:spPr bwMode="gray">
            <a:xfrm>
              <a:off x="5088021" y="6096208"/>
              <a:ext cx="306742" cy="226591"/>
            </a:xfrm>
            <a:prstGeom prst="rect">
              <a:avLst/>
            </a:prstGeom>
            <a:noFill/>
          </p:spPr>
          <p:txBody>
            <a:bodyPr rot="0" spcFirstLastPara="0" vertOverflow="overflow" horzOverflow="overflow" vert="horz" wrap="none" lIns="36000" tIns="36000" rIns="36000" bIns="36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Arial"/>
                  <a:ea typeface="+mn-ea"/>
                  <a:cs typeface="Arial"/>
                </a:rPr>
                <a:t>Low</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039" name="Group 1038"/>
          <p:cNvGrpSpPr/>
          <p:nvPr/>
        </p:nvGrpSpPr>
        <p:grpSpPr>
          <a:xfrm>
            <a:off x="10320047" y="1281059"/>
            <a:ext cx="1591992" cy="227265"/>
            <a:chOff x="5571456" y="6096208"/>
            <a:chExt cx="1591992" cy="227265"/>
          </a:xfrm>
        </p:grpSpPr>
        <p:sp>
          <p:nvSpPr>
            <p:cNvPr id="44" name="Oval 43">
              <a:extLst>
                <a:ext uri="{FF2B5EF4-FFF2-40B4-BE49-F238E27FC236}">
                  <a16:creationId xmlns:a16="http://schemas.microsoft.com/office/drawing/2014/main" id="{D39F2D3F-BC53-EF32-835F-B728A313AF9A}"/>
                </a:ext>
              </a:extLst>
            </p:cNvPr>
            <p:cNvSpPr/>
            <p:nvPr/>
          </p:nvSpPr>
          <p:spPr bwMode="gray">
            <a:xfrm>
              <a:off x="5571456" y="6096208"/>
              <a:ext cx="216235" cy="227265"/>
            </a:xfrm>
            <a:prstGeom prst="ellipse">
              <a:avLst/>
            </a:prstGeom>
            <a:solidFill>
              <a:schemeClr val="tx2">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45" name="TextBox 44">
              <a:extLst>
                <a:ext uri="{FF2B5EF4-FFF2-40B4-BE49-F238E27FC236}">
                  <a16:creationId xmlns:a16="http://schemas.microsoft.com/office/drawing/2014/main" id="{B747ED60-5352-F9DB-929B-F41C82BC40FB}"/>
                </a:ext>
              </a:extLst>
            </p:cNvPr>
            <p:cNvSpPr txBox="1"/>
            <p:nvPr/>
          </p:nvSpPr>
          <p:spPr bwMode="gray">
            <a:xfrm>
              <a:off x="5850021" y="6096208"/>
              <a:ext cx="1313427" cy="226591"/>
            </a:xfrm>
            <a:prstGeom prst="rect">
              <a:avLst/>
            </a:prstGeom>
            <a:noFill/>
          </p:spPr>
          <p:txBody>
            <a:bodyPr rot="0" spcFirstLastPara="0" vertOverflow="overflow" horzOverflow="overflow" vert="horz" wrap="none" lIns="36000" tIns="36000" rIns="36000" bIns="36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Arial"/>
                  <a:ea typeface="+mn-ea"/>
                  <a:cs typeface="Arial"/>
                </a:rPr>
                <a:t>Need further research</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B87B5CBC-4A29-C145-2E92-76747A00965A}"/>
              </a:ext>
            </a:extLst>
          </p:cNvPr>
          <p:cNvSpPr/>
          <p:nvPr/>
        </p:nvSpPr>
        <p:spPr bwMode="gray">
          <a:xfrm>
            <a:off x="1088356" y="2140365"/>
            <a:ext cx="216235" cy="227265"/>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grpSp>
        <p:nvGrpSpPr>
          <p:cNvPr id="1051" name="Group 1050"/>
          <p:cNvGrpSpPr/>
          <p:nvPr/>
        </p:nvGrpSpPr>
        <p:grpSpPr>
          <a:xfrm>
            <a:off x="3039220" y="4229291"/>
            <a:ext cx="2163543" cy="1048701"/>
            <a:chOff x="3039220" y="4229291"/>
            <a:chExt cx="2163543" cy="1048701"/>
          </a:xfrm>
        </p:grpSpPr>
        <p:sp>
          <p:nvSpPr>
            <p:cNvPr id="40" name="TextBox 39">
              <a:extLst>
                <a:ext uri="{FF2B5EF4-FFF2-40B4-BE49-F238E27FC236}">
                  <a16:creationId xmlns:a16="http://schemas.microsoft.com/office/drawing/2014/main" id="{4909310E-7ACA-5184-757F-2569F3614F7D}"/>
                </a:ext>
              </a:extLst>
            </p:cNvPr>
            <p:cNvSpPr txBox="1"/>
            <p:nvPr/>
          </p:nvSpPr>
          <p:spPr bwMode="gray">
            <a:xfrm>
              <a:off x="3039220" y="4989845"/>
              <a:ext cx="2163543" cy="288147"/>
            </a:xfrm>
            <a:prstGeom prst="rect">
              <a:avLst/>
            </a:prstGeom>
            <a:noFill/>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Post-combustion</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50" name="Picture 49">
              <a:extLst>
                <a:ext uri="{FF2B5EF4-FFF2-40B4-BE49-F238E27FC236}">
                  <a16:creationId xmlns:a16="http://schemas.microsoft.com/office/drawing/2014/main" id="{687C9D76-BD2F-1F54-C10A-9DC3D6B5D4A6}"/>
                </a:ext>
              </a:extLst>
            </p:cNvPr>
            <p:cNvPicPr>
              <a:picLocks noChangeAspect="1"/>
            </p:cNvPicPr>
            <p:nvPr/>
          </p:nvPicPr>
          <p:blipFill>
            <a:blip r:embed="rId28" cstate="email">
              <a:extLst>
                <a:ext uri="{28A0092B-C50C-407E-A947-70E740481C1C}">
                  <a14:useLocalDpi xmlns:a14="http://schemas.microsoft.com/office/drawing/2010/main"/>
                </a:ext>
              </a:extLst>
            </a:blip>
            <a:srcRect l="-330"/>
            <a:stretch/>
          </p:blipFill>
          <p:spPr>
            <a:xfrm>
              <a:off x="3778470" y="4229291"/>
              <a:ext cx="736391" cy="681921"/>
            </a:xfrm>
            <a:prstGeom prst="rect">
              <a:avLst/>
            </a:prstGeom>
          </p:spPr>
        </p:pic>
        <p:sp>
          <p:nvSpPr>
            <p:cNvPr id="47" name="Oval 46">
              <a:extLst>
                <a:ext uri="{FF2B5EF4-FFF2-40B4-BE49-F238E27FC236}">
                  <a16:creationId xmlns:a16="http://schemas.microsoft.com/office/drawing/2014/main" id="{2DB05652-6E82-9ADF-B4B0-6E021D4D4F23}"/>
                </a:ext>
              </a:extLst>
            </p:cNvPr>
            <p:cNvSpPr/>
            <p:nvPr/>
          </p:nvSpPr>
          <p:spPr bwMode="gray">
            <a:xfrm>
              <a:off x="4593556" y="4254914"/>
              <a:ext cx="216235" cy="227265"/>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grpSp>
      <p:grpSp>
        <p:nvGrpSpPr>
          <p:cNvPr id="1052" name="Group 1051"/>
          <p:cNvGrpSpPr/>
          <p:nvPr/>
        </p:nvGrpSpPr>
        <p:grpSpPr>
          <a:xfrm>
            <a:off x="5532766" y="2222914"/>
            <a:ext cx="990465" cy="899330"/>
            <a:chOff x="5532766" y="2222914"/>
            <a:chExt cx="990465" cy="899330"/>
          </a:xfrm>
        </p:grpSpPr>
        <p:pic>
          <p:nvPicPr>
            <p:cNvPr id="5" name="Picture 4">
              <a:extLst>
                <a:ext uri="{FF2B5EF4-FFF2-40B4-BE49-F238E27FC236}">
                  <a16:creationId xmlns:a16="http://schemas.microsoft.com/office/drawing/2014/main" id="{80AD5D81-9153-79BC-470F-6D22CB3CC9F4}"/>
                </a:ext>
              </a:extLst>
            </p:cNvPr>
            <p:cNvPicPr>
              <a:picLocks noChangeAspect="1"/>
            </p:cNvPicPr>
            <p:nvPr/>
          </p:nvPicPr>
          <p:blipFill>
            <a:blip r:embed="rId29" cstate="email">
              <a:extLst>
                <a:ext uri="{28A0092B-C50C-407E-A947-70E740481C1C}">
                  <a14:useLocalDpi xmlns:a14="http://schemas.microsoft.com/office/drawing/2010/main"/>
                </a:ext>
              </a:extLst>
            </a:blip>
            <a:srcRect t="-1578"/>
            <a:stretch/>
          </p:blipFill>
          <p:spPr>
            <a:xfrm>
              <a:off x="5698450" y="2325965"/>
              <a:ext cx="652752" cy="483889"/>
            </a:xfrm>
            <a:prstGeom prst="rect">
              <a:avLst/>
            </a:prstGeom>
            <a:ln>
              <a:noFill/>
            </a:ln>
          </p:spPr>
        </p:pic>
        <p:sp>
          <p:nvSpPr>
            <p:cNvPr id="7" name="TextBox 6">
              <a:extLst>
                <a:ext uri="{FF2B5EF4-FFF2-40B4-BE49-F238E27FC236}">
                  <a16:creationId xmlns:a16="http://schemas.microsoft.com/office/drawing/2014/main" id="{F7540958-058F-243C-E044-3CF6C63341EC}"/>
                </a:ext>
              </a:extLst>
            </p:cNvPr>
            <p:cNvSpPr txBox="1"/>
            <p:nvPr/>
          </p:nvSpPr>
          <p:spPr bwMode="gray">
            <a:xfrm>
              <a:off x="5532766" y="2834097"/>
              <a:ext cx="990465" cy="288147"/>
            </a:xfrm>
            <a:prstGeom prst="rect">
              <a:avLst/>
            </a:prstGeom>
            <a:noFill/>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Pipeline</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8" name="Oval 47">
              <a:extLst>
                <a:ext uri="{FF2B5EF4-FFF2-40B4-BE49-F238E27FC236}">
                  <a16:creationId xmlns:a16="http://schemas.microsoft.com/office/drawing/2014/main" id="{96EAAA98-1DEB-7357-C247-ABCE2D2006DF}"/>
                </a:ext>
              </a:extLst>
            </p:cNvPr>
            <p:cNvSpPr/>
            <p:nvPr/>
          </p:nvSpPr>
          <p:spPr bwMode="gray">
            <a:xfrm>
              <a:off x="6244556" y="2222914"/>
              <a:ext cx="216235" cy="227265"/>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grpSp>
      <p:sp>
        <p:nvSpPr>
          <p:cNvPr id="49" name="Oval 48">
            <a:extLst>
              <a:ext uri="{FF2B5EF4-FFF2-40B4-BE49-F238E27FC236}">
                <a16:creationId xmlns:a16="http://schemas.microsoft.com/office/drawing/2014/main" id="{F03541D4-F92D-1568-0C4E-DA248A418EC9}"/>
              </a:ext>
            </a:extLst>
          </p:cNvPr>
          <p:cNvSpPr/>
          <p:nvPr/>
        </p:nvSpPr>
        <p:spPr bwMode="gray">
          <a:xfrm>
            <a:off x="9368756" y="2165764"/>
            <a:ext cx="216235" cy="227265"/>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57" name="Oval 56">
            <a:extLst>
              <a:ext uri="{FF2B5EF4-FFF2-40B4-BE49-F238E27FC236}">
                <a16:creationId xmlns:a16="http://schemas.microsoft.com/office/drawing/2014/main" id="{4331D58A-2568-DFAD-8DF6-590AD5D6867A}"/>
              </a:ext>
            </a:extLst>
          </p:cNvPr>
          <p:cNvSpPr/>
          <p:nvPr/>
        </p:nvSpPr>
        <p:spPr bwMode="gray">
          <a:xfrm>
            <a:off x="11235656" y="2165764"/>
            <a:ext cx="216235" cy="227265"/>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59" name="Oval 58">
            <a:extLst>
              <a:ext uri="{FF2B5EF4-FFF2-40B4-BE49-F238E27FC236}">
                <a16:creationId xmlns:a16="http://schemas.microsoft.com/office/drawing/2014/main" id="{679EF593-DB1A-E6DC-866B-618D07C9ECF5}"/>
              </a:ext>
            </a:extLst>
          </p:cNvPr>
          <p:cNvSpPr/>
          <p:nvPr/>
        </p:nvSpPr>
        <p:spPr bwMode="gray">
          <a:xfrm>
            <a:off x="9368756" y="4110520"/>
            <a:ext cx="216235" cy="227265"/>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60" name="Oval 59">
            <a:extLst>
              <a:ext uri="{FF2B5EF4-FFF2-40B4-BE49-F238E27FC236}">
                <a16:creationId xmlns:a16="http://schemas.microsoft.com/office/drawing/2014/main" id="{8DFAF241-EF36-A327-6D1B-42AF58453F0E}"/>
              </a:ext>
            </a:extLst>
          </p:cNvPr>
          <p:cNvSpPr/>
          <p:nvPr/>
        </p:nvSpPr>
        <p:spPr bwMode="gray">
          <a:xfrm>
            <a:off x="1088356" y="4166015"/>
            <a:ext cx="216235" cy="227265"/>
          </a:xfrm>
          <a:prstGeom prst="ellipse">
            <a:avLst/>
          </a:prstGeom>
          <a:solidFill>
            <a:schemeClr val="tx2">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1031" name="Oval 1030">
            <a:extLst>
              <a:ext uri="{FF2B5EF4-FFF2-40B4-BE49-F238E27FC236}">
                <a16:creationId xmlns:a16="http://schemas.microsoft.com/office/drawing/2014/main" id="{FCF76841-6E0B-3648-D95A-C2A40A5F1409}"/>
              </a:ext>
            </a:extLst>
          </p:cNvPr>
          <p:cNvSpPr/>
          <p:nvPr/>
        </p:nvSpPr>
        <p:spPr bwMode="gray">
          <a:xfrm>
            <a:off x="2428206" y="4153315"/>
            <a:ext cx="216235" cy="227265"/>
          </a:xfrm>
          <a:prstGeom prst="ellipse">
            <a:avLst/>
          </a:prstGeom>
          <a:solidFill>
            <a:schemeClr val="tx2">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grpSp>
        <p:nvGrpSpPr>
          <p:cNvPr id="1053" name="Group 1052"/>
          <p:cNvGrpSpPr/>
          <p:nvPr/>
        </p:nvGrpSpPr>
        <p:grpSpPr>
          <a:xfrm>
            <a:off x="6715870" y="2196490"/>
            <a:ext cx="995871" cy="934900"/>
            <a:chOff x="6715870" y="2196490"/>
            <a:chExt cx="995871" cy="934900"/>
          </a:xfrm>
        </p:grpSpPr>
        <p:pic>
          <p:nvPicPr>
            <p:cNvPr id="6" name="Picture 5">
              <a:extLst>
                <a:ext uri="{FF2B5EF4-FFF2-40B4-BE49-F238E27FC236}">
                  <a16:creationId xmlns:a16="http://schemas.microsoft.com/office/drawing/2014/main" id="{08A55C62-19D1-48DC-6375-78A918E4D781}"/>
                </a:ext>
              </a:extLst>
            </p:cNvPr>
            <p:cNvPicPr>
              <a:picLocks noChangeAspect="1"/>
            </p:cNvPicPr>
            <p:nvPr/>
          </p:nvPicPr>
          <p:blipFill>
            <a:blip r:embed="rId30" cstate="email">
              <a:extLst>
                <a:ext uri="{28A0092B-C50C-407E-A947-70E740481C1C}">
                  <a14:useLocalDpi xmlns:a14="http://schemas.microsoft.com/office/drawing/2010/main"/>
                </a:ext>
              </a:extLst>
            </a:blip>
            <a:srcRect/>
            <a:stretch/>
          </p:blipFill>
          <p:spPr>
            <a:xfrm>
              <a:off x="6805355" y="2196490"/>
              <a:ext cx="802677" cy="635044"/>
            </a:xfrm>
            <a:prstGeom prst="rect">
              <a:avLst/>
            </a:prstGeom>
          </p:spPr>
        </p:pic>
        <p:sp>
          <p:nvSpPr>
            <p:cNvPr id="16" name="TextBox 15">
              <a:extLst>
                <a:ext uri="{FF2B5EF4-FFF2-40B4-BE49-F238E27FC236}">
                  <a16:creationId xmlns:a16="http://schemas.microsoft.com/office/drawing/2014/main" id="{C36A12B3-F511-E810-FDF7-36FDC9FD20D8}"/>
                </a:ext>
              </a:extLst>
            </p:cNvPr>
            <p:cNvSpPr txBox="1"/>
            <p:nvPr/>
          </p:nvSpPr>
          <p:spPr bwMode="gray">
            <a:xfrm>
              <a:off x="6715870" y="2844123"/>
              <a:ext cx="990465" cy="287267"/>
            </a:xfrm>
            <a:prstGeom prst="rect">
              <a:avLst/>
            </a:prstGeom>
            <a:noFill/>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Ship</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36" name="Oval 1035">
              <a:extLst>
                <a:ext uri="{FF2B5EF4-FFF2-40B4-BE49-F238E27FC236}">
                  <a16:creationId xmlns:a16="http://schemas.microsoft.com/office/drawing/2014/main" id="{84A6BA34-DC44-CE65-CE26-A08FF1B63DAC}"/>
                </a:ext>
              </a:extLst>
            </p:cNvPr>
            <p:cNvSpPr/>
            <p:nvPr/>
          </p:nvSpPr>
          <p:spPr bwMode="gray">
            <a:xfrm>
              <a:off x="7495506" y="2197516"/>
              <a:ext cx="216235" cy="227265"/>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grpSp>
      <p:grpSp>
        <p:nvGrpSpPr>
          <p:cNvPr id="1055" name="Group 1054"/>
          <p:cNvGrpSpPr/>
          <p:nvPr/>
        </p:nvGrpSpPr>
        <p:grpSpPr>
          <a:xfrm>
            <a:off x="6685290" y="3219866"/>
            <a:ext cx="1026451" cy="1109788"/>
            <a:chOff x="6685290" y="3219866"/>
            <a:chExt cx="1026451" cy="1109788"/>
          </a:xfrm>
        </p:grpSpPr>
        <p:pic>
          <p:nvPicPr>
            <p:cNvPr id="27" name="Picture 26">
              <a:extLst>
                <a:ext uri="{FF2B5EF4-FFF2-40B4-BE49-F238E27FC236}">
                  <a16:creationId xmlns:a16="http://schemas.microsoft.com/office/drawing/2014/main" id="{2D8F472E-EF2E-D37D-460E-E5E27890977D}"/>
                </a:ext>
              </a:extLst>
            </p:cNvPr>
            <p:cNvPicPr>
              <a:picLocks noChangeAspect="1"/>
            </p:cNvPicPr>
            <p:nvPr/>
          </p:nvPicPr>
          <p:blipFill>
            <a:blip r:embed="rId31" cstate="email">
              <a:extLst>
                <a:ext uri="{28A0092B-C50C-407E-A947-70E740481C1C}">
                  <a14:useLocalDpi xmlns:a14="http://schemas.microsoft.com/office/drawing/2010/main"/>
                </a:ext>
              </a:extLst>
            </a:blip>
            <a:srcRect/>
            <a:stretch/>
          </p:blipFill>
          <p:spPr>
            <a:xfrm>
              <a:off x="6685290" y="3262017"/>
              <a:ext cx="999598" cy="830885"/>
            </a:xfrm>
            <a:prstGeom prst="rect">
              <a:avLst/>
            </a:prstGeom>
          </p:spPr>
        </p:pic>
        <p:sp>
          <p:nvSpPr>
            <p:cNvPr id="28" name="TextBox 27">
              <a:extLst>
                <a:ext uri="{FF2B5EF4-FFF2-40B4-BE49-F238E27FC236}">
                  <a16:creationId xmlns:a16="http://schemas.microsoft.com/office/drawing/2014/main" id="{9A2178F8-0549-F2E6-3428-25667C900B72}"/>
                </a:ext>
              </a:extLst>
            </p:cNvPr>
            <p:cNvSpPr txBox="1"/>
            <p:nvPr/>
          </p:nvSpPr>
          <p:spPr bwMode="gray">
            <a:xfrm>
              <a:off x="6806107" y="4041507"/>
              <a:ext cx="759859" cy="288147"/>
            </a:xfrm>
            <a:prstGeom prst="rect">
              <a:avLst/>
            </a:prstGeom>
            <a:noFill/>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Truck</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37" name="Oval 1036">
              <a:extLst>
                <a:ext uri="{FF2B5EF4-FFF2-40B4-BE49-F238E27FC236}">
                  <a16:creationId xmlns:a16="http://schemas.microsoft.com/office/drawing/2014/main" id="{2EEC83C5-8826-7833-BA36-4BD0D762C79D}"/>
                </a:ext>
              </a:extLst>
            </p:cNvPr>
            <p:cNvSpPr/>
            <p:nvPr/>
          </p:nvSpPr>
          <p:spPr bwMode="gray">
            <a:xfrm>
              <a:off x="7495506" y="3219866"/>
              <a:ext cx="216235" cy="227265"/>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grpSp>
      <p:grpSp>
        <p:nvGrpSpPr>
          <p:cNvPr id="1054" name="Group 1053"/>
          <p:cNvGrpSpPr/>
          <p:nvPr/>
        </p:nvGrpSpPr>
        <p:grpSpPr>
          <a:xfrm>
            <a:off x="5532765" y="3219866"/>
            <a:ext cx="990465" cy="1112894"/>
            <a:chOff x="5532765" y="3219866"/>
            <a:chExt cx="990465" cy="1112894"/>
          </a:xfrm>
        </p:grpSpPr>
        <p:pic>
          <p:nvPicPr>
            <p:cNvPr id="30" name="Picture 29">
              <a:extLst>
                <a:ext uri="{FF2B5EF4-FFF2-40B4-BE49-F238E27FC236}">
                  <a16:creationId xmlns:a16="http://schemas.microsoft.com/office/drawing/2014/main" id="{E53A6D4F-210F-2D80-7CB8-356A62A87711}"/>
                </a:ext>
              </a:extLst>
            </p:cNvPr>
            <p:cNvPicPr>
              <a:picLocks noChangeAspect="1"/>
            </p:cNvPicPr>
            <p:nvPr/>
          </p:nvPicPr>
          <p:blipFill>
            <a:blip r:embed="rId32" cstate="email">
              <a:extLst>
                <a:ext uri="{28A0092B-C50C-407E-A947-70E740481C1C}">
                  <a14:useLocalDpi xmlns:a14="http://schemas.microsoft.com/office/drawing/2010/main"/>
                </a:ext>
              </a:extLst>
            </a:blip>
            <a:srcRect/>
            <a:stretch/>
          </p:blipFill>
          <p:spPr>
            <a:xfrm>
              <a:off x="5579387" y="3284736"/>
              <a:ext cx="888294" cy="830885"/>
            </a:xfrm>
            <a:prstGeom prst="rect">
              <a:avLst/>
            </a:prstGeom>
          </p:spPr>
        </p:pic>
        <p:sp>
          <p:nvSpPr>
            <p:cNvPr id="31" name="TextBox 30">
              <a:extLst>
                <a:ext uri="{FF2B5EF4-FFF2-40B4-BE49-F238E27FC236}">
                  <a16:creationId xmlns:a16="http://schemas.microsoft.com/office/drawing/2014/main" id="{E1C0D66C-2F42-1582-22E0-8D9BE73F8489}"/>
                </a:ext>
              </a:extLst>
            </p:cNvPr>
            <p:cNvSpPr txBox="1"/>
            <p:nvPr/>
          </p:nvSpPr>
          <p:spPr bwMode="gray">
            <a:xfrm>
              <a:off x="5532765" y="4044613"/>
              <a:ext cx="990465" cy="288147"/>
            </a:xfrm>
            <a:prstGeom prst="rect">
              <a:avLst/>
            </a:prstGeom>
            <a:noFill/>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Rail</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40" name="Oval 1039">
              <a:extLst>
                <a:ext uri="{FF2B5EF4-FFF2-40B4-BE49-F238E27FC236}">
                  <a16:creationId xmlns:a16="http://schemas.microsoft.com/office/drawing/2014/main" id="{2CBCACE8-E9C0-4A44-5A8C-732E0AA8CEA4}"/>
                </a:ext>
              </a:extLst>
            </p:cNvPr>
            <p:cNvSpPr/>
            <p:nvPr/>
          </p:nvSpPr>
          <p:spPr bwMode="gray">
            <a:xfrm>
              <a:off x="6250906" y="3219866"/>
              <a:ext cx="216235" cy="227265"/>
            </a:xfrm>
            <a:prstGeom prst="ellipse">
              <a:avLst/>
            </a:prstGeom>
            <a:solidFill>
              <a:srgbClr val="C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grpSp>
      <p:grpSp>
        <p:nvGrpSpPr>
          <p:cNvPr id="8" name="Group 7"/>
          <p:cNvGrpSpPr/>
          <p:nvPr/>
        </p:nvGrpSpPr>
        <p:grpSpPr>
          <a:xfrm>
            <a:off x="3039220" y="2140366"/>
            <a:ext cx="2163543" cy="925897"/>
            <a:chOff x="3039220" y="2140366"/>
            <a:chExt cx="2163543" cy="925897"/>
          </a:xfrm>
        </p:grpSpPr>
        <p:sp>
          <p:nvSpPr>
            <p:cNvPr id="32" name="TextBox 31">
              <a:extLst>
                <a:ext uri="{FF2B5EF4-FFF2-40B4-BE49-F238E27FC236}">
                  <a16:creationId xmlns:a16="http://schemas.microsoft.com/office/drawing/2014/main" id="{EC7EEBF2-7418-E476-65DB-B23F62779C2F}"/>
                </a:ext>
              </a:extLst>
            </p:cNvPr>
            <p:cNvSpPr txBox="1"/>
            <p:nvPr/>
          </p:nvSpPr>
          <p:spPr bwMode="gray">
            <a:xfrm>
              <a:off x="3039220" y="2778116"/>
              <a:ext cx="2163543" cy="288147"/>
            </a:xfrm>
            <a:prstGeom prst="rect">
              <a:avLst/>
            </a:prstGeom>
            <a:noFill/>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Oxyfuel combustion</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51" name="Picture 50">
              <a:extLst>
                <a:ext uri="{FF2B5EF4-FFF2-40B4-BE49-F238E27FC236}">
                  <a16:creationId xmlns:a16="http://schemas.microsoft.com/office/drawing/2014/main" id="{D7052CE3-6B97-C760-B4A7-04D9DCF1F51B}"/>
                </a:ext>
              </a:extLst>
            </p:cNvPr>
            <p:cNvPicPr>
              <a:picLocks noChangeAspect="1"/>
            </p:cNvPicPr>
            <p:nvPr/>
          </p:nvPicPr>
          <p:blipFill>
            <a:blip r:embed="rId33" cstate="email">
              <a:extLst>
                <a:ext uri="{28A0092B-C50C-407E-A947-70E740481C1C}">
                  <a14:useLocalDpi xmlns:a14="http://schemas.microsoft.com/office/drawing/2010/main"/>
                </a:ext>
              </a:extLst>
            </a:blip>
            <a:srcRect l="-330"/>
            <a:stretch/>
          </p:blipFill>
          <p:spPr>
            <a:xfrm>
              <a:off x="3873720" y="2182523"/>
              <a:ext cx="641141" cy="509862"/>
            </a:xfrm>
            <a:prstGeom prst="rect">
              <a:avLst/>
            </a:prstGeom>
          </p:spPr>
        </p:pic>
        <p:sp>
          <p:nvSpPr>
            <p:cNvPr id="1041" name="Oval 1040">
              <a:extLst>
                <a:ext uri="{FF2B5EF4-FFF2-40B4-BE49-F238E27FC236}">
                  <a16:creationId xmlns:a16="http://schemas.microsoft.com/office/drawing/2014/main" id="{4EA5F3C0-2934-09A8-DD92-740E1D19C001}"/>
                </a:ext>
              </a:extLst>
            </p:cNvPr>
            <p:cNvSpPr/>
            <p:nvPr/>
          </p:nvSpPr>
          <p:spPr bwMode="gray">
            <a:xfrm>
              <a:off x="4593556" y="2140366"/>
              <a:ext cx="216235" cy="227265"/>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grpSp>
      <p:grpSp>
        <p:nvGrpSpPr>
          <p:cNvPr id="1050" name="Group 1049"/>
          <p:cNvGrpSpPr/>
          <p:nvPr/>
        </p:nvGrpSpPr>
        <p:grpSpPr>
          <a:xfrm>
            <a:off x="3039220" y="3130966"/>
            <a:ext cx="2163543" cy="1018250"/>
            <a:chOff x="3039220" y="3130966"/>
            <a:chExt cx="2163543" cy="1018250"/>
          </a:xfrm>
        </p:grpSpPr>
        <p:sp>
          <p:nvSpPr>
            <p:cNvPr id="33" name="TextBox 32">
              <a:extLst>
                <a:ext uri="{FF2B5EF4-FFF2-40B4-BE49-F238E27FC236}">
                  <a16:creationId xmlns:a16="http://schemas.microsoft.com/office/drawing/2014/main" id="{8F8AA6BA-D37C-60DC-4321-CD1F94F61DB0}"/>
                </a:ext>
              </a:extLst>
            </p:cNvPr>
            <p:cNvSpPr txBox="1"/>
            <p:nvPr/>
          </p:nvSpPr>
          <p:spPr bwMode="gray">
            <a:xfrm>
              <a:off x="3039220" y="3861069"/>
              <a:ext cx="2163543" cy="288147"/>
            </a:xfrm>
            <a:prstGeom prst="rect">
              <a:avLst/>
            </a:prstGeom>
            <a:noFill/>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Pre-combustion</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43" name="Picture 42">
              <a:extLst>
                <a:ext uri="{FF2B5EF4-FFF2-40B4-BE49-F238E27FC236}">
                  <a16:creationId xmlns:a16="http://schemas.microsoft.com/office/drawing/2014/main" id="{9DBF44CB-8CFB-8688-0676-56537158B722}"/>
                </a:ext>
              </a:extLst>
            </p:cNvPr>
            <p:cNvPicPr>
              <a:picLocks noChangeAspect="1"/>
            </p:cNvPicPr>
            <p:nvPr/>
          </p:nvPicPr>
          <p:blipFill>
            <a:blip r:embed="rId34" cstate="email">
              <a:extLst>
                <a:ext uri="{28A0092B-C50C-407E-A947-70E740481C1C}">
                  <a14:useLocalDpi xmlns:a14="http://schemas.microsoft.com/office/drawing/2010/main"/>
                </a:ext>
              </a:extLst>
            </a:blip>
            <a:srcRect l="-330"/>
            <a:stretch/>
          </p:blipFill>
          <p:spPr>
            <a:xfrm>
              <a:off x="3930870" y="3146338"/>
              <a:ext cx="583991" cy="634002"/>
            </a:xfrm>
            <a:prstGeom prst="rect">
              <a:avLst/>
            </a:prstGeom>
          </p:spPr>
        </p:pic>
        <p:sp>
          <p:nvSpPr>
            <p:cNvPr id="1042" name="Oval 1041">
              <a:extLst>
                <a:ext uri="{FF2B5EF4-FFF2-40B4-BE49-F238E27FC236}">
                  <a16:creationId xmlns:a16="http://schemas.microsoft.com/office/drawing/2014/main" id="{23CE9758-49C5-3153-B351-BCE61BA113F9}"/>
                </a:ext>
              </a:extLst>
            </p:cNvPr>
            <p:cNvSpPr/>
            <p:nvPr/>
          </p:nvSpPr>
          <p:spPr bwMode="gray">
            <a:xfrm>
              <a:off x="4593556" y="3130966"/>
              <a:ext cx="216235" cy="227265"/>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grpSp>
      <p:sp>
        <p:nvSpPr>
          <p:cNvPr id="1043" name="Oval 1042">
            <a:extLst>
              <a:ext uri="{FF2B5EF4-FFF2-40B4-BE49-F238E27FC236}">
                <a16:creationId xmlns:a16="http://schemas.microsoft.com/office/drawing/2014/main" id="{E85402AB-7319-48AE-F636-C17CDFA0F091}"/>
              </a:ext>
            </a:extLst>
          </p:cNvPr>
          <p:cNvSpPr/>
          <p:nvPr/>
        </p:nvSpPr>
        <p:spPr bwMode="gray">
          <a:xfrm>
            <a:off x="1084011" y="2891671"/>
            <a:ext cx="216235" cy="227265"/>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1044" name="Oval 1043">
            <a:extLst>
              <a:ext uri="{FF2B5EF4-FFF2-40B4-BE49-F238E27FC236}">
                <a16:creationId xmlns:a16="http://schemas.microsoft.com/office/drawing/2014/main" id="{C3504E02-644D-3455-0428-3611F816F15A}"/>
              </a:ext>
            </a:extLst>
          </p:cNvPr>
          <p:cNvSpPr/>
          <p:nvPr/>
        </p:nvSpPr>
        <p:spPr bwMode="gray">
          <a:xfrm>
            <a:off x="2332621" y="2089566"/>
            <a:ext cx="216235" cy="227265"/>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1045" name="Oval 1044">
            <a:extLst>
              <a:ext uri="{FF2B5EF4-FFF2-40B4-BE49-F238E27FC236}">
                <a16:creationId xmlns:a16="http://schemas.microsoft.com/office/drawing/2014/main" id="{DD0193CB-14EA-B0E8-4B2D-D3306ADAE49F}"/>
              </a:ext>
            </a:extLst>
          </p:cNvPr>
          <p:cNvSpPr/>
          <p:nvPr/>
        </p:nvSpPr>
        <p:spPr bwMode="gray">
          <a:xfrm>
            <a:off x="2332621" y="2921750"/>
            <a:ext cx="216235" cy="227265"/>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1046" name="Oval 1045">
            <a:extLst>
              <a:ext uri="{FF2B5EF4-FFF2-40B4-BE49-F238E27FC236}">
                <a16:creationId xmlns:a16="http://schemas.microsoft.com/office/drawing/2014/main" id="{BD39F92F-6894-063B-7B2A-D1C44A210214}"/>
              </a:ext>
            </a:extLst>
          </p:cNvPr>
          <p:cNvSpPr/>
          <p:nvPr/>
        </p:nvSpPr>
        <p:spPr bwMode="gray">
          <a:xfrm>
            <a:off x="10011443" y="5136513"/>
            <a:ext cx="216235" cy="227265"/>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1047" name="Oval 1046">
            <a:extLst>
              <a:ext uri="{FF2B5EF4-FFF2-40B4-BE49-F238E27FC236}">
                <a16:creationId xmlns:a16="http://schemas.microsoft.com/office/drawing/2014/main" id="{248840F5-351B-85E8-3228-A6E0761B41D3}"/>
              </a:ext>
            </a:extLst>
          </p:cNvPr>
          <p:cNvSpPr/>
          <p:nvPr/>
        </p:nvSpPr>
        <p:spPr bwMode="gray">
          <a:xfrm>
            <a:off x="11255374" y="4110188"/>
            <a:ext cx="216235" cy="227265"/>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96" name="btfpCallout843070">
            <a:extLst>
              <a:ext uri="{FF2B5EF4-FFF2-40B4-BE49-F238E27FC236}">
                <a16:creationId xmlns:a16="http://schemas.microsoft.com/office/drawing/2014/main" id="{6A5DF5A3-53B9-4E9D-8C1F-26EA0CE4E318}"/>
              </a:ext>
            </a:extLst>
          </p:cNvPr>
          <p:cNvSpPr/>
          <p:nvPr/>
        </p:nvSpPr>
        <p:spPr bwMode="gray">
          <a:xfrm>
            <a:off x="2934956" y="5457739"/>
            <a:ext cx="2378813" cy="699551"/>
          </a:xfrm>
          <a:prstGeom prst="wedgeRectCallout">
            <a:avLst>
              <a:gd name="adj1" fmla="val -15714"/>
              <a:gd name="adj2" fmla="val -69111"/>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spAutoFit/>
          </a:bodyPr>
          <a:lstStyle/>
          <a:p>
            <a:pPr lvl="0">
              <a:buNone/>
            </a:pPr>
            <a:r>
              <a:rPr lang="en-US" sz="900" dirty="0"/>
              <a:t>Modular </a:t>
            </a:r>
            <a:r>
              <a:rPr lang="en-US" sz="900" b="1" dirty="0"/>
              <a:t>plug-and-play </a:t>
            </a:r>
            <a:r>
              <a:rPr lang="en-US" sz="900" dirty="0"/>
              <a:t>systems are making carbon capture cheaper, faster, and more widely accessible, according to Carbon Clean.</a:t>
            </a:r>
            <a:endParaRPr lang="zh-CN" altLang="en-US" sz="900" dirty="0"/>
          </a:p>
        </p:txBody>
      </p:sp>
      <p:sp>
        <p:nvSpPr>
          <p:cNvPr id="97" name="btfpCallout843070">
            <a:extLst>
              <a:ext uri="{FF2B5EF4-FFF2-40B4-BE49-F238E27FC236}">
                <a16:creationId xmlns:a16="http://schemas.microsoft.com/office/drawing/2014/main" id="{98958406-6014-485F-ACAA-FCFECBF03080}"/>
              </a:ext>
            </a:extLst>
          </p:cNvPr>
          <p:cNvSpPr/>
          <p:nvPr/>
        </p:nvSpPr>
        <p:spPr bwMode="gray">
          <a:xfrm>
            <a:off x="5516310" y="4923669"/>
            <a:ext cx="2251018" cy="838051"/>
          </a:xfrm>
          <a:prstGeom prst="wedgeRectCallout">
            <a:avLst>
              <a:gd name="adj1" fmla="val -16515"/>
              <a:gd name="adj2" fmla="val -82877"/>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spAutoFit/>
          </a:bodyPr>
          <a:lstStyle/>
          <a:p>
            <a:pPr lvl="0">
              <a:buNone/>
            </a:pPr>
            <a:r>
              <a:rPr lang="en-US" sz="900" dirty="0"/>
              <a:t>The Northern Lights project, launched in 2024 in Norway, is the first commercial cross-border CO₂ transport and storage system, initially handling </a:t>
            </a:r>
            <a:r>
              <a:rPr lang="en-US" sz="900" b="1" dirty="0"/>
              <a:t>1.5 Mtpa and expanding to over 5 Mtpa</a:t>
            </a:r>
            <a:r>
              <a:rPr lang="en-US" sz="900" dirty="0"/>
              <a:t> after 2028.</a:t>
            </a:r>
            <a:endParaRPr lang="zh-CN" altLang="en-US" sz="900" dirty="0"/>
          </a:p>
        </p:txBody>
      </p:sp>
      <p:sp>
        <p:nvSpPr>
          <p:cNvPr id="98" name="btfpCallout843070">
            <a:extLst>
              <a:ext uri="{FF2B5EF4-FFF2-40B4-BE49-F238E27FC236}">
                <a16:creationId xmlns:a16="http://schemas.microsoft.com/office/drawing/2014/main" id="{25F3BEFA-B026-45D1-97D1-59E9C2F79596}"/>
              </a:ext>
            </a:extLst>
          </p:cNvPr>
          <p:cNvSpPr/>
          <p:nvPr/>
        </p:nvSpPr>
        <p:spPr bwMode="gray">
          <a:xfrm>
            <a:off x="8121159" y="3038817"/>
            <a:ext cx="3521506" cy="699551"/>
          </a:xfrm>
          <a:prstGeom prst="wedgeRectCallout">
            <a:avLst>
              <a:gd name="adj1" fmla="val -14846"/>
              <a:gd name="adj2" fmla="val -73628"/>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spAutoFit/>
          </a:bodyPr>
          <a:lstStyle/>
          <a:p>
            <a:pPr lvl="0">
              <a:buNone/>
            </a:pPr>
            <a:r>
              <a:rPr lang="en-US" sz="900" dirty="0"/>
              <a:t>Global CO₂ storage capacity is vast—  estimated at </a:t>
            </a:r>
            <a:r>
              <a:rPr lang="en-US" sz="900" b="1" dirty="0"/>
              <a:t>8,000–55,000 Gt </a:t>
            </a:r>
            <a:r>
              <a:rPr lang="en-US" sz="900" dirty="0"/>
              <a:t>— with a shift toward large-scale hubs serving multiple emitters, especially in the U.S. Gulf Coast, North Sea, and Southeast Asia.</a:t>
            </a:r>
            <a:endParaRPr lang="zh-CN" altLang="en-US" sz="900" dirty="0"/>
          </a:p>
        </p:txBody>
      </p:sp>
    </p:spTree>
    <p:custDataLst>
      <p:tags r:id="rId1"/>
    </p:custDataLst>
    <p:extLst>
      <p:ext uri="{BB962C8B-B14F-4D97-AF65-F5344CB8AC3E}">
        <p14:creationId xmlns:p14="http://schemas.microsoft.com/office/powerpoint/2010/main" val="715287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3115591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592" imgH="591" progId="TCLayout.ActiveDocument.1">
                  <p:embed/>
                </p:oleObj>
              </mc:Choice>
              <mc:Fallback>
                <p:oleObj name="think-cell Slide" r:id="rId25" imgW="592" imgH="591" progId="TCLayout.ActiveDocument.1">
                  <p:embed/>
                  <p:pic>
                    <p:nvPicPr>
                      <p:cNvPr id="7" name="think-cell data - do not delete" hidden="1"/>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a:xfrm>
            <a:off x="330200" y="523317"/>
            <a:ext cx="11531600" cy="877527"/>
          </a:xfrm>
          <a:ln w="9525" cap="flat" cmpd="sng" algn="ctr">
            <a:noFill/>
            <a:prstDash val="solid"/>
            <a:round/>
            <a:headEnd type="none" w="med" len="med"/>
            <a:tailEnd type="none" w="med" len="med"/>
          </a:ln>
        </p:spPr>
        <p:txBody>
          <a:bodyPr vert="horz">
            <a:noAutofit/>
          </a:bodyPr>
          <a:lstStyle/>
          <a:p>
            <a:r>
              <a:rPr lang="en-US"/>
              <a:t>Carbon capture technologies can be classified by capture type, system design, technology used, and separation process</a:t>
            </a:r>
          </a:p>
        </p:txBody>
      </p:sp>
      <p:sp>
        <p:nvSpPr>
          <p:cNvPr id="245" name="btfpNotesBox962619"/>
          <p:cNvSpPr txBox="1"/>
          <p:nvPr>
            <p:custDataLst>
              <p:tags r:id="rId3"/>
            </p:custDataLst>
          </p:nvPr>
        </p:nvSpPr>
        <p:spPr bwMode="gray">
          <a:xfrm>
            <a:off x="329185" y="6272784"/>
            <a:ext cx="9034734" cy="492443"/>
          </a:xfrm>
          <a:prstGeom prst="rect">
            <a:avLst/>
          </a:prstGeom>
          <a:noFill/>
          <a:ln w="9525" cap="flat" cmpd="sng" algn="ctr">
            <a:noFill/>
            <a:prstDash val="solid"/>
            <a:round/>
            <a:headEnd type="none" w="med" len="med"/>
            <a:tailEnd type="none" w="med" len="med"/>
          </a:ln>
        </p:spPr>
        <p:txBody>
          <a:bodyPr vert="horz" wrap="square" lIns="0" tIns="0" rIns="0" bIns="0" rtlCol="0" anchor="b">
            <a:spAutoFit/>
          </a:bodyPr>
          <a:lstStyle/>
          <a:p>
            <a:pPr>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Energy Transition Committee, </a:t>
            </a:r>
            <a:r>
              <a:rPr kumimoji="0" lang="en-US" sz="800" b="0" i="0" u="none" strike="noStrike" kern="1200" cap="none" spc="0" normalizeH="0" baseline="0" noProof="0" dirty="0">
                <a:ln>
                  <a:noFill/>
                </a:ln>
                <a:solidFill>
                  <a:srgbClr val="000000"/>
                </a:solidFill>
                <a:effectLst/>
                <a:uLnTx/>
                <a:uFillTx/>
                <a:latin typeface="Arial"/>
                <a:ea typeface="+mn-ea"/>
                <a:cs typeface="Segoe UI"/>
                <a:hlinkClick r:id="rId27"/>
              </a:rPr>
              <a:t>Carbon Capture, </a:t>
            </a:r>
            <a:r>
              <a:rPr kumimoji="0" lang="en-US" sz="800" b="0" i="0" u="none" strike="noStrike" kern="1200" cap="none" spc="0" normalizeH="0" baseline="0" noProof="0" dirty="0" err="1">
                <a:ln>
                  <a:noFill/>
                </a:ln>
                <a:solidFill>
                  <a:srgbClr val="000000"/>
                </a:solidFill>
                <a:effectLst/>
                <a:uLnTx/>
                <a:uFillTx/>
                <a:latin typeface="Arial"/>
                <a:ea typeface="+mn-ea"/>
                <a:cs typeface="Segoe UI"/>
                <a:hlinkClick r:id="rId27"/>
              </a:rPr>
              <a:t>Utilisation</a:t>
            </a:r>
            <a:r>
              <a:rPr kumimoji="0" lang="en-US" sz="800" b="0" i="0" u="none" strike="noStrike" kern="1200" cap="none" spc="0" normalizeH="0" baseline="0" noProof="0" dirty="0">
                <a:ln>
                  <a:noFill/>
                </a:ln>
                <a:solidFill>
                  <a:srgbClr val="000000"/>
                </a:solidFill>
                <a:effectLst/>
                <a:uLnTx/>
                <a:uFillTx/>
                <a:latin typeface="Arial"/>
                <a:ea typeface="+mn-ea"/>
                <a:cs typeface="Segoe UI"/>
                <a:hlinkClick r:id="rId27"/>
              </a:rPr>
              <a:t>, &amp; Storage in the Energy Transition: Vital but Limited </a:t>
            </a:r>
            <a:r>
              <a:rPr kumimoji="0" lang="en-US" sz="800" b="0" i="0" u="none" strike="noStrike" kern="1200" cap="none" spc="0" normalizeH="0" baseline="0" noProof="0" dirty="0">
                <a:ln>
                  <a:noFill/>
                </a:ln>
                <a:solidFill>
                  <a:srgbClr val="000000"/>
                </a:solidFill>
                <a:effectLst/>
                <a:uLnTx/>
                <a:uFillTx/>
                <a:latin typeface="Arial"/>
                <a:ea typeface="+mn-ea"/>
                <a:cs typeface="Segoe UI"/>
              </a:rPr>
              <a:t>(2022); </a:t>
            </a:r>
            <a:r>
              <a:rPr kumimoji="0" lang="en-US" sz="800" b="0" i="0" u="none" strike="noStrike" kern="1200" cap="none" spc="0" normalizeH="0" baseline="0" noProof="0" dirty="0" err="1">
                <a:ln>
                  <a:noFill/>
                </a:ln>
                <a:solidFill>
                  <a:srgbClr val="000000"/>
                </a:solidFill>
                <a:effectLst/>
                <a:uLnTx/>
                <a:uFillTx/>
                <a:latin typeface="Arial"/>
                <a:ea typeface="+mn-ea"/>
                <a:cs typeface="Segoe UI"/>
              </a:rPr>
              <a:t>Concawe</a:t>
            </a:r>
            <a:r>
              <a:rPr kumimoji="0" lang="en-US" sz="800" b="0" i="0" u="none" strike="noStrike" kern="1200" cap="none" spc="0" normalizeH="0" baseline="0" noProof="0" dirty="0">
                <a:ln>
                  <a:noFill/>
                </a:ln>
                <a:solidFill>
                  <a:srgbClr val="000000"/>
                </a:solidFill>
                <a:effectLst/>
                <a:uLnTx/>
                <a:uFillTx/>
                <a:latin typeface="Arial"/>
                <a:ea typeface="+mn-ea"/>
                <a:cs typeface="Segoe UI"/>
              </a:rPr>
              <a:t> Review, </a:t>
            </a:r>
            <a:r>
              <a:rPr kumimoji="0" lang="en-US" sz="800" b="0" i="0" u="none" strike="noStrike" kern="1200" cap="none" spc="0" normalizeH="0" baseline="0" noProof="0" dirty="0">
                <a:ln>
                  <a:noFill/>
                </a:ln>
                <a:solidFill>
                  <a:srgbClr val="000000"/>
                </a:solidFill>
                <a:effectLst/>
                <a:uLnTx/>
                <a:uFillTx/>
                <a:latin typeface="Arial"/>
                <a:ea typeface="+mn-ea"/>
                <a:cs typeface="Segoe UI"/>
                <a:hlinkClick r:id="rId28"/>
              </a:rPr>
              <a:t>Technology Scouting‒Carbon Capture: From Today’s to Novel Technologies</a:t>
            </a:r>
            <a:r>
              <a:rPr kumimoji="0" lang="en-US" sz="800" b="0" i="0" u="none" strike="noStrike" kern="1200" cap="none" spc="0" normalizeH="0" baseline="0" noProof="0" dirty="0">
                <a:ln>
                  <a:noFill/>
                </a:ln>
                <a:solidFill>
                  <a:srgbClr val="000000"/>
                </a:solidFill>
                <a:effectLst/>
                <a:uLnTx/>
                <a:uFillTx/>
                <a:latin typeface="Arial"/>
                <a:ea typeface="+mn-ea"/>
                <a:cs typeface="Segoe UI"/>
              </a:rPr>
              <a:t> (2021).</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Michelle Priscilla, Hyae Ryung Kim, </a:t>
            </a:r>
            <a:r>
              <a:rPr lang="en-US" sz="800" dirty="0">
                <a:solidFill>
                  <a:srgbClr val="000000"/>
                </a:solidFill>
                <a:latin typeface="Arial"/>
              </a:rPr>
              <a:t>and</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9"/>
              </a:rPr>
              <a:t>Gernot Wagner</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a:solidFill>
                  <a:srgbClr val="000000"/>
                </a:solidFill>
                <a:hlinkClick r:id="rId30"/>
              </a:rPr>
              <a:t>Share with attribution</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31"/>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60" name="TextBox 8">
            <a:extLst>
              <a:ext uri="{FF2B5EF4-FFF2-40B4-BE49-F238E27FC236}">
                <a16:creationId xmlns:a16="http://schemas.microsoft.com/office/drawing/2014/main" id="{C289FD73-08FD-8554-289F-A716DF297901}"/>
              </a:ext>
            </a:extLst>
          </p:cNvPr>
          <p:cNvSpPr txBox="1"/>
          <p:nvPr/>
        </p:nvSpPr>
        <p:spPr bwMode="gray">
          <a:xfrm>
            <a:off x="9996068" y="1554480"/>
            <a:ext cx="1865731" cy="4023974"/>
          </a:xfrm>
          <a:prstGeom prst="rect">
            <a:avLst/>
          </a:prstGeom>
          <a:solidFill>
            <a:srgbClr val="E3E8EE"/>
          </a:solidFill>
          <a:ln w="9525" cap="flat" cmpd="sng" algn="ctr">
            <a:noFill/>
            <a:prstDash val="solid"/>
            <a:round/>
            <a:headEnd type="none" w="med" len="med"/>
            <a:tailEnd type="none" w="med" len="med"/>
          </a:ln>
        </p:spPr>
        <p:txBody>
          <a:bodyPr wrap="square" lIns="137160" tIns="137160" rIns="274320" bIns="137160" rtlCol="0" anchor="t">
            <a:noAutofit/>
          </a:bodyPr>
          <a:lstStyle/>
          <a:p>
            <a:pPr marL="0" marR="0" lvl="0" indent="0" algn="l" defTabSz="711200" rtl="0" eaLnBrk="1" fontAlgn="auto" latinLnBrk="0" hangingPunct="1">
              <a:lnSpc>
                <a:spcPct val="100000"/>
              </a:lnSpc>
              <a:spcBef>
                <a:spcPts val="1200"/>
              </a:spcBef>
              <a:spcAft>
                <a:spcPts val="60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Observations</a:t>
            </a:r>
          </a:p>
          <a:p>
            <a:pPr marL="171450" lvl="0" indent="-171450" defTabSz="711200">
              <a:spcBef>
                <a:spcPts val="600"/>
              </a:spcBef>
              <a:buFont typeface="Arial,Sans-Serif" panose="020B0604020202020204" pitchFamily="34" charset="0"/>
              <a:buChar char="•"/>
              <a:defRPr/>
            </a:pPr>
            <a:r>
              <a:rPr lang="en-US" sz="1050" b="1" dirty="0">
                <a:solidFill>
                  <a:srgbClr val="000000"/>
                </a:solidFill>
                <a:cs typeface="Arial"/>
              </a:rPr>
              <a:t>Post-combustion is the most widely used capture system</a:t>
            </a:r>
            <a:r>
              <a:rPr lang="en-US" sz="1050" dirty="0">
                <a:solidFill>
                  <a:srgbClr val="000000"/>
                </a:solidFill>
                <a:cs typeface="Arial"/>
              </a:rPr>
              <a:t>, representing the largest share of global CCS capacity.</a:t>
            </a:r>
          </a:p>
          <a:p>
            <a:pPr marL="171450" lvl="0" indent="-171450" defTabSz="711200">
              <a:spcBef>
                <a:spcPts val="600"/>
              </a:spcBef>
              <a:buFont typeface="Arial,Sans-Serif" panose="020B0604020202020204" pitchFamily="34" charset="0"/>
              <a:buChar char="•"/>
              <a:defRPr/>
            </a:pPr>
            <a:r>
              <a:rPr lang="en-US" sz="1050" b="1" dirty="0">
                <a:solidFill>
                  <a:srgbClr val="000000"/>
                </a:solidFill>
                <a:cs typeface="Arial"/>
              </a:rPr>
              <a:t>Pre-combustion is the second most adopted system</a:t>
            </a:r>
            <a:r>
              <a:rPr lang="en-US" sz="1050" dirty="0">
                <a:solidFill>
                  <a:srgbClr val="000000"/>
                </a:solidFill>
                <a:cs typeface="Arial"/>
              </a:rPr>
              <a:t>, indicating its significant role in current CCS deployment.</a:t>
            </a:r>
          </a:p>
          <a:p>
            <a:pPr marL="171450" lvl="0" indent="-171450" defTabSz="711200">
              <a:spcBef>
                <a:spcPts val="600"/>
              </a:spcBef>
              <a:buFont typeface="Arial,Sans-Serif" panose="020B0604020202020204" pitchFamily="34" charset="0"/>
              <a:buChar char="•"/>
              <a:defRPr/>
            </a:pPr>
            <a:r>
              <a:rPr lang="en-US" sz="1050" b="1" dirty="0">
                <a:solidFill>
                  <a:srgbClr val="000000"/>
                </a:solidFill>
                <a:cs typeface="Arial"/>
              </a:rPr>
              <a:t>Absorption by chemical solvents is used in both major systems, </a:t>
            </a:r>
            <a:r>
              <a:rPr lang="en-US" sz="1050" dirty="0">
                <a:solidFill>
                  <a:srgbClr val="000000"/>
                </a:solidFill>
                <a:cs typeface="Arial"/>
              </a:rPr>
              <a:t>showing its broad applicability across capture methods.</a:t>
            </a:r>
            <a:endParaRPr kumimoji="0" lang="en-US" sz="105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7" name="Group 26">
            <a:extLst>
              <a:ext uri="{FF2B5EF4-FFF2-40B4-BE49-F238E27FC236}">
                <a16:creationId xmlns:a16="http://schemas.microsoft.com/office/drawing/2014/main" id="{30716148-154C-F28C-BACB-617C09AAB1D1}"/>
              </a:ext>
            </a:extLst>
          </p:cNvPr>
          <p:cNvGrpSpPr/>
          <p:nvPr/>
        </p:nvGrpSpPr>
        <p:grpSpPr>
          <a:xfrm>
            <a:off x="329184" y="1554480"/>
            <a:ext cx="9177337" cy="288219"/>
            <a:chOff x="488950" y="1695176"/>
            <a:chExt cx="4394199" cy="288219"/>
          </a:xfrm>
        </p:grpSpPr>
        <p:sp>
          <p:nvSpPr>
            <p:cNvPr id="3" name="btfpColumnHeaderBoxText223027">
              <a:extLst>
                <a:ext uri="{FF2B5EF4-FFF2-40B4-BE49-F238E27FC236}">
                  <a16:creationId xmlns:a16="http://schemas.microsoft.com/office/drawing/2014/main" id="{31AB3F9E-6964-D0DB-00A7-868AA2B1B739}"/>
                </a:ext>
              </a:extLst>
            </p:cNvPr>
            <p:cNvSpPr txBox="1"/>
            <p:nvPr/>
          </p:nvSpPr>
          <p:spPr bwMode="gray">
            <a:xfrm>
              <a:off x="488950" y="1695176"/>
              <a:ext cx="4394198" cy="288219"/>
            </a:xfrm>
            <a:prstGeom prst="rect">
              <a:avLst/>
            </a:prstGeom>
            <a:noFill/>
            <a:ln w="9525" cap="flat" cmpd="sng" algn="ctr">
              <a:noFill/>
              <a:prstDash val="solid"/>
              <a:round/>
              <a:headEnd type="none" w="med" len="med"/>
              <a:tailEnd type="none" w="med" len="med"/>
            </a:ln>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Carbon capture technologies</a:t>
              </a:r>
            </a:p>
          </p:txBody>
        </p:sp>
        <p:cxnSp>
          <p:nvCxnSpPr>
            <p:cNvPr id="4" name="btfpColumnHeaderBoxLine223027">
              <a:extLst>
                <a:ext uri="{FF2B5EF4-FFF2-40B4-BE49-F238E27FC236}">
                  <a16:creationId xmlns:a16="http://schemas.microsoft.com/office/drawing/2014/main" id="{57C565A7-204C-1FFD-F8FD-BAB1FA5FA749}"/>
                </a:ext>
              </a:extLst>
            </p:cNvPr>
            <p:cNvCxnSpPr>
              <a:cxnSpLocks/>
            </p:cNvCxnSpPr>
            <p:nvPr/>
          </p:nvCxnSpPr>
          <p:spPr bwMode="gray">
            <a:xfrm>
              <a:off x="488952" y="1965105"/>
              <a:ext cx="4394197" cy="0"/>
            </a:xfrm>
            <a:prstGeom prst="line">
              <a:avLst/>
            </a:prstGeom>
            <a:ln w="9525" cap="flat" cmpd="sng" algn="ctr">
              <a:solidFill>
                <a:schemeClr val="tx1"/>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40" name="Rectangle 39">
            <a:extLst>
              <a:ext uri="{FF2B5EF4-FFF2-40B4-BE49-F238E27FC236}">
                <a16:creationId xmlns:a16="http://schemas.microsoft.com/office/drawing/2014/main" id="{5375FB99-9FE3-1F75-9BDE-B916F7288E95}"/>
              </a:ext>
            </a:extLst>
          </p:cNvPr>
          <p:cNvSpPr/>
          <p:nvPr/>
        </p:nvSpPr>
        <p:spPr bwMode="gray">
          <a:xfrm>
            <a:off x="502824" y="4217207"/>
            <a:ext cx="9177335" cy="660394"/>
          </a:xfrm>
          <a:prstGeom prst="rect">
            <a:avLst/>
          </a:prstGeom>
          <a:solidFill>
            <a:schemeClr val="accent5">
              <a:lumMod val="20000"/>
              <a:lumOff val="80000"/>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endParaRPr lang="en-US" sz="1600" err="1">
              <a:solidFill>
                <a:schemeClr val="tx1"/>
              </a:solidFill>
            </a:endParaRPr>
          </a:p>
        </p:txBody>
      </p:sp>
      <p:sp>
        <p:nvSpPr>
          <p:cNvPr id="41" name="Rectangle 40">
            <a:extLst>
              <a:ext uri="{FF2B5EF4-FFF2-40B4-BE49-F238E27FC236}">
                <a16:creationId xmlns:a16="http://schemas.microsoft.com/office/drawing/2014/main" id="{A82C56FD-BA4C-1590-90E4-198374258B2B}"/>
              </a:ext>
            </a:extLst>
          </p:cNvPr>
          <p:cNvSpPr/>
          <p:nvPr/>
        </p:nvSpPr>
        <p:spPr bwMode="gray">
          <a:xfrm>
            <a:off x="502824" y="3480783"/>
            <a:ext cx="9177335" cy="660394"/>
          </a:xfrm>
          <a:prstGeom prst="rect">
            <a:avLst/>
          </a:prstGeom>
          <a:solidFill>
            <a:schemeClr val="accent6">
              <a:lumMod val="20000"/>
              <a:lumOff val="80000"/>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2" name="Rectangle 41">
            <a:extLst>
              <a:ext uri="{FF2B5EF4-FFF2-40B4-BE49-F238E27FC236}">
                <a16:creationId xmlns:a16="http://schemas.microsoft.com/office/drawing/2014/main" id="{CF3B80E9-EC65-FDB0-BC48-DE42621C111A}"/>
              </a:ext>
            </a:extLst>
          </p:cNvPr>
          <p:cNvSpPr/>
          <p:nvPr/>
        </p:nvSpPr>
        <p:spPr bwMode="gray">
          <a:xfrm>
            <a:off x="502824" y="2760332"/>
            <a:ext cx="9177335" cy="660394"/>
          </a:xfrm>
          <a:prstGeom prst="rect">
            <a:avLst/>
          </a:prstGeom>
          <a:solidFill>
            <a:schemeClr val="accent2">
              <a:lumMod val="10000"/>
              <a:lumOff val="90000"/>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nvGrpSpPr>
          <p:cNvPr id="210" name="Group 209">
            <a:extLst>
              <a:ext uri="{FF2B5EF4-FFF2-40B4-BE49-F238E27FC236}">
                <a16:creationId xmlns:a16="http://schemas.microsoft.com/office/drawing/2014/main" id="{784FDB75-25EA-9BD2-48A5-14AE1D83D1F9}"/>
              </a:ext>
            </a:extLst>
          </p:cNvPr>
          <p:cNvGrpSpPr/>
          <p:nvPr/>
        </p:nvGrpSpPr>
        <p:grpSpPr>
          <a:xfrm>
            <a:off x="1546225" y="2147135"/>
            <a:ext cx="8084984" cy="2713782"/>
            <a:chOff x="1498600" y="2147135"/>
            <a:chExt cx="8084984" cy="2713782"/>
          </a:xfrm>
        </p:grpSpPr>
        <p:sp>
          <p:nvSpPr>
            <p:cNvPr id="57" name="Rectangle 56">
              <a:extLst>
                <a:ext uri="{FF2B5EF4-FFF2-40B4-BE49-F238E27FC236}">
                  <a16:creationId xmlns:a16="http://schemas.microsoft.com/office/drawing/2014/main" id="{AF94658E-3296-49EC-8C53-5C9BDAF663D8}"/>
                </a:ext>
              </a:extLst>
            </p:cNvPr>
            <p:cNvSpPr/>
            <p:nvPr/>
          </p:nvSpPr>
          <p:spPr bwMode="gray">
            <a:xfrm>
              <a:off x="5623526" y="2147135"/>
              <a:ext cx="1789867" cy="537167"/>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b="1" dirty="0">
                  <a:solidFill>
                    <a:srgbClr val="FFFFFF"/>
                  </a:solidFill>
                </a:rPr>
                <a:t>Carbon capture</a:t>
              </a:r>
            </a:p>
          </p:txBody>
        </p:sp>
        <p:sp>
          <p:nvSpPr>
            <p:cNvPr id="22" name="Rectangle 21">
              <a:extLst>
                <a:ext uri="{FF2B5EF4-FFF2-40B4-BE49-F238E27FC236}">
                  <a16:creationId xmlns:a16="http://schemas.microsoft.com/office/drawing/2014/main" id="{C7359FC4-B672-3E46-0413-5B01B862CD9C}"/>
                </a:ext>
              </a:extLst>
            </p:cNvPr>
            <p:cNvSpPr/>
            <p:nvPr/>
          </p:nvSpPr>
          <p:spPr bwMode="gray">
            <a:xfrm>
              <a:off x="3525083" y="4283284"/>
              <a:ext cx="966895" cy="537167"/>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b="1">
                  <a:solidFill>
                    <a:sysClr val="windowText" lastClr="000000"/>
                  </a:solidFill>
                </a:rPr>
                <a:t>Absorption by chemical solvents</a:t>
              </a:r>
            </a:p>
          </p:txBody>
        </p:sp>
        <p:sp>
          <p:nvSpPr>
            <p:cNvPr id="25" name="Rectangle 24">
              <a:extLst>
                <a:ext uri="{FF2B5EF4-FFF2-40B4-BE49-F238E27FC236}">
                  <a16:creationId xmlns:a16="http://schemas.microsoft.com/office/drawing/2014/main" id="{98939732-0960-1148-6F2D-4EBE02B44FCA}"/>
                </a:ext>
              </a:extLst>
            </p:cNvPr>
            <p:cNvSpPr/>
            <p:nvPr/>
          </p:nvSpPr>
          <p:spPr bwMode="gray">
            <a:xfrm>
              <a:off x="2511841" y="4283284"/>
              <a:ext cx="966895" cy="537167"/>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b="1" dirty="0">
                  <a:solidFill>
                    <a:sysClr val="windowText" lastClr="000000"/>
                  </a:solidFill>
                </a:rPr>
                <a:t>Chemical looping</a:t>
              </a:r>
            </a:p>
          </p:txBody>
        </p:sp>
        <p:sp>
          <p:nvSpPr>
            <p:cNvPr id="26" name="Rectangle 25">
              <a:extLst>
                <a:ext uri="{FF2B5EF4-FFF2-40B4-BE49-F238E27FC236}">
                  <a16:creationId xmlns:a16="http://schemas.microsoft.com/office/drawing/2014/main" id="{A17FA871-0DF5-EB27-CBA1-BBCE9D40579E}"/>
                </a:ext>
              </a:extLst>
            </p:cNvPr>
            <p:cNvSpPr/>
            <p:nvPr/>
          </p:nvSpPr>
          <p:spPr bwMode="gray">
            <a:xfrm>
              <a:off x="1498600" y="4283284"/>
              <a:ext cx="966895" cy="537167"/>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b="1">
                  <a:solidFill>
                    <a:sysClr val="windowText" lastClr="000000"/>
                  </a:solidFill>
                </a:rPr>
                <a:t>Combustion in pure CO</a:t>
              </a:r>
              <a:r>
                <a:rPr lang="en-US" sz="1200" b="1" baseline="-25000">
                  <a:solidFill>
                    <a:sysClr val="windowText" lastClr="000000"/>
                  </a:solidFill>
                </a:rPr>
                <a:t>2</a:t>
              </a:r>
            </a:p>
          </p:txBody>
        </p:sp>
        <p:sp>
          <p:nvSpPr>
            <p:cNvPr id="28" name="Rectangle 27">
              <a:extLst>
                <a:ext uri="{FF2B5EF4-FFF2-40B4-BE49-F238E27FC236}">
                  <a16:creationId xmlns:a16="http://schemas.microsoft.com/office/drawing/2014/main" id="{283DDAAD-DFC7-2A5C-B952-C424EA1BE02B}"/>
                </a:ext>
              </a:extLst>
            </p:cNvPr>
            <p:cNvSpPr/>
            <p:nvPr/>
          </p:nvSpPr>
          <p:spPr bwMode="gray">
            <a:xfrm>
              <a:off x="6564807" y="4283284"/>
              <a:ext cx="966895" cy="537167"/>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b="1">
                  <a:solidFill>
                    <a:sysClr val="windowText" lastClr="000000"/>
                  </a:solidFill>
                </a:rPr>
                <a:t>Membrane separation</a:t>
              </a:r>
            </a:p>
          </p:txBody>
        </p:sp>
        <p:sp>
          <p:nvSpPr>
            <p:cNvPr id="29" name="Rectangle 28">
              <a:extLst>
                <a:ext uri="{FF2B5EF4-FFF2-40B4-BE49-F238E27FC236}">
                  <a16:creationId xmlns:a16="http://schemas.microsoft.com/office/drawing/2014/main" id="{5336E02A-913C-B69B-BC41-14EB62B9AF4D}"/>
                </a:ext>
              </a:extLst>
            </p:cNvPr>
            <p:cNvSpPr/>
            <p:nvPr/>
          </p:nvSpPr>
          <p:spPr bwMode="gray">
            <a:xfrm>
              <a:off x="5551565" y="4283284"/>
              <a:ext cx="966895" cy="537167"/>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b="1">
                  <a:solidFill>
                    <a:sysClr val="windowText" lastClr="000000"/>
                  </a:solidFill>
                </a:rPr>
                <a:t>Cryogenic separation</a:t>
              </a:r>
            </a:p>
          </p:txBody>
        </p:sp>
        <p:sp>
          <p:nvSpPr>
            <p:cNvPr id="30" name="Rectangle 29">
              <a:extLst>
                <a:ext uri="{FF2B5EF4-FFF2-40B4-BE49-F238E27FC236}">
                  <a16:creationId xmlns:a16="http://schemas.microsoft.com/office/drawing/2014/main" id="{C9FB1BA9-BC06-1B1D-AFD0-3994616844DC}"/>
                </a:ext>
              </a:extLst>
            </p:cNvPr>
            <p:cNvSpPr/>
            <p:nvPr/>
          </p:nvSpPr>
          <p:spPr bwMode="gray">
            <a:xfrm>
              <a:off x="4538324" y="4283284"/>
              <a:ext cx="966895" cy="537167"/>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b="1">
                  <a:solidFill>
                    <a:sysClr val="windowText" lastClr="000000"/>
                  </a:solidFill>
                </a:rPr>
                <a:t>Absorption by physical solvents</a:t>
              </a:r>
            </a:p>
          </p:txBody>
        </p:sp>
        <p:sp>
          <p:nvSpPr>
            <p:cNvPr id="32" name="Rectangle 31">
              <a:extLst>
                <a:ext uri="{FF2B5EF4-FFF2-40B4-BE49-F238E27FC236}">
                  <a16:creationId xmlns:a16="http://schemas.microsoft.com/office/drawing/2014/main" id="{16C7CD86-718E-BD4D-C91C-0C51FD5C182A}"/>
                </a:ext>
              </a:extLst>
            </p:cNvPr>
            <p:cNvSpPr/>
            <p:nvPr/>
          </p:nvSpPr>
          <p:spPr bwMode="gray">
            <a:xfrm>
              <a:off x="8591291" y="4283284"/>
              <a:ext cx="966895" cy="537167"/>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200" b="1">
                  <a:solidFill>
                    <a:sysClr val="windowText" lastClr="000000"/>
                  </a:solidFill>
                </a:rPr>
                <a:t>Absorption by solid solvents</a:t>
              </a:r>
            </a:p>
          </p:txBody>
        </p:sp>
        <p:sp>
          <p:nvSpPr>
            <p:cNvPr id="33" name="Rectangle 32">
              <a:extLst>
                <a:ext uri="{FF2B5EF4-FFF2-40B4-BE49-F238E27FC236}">
                  <a16:creationId xmlns:a16="http://schemas.microsoft.com/office/drawing/2014/main" id="{BC6D920D-D3AF-04F4-CC54-7F2B88E22C58}"/>
                </a:ext>
              </a:extLst>
            </p:cNvPr>
            <p:cNvSpPr/>
            <p:nvPr/>
          </p:nvSpPr>
          <p:spPr bwMode="gray">
            <a:xfrm>
              <a:off x="7578049" y="4283284"/>
              <a:ext cx="966895" cy="537167"/>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b="1">
                  <a:solidFill>
                    <a:sysClr val="windowText" lastClr="000000"/>
                  </a:solidFill>
                </a:rPr>
                <a:t>Absorption by liquid solvents</a:t>
              </a:r>
            </a:p>
          </p:txBody>
        </p:sp>
        <p:sp>
          <p:nvSpPr>
            <p:cNvPr id="21" name="Rectangle 20">
              <a:extLst>
                <a:ext uri="{FF2B5EF4-FFF2-40B4-BE49-F238E27FC236}">
                  <a16:creationId xmlns:a16="http://schemas.microsoft.com/office/drawing/2014/main" id="{D00D7380-FFA7-8D00-9300-D34F6819959A}"/>
                </a:ext>
              </a:extLst>
            </p:cNvPr>
            <p:cNvSpPr/>
            <p:nvPr/>
          </p:nvSpPr>
          <p:spPr bwMode="gray">
            <a:xfrm>
              <a:off x="4451963" y="3547269"/>
              <a:ext cx="1128826" cy="537167"/>
            </a:xfrm>
            <a:prstGeom prst="rect">
              <a:avLst/>
            </a:prstGeom>
            <a:solidFill>
              <a:srgbClr val="79D4C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b="1">
                  <a:solidFill>
                    <a:sysClr val="windowText" lastClr="000000"/>
                  </a:solidFill>
                </a:rPr>
                <a:t>Pre-combustion</a:t>
              </a:r>
            </a:p>
          </p:txBody>
        </p:sp>
        <p:sp>
          <p:nvSpPr>
            <p:cNvPr id="35" name="Rectangle 34">
              <a:extLst>
                <a:ext uri="{FF2B5EF4-FFF2-40B4-BE49-F238E27FC236}">
                  <a16:creationId xmlns:a16="http://schemas.microsoft.com/office/drawing/2014/main" id="{D7BD1E2D-0BD7-AA0C-5E2C-1DBBE2D13B01}"/>
                </a:ext>
              </a:extLst>
            </p:cNvPr>
            <p:cNvSpPr/>
            <p:nvPr/>
          </p:nvSpPr>
          <p:spPr bwMode="gray">
            <a:xfrm>
              <a:off x="2975281" y="3544246"/>
              <a:ext cx="1128826" cy="537167"/>
            </a:xfrm>
            <a:prstGeom prst="rect">
              <a:avLst/>
            </a:prstGeom>
            <a:solidFill>
              <a:schemeClr val="accent6">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b="1" dirty="0">
                  <a:solidFill>
                    <a:srgbClr val="FFFFFF"/>
                  </a:solidFill>
                </a:rPr>
                <a:t>Oxyfuel combustion</a:t>
              </a:r>
            </a:p>
          </p:txBody>
        </p:sp>
        <p:sp>
          <p:nvSpPr>
            <p:cNvPr id="36" name="Rectangle 35">
              <a:extLst>
                <a:ext uri="{FF2B5EF4-FFF2-40B4-BE49-F238E27FC236}">
                  <a16:creationId xmlns:a16="http://schemas.microsoft.com/office/drawing/2014/main" id="{AEDDB010-9B7E-4F25-364A-753005C0C5BE}"/>
                </a:ext>
              </a:extLst>
            </p:cNvPr>
            <p:cNvSpPr/>
            <p:nvPr/>
          </p:nvSpPr>
          <p:spPr bwMode="gray">
            <a:xfrm>
              <a:off x="1498600" y="3549386"/>
              <a:ext cx="1128826" cy="537167"/>
            </a:xfrm>
            <a:prstGeom prst="rect">
              <a:avLst/>
            </a:prstGeom>
            <a:solidFill>
              <a:schemeClr val="accent6">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b="1">
                  <a:solidFill>
                    <a:srgbClr val="FFFFFF"/>
                  </a:solidFill>
                </a:rPr>
                <a:t>Process modifications</a:t>
              </a:r>
            </a:p>
          </p:txBody>
        </p:sp>
        <p:sp>
          <p:nvSpPr>
            <p:cNvPr id="20" name="Rectangle 19">
              <a:extLst>
                <a:ext uri="{FF2B5EF4-FFF2-40B4-BE49-F238E27FC236}">
                  <a16:creationId xmlns:a16="http://schemas.microsoft.com/office/drawing/2014/main" id="{79B9E98C-16E3-965F-CA4C-898A8824D26D}"/>
                </a:ext>
              </a:extLst>
            </p:cNvPr>
            <p:cNvSpPr/>
            <p:nvPr/>
          </p:nvSpPr>
          <p:spPr bwMode="gray">
            <a:xfrm>
              <a:off x="3525083" y="2824472"/>
              <a:ext cx="1789867" cy="537167"/>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b="1" dirty="0">
                  <a:solidFill>
                    <a:srgbClr val="FFFFFF"/>
                  </a:solidFill>
                </a:rPr>
                <a:t>Point-source capture</a:t>
              </a:r>
            </a:p>
          </p:txBody>
        </p:sp>
        <p:sp>
          <p:nvSpPr>
            <p:cNvPr id="44" name="Rectangle 43">
              <a:extLst>
                <a:ext uri="{FF2B5EF4-FFF2-40B4-BE49-F238E27FC236}">
                  <a16:creationId xmlns:a16="http://schemas.microsoft.com/office/drawing/2014/main" id="{CFB80ABC-E6A4-30E5-5F13-107717467AE6}"/>
                </a:ext>
              </a:extLst>
            </p:cNvPr>
            <p:cNvSpPr/>
            <p:nvPr/>
          </p:nvSpPr>
          <p:spPr bwMode="gray">
            <a:xfrm>
              <a:off x="7675408" y="2821945"/>
              <a:ext cx="1789867" cy="5371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b="1" dirty="0">
                  <a:solidFill>
                    <a:srgbClr val="FFFFFF"/>
                  </a:solidFill>
                </a:rPr>
                <a:t>Direct air capture</a:t>
              </a:r>
            </a:p>
          </p:txBody>
        </p:sp>
        <p:sp>
          <p:nvSpPr>
            <p:cNvPr id="56" name="Rectangle: Rounded Corners 55">
              <a:extLst>
                <a:ext uri="{FF2B5EF4-FFF2-40B4-BE49-F238E27FC236}">
                  <a16:creationId xmlns:a16="http://schemas.microsoft.com/office/drawing/2014/main" id="{FAC19CFD-1ECF-F37A-7DB1-C216600FAD11}"/>
                </a:ext>
              </a:extLst>
            </p:cNvPr>
            <p:cNvSpPr/>
            <p:nvPr/>
          </p:nvSpPr>
          <p:spPr bwMode="gray">
            <a:xfrm>
              <a:off x="7557100" y="4224736"/>
              <a:ext cx="2026484" cy="636181"/>
            </a:xfrm>
            <a:prstGeom prst="roundRect">
              <a:avLst>
                <a:gd name="adj" fmla="val 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93" name="Straight Connector 192">
              <a:extLst>
                <a:ext uri="{FF2B5EF4-FFF2-40B4-BE49-F238E27FC236}">
                  <a16:creationId xmlns:a16="http://schemas.microsoft.com/office/drawing/2014/main" id="{70DBB2A8-347C-9B6F-FDFA-D1320D8E030D}"/>
                </a:ext>
              </a:extLst>
            </p:cNvPr>
            <p:cNvCxnSpPr>
              <a:stCxn id="44" idx="2"/>
              <a:endCxn id="56" idx="0"/>
            </p:cNvCxnSpPr>
            <p:nvPr/>
          </p:nvCxnSpPr>
          <p:spPr bwMode="gray">
            <a:xfrm>
              <a:off x="8570342" y="3359112"/>
              <a:ext cx="0" cy="865624"/>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95" name="Connector: Elbow 194">
              <a:extLst>
                <a:ext uri="{FF2B5EF4-FFF2-40B4-BE49-F238E27FC236}">
                  <a16:creationId xmlns:a16="http://schemas.microsoft.com/office/drawing/2014/main" id="{C230D179-C4B7-27CE-F4BB-0DE9CF9E7BE5}"/>
                </a:ext>
              </a:extLst>
            </p:cNvPr>
            <p:cNvCxnSpPr>
              <a:stCxn id="57" idx="2"/>
              <a:endCxn id="20" idx="0"/>
            </p:cNvCxnSpPr>
            <p:nvPr/>
          </p:nvCxnSpPr>
          <p:spPr bwMode="gray">
            <a:xfrm rot="5400000">
              <a:off x="5399154" y="1705166"/>
              <a:ext cx="140170" cy="2098443"/>
            </a:xfrm>
            <a:prstGeom prst="bentConnector3">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99" name="Connector: Elbow 198">
              <a:extLst>
                <a:ext uri="{FF2B5EF4-FFF2-40B4-BE49-F238E27FC236}">
                  <a16:creationId xmlns:a16="http://schemas.microsoft.com/office/drawing/2014/main" id="{7B09E56B-7276-793F-7EC3-E098B094BB12}"/>
                </a:ext>
              </a:extLst>
            </p:cNvPr>
            <p:cNvCxnSpPr>
              <a:cxnSpLocks/>
              <a:stCxn id="57" idx="2"/>
              <a:endCxn id="44" idx="0"/>
            </p:cNvCxnSpPr>
            <p:nvPr/>
          </p:nvCxnSpPr>
          <p:spPr bwMode="gray">
            <a:xfrm rot="16200000" flipH="1">
              <a:off x="7475580" y="1727182"/>
              <a:ext cx="137643" cy="2051882"/>
            </a:xfrm>
            <a:prstGeom prst="bentConnector3">
              <a:avLst>
                <a:gd name="adj1" fmla="val 49999"/>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203" name="Connector: Elbow 202">
              <a:extLst>
                <a:ext uri="{FF2B5EF4-FFF2-40B4-BE49-F238E27FC236}">
                  <a16:creationId xmlns:a16="http://schemas.microsoft.com/office/drawing/2014/main" id="{D6234764-A86A-2219-87D3-287B6AA37850}"/>
                </a:ext>
              </a:extLst>
            </p:cNvPr>
            <p:cNvCxnSpPr>
              <a:stCxn id="44" idx="2"/>
              <a:endCxn id="28" idx="0"/>
            </p:cNvCxnSpPr>
            <p:nvPr/>
          </p:nvCxnSpPr>
          <p:spPr bwMode="gray">
            <a:xfrm rot="5400000">
              <a:off x="7347213" y="3060155"/>
              <a:ext cx="924172" cy="1522087"/>
            </a:xfrm>
            <a:prstGeom prst="bentConnector3">
              <a:avLst>
                <a:gd name="adj1" fmla="val 86453"/>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206" name="Rectangle 205">
              <a:extLst>
                <a:ext uri="{FF2B5EF4-FFF2-40B4-BE49-F238E27FC236}">
                  <a16:creationId xmlns:a16="http://schemas.microsoft.com/office/drawing/2014/main" id="{C47EC8F5-E960-7736-C7A1-D6D18EFE9CA0}"/>
                </a:ext>
              </a:extLst>
            </p:cNvPr>
            <p:cNvSpPr/>
            <p:nvPr/>
          </p:nvSpPr>
          <p:spPr bwMode="gray">
            <a:xfrm>
              <a:off x="6483526" y="3551351"/>
              <a:ext cx="1128826" cy="537167"/>
            </a:xfrm>
            <a:prstGeom prst="rect">
              <a:avLst/>
            </a:prstGeom>
            <a:solidFill>
              <a:srgbClr val="A6E2D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b="1">
                  <a:solidFill>
                    <a:sysClr val="windowText" lastClr="000000"/>
                  </a:solidFill>
                </a:rPr>
                <a:t>Post-combustion</a:t>
              </a:r>
            </a:p>
          </p:txBody>
        </p:sp>
        <p:cxnSp>
          <p:nvCxnSpPr>
            <p:cNvPr id="214" name="Straight Connector 213">
              <a:extLst>
                <a:ext uri="{FF2B5EF4-FFF2-40B4-BE49-F238E27FC236}">
                  <a16:creationId xmlns:a16="http://schemas.microsoft.com/office/drawing/2014/main" id="{BA586356-8F7E-2915-44B5-D509584272F6}"/>
                </a:ext>
              </a:extLst>
            </p:cNvPr>
            <p:cNvCxnSpPr>
              <a:cxnSpLocks/>
              <a:stCxn id="206" idx="2"/>
              <a:endCxn id="28" idx="0"/>
            </p:cNvCxnSpPr>
            <p:nvPr/>
          </p:nvCxnSpPr>
          <p:spPr bwMode="gray">
            <a:xfrm>
              <a:off x="7047939" y="4088518"/>
              <a:ext cx="316" cy="194766"/>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2" name="Connector: Elbow 1">
              <a:extLst>
                <a:ext uri="{FF2B5EF4-FFF2-40B4-BE49-F238E27FC236}">
                  <a16:creationId xmlns:a16="http://schemas.microsoft.com/office/drawing/2014/main" id="{5A58DF6A-B73C-1F7A-CCEA-C621B0B833C5}"/>
                </a:ext>
              </a:extLst>
            </p:cNvPr>
            <p:cNvCxnSpPr>
              <a:cxnSpLocks/>
              <a:stCxn id="20" idx="2"/>
              <a:endCxn id="206" idx="0"/>
            </p:cNvCxnSpPr>
            <p:nvPr/>
          </p:nvCxnSpPr>
          <p:spPr bwMode="gray">
            <a:xfrm rot="16200000" flipH="1">
              <a:off x="5639122" y="2142534"/>
              <a:ext cx="189712" cy="2627922"/>
            </a:xfrm>
            <a:prstGeom prst="bentConnector3">
              <a:avLst>
                <a:gd name="adj1" fmla="val 50000"/>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791A9985-71A0-4D09-E755-615E5CD4DCEA}"/>
                </a:ext>
              </a:extLst>
            </p:cNvPr>
            <p:cNvCxnSpPr>
              <a:cxnSpLocks/>
              <a:stCxn id="20" idx="2"/>
              <a:endCxn id="21" idx="0"/>
            </p:cNvCxnSpPr>
            <p:nvPr/>
          </p:nvCxnSpPr>
          <p:spPr bwMode="gray">
            <a:xfrm rot="16200000" flipH="1">
              <a:off x="4625381" y="3156274"/>
              <a:ext cx="185630" cy="596359"/>
            </a:xfrm>
            <a:prstGeom prst="bentConnector3">
              <a:avLst>
                <a:gd name="adj1" fmla="val 50000"/>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30341DDE-0D77-A204-F69B-BFFFBDF1D6AB}"/>
                </a:ext>
              </a:extLst>
            </p:cNvPr>
            <p:cNvCxnSpPr>
              <a:cxnSpLocks/>
              <a:stCxn id="20" idx="2"/>
              <a:endCxn id="35" idx="0"/>
            </p:cNvCxnSpPr>
            <p:nvPr/>
          </p:nvCxnSpPr>
          <p:spPr bwMode="gray">
            <a:xfrm rot="5400000">
              <a:off x="3888553" y="3012781"/>
              <a:ext cx="182607" cy="880323"/>
            </a:xfrm>
            <a:prstGeom prst="bentConnector3">
              <a:avLst>
                <a:gd name="adj1" fmla="val 50000"/>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3CD9899F-AF95-258F-686A-5D8677B3B8D7}"/>
                </a:ext>
              </a:extLst>
            </p:cNvPr>
            <p:cNvCxnSpPr>
              <a:cxnSpLocks/>
              <a:stCxn id="20" idx="2"/>
              <a:endCxn id="36" idx="0"/>
            </p:cNvCxnSpPr>
            <p:nvPr/>
          </p:nvCxnSpPr>
          <p:spPr bwMode="gray">
            <a:xfrm rot="5400000">
              <a:off x="3147642" y="2277010"/>
              <a:ext cx="187747" cy="2357004"/>
            </a:xfrm>
            <a:prstGeom prst="bentConnector3">
              <a:avLst>
                <a:gd name="adj1" fmla="val 50000"/>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8AFCA4D8-95A8-F5C9-B69A-D75C4C960EB3}"/>
                </a:ext>
              </a:extLst>
            </p:cNvPr>
            <p:cNvCxnSpPr>
              <a:cxnSpLocks/>
              <a:stCxn id="21" idx="2"/>
              <a:endCxn id="29" idx="0"/>
            </p:cNvCxnSpPr>
            <p:nvPr/>
          </p:nvCxnSpPr>
          <p:spPr bwMode="gray">
            <a:xfrm rot="16200000" flipH="1">
              <a:off x="5426270" y="3674541"/>
              <a:ext cx="198848" cy="1018637"/>
            </a:xfrm>
            <a:prstGeom prst="bentConnector3">
              <a:avLst>
                <a:gd name="adj1" fmla="val 50000"/>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23E1D72B-3774-20B6-2F0F-D6E8F7D9B642}"/>
                </a:ext>
              </a:extLst>
            </p:cNvPr>
            <p:cNvCxnSpPr>
              <a:cxnSpLocks/>
              <a:stCxn id="21" idx="2"/>
              <a:endCxn id="22" idx="0"/>
            </p:cNvCxnSpPr>
            <p:nvPr/>
          </p:nvCxnSpPr>
          <p:spPr bwMode="gray">
            <a:xfrm rot="5400000">
              <a:off x="4413030" y="3679938"/>
              <a:ext cx="198848" cy="1007845"/>
            </a:xfrm>
            <a:prstGeom prst="bentConnector3">
              <a:avLst>
                <a:gd name="adj1" fmla="val 50000"/>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0F67E21-DE95-F1F9-03D4-2DB00DA27F56}"/>
                </a:ext>
              </a:extLst>
            </p:cNvPr>
            <p:cNvCxnSpPr>
              <a:cxnSpLocks/>
              <a:stCxn id="21" idx="2"/>
              <a:endCxn id="30" idx="0"/>
            </p:cNvCxnSpPr>
            <p:nvPr/>
          </p:nvCxnSpPr>
          <p:spPr bwMode="gray">
            <a:xfrm>
              <a:off x="5016376" y="4084436"/>
              <a:ext cx="5396" cy="198848"/>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9A7AD270-A9D7-1480-7F76-5A5A936472FC}"/>
                </a:ext>
              </a:extLst>
            </p:cNvPr>
            <p:cNvCxnSpPr>
              <a:cxnSpLocks/>
              <a:stCxn id="35" idx="2"/>
              <a:endCxn id="26" idx="0"/>
            </p:cNvCxnSpPr>
            <p:nvPr/>
          </p:nvCxnSpPr>
          <p:spPr bwMode="gray">
            <a:xfrm rot="5400000">
              <a:off x="2659936" y="3403525"/>
              <a:ext cx="201871" cy="1557646"/>
            </a:xfrm>
            <a:prstGeom prst="bentConnector3">
              <a:avLst>
                <a:gd name="adj1" fmla="val 50000"/>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202" name="Connector: Elbow 201">
              <a:extLst>
                <a:ext uri="{FF2B5EF4-FFF2-40B4-BE49-F238E27FC236}">
                  <a16:creationId xmlns:a16="http://schemas.microsoft.com/office/drawing/2014/main" id="{A19E9D68-41DF-A366-231D-A99C06A97F28}"/>
                </a:ext>
              </a:extLst>
            </p:cNvPr>
            <p:cNvCxnSpPr>
              <a:cxnSpLocks/>
              <a:stCxn id="35" idx="2"/>
              <a:endCxn id="25" idx="0"/>
            </p:cNvCxnSpPr>
            <p:nvPr/>
          </p:nvCxnSpPr>
          <p:spPr bwMode="gray">
            <a:xfrm rot="5400000">
              <a:off x="3166557" y="3910146"/>
              <a:ext cx="201871" cy="544405"/>
            </a:xfrm>
            <a:prstGeom prst="bentConnector3">
              <a:avLst>
                <a:gd name="adj1" fmla="val 50000"/>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207" name="Rectangle 206">
            <a:extLst>
              <a:ext uri="{FF2B5EF4-FFF2-40B4-BE49-F238E27FC236}">
                <a16:creationId xmlns:a16="http://schemas.microsoft.com/office/drawing/2014/main" id="{55C48FCD-8D8D-D8CD-4CA3-EF7096C18C7D}"/>
              </a:ext>
            </a:extLst>
          </p:cNvPr>
          <p:cNvSpPr/>
          <p:nvPr/>
        </p:nvSpPr>
        <p:spPr bwMode="gray">
          <a:xfrm>
            <a:off x="520700" y="2842779"/>
            <a:ext cx="860425" cy="50264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buNone/>
            </a:pPr>
            <a:r>
              <a:rPr lang="en-US" sz="1200" b="1" dirty="0">
                <a:solidFill>
                  <a:schemeClr val="tx1"/>
                </a:solidFill>
              </a:rPr>
              <a:t>Capture Type</a:t>
            </a:r>
          </a:p>
        </p:txBody>
      </p:sp>
      <p:sp>
        <p:nvSpPr>
          <p:cNvPr id="208" name="Rectangle 207">
            <a:extLst>
              <a:ext uri="{FF2B5EF4-FFF2-40B4-BE49-F238E27FC236}">
                <a16:creationId xmlns:a16="http://schemas.microsoft.com/office/drawing/2014/main" id="{C0E0676D-B475-AD7A-C462-8E6C066D57A2}"/>
              </a:ext>
            </a:extLst>
          </p:cNvPr>
          <p:cNvSpPr/>
          <p:nvPr/>
        </p:nvSpPr>
        <p:spPr bwMode="gray">
          <a:xfrm>
            <a:off x="520700" y="3568609"/>
            <a:ext cx="1128825" cy="50264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buNone/>
            </a:pPr>
            <a:r>
              <a:rPr lang="en-US" sz="1200" b="1" dirty="0">
                <a:solidFill>
                  <a:schemeClr val="tx1"/>
                </a:solidFill>
              </a:rPr>
              <a:t>Capture System</a:t>
            </a:r>
          </a:p>
        </p:txBody>
      </p:sp>
      <p:sp>
        <p:nvSpPr>
          <p:cNvPr id="209" name="Rectangle 208">
            <a:extLst>
              <a:ext uri="{FF2B5EF4-FFF2-40B4-BE49-F238E27FC236}">
                <a16:creationId xmlns:a16="http://schemas.microsoft.com/office/drawing/2014/main" id="{4DF4A924-D7F1-402A-0CA5-277BB9342502}"/>
              </a:ext>
            </a:extLst>
          </p:cNvPr>
          <p:cNvSpPr/>
          <p:nvPr/>
        </p:nvSpPr>
        <p:spPr bwMode="gray">
          <a:xfrm>
            <a:off x="520700" y="4304881"/>
            <a:ext cx="1128825" cy="50264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buNone/>
            </a:pPr>
            <a:r>
              <a:rPr lang="en-US" sz="1200" b="1" dirty="0">
                <a:solidFill>
                  <a:schemeClr val="tx1"/>
                </a:solidFill>
              </a:rPr>
              <a:t>Capture Technology</a:t>
            </a:r>
          </a:p>
        </p:txBody>
      </p:sp>
      <p:graphicFrame>
        <p:nvGraphicFramePr>
          <p:cNvPr id="34" name="Chart 33">
            <a:extLst>
              <a:ext uri="{FF2B5EF4-FFF2-40B4-BE49-F238E27FC236}">
                <a16:creationId xmlns:a16="http://schemas.microsoft.com/office/drawing/2014/main" id="{A6BB465F-47D2-01A5-559D-4D714F2CE429}"/>
              </a:ext>
            </a:extLst>
          </p:cNvPr>
          <p:cNvGraphicFramePr/>
          <p:nvPr>
            <p:custDataLst>
              <p:tags r:id="rId4"/>
            </p:custDataLst>
            <p:extLst>
              <p:ext uri="{D42A27DB-BD31-4B8C-83A1-F6EECF244321}">
                <p14:modId xmlns:p14="http://schemas.microsoft.com/office/powerpoint/2010/main" val="1118665214"/>
              </p:ext>
            </p:extLst>
          </p:nvPr>
        </p:nvGraphicFramePr>
        <p:xfrm>
          <a:off x="2022475" y="5232400"/>
          <a:ext cx="7740650" cy="684213"/>
        </p:xfrm>
        <a:graphic>
          <a:graphicData uri="http://schemas.openxmlformats.org/drawingml/2006/chart">
            <c:chart xmlns:c="http://schemas.openxmlformats.org/drawingml/2006/chart" xmlns:r="http://schemas.openxmlformats.org/officeDocument/2006/relationships" r:id="rId32"/>
          </a:graphicData>
        </a:graphic>
      </p:graphicFrame>
      <p:sp>
        <p:nvSpPr>
          <p:cNvPr id="299" name="Text Placeholder 10">
            <a:extLst>
              <a:ext uri="{FF2B5EF4-FFF2-40B4-BE49-F238E27FC236}">
                <a16:creationId xmlns:a16="http://schemas.microsoft.com/office/drawing/2014/main" id="{115DFB91-512B-3844-A114-92FBEDCA92F2}"/>
              </a:ext>
            </a:extLst>
          </p:cNvPr>
          <p:cNvSpPr>
            <a:spLocks noGrp="1"/>
          </p:cNvSpPr>
          <p:nvPr>
            <p:custDataLst>
              <p:tags r:id="rId5"/>
            </p:custDataLst>
          </p:nvPr>
        </p:nvSpPr>
        <p:spPr bwMode="gray">
          <a:xfrm>
            <a:off x="2711451" y="5884863"/>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22F1AE6-8B7B-4A56-A70B-5696A9D150F9}" type="datetime'''''''''''1''''''''''''''''0''''%'''''''''''''">
              <a:rPr lang="en-US" altLang="en-US" sz="1200" smtClean="0"/>
              <a:pPr marL="0" lvl="0" indent="0" algn="ctr">
                <a:spcBef>
                  <a:spcPct val="0"/>
                </a:spcBef>
                <a:spcAft>
                  <a:spcPct val="0"/>
                </a:spcAft>
                <a:buNone/>
              </a:pPr>
              <a:t>10%</a:t>
            </a:fld>
            <a:endParaRPr lang="en-US" sz="1200"/>
          </a:p>
        </p:txBody>
      </p:sp>
      <p:sp>
        <p:nvSpPr>
          <p:cNvPr id="301" name="Text Placeholder 10">
            <a:extLst>
              <a:ext uri="{FF2B5EF4-FFF2-40B4-BE49-F238E27FC236}">
                <a16:creationId xmlns:a16="http://schemas.microsoft.com/office/drawing/2014/main" id="{115DFB91-512B-3844-A114-92FBEDCA92F2}"/>
              </a:ext>
            </a:extLst>
          </p:cNvPr>
          <p:cNvSpPr>
            <a:spLocks noGrp="1"/>
          </p:cNvSpPr>
          <p:nvPr>
            <p:custDataLst>
              <p:tags r:id="rId6"/>
            </p:custDataLst>
          </p:nvPr>
        </p:nvSpPr>
        <p:spPr bwMode="gray">
          <a:xfrm>
            <a:off x="3468689" y="5884863"/>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5CA8C09-0F81-4846-9B0F-97069224C3A5}" type="datetime'''''''''''''''''''''''''''''''20''''%'''''''''''''''''''''''''">
              <a:rPr lang="en-US" altLang="en-US" sz="1200" smtClean="0"/>
              <a:pPr marL="0" lvl="0" indent="0" algn="ctr">
                <a:spcBef>
                  <a:spcPct val="0"/>
                </a:spcBef>
                <a:spcAft>
                  <a:spcPct val="0"/>
                </a:spcAft>
                <a:buNone/>
              </a:pPr>
              <a:t>20%</a:t>
            </a:fld>
            <a:endParaRPr lang="en-US" sz="1200"/>
          </a:p>
        </p:txBody>
      </p:sp>
      <p:sp>
        <p:nvSpPr>
          <p:cNvPr id="303" name="Text Placeholder 10">
            <a:extLst>
              <a:ext uri="{FF2B5EF4-FFF2-40B4-BE49-F238E27FC236}">
                <a16:creationId xmlns:a16="http://schemas.microsoft.com/office/drawing/2014/main" id="{115DFB91-512B-3844-A114-92FBEDCA92F2}"/>
              </a:ext>
            </a:extLst>
          </p:cNvPr>
          <p:cNvSpPr>
            <a:spLocks noGrp="1"/>
          </p:cNvSpPr>
          <p:nvPr>
            <p:custDataLst>
              <p:tags r:id="rId7"/>
            </p:custDataLst>
          </p:nvPr>
        </p:nvSpPr>
        <p:spPr bwMode="gray">
          <a:xfrm>
            <a:off x="4227514" y="5884863"/>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AC00C90-854C-4B35-9D0E-DC6A7661FDEA}" type="datetime'''''''3''''''''0''''''''''''''''''''''''''''''''''''''''''%'''">
              <a:rPr lang="en-US" altLang="en-US" sz="1200" smtClean="0"/>
              <a:pPr marL="0" lvl="0" indent="0" algn="ctr">
                <a:spcBef>
                  <a:spcPct val="0"/>
                </a:spcBef>
                <a:spcAft>
                  <a:spcPct val="0"/>
                </a:spcAft>
                <a:buNone/>
              </a:pPr>
              <a:t>30%</a:t>
            </a:fld>
            <a:endParaRPr lang="en-US" sz="1200"/>
          </a:p>
        </p:txBody>
      </p:sp>
      <p:sp>
        <p:nvSpPr>
          <p:cNvPr id="305" name="Text Placeholder 10">
            <a:extLst>
              <a:ext uri="{FF2B5EF4-FFF2-40B4-BE49-F238E27FC236}">
                <a16:creationId xmlns:a16="http://schemas.microsoft.com/office/drawing/2014/main" id="{115DFB91-512B-3844-A114-92FBEDCA92F2}"/>
              </a:ext>
            </a:extLst>
          </p:cNvPr>
          <p:cNvSpPr>
            <a:spLocks noGrp="1"/>
          </p:cNvSpPr>
          <p:nvPr>
            <p:custDataLst>
              <p:tags r:id="rId8"/>
            </p:custDataLst>
          </p:nvPr>
        </p:nvSpPr>
        <p:spPr bwMode="gray">
          <a:xfrm>
            <a:off x="4984751" y="5884863"/>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C554FC6-8F8B-4ABE-AD16-040908D00201}" type="datetime'''''''''''''''''''''''''4''''0''''''''''''''''%'''''">
              <a:rPr lang="en-US" altLang="en-US" sz="1200" smtClean="0"/>
              <a:pPr marL="0" lvl="0" indent="0" algn="ctr">
                <a:spcBef>
                  <a:spcPct val="0"/>
                </a:spcBef>
                <a:spcAft>
                  <a:spcPct val="0"/>
                </a:spcAft>
                <a:buNone/>
              </a:pPr>
              <a:t>40%</a:t>
            </a:fld>
            <a:endParaRPr lang="en-US" sz="1200"/>
          </a:p>
        </p:txBody>
      </p:sp>
      <p:sp>
        <p:nvSpPr>
          <p:cNvPr id="307" name="Text Placeholder 10">
            <a:extLst>
              <a:ext uri="{FF2B5EF4-FFF2-40B4-BE49-F238E27FC236}">
                <a16:creationId xmlns:a16="http://schemas.microsoft.com/office/drawing/2014/main" id="{115DFB91-512B-3844-A114-92FBEDCA92F2}"/>
              </a:ext>
            </a:extLst>
          </p:cNvPr>
          <p:cNvSpPr>
            <a:spLocks noGrp="1"/>
          </p:cNvSpPr>
          <p:nvPr>
            <p:custDataLst>
              <p:tags r:id="rId9"/>
            </p:custDataLst>
          </p:nvPr>
        </p:nvSpPr>
        <p:spPr bwMode="gray">
          <a:xfrm>
            <a:off x="5741989" y="5884863"/>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6FD7639-B378-48B5-B908-7A13FBDEEBC8}" type="datetime'''''''50''''''''''''''''''''%'''''''''''''''">
              <a:rPr lang="en-US" altLang="en-US" sz="1200" smtClean="0"/>
              <a:pPr marL="0" lvl="0" indent="0" algn="ctr">
                <a:spcBef>
                  <a:spcPct val="0"/>
                </a:spcBef>
                <a:spcAft>
                  <a:spcPct val="0"/>
                </a:spcAft>
                <a:buNone/>
              </a:pPr>
              <a:t>50%</a:t>
            </a:fld>
            <a:endParaRPr lang="en-US" sz="1200"/>
          </a:p>
        </p:txBody>
      </p:sp>
      <p:sp>
        <p:nvSpPr>
          <p:cNvPr id="309" name="Text Placeholder 10">
            <a:extLst>
              <a:ext uri="{FF2B5EF4-FFF2-40B4-BE49-F238E27FC236}">
                <a16:creationId xmlns:a16="http://schemas.microsoft.com/office/drawing/2014/main" id="{115DFB91-512B-3844-A114-92FBEDCA92F2}"/>
              </a:ext>
            </a:extLst>
          </p:cNvPr>
          <p:cNvSpPr>
            <a:spLocks noGrp="1"/>
          </p:cNvSpPr>
          <p:nvPr>
            <p:custDataLst>
              <p:tags r:id="rId10"/>
            </p:custDataLst>
          </p:nvPr>
        </p:nvSpPr>
        <p:spPr bwMode="gray">
          <a:xfrm>
            <a:off x="6499226" y="5884863"/>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CA260CF-04D8-47B2-A7BF-68163BB010E1}" type="datetime'6''''''''''''0''''''''''''''''''''''''''%'">
              <a:rPr lang="en-US" altLang="en-US" sz="1200" smtClean="0"/>
              <a:pPr marL="0" lvl="0" indent="0" algn="ctr">
                <a:spcBef>
                  <a:spcPct val="0"/>
                </a:spcBef>
                <a:spcAft>
                  <a:spcPct val="0"/>
                </a:spcAft>
                <a:buNone/>
              </a:pPr>
              <a:t>60%</a:t>
            </a:fld>
            <a:endParaRPr lang="en-US" sz="1200"/>
          </a:p>
        </p:txBody>
      </p:sp>
      <p:sp>
        <p:nvSpPr>
          <p:cNvPr id="311" name="Text Placeholder 10">
            <a:extLst>
              <a:ext uri="{FF2B5EF4-FFF2-40B4-BE49-F238E27FC236}">
                <a16:creationId xmlns:a16="http://schemas.microsoft.com/office/drawing/2014/main" id="{115DFB91-512B-3844-A114-92FBEDCA92F2}"/>
              </a:ext>
            </a:extLst>
          </p:cNvPr>
          <p:cNvSpPr>
            <a:spLocks noGrp="1"/>
          </p:cNvSpPr>
          <p:nvPr>
            <p:custDataLst>
              <p:tags r:id="rId11"/>
            </p:custDataLst>
          </p:nvPr>
        </p:nvSpPr>
        <p:spPr bwMode="gray">
          <a:xfrm>
            <a:off x="7256464" y="5884863"/>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BEC3A58-72B8-48DA-A831-11475527560C}" type="datetime'''''''''''7''''''''''''''''''''''0''''''''%'''''''''''''''">
              <a:rPr lang="en-US" altLang="en-US" sz="1200" smtClean="0"/>
              <a:pPr marL="0" lvl="0" indent="0" algn="ctr">
                <a:spcBef>
                  <a:spcPct val="0"/>
                </a:spcBef>
                <a:spcAft>
                  <a:spcPct val="0"/>
                </a:spcAft>
                <a:buNone/>
              </a:pPr>
              <a:t>70%</a:t>
            </a:fld>
            <a:endParaRPr lang="en-US" sz="1200"/>
          </a:p>
        </p:txBody>
      </p:sp>
      <p:sp>
        <p:nvSpPr>
          <p:cNvPr id="313" name="Text Placeholder 10">
            <a:extLst>
              <a:ext uri="{FF2B5EF4-FFF2-40B4-BE49-F238E27FC236}">
                <a16:creationId xmlns:a16="http://schemas.microsoft.com/office/drawing/2014/main" id="{115DFB91-512B-3844-A114-92FBEDCA92F2}"/>
              </a:ext>
            </a:extLst>
          </p:cNvPr>
          <p:cNvSpPr>
            <a:spLocks noGrp="1"/>
          </p:cNvSpPr>
          <p:nvPr>
            <p:custDataLst>
              <p:tags r:id="rId12"/>
            </p:custDataLst>
          </p:nvPr>
        </p:nvSpPr>
        <p:spPr bwMode="gray">
          <a:xfrm>
            <a:off x="8015289" y="5884863"/>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37A38DF-31F0-455B-A9BC-108C6D066C27}" type="datetime'''''''''''''''''8''0''''''%'">
              <a:rPr lang="en-US" altLang="en-US" sz="1200" smtClean="0"/>
              <a:pPr marL="0" lvl="0" indent="0" algn="ctr">
                <a:spcBef>
                  <a:spcPct val="0"/>
                </a:spcBef>
                <a:spcAft>
                  <a:spcPct val="0"/>
                </a:spcAft>
                <a:buNone/>
              </a:pPr>
              <a:t>80%</a:t>
            </a:fld>
            <a:endParaRPr lang="en-US" sz="1200"/>
          </a:p>
        </p:txBody>
      </p:sp>
      <p:sp>
        <p:nvSpPr>
          <p:cNvPr id="297" name="Text Placeholder 10">
            <a:extLst>
              <a:ext uri="{FF2B5EF4-FFF2-40B4-BE49-F238E27FC236}">
                <a16:creationId xmlns:a16="http://schemas.microsoft.com/office/drawing/2014/main" id="{115DFB91-512B-3844-A114-92FBEDCA92F2}"/>
              </a:ext>
            </a:extLst>
          </p:cNvPr>
          <p:cNvSpPr>
            <a:spLocks noGrp="1"/>
          </p:cNvSpPr>
          <p:nvPr>
            <p:custDataLst>
              <p:tags r:id="rId13"/>
            </p:custDataLst>
          </p:nvPr>
        </p:nvSpPr>
        <p:spPr bwMode="gray">
          <a:xfrm>
            <a:off x="1995488" y="5884863"/>
            <a:ext cx="2190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1B5B67D-D349-4150-84BA-3787A379E1F7}" type="datetime'''''''''''''''''0''''''''%'''">
              <a:rPr lang="en-US" altLang="en-US" sz="1200" smtClean="0"/>
              <a:pPr marL="0" lvl="0" indent="0" algn="ctr">
                <a:spcBef>
                  <a:spcPct val="0"/>
                </a:spcBef>
                <a:spcAft>
                  <a:spcPct val="0"/>
                </a:spcAft>
                <a:buNone/>
              </a:pPr>
              <a:t>0%</a:t>
            </a:fld>
            <a:endParaRPr lang="en-US" sz="1200"/>
          </a:p>
        </p:txBody>
      </p:sp>
      <p:sp>
        <p:nvSpPr>
          <p:cNvPr id="317" name="Text Placeholder 10">
            <a:extLst>
              <a:ext uri="{FF2B5EF4-FFF2-40B4-BE49-F238E27FC236}">
                <a16:creationId xmlns:a16="http://schemas.microsoft.com/office/drawing/2014/main" id="{115DFB91-512B-3844-A114-92FBEDCA92F2}"/>
              </a:ext>
            </a:extLst>
          </p:cNvPr>
          <p:cNvSpPr>
            <a:spLocks noGrp="1"/>
          </p:cNvSpPr>
          <p:nvPr>
            <p:custDataLst>
              <p:tags r:id="rId14"/>
            </p:custDataLst>
          </p:nvPr>
        </p:nvSpPr>
        <p:spPr bwMode="gray">
          <a:xfrm>
            <a:off x="9486900" y="5884863"/>
            <a:ext cx="3873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5DBC239-6795-40BE-A992-C6A93D986B93}" type="datetime'''10''''''''''0''''''''''%'''''''''''''''''''''''''''''">
              <a:rPr lang="en-US" altLang="en-US" sz="1200" smtClean="0"/>
              <a:pPr marL="0" lvl="0" indent="0" algn="ctr">
                <a:spcBef>
                  <a:spcPct val="0"/>
                </a:spcBef>
                <a:spcAft>
                  <a:spcPct val="0"/>
                </a:spcAft>
                <a:buNone/>
              </a:pPr>
              <a:t>100%</a:t>
            </a:fld>
            <a:endParaRPr lang="en-US" sz="1200"/>
          </a:p>
        </p:txBody>
      </p:sp>
      <p:sp>
        <p:nvSpPr>
          <p:cNvPr id="315" name="Text Placeholder 10">
            <a:extLst>
              <a:ext uri="{FF2B5EF4-FFF2-40B4-BE49-F238E27FC236}">
                <a16:creationId xmlns:a16="http://schemas.microsoft.com/office/drawing/2014/main" id="{115DFB91-512B-3844-A114-92FBEDCA92F2}"/>
              </a:ext>
            </a:extLst>
          </p:cNvPr>
          <p:cNvSpPr>
            <a:spLocks noGrp="1"/>
          </p:cNvSpPr>
          <p:nvPr>
            <p:custDataLst>
              <p:tags r:id="rId15"/>
            </p:custDataLst>
          </p:nvPr>
        </p:nvSpPr>
        <p:spPr bwMode="gray">
          <a:xfrm>
            <a:off x="8772526" y="5884863"/>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B2DA76F-CEAF-45EA-9ADE-37FF769681E9}" type="datetime'9''''''''''''0''''''''%'''''''''''''''''''''''''''''''''">
              <a:rPr lang="en-US" altLang="en-US" sz="1200" smtClean="0"/>
              <a:pPr marL="0" lvl="0" indent="0" algn="ctr">
                <a:spcBef>
                  <a:spcPct val="0"/>
                </a:spcBef>
                <a:spcAft>
                  <a:spcPct val="0"/>
                </a:spcAft>
                <a:buNone/>
              </a:pPr>
              <a:t>90%</a:t>
            </a:fld>
            <a:endParaRPr lang="en-US" sz="1200"/>
          </a:p>
        </p:txBody>
      </p:sp>
      <p:cxnSp>
        <p:nvCxnSpPr>
          <p:cNvPr id="344" name="Straight Connector 343">
            <a:extLst>
              <a:ext uri="{FF2B5EF4-FFF2-40B4-BE49-F238E27FC236}">
                <a16:creationId xmlns:a16="http://schemas.microsoft.com/office/drawing/2014/main" id="{AC5A912E-84A7-20F3-C3E4-5896F1AB2D10}"/>
              </a:ext>
            </a:extLst>
          </p:cNvPr>
          <p:cNvCxnSpPr/>
          <p:nvPr>
            <p:custDataLst>
              <p:tags r:id="rId16"/>
            </p:custDataLst>
          </p:nvPr>
        </p:nvCxnSpPr>
        <p:spPr bwMode="auto">
          <a:xfrm flipH="1">
            <a:off x="2143125" y="5286376"/>
            <a:ext cx="436563" cy="125413"/>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82" name="Straight Connector 381">
            <a:extLst>
              <a:ext uri="{FF2B5EF4-FFF2-40B4-BE49-F238E27FC236}">
                <a16:creationId xmlns:a16="http://schemas.microsoft.com/office/drawing/2014/main" id="{88CB3C2F-1673-7E8B-2161-D76C60673E1E}"/>
              </a:ext>
            </a:extLst>
          </p:cNvPr>
          <p:cNvCxnSpPr/>
          <p:nvPr>
            <p:custDataLst>
              <p:tags r:id="rId17"/>
            </p:custDataLst>
          </p:nvPr>
        </p:nvCxnSpPr>
        <p:spPr bwMode="auto">
          <a:xfrm flipH="1">
            <a:off x="2332038" y="5286376"/>
            <a:ext cx="1112838" cy="125413"/>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343" name="Text Placeholder 10">
            <a:extLst>
              <a:ext uri="{FF2B5EF4-FFF2-40B4-BE49-F238E27FC236}">
                <a16:creationId xmlns:a16="http://schemas.microsoft.com/office/drawing/2014/main" id="{115DFB91-512B-3844-A114-92FBEDCA92F2}"/>
              </a:ext>
            </a:extLst>
          </p:cNvPr>
          <p:cNvSpPr>
            <a:spLocks noGrp="1"/>
          </p:cNvSpPr>
          <p:nvPr>
            <p:custDataLst>
              <p:tags r:id="rId18"/>
            </p:custDataLst>
          </p:nvPr>
        </p:nvSpPr>
        <p:spPr bwMode="auto">
          <a:xfrm>
            <a:off x="2130425" y="4921250"/>
            <a:ext cx="900113"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1200" b="1" dirty="0">
                <a:effectLst/>
              </a:rPr>
              <a:t>Process</a:t>
            </a:r>
            <a:br>
              <a:rPr lang="en-US" altLang="en-US" sz="1200" b="1" dirty="0">
                <a:effectLst/>
              </a:rPr>
            </a:br>
            <a:r>
              <a:rPr lang="en-US" altLang="en-US" sz="1200" b="1" dirty="0">
                <a:effectLst/>
              </a:rPr>
              <a:t>modification</a:t>
            </a:r>
            <a:endParaRPr lang="en-US" sz="1200" b="1" dirty="0"/>
          </a:p>
        </p:txBody>
      </p:sp>
      <p:sp>
        <p:nvSpPr>
          <p:cNvPr id="364" name="Text Placeholder 10">
            <a:extLst>
              <a:ext uri="{FF2B5EF4-FFF2-40B4-BE49-F238E27FC236}">
                <a16:creationId xmlns:a16="http://schemas.microsoft.com/office/drawing/2014/main" id="{115DFB91-512B-3844-A114-92FBEDCA92F2}"/>
              </a:ext>
            </a:extLst>
          </p:cNvPr>
          <p:cNvSpPr>
            <a:spLocks noGrp="1"/>
          </p:cNvSpPr>
          <p:nvPr>
            <p:custDataLst>
              <p:tags r:id="rId19"/>
            </p:custDataLst>
          </p:nvPr>
        </p:nvSpPr>
        <p:spPr bwMode="gray">
          <a:xfrm>
            <a:off x="6938963" y="5483225"/>
            <a:ext cx="13160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1200" b="1" dirty="0">
                <a:effectLst/>
              </a:rPr>
              <a:t>Post-combustion</a:t>
            </a:r>
            <a:endParaRPr lang="en-US" sz="1200" b="1" dirty="0"/>
          </a:p>
        </p:txBody>
      </p:sp>
      <p:sp>
        <p:nvSpPr>
          <p:cNvPr id="380" name="Text Placeholder 10">
            <a:extLst>
              <a:ext uri="{FF2B5EF4-FFF2-40B4-BE49-F238E27FC236}">
                <a16:creationId xmlns:a16="http://schemas.microsoft.com/office/drawing/2014/main" id="{B6296812-C6E1-AC53-CFC3-8D01B4C08340}"/>
              </a:ext>
            </a:extLst>
          </p:cNvPr>
          <p:cNvSpPr>
            <a:spLocks noGrp="1"/>
          </p:cNvSpPr>
          <p:nvPr>
            <p:custDataLst>
              <p:tags r:id="rId20"/>
            </p:custDataLst>
          </p:nvPr>
        </p:nvSpPr>
        <p:spPr bwMode="auto">
          <a:xfrm>
            <a:off x="3081338" y="5080663"/>
            <a:ext cx="728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1200" b="1" dirty="0"/>
              <a:t>Oxyfuels</a:t>
            </a:r>
            <a:endParaRPr lang="en-US" sz="1200" b="1" dirty="0"/>
          </a:p>
        </p:txBody>
      </p:sp>
      <p:sp>
        <p:nvSpPr>
          <p:cNvPr id="212" name="Text Placeholder 10">
            <a:extLst>
              <a:ext uri="{FF2B5EF4-FFF2-40B4-BE49-F238E27FC236}">
                <a16:creationId xmlns:a16="http://schemas.microsoft.com/office/drawing/2014/main" id="{115DFB91-512B-3844-A114-92FBEDCA92F2}"/>
              </a:ext>
            </a:extLst>
          </p:cNvPr>
          <p:cNvSpPr>
            <a:spLocks noGrp="1"/>
          </p:cNvSpPr>
          <p:nvPr>
            <p:custDataLst>
              <p:tags r:id="rId21"/>
            </p:custDataLst>
          </p:nvPr>
        </p:nvSpPr>
        <p:spPr bwMode="auto">
          <a:xfrm>
            <a:off x="487363" y="5391150"/>
            <a:ext cx="1516063"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sz="1200" b="1" dirty="0">
                <a:latin typeface="+mj-lt"/>
                <a:ea typeface="+mj-ea"/>
                <a:cs typeface="+mj-cs"/>
              </a:rPr>
              <a:t>Global CCS capacity</a:t>
            </a:r>
            <a:br>
              <a:rPr lang="en-US" sz="1200" b="1" dirty="0">
                <a:latin typeface="+mj-lt"/>
                <a:ea typeface="+mj-ea"/>
                <a:cs typeface="+mj-cs"/>
              </a:rPr>
            </a:br>
            <a:r>
              <a:rPr lang="en-US" sz="1200" b="1" dirty="0">
                <a:latin typeface="+mj-lt"/>
                <a:ea typeface="+mj-ea"/>
                <a:cs typeface="+mj-cs"/>
              </a:rPr>
              <a:t>by capture system</a:t>
            </a:r>
          </a:p>
        </p:txBody>
      </p:sp>
      <p:sp>
        <p:nvSpPr>
          <p:cNvPr id="353" name="Text Placeholder 10">
            <a:extLst>
              <a:ext uri="{FF2B5EF4-FFF2-40B4-BE49-F238E27FC236}">
                <a16:creationId xmlns:a16="http://schemas.microsoft.com/office/drawing/2014/main" id="{115DFB91-512B-3844-A114-92FBEDCA92F2}"/>
              </a:ext>
            </a:extLst>
          </p:cNvPr>
          <p:cNvSpPr>
            <a:spLocks noGrp="1"/>
          </p:cNvSpPr>
          <p:nvPr>
            <p:custDataLst>
              <p:tags r:id="rId22"/>
            </p:custDataLst>
          </p:nvPr>
        </p:nvSpPr>
        <p:spPr bwMode="gray">
          <a:xfrm>
            <a:off x="3384550" y="5483225"/>
            <a:ext cx="12303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1200" b="1" dirty="0">
                <a:effectLst/>
              </a:rPr>
              <a:t>Pre-combustion</a:t>
            </a:r>
            <a:endParaRPr lang="en-US" sz="1200" b="1" dirty="0"/>
          </a:p>
        </p:txBody>
      </p:sp>
      <p:sp>
        <p:nvSpPr>
          <p:cNvPr id="65" name="Oval 64">
            <a:extLst>
              <a:ext uri="{FF2B5EF4-FFF2-40B4-BE49-F238E27FC236}">
                <a16:creationId xmlns:a16="http://schemas.microsoft.com/office/drawing/2014/main" id="{C56828B0-E21C-4A76-BD2A-B735CC9A6147}"/>
              </a:ext>
            </a:extLst>
          </p:cNvPr>
          <p:cNvSpPr/>
          <p:nvPr/>
        </p:nvSpPr>
        <p:spPr bwMode="gray">
          <a:xfrm>
            <a:off x="0" y="45720"/>
            <a:ext cx="416560" cy="406400"/>
          </a:xfrm>
          <a:prstGeom prst="ellipse">
            <a:avLst/>
          </a:prstGeom>
          <a:solidFill>
            <a:srgbClr val="009B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1</a:t>
            </a:r>
          </a:p>
        </p:txBody>
      </p:sp>
      <p:sp>
        <p:nvSpPr>
          <p:cNvPr id="66" name="Rectangle 65">
            <a:extLst>
              <a:ext uri="{FF2B5EF4-FFF2-40B4-BE49-F238E27FC236}">
                <a16:creationId xmlns:a16="http://schemas.microsoft.com/office/drawing/2014/main" id="{13A4B64D-6C35-4C48-87DB-E9D71C916C27}"/>
              </a:ext>
            </a:extLst>
          </p:cNvPr>
          <p:cNvSpPr/>
          <p:nvPr/>
        </p:nvSpPr>
        <p:spPr bwMode="gray">
          <a:xfrm>
            <a:off x="495884" y="68051"/>
            <a:ext cx="2430196" cy="365760"/>
          </a:xfrm>
          <a:prstGeom prst="rect">
            <a:avLst/>
          </a:prstGeom>
          <a:solidFill>
            <a:srgbClr val="009B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a:solidFill>
                  <a:srgbClr val="FFFFFF"/>
                </a:solidFill>
                <a:latin typeface="Arial"/>
              </a:rPr>
              <a:t>Carbon Capture</a:t>
            </a:r>
          </a:p>
        </p:txBody>
      </p:sp>
    </p:spTree>
    <p:custDataLst>
      <p:tags r:id="rId1"/>
    </p:custDataLst>
    <p:extLst>
      <p:ext uri="{BB962C8B-B14F-4D97-AF65-F5344CB8AC3E}">
        <p14:creationId xmlns:p14="http://schemas.microsoft.com/office/powerpoint/2010/main" val="756869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0B4857EE-286C-1E07-3F98-A53D3FD2C8AF}"/>
              </a:ext>
            </a:extLst>
          </p:cNvPr>
          <p:cNvGraphicFramePr>
            <a:graphicFrameLocks noChangeAspect="1"/>
          </p:cNvGraphicFramePr>
          <p:nvPr>
            <p:custDataLst>
              <p:tags r:id="rId1"/>
            </p:custDataLst>
            <p:extLst>
              <p:ext uri="{D42A27DB-BD31-4B8C-83A1-F6EECF244321}">
                <p14:modId xmlns:p14="http://schemas.microsoft.com/office/powerpoint/2010/main" val="385432400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4" imgW="7772400" imgH="10058400" progId="TCLayout.ActiveDocument.1">
                  <p:embed/>
                </p:oleObj>
              </mc:Choice>
              <mc:Fallback>
                <p:oleObj name="think-cell Slide" r:id="rId34" imgW="7772400" imgH="10058400" progId="TCLayout.ActiveDocument.1">
                  <p:embed/>
                  <p:pic>
                    <p:nvPicPr>
                      <p:cNvPr id="14" name="think-cell data - do not delete" hidden="1">
                        <a:extLst>
                          <a:ext uri="{FF2B5EF4-FFF2-40B4-BE49-F238E27FC236}">
                            <a16:creationId xmlns:a16="http://schemas.microsoft.com/office/drawing/2014/main" id="{0B4857EE-286C-1E07-3F98-A53D3FD2C8AF}"/>
                          </a:ext>
                        </a:extLst>
                      </p:cNvPr>
                      <p:cNvPicPr/>
                      <p:nvPr/>
                    </p:nvPicPr>
                    <p:blipFill>
                      <a:blip r:embed="rId3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D406109-E65D-E669-5123-055617B4E070}"/>
              </a:ext>
            </a:extLst>
          </p:cNvPr>
          <p:cNvSpPr>
            <a:spLocks noGrp="1"/>
          </p:cNvSpPr>
          <p:nvPr>
            <p:ph type="title"/>
          </p:nvPr>
        </p:nvSpPr>
        <p:spPr/>
        <p:txBody>
          <a:bodyPr vert="horz">
            <a:noAutofit/>
          </a:bodyPr>
          <a:lstStyle/>
          <a:p>
            <a:r>
              <a:rPr lang="en-US" dirty="0"/>
              <a:t>Capital and operating costs of capturing carbon varies by industry, technology, and energy costs</a:t>
            </a:r>
          </a:p>
        </p:txBody>
      </p:sp>
      <p:graphicFrame>
        <p:nvGraphicFramePr>
          <p:cNvPr id="9" name="Chart 8">
            <a:extLst>
              <a:ext uri="{FF2B5EF4-FFF2-40B4-BE49-F238E27FC236}">
                <a16:creationId xmlns:a16="http://schemas.microsoft.com/office/drawing/2014/main" id="{361D69AC-8F9D-329F-C565-3BEAF2EEC3C6}"/>
              </a:ext>
            </a:extLst>
          </p:cNvPr>
          <p:cNvGraphicFramePr/>
          <p:nvPr>
            <p:custDataLst>
              <p:tags r:id="rId2"/>
            </p:custDataLst>
          </p:nvPr>
        </p:nvGraphicFramePr>
        <p:xfrm>
          <a:off x="850900" y="2078038"/>
          <a:ext cx="8004175" cy="3187700"/>
        </p:xfrm>
        <a:graphic>
          <a:graphicData uri="http://schemas.openxmlformats.org/drawingml/2006/chart">
            <c:chart xmlns:c="http://schemas.openxmlformats.org/drawingml/2006/chart" xmlns:r="http://schemas.openxmlformats.org/officeDocument/2006/relationships" r:id="rId36"/>
          </a:graphicData>
        </a:graphic>
      </p:graphicFrame>
      <p:sp>
        <p:nvSpPr>
          <p:cNvPr id="354" name="Text Placeholder 10">
            <a:extLst>
              <a:ext uri="{FF2B5EF4-FFF2-40B4-BE49-F238E27FC236}">
                <a16:creationId xmlns:a16="http://schemas.microsoft.com/office/drawing/2014/main" id="{B505F3A5-1C22-7FA0-45DB-8CEFAB83CC27}"/>
              </a:ext>
            </a:extLst>
          </p:cNvPr>
          <p:cNvSpPr txBox="1">
            <a:spLocks/>
          </p:cNvSpPr>
          <p:nvPr>
            <p:custDataLst>
              <p:tags r:id="rId3"/>
            </p:custDataLst>
          </p:nvPr>
        </p:nvSpPr>
        <p:spPr bwMode="auto">
          <a:xfrm>
            <a:off x="1016000" y="5226050"/>
            <a:ext cx="5476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735436EA-0A82-4F30-9338-349D42FC83B8}" type="datetime'''A''''''''''''''''''''''''mm''''o''''''ni''a'''''''''">
              <a:rPr lang="en-US" altLang="en-US" sz="1000" smtClean="0"/>
              <a:pPr marL="0" indent="0" algn="ctr">
                <a:spcBef>
                  <a:spcPct val="0"/>
                </a:spcBef>
                <a:spcAft>
                  <a:spcPct val="0"/>
                </a:spcAft>
                <a:buNone/>
              </a:pPr>
              <a:t>Ammonia</a:t>
            </a:fld>
            <a:endParaRPr lang="en-US" sz="1000"/>
          </a:p>
        </p:txBody>
      </p:sp>
      <p:sp>
        <p:nvSpPr>
          <p:cNvPr id="350" name="Text Placeholder 10">
            <a:extLst>
              <a:ext uri="{FF2B5EF4-FFF2-40B4-BE49-F238E27FC236}">
                <a16:creationId xmlns:a16="http://schemas.microsoft.com/office/drawing/2014/main" id="{99E8E4E4-E0E5-C0B1-1140-3ECDA69A41A2}"/>
              </a:ext>
            </a:extLst>
          </p:cNvPr>
          <p:cNvSpPr txBox="1">
            <a:spLocks/>
          </p:cNvSpPr>
          <p:nvPr>
            <p:custDataLst>
              <p:tags r:id="rId4"/>
            </p:custDataLst>
          </p:nvPr>
        </p:nvSpPr>
        <p:spPr bwMode="auto">
          <a:xfrm>
            <a:off x="1782763" y="5226050"/>
            <a:ext cx="4397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9CA6DBC7-7750-426D-BA33-FFF4510EF3B4}" type="datetime'''''E''t''''''''h''''a''n''''''''''''''o''''''l'''''''''''">
              <a:rPr lang="en-US" altLang="en-US" sz="1000" smtClean="0"/>
              <a:pPr marL="0" indent="0" algn="ctr">
                <a:spcBef>
                  <a:spcPct val="0"/>
                </a:spcBef>
                <a:spcAft>
                  <a:spcPct val="0"/>
                </a:spcAft>
                <a:buNone/>
              </a:pPr>
              <a:t>Ethanol</a:t>
            </a:fld>
            <a:endParaRPr lang="en-US" sz="1000"/>
          </a:p>
        </p:txBody>
      </p:sp>
      <p:sp>
        <p:nvSpPr>
          <p:cNvPr id="288" name="Text Placeholder 10">
            <a:extLst>
              <a:ext uri="{FF2B5EF4-FFF2-40B4-BE49-F238E27FC236}">
                <a16:creationId xmlns:a16="http://schemas.microsoft.com/office/drawing/2014/main" id="{FC676F96-C648-0CFC-25A3-2DAF1D52C443}"/>
              </a:ext>
            </a:extLst>
          </p:cNvPr>
          <p:cNvSpPr txBox="1">
            <a:spLocks/>
          </p:cNvSpPr>
          <p:nvPr>
            <p:custDataLst>
              <p:tags r:id="rId5"/>
            </p:custDataLst>
          </p:nvPr>
        </p:nvSpPr>
        <p:spPr bwMode="auto">
          <a:xfrm>
            <a:off x="2371725" y="5226050"/>
            <a:ext cx="687388"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FD0A8D08-288B-47D9-AB0D-6B4A19AA0D6C}" type="datetime'Na''tur''''al ''''Ga''s ''Pr''o''c''es''sing (l''''o''w)'''">
              <a:rPr lang="en-US" altLang="en-US" sz="1000" smtClean="0">
                <a:effectLst/>
              </a:rPr>
              <a:pPr marL="0" indent="0" algn="ctr">
                <a:spcBef>
                  <a:spcPct val="0"/>
                </a:spcBef>
                <a:spcAft>
                  <a:spcPct val="0"/>
                </a:spcAft>
                <a:buNone/>
              </a:pPr>
              <a:t>Natural Gas Processing (low)</a:t>
            </a:fld>
            <a:endParaRPr lang="en-US" sz="1000" dirty="0"/>
          </a:p>
        </p:txBody>
      </p:sp>
      <p:sp>
        <p:nvSpPr>
          <p:cNvPr id="327" name="Text Placeholder 10">
            <a:extLst>
              <a:ext uri="{FF2B5EF4-FFF2-40B4-BE49-F238E27FC236}">
                <a16:creationId xmlns:a16="http://schemas.microsoft.com/office/drawing/2014/main" id="{6D78856C-5676-7D0B-4387-1DFE6D124BB6}"/>
              </a:ext>
            </a:extLst>
          </p:cNvPr>
          <p:cNvSpPr txBox="1">
            <a:spLocks/>
          </p:cNvSpPr>
          <p:nvPr>
            <p:custDataLst>
              <p:tags r:id="rId6"/>
            </p:custDataLst>
          </p:nvPr>
        </p:nvSpPr>
        <p:spPr bwMode="auto">
          <a:xfrm>
            <a:off x="3148013" y="5226050"/>
            <a:ext cx="5603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AB814955-6D68-4072-83D5-A5F9BA4025A1}" type="datetime'H''''''''y''''''drog''''e''''''''''''''''n'''''">
              <a:rPr lang="en-US" altLang="en-US" sz="1000" smtClean="0"/>
              <a:pPr marL="0" indent="0" algn="ctr">
                <a:spcBef>
                  <a:spcPct val="0"/>
                </a:spcBef>
                <a:spcAft>
                  <a:spcPct val="0"/>
                </a:spcAft>
                <a:buNone/>
              </a:pPr>
              <a:t>Hydrogen</a:t>
            </a:fld>
            <a:endParaRPr lang="en-US" sz="1000"/>
          </a:p>
        </p:txBody>
      </p:sp>
      <p:sp>
        <p:nvSpPr>
          <p:cNvPr id="319" name="Text Placeholder 10">
            <a:extLst>
              <a:ext uri="{FF2B5EF4-FFF2-40B4-BE49-F238E27FC236}">
                <a16:creationId xmlns:a16="http://schemas.microsoft.com/office/drawing/2014/main" id="{FBEC5590-8A3F-4DB4-3510-D327A9BC2906}"/>
              </a:ext>
            </a:extLst>
          </p:cNvPr>
          <p:cNvSpPr txBox="1">
            <a:spLocks/>
          </p:cNvSpPr>
          <p:nvPr>
            <p:custDataLst>
              <p:tags r:id="rId7"/>
            </p:custDataLst>
          </p:nvPr>
        </p:nvSpPr>
        <p:spPr bwMode="auto">
          <a:xfrm>
            <a:off x="3913188" y="5226050"/>
            <a:ext cx="4556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22FF1458-B606-4E93-A799-98A469B7DEDD}" type="datetime'''C''''''''e''''''''''''''m''''''''''''''en''''''t'''''''''">
              <a:rPr lang="en-US" altLang="en-US" sz="1000" smtClean="0"/>
              <a:pPr marL="0" indent="0" algn="ctr">
                <a:spcBef>
                  <a:spcPct val="0"/>
                </a:spcBef>
                <a:spcAft>
                  <a:spcPct val="0"/>
                </a:spcAft>
                <a:buNone/>
              </a:pPr>
              <a:t>Cement</a:t>
            </a:fld>
            <a:endParaRPr lang="en-US" sz="1000"/>
          </a:p>
        </p:txBody>
      </p:sp>
      <p:sp>
        <p:nvSpPr>
          <p:cNvPr id="335" name="Text Placeholder 10">
            <a:extLst>
              <a:ext uri="{FF2B5EF4-FFF2-40B4-BE49-F238E27FC236}">
                <a16:creationId xmlns:a16="http://schemas.microsoft.com/office/drawing/2014/main" id="{13EBE4B7-82E4-60D5-2293-42839E4EF965}"/>
              </a:ext>
            </a:extLst>
          </p:cNvPr>
          <p:cNvSpPr txBox="1">
            <a:spLocks/>
          </p:cNvSpPr>
          <p:nvPr>
            <p:custDataLst>
              <p:tags r:id="rId8"/>
            </p:custDataLst>
          </p:nvPr>
        </p:nvSpPr>
        <p:spPr bwMode="auto">
          <a:xfrm>
            <a:off x="4575175" y="5226050"/>
            <a:ext cx="5524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sz="1000" dirty="0"/>
              <a:t>Steel &amp; Iron</a:t>
            </a:r>
          </a:p>
        </p:txBody>
      </p:sp>
      <p:sp>
        <p:nvSpPr>
          <p:cNvPr id="331" name="Text Placeholder 10">
            <a:extLst>
              <a:ext uri="{FF2B5EF4-FFF2-40B4-BE49-F238E27FC236}">
                <a16:creationId xmlns:a16="http://schemas.microsoft.com/office/drawing/2014/main" id="{9EDD1BEB-3AB7-7E15-38EF-EDD86046374F}"/>
              </a:ext>
            </a:extLst>
          </p:cNvPr>
          <p:cNvSpPr txBox="1">
            <a:spLocks/>
          </p:cNvSpPr>
          <p:nvPr>
            <p:custDataLst>
              <p:tags r:id="rId9"/>
            </p:custDataLst>
          </p:nvPr>
        </p:nvSpPr>
        <p:spPr bwMode="auto">
          <a:xfrm>
            <a:off x="5221288" y="5226050"/>
            <a:ext cx="687388"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9B468979-A75F-4F29-A3E9-36E8EA5DBDB3}" type="datetime'''''Natu''''''''ral G''''as'''' Processin''g'''' (''hig''''h)'">
              <a:rPr lang="en-US" altLang="en-US" sz="1000" smtClean="0"/>
              <a:pPr marL="0" indent="0" algn="ctr">
                <a:spcBef>
                  <a:spcPct val="0"/>
                </a:spcBef>
                <a:spcAft>
                  <a:spcPct val="0"/>
                </a:spcAft>
                <a:buNone/>
              </a:pPr>
              <a:t>Natural Gas Processing (high)</a:t>
            </a:fld>
            <a:endParaRPr lang="en-US" sz="1000"/>
          </a:p>
        </p:txBody>
      </p:sp>
      <p:sp>
        <p:nvSpPr>
          <p:cNvPr id="339" name="Text Placeholder 10">
            <a:extLst>
              <a:ext uri="{FF2B5EF4-FFF2-40B4-BE49-F238E27FC236}">
                <a16:creationId xmlns:a16="http://schemas.microsoft.com/office/drawing/2014/main" id="{50544001-5902-C293-0569-19ED20D5B973}"/>
              </a:ext>
            </a:extLst>
          </p:cNvPr>
          <p:cNvSpPr txBox="1">
            <a:spLocks/>
          </p:cNvSpPr>
          <p:nvPr>
            <p:custDataLst>
              <p:tags r:id="rId10"/>
            </p:custDataLst>
          </p:nvPr>
        </p:nvSpPr>
        <p:spPr bwMode="auto">
          <a:xfrm>
            <a:off x="5943600" y="5226050"/>
            <a:ext cx="666750"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C21590E6-3F61-401C-AE20-0478EE7E84D8}" type="datetime'Co''a''l P''''ow''e''r P''''''''''l''''a''''''''''n''''t'''">
              <a:rPr lang="en-US" altLang="en-US" sz="1000" smtClean="0"/>
              <a:pPr marL="0" indent="0" algn="ctr">
                <a:spcBef>
                  <a:spcPct val="0"/>
                </a:spcBef>
                <a:spcAft>
                  <a:spcPct val="0"/>
                </a:spcAft>
                <a:buNone/>
              </a:pPr>
              <a:t>Coal Power Plant</a:t>
            </a:fld>
            <a:endParaRPr lang="en-US" sz="1000"/>
          </a:p>
        </p:txBody>
      </p:sp>
      <p:sp>
        <p:nvSpPr>
          <p:cNvPr id="343" name="Text Placeholder 10">
            <a:extLst>
              <a:ext uri="{FF2B5EF4-FFF2-40B4-BE49-F238E27FC236}">
                <a16:creationId xmlns:a16="http://schemas.microsoft.com/office/drawing/2014/main" id="{6141F07D-1C2B-93E2-ED39-1CED60584310}"/>
              </a:ext>
            </a:extLst>
          </p:cNvPr>
          <p:cNvSpPr txBox="1">
            <a:spLocks/>
          </p:cNvSpPr>
          <p:nvPr>
            <p:custDataLst>
              <p:tags r:id="rId11"/>
            </p:custDataLst>
          </p:nvPr>
        </p:nvSpPr>
        <p:spPr bwMode="auto">
          <a:xfrm>
            <a:off x="6643688" y="5226050"/>
            <a:ext cx="693738"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0F03F098-F569-4830-9E7E-2E1362586680}" type="datetime'N''''''atur''a''l'' ''''Gas ''P''owe''''''r'' ''Plan''''t'''">
              <a:rPr lang="en-US" altLang="en-US" sz="1000" smtClean="0"/>
              <a:pPr marL="0" indent="0" algn="ctr">
                <a:spcBef>
                  <a:spcPct val="0"/>
                </a:spcBef>
                <a:spcAft>
                  <a:spcPct val="0"/>
                </a:spcAft>
                <a:buNone/>
              </a:pPr>
              <a:t>Natural Gas Power Plant</a:t>
            </a:fld>
            <a:endParaRPr lang="en-US" sz="1000"/>
          </a:p>
        </p:txBody>
      </p:sp>
      <p:sp>
        <p:nvSpPr>
          <p:cNvPr id="294" name="Text Placeholder 10">
            <a:extLst>
              <a:ext uri="{FF2B5EF4-FFF2-40B4-BE49-F238E27FC236}">
                <a16:creationId xmlns:a16="http://schemas.microsoft.com/office/drawing/2014/main" id="{D7808E56-D5A8-0B75-D680-4576BEE8CD48}"/>
              </a:ext>
            </a:extLst>
          </p:cNvPr>
          <p:cNvSpPr txBox="1">
            <a:spLocks/>
          </p:cNvSpPr>
          <p:nvPr>
            <p:custDataLst>
              <p:tags r:id="rId12"/>
            </p:custDataLst>
          </p:nvPr>
        </p:nvSpPr>
        <p:spPr bwMode="auto">
          <a:xfrm>
            <a:off x="7405452" y="5226050"/>
            <a:ext cx="676512"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000" dirty="0">
                <a:effectLst/>
              </a:rPr>
              <a:t>Refinery-FCC</a:t>
            </a:r>
            <a:endParaRPr lang="en-US" sz="1000" dirty="0"/>
          </a:p>
        </p:txBody>
      </p:sp>
      <p:sp>
        <p:nvSpPr>
          <p:cNvPr id="296" name="Text Placeholder 10">
            <a:extLst>
              <a:ext uri="{FF2B5EF4-FFF2-40B4-BE49-F238E27FC236}">
                <a16:creationId xmlns:a16="http://schemas.microsoft.com/office/drawing/2014/main" id="{E6726E78-E90F-EB22-F435-510DE5A81827}"/>
              </a:ext>
            </a:extLst>
          </p:cNvPr>
          <p:cNvSpPr txBox="1">
            <a:spLocks/>
          </p:cNvSpPr>
          <p:nvPr>
            <p:custDataLst>
              <p:tags r:id="rId13"/>
            </p:custDataLst>
          </p:nvPr>
        </p:nvSpPr>
        <p:spPr bwMode="auto">
          <a:xfrm>
            <a:off x="8145463" y="5226050"/>
            <a:ext cx="539750"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832AC1C3-567A-40CE-8DD7-0937A4DC6B5B}" type="datetime'In''du''''s''''t''''ria''l'''''''''' ''''Fu''r''n''''''ace''s'">
              <a:rPr lang="en-US" altLang="en-US" sz="1000" smtClean="0">
                <a:effectLst/>
              </a:rPr>
              <a:pPr marL="0" indent="0" algn="ctr">
                <a:spcBef>
                  <a:spcPct val="0"/>
                </a:spcBef>
                <a:spcAft>
                  <a:spcPct val="0"/>
                </a:spcAft>
                <a:buNone/>
              </a:pPr>
              <a:t>Industrial Furnaces</a:t>
            </a:fld>
            <a:endParaRPr lang="en-US" sz="1000"/>
          </a:p>
        </p:txBody>
      </p:sp>
      <p:sp>
        <p:nvSpPr>
          <p:cNvPr id="355" name="Text Placeholder 10">
            <a:extLst>
              <a:ext uri="{FF2B5EF4-FFF2-40B4-BE49-F238E27FC236}">
                <a16:creationId xmlns:a16="http://schemas.microsoft.com/office/drawing/2014/main" id="{B88DF334-4243-2400-8A66-0F3679B43DDF}"/>
              </a:ext>
            </a:extLst>
          </p:cNvPr>
          <p:cNvSpPr txBox="1">
            <a:spLocks/>
          </p:cNvSpPr>
          <p:nvPr>
            <p:custDataLst>
              <p:tags r:id="rId14"/>
            </p:custDataLst>
          </p:nvPr>
        </p:nvSpPr>
        <p:spPr bwMode="gray">
          <a:xfrm>
            <a:off x="1201739" y="45323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97BB8939-53B7-40AB-A2B9-546F0162488A}" type="datetime'''''''''''''''''''80'''''">
              <a:rPr lang="en-US" altLang="en-US" sz="1000" smtClean="0"/>
              <a:pPr marL="0" indent="0" algn="ctr">
                <a:spcBef>
                  <a:spcPct val="0"/>
                </a:spcBef>
                <a:spcAft>
                  <a:spcPct val="0"/>
                </a:spcAft>
                <a:buNone/>
              </a:pPr>
              <a:t>80</a:t>
            </a:fld>
            <a:endParaRPr lang="en-US" sz="1000"/>
          </a:p>
        </p:txBody>
      </p:sp>
      <p:sp>
        <p:nvSpPr>
          <p:cNvPr id="351" name="Text Placeholder 10">
            <a:extLst>
              <a:ext uri="{FF2B5EF4-FFF2-40B4-BE49-F238E27FC236}">
                <a16:creationId xmlns:a16="http://schemas.microsoft.com/office/drawing/2014/main" id="{58D49F55-4ABA-74FA-11FC-DBD2AAE35ECC}"/>
              </a:ext>
            </a:extLst>
          </p:cNvPr>
          <p:cNvSpPr txBox="1">
            <a:spLocks/>
          </p:cNvSpPr>
          <p:nvPr>
            <p:custDataLst>
              <p:tags r:id="rId15"/>
            </p:custDataLst>
          </p:nvPr>
        </p:nvSpPr>
        <p:spPr bwMode="gray">
          <a:xfrm>
            <a:off x="1914526" y="45180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6DA6D7CC-8E61-40AE-99A4-9BD3ECC2F365}" type="datetime'''8''2'''''''''''''''''''''''''''''''''''''''''''''''''''''">
              <a:rPr lang="en-US" altLang="en-US" sz="1000" smtClean="0"/>
              <a:pPr marL="0" indent="0" algn="ctr">
                <a:spcBef>
                  <a:spcPct val="0"/>
                </a:spcBef>
                <a:spcAft>
                  <a:spcPct val="0"/>
                </a:spcAft>
                <a:buNone/>
              </a:pPr>
              <a:t>82</a:t>
            </a:fld>
            <a:endParaRPr lang="en-US" sz="1000"/>
          </a:p>
        </p:txBody>
      </p:sp>
      <p:sp>
        <p:nvSpPr>
          <p:cNvPr id="224" name="Text Placeholder 10">
            <a:extLst>
              <a:ext uri="{FF2B5EF4-FFF2-40B4-BE49-F238E27FC236}">
                <a16:creationId xmlns:a16="http://schemas.microsoft.com/office/drawing/2014/main" id="{3F8F783C-2098-0532-F213-B0AAC8ED2476}"/>
              </a:ext>
            </a:extLst>
          </p:cNvPr>
          <p:cNvSpPr txBox="1">
            <a:spLocks/>
          </p:cNvSpPr>
          <p:nvPr>
            <p:custDataLst>
              <p:tags r:id="rId16"/>
            </p:custDataLst>
          </p:nvPr>
        </p:nvSpPr>
        <p:spPr bwMode="gray">
          <a:xfrm>
            <a:off x="2627314" y="44704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E0B2E7A6-97EB-4759-8778-E2236293383F}" type="datetime'''''''''''''''''''''''''''''''''''9''0'''''''''''''''">
              <a:rPr lang="en-US" altLang="en-US" sz="1000" smtClean="0"/>
              <a:pPr marL="0" indent="0" algn="ctr">
                <a:spcBef>
                  <a:spcPct val="0"/>
                </a:spcBef>
                <a:spcAft>
                  <a:spcPct val="0"/>
                </a:spcAft>
                <a:buNone/>
              </a:pPr>
              <a:t>90</a:t>
            </a:fld>
            <a:endParaRPr lang="en-US" sz="1000"/>
          </a:p>
        </p:txBody>
      </p:sp>
      <p:sp>
        <p:nvSpPr>
          <p:cNvPr id="328" name="Text Placeholder 10">
            <a:extLst>
              <a:ext uri="{FF2B5EF4-FFF2-40B4-BE49-F238E27FC236}">
                <a16:creationId xmlns:a16="http://schemas.microsoft.com/office/drawing/2014/main" id="{F4DFFBE4-7973-35A3-3F9F-66C3578F7DBD}"/>
              </a:ext>
            </a:extLst>
          </p:cNvPr>
          <p:cNvSpPr txBox="1">
            <a:spLocks/>
          </p:cNvSpPr>
          <p:nvPr>
            <p:custDataLst>
              <p:tags r:id="rId17"/>
            </p:custDataLst>
          </p:nvPr>
        </p:nvSpPr>
        <p:spPr bwMode="gray">
          <a:xfrm>
            <a:off x="3305175" y="36734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CE9788AA-021E-4F1E-9339-A21FFC6FCC42}" type="datetime'''''''''''''''2''''''''''''2''''''''''''''''''''''''''''4'''">
              <a:rPr lang="en-US" altLang="en-US" sz="1000" smtClean="0"/>
              <a:pPr marL="0" indent="0" algn="ctr">
                <a:spcBef>
                  <a:spcPct val="0"/>
                </a:spcBef>
                <a:spcAft>
                  <a:spcPct val="0"/>
                </a:spcAft>
                <a:buNone/>
              </a:pPr>
              <a:t>224</a:t>
            </a:fld>
            <a:endParaRPr lang="en-US" sz="1000"/>
          </a:p>
        </p:txBody>
      </p:sp>
      <p:sp>
        <p:nvSpPr>
          <p:cNvPr id="320" name="Text Placeholder 10">
            <a:extLst>
              <a:ext uri="{FF2B5EF4-FFF2-40B4-BE49-F238E27FC236}">
                <a16:creationId xmlns:a16="http://schemas.microsoft.com/office/drawing/2014/main" id="{D2717A17-40E3-6202-66DC-5F1554C23DA3}"/>
              </a:ext>
            </a:extLst>
          </p:cNvPr>
          <p:cNvSpPr txBox="1">
            <a:spLocks/>
          </p:cNvSpPr>
          <p:nvPr>
            <p:custDataLst>
              <p:tags r:id="rId18"/>
            </p:custDataLst>
          </p:nvPr>
        </p:nvSpPr>
        <p:spPr bwMode="gray">
          <a:xfrm>
            <a:off x="4017963" y="36369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38A2F3D1-1912-4015-BF8B-AF872D63B59F}" type="datetime'''''2''''''3''''''''''''0'''''''''''''''''''''''''''''''">
              <a:rPr lang="en-US" altLang="en-US" sz="1000" smtClean="0"/>
              <a:pPr marL="0" indent="0" algn="ctr">
                <a:spcBef>
                  <a:spcPct val="0"/>
                </a:spcBef>
                <a:spcAft>
                  <a:spcPct val="0"/>
                </a:spcAft>
                <a:buNone/>
              </a:pPr>
              <a:t>230</a:t>
            </a:fld>
            <a:endParaRPr lang="en-US" sz="1000"/>
          </a:p>
        </p:txBody>
      </p:sp>
      <p:sp>
        <p:nvSpPr>
          <p:cNvPr id="336" name="Text Placeholder 10">
            <a:extLst>
              <a:ext uri="{FF2B5EF4-FFF2-40B4-BE49-F238E27FC236}">
                <a16:creationId xmlns:a16="http://schemas.microsoft.com/office/drawing/2014/main" id="{5D5EF062-C324-3B40-1929-0AB1CDE2CABA}"/>
              </a:ext>
            </a:extLst>
          </p:cNvPr>
          <p:cNvSpPr txBox="1">
            <a:spLocks/>
          </p:cNvSpPr>
          <p:nvPr>
            <p:custDataLst>
              <p:tags r:id="rId19"/>
            </p:custDataLst>
          </p:nvPr>
        </p:nvSpPr>
        <p:spPr bwMode="gray">
          <a:xfrm>
            <a:off x="4729163" y="31861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8FEBD891-3B15-41B2-8034-14FAE264C6D5}" type="datetime'3''''0''''''''''''''''6'''''''''''''''''''''''''''''''''">
              <a:rPr lang="en-US" altLang="en-US" sz="1000" smtClean="0"/>
              <a:pPr marL="0" indent="0" algn="ctr">
                <a:spcBef>
                  <a:spcPct val="0"/>
                </a:spcBef>
                <a:spcAft>
                  <a:spcPct val="0"/>
                </a:spcAft>
                <a:buNone/>
              </a:pPr>
              <a:t>306</a:t>
            </a:fld>
            <a:endParaRPr lang="en-US" sz="1000"/>
          </a:p>
        </p:txBody>
      </p:sp>
      <p:sp>
        <p:nvSpPr>
          <p:cNvPr id="332" name="Text Placeholder 10">
            <a:extLst>
              <a:ext uri="{FF2B5EF4-FFF2-40B4-BE49-F238E27FC236}">
                <a16:creationId xmlns:a16="http://schemas.microsoft.com/office/drawing/2014/main" id="{B8F5C710-7221-715A-E567-9E519A6484CE}"/>
              </a:ext>
            </a:extLst>
          </p:cNvPr>
          <p:cNvSpPr txBox="1">
            <a:spLocks/>
          </p:cNvSpPr>
          <p:nvPr>
            <p:custDataLst>
              <p:tags r:id="rId20"/>
            </p:custDataLst>
          </p:nvPr>
        </p:nvSpPr>
        <p:spPr bwMode="gray">
          <a:xfrm>
            <a:off x="5441950" y="32337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39F7A4E-8FFA-40AF-92AB-576B4A747B79}" type="datetime'''''''''''''''''''''''''''2''''''''''9''''''''''''''''8'''">
              <a:rPr lang="en-US" altLang="en-US" sz="1000" smtClean="0"/>
              <a:pPr marL="0" indent="0" algn="ctr">
                <a:spcBef>
                  <a:spcPct val="0"/>
                </a:spcBef>
                <a:spcAft>
                  <a:spcPct val="0"/>
                </a:spcAft>
                <a:buNone/>
              </a:pPr>
              <a:t>298</a:t>
            </a:fld>
            <a:endParaRPr lang="en-US" sz="1000"/>
          </a:p>
        </p:txBody>
      </p:sp>
      <p:sp>
        <p:nvSpPr>
          <p:cNvPr id="340" name="Text Placeholder 10">
            <a:extLst>
              <a:ext uri="{FF2B5EF4-FFF2-40B4-BE49-F238E27FC236}">
                <a16:creationId xmlns:a16="http://schemas.microsoft.com/office/drawing/2014/main" id="{18EFC053-FEDC-E38E-4503-95140C08F79D}"/>
              </a:ext>
            </a:extLst>
          </p:cNvPr>
          <p:cNvSpPr txBox="1">
            <a:spLocks/>
          </p:cNvSpPr>
          <p:nvPr>
            <p:custDataLst>
              <p:tags r:id="rId21"/>
            </p:custDataLst>
          </p:nvPr>
        </p:nvSpPr>
        <p:spPr bwMode="gray">
          <a:xfrm>
            <a:off x="6154738" y="28797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09D26DAE-AD14-4AE7-AC7A-2671AFC3B810}" type="datetime'''''''''''''''''''''''3''''''''''''''5''7'">
              <a:rPr lang="en-US" altLang="en-US" sz="1000" smtClean="0"/>
              <a:pPr marL="0" indent="0" algn="ctr">
                <a:spcBef>
                  <a:spcPct val="0"/>
                </a:spcBef>
                <a:spcAft>
                  <a:spcPct val="0"/>
                </a:spcAft>
                <a:buNone/>
              </a:pPr>
              <a:t>357</a:t>
            </a:fld>
            <a:endParaRPr lang="en-US" sz="1000"/>
          </a:p>
        </p:txBody>
      </p:sp>
      <p:sp>
        <p:nvSpPr>
          <p:cNvPr id="344" name="Text Placeholder 10">
            <a:extLst>
              <a:ext uri="{FF2B5EF4-FFF2-40B4-BE49-F238E27FC236}">
                <a16:creationId xmlns:a16="http://schemas.microsoft.com/office/drawing/2014/main" id="{EB027E26-9F43-CD2F-DE54-741DE9977675}"/>
              </a:ext>
            </a:extLst>
          </p:cNvPr>
          <p:cNvSpPr txBox="1">
            <a:spLocks/>
          </p:cNvSpPr>
          <p:nvPr>
            <p:custDataLst>
              <p:tags r:id="rId22"/>
            </p:custDataLst>
          </p:nvPr>
        </p:nvSpPr>
        <p:spPr bwMode="gray">
          <a:xfrm>
            <a:off x="6867525" y="26860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68180026-4533-4F98-824B-905A22A1BAFE}" type="datetime'''''''''''''''''''''''3''9''''''''''''''''''0'''''''''''''">
              <a:rPr lang="en-US" altLang="en-US" sz="1000" smtClean="0"/>
              <a:pPr marL="0" indent="0" algn="ctr">
                <a:spcBef>
                  <a:spcPct val="0"/>
                </a:spcBef>
                <a:spcAft>
                  <a:spcPct val="0"/>
                </a:spcAft>
                <a:buNone/>
              </a:pPr>
              <a:t>390</a:t>
            </a:fld>
            <a:endParaRPr lang="en-US" sz="1000"/>
          </a:p>
        </p:txBody>
      </p:sp>
      <p:sp>
        <p:nvSpPr>
          <p:cNvPr id="123" name="Text Placeholder 10">
            <a:extLst>
              <a:ext uri="{FF2B5EF4-FFF2-40B4-BE49-F238E27FC236}">
                <a16:creationId xmlns:a16="http://schemas.microsoft.com/office/drawing/2014/main" id="{B75FB7B2-EE1F-3887-FBCF-805BE5884631}"/>
              </a:ext>
            </a:extLst>
          </p:cNvPr>
          <p:cNvSpPr txBox="1">
            <a:spLocks/>
          </p:cNvSpPr>
          <p:nvPr>
            <p:custDataLst>
              <p:tags r:id="rId23"/>
            </p:custDataLst>
          </p:nvPr>
        </p:nvSpPr>
        <p:spPr bwMode="gray">
          <a:xfrm>
            <a:off x="7580313" y="23606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C1D04B42-6BEC-4B38-A95D-B439FD0AB05C}" type="datetime'''''''''''''''''''''''''''4''''''''''44'">
              <a:rPr lang="en-US" altLang="en-US" sz="1000" smtClean="0"/>
              <a:pPr marL="0" indent="0" algn="ctr">
                <a:spcBef>
                  <a:spcPct val="0"/>
                </a:spcBef>
                <a:spcAft>
                  <a:spcPct val="0"/>
                </a:spcAft>
                <a:buNone/>
              </a:pPr>
              <a:t>444</a:t>
            </a:fld>
            <a:endParaRPr lang="en-US" sz="1000"/>
          </a:p>
        </p:txBody>
      </p:sp>
      <p:sp>
        <p:nvSpPr>
          <p:cNvPr id="125" name="Text Placeholder 10">
            <a:extLst>
              <a:ext uri="{FF2B5EF4-FFF2-40B4-BE49-F238E27FC236}">
                <a16:creationId xmlns:a16="http://schemas.microsoft.com/office/drawing/2014/main" id="{C0691713-2194-B33A-FA8A-E9F0E5C1439E}"/>
              </a:ext>
            </a:extLst>
          </p:cNvPr>
          <p:cNvSpPr txBox="1">
            <a:spLocks/>
          </p:cNvSpPr>
          <p:nvPr>
            <p:custDataLst>
              <p:tags r:id="rId24"/>
            </p:custDataLst>
          </p:nvPr>
        </p:nvSpPr>
        <p:spPr bwMode="gray">
          <a:xfrm>
            <a:off x="8293100" y="19827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8D848BE6-11B6-4D4A-A1F3-E47F886266C0}" type="datetime'''''''''''''5''''''''''''''08'''">
              <a:rPr lang="en-US" altLang="en-US" sz="1000" smtClean="0"/>
              <a:pPr marL="0" indent="0" algn="ctr">
                <a:spcBef>
                  <a:spcPct val="0"/>
                </a:spcBef>
                <a:spcAft>
                  <a:spcPct val="0"/>
                </a:spcAft>
                <a:buNone/>
              </a:pPr>
              <a:t>508</a:t>
            </a:fld>
            <a:endParaRPr lang="en-US" sz="1000"/>
          </a:p>
        </p:txBody>
      </p:sp>
      <p:sp>
        <p:nvSpPr>
          <p:cNvPr id="280" name="Rectangle 279">
            <a:extLst>
              <a:ext uri="{FF2B5EF4-FFF2-40B4-BE49-F238E27FC236}">
                <a16:creationId xmlns:a16="http://schemas.microsoft.com/office/drawing/2014/main" id="{B3211F90-8EB0-6E7D-7DFF-82C1256A22EC}"/>
              </a:ext>
            </a:extLst>
          </p:cNvPr>
          <p:cNvSpPr/>
          <p:nvPr>
            <p:custDataLst>
              <p:tags r:id="rId25"/>
            </p:custDataLst>
          </p:nvPr>
        </p:nvSpPr>
        <p:spPr bwMode="auto">
          <a:xfrm>
            <a:off x="933450" y="2373313"/>
            <a:ext cx="214313" cy="160338"/>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81" name="Rectangle 280">
            <a:extLst>
              <a:ext uri="{FF2B5EF4-FFF2-40B4-BE49-F238E27FC236}">
                <a16:creationId xmlns:a16="http://schemas.microsoft.com/office/drawing/2014/main" id="{AAD50C89-F92B-8AAA-CF64-3065D7733B8E}"/>
              </a:ext>
            </a:extLst>
          </p:cNvPr>
          <p:cNvSpPr/>
          <p:nvPr>
            <p:custDataLst>
              <p:tags r:id="rId26"/>
            </p:custDataLst>
          </p:nvPr>
        </p:nvSpPr>
        <p:spPr bwMode="auto">
          <a:xfrm>
            <a:off x="933450" y="2606675"/>
            <a:ext cx="214313" cy="160338"/>
          </a:xfrm>
          <a:prstGeom prst="rect">
            <a:avLst/>
          </a:prstGeom>
          <a:solidFill>
            <a:schemeClr val="accent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82" name="Rectangle 281">
            <a:extLst>
              <a:ext uri="{FF2B5EF4-FFF2-40B4-BE49-F238E27FC236}">
                <a16:creationId xmlns:a16="http://schemas.microsoft.com/office/drawing/2014/main" id="{62827151-ECE5-3E91-230C-BA894EA96FEC}"/>
              </a:ext>
            </a:extLst>
          </p:cNvPr>
          <p:cNvSpPr/>
          <p:nvPr>
            <p:custDataLst>
              <p:tags r:id="rId27"/>
            </p:custDataLst>
          </p:nvPr>
        </p:nvSpPr>
        <p:spPr bwMode="auto">
          <a:xfrm>
            <a:off x="933450" y="2840038"/>
            <a:ext cx="214313" cy="160338"/>
          </a:xfrm>
          <a:prstGeom prst="rect">
            <a:avLst/>
          </a:prstGeom>
          <a:solidFill>
            <a:schemeClr val="accent3"/>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78" name="Text Placeholder 10">
            <a:extLst>
              <a:ext uri="{FF2B5EF4-FFF2-40B4-BE49-F238E27FC236}">
                <a16:creationId xmlns:a16="http://schemas.microsoft.com/office/drawing/2014/main" id="{251D279D-1633-3477-C8D4-395EAF6BB3A3}"/>
              </a:ext>
            </a:extLst>
          </p:cNvPr>
          <p:cNvSpPr txBox="1">
            <a:spLocks/>
          </p:cNvSpPr>
          <p:nvPr>
            <p:custDataLst>
              <p:tags r:id="rId28"/>
            </p:custDataLst>
          </p:nvPr>
        </p:nvSpPr>
        <p:spPr bwMode="auto">
          <a:xfrm>
            <a:off x="1198563" y="2368550"/>
            <a:ext cx="19494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200" dirty="0"/>
              <a:t>Carbon capture capital costs</a:t>
            </a:r>
            <a:endParaRPr lang="en-US" sz="1200" dirty="0"/>
          </a:p>
        </p:txBody>
      </p:sp>
      <p:sp>
        <p:nvSpPr>
          <p:cNvPr id="277" name="Text Placeholder 10">
            <a:extLst>
              <a:ext uri="{FF2B5EF4-FFF2-40B4-BE49-F238E27FC236}">
                <a16:creationId xmlns:a16="http://schemas.microsoft.com/office/drawing/2014/main" id="{ADBEC666-1A38-B054-0AC3-71355535D1C6}"/>
              </a:ext>
            </a:extLst>
          </p:cNvPr>
          <p:cNvSpPr txBox="1">
            <a:spLocks/>
          </p:cNvSpPr>
          <p:nvPr>
            <p:custDataLst>
              <p:tags r:id="rId29"/>
            </p:custDataLst>
          </p:nvPr>
        </p:nvSpPr>
        <p:spPr bwMode="auto">
          <a:xfrm>
            <a:off x="1198563" y="2601913"/>
            <a:ext cx="15478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200" dirty="0"/>
              <a:t>Non-energy O&amp;M cost</a:t>
            </a:r>
            <a:endParaRPr lang="en-US" sz="1200" dirty="0"/>
          </a:p>
        </p:txBody>
      </p:sp>
      <p:sp>
        <p:nvSpPr>
          <p:cNvPr id="276" name="Text Placeholder 10">
            <a:extLst>
              <a:ext uri="{FF2B5EF4-FFF2-40B4-BE49-F238E27FC236}">
                <a16:creationId xmlns:a16="http://schemas.microsoft.com/office/drawing/2014/main" id="{75F00E2E-C99D-8B10-4182-1B59D435CADB}"/>
              </a:ext>
            </a:extLst>
          </p:cNvPr>
          <p:cNvSpPr txBox="1">
            <a:spLocks/>
          </p:cNvSpPr>
          <p:nvPr>
            <p:custDataLst>
              <p:tags r:id="rId30"/>
            </p:custDataLst>
          </p:nvPr>
        </p:nvSpPr>
        <p:spPr bwMode="auto">
          <a:xfrm>
            <a:off x="1198563" y="2835275"/>
            <a:ext cx="8794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200" dirty="0">
                <a:effectLst/>
              </a:rPr>
              <a:t>Energy cost</a:t>
            </a:r>
            <a:endParaRPr lang="en-US" sz="1200" dirty="0"/>
          </a:p>
        </p:txBody>
      </p:sp>
      <p:sp>
        <p:nvSpPr>
          <p:cNvPr id="363" name="Rectangle 362">
            <a:extLst>
              <a:ext uri="{FF2B5EF4-FFF2-40B4-BE49-F238E27FC236}">
                <a16:creationId xmlns:a16="http://schemas.microsoft.com/office/drawing/2014/main" id="{C9536D77-5CCD-60EA-2828-05FD5298BDE1}"/>
              </a:ext>
            </a:extLst>
          </p:cNvPr>
          <p:cNvSpPr/>
          <p:nvPr/>
        </p:nvSpPr>
        <p:spPr bwMode="gray">
          <a:xfrm>
            <a:off x="955796" y="3775706"/>
            <a:ext cx="2185988" cy="2053873"/>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364" name="Rectangle 363">
            <a:extLst>
              <a:ext uri="{FF2B5EF4-FFF2-40B4-BE49-F238E27FC236}">
                <a16:creationId xmlns:a16="http://schemas.microsoft.com/office/drawing/2014/main" id="{325B5DAC-E470-3168-23CC-67CBCB33ADC5}"/>
              </a:ext>
            </a:extLst>
          </p:cNvPr>
          <p:cNvSpPr/>
          <p:nvPr/>
        </p:nvSpPr>
        <p:spPr bwMode="gray">
          <a:xfrm>
            <a:off x="4457701" y="1982788"/>
            <a:ext cx="4333875" cy="3830633"/>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41" name="TextBox 40">
            <a:extLst>
              <a:ext uri="{FF2B5EF4-FFF2-40B4-BE49-F238E27FC236}">
                <a16:creationId xmlns:a16="http://schemas.microsoft.com/office/drawing/2014/main" id="{CCD7111E-B740-41E1-AB7E-A805C5D3D090}"/>
              </a:ext>
            </a:extLst>
          </p:cNvPr>
          <p:cNvSpPr txBox="1"/>
          <p:nvPr/>
        </p:nvSpPr>
        <p:spPr bwMode="gray">
          <a:xfrm>
            <a:off x="329184" y="1554480"/>
            <a:ext cx="5068751" cy="288147"/>
          </a:xfrm>
          <a:prstGeom prst="rect">
            <a:avLst/>
          </a:prstGeom>
          <a:noFill/>
        </p:spPr>
        <p:txBody>
          <a:bodyPr wrap="none" lIns="36000" tIns="36000" rIns="36000" bIns="36000" rtlCol="0" anchor="t">
            <a:spAutoFit/>
          </a:bodyPr>
          <a:lstStyle/>
          <a:p>
            <a:pPr marL="0" indent="0" algn="ctr">
              <a:buNone/>
            </a:pPr>
            <a:r>
              <a:rPr lang="en-US" sz="1400" b="1" dirty="0">
                <a:solidFill>
                  <a:schemeClr val="tx1"/>
                </a:solidFill>
              </a:rPr>
              <a:t>Cost breakdown for capturing carbon by industry, US$/ton</a:t>
            </a:r>
          </a:p>
        </p:txBody>
      </p:sp>
      <p:cxnSp>
        <p:nvCxnSpPr>
          <p:cNvPr id="42" name="Straight Connector 41">
            <a:extLst>
              <a:ext uri="{FF2B5EF4-FFF2-40B4-BE49-F238E27FC236}">
                <a16:creationId xmlns:a16="http://schemas.microsoft.com/office/drawing/2014/main" id="{DBF8510B-0DE5-4720-9696-4F065ED1C4D6}"/>
              </a:ext>
            </a:extLst>
          </p:cNvPr>
          <p:cNvCxnSpPr>
            <a:cxnSpLocks/>
          </p:cNvCxnSpPr>
          <p:nvPr/>
        </p:nvCxnSpPr>
        <p:spPr bwMode="gray">
          <a:xfrm>
            <a:off x="372231" y="1824050"/>
            <a:ext cx="6961188" cy="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43" name="btfpNotesBox962619">
            <a:extLst>
              <a:ext uri="{FF2B5EF4-FFF2-40B4-BE49-F238E27FC236}">
                <a16:creationId xmlns:a16="http://schemas.microsoft.com/office/drawing/2014/main" id="{2293BFA8-439E-47A2-AE63-CB7C9124EC9D}"/>
              </a:ext>
            </a:extLst>
          </p:cNvPr>
          <p:cNvSpPr txBox="1"/>
          <p:nvPr>
            <p:custDataLst>
              <p:tags r:id="rId31"/>
            </p:custDataLst>
          </p:nvPr>
        </p:nvSpPr>
        <p:spPr bwMode="gray">
          <a:xfrm>
            <a:off x="330200" y="6272784"/>
            <a:ext cx="11531600" cy="492443"/>
          </a:xfrm>
          <a:prstGeom prst="rect">
            <a:avLst/>
          </a:prstGeom>
          <a:noFill/>
        </p:spPr>
        <p:txBody>
          <a:bodyPr vert="horz" wrap="square" lIns="0" tIns="0" rIns="0" bIns="0" rtlCol="0" anchor="b">
            <a:spAutoFit/>
          </a:bodyPr>
          <a:lstStyle/>
          <a:p>
            <a:pPr>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a:defRPr/>
            </a:pPr>
            <a:endParaRPr lang="en-US" sz="800" dirty="0">
              <a:solidFill>
                <a:srgbClr val="000000"/>
              </a:solidFill>
              <a:latin typeface="Arial"/>
            </a:endParaRPr>
          </a:p>
          <a:p>
            <a:pPr>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 DOE,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7"/>
              </a:rPr>
              <a:t>Meeting the Dual Challenge</a:t>
            </a:r>
            <a:r>
              <a:rPr kumimoji="0" lang="en-US" sz="800" b="0" i="0" u="none" strike="noStrike" kern="1200" cap="none" spc="0" normalizeH="0" baseline="0" noProof="0" dirty="0">
                <a:ln>
                  <a:noFill/>
                </a:ln>
                <a:solidFill>
                  <a:srgbClr val="000000"/>
                </a:solidFill>
                <a:effectLst/>
                <a:uLnTx/>
                <a:uFillTx/>
                <a:latin typeface="Arial"/>
                <a:ea typeface="+mn-ea"/>
                <a:cs typeface="+mn-cs"/>
              </a:rPr>
              <a:t> (2019).</a:t>
            </a:r>
            <a:endParaRPr kumimoji="0" lang="en-US" sz="18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Maitreyi Menon, Hyae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8"/>
              </a:rPr>
              <a:t>Gernot Wagner</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9"/>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40"/>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44" name="TextBox 43">
            <a:extLst>
              <a:ext uri="{FF2B5EF4-FFF2-40B4-BE49-F238E27FC236}">
                <a16:creationId xmlns:a16="http://schemas.microsoft.com/office/drawing/2014/main" id="{091868C0-BB3D-429F-9BA3-5B04B310E5C4}"/>
              </a:ext>
            </a:extLst>
          </p:cNvPr>
          <p:cNvSpPr txBox="1"/>
          <p:nvPr/>
        </p:nvSpPr>
        <p:spPr bwMode="gray">
          <a:xfrm>
            <a:off x="9094986" y="1554480"/>
            <a:ext cx="2775179" cy="4629472"/>
          </a:xfrm>
          <a:prstGeom prst="rect">
            <a:avLst/>
          </a:prstGeom>
          <a:solidFill>
            <a:srgbClr val="E3E8EE"/>
          </a:solidFill>
        </p:spPr>
        <p:txBody>
          <a:bodyPr wrap="square" lIns="137160" tIns="137160" rIns="274320" bIns="137160" rtlCol="0" anchor="t">
            <a:spAutoFit/>
          </a:bodyPr>
          <a:lstStyle/>
          <a:p>
            <a:pPr marL="0" marR="0" lvl="0" indent="-177800" algn="l" defTabSz="711200" rtl="0" eaLnBrk="1" fontAlgn="auto" latinLnBrk="0" hangingPunct="1">
              <a:spcBef>
                <a:spcPts val="1200"/>
              </a:spcBef>
              <a:spcAft>
                <a:spcPts val="60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a:ea typeface="+mn-ea"/>
              </a:rPr>
              <a:t>Observations</a:t>
            </a:r>
            <a:endParaRPr kumimoji="0" lang="en-US" sz="1250" b="1" i="0" u="none" strike="noStrike" kern="1200" cap="none" spc="0" normalizeH="0" baseline="0" noProof="0" dirty="0">
              <a:ln>
                <a:noFill/>
              </a:ln>
              <a:solidFill>
                <a:srgbClr val="000000"/>
              </a:solidFill>
              <a:effectLst/>
              <a:uLnTx/>
              <a:uFillTx/>
              <a:latin typeface="Arial"/>
              <a:ea typeface="+mn-ea"/>
              <a:cs typeface="Arial"/>
            </a:endParaRPr>
          </a:p>
          <a:p>
            <a:pPr marL="171450" indent="-171450">
              <a:spcAft>
                <a:spcPts val="400"/>
              </a:spcAft>
              <a:buFont typeface="Arial" panose="020B0604020202020204" pitchFamily="34" charset="0"/>
              <a:buChar char="•"/>
            </a:pPr>
            <a:r>
              <a:rPr lang="en-US" sz="1050" b="1" dirty="0">
                <a:solidFill>
                  <a:schemeClr val="tx1"/>
                </a:solidFill>
              </a:rPr>
              <a:t>Technology readiness varies significantly across pathways, </a:t>
            </a:r>
            <a:r>
              <a:rPr lang="en-US" sz="1050" dirty="0">
                <a:solidFill>
                  <a:schemeClr val="tx1"/>
                </a:solidFill>
              </a:rPr>
              <a:t>but all require substantial development.</a:t>
            </a:r>
          </a:p>
          <a:p>
            <a:pPr marL="171450" indent="-171450">
              <a:spcAft>
                <a:spcPts val="400"/>
              </a:spcAft>
              <a:buFont typeface="Arial" panose="020B0604020202020204" pitchFamily="34" charset="0"/>
              <a:buChar char="•"/>
            </a:pPr>
            <a:r>
              <a:rPr lang="en-US" sz="1050" b="1" dirty="0">
                <a:solidFill>
                  <a:schemeClr val="tx1"/>
                </a:solidFill>
              </a:rPr>
              <a:t>Energy intensity of </a:t>
            </a:r>
            <a:r>
              <a:rPr lang="en-US" sz="1050" dirty="0">
                <a:solidFill>
                  <a:schemeClr val="tx1"/>
                </a:solidFill>
              </a:rPr>
              <a:t> CO₂ conversion due to chemical inactivity </a:t>
            </a:r>
            <a:r>
              <a:rPr lang="en-US" sz="1050" b="1" dirty="0">
                <a:solidFill>
                  <a:schemeClr val="tx1"/>
                </a:solidFill>
              </a:rPr>
              <a:t>creates a cost disadvantage </a:t>
            </a:r>
            <a:r>
              <a:rPr lang="en-US" sz="1050" dirty="0">
                <a:solidFill>
                  <a:schemeClr val="tx1"/>
                </a:solidFill>
              </a:rPr>
              <a:t>—economics depend on "affordable, renewable energy" availability.</a:t>
            </a:r>
          </a:p>
          <a:p>
            <a:pPr marL="171450" indent="-171450">
              <a:spcAft>
                <a:spcPts val="400"/>
              </a:spcAft>
              <a:buFont typeface="Arial" panose="020B0604020202020204" pitchFamily="34" charset="0"/>
              <a:buChar char="•"/>
            </a:pPr>
            <a:r>
              <a:rPr lang="en-US" sz="1050" b="1" dirty="0">
                <a:solidFill>
                  <a:schemeClr val="tx1"/>
                </a:solidFill>
              </a:rPr>
              <a:t>Commercial timeline spans two decades to develop and commercialize </a:t>
            </a:r>
            <a:r>
              <a:rPr lang="en-US" sz="1050" dirty="0">
                <a:solidFill>
                  <a:schemeClr val="tx1"/>
                </a:solidFill>
              </a:rPr>
              <a:t>for most CO₂-use technologies.</a:t>
            </a:r>
          </a:p>
          <a:p>
            <a:pPr marL="171450" indent="-171450">
              <a:spcAft>
                <a:spcPts val="400"/>
              </a:spcAft>
              <a:buFont typeface="Arial" panose="020B0604020202020204" pitchFamily="34" charset="0"/>
              <a:buChar char="•"/>
            </a:pPr>
            <a:r>
              <a:rPr lang="en-US" sz="1050" b="1" dirty="0">
                <a:solidFill>
                  <a:schemeClr val="tx1"/>
                </a:solidFill>
              </a:rPr>
              <a:t>Current costs exceed conventional alternatives: </a:t>
            </a:r>
            <a:r>
              <a:rPr lang="en-US" sz="1050" dirty="0">
                <a:solidFill>
                  <a:schemeClr val="tx1"/>
                </a:solidFill>
              </a:rPr>
              <a:t>CO₂-derived products face a cost disadvantage and must compete with less-expensive non-CO₂-based routes.</a:t>
            </a:r>
          </a:p>
          <a:p>
            <a:pPr marL="171450" indent="-171450">
              <a:spcAft>
                <a:spcPts val="400"/>
              </a:spcAft>
              <a:buFont typeface="Arial" panose="020B0604020202020204" pitchFamily="34" charset="0"/>
              <a:buChar char="•"/>
            </a:pPr>
            <a:r>
              <a:rPr lang="en-US" sz="1050" b="1" dirty="0">
                <a:solidFill>
                  <a:schemeClr val="tx1"/>
                </a:solidFill>
              </a:rPr>
              <a:t>Scale remains suboptimal:</a:t>
            </a:r>
            <a:r>
              <a:rPr lang="en-US" sz="1050" dirty="0">
                <a:solidFill>
                  <a:schemeClr val="tx1"/>
                </a:solidFill>
              </a:rPr>
              <a:t> Existing commercial CO₂ use facilities operate at significantly smaller scale than traditional production plants, limiting cost competitiveness.</a:t>
            </a:r>
          </a:p>
        </p:txBody>
      </p:sp>
      <p:sp>
        <p:nvSpPr>
          <p:cNvPr id="45" name="btfpCallout843070">
            <a:extLst>
              <a:ext uri="{FF2B5EF4-FFF2-40B4-BE49-F238E27FC236}">
                <a16:creationId xmlns:a16="http://schemas.microsoft.com/office/drawing/2014/main" id="{888D6A10-EF21-4BA6-B138-22BE0E10EC31}"/>
              </a:ext>
            </a:extLst>
          </p:cNvPr>
          <p:cNvSpPr/>
          <p:nvPr/>
        </p:nvSpPr>
        <p:spPr bwMode="gray">
          <a:xfrm>
            <a:off x="1254434" y="5888145"/>
            <a:ext cx="1371600" cy="314831"/>
          </a:xfrm>
          <a:prstGeom prst="wedgeRectCallout">
            <a:avLst>
              <a:gd name="adj1" fmla="val 23404"/>
              <a:gd name="adj2" fmla="val -106088"/>
            </a:avLst>
          </a:prstGeom>
          <a:solidFill>
            <a:schemeClr val="tx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100" b="1" dirty="0">
                <a:solidFill>
                  <a:schemeClr val="tx1"/>
                </a:solidFill>
              </a:rPr>
              <a:t>Low-cost capture</a:t>
            </a:r>
          </a:p>
        </p:txBody>
      </p:sp>
      <p:sp>
        <p:nvSpPr>
          <p:cNvPr id="46" name="btfpCallout843070">
            <a:extLst>
              <a:ext uri="{FF2B5EF4-FFF2-40B4-BE49-F238E27FC236}">
                <a16:creationId xmlns:a16="http://schemas.microsoft.com/office/drawing/2014/main" id="{C4E26EBC-D113-44B8-AFE9-32F587CC16CF}"/>
              </a:ext>
            </a:extLst>
          </p:cNvPr>
          <p:cNvSpPr/>
          <p:nvPr/>
        </p:nvSpPr>
        <p:spPr bwMode="gray">
          <a:xfrm>
            <a:off x="3134285" y="5888145"/>
            <a:ext cx="1371600" cy="314831"/>
          </a:xfrm>
          <a:prstGeom prst="wedgeRectCallout">
            <a:avLst>
              <a:gd name="adj1" fmla="val 23404"/>
              <a:gd name="adj2" fmla="val -106088"/>
            </a:avLst>
          </a:prstGeom>
          <a:solidFill>
            <a:schemeClr val="tx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b="1" dirty="0">
                <a:solidFill>
                  <a:schemeClr val="tx1"/>
                </a:solidFill>
              </a:rPr>
              <a:t>High-cost capture</a:t>
            </a:r>
          </a:p>
        </p:txBody>
      </p:sp>
      <p:sp>
        <p:nvSpPr>
          <p:cNvPr id="47" name="btfpCallout843070">
            <a:extLst>
              <a:ext uri="{FF2B5EF4-FFF2-40B4-BE49-F238E27FC236}">
                <a16:creationId xmlns:a16="http://schemas.microsoft.com/office/drawing/2014/main" id="{12C609AF-E440-496D-8E4D-9E867473F31C}"/>
              </a:ext>
            </a:extLst>
          </p:cNvPr>
          <p:cNvSpPr/>
          <p:nvPr/>
        </p:nvSpPr>
        <p:spPr bwMode="gray">
          <a:xfrm>
            <a:off x="4885150" y="5888145"/>
            <a:ext cx="3605597" cy="314831"/>
          </a:xfrm>
          <a:prstGeom prst="wedgeRectCallout">
            <a:avLst>
              <a:gd name="adj1" fmla="val 23404"/>
              <a:gd name="adj2" fmla="val -106088"/>
            </a:avLst>
          </a:prstGeom>
          <a:solidFill>
            <a:schemeClr val="tx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b="1" dirty="0">
                <a:solidFill>
                  <a:schemeClr val="tx1"/>
                </a:solidFill>
              </a:rPr>
              <a:t>Very high costs/economically unviable</a:t>
            </a:r>
          </a:p>
        </p:txBody>
      </p:sp>
      <p:sp>
        <p:nvSpPr>
          <p:cNvPr id="48" name="Oval 47">
            <a:extLst>
              <a:ext uri="{FF2B5EF4-FFF2-40B4-BE49-F238E27FC236}">
                <a16:creationId xmlns:a16="http://schemas.microsoft.com/office/drawing/2014/main" id="{2B038773-8241-4E82-8AF8-C9479CB9DA77}"/>
              </a:ext>
            </a:extLst>
          </p:cNvPr>
          <p:cNvSpPr/>
          <p:nvPr/>
        </p:nvSpPr>
        <p:spPr bwMode="gray">
          <a:xfrm>
            <a:off x="0" y="45720"/>
            <a:ext cx="416560" cy="406400"/>
          </a:xfrm>
          <a:prstGeom prst="ellipse">
            <a:avLst/>
          </a:prstGeom>
          <a:solidFill>
            <a:srgbClr val="009B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1</a:t>
            </a:r>
          </a:p>
        </p:txBody>
      </p:sp>
      <p:sp>
        <p:nvSpPr>
          <p:cNvPr id="49" name="Rectangle 48">
            <a:extLst>
              <a:ext uri="{FF2B5EF4-FFF2-40B4-BE49-F238E27FC236}">
                <a16:creationId xmlns:a16="http://schemas.microsoft.com/office/drawing/2014/main" id="{C650591F-9946-43E7-9A88-85D43FAD076D}"/>
              </a:ext>
            </a:extLst>
          </p:cNvPr>
          <p:cNvSpPr/>
          <p:nvPr/>
        </p:nvSpPr>
        <p:spPr bwMode="gray">
          <a:xfrm>
            <a:off x="495884" y="68051"/>
            <a:ext cx="2430196" cy="365760"/>
          </a:xfrm>
          <a:prstGeom prst="rect">
            <a:avLst/>
          </a:prstGeom>
          <a:solidFill>
            <a:srgbClr val="009B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a:solidFill>
                  <a:srgbClr val="FFFFFF"/>
                </a:solidFill>
                <a:latin typeface="Arial"/>
              </a:rPr>
              <a:t>Carbon Capture</a:t>
            </a:r>
          </a:p>
        </p:txBody>
      </p:sp>
    </p:spTree>
    <p:extLst>
      <p:ext uri="{BB962C8B-B14F-4D97-AF65-F5344CB8AC3E}">
        <p14:creationId xmlns:p14="http://schemas.microsoft.com/office/powerpoint/2010/main" val="603975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0E46A-863A-D45A-1682-8CCDD6266629}"/>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84AD9FC0-DABF-F2EC-6CAF-4AE52A7AAC2F}"/>
              </a:ext>
            </a:extLst>
          </p:cNvPr>
          <p:cNvGraphicFramePr>
            <a:graphicFrameLocks noChangeAspect="1"/>
          </p:cNvGraphicFramePr>
          <p:nvPr>
            <p:custDataLst>
              <p:tags r:id="rId2"/>
            </p:custDataLst>
            <p:extLst>
              <p:ext uri="{D42A27DB-BD31-4B8C-83A1-F6EECF244321}">
                <p14:modId xmlns:p14="http://schemas.microsoft.com/office/powerpoint/2010/main" val="1574804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2" imgW="592" imgH="591" progId="TCLayout.ActiveDocument.1">
                  <p:embed/>
                </p:oleObj>
              </mc:Choice>
              <mc:Fallback>
                <p:oleObj name="think-cell Slide" r:id="rId32" imgW="592" imgH="591" progId="TCLayout.ActiveDocument.1">
                  <p:embed/>
                  <p:pic>
                    <p:nvPicPr>
                      <p:cNvPr id="7" name="think-cell data - do not delete" hidden="1">
                        <a:extLst>
                          <a:ext uri="{FF2B5EF4-FFF2-40B4-BE49-F238E27FC236}">
                            <a16:creationId xmlns:a16="http://schemas.microsoft.com/office/drawing/2014/main" id="{84AD9FC0-DABF-F2EC-6CAF-4AE52A7AAC2F}"/>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7BD40BB6-3C0A-16A0-EEC0-23898DCA145F}"/>
              </a:ext>
            </a:extLst>
          </p:cNvPr>
          <p:cNvSpPr>
            <a:spLocks noGrp="1"/>
          </p:cNvSpPr>
          <p:nvPr>
            <p:ph type="title"/>
          </p:nvPr>
        </p:nvSpPr>
        <p:spPr/>
        <p:txBody>
          <a:bodyPr vert="horz">
            <a:noAutofit/>
          </a:bodyPr>
          <a:lstStyle/>
          <a:p>
            <a:r>
              <a:rPr lang="en-US" dirty="0">
                <a:ea typeface="+mj-lt"/>
                <a:cs typeface="+mj-lt"/>
              </a:rPr>
              <a:t>Pipelines are most cost-efficient option for high-volume CO₂ transport, though alternatives offer essential flexibility</a:t>
            </a:r>
            <a:endParaRPr lang="en-US" dirty="0">
              <a:cs typeface="Arial"/>
            </a:endParaRPr>
          </a:p>
        </p:txBody>
      </p:sp>
      <p:sp>
        <p:nvSpPr>
          <p:cNvPr id="76" name="btfpNotesBox833789">
            <a:extLst>
              <a:ext uri="{FF2B5EF4-FFF2-40B4-BE49-F238E27FC236}">
                <a16:creationId xmlns:a16="http://schemas.microsoft.com/office/drawing/2014/main" id="{355CE091-8567-3B05-9B1B-88AB934F7476}"/>
              </a:ext>
            </a:extLst>
          </p:cNvPr>
          <p:cNvSpPr txBox="1"/>
          <p:nvPr>
            <p:custDataLst>
              <p:tags r:id="rId3"/>
            </p:custDataLst>
          </p:nvPr>
        </p:nvSpPr>
        <p:spPr bwMode="gray">
          <a:xfrm>
            <a:off x="330094" y="6272784"/>
            <a:ext cx="8780819" cy="492443"/>
          </a:xfrm>
          <a:prstGeom prst="rect">
            <a:avLst/>
          </a:prstGeom>
          <a:noFill/>
        </p:spPr>
        <p:txBody>
          <a:bodyPr vert="horz" wrap="square" lIns="0" tIns="0" rIns="0" bIns="0" rtlCol="0" anchor="b">
            <a:spAutoFit/>
          </a:bodyPr>
          <a:lstStyle/>
          <a:p>
            <a:endParaRPr lang="en-US" sz="800" dirty="0">
              <a:solidFill>
                <a:srgbClr val="000000"/>
              </a:solidFill>
            </a:endParaRPr>
          </a:p>
          <a:p>
            <a:r>
              <a:rPr lang="en-US" sz="800" dirty="0">
                <a:solidFill>
                  <a:srgbClr val="000000"/>
                </a:solidFill>
              </a:rPr>
              <a:t>Sources: Energies, B3, </a:t>
            </a:r>
            <a:r>
              <a:rPr lang="en-US" sz="800" dirty="0">
                <a:solidFill>
                  <a:srgbClr val="000000"/>
                </a:solidFill>
                <a:hlinkClick r:id="rId34"/>
              </a:rPr>
              <a:t>Pipeline Infrastructure for CO2 Transport</a:t>
            </a:r>
            <a:r>
              <a:rPr lang="en-US" sz="800" dirty="0">
                <a:solidFill>
                  <a:srgbClr val="000000"/>
                </a:solidFill>
              </a:rPr>
              <a:t> (2024); MIT, </a:t>
            </a:r>
            <a:r>
              <a:rPr lang="en-US" sz="800" dirty="0">
                <a:solidFill>
                  <a:srgbClr val="000000"/>
                </a:solidFill>
                <a:hlinkClick r:id="rId35"/>
              </a:rPr>
              <a:t>Cost of CO2 transport and storage</a:t>
            </a:r>
            <a:r>
              <a:rPr lang="en-US" sz="800" dirty="0">
                <a:solidFill>
                  <a:srgbClr val="000000"/>
                </a:solidFill>
              </a:rPr>
              <a:t> (2021); Energies, </a:t>
            </a:r>
            <a:r>
              <a:rPr lang="en-US" sz="800" dirty="0">
                <a:solidFill>
                  <a:srgbClr val="000000"/>
                </a:solidFill>
                <a:hlinkClick r:id="rId36"/>
              </a:rPr>
              <a:t>Systematic Review of CCUS</a:t>
            </a:r>
            <a:r>
              <a:rPr lang="en-US" sz="800" dirty="0">
                <a:solidFill>
                  <a:srgbClr val="000000"/>
                </a:solidFill>
              </a:rPr>
              <a:t> (2023); Wood Mackenzie, </a:t>
            </a:r>
            <a:r>
              <a:rPr lang="en-US" sz="800" dirty="0">
                <a:solidFill>
                  <a:srgbClr val="000000"/>
                </a:solidFill>
                <a:hlinkClick r:id="rId37"/>
              </a:rPr>
              <a:t>What’s shaping CCUS project costs?</a:t>
            </a:r>
            <a:r>
              <a:rPr lang="en-US" sz="800" dirty="0">
                <a:solidFill>
                  <a:srgbClr val="000000"/>
                </a:solidFill>
              </a:rPr>
              <a:t> (2023); Nature Climate Change, </a:t>
            </a:r>
            <a:r>
              <a:rPr lang="en-US" sz="800" dirty="0">
                <a:solidFill>
                  <a:srgbClr val="000000"/>
                </a:solidFill>
                <a:hlinkClick r:id="rId38"/>
              </a:rPr>
              <a:t>A proposed global layout for CCUS</a:t>
            </a:r>
            <a:r>
              <a:rPr lang="en-US" sz="800" dirty="0">
                <a:solidFill>
                  <a:srgbClr val="000000"/>
                </a:solidFill>
              </a:rPr>
              <a:t> (2021); Energy Procedia, </a:t>
            </a:r>
            <a:r>
              <a:rPr lang="en-US" sz="800" dirty="0">
                <a:solidFill>
                  <a:srgbClr val="000000"/>
                </a:solidFill>
                <a:hlinkClick r:id="rId39"/>
              </a:rPr>
              <a:t>Understanding the economic feasibility of ship transport</a:t>
            </a:r>
            <a:r>
              <a:rPr lang="en-US" sz="800" dirty="0">
                <a:solidFill>
                  <a:srgbClr val="000000"/>
                </a:solidFill>
              </a:rPr>
              <a:t> (2014).</a:t>
            </a:r>
            <a:br>
              <a:rPr lang="en-US" sz="800" dirty="0">
                <a:solidFill>
                  <a:srgbClr val="000000"/>
                </a:solidFill>
              </a:rPr>
            </a:br>
            <a:r>
              <a:rPr lang="en-US" sz="800" dirty="0">
                <a:solidFill>
                  <a:srgbClr val="000000"/>
                </a:solidFill>
              </a:rPr>
              <a:t>Credit: Shaurir Ramanujan, Grace Frascati, Christian Sandjaja, Hyae Ryung Kim, and </a:t>
            </a:r>
            <a:r>
              <a:rPr lang="en-US" sz="800" dirty="0">
                <a:solidFill>
                  <a:srgbClr val="000000"/>
                </a:solidFill>
                <a:hlinkClick r:id="rId40"/>
              </a:rPr>
              <a:t>Gernot Wagner</a:t>
            </a:r>
            <a:r>
              <a:rPr lang="en-US" sz="800" dirty="0">
                <a:solidFill>
                  <a:srgbClr val="000000"/>
                </a:solidFill>
              </a:rPr>
              <a:t>. </a:t>
            </a:r>
            <a:r>
              <a:rPr lang="en-US" sz="800" dirty="0">
                <a:solidFill>
                  <a:srgbClr val="000000"/>
                </a:solidFill>
                <a:hlinkClick r:id="rId41"/>
              </a:rPr>
              <a:t>Share with attribution</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42"/>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lang="en-US" sz="800" dirty="0">
              <a:solidFill>
                <a:srgbClr val="000000"/>
              </a:solidFill>
            </a:endParaRPr>
          </a:p>
        </p:txBody>
      </p:sp>
      <p:grpSp>
        <p:nvGrpSpPr>
          <p:cNvPr id="5" name="btfpColumnHeaderBox682271">
            <a:extLst>
              <a:ext uri="{FF2B5EF4-FFF2-40B4-BE49-F238E27FC236}">
                <a16:creationId xmlns:a16="http://schemas.microsoft.com/office/drawing/2014/main" id="{6C5F8CA9-23DD-B95B-DCD8-BB55C47DF450}"/>
              </a:ext>
            </a:extLst>
          </p:cNvPr>
          <p:cNvGrpSpPr/>
          <p:nvPr>
            <p:custDataLst>
              <p:tags r:id="rId4"/>
            </p:custDataLst>
          </p:nvPr>
        </p:nvGrpSpPr>
        <p:grpSpPr>
          <a:xfrm>
            <a:off x="6366272" y="1554480"/>
            <a:ext cx="5495528" cy="291303"/>
            <a:chOff x="6366272" y="1297694"/>
            <a:chExt cx="5495528" cy="291303"/>
          </a:xfrm>
        </p:grpSpPr>
        <p:sp>
          <p:nvSpPr>
            <p:cNvPr id="3" name="btfpColumnHeaderBoxText682271">
              <a:extLst>
                <a:ext uri="{FF2B5EF4-FFF2-40B4-BE49-F238E27FC236}">
                  <a16:creationId xmlns:a16="http://schemas.microsoft.com/office/drawing/2014/main" id="{95258E5E-C05D-CEC7-3182-24711CF91E62}"/>
                </a:ext>
              </a:extLst>
            </p:cNvPr>
            <p:cNvSpPr txBox="1"/>
            <p:nvPr/>
          </p:nvSpPr>
          <p:spPr bwMode="gray">
            <a:xfrm>
              <a:off x="6366272" y="1297694"/>
              <a:ext cx="5495528" cy="288219"/>
            </a:xfrm>
            <a:prstGeom prst="rect">
              <a:avLst/>
            </a:prstGeom>
            <a:noFill/>
          </p:spPr>
          <p:txBody>
            <a:bodyPr vert="horz" wrap="square" lIns="36036" tIns="36036" rIns="36036" bIns="36036" rtlCol="0" anchor="b">
              <a:spAutoFit/>
            </a:bodyPr>
            <a:lstStyle/>
            <a:p>
              <a:pPr defTabSz="711200">
                <a:defRPr/>
              </a:pPr>
              <a:r>
                <a:rPr lang="en-US" sz="1400" b="1" dirty="0">
                  <a:solidFill>
                    <a:srgbClr val="000000"/>
                  </a:solidFill>
                  <a:latin typeface="Arial"/>
                </a:rPr>
                <a:t>Pipeline enables stable, high-volume transport</a:t>
              </a:r>
              <a:endParaRPr lang="en-US" sz="1400" dirty="0"/>
            </a:p>
          </p:txBody>
        </p:sp>
        <p:cxnSp>
          <p:nvCxnSpPr>
            <p:cNvPr id="4" name="btfpColumnHeaderBoxLine682271">
              <a:extLst>
                <a:ext uri="{FF2B5EF4-FFF2-40B4-BE49-F238E27FC236}">
                  <a16:creationId xmlns:a16="http://schemas.microsoft.com/office/drawing/2014/main" id="{5A05DA64-8782-4A0F-289E-1EDA287C12E1}"/>
                </a:ext>
              </a:extLst>
            </p:cNvPr>
            <p:cNvCxnSpPr>
              <a:cxnSpLocks/>
            </p:cNvCxnSpPr>
            <p:nvPr/>
          </p:nvCxnSpPr>
          <p:spPr bwMode="gray">
            <a:xfrm>
              <a:off x="6366272" y="1588997"/>
              <a:ext cx="4915000"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12" name="btfpColumnHeaderBox640438">
            <a:extLst>
              <a:ext uri="{FF2B5EF4-FFF2-40B4-BE49-F238E27FC236}">
                <a16:creationId xmlns:a16="http://schemas.microsoft.com/office/drawing/2014/main" id="{0622CFAF-330B-D94F-6ABD-E69C110BD24C}"/>
              </a:ext>
            </a:extLst>
          </p:cNvPr>
          <p:cNvGrpSpPr/>
          <p:nvPr>
            <p:custDataLst>
              <p:tags r:id="rId5"/>
            </p:custDataLst>
          </p:nvPr>
        </p:nvGrpSpPr>
        <p:grpSpPr>
          <a:xfrm>
            <a:off x="330200" y="1554480"/>
            <a:ext cx="5495528" cy="291303"/>
            <a:chOff x="330200" y="1297694"/>
            <a:chExt cx="5495528" cy="291303"/>
          </a:xfrm>
        </p:grpSpPr>
        <p:sp>
          <p:nvSpPr>
            <p:cNvPr id="10" name="btfpColumnHeaderBoxText640438">
              <a:extLst>
                <a:ext uri="{FF2B5EF4-FFF2-40B4-BE49-F238E27FC236}">
                  <a16:creationId xmlns:a16="http://schemas.microsoft.com/office/drawing/2014/main" id="{8984A271-CAA4-B766-2D1B-F90D4113CFD4}"/>
                </a:ext>
              </a:extLst>
            </p:cNvPr>
            <p:cNvSpPr txBox="1"/>
            <p:nvPr/>
          </p:nvSpPr>
          <p:spPr bwMode="gray">
            <a:xfrm>
              <a:off x="330200" y="1297694"/>
              <a:ext cx="5495528" cy="288219"/>
            </a:xfrm>
            <a:prstGeom prst="rect">
              <a:avLst/>
            </a:prstGeom>
            <a:noFill/>
          </p:spPr>
          <p:txBody>
            <a:bodyPr vert="horz" wrap="square" lIns="36036" tIns="36036" rIns="36036" bIns="36036" rtlCol="0" anchor="b">
              <a:spAutoFit/>
            </a:bodyPr>
            <a:lstStyle/>
            <a:p>
              <a:pPr defTabSz="711200">
                <a:defRPr/>
              </a:pPr>
              <a:r>
                <a:rPr lang="en-US" sz="1400" b="1" dirty="0">
                  <a:solidFill>
                    <a:srgbClr val="000000"/>
                  </a:solidFill>
                  <a:latin typeface="Arial"/>
                </a:rPr>
                <a:t>Pipeline remains the most cost-efficient solution</a:t>
              </a:r>
              <a:endParaRPr lang="en-US" sz="1400" dirty="0"/>
            </a:p>
          </p:txBody>
        </p:sp>
        <p:cxnSp>
          <p:nvCxnSpPr>
            <p:cNvPr id="11" name="btfpColumnHeaderBoxLine640438">
              <a:extLst>
                <a:ext uri="{FF2B5EF4-FFF2-40B4-BE49-F238E27FC236}">
                  <a16:creationId xmlns:a16="http://schemas.microsoft.com/office/drawing/2014/main" id="{381F5A2D-833D-292B-641D-1ADCF134D1DE}"/>
                </a:ext>
              </a:extLst>
            </p:cNvPr>
            <p:cNvCxnSpPr/>
            <p:nvPr/>
          </p:nvCxnSpPr>
          <p:spPr bwMode="gray">
            <a:xfrm>
              <a:off x="330200" y="1588997"/>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aphicFrame>
        <p:nvGraphicFramePr>
          <p:cNvPr id="9" name="Chart 8">
            <a:extLst>
              <a:ext uri="{FF2B5EF4-FFF2-40B4-BE49-F238E27FC236}">
                <a16:creationId xmlns:a16="http://schemas.microsoft.com/office/drawing/2014/main" id="{A93877FA-19DA-0284-480E-397BB980DFE8}"/>
              </a:ext>
            </a:extLst>
          </p:cNvPr>
          <p:cNvGraphicFramePr/>
          <p:nvPr>
            <p:custDataLst>
              <p:tags r:id="rId6"/>
            </p:custDataLst>
            <p:extLst>
              <p:ext uri="{D42A27DB-BD31-4B8C-83A1-F6EECF244321}">
                <p14:modId xmlns:p14="http://schemas.microsoft.com/office/powerpoint/2010/main" val="122188972"/>
              </p:ext>
            </p:extLst>
          </p:nvPr>
        </p:nvGraphicFramePr>
        <p:xfrm>
          <a:off x="431800" y="2254250"/>
          <a:ext cx="5241925" cy="3590925"/>
        </p:xfrm>
        <a:graphic>
          <a:graphicData uri="http://schemas.openxmlformats.org/drawingml/2006/chart">
            <c:chart xmlns:c="http://schemas.openxmlformats.org/drawingml/2006/chart" xmlns:r="http://schemas.openxmlformats.org/officeDocument/2006/relationships" r:id="rId43"/>
          </a:graphicData>
        </a:graphic>
      </p:graphicFrame>
      <p:cxnSp>
        <p:nvCxnSpPr>
          <p:cNvPr id="258" name="Straight Connector 257">
            <a:extLst>
              <a:ext uri="{FF2B5EF4-FFF2-40B4-BE49-F238E27FC236}">
                <a16:creationId xmlns:a16="http://schemas.microsoft.com/office/drawing/2014/main" id="{632289AE-7A59-F7A4-AC7E-8AF5476202D3}"/>
              </a:ext>
            </a:extLst>
          </p:cNvPr>
          <p:cNvCxnSpPr/>
          <p:nvPr>
            <p:custDataLst>
              <p:tags r:id="rId7"/>
            </p:custDataLst>
          </p:nvPr>
        </p:nvCxnSpPr>
        <p:spPr bwMode="auto">
          <a:xfrm>
            <a:off x="4584700" y="4605338"/>
            <a:ext cx="95250" cy="0"/>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1DB98A0E-97B7-9F14-A74D-C298886E27A2}"/>
              </a:ext>
            </a:extLst>
          </p:cNvPr>
          <p:cNvCxnSpPr/>
          <p:nvPr>
            <p:custDataLst>
              <p:tags r:id="rId8"/>
            </p:custDataLst>
          </p:nvPr>
        </p:nvCxnSpPr>
        <p:spPr bwMode="auto">
          <a:xfrm>
            <a:off x="3314700" y="4049713"/>
            <a:ext cx="95250" cy="0"/>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191" name="Text Placeholder 10">
            <a:extLst>
              <a:ext uri="{FF2B5EF4-FFF2-40B4-BE49-F238E27FC236}">
                <a16:creationId xmlns:a16="http://schemas.microsoft.com/office/drawing/2014/main" id="{115DFB91-512B-3844-A114-92FBEDCA92F2}"/>
              </a:ext>
            </a:extLst>
          </p:cNvPr>
          <p:cNvSpPr>
            <a:spLocks noGrp="1"/>
          </p:cNvSpPr>
          <p:nvPr>
            <p:custDataLst>
              <p:tags r:id="rId9"/>
            </p:custDataLst>
          </p:nvPr>
        </p:nvSpPr>
        <p:spPr bwMode="gray">
          <a:xfrm>
            <a:off x="2544763" y="3959225"/>
            <a:ext cx="7699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US" altLang="en-US" sz="1200" dirty="0">
                <a:effectLst/>
              </a:rPr>
              <a:t>$100</a:t>
            </a:r>
            <a:r>
              <a:rPr lang="en-US" altLang="en-US" sz="1200" dirty="0"/>
              <a:t>-</a:t>
            </a:r>
            <a:r>
              <a:rPr lang="en-US" altLang="en-US" sz="1200" dirty="0">
                <a:effectLst/>
              </a:rPr>
              <a:t>$200</a:t>
            </a:r>
            <a:endParaRPr lang="en-US" sz="1200" dirty="0"/>
          </a:p>
        </p:txBody>
      </p:sp>
      <p:sp>
        <p:nvSpPr>
          <p:cNvPr id="28" name="Text Placeholder 10">
            <a:extLst>
              <a:ext uri="{FF2B5EF4-FFF2-40B4-BE49-F238E27FC236}">
                <a16:creationId xmlns:a16="http://schemas.microsoft.com/office/drawing/2014/main" id="{58ECEB5F-3DA2-9253-7261-D44993CD1FE3}"/>
              </a:ext>
            </a:extLst>
          </p:cNvPr>
          <p:cNvSpPr>
            <a:spLocks noGrp="1"/>
          </p:cNvSpPr>
          <p:nvPr>
            <p:custDataLst>
              <p:tags r:id="rId10"/>
            </p:custDataLst>
          </p:nvPr>
        </p:nvSpPr>
        <p:spPr bwMode="auto">
          <a:xfrm>
            <a:off x="2117725" y="5813425"/>
            <a:ext cx="601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4F751A7-237B-4061-BC58-20E6D1AE6D40}" type="datetime'Sh''''''''i''''''''''''''''''p''''''p''''in''''''''''''g'''''">
              <a:rPr lang="en-US" altLang="en-US" sz="1200" smtClean="0"/>
              <a:pPr marL="0" lvl="0" indent="0" algn="ctr">
                <a:spcBef>
                  <a:spcPct val="0"/>
                </a:spcBef>
                <a:spcAft>
                  <a:spcPct val="0"/>
                </a:spcAft>
                <a:buNone/>
              </a:pPr>
              <a:t>Shipping</a:t>
            </a:fld>
            <a:endParaRPr lang="en-US" sz="1200"/>
          </a:p>
        </p:txBody>
      </p:sp>
      <p:sp>
        <p:nvSpPr>
          <p:cNvPr id="31" name="Text Placeholder 10">
            <a:extLst>
              <a:ext uri="{FF2B5EF4-FFF2-40B4-BE49-F238E27FC236}">
                <a16:creationId xmlns:a16="http://schemas.microsoft.com/office/drawing/2014/main" id="{5A7BA73A-86C5-E97A-2B33-FBC707423EBA}"/>
              </a:ext>
            </a:extLst>
          </p:cNvPr>
          <p:cNvSpPr>
            <a:spLocks noGrp="1"/>
          </p:cNvSpPr>
          <p:nvPr>
            <p:custDataLst>
              <p:tags r:id="rId11"/>
            </p:custDataLst>
          </p:nvPr>
        </p:nvSpPr>
        <p:spPr bwMode="auto">
          <a:xfrm>
            <a:off x="3492500" y="5813425"/>
            <a:ext cx="3873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3729407-D768-4914-A888-B4B057BCBA78}" type="datetime'''''''''T''''''r''''''''u''''''''''''''''''''''''c''''k'">
              <a:rPr lang="en-US" altLang="en-US" sz="1200" smtClean="0"/>
              <a:pPr marL="0" lvl="0" indent="0" algn="ctr">
                <a:spcBef>
                  <a:spcPct val="0"/>
                </a:spcBef>
                <a:spcAft>
                  <a:spcPct val="0"/>
                </a:spcAft>
                <a:buNone/>
              </a:pPr>
              <a:t>Truck</a:t>
            </a:fld>
            <a:endParaRPr lang="en-US" sz="1200"/>
          </a:p>
        </p:txBody>
      </p:sp>
      <p:sp>
        <p:nvSpPr>
          <p:cNvPr id="217" name="Text Placeholder 10">
            <a:extLst>
              <a:ext uri="{FF2B5EF4-FFF2-40B4-BE49-F238E27FC236}">
                <a16:creationId xmlns:a16="http://schemas.microsoft.com/office/drawing/2014/main" id="{115DFB91-512B-3844-A114-92FBEDCA92F2}"/>
              </a:ext>
            </a:extLst>
          </p:cNvPr>
          <p:cNvSpPr>
            <a:spLocks noGrp="1"/>
          </p:cNvSpPr>
          <p:nvPr>
            <p:custDataLst>
              <p:tags r:id="rId12"/>
            </p:custDataLst>
          </p:nvPr>
        </p:nvSpPr>
        <p:spPr bwMode="auto">
          <a:xfrm>
            <a:off x="514350" y="2006600"/>
            <a:ext cx="14017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sz="1200" dirty="0">
                <a:ea typeface="+mn-lt"/>
                <a:cs typeface="+mn-lt"/>
              </a:rPr>
              <a:t>Cost range ($/tCO</a:t>
            </a:r>
            <a:r>
              <a:rPr lang="en-US" sz="1200" baseline="-25000" dirty="0">
                <a:ea typeface="+mn-lt"/>
                <a:cs typeface="+mn-lt"/>
              </a:rPr>
              <a:t>2</a:t>
            </a:r>
            <a:r>
              <a:rPr lang="en-US" sz="1200" dirty="0">
                <a:ea typeface="+mn-lt"/>
                <a:cs typeface="+mn-lt"/>
              </a:rPr>
              <a:t>)</a:t>
            </a:r>
            <a:endParaRPr lang="en-US" sz="1200" b="1" dirty="0"/>
          </a:p>
        </p:txBody>
      </p:sp>
      <p:sp>
        <p:nvSpPr>
          <p:cNvPr id="15" name="Text Placeholder 10">
            <a:extLst>
              <a:ext uri="{FF2B5EF4-FFF2-40B4-BE49-F238E27FC236}">
                <a16:creationId xmlns:a16="http://schemas.microsoft.com/office/drawing/2014/main" id="{A1868300-4BB5-A08E-437A-C55116B7DBD1}"/>
              </a:ext>
            </a:extLst>
          </p:cNvPr>
          <p:cNvSpPr>
            <a:spLocks noGrp="1"/>
          </p:cNvSpPr>
          <p:nvPr>
            <p:custDataLst>
              <p:tags r:id="rId13"/>
            </p:custDataLst>
          </p:nvPr>
        </p:nvSpPr>
        <p:spPr bwMode="auto">
          <a:xfrm>
            <a:off x="873125" y="5813425"/>
            <a:ext cx="5508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C3CA782-1A4D-4556-A018-F5CCF9BB4C89}" type="datetime'''P''''''''''''''''i''p''''''''''''e''''''''l''i''n''''e'">
              <a:rPr lang="en-US" altLang="en-US" sz="1200" smtClean="0"/>
              <a:pPr marL="0" lvl="0" indent="0" algn="ctr">
                <a:spcBef>
                  <a:spcPct val="0"/>
                </a:spcBef>
                <a:spcAft>
                  <a:spcPct val="0"/>
                </a:spcAft>
                <a:buNone/>
              </a:pPr>
              <a:t>Pipeline</a:t>
            </a:fld>
            <a:endParaRPr lang="en-US" sz="1200"/>
          </a:p>
        </p:txBody>
      </p:sp>
      <p:sp>
        <p:nvSpPr>
          <p:cNvPr id="34" name="Text Placeholder 10">
            <a:extLst>
              <a:ext uri="{FF2B5EF4-FFF2-40B4-BE49-F238E27FC236}">
                <a16:creationId xmlns:a16="http://schemas.microsoft.com/office/drawing/2014/main" id="{0C867B47-1458-C110-F918-278F577E387D}"/>
              </a:ext>
            </a:extLst>
          </p:cNvPr>
          <p:cNvSpPr>
            <a:spLocks noGrp="1"/>
          </p:cNvSpPr>
          <p:nvPr>
            <p:custDataLst>
              <p:tags r:id="rId14"/>
            </p:custDataLst>
          </p:nvPr>
        </p:nvSpPr>
        <p:spPr bwMode="auto">
          <a:xfrm>
            <a:off x="4819650" y="5813425"/>
            <a:ext cx="2730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69683A8-9A57-4532-8577-83FA03A84243}" type="datetime'''''''''''''''R''''''''''a''''i''''''l'''''''''">
              <a:rPr lang="en-US" altLang="en-US" sz="1200" smtClean="0"/>
              <a:pPr marL="0" lvl="0" indent="0" algn="ctr">
                <a:spcBef>
                  <a:spcPct val="0"/>
                </a:spcBef>
                <a:spcAft>
                  <a:spcPct val="0"/>
                </a:spcAft>
                <a:buNone/>
              </a:pPr>
              <a:t>Rail</a:t>
            </a:fld>
            <a:endParaRPr lang="en-US" sz="1200"/>
          </a:p>
        </p:txBody>
      </p:sp>
      <p:sp>
        <p:nvSpPr>
          <p:cNvPr id="32" name="Text Placeholder 10">
            <a:extLst>
              <a:ext uri="{FF2B5EF4-FFF2-40B4-BE49-F238E27FC236}">
                <a16:creationId xmlns:a16="http://schemas.microsoft.com/office/drawing/2014/main" id="{115DFB91-512B-3844-A114-92FBEDCA92F2}"/>
              </a:ext>
            </a:extLst>
          </p:cNvPr>
          <p:cNvSpPr>
            <a:spLocks noGrp="1"/>
          </p:cNvSpPr>
          <p:nvPr>
            <p:custDataLst>
              <p:tags r:id="rId15"/>
            </p:custDataLst>
          </p:nvPr>
        </p:nvSpPr>
        <p:spPr bwMode="gray">
          <a:xfrm>
            <a:off x="784225" y="4762500"/>
            <a:ext cx="728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1200" dirty="0"/>
              <a:t>$0.25-$92</a:t>
            </a:r>
            <a:endParaRPr lang="en-US" sz="1200" dirty="0"/>
          </a:p>
        </p:txBody>
      </p:sp>
      <p:sp>
        <p:nvSpPr>
          <p:cNvPr id="61" name="Text Placeholder 10">
            <a:extLst>
              <a:ext uri="{FF2B5EF4-FFF2-40B4-BE49-F238E27FC236}">
                <a16:creationId xmlns:a16="http://schemas.microsoft.com/office/drawing/2014/main" id="{E46077BA-5962-2F20-5C9D-4AC665925FF1}"/>
              </a:ext>
            </a:extLst>
          </p:cNvPr>
          <p:cNvSpPr>
            <a:spLocks noGrp="1"/>
          </p:cNvSpPr>
          <p:nvPr>
            <p:custDataLst>
              <p:tags r:id="rId16"/>
            </p:custDataLst>
          </p:nvPr>
        </p:nvSpPr>
        <p:spPr bwMode="gray">
          <a:xfrm>
            <a:off x="2138363" y="4903788"/>
            <a:ext cx="5603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1200" dirty="0"/>
              <a:t>$8-$60</a:t>
            </a:r>
            <a:endParaRPr lang="en-US" sz="1200" dirty="0"/>
          </a:p>
        </p:txBody>
      </p:sp>
      <p:sp useBgFill="1">
        <p:nvSpPr>
          <p:cNvPr id="198" name="Text Placeholder 10">
            <a:extLst>
              <a:ext uri="{FF2B5EF4-FFF2-40B4-BE49-F238E27FC236}">
                <a16:creationId xmlns:a16="http://schemas.microsoft.com/office/drawing/2014/main" id="{115DFB91-512B-3844-A114-92FBEDCA92F2}"/>
              </a:ext>
            </a:extLst>
          </p:cNvPr>
          <p:cNvSpPr>
            <a:spLocks noGrp="1"/>
          </p:cNvSpPr>
          <p:nvPr>
            <p:custDataLst>
              <p:tags r:id="rId17"/>
            </p:custDataLst>
          </p:nvPr>
        </p:nvSpPr>
        <p:spPr bwMode="gray">
          <a:xfrm>
            <a:off x="3898900" y="4514850"/>
            <a:ext cx="685800" cy="182563"/>
          </a:xfrm>
          <a:prstGeom prst="rect">
            <a:avLst/>
          </a:prstGeom>
          <a:ln>
            <a:noFill/>
          </a:ln>
          <a:effec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US" altLang="en-US" sz="1200" dirty="0">
                <a:effectLst/>
              </a:rPr>
              <a:t>$60-</a:t>
            </a:r>
            <a:r>
              <a:rPr lang="en-US" altLang="en-US" sz="1200" dirty="0"/>
              <a:t>$1</a:t>
            </a:r>
            <a:r>
              <a:rPr lang="en-US" altLang="en-US" sz="1200" dirty="0">
                <a:effectLst/>
              </a:rPr>
              <a:t>50</a:t>
            </a:r>
            <a:endParaRPr lang="en-US" sz="1200" dirty="0"/>
          </a:p>
        </p:txBody>
      </p:sp>
      <p:graphicFrame>
        <p:nvGraphicFramePr>
          <p:cNvPr id="35" name="Chart 34">
            <a:extLst>
              <a:ext uri="{FF2B5EF4-FFF2-40B4-BE49-F238E27FC236}">
                <a16:creationId xmlns:a16="http://schemas.microsoft.com/office/drawing/2014/main" id="{F0723D16-15E0-11B5-8B2E-465BB2991256}"/>
              </a:ext>
            </a:extLst>
          </p:cNvPr>
          <p:cNvGraphicFramePr/>
          <p:nvPr>
            <p:custDataLst>
              <p:tags r:id="rId18"/>
            </p:custDataLst>
            <p:extLst>
              <p:ext uri="{D42A27DB-BD31-4B8C-83A1-F6EECF244321}">
                <p14:modId xmlns:p14="http://schemas.microsoft.com/office/powerpoint/2010/main" val="3998707673"/>
              </p:ext>
            </p:extLst>
          </p:nvPr>
        </p:nvGraphicFramePr>
        <p:xfrm>
          <a:off x="6940550" y="2082800"/>
          <a:ext cx="4300538" cy="3946525"/>
        </p:xfrm>
        <a:graphic>
          <a:graphicData uri="http://schemas.openxmlformats.org/drawingml/2006/chart">
            <c:chart xmlns:c="http://schemas.openxmlformats.org/drawingml/2006/chart" xmlns:r="http://schemas.openxmlformats.org/officeDocument/2006/relationships" r:id="rId44"/>
          </a:graphicData>
        </a:graphic>
      </p:graphicFrame>
      <p:sp>
        <p:nvSpPr>
          <p:cNvPr id="26" name="Text Placeholder 10">
            <a:extLst>
              <a:ext uri="{FF2B5EF4-FFF2-40B4-BE49-F238E27FC236}">
                <a16:creationId xmlns:a16="http://schemas.microsoft.com/office/drawing/2014/main" id="{115DFB91-512B-3844-A114-92FBEDCA92F2}"/>
              </a:ext>
            </a:extLst>
          </p:cNvPr>
          <p:cNvSpPr>
            <a:spLocks noGrp="1"/>
          </p:cNvSpPr>
          <p:nvPr>
            <p:custDataLst>
              <p:tags r:id="rId19"/>
            </p:custDataLst>
          </p:nvPr>
        </p:nvSpPr>
        <p:spPr bwMode="gray">
          <a:xfrm>
            <a:off x="6542088" y="5013326"/>
            <a:ext cx="379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F7D7B507-5625-4837-ADEC-5B8FE0FF128D}" type="datetime'''''''''''''''''5'',''''''''00''''''''''''''''0'''''''''''">
              <a:rPr lang="en-US" altLang="en-US" sz="1200" smtClean="0">
                <a:effectLst/>
              </a:rPr>
              <a:pPr marL="0" lvl="0" indent="0" algn="r">
                <a:spcBef>
                  <a:spcPct val="0"/>
                </a:spcBef>
                <a:spcAft>
                  <a:spcPct val="0"/>
                </a:spcAft>
                <a:buNone/>
              </a:pPr>
              <a:t>5,000</a:t>
            </a:fld>
            <a:endParaRPr lang="en-US" sz="1200"/>
          </a:p>
        </p:txBody>
      </p:sp>
      <p:sp>
        <p:nvSpPr>
          <p:cNvPr id="27" name="Text Placeholder 10">
            <a:extLst>
              <a:ext uri="{FF2B5EF4-FFF2-40B4-BE49-F238E27FC236}">
                <a16:creationId xmlns:a16="http://schemas.microsoft.com/office/drawing/2014/main" id="{115DFB91-512B-3844-A114-92FBEDCA92F2}"/>
              </a:ext>
            </a:extLst>
          </p:cNvPr>
          <p:cNvSpPr>
            <a:spLocks noGrp="1"/>
          </p:cNvSpPr>
          <p:nvPr>
            <p:custDataLst>
              <p:tags r:id="rId20"/>
            </p:custDataLst>
          </p:nvPr>
        </p:nvSpPr>
        <p:spPr bwMode="gray">
          <a:xfrm>
            <a:off x="6457950" y="4352926"/>
            <a:ext cx="463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13A18F43-3163-4873-B4C9-68342AC2173D}" type="datetime'''''''''1''0'''''''''''''''''''''',0''''''''0''0'''''''''">
              <a:rPr lang="en-US" altLang="en-US" sz="1200" smtClean="0">
                <a:effectLst/>
              </a:rPr>
              <a:pPr marL="0" lvl="0" indent="0" algn="r">
                <a:spcBef>
                  <a:spcPct val="0"/>
                </a:spcBef>
                <a:spcAft>
                  <a:spcPct val="0"/>
                </a:spcAft>
                <a:buNone/>
              </a:pPr>
              <a:t>10,000</a:t>
            </a:fld>
            <a:endParaRPr lang="en-US" sz="1200"/>
          </a:p>
        </p:txBody>
      </p:sp>
      <p:sp>
        <p:nvSpPr>
          <p:cNvPr id="29" name="Text Placeholder 10">
            <a:extLst>
              <a:ext uri="{FF2B5EF4-FFF2-40B4-BE49-F238E27FC236}">
                <a16:creationId xmlns:a16="http://schemas.microsoft.com/office/drawing/2014/main" id="{115DFB91-512B-3844-A114-92FBEDCA92F2}"/>
              </a:ext>
            </a:extLst>
          </p:cNvPr>
          <p:cNvSpPr>
            <a:spLocks noGrp="1"/>
          </p:cNvSpPr>
          <p:nvPr>
            <p:custDataLst>
              <p:tags r:id="rId21"/>
            </p:custDataLst>
          </p:nvPr>
        </p:nvSpPr>
        <p:spPr bwMode="gray">
          <a:xfrm>
            <a:off x="6457950" y="3694114"/>
            <a:ext cx="463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DB2DB92B-4560-43BA-8447-DB51CB255F84}" type="datetime'''''''''''''''''1''''''''''''''''''''''5,''''''00''0'''''">
              <a:rPr lang="en-US" altLang="en-US" sz="1200" smtClean="0">
                <a:effectLst/>
              </a:rPr>
              <a:pPr marL="0" lvl="0" indent="0" algn="r">
                <a:spcBef>
                  <a:spcPct val="0"/>
                </a:spcBef>
                <a:spcAft>
                  <a:spcPct val="0"/>
                </a:spcAft>
                <a:buNone/>
              </a:pPr>
              <a:t>15,000</a:t>
            </a:fld>
            <a:endParaRPr lang="en-US" sz="1200"/>
          </a:p>
        </p:txBody>
      </p:sp>
      <p:sp>
        <p:nvSpPr>
          <p:cNvPr id="30" name="Text Placeholder 10">
            <a:extLst>
              <a:ext uri="{FF2B5EF4-FFF2-40B4-BE49-F238E27FC236}">
                <a16:creationId xmlns:a16="http://schemas.microsoft.com/office/drawing/2014/main" id="{115DFB91-512B-3844-A114-92FBEDCA92F2}"/>
              </a:ext>
            </a:extLst>
          </p:cNvPr>
          <p:cNvSpPr>
            <a:spLocks noGrp="1"/>
          </p:cNvSpPr>
          <p:nvPr>
            <p:custDataLst>
              <p:tags r:id="rId22"/>
            </p:custDataLst>
          </p:nvPr>
        </p:nvSpPr>
        <p:spPr bwMode="gray">
          <a:xfrm>
            <a:off x="6457950" y="3033714"/>
            <a:ext cx="463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EC21EF72-2D88-4511-BD2E-3277B859F7E9}" type="datetime'2''0'''''''''''''''''''''''''''',''0''00'''''''''''">
              <a:rPr lang="en-US" altLang="en-US" sz="1200" smtClean="0">
                <a:effectLst/>
              </a:rPr>
              <a:pPr marL="0" lvl="0" indent="0" algn="r">
                <a:spcBef>
                  <a:spcPct val="0"/>
                </a:spcBef>
                <a:spcAft>
                  <a:spcPct val="0"/>
                </a:spcAft>
                <a:buNone/>
              </a:pPr>
              <a:t>20,000</a:t>
            </a:fld>
            <a:endParaRPr lang="en-US" sz="1200"/>
          </a:p>
        </p:txBody>
      </p:sp>
      <p:sp>
        <p:nvSpPr>
          <p:cNvPr id="33" name="Text Placeholder 10">
            <a:extLst>
              <a:ext uri="{FF2B5EF4-FFF2-40B4-BE49-F238E27FC236}">
                <a16:creationId xmlns:a16="http://schemas.microsoft.com/office/drawing/2014/main" id="{115DFB91-512B-3844-A114-92FBEDCA92F2}"/>
              </a:ext>
            </a:extLst>
          </p:cNvPr>
          <p:cNvSpPr>
            <a:spLocks noGrp="1"/>
          </p:cNvSpPr>
          <p:nvPr>
            <p:custDataLst>
              <p:tags r:id="rId23"/>
            </p:custDataLst>
          </p:nvPr>
        </p:nvSpPr>
        <p:spPr bwMode="gray">
          <a:xfrm>
            <a:off x="6457950" y="2374901"/>
            <a:ext cx="463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1AC802A0-7EC0-4EEB-A5B9-F570D86B25BC}" type="datetime'''''''2''''''''5'''',''''''''0''''''0''''0'''">
              <a:rPr lang="en-US" altLang="en-US" sz="1200" smtClean="0">
                <a:effectLst/>
              </a:rPr>
              <a:pPr marL="0" lvl="0" indent="0" algn="r">
                <a:spcBef>
                  <a:spcPct val="0"/>
                </a:spcBef>
                <a:spcAft>
                  <a:spcPct val="0"/>
                </a:spcAft>
                <a:buNone/>
              </a:pPr>
              <a:t>25,000</a:t>
            </a:fld>
            <a:endParaRPr lang="en-US" sz="1200"/>
          </a:p>
        </p:txBody>
      </p:sp>
      <p:sp>
        <p:nvSpPr>
          <p:cNvPr id="25" name="Text Placeholder 10">
            <a:extLst>
              <a:ext uri="{FF2B5EF4-FFF2-40B4-BE49-F238E27FC236}">
                <a16:creationId xmlns:a16="http://schemas.microsoft.com/office/drawing/2014/main" id="{115DFB91-512B-3844-A114-92FBEDCA92F2}"/>
              </a:ext>
            </a:extLst>
          </p:cNvPr>
          <p:cNvSpPr>
            <a:spLocks noGrp="1"/>
          </p:cNvSpPr>
          <p:nvPr>
            <p:custDataLst>
              <p:tags r:id="rId24"/>
            </p:custDataLst>
          </p:nvPr>
        </p:nvSpPr>
        <p:spPr bwMode="gray">
          <a:xfrm>
            <a:off x="6837363" y="5672139"/>
            <a:ext cx="84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76FDC481-7FC2-4F5E-AC9E-D99DAA4CBC51}" type="datetime'''''''''''''''''''''''''''0'''''''''''''''''''''''''''''''''''">
              <a:rPr lang="en-US" altLang="en-US" sz="1200" smtClean="0">
                <a:effectLst/>
              </a:rPr>
              <a:pPr marL="0" lvl="0" indent="0" algn="r">
                <a:spcBef>
                  <a:spcPct val="0"/>
                </a:spcBef>
                <a:spcAft>
                  <a:spcPct val="0"/>
                </a:spcAft>
                <a:buNone/>
              </a:pPr>
              <a:t>0</a:t>
            </a:fld>
            <a:endParaRPr lang="en-US" sz="1200"/>
          </a:p>
        </p:txBody>
      </p:sp>
      <p:sp>
        <p:nvSpPr>
          <p:cNvPr id="261" name="Text Placeholder 10">
            <a:extLst>
              <a:ext uri="{FF2B5EF4-FFF2-40B4-BE49-F238E27FC236}">
                <a16:creationId xmlns:a16="http://schemas.microsoft.com/office/drawing/2014/main" id="{971069CE-6378-0DF0-A73A-857394CB168A}"/>
              </a:ext>
            </a:extLst>
          </p:cNvPr>
          <p:cNvSpPr>
            <a:spLocks noGrp="1"/>
          </p:cNvSpPr>
          <p:nvPr>
            <p:custDataLst>
              <p:tags r:id="rId25"/>
            </p:custDataLst>
          </p:nvPr>
        </p:nvSpPr>
        <p:spPr bwMode="auto">
          <a:xfrm>
            <a:off x="7264400" y="5813425"/>
            <a:ext cx="5508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F9577BB-CC86-410A-96E1-DAF5C4D5D0E2}" type="datetime'''''''''P''''''''''i''''''p''''''''''''''e''''l''''ine'''">
              <a:rPr lang="en-US" altLang="en-US" sz="1200" smtClean="0"/>
              <a:pPr marL="0" lvl="0" indent="0" algn="ctr">
                <a:spcBef>
                  <a:spcPct val="0"/>
                </a:spcBef>
                <a:spcAft>
                  <a:spcPct val="0"/>
                </a:spcAft>
                <a:buNone/>
              </a:pPr>
              <a:t>Pipeline</a:t>
            </a:fld>
            <a:endParaRPr lang="en-US" sz="1200"/>
          </a:p>
        </p:txBody>
      </p:sp>
      <p:sp>
        <p:nvSpPr>
          <p:cNvPr id="262" name="Text Placeholder 10">
            <a:extLst>
              <a:ext uri="{FF2B5EF4-FFF2-40B4-BE49-F238E27FC236}">
                <a16:creationId xmlns:a16="http://schemas.microsoft.com/office/drawing/2014/main" id="{698A3438-4A9E-F3AF-9261-AB0524B59D79}"/>
              </a:ext>
            </a:extLst>
          </p:cNvPr>
          <p:cNvSpPr>
            <a:spLocks noGrp="1"/>
          </p:cNvSpPr>
          <p:nvPr>
            <p:custDataLst>
              <p:tags r:id="rId26"/>
            </p:custDataLst>
          </p:nvPr>
        </p:nvSpPr>
        <p:spPr bwMode="auto">
          <a:xfrm>
            <a:off x="8272463" y="5813425"/>
            <a:ext cx="601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1325FFC-3DEF-4A3B-B73B-AD67D996A700}" type="datetime'''''''''S''h''i''p''''p''i''''''ng'''''''''''''''''''''''''''">
              <a:rPr lang="en-US" altLang="en-US" sz="1200" smtClean="0"/>
              <a:pPr marL="0" lvl="0" indent="0" algn="ctr">
                <a:spcBef>
                  <a:spcPct val="0"/>
                </a:spcBef>
                <a:spcAft>
                  <a:spcPct val="0"/>
                </a:spcAft>
                <a:buNone/>
              </a:pPr>
              <a:t>Shipping</a:t>
            </a:fld>
            <a:endParaRPr lang="en-US" sz="1200"/>
          </a:p>
        </p:txBody>
      </p:sp>
      <p:sp>
        <p:nvSpPr>
          <p:cNvPr id="263" name="Text Placeholder 10">
            <a:extLst>
              <a:ext uri="{FF2B5EF4-FFF2-40B4-BE49-F238E27FC236}">
                <a16:creationId xmlns:a16="http://schemas.microsoft.com/office/drawing/2014/main" id="{E26F4319-73D7-4F8D-8593-56A1050DA32D}"/>
              </a:ext>
            </a:extLst>
          </p:cNvPr>
          <p:cNvSpPr>
            <a:spLocks noGrp="1"/>
          </p:cNvSpPr>
          <p:nvPr>
            <p:custDataLst>
              <p:tags r:id="rId27"/>
            </p:custDataLst>
          </p:nvPr>
        </p:nvSpPr>
        <p:spPr bwMode="auto">
          <a:xfrm>
            <a:off x="9413875" y="5813425"/>
            <a:ext cx="3873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C93DE82-DFEB-4411-8873-C93D2761DDE6}" type="datetime'''''''''''''Tru''''''''''''''c''''''''''''k'''''">
              <a:rPr lang="en-US" altLang="en-US" sz="1200" smtClean="0"/>
              <a:pPr marL="0" lvl="0" indent="0" algn="ctr">
                <a:spcBef>
                  <a:spcPct val="0"/>
                </a:spcBef>
                <a:spcAft>
                  <a:spcPct val="0"/>
                </a:spcAft>
                <a:buNone/>
              </a:pPr>
              <a:t>Truck</a:t>
            </a:fld>
            <a:endParaRPr lang="en-US" sz="1200"/>
          </a:p>
        </p:txBody>
      </p:sp>
      <p:sp>
        <p:nvSpPr>
          <p:cNvPr id="264" name="Text Placeholder 10">
            <a:extLst>
              <a:ext uri="{FF2B5EF4-FFF2-40B4-BE49-F238E27FC236}">
                <a16:creationId xmlns:a16="http://schemas.microsoft.com/office/drawing/2014/main" id="{79CB10FF-99F4-0E44-D456-3AF7224D2AEC}"/>
              </a:ext>
            </a:extLst>
          </p:cNvPr>
          <p:cNvSpPr>
            <a:spLocks noGrp="1"/>
          </p:cNvSpPr>
          <p:nvPr>
            <p:custDataLst>
              <p:tags r:id="rId28"/>
            </p:custDataLst>
          </p:nvPr>
        </p:nvSpPr>
        <p:spPr bwMode="auto">
          <a:xfrm>
            <a:off x="10504488" y="5813425"/>
            <a:ext cx="2730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3651EBC-297C-4F1C-8B18-320D03F6E8C7}" type="datetime'''''''R''''''''''a''''''''i''''''''''''''''''''''''''l'''''">
              <a:rPr lang="en-US" altLang="en-US" sz="1200" smtClean="0"/>
              <a:pPr marL="0" lvl="0" indent="0" algn="ctr">
                <a:spcBef>
                  <a:spcPct val="0"/>
                </a:spcBef>
                <a:spcAft>
                  <a:spcPct val="0"/>
                </a:spcAft>
                <a:buNone/>
              </a:pPr>
              <a:t>Rail</a:t>
            </a:fld>
            <a:endParaRPr lang="en-US" sz="1200"/>
          </a:p>
        </p:txBody>
      </p:sp>
      <p:sp>
        <p:nvSpPr>
          <p:cNvPr id="285" name="Text Placeholder 10">
            <a:extLst>
              <a:ext uri="{FF2B5EF4-FFF2-40B4-BE49-F238E27FC236}">
                <a16:creationId xmlns:a16="http://schemas.microsoft.com/office/drawing/2014/main" id="{115DFB91-512B-3844-A114-92FBEDCA92F2}"/>
              </a:ext>
            </a:extLst>
          </p:cNvPr>
          <p:cNvSpPr>
            <a:spLocks noGrp="1"/>
          </p:cNvSpPr>
          <p:nvPr>
            <p:custDataLst>
              <p:tags r:id="rId29"/>
            </p:custDataLst>
          </p:nvPr>
        </p:nvSpPr>
        <p:spPr bwMode="auto">
          <a:xfrm>
            <a:off x="6457950" y="2049463"/>
            <a:ext cx="19002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sz="1200" dirty="0">
                <a:solidFill>
                  <a:srgbClr val="000000"/>
                </a:solidFill>
                <a:ea typeface="+mn-lt"/>
                <a:cs typeface="+mn-lt"/>
              </a:rPr>
              <a:t>Volume capacity </a:t>
            </a:r>
            <a:r>
              <a:rPr kumimoji="0" lang="en-US" sz="1200" b="0" i="0" u="none" strike="noStrike" kern="1200" cap="none" spc="0" normalizeH="0" baseline="0" noProof="0" dirty="0">
                <a:ln>
                  <a:noFill/>
                </a:ln>
                <a:solidFill>
                  <a:srgbClr val="000000"/>
                </a:solidFill>
                <a:effectLst/>
                <a:uLnTx/>
                <a:uFillTx/>
                <a:ea typeface="+mn-lt"/>
                <a:cs typeface="+mn-lt"/>
              </a:rPr>
              <a:t>(</a:t>
            </a:r>
            <a:r>
              <a:rPr lang="en-US" sz="1200" dirty="0">
                <a:solidFill>
                  <a:srgbClr val="000000"/>
                </a:solidFill>
                <a:ea typeface="+mn-lt"/>
                <a:cs typeface="+mn-lt"/>
              </a:rPr>
              <a:t>tCO</a:t>
            </a:r>
            <a:r>
              <a:rPr lang="en-US" sz="1200" baseline="-25000" dirty="0">
                <a:solidFill>
                  <a:srgbClr val="000000"/>
                </a:solidFill>
                <a:ea typeface="+mn-lt"/>
                <a:cs typeface="+mn-lt"/>
              </a:rPr>
              <a:t>2</a:t>
            </a:r>
            <a:r>
              <a:rPr lang="en-US" sz="1200" dirty="0">
                <a:solidFill>
                  <a:srgbClr val="000000"/>
                </a:solidFill>
                <a:ea typeface="+mn-lt"/>
                <a:cs typeface="+mn-lt"/>
              </a:rPr>
              <a:t>/day</a:t>
            </a:r>
            <a:r>
              <a:rPr kumimoji="0" lang="en-US" sz="1200" b="0" i="0" u="none" strike="noStrike" kern="1200" cap="none" spc="0" normalizeH="0" baseline="0" noProof="0" dirty="0">
                <a:ln>
                  <a:noFill/>
                </a:ln>
                <a:solidFill>
                  <a:srgbClr val="000000"/>
                </a:solidFill>
                <a:effectLst/>
                <a:uLnTx/>
                <a:uFillTx/>
                <a:ea typeface="+mn-lt"/>
                <a:cs typeface="+mn-lt"/>
              </a:rPr>
              <a:t>)</a:t>
            </a:r>
            <a:endParaRPr lang="en-US" sz="1200" dirty="0">
              <a:ea typeface="+mn-lt"/>
              <a:cs typeface="+mn-lt"/>
            </a:endParaRPr>
          </a:p>
        </p:txBody>
      </p:sp>
      <p:sp>
        <p:nvSpPr>
          <p:cNvPr id="325" name="btfpCallout843070">
            <a:extLst>
              <a:ext uri="{FF2B5EF4-FFF2-40B4-BE49-F238E27FC236}">
                <a16:creationId xmlns:a16="http://schemas.microsoft.com/office/drawing/2014/main" id="{1D863C58-EDF7-8211-72EF-E8108FE5CEFB}"/>
              </a:ext>
            </a:extLst>
          </p:cNvPr>
          <p:cNvSpPr/>
          <p:nvPr/>
        </p:nvSpPr>
        <p:spPr bwMode="gray">
          <a:xfrm>
            <a:off x="9026295" y="2753857"/>
            <a:ext cx="2219786" cy="1622881"/>
          </a:xfrm>
          <a:prstGeom prst="wedgeRectCallout">
            <a:avLst>
              <a:gd name="adj1" fmla="val -63469"/>
              <a:gd name="adj2" fmla="val -10136"/>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spAutoFit/>
          </a:bodyPr>
          <a:lstStyle/>
          <a:p>
            <a:pPr marL="171450" indent="-171450">
              <a:buFontTx/>
              <a:buChar char="-"/>
            </a:pPr>
            <a:r>
              <a:rPr lang="en-US" sz="800" b="1" dirty="0">
                <a:solidFill>
                  <a:schemeClr val="bg1"/>
                </a:solidFill>
                <a:effectLst/>
                <a:latin typeface="Helvetica" pitchFamily="2" charset="0"/>
              </a:rPr>
              <a:t>Pipelines are ideal for major CO₂ corridors </a:t>
            </a:r>
            <a:r>
              <a:rPr lang="en-US" sz="800" dirty="0">
                <a:solidFill>
                  <a:schemeClr val="bg1"/>
                </a:solidFill>
                <a:effectLst/>
                <a:latin typeface="Helvetica" pitchFamily="2" charset="0"/>
              </a:rPr>
              <a:t>(e.g., enhanced oil recovery zones), as they handle large-scale, continuous flows, supporting long-term carbon transport infrastructure.</a:t>
            </a:r>
          </a:p>
          <a:p>
            <a:pPr marL="171450" indent="-171450">
              <a:buFontTx/>
              <a:buChar char="-"/>
            </a:pPr>
            <a:endParaRPr lang="en-US" sz="800" dirty="0">
              <a:solidFill>
                <a:schemeClr val="bg1"/>
              </a:solidFill>
              <a:effectLst/>
              <a:latin typeface="Helvetica" pitchFamily="2" charset="0"/>
            </a:endParaRPr>
          </a:p>
          <a:p>
            <a:pPr marL="171450" indent="-171450">
              <a:buFontTx/>
              <a:buChar char="-"/>
            </a:pPr>
            <a:r>
              <a:rPr lang="en-US" sz="800" dirty="0">
                <a:solidFill>
                  <a:schemeClr val="bg1"/>
                </a:solidFill>
                <a:effectLst/>
                <a:latin typeface="Helvetica" pitchFamily="2" charset="0"/>
              </a:rPr>
              <a:t>A multimodal network is emerging to address regional disparities and smaller scale or early-stage projects, integrating alternatives alongside pipelines to balance volume, geography, cost, and deployment speed.</a:t>
            </a:r>
          </a:p>
        </p:txBody>
      </p:sp>
      <p:sp>
        <p:nvSpPr>
          <p:cNvPr id="14" name="Oval 13">
            <a:extLst>
              <a:ext uri="{FF2B5EF4-FFF2-40B4-BE49-F238E27FC236}">
                <a16:creationId xmlns:a16="http://schemas.microsoft.com/office/drawing/2014/main" id="{16FC937C-8574-BD56-5E58-603908EA908E}"/>
              </a:ext>
            </a:extLst>
          </p:cNvPr>
          <p:cNvSpPr/>
          <p:nvPr/>
        </p:nvSpPr>
        <p:spPr bwMode="gray">
          <a:xfrm>
            <a:off x="0" y="45720"/>
            <a:ext cx="416560" cy="406400"/>
          </a:xfrm>
          <a:prstGeom prst="ellipse">
            <a:avLst/>
          </a:prstGeom>
          <a:solidFill>
            <a:srgbClr val="009B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600" b="1">
                <a:solidFill>
                  <a:srgbClr val="FFFFFF"/>
                </a:solidFill>
                <a:latin typeface="Arial"/>
              </a:rPr>
              <a:t>2</a:t>
            </a:r>
            <a:endParaRPr kumimoji="0" lang="en-US" sz="1600" b="1" i="0" u="none" strike="noStrike" kern="1200" cap="none" spc="0" normalizeH="0" baseline="0" noProof="0">
              <a:ln>
                <a:noFill/>
              </a:ln>
              <a:solidFill>
                <a:srgbClr val="FFFFFF"/>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47072761-01B8-C914-0840-E0F861120642}"/>
              </a:ext>
            </a:extLst>
          </p:cNvPr>
          <p:cNvSpPr/>
          <p:nvPr/>
        </p:nvSpPr>
        <p:spPr bwMode="gray">
          <a:xfrm>
            <a:off x="495884" y="68051"/>
            <a:ext cx="2430196" cy="365760"/>
          </a:xfrm>
          <a:prstGeom prst="rect">
            <a:avLst/>
          </a:prstGeom>
          <a:solidFill>
            <a:srgbClr val="009B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a:solidFill>
                  <a:srgbClr val="FFFFFF"/>
                </a:solidFill>
                <a:latin typeface="Arial"/>
              </a:rPr>
              <a:t>Transportation</a:t>
            </a:r>
          </a:p>
        </p:txBody>
      </p:sp>
      <p:sp>
        <p:nvSpPr>
          <p:cNvPr id="2" name="btfpCallout843070">
            <a:extLst>
              <a:ext uri="{FF2B5EF4-FFF2-40B4-BE49-F238E27FC236}">
                <a16:creationId xmlns:a16="http://schemas.microsoft.com/office/drawing/2014/main" id="{AA16E59D-6C29-6BC3-9DBA-FDE7E54CA6AC}"/>
              </a:ext>
            </a:extLst>
          </p:cNvPr>
          <p:cNvSpPr/>
          <p:nvPr/>
        </p:nvSpPr>
        <p:spPr bwMode="gray">
          <a:xfrm>
            <a:off x="603174" y="2256311"/>
            <a:ext cx="2322906" cy="1622881"/>
          </a:xfrm>
          <a:prstGeom prst="wedgeRectCallout">
            <a:avLst>
              <a:gd name="adj1" fmla="val -3224"/>
              <a:gd name="adj2" fmla="val 75625"/>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spAutoFit/>
          </a:bodyPr>
          <a:lstStyle/>
          <a:p>
            <a:pPr marL="171450" indent="-171450">
              <a:buFont typeface="Helvetica" panose="020B0604020202020204" pitchFamily="34" charset="0"/>
              <a:buChar char="-"/>
            </a:pPr>
            <a:r>
              <a:rPr lang="en-US" sz="800" dirty="0">
                <a:solidFill>
                  <a:schemeClr val="bg1"/>
                </a:solidFill>
                <a:effectLst/>
                <a:latin typeface="Helvetica" pitchFamily="2" charset="0"/>
              </a:rPr>
              <a:t>Pipelines are most cost efficient for large volumes over long distances ($1-$10/ton for 10 Mt/year), with low emissions and the potential to reuse existing infrastructure.</a:t>
            </a:r>
          </a:p>
          <a:p>
            <a:pPr marL="171450" indent="-171450">
              <a:buFont typeface="Helvetica" panose="020B0604020202020204" pitchFamily="34" charset="0"/>
              <a:buChar char="-"/>
            </a:pPr>
            <a:r>
              <a:rPr lang="en-US" sz="800" dirty="0">
                <a:solidFill>
                  <a:schemeClr val="bg1"/>
                </a:solidFill>
                <a:effectLst/>
                <a:latin typeface="Helvetica" pitchFamily="2" charset="0"/>
              </a:rPr>
              <a:t>Rail is competitive for 100-500 km, especially at low volumes or when pipelines face opposition.</a:t>
            </a:r>
          </a:p>
          <a:p>
            <a:pPr marL="171450" indent="-171450">
              <a:buFont typeface="Helvetica" panose="020B0604020202020204" pitchFamily="34" charset="0"/>
              <a:buChar char="-"/>
            </a:pPr>
            <a:r>
              <a:rPr lang="en-US" sz="800" dirty="0">
                <a:solidFill>
                  <a:schemeClr val="bg1"/>
                </a:solidFill>
                <a:effectLst/>
                <a:latin typeface="Helvetica" pitchFamily="2" charset="0"/>
              </a:rPr>
              <a:t>Trucks work for only short (&lt;400 km), last-mile delivery.</a:t>
            </a:r>
            <a:endParaRPr lang="en-US" sz="800" dirty="0">
              <a:solidFill>
                <a:schemeClr val="bg1"/>
              </a:solidFill>
              <a:latin typeface="Helvetica" pitchFamily="2" charset="0"/>
            </a:endParaRPr>
          </a:p>
          <a:p>
            <a:pPr marL="171450" indent="-171450">
              <a:buFont typeface="Helvetica" panose="020B0604020202020204" pitchFamily="34" charset="0"/>
              <a:buChar char="-"/>
            </a:pPr>
            <a:r>
              <a:rPr lang="en-US" sz="800" dirty="0">
                <a:solidFill>
                  <a:schemeClr val="bg1"/>
                </a:solidFill>
                <a:effectLst/>
                <a:latin typeface="Helvetica" pitchFamily="2" charset="0"/>
              </a:rPr>
              <a:t>Shipping suits long-distance or offshore routes but depends on port and regasification costs.</a:t>
            </a:r>
          </a:p>
        </p:txBody>
      </p:sp>
    </p:spTree>
    <p:custDataLst>
      <p:tags r:id="rId1"/>
    </p:custDataLst>
    <p:extLst>
      <p:ext uri="{BB962C8B-B14F-4D97-AF65-F5344CB8AC3E}">
        <p14:creationId xmlns:p14="http://schemas.microsoft.com/office/powerpoint/2010/main" val="1880637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5573A-E86A-5685-D3A5-6F7CDFFD2EB9}"/>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ECA28E7-4F60-AE9C-D80D-2B1DA6B1A97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51" imgH="553" progId="TCLayout.ActiveDocument.1">
                  <p:embed/>
                </p:oleObj>
              </mc:Choice>
              <mc:Fallback>
                <p:oleObj name="think-cell Slide" r:id="rId6" imgW="551" imgH="553" progId="TCLayout.ActiveDocument.1">
                  <p:embed/>
                  <p:pic>
                    <p:nvPicPr>
                      <p:cNvPr id="4" name="think-cell data - do not delete" hidden="1">
                        <a:extLst>
                          <a:ext uri="{FF2B5EF4-FFF2-40B4-BE49-F238E27FC236}">
                            <a16:creationId xmlns:a16="http://schemas.microsoft.com/office/drawing/2014/main" id="{DECA28E7-4F60-AE9C-D80D-2B1DA6B1A97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681EEFAB-AEE2-CEFA-88FF-7419B0A4EFD5}"/>
              </a:ext>
            </a:extLst>
          </p:cNvPr>
          <p:cNvSpPr>
            <a:spLocks noGrp="1"/>
          </p:cNvSpPr>
          <p:nvPr>
            <p:ph type="title"/>
          </p:nvPr>
        </p:nvSpPr>
        <p:spPr/>
        <p:txBody>
          <a:bodyPr vert="horz">
            <a:normAutofit fontScale="90000"/>
          </a:bodyPr>
          <a:lstStyle/>
          <a:p>
            <a:r>
              <a:rPr lang="en-US" sz="3100" dirty="0">
                <a:cs typeface="Arial"/>
              </a:rPr>
              <a:t>Coordinated expansion of onshore and offshore storage infrastructure required to meet rising CO</a:t>
            </a:r>
            <a:r>
              <a:rPr lang="en-US" sz="3100" baseline="-25000" dirty="0">
                <a:cs typeface="Arial"/>
              </a:rPr>
              <a:t>2</a:t>
            </a:r>
            <a:r>
              <a:rPr lang="en-US" sz="3100" dirty="0">
                <a:cs typeface="Arial"/>
              </a:rPr>
              <a:t> storage needs</a:t>
            </a:r>
            <a:endParaRPr lang="en-US" sz="3100" dirty="0"/>
          </a:p>
        </p:txBody>
      </p:sp>
      <p:sp>
        <p:nvSpPr>
          <p:cNvPr id="31" name="TextBox 30">
            <a:extLst>
              <a:ext uri="{FF2B5EF4-FFF2-40B4-BE49-F238E27FC236}">
                <a16:creationId xmlns:a16="http://schemas.microsoft.com/office/drawing/2014/main" id="{43AE5672-554E-5A28-28E8-23915F9150DD}"/>
              </a:ext>
            </a:extLst>
          </p:cNvPr>
          <p:cNvSpPr txBox="1"/>
          <p:nvPr/>
        </p:nvSpPr>
        <p:spPr bwMode="gray">
          <a:xfrm>
            <a:off x="329184" y="1554480"/>
            <a:ext cx="8070025" cy="288147"/>
          </a:xfrm>
          <a:prstGeom prst="rect">
            <a:avLst/>
          </a:prstGeom>
          <a:noFill/>
        </p:spPr>
        <p:txBody>
          <a:bodyPr wrap="square" lIns="36000" tIns="36000" rIns="36000" bIns="36000" rtlCol="0" anchor="t">
            <a:spAutoFit/>
          </a:bodyPr>
          <a:lstStyle/>
          <a:p>
            <a:r>
              <a:rPr lang="en-US" sz="1400" b="1" dirty="0">
                <a:ea typeface="+mn-lt"/>
                <a:cs typeface="+mn-lt"/>
              </a:rPr>
              <a:t>Theoretical global CO</a:t>
            </a:r>
            <a:r>
              <a:rPr lang="en-US" b="1" baseline="-25000" dirty="0">
                <a:ea typeface="+mn-lt"/>
                <a:cs typeface="+mn-lt"/>
              </a:rPr>
              <a:t>2</a:t>
            </a:r>
            <a:r>
              <a:rPr lang="en-US" sz="1400" b="1" dirty="0">
                <a:ea typeface="+mn-lt"/>
                <a:cs typeface="+mn-lt"/>
              </a:rPr>
              <a:t> storage capacity</a:t>
            </a:r>
            <a:endParaRPr lang="en-US" b="1" dirty="0"/>
          </a:p>
        </p:txBody>
      </p:sp>
      <p:cxnSp>
        <p:nvCxnSpPr>
          <p:cNvPr id="33" name="Straight Connector 32">
            <a:extLst>
              <a:ext uri="{FF2B5EF4-FFF2-40B4-BE49-F238E27FC236}">
                <a16:creationId xmlns:a16="http://schemas.microsoft.com/office/drawing/2014/main" id="{2F3829F4-393B-C55F-4701-F7E6E1B51434}"/>
              </a:ext>
            </a:extLst>
          </p:cNvPr>
          <p:cNvCxnSpPr>
            <a:cxnSpLocks/>
          </p:cNvCxnSpPr>
          <p:nvPr/>
        </p:nvCxnSpPr>
        <p:spPr bwMode="gray">
          <a:xfrm>
            <a:off x="339043" y="1834186"/>
            <a:ext cx="8070025" cy="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0" name="btfpNotesBox833789">
            <a:extLst>
              <a:ext uri="{FF2B5EF4-FFF2-40B4-BE49-F238E27FC236}">
                <a16:creationId xmlns:a16="http://schemas.microsoft.com/office/drawing/2014/main" id="{29985F09-596A-BF69-45BC-7E164FD92B7B}"/>
              </a:ext>
            </a:extLst>
          </p:cNvPr>
          <p:cNvSpPr txBox="1"/>
          <p:nvPr>
            <p:custDataLst>
              <p:tags r:id="rId3"/>
            </p:custDataLst>
          </p:nvPr>
        </p:nvSpPr>
        <p:spPr bwMode="gray">
          <a:xfrm>
            <a:off x="329184" y="6149674"/>
            <a:ext cx="9058656" cy="615553"/>
          </a:xfrm>
          <a:prstGeom prst="rect">
            <a:avLst/>
          </a:prstGeom>
          <a:noFill/>
        </p:spPr>
        <p:txBody>
          <a:bodyPr vert="horz" wrap="square" lIns="0" tIns="0" rIns="0" bIns="0" rtlCol="0" anchor="b">
            <a:spAutoFit/>
          </a:bodyPr>
          <a:lstStyle/>
          <a:p>
            <a:endParaRPr lang="en-US" sz="800" dirty="0">
              <a:solidFill>
                <a:srgbClr val="000000"/>
              </a:solidFill>
            </a:endParaRPr>
          </a:p>
          <a:p>
            <a:endParaRPr lang="en-US" sz="800" dirty="0">
              <a:solidFill>
                <a:srgbClr val="000000"/>
              </a:solidFill>
            </a:endParaRPr>
          </a:p>
          <a:p>
            <a:r>
              <a:rPr lang="en-US" sz="800" dirty="0">
                <a:solidFill>
                  <a:srgbClr val="000000"/>
                </a:solidFill>
              </a:rPr>
              <a:t>Sources: IEA, </a:t>
            </a:r>
            <a:r>
              <a:rPr lang="en-US" sz="800" dirty="0">
                <a:solidFill>
                  <a:srgbClr val="000000"/>
                </a:solidFill>
                <a:hlinkClick r:id="rId8"/>
              </a:rPr>
              <a:t>Capacity and need to store CO2</a:t>
            </a:r>
            <a:r>
              <a:rPr lang="en-US" sz="800" dirty="0">
                <a:solidFill>
                  <a:srgbClr val="000000"/>
                </a:solidFill>
              </a:rPr>
              <a:t> (2021); IEA, </a:t>
            </a:r>
            <a:r>
              <a:rPr lang="en-US" sz="800" dirty="0">
                <a:solidFill>
                  <a:srgbClr val="000000"/>
                </a:solidFill>
                <a:hlinkClick r:id="rId9"/>
              </a:rPr>
              <a:t>CO2 Transport and Storage</a:t>
            </a:r>
            <a:r>
              <a:rPr lang="en-US" sz="800" dirty="0">
                <a:solidFill>
                  <a:srgbClr val="000000"/>
                </a:solidFill>
              </a:rPr>
              <a:t>; University of Oxford, </a:t>
            </a:r>
            <a:r>
              <a:rPr lang="en-US" sz="800" dirty="0">
                <a:solidFill>
                  <a:srgbClr val="000000"/>
                </a:solidFill>
                <a:hlinkClick r:id="rId10"/>
              </a:rPr>
              <a:t>Onshore geological carbon storage has potential in the UK, but key knowledge and regulatory gaps remain</a:t>
            </a:r>
            <a:r>
              <a:rPr lang="en-US" sz="800" dirty="0">
                <a:solidFill>
                  <a:srgbClr val="000000"/>
                </a:solidFill>
              </a:rPr>
              <a:t> (2024).</a:t>
            </a:r>
            <a:br>
              <a:rPr lang="en-US" sz="800" dirty="0">
                <a:cs typeface="Arial"/>
              </a:rPr>
            </a:br>
            <a:r>
              <a:rPr lang="en-US" sz="800" dirty="0">
                <a:solidFill>
                  <a:srgbClr val="000000"/>
                </a:solidFill>
              </a:rPr>
              <a:t>Credit:</a:t>
            </a:r>
            <a:r>
              <a:rPr lang="en-US" sz="800" dirty="0"/>
              <a:t> Michelle Priscilla, Christian Sandjaja, Sean Lee, Hyae Ryung Kim, </a:t>
            </a:r>
            <a:r>
              <a:rPr kumimoji="0" lang="en-US" sz="800" b="0" i="0" u="none" strike="noStrike" kern="1200" cap="none" spc="0" normalizeH="0" baseline="0" noProof="0" dirty="0">
                <a:ln>
                  <a:noFill/>
                </a:ln>
                <a:solidFill>
                  <a:srgbClr val="000000"/>
                </a:solidFill>
                <a:effectLst/>
                <a:uLnTx/>
                <a:uFillTx/>
                <a:latin typeface="Arial"/>
                <a:ea typeface="+mn-ea"/>
                <a:cs typeface="+mn-cs"/>
              </a:rPr>
              <a:t>and </a:t>
            </a:r>
            <a:r>
              <a:rPr lang="en-US" sz="800" dirty="0">
                <a:solidFill>
                  <a:srgbClr val="000000"/>
                </a:solidFill>
                <a:hlinkClick r:id="rId11"/>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2"/>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13"/>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lang="en-US" sz="800" dirty="0">
              <a:solidFill>
                <a:srgbClr val="000000"/>
              </a:solidFill>
              <a:cs typeface="Arial"/>
            </a:endParaRPr>
          </a:p>
        </p:txBody>
      </p:sp>
      <p:pic>
        <p:nvPicPr>
          <p:cNvPr id="2" name="Picture 1" descr="An aerial view of a factory&#10;&#10;Description automatically generated">
            <a:extLst>
              <a:ext uri="{FF2B5EF4-FFF2-40B4-BE49-F238E27FC236}">
                <a16:creationId xmlns:a16="http://schemas.microsoft.com/office/drawing/2014/main" id="{3F2C1FD8-8EE1-4706-F534-019B24742052}"/>
              </a:ext>
            </a:extLst>
          </p:cNvPr>
          <p:cNvPicPr>
            <a:picLocks noChangeAspect="1"/>
          </p:cNvPicPr>
          <p:nvPr/>
        </p:nvPicPr>
        <p:blipFill>
          <a:blip r:embed="rId14" cstate="email">
            <a:extLst>
              <a:ext uri="{28A0092B-C50C-407E-A947-70E740481C1C}">
                <a14:useLocalDpi xmlns:a14="http://schemas.microsoft.com/office/drawing/2010/main"/>
              </a:ext>
            </a:extLst>
          </a:blip>
          <a:srcRect b="-318"/>
          <a:stretch/>
        </p:blipFill>
        <p:spPr>
          <a:xfrm>
            <a:off x="435220" y="2412598"/>
            <a:ext cx="3079905" cy="2525174"/>
          </a:xfrm>
          <a:prstGeom prst="rect">
            <a:avLst/>
          </a:prstGeom>
        </p:spPr>
      </p:pic>
      <p:sp>
        <p:nvSpPr>
          <p:cNvPr id="3" name="TextBox 2">
            <a:extLst>
              <a:ext uri="{FF2B5EF4-FFF2-40B4-BE49-F238E27FC236}">
                <a16:creationId xmlns:a16="http://schemas.microsoft.com/office/drawing/2014/main" id="{8CB143B8-AEBD-2676-E607-19A79B8D3A60}"/>
              </a:ext>
            </a:extLst>
          </p:cNvPr>
          <p:cNvSpPr txBox="1"/>
          <p:nvPr/>
        </p:nvSpPr>
        <p:spPr bwMode="gray">
          <a:xfrm>
            <a:off x="400164" y="5404339"/>
            <a:ext cx="3150016" cy="595923"/>
          </a:xfrm>
          <a:prstGeom prst="rect">
            <a:avLst/>
          </a:prstGeom>
          <a:noFill/>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a:r>
              <a:rPr lang="en-US" sz="1400" b="1" i="1" dirty="0">
                <a:solidFill>
                  <a:srgbClr val="00B0F0"/>
                </a:solidFill>
                <a:latin typeface="Arial"/>
                <a:cs typeface="Arial"/>
              </a:rPr>
              <a:t>Onshore storage</a:t>
            </a:r>
          </a:p>
          <a:p>
            <a:pPr algn="ctr"/>
            <a:r>
              <a:rPr lang="en-US" sz="1000" i="1" dirty="0">
                <a:latin typeface="Arial"/>
                <a:cs typeface="Arial"/>
              </a:rPr>
              <a:t>Sample: Alberta Carbon Trunk Line Project ‒ </a:t>
            </a:r>
            <a:br>
              <a:rPr lang="en-US" sz="1000" i="1" dirty="0">
                <a:ea typeface="+mn-lt"/>
                <a:cs typeface="+mn-lt"/>
              </a:rPr>
            </a:br>
            <a:r>
              <a:rPr lang="en-US" sz="1000" i="1" dirty="0">
                <a:ea typeface="+mn-lt"/>
                <a:cs typeface="+mn-lt"/>
              </a:rPr>
              <a:t>active CO</a:t>
            </a:r>
            <a:r>
              <a:rPr lang="en-US" sz="1000" i="1" baseline="-25000" dirty="0">
                <a:ea typeface="+mn-lt"/>
                <a:cs typeface="+mn-lt"/>
              </a:rPr>
              <a:t>2</a:t>
            </a:r>
            <a:r>
              <a:rPr lang="en-US" sz="1000" i="1" dirty="0">
                <a:ea typeface="+mn-lt"/>
                <a:cs typeface="+mn-lt"/>
              </a:rPr>
              <a:t> onshore storage site</a:t>
            </a:r>
            <a:endParaRPr lang="en-US" sz="1000" i="1" dirty="0">
              <a:latin typeface="Arial"/>
              <a:cs typeface="Arial"/>
            </a:endParaRPr>
          </a:p>
        </p:txBody>
      </p:sp>
      <p:sp>
        <p:nvSpPr>
          <p:cNvPr id="8" name="TextBox 7">
            <a:extLst>
              <a:ext uri="{FF2B5EF4-FFF2-40B4-BE49-F238E27FC236}">
                <a16:creationId xmlns:a16="http://schemas.microsoft.com/office/drawing/2014/main" id="{6BD4C18F-36BF-D0D8-B80C-93991C133767}"/>
              </a:ext>
            </a:extLst>
          </p:cNvPr>
          <p:cNvSpPr txBox="1"/>
          <p:nvPr/>
        </p:nvSpPr>
        <p:spPr bwMode="gray">
          <a:xfrm>
            <a:off x="5398611" y="5398639"/>
            <a:ext cx="3150017" cy="595923"/>
          </a:xfrm>
          <a:prstGeom prst="rect">
            <a:avLst/>
          </a:prstGeom>
          <a:noFill/>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a:r>
              <a:rPr lang="en-US" sz="1400" b="1" i="1" dirty="0">
                <a:solidFill>
                  <a:srgbClr val="00B0F0"/>
                </a:solidFill>
                <a:latin typeface="Arial"/>
                <a:cs typeface="Arial"/>
              </a:rPr>
              <a:t>Offshore storage</a:t>
            </a:r>
          </a:p>
          <a:p>
            <a:pPr algn="ctr"/>
            <a:r>
              <a:rPr lang="en-US" sz="1000" i="1" dirty="0">
                <a:latin typeface="Arial"/>
                <a:cs typeface="Arial"/>
              </a:rPr>
              <a:t>Sample: Northern Lights Project </a:t>
            </a:r>
            <a:r>
              <a:rPr lang="en-US" sz="1000" i="1" dirty="0">
                <a:cs typeface="Arial"/>
              </a:rPr>
              <a:t>‒</a:t>
            </a:r>
            <a:r>
              <a:rPr lang="en-US" sz="1000" i="1" dirty="0">
                <a:latin typeface="Arial"/>
                <a:cs typeface="Arial"/>
              </a:rPr>
              <a:t> </a:t>
            </a:r>
            <a:br>
              <a:rPr lang="en-US" sz="1000" i="1" dirty="0">
                <a:ea typeface="+mn-lt"/>
                <a:cs typeface="+mn-lt"/>
              </a:rPr>
            </a:br>
            <a:r>
              <a:rPr lang="en-US" sz="1000" i="1" dirty="0">
                <a:ea typeface="+mn-lt"/>
                <a:cs typeface="+mn-lt"/>
              </a:rPr>
              <a:t>active CO</a:t>
            </a:r>
            <a:r>
              <a:rPr lang="en-US" sz="1000" i="1" baseline="-25000" dirty="0">
                <a:ea typeface="+mn-lt"/>
                <a:cs typeface="+mn-lt"/>
              </a:rPr>
              <a:t>2</a:t>
            </a:r>
            <a:r>
              <a:rPr lang="en-US" sz="1000" i="1" dirty="0">
                <a:ea typeface="+mn-lt"/>
                <a:cs typeface="+mn-lt"/>
              </a:rPr>
              <a:t> offshore storage site</a:t>
            </a:r>
            <a:endParaRPr lang="en-US" sz="1000" i="1" dirty="0">
              <a:latin typeface="Arial"/>
              <a:cs typeface="Arial"/>
            </a:endParaRPr>
          </a:p>
        </p:txBody>
      </p:sp>
      <p:sp>
        <p:nvSpPr>
          <p:cNvPr id="12" name="TextBox 11">
            <a:extLst>
              <a:ext uri="{FF2B5EF4-FFF2-40B4-BE49-F238E27FC236}">
                <a16:creationId xmlns:a16="http://schemas.microsoft.com/office/drawing/2014/main" id="{0FB72B31-88A9-6507-A790-8055EB8672A1}"/>
              </a:ext>
            </a:extLst>
          </p:cNvPr>
          <p:cNvSpPr txBox="1"/>
          <p:nvPr/>
        </p:nvSpPr>
        <p:spPr bwMode="gray">
          <a:xfrm>
            <a:off x="435220" y="1949939"/>
            <a:ext cx="3079905" cy="442035"/>
          </a:xfrm>
          <a:prstGeom prst="rect">
            <a:avLst/>
          </a:prstGeom>
          <a:noFill/>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a:r>
              <a:rPr lang="en-US" sz="2400" b="1" i="1">
                <a:solidFill>
                  <a:srgbClr val="00B0F0"/>
                </a:solidFill>
                <a:latin typeface="Arial"/>
                <a:cs typeface="Arial"/>
              </a:rPr>
              <a:t>~63%</a:t>
            </a:r>
            <a:endParaRPr lang="en-US" sz="2400">
              <a:cs typeface="Arial"/>
            </a:endParaRPr>
          </a:p>
        </p:txBody>
      </p:sp>
      <p:sp>
        <p:nvSpPr>
          <p:cNvPr id="13" name="TextBox 12">
            <a:extLst>
              <a:ext uri="{FF2B5EF4-FFF2-40B4-BE49-F238E27FC236}">
                <a16:creationId xmlns:a16="http://schemas.microsoft.com/office/drawing/2014/main" id="{03B04C67-12AE-4DD9-1CD6-A721312BCF0D}"/>
              </a:ext>
            </a:extLst>
          </p:cNvPr>
          <p:cNvSpPr txBox="1"/>
          <p:nvPr/>
        </p:nvSpPr>
        <p:spPr bwMode="gray">
          <a:xfrm>
            <a:off x="5429948" y="1946008"/>
            <a:ext cx="3087343" cy="442035"/>
          </a:xfrm>
          <a:prstGeom prst="rect">
            <a:avLst/>
          </a:prstGeom>
          <a:noFill/>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a:r>
              <a:rPr lang="en-US" sz="2400" b="1" i="1">
                <a:solidFill>
                  <a:srgbClr val="00B0F0"/>
                </a:solidFill>
                <a:latin typeface="Arial"/>
                <a:cs typeface="Arial"/>
              </a:rPr>
              <a:t>~37%</a:t>
            </a:r>
            <a:endParaRPr lang="en-US" sz="2400">
              <a:cs typeface="Arial"/>
            </a:endParaRPr>
          </a:p>
        </p:txBody>
      </p:sp>
      <p:sp>
        <p:nvSpPr>
          <p:cNvPr id="25" name="btfpCallout843070">
            <a:extLst>
              <a:ext uri="{FF2B5EF4-FFF2-40B4-BE49-F238E27FC236}">
                <a16:creationId xmlns:a16="http://schemas.microsoft.com/office/drawing/2014/main" id="{4E221A2B-26F1-E9AC-3691-F2EFA5C26683}"/>
              </a:ext>
            </a:extLst>
          </p:cNvPr>
          <p:cNvSpPr/>
          <p:nvPr/>
        </p:nvSpPr>
        <p:spPr bwMode="gray">
          <a:xfrm>
            <a:off x="3049197" y="3333499"/>
            <a:ext cx="2203550" cy="914995"/>
          </a:xfrm>
          <a:prstGeom prst="wedgeRectCallout">
            <a:avLst>
              <a:gd name="adj1" fmla="val -65704"/>
              <a:gd name="adj2" fmla="val -33188"/>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spAutoFit/>
          </a:bodyPr>
          <a:lstStyle/>
          <a:p>
            <a:pPr defTabSz="711200">
              <a:defRPr/>
            </a:pPr>
            <a:r>
              <a:rPr lang="en-US" sz="1000" dirty="0">
                <a:solidFill>
                  <a:schemeClr val="bg1"/>
                </a:solidFill>
                <a:latin typeface="Arial"/>
              </a:rPr>
              <a:t>About two-thirds</a:t>
            </a:r>
            <a:r>
              <a:rPr kumimoji="0" lang="en-US" sz="1000" b="0" i="0" u="none" strike="noStrike" kern="1200" cap="none" spc="0" normalizeH="0" baseline="0" noProof="0" dirty="0">
                <a:ln>
                  <a:noFill/>
                </a:ln>
                <a:solidFill>
                  <a:schemeClr val="bg1"/>
                </a:solidFill>
                <a:effectLst/>
                <a:uLnTx/>
                <a:uFillTx/>
                <a:latin typeface="Arial"/>
                <a:ea typeface="+mn-ea"/>
                <a:cs typeface="+mn-cs"/>
              </a:rPr>
              <a:t> of global storage capacity is onshore, driven by favorable cost effectiveness, proximity of lower cost of operation, and existing infrastructure.</a:t>
            </a:r>
          </a:p>
        </p:txBody>
      </p:sp>
      <p:sp>
        <p:nvSpPr>
          <p:cNvPr id="26" name="TextBox 25">
            <a:extLst>
              <a:ext uri="{FF2B5EF4-FFF2-40B4-BE49-F238E27FC236}">
                <a16:creationId xmlns:a16="http://schemas.microsoft.com/office/drawing/2014/main" id="{BA6BFB63-FA2A-8BDA-60CB-F28A4CC79349}"/>
              </a:ext>
            </a:extLst>
          </p:cNvPr>
          <p:cNvSpPr txBox="1"/>
          <p:nvPr/>
        </p:nvSpPr>
        <p:spPr bwMode="gray">
          <a:xfrm>
            <a:off x="9334244" y="1554480"/>
            <a:ext cx="2524611" cy="4389120"/>
          </a:xfrm>
          <a:prstGeom prst="rect">
            <a:avLst/>
          </a:prstGeom>
          <a:solidFill>
            <a:srgbClr val="E3E8EE"/>
          </a:solidFill>
        </p:spPr>
        <p:txBody>
          <a:bodyPr wrap="square" lIns="137160" tIns="137160" rIns="274320" bIns="137160" rtlCol="0" anchor="t">
            <a:noAutofit/>
          </a:bodyPr>
          <a:lstStyle/>
          <a:p>
            <a:pPr marL="0" marR="0" lvl="0" indent="-177800" algn="l" defTabSz="711200" rtl="0" eaLnBrk="1" fontAlgn="auto" latinLnBrk="0" hangingPunct="1">
              <a:lnSpc>
                <a:spcPct val="100000"/>
              </a:lnSpc>
              <a:spcBef>
                <a:spcPts val="1200"/>
              </a:spcBef>
              <a:spcAft>
                <a:spcPts val="60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Observations</a:t>
            </a:r>
          </a:p>
          <a:p>
            <a:pPr marL="173736" marR="0" lvl="0" indent="-177800" algn="l" defTabSz="711200" rtl="0" eaLnBrk="1" fontAlgn="auto" latinLnBrk="0" hangingPunct="1">
              <a:lnSpc>
                <a:spcPct val="100000"/>
              </a:lnSpc>
              <a:spcBef>
                <a:spcPts val="400"/>
              </a:spcBef>
              <a:buClrTx/>
              <a:buSzTx/>
              <a:buFont typeface="Arial" panose="020B0604020202020204" pitchFamily="34" charset="0"/>
              <a:buChar char="•"/>
              <a:tabLst/>
              <a:defRPr/>
            </a:pPr>
            <a:r>
              <a:rPr kumimoji="0" lang="en-US" sz="1050" i="0" u="none" strike="noStrike" kern="1200" cap="none" spc="0" normalizeH="0" baseline="0" noProof="0" dirty="0">
                <a:ln>
                  <a:noFill/>
                </a:ln>
                <a:solidFill>
                  <a:srgbClr val="000000"/>
                </a:solidFill>
                <a:effectLst/>
                <a:uLnTx/>
                <a:uFillTx/>
                <a:latin typeface="Arial"/>
                <a:ea typeface="+mn-ea"/>
                <a:cs typeface="+mn-cs"/>
              </a:rPr>
              <a:t>There is </a:t>
            </a:r>
            <a:r>
              <a:rPr kumimoji="0" lang="en-US" sz="1050" b="1" i="0" u="none" strike="noStrike" kern="1200" cap="none" spc="0" normalizeH="0" baseline="0" noProof="0" dirty="0">
                <a:ln>
                  <a:noFill/>
                </a:ln>
                <a:solidFill>
                  <a:srgbClr val="000000"/>
                </a:solidFill>
                <a:effectLst/>
                <a:uLnTx/>
                <a:uFillTx/>
                <a:latin typeface="Arial"/>
                <a:ea typeface="+mn-ea"/>
                <a:cs typeface="+mn-cs"/>
              </a:rPr>
              <a:t>enough storage </a:t>
            </a:r>
            <a:r>
              <a:rPr kumimoji="0" lang="en-US" sz="1050" i="0" u="none" strike="noStrike" kern="1200" cap="none" spc="0" normalizeH="0" baseline="0" noProof="0" dirty="0">
                <a:ln>
                  <a:noFill/>
                </a:ln>
                <a:solidFill>
                  <a:srgbClr val="000000"/>
                </a:solidFill>
                <a:effectLst/>
                <a:uLnTx/>
                <a:uFillTx/>
                <a:latin typeface="Arial"/>
                <a:ea typeface="+mn-ea"/>
                <a:cs typeface="+mn-cs"/>
              </a:rPr>
              <a:t>(8,000-55,000 Gt) around the world to store forecasted 220 Gt of CO</a:t>
            </a:r>
            <a:r>
              <a:rPr kumimoji="0" lang="en-US" sz="1050" i="0" u="none" strike="noStrike" kern="1200" cap="none" spc="0" normalizeH="0" baseline="-25000" noProof="0" dirty="0">
                <a:ln>
                  <a:noFill/>
                </a:ln>
                <a:solidFill>
                  <a:srgbClr val="000000"/>
                </a:solidFill>
                <a:effectLst/>
                <a:uLnTx/>
                <a:uFillTx/>
                <a:latin typeface="Arial"/>
                <a:ea typeface="+mn-ea"/>
                <a:cs typeface="+mn-cs"/>
              </a:rPr>
              <a:t>2</a:t>
            </a:r>
            <a:r>
              <a:rPr kumimoji="0" lang="en-US" sz="1050" i="0" u="none" strike="noStrike" kern="1200" cap="none" spc="0" normalizeH="0" baseline="0" noProof="0" dirty="0">
                <a:ln>
                  <a:noFill/>
                </a:ln>
                <a:solidFill>
                  <a:srgbClr val="000000"/>
                </a:solidFill>
                <a:effectLst/>
                <a:uLnTx/>
                <a:uFillTx/>
                <a:latin typeface="Arial"/>
                <a:ea typeface="+mn-ea"/>
                <a:cs typeface="+mn-cs"/>
              </a:rPr>
              <a:t> from 2020 to 2070.</a:t>
            </a:r>
          </a:p>
          <a:p>
            <a:pPr marL="173736" marR="0" lvl="0" indent="-177800" algn="l" defTabSz="711200" rtl="0" eaLnBrk="1" fontAlgn="auto" latinLnBrk="0" hangingPunct="1">
              <a:lnSpc>
                <a:spcPct val="100000"/>
              </a:lnSpc>
              <a:spcBef>
                <a:spcPts val="400"/>
              </a:spcBef>
              <a:buClrTx/>
              <a:buSzTx/>
              <a:buFont typeface="Arial" panose="020B0604020202020204" pitchFamily="34" charset="0"/>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80% of current operational storage is associated with EOR</a:t>
            </a:r>
            <a:r>
              <a:rPr lang="en-US" sz="1050" b="1" dirty="0">
                <a:solidFill>
                  <a:srgbClr val="000000"/>
                </a:solidFill>
                <a:latin typeface="Arial"/>
              </a:rPr>
              <a:t>, </a:t>
            </a:r>
            <a:r>
              <a:rPr kumimoji="0" lang="en-US" sz="1050" i="0" u="none" strike="noStrike" kern="1200" cap="none" spc="0" normalizeH="0" baseline="0" noProof="0" dirty="0">
                <a:ln>
                  <a:noFill/>
                </a:ln>
                <a:solidFill>
                  <a:srgbClr val="000000"/>
                </a:solidFill>
                <a:effectLst/>
                <a:uLnTx/>
                <a:uFillTx/>
                <a:latin typeface="Arial"/>
                <a:ea typeface="+mn-ea"/>
                <a:cs typeface="+mn-cs"/>
              </a:rPr>
              <a:t>while the </a:t>
            </a:r>
            <a:r>
              <a:rPr lang="en-US" sz="1050" dirty="0">
                <a:solidFill>
                  <a:srgbClr val="000000"/>
                </a:solidFill>
                <a:latin typeface="Arial"/>
              </a:rPr>
              <a:t>remainder</a:t>
            </a:r>
            <a:r>
              <a:rPr kumimoji="0" lang="en-US" sz="1050" i="0" u="none" strike="noStrike" kern="1200" cap="none" spc="0" normalizeH="0" baseline="0" noProof="0" dirty="0">
                <a:ln>
                  <a:noFill/>
                </a:ln>
                <a:solidFill>
                  <a:srgbClr val="000000"/>
                </a:solidFill>
                <a:effectLst/>
                <a:uLnTx/>
                <a:uFillTx/>
                <a:latin typeface="Arial"/>
                <a:ea typeface="+mn-ea"/>
                <a:cs typeface="+mn-cs"/>
              </a:rPr>
              <a:t> is dedicated to geological storage which is expanding rapidly and is expected to reach roughly half of global capacity.</a:t>
            </a:r>
            <a:endParaRPr lang="en-US" sz="1050" dirty="0">
              <a:solidFill>
                <a:srgbClr val="000000"/>
              </a:solidFill>
              <a:latin typeface="Arial"/>
            </a:endParaRPr>
          </a:p>
          <a:p>
            <a:pPr marL="173736" marR="0" lvl="0" indent="-177800" algn="l" defTabSz="711200" rtl="0" eaLnBrk="1" fontAlgn="auto" latinLnBrk="0" hangingPunct="1">
              <a:lnSpc>
                <a:spcPct val="100000"/>
              </a:lnSpc>
              <a:spcBef>
                <a:spcPts val="400"/>
              </a:spcBef>
              <a:buClrTx/>
              <a:buSzTx/>
              <a:buFont typeface="Arial" panose="020B0604020202020204" pitchFamily="34" charset="0"/>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Onshore storage is likely to dominate in the near term</a:t>
            </a:r>
            <a:r>
              <a:rPr lang="en-US" sz="1050" b="1" dirty="0">
                <a:solidFill>
                  <a:srgbClr val="000000"/>
                </a:solidFill>
                <a:latin typeface="Arial"/>
              </a:rPr>
              <a:t>;</a:t>
            </a:r>
            <a:r>
              <a:rPr kumimoji="0" lang="en-US" sz="1050" i="0" u="none" strike="noStrike" kern="1200" cap="none" spc="0" normalizeH="0" baseline="0" noProof="0" dirty="0">
                <a:ln>
                  <a:noFill/>
                </a:ln>
                <a:solidFill>
                  <a:srgbClr val="000000"/>
                </a:solidFill>
                <a:effectLst/>
                <a:uLnTx/>
                <a:uFillTx/>
                <a:latin typeface="Arial"/>
                <a:ea typeface="+mn-ea"/>
                <a:cs typeface="+mn-cs"/>
              </a:rPr>
              <a:t> but offshore storage is expected to expand rapidly over the medium to long term.</a:t>
            </a:r>
          </a:p>
          <a:p>
            <a:pPr marL="173736" marR="0" lvl="0" indent="-177800" algn="l" defTabSz="711200" rtl="0" eaLnBrk="1" fontAlgn="auto" latinLnBrk="0" hangingPunct="1">
              <a:lnSpc>
                <a:spcPct val="100000"/>
              </a:lnSpc>
              <a:spcBef>
                <a:spcPts val="400"/>
              </a:spcBef>
              <a:buClrTx/>
              <a:buSzTx/>
              <a:buFont typeface="Arial" panose="020B0604020202020204" pitchFamily="34" charset="0"/>
              <a:buChar char="•"/>
              <a:tabLst/>
              <a:defRPr/>
            </a:pPr>
            <a:r>
              <a:rPr kumimoji="0" lang="en-US" sz="1050" i="0" u="none" strike="noStrike" kern="1200" cap="none" spc="0" normalizeH="0" baseline="0" noProof="0" dirty="0">
                <a:ln>
                  <a:noFill/>
                </a:ln>
                <a:solidFill>
                  <a:srgbClr val="000000"/>
                </a:solidFill>
                <a:effectLst/>
                <a:uLnTx/>
                <a:uFillTx/>
                <a:latin typeface="Arial"/>
                <a:ea typeface="+mn-ea"/>
                <a:cs typeface="+mn-cs"/>
              </a:rPr>
              <a:t>Large-scale CO</a:t>
            </a:r>
            <a:r>
              <a:rPr kumimoji="0" lang="en-US" sz="1050" i="0" u="none" strike="noStrike" kern="1200" cap="none" spc="0" normalizeH="0" baseline="-25000" noProof="0" dirty="0">
                <a:ln>
                  <a:noFill/>
                </a:ln>
                <a:solidFill>
                  <a:srgbClr val="000000"/>
                </a:solidFill>
                <a:effectLst/>
                <a:uLnTx/>
                <a:uFillTx/>
                <a:latin typeface="Arial"/>
                <a:ea typeface="+mn-ea"/>
                <a:cs typeface="+mn-cs"/>
              </a:rPr>
              <a:t>2</a:t>
            </a:r>
            <a:r>
              <a:rPr kumimoji="0" lang="en-US" sz="1050" i="0" u="none" strike="noStrike" kern="1200" cap="none" spc="0" normalizeH="0" baseline="0" noProof="0" dirty="0">
                <a:ln>
                  <a:noFill/>
                </a:ln>
                <a:solidFill>
                  <a:srgbClr val="000000"/>
                </a:solidFill>
                <a:effectLst/>
                <a:uLnTx/>
                <a:uFillTx/>
                <a:latin typeface="Arial"/>
                <a:ea typeface="+mn-ea"/>
                <a:cs typeface="+mn-cs"/>
              </a:rPr>
              <a:t> storage has demonstrated that </a:t>
            </a:r>
            <a:r>
              <a:rPr kumimoji="0" lang="en-US" sz="1050" b="1" i="0" u="none" strike="noStrike" kern="1200" cap="none" spc="0" normalizeH="0" baseline="0" noProof="0" dirty="0">
                <a:ln>
                  <a:noFill/>
                </a:ln>
                <a:solidFill>
                  <a:srgbClr val="000000"/>
                </a:solidFill>
                <a:effectLst/>
                <a:uLnTx/>
                <a:uFillTx/>
                <a:latin typeface="Arial"/>
                <a:ea typeface="+mn-ea"/>
                <a:cs typeface="+mn-cs"/>
              </a:rPr>
              <a:t>risks of leakage are small and can be managed effectively,</a:t>
            </a:r>
            <a:r>
              <a:rPr kumimoji="0" lang="en-US" sz="1050" i="0" u="none" strike="noStrike" kern="1200" cap="none" spc="0" normalizeH="0" baseline="0" noProof="0" dirty="0">
                <a:ln>
                  <a:noFill/>
                </a:ln>
                <a:solidFill>
                  <a:srgbClr val="000000"/>
                </a:solidFill>
                <a:effectLst/>
                <a:uLnTx/>
                <a:uFillTx/>
                <a:latin typeface="Arial"/>
                <a:ea typeface="+mn-ea"/>
                <a:cs typeface="+mn-cs"/>
              </a:rPr>
              <a:t> with </a:t>
            </a:r>
            <a:r>
              <a:rPr kumimoji="0" lang="en-US" sz="1050" b="1" i="0" u="none" strike="noStrike" kern="1200" cap="none" spc="0" normalizeH="0" baseline="0" noProof="0" dirty="0">
                <a:ln>
                  <a:noFill/>
                </a:ln>
                <a:solidFill>
                  <a:srgbClr val="000000"/>
                </a:solidFill>
                <a:effectLst/>
                <a:uLnTx/>
                <a:uFillTx/>
                <a:latin typeface="Arial"/>
                <a:ea typeface="+mn-ea"/>
                <a:cs typeface="+mn-cs"/>
              </a:rPr>
              <a:t>careful storage site selection and appraisal.</a:t>
            </a:r>
            <a:endParaRPr kumimoji="0" lang="en-US" sz="1050" i="0" u="none" strike="noStrike" kern="1200" cap="none" spc="0" normalizeH="0" baseline="0" noProof="0" dirty="0">
              <a:ln>
                <a:noFill/>
              </a:ln>
              <a:solidFill>
                <a:srgbClr val="000000"/>
              </a:solidFill>
              <a:effectLst/>
              <a:uLnTx/>
              <a:uFillTx/>
              <a:latin typeface="Arial"/>
              <a:ea typeface="+mn-ea"/>
              <a:cs typeface="+mn-cs"/>
            </a:endParaRPr>
          </a:p>
        </p:txBody>
      </p:sp>
      <p:pic>
        <p:nvPicPr>
          <p:cNvPr id="6" name="Picture 5" descr="CCS: Carbon capture, utilisation and storage - Equinor">
            <a:extLst>
              <a:ext uri="{FF2B5EF4-FFF2-40B4-BE49-F238E27FC236}">
                <a16:creationId xmlns:a16="http://schemas.microsoft.com/office/drawing/2014/main" id="{330571E5-1E05-81DA-4A32-A54B349A870B}"/>
              </a:ext>
            </a:extLst>
          </p:cNvPr>
          <p:cNvPicPr>
            <a:picLocks noChangeAspect="1"/>
          </p:cNvPicPr>
          <p:nvPr/>
        </p:nvPicPr>
        <p:blipFill>
          <a:blip r:embed="rId15" cstate="email">
            <a:extLst>
              <a:ext uri="{28A0092B-C50C-407E-A947-70E740481C1C}">
                <a14:useLocalDpi xmlns:a14="http://schemas.microsoft.com/office/drawing/2010/main"/>
              </a:ext>
            </a:extLst>
          </a:blip>
          <a:srcRect t="-1333"/>
          <a:stretch/>
        </p:blipFill>
        <p:spPr>
          <a:xfrm>
            <a:off x="5429769" y="2414739"/>
            <a:ext cx="3083628" cy="2522326"/>
          </a:xfrm>
          <a:prstGeom prst="rect">
            <a:avLst/>
          </a:prstGeom>
        </p:spPr>
      </p:pic>
      <p:sp>
        <p:nvSpPr>
          <p:cNvPr id="15" name="Oval 14">
            <a:extLst>
              <a:ext uri="{FF2B5EF4-FFF2-40B4-BE49-F238E27FC236}">
                <a16:creationId xmlns:a16="http://schemas.microsoft.com/office/drawing/2014/main" id="{0BA77296-FA5B-ED25-5F28-B61C99380A33}"/>
              </a:ext>
            </a:extLst>
          </p:cNvPr>
          <p:cNvSpPr/>
          <p:nvPr/>
        </p:nvSpPr>
        <p:spPr bwMode="gray">
          <a:xfrm>
            <a:off x="0" y="45720"/>
            <a:ext cx="416560" cy="406400"/>
          </a:xfrm>
          <a:prstGeom prst="ellipse">
            <a:avLst/>
          </a:prstGeom>
          <a:solidFill>
            <a:srgbClr val="009B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600" b="1">
                <a:solidFill>
                  <a:srgbClr val="FFFFFF"/>
                </a:solidFill>
                <a:latin typeface="Arial"/>
              </a:rPr>
              <a:t>3</a:t>
            </a:r>
            <a:endParaRPr kumimoji="0" lang="en-US" sz="1600" b="1" i="0" u="none" strike="noStrike" kern="1200" cap="none" spc="0" normalizeH="0" baseline="0" noProof="0">
              <a:ln>
                <a:noFill/>
              </a:ln>
              <a:solidFill>
                <a:srgbClr val="FFFFFF"/>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560A1E03-09F0-D3E7-CDD5-F804D032B14F}"/>
              </a:ext>
            </a:extLst>
          </p:cNvPr>
          <p:cNvSpPr/>
          <p:nvPr/>
        </p:nvSpPr>
        <p:spPr bwMode="gray">
          <a:xfrm>
            <a:off x="495884" y="68051"/>
            <a:ext cx="2430196" cy="365760"/>
          </a:xfrm>
          <a:prstGeom prst="rect">
            <a:avLst/>
          </a:prstGeom>
          <a:solidFill>
            <a:srgbClr val="009B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a:solidFill>
                  <a:srgbClr val="FFFFFF"/>
                </a:solidFill>
                <a:latin typeface="Arial"/>
              </a:rPr>
              <a:t>Storage</a:t>
            </a:r>
          </a:p>
        </p:txBody>
      </p:sp>
    </p:spTree>
    <p:custDataLst>
      <p:tags r:id="rId1"/>
    </p:custDataLst>
    <p:extLst>
      <p:ext uri="{BB962C8B-B14F-4D97-AF65-F5344CB8AC3E}">
        <p14:creationId xmlns:p14="http://schemas.microsoft.com/office/powerpoint/2010/main" val="246527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p:cNvGraphicFramePr>
            <a:graphicFrameLocks noChangeAspect="1"/>
          </p:cNvGraphicFramePr>
          <p:nvPr>
            <p:custDataLst>
              <p:tags r:id="rId2"/>
            </p:custDataLst>
            <p:extLst>
              <p:ext uri="{D42A27DB-BD31-4B8C-83A1-F6EECF244321}">
                <p14:modId xmlns:p14="http://schemas.microsoft.com/office/powerpoint/2010/main" val="4013471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51" imgH="553" progId="TCLayout.ActiveDocument.1">
                  <p:embed/>
                </p:oleObj>
              </mc:Choice>
              <mc:Fallback>
                <p:oleObj name="think-cell Slide" r:id="rId6" imgW="551" imgH="553" progId="TCLayout.ActiveDocument.1">
                  <p:embed/>
                  <p:pic>
                    <p:nvPicPr>
                      <p:cNvPr id="4" name="think-cell data - do not delete"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8" name="Title 4">
            <a:extLst>
              <a:ext uri="{FF2B5EF4-FFF2-40B4-BE49-F238E27FC236}">
                <a16:creationId xmlns:a16="http://schemas.microsoft.com/office/drawing/2014/main" id="{B2BE1A2F-6876-03E1-9D47-30833AB74FCD}"/>
              </a:ext>
            </a:extLst>
          </p:cNvPr>
          <p:cNvSpPr>
            <a:spLocks noGrp="1"/>
          </p:cNvSpPr>
          <p:nvPr>
            <p:ph type="title"/>
          </p:nvPr>
        </p:nvSpPr>
        <p:spPr>
          <a:xfrm>
            <a:off x="330199" y="523317"/>
            <a:ext cx="11660517" cy="975381"/>
          </a:xfrm>
        </p:spPr>
        <p:txBody>
          <a:bodyPr vert="horz">
            <a:noAutofit/>
          </a:bodyPr>
          <a:lstStyle/>
          <a:p>
            <a:r>
              <a:rPr lang="en-US" dirty="0">
                <a:cs typeface="Arial"/>
              </a:rPr>
              <a:t>Enhanced oil recovery is currently the only profitable application of captured CO</a:t>
            </a:r>
            <a:r>
              <a:rPr lang="en-US" baseline="-25000" dirty="0">
                <a:cs typeface="Arial"/>
              </a:rPr>
              <a:t>2</a:t>
            </a:r>
            <a:r>
              <a:rPr lang="en-US" dirty="0">
                <a:cs typeface="Arial"/>
              </a:rPr>
              <a:t>, offers minimal net climate benefit (1/2)</a:t>
            </a:r>
            <a:endParaRPr lang="en-US" dirty="0"/>
          </a:p>
        </p:txBody>
      </p:sp>
      <p:sp>
        <p:nvSpPr>
          <p:cNvPr id="19" name="btfpNotesBox833789">
            <a:extLst>
              <a:ext uri="{FF2B5EF4-FFF2-40B4-BE49-F238E27FC236}">
                <a16:creationId xmlns:a16="http://schemas.microsoft.com/office/drawing/2014/main" id="{940C93A0-9EC6-305A-6471-D0B7E3B191B0}"/>
              </a:ext>
            </a:extLst>
          </p:cNvPr>
          <p:cNvSpPr txBox="1"/>
          <p:nvPr>
            <p:custDataLst>
              <p:tags r:id="rId3"/>
            </p:custDataLst>
          </p:nvPr>
        </p:nvSpPr>
        <p:spPr bwMode="gray">
          <a:xfrm>
            <a:off x="329184" y="6026564"/>
            <a:ext cx="8968813" cy="738664"/>
          </a:xfrm>
          <a:prstGeom prst="rect">
            <a:avLst/>
          </a:prstGeom>
          <a:noFill/>
        </p:spPr>
        <p:txBody>
          <a:bodyPr vert="horz" wrap="square" lIns="0" tIns="0" rIns="0" bIns="0" rtlCol="0" anchor="b">
            <a:spAutoFit/>
          </a:bodyPr>
          <a:lstStyle/>
          <a:p>
            <a:endParaRPr lang="en-US" sz="800" dirty="0">
              <a:solidFill>
                <a:srgbClr val="000000"/>
              </a:solidFill>
            </a:endParaRPr>
          </a:p>
          <a:p>
            <a:r>
              <a:rPr lang="en-US" sz="800" dirty="0">
                <a:solidFill>
                  <a:srgbClr val="000000"/>
                </a:solidFill>
              </a:rPr>
              <a:t>Sources: Environmental Technology &amp; Innovation, </a:t>
            </a:r>
            <a:r>
              <a:rPr lang="en-US" sz="800" dirty="0">
                <a:solidFill>
                  <a:srgbClr val="000000"/>
                </a:solidFill>
                <a:hlinkClick r:id="rId8"/>
              </a:rPr>
              <a:t>A review of progress made on DAC</a:t>
            </a:r>
            <a:r>
              <a:rPr lang="en-US" sz="800" dirty="0">
                <a:solidFill>
                  <a:srgbClr val="000000"/>
                </a:solidFill>
              </a:rPr>
              <a:t> (2022); Environmental International, </a:t>
            </a:r>
            <a:r>
              <a:rPr lang="en-US" sz="800" dirty="0">
                <a:solidFill>
                  <a:srgbClr val="000000"/>
                </a:solidFill>
                <a:hlinkClick r:id="rId9"/>
              </a:rPr>
              <a:t>Enhanced oil recovery: Environmental issues and state regulatory programs</a:t>
            </a:r>
            <a:r>
              <a:rPr lang="en-US" sz="800" dirty="0">
                <a:solidFill>
                  <a:srgbClr val="000000"/>
                </a:solidFill>
              </a:rPr>
              <a:t> (2003); IEA, </a:t>
            </a:r>
            <a:r>
              <a:rPr lang="en-US" sz="800" dirty="0">
                <a:solidFill>
                  <a:srgbClr val="000000"/>
                </a:solidFill>
                <a:hlinkClick r:id="rId10"/>
              </a:rPr>
              <a:t>CO</a:t>
            </a:r>
            <a:r>
              <a:rPr lang="en-US" altLang="zh-CN" sz="800" baseline="-25000" dirty="0">
                <a:solidFill>
                  <a:srgbClr val="000000"/>
                </a:solidFill>
                <a:cs typeface="Arial"/>
              </a:rPr>
              <a:t>2</a:t>
            </a:r>
            <a:r>
              <a:rPr lang="en-US" sz="800" dirty="0">
                <a:solidFill>
                  <a:srgbClr val="000000"/>
                </a:solidFill>
                <a:hlinkClick r:id="rId10"/>
              </a:rPr>
              <a:t> Capture and Utilization</a:t>
            </a:r>
            <a:r>
              <a:rPr lang="en-US" sz="800" dirty="0">
                <a:solidFill>
                  <a:srgbClr val="000000"/>
                </a:solidFill>
              </a:rPr>
              <a:t>; Iowa Capital Dispatch, </a:t>
            </a:r>
            <a:r>
              <a:rPr lang="en-US" sz="800" dirty="0">
                <a:solidFill>
                  <a:srgbClr val="000000"/>
                </a:solidFill>
                <a:hlinkClick r:id="rId11"/>
              </a:rPr>
              <a:t>Using Co2 to extract oil is ultimately worse for the environment</a:t>
            </a:r>
            <a:r>
              <a:rPr lang="en-US" sz="800" dirty="0">
                <a:solidFill>
                  <a:srgbClr val="000000"/>
                </a:solidFill>
              </a:rPr>
              <a:t> (2024); WEF, </a:t>
            </a:r>
            <a:r>
              <a:rPr lang="en-US" sz="800" dirty="0">
                <a:solidFill>
                  <a:srgbClr val="000000"/>
                </a:solidFill>
                <a:hlinkClick r:id="rId12"/>
              </a:rPr>
              <a:t>What is CCUS?</a:t>
            </a:r>
            <a:r>
              <a:rPr lang="en-US" sz="800" dirty="0">
                <a:solidFill>
                  <a:srgbClr val="000000"/>
                </a:solidFill>
              </a:rPr>
              <a:t> (</a:t>
            </a:r>
            <a:r>
              <a:rPr lang="en-US" sz="800" dirty="0">
                <a:solidFill>
                  <a:srgbClr val="000000"/>
                </a:solidFill>
                <a:cs typeface="Arial"/>
              </a:rPr>
              <a:t>2024); IEA, </a:t>
            </a:r>
            <a:r>
              <a:rPr lang="en-US" sz="800" dirty="0">
                <a:solidFill>
                  <a:srgbClr val="000000"/>
                </a:solidFill>
                <a:cs typeface="Arial"/>
                <a:hlinkClick r:id="rId13"/>
              </a:rPr>
              <a:t>CO</a:t>
            </a:r>
            <a:r>
              <a:rPr lang="en-US" altLang="zh-CN" sz="800" baseline="-25000" dirty="0">
                <a:solidFill>
                  <a:srgbClr val="000000"/>
                </a:solidFill>
                <a:cs typeface="Arial"/>
              </a:rPr>
              <a:t>2</a:t>
            </a:r>
            <a:r>
              <a:rPr lang="en-US" sz="800" dirty="0">
                <a:solidFill>
                  <a:srgbClr val="000000"/>
                </a:solidFill>
                <a:cs typeface="Arial"/>
                <a:hlinkClick r:id="rId13"/>
              </a:rPr>
              <a:t> Transport and storage</a:t>
            </a:r>
            <a:r>
              <a:rPr lang="en-US" sz="800" dirty="0">
                <a:solidFill>
                  <a:srgbClr val="000000"/>
                </a:solidFill>
                <a:cs typeface="Arial"/>
              </a:rPr>
              <a:t>; Clean Air Task Force, </a:t>
            </a:r>
            <a:r>
              <a:rPr lang="en-US" sz="800" dirty="0">
                <a:solidFill>
                  <a:srgbClr val="000000"/>
                </a:solidFill>
                <a:ea typeface="+mn-lt"/>
                <a:cs typeface="+mn-lt"/>
                <a:hlinkClick r:id="rId14"/>
              </a:rPr>
              <a:t>Carbon capture and storage in the United States power sector</a:t>
            </a:r>
            <a:r>
              <a:rPr lang="en-US" sz="800" dirty="0">
                <a:solidFill>
                  <a:srgbClr val="000000"/>
                </a:solidFill>
                <a:ea typeface="+mn-lt"/>
                <a:cs typeface="+mn-lt"/>
              </a:rPr>
              <a:t> (2019); Pipeline Fighters Hub, </a:t>
            </a:r>
            <a:r>
              <a:rPr lang="en-US" sz="800" dirty="0">
                <a:solidFill>
                  <a:srgbClr val="000000"/>
                </a:solidFill>
                <a:ea typeface="+mn-lt"/>
                <a:cs typeface="+mn-lt"/>
                <a:hlinkClick r:id="rId15"/>
              </a:rPr>
              <a:t>CO</a:t>
            </a:r>
            <a:r>
              <a:rPr lang="en-US" altLang="zh-CN" sz="800" baseline="-25000" dirty="0">
                <a:solidFill>
                  <a:srgbClr val="000000"/>
                </a:solidFill>
                <a:cs typeface="Arial"/>
              </a:rPr>
              <a:t>2</a:t>
            </a:r>
            <a:r>
              <a:rPr lang="en-US" sz="800" dirty="0">
                <a:solidFill>
                  <a:srgbClr val="000000"/>
                </a:solidFill>
                <a:ea typeface="+mn-lt"/>
                <a:cs typeface="+mn-lt"/>
                <a:hlinkClick r:id="rId15"/>
              </a:rPr>
              <a:t> EOR issues</a:t>
            </a:r>
            <a:r>
              <a:rPr lang="en-US" sz="800" dirty="0">
                <a:solidFill>
                  <a:srgbClr val="000000"/>
                </a:solidFill>
                <a:ea typeface="+mn-lt"/>
                <a:cs typeface="+mn-lt"/>
              </a:rPr>
              <a:t> (2024); Coryton, </a:t>
            </a:r>
            <a:r>
              <a:rPr lang="en-US" sz="800" dirty="0">
                <a:solidFill>
                  <a:srgbClr val="000000"/>
                </a:solidFill>
                <a:ea typeface="+mn-lt"/>
                <a:cs typeface="+mn-lt"/>
                <a:hlinkClick r:id="rId16"/>
              </a:rPr>
              <a:t>Sustainable Fuels Myths vs. Truths</a:t>
            </a:r>
            <a:r>
              <a:rPr lang="en-US" sz="800" dirty="0">
                <a:solidFill>
                  <a:srgbClr val="000000"/>
                </a:solidFill>
                <a:ea typeface="+mn-lt"/>
                <a:cs typeface="+mn-lt"/>
              </a:rPr>
              <a:t> (2022); RMI, </a:t>
            </a:r>
            <a:r>
              <a:rPr lang="en-US" sz="800" dirty="0">
                <a:solidFill>
                  <a:srgbClr val="000000"/>
                </a:solidFill>
                <a:ea typeface="+mn-lt"/>
                <a:cs typeface="+mn-lt"/>
                <a:hlinkClick r:id="rId17"/>
              </a:rPr>
              <a:t>The Hidden Climate Impact of Residential Construction</a:t>
            </a:r>
            <a:r>
              <a:rPr lang="en-US" sz="800" dirty="0">
                <a:solidFill>
                  <a:srgbClr val="000000"/>
                </a:solidFill>
                <a:ea typeface="+mn-lt"/>
                <a:cs typeface="+mn-lt"/>
              </a:rPr>
              <a:t> (2023).</a:t>
            </a:r>
            <a:br>
              <a:rPr lang="en-US" sz="800" dirty="0">
                <a:cs typeface="Arial"/>
              </a:rPr>
            </a:br>
            <a:r>
              <a:rPr lang="en-US" sz="800" dirty="0">
                <a:solidFill>
                  <a:srgbClr val="000000"/>
                </a:solidFill>
              </a:rPr>
              <a:t>Credit:</a:t>
            </a:r>
            <a:r>
              <a:rPr lang="en-US" sz="800" dirty="0"/>
              <a:t> Grace Frascati, Christian Sandjaja, Maitreyi Menon, Hyae Ryung Kim, </a:t>
            </a:r>
            <a:r>
              <a:rPr kumimoji="0" lang="en-US" sz="800" b="0" i="0" u="none" strike="noStrike" kern="1200" cap="none" spc="0" normalizeH="0" baseline="0" noProof="0" dirty="0">
                <a:ln>
                  <a:noFill/>
                </a:ln>
                <a:solidFill>
                  <a:srgbClr val="000000"/>
                </a:solidFill>
                <a:effectLst/>
                <a:uLnTx/>
                <a:uFillTx/>
                <a:latin typeface="Arial"/>
                <a:ea typeface="+mn-ea"/>
                <a:cs typeface="+mn-cs"/>
              </a:rPr>
              <a:t>and </a:t>
            </a:r>
            <a:r>
              <a:rPr lang="en-US" sz="800" dirty="0">
                <a:solidFill>
                  <a:srgbClr val="000000"/>
                </a:solidFill>
                <a:hlinkClick r:id="rId18"/>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9"/>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20"/>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lang="en-US" sz="800" dirty="0">
              <a:solidFill>
                <a:srgbClr val="000000"/>
              </a:solidFill>
              <a:cs typeface="Arial"/>
            </a:endParaRPr>
          </a:p>
        </p:txBody>
      </p:sp>
      <p:graphicFrame>
        <p:nvGraphicFramePr>
          <p:cNvPr id="20" name="Table 19">
            <a:extLst>
              <a:ext uri="{FF2B5EF4-FFF2-40B4-BE49-F238E27FC236}">
                <a16:creationId xmlns:a16="http://schemas.microsoft.com/office/drawing/2014/main" id="{A95C12E8-039C-0BDA-57DE-E7ABD87ADB8E}"/>
              </a:ext>
            </a:extLst>
          </p:cNvPr>
          <p:cNvGraphicFramePr>
            <a:graphicFrameLocks noGrp="1"/>
          </p:cNvGraphicFramePr>
          <p:nvPr>
            <p:extLst>
              <p:ext uri="{D42A27DB-BD31-4B8C-83A1-F6EECF244321}">
                <p14:modId xmlns:p14="http://schemas.microsoft.com/office/powerpoint/2010/main" val="3957278764"/>
              </p:ext>
            </p:extLst>
          </p:nvPr>
        </p:nvGraphicFramePr>
        <p:xfrm>
          <a:off x="454140" y="1526110"/>
          <a:ext cx="11137786" cy="4494939"/>
        </p:xfrm>
        <a:graphic>
          <a:graphicData uri="http://schemas.openxmlformats.org/drawingml/2006/table">
            <a:tbl>
              <a:tblPr firstRow="1" bandRow="1">
                <a:tableStyleId>{3B4B98B0-60AC-42C2-AFA5-B58CD77FA1E5}</a:tableStyleId>
              </a:tblPr>
              <a:tblGrid>
                <a:gridCol w="2574810">
                  <a:extLst>
                    <a:ext uri="{9D8B030D-6E8A-4147-A177-3AD203B41FA5}">
                      <a16:colId xmlns:a16="http://schemas.microsoft.com/office/drawing/2014/main" val="2952779509"/>
                    </a:ext>
                  </a:extLst>
                </a:gridCol>
                <a:gridCol w="5924550">
                  <a:extLst>
                    <a:ext uri="{9D8B030D-6E8A-4147-A177-3AD203B41FA5}">
                      <a16:colId xmlns:a16="http://schemas.microsoft.com/office/drawing/2014/main" val="695112243"/>
                    </a:ext>
                  </a:extLst>
                </a:gridCol>
                <a:gridCol w="2638426">
                  <a:extLst>
                    <a:ext uri="{9D8B030D-6E8A-4147-A177-3AD203B41FA5}">
                      <a16:colId xmlns:a16="http://schemas.microsoft.com/office/drawing/2014/main" val="375856942"/>
                    </a:ext>
                  </a:extLst>
                </a:gridCol>
              </a:tblGrid>
              <a:tr h="368570">
                <a:tc>
                  <a:txBody>
                    <a:bodyPr/>
                    <a:lstStyle/>
                    <a:p>
                      <a:pPr marL="0" indent="0">
                        <a:buNone/>
                      </a:pPr>
                      <a:r>
                        <a:rPr lang="en-US" sz="1400" b="1" dirty="0"/>
                        <a:t>Captured CO</a:t>
                      </a:r>
                      <a:r>
                        <a:rPr lang="en-US" sz="1400" b="1" i="0" u="none" strike="noStrike" baseline="-25000" noProof="0" dirty="0">
                          <a:solidFill>
                            <a:srgbClr val="000000"/>
                          </a:solidFill>
                          <a:latin typeface="Arial"/>
                        </a:rPr>
                        <a:t>2</a:t>
                      </a:r>
                      <a:r>
                        <a:rPr lang="en-US" sz="1400" b="1" dirty="0"/>
                        <a:t> application</a:t>
                      </a:r>
                    </a:p>
                  </a:txBody>
                  <a:tcPr/>
                </a:tc>
                <a:tc>
                  <a:txBody>
                    <a:bodyPr/>
                    <a:lstStyle/>
                    <a:p>
                      <a:pPr marL="0" marR="0" lvl="0" indent="0" algn="l" rtl="0" eaLnBrk="1" fontAlgn="auto" latinLnBrk="0" hangingPunct="1">
                        <a:lnSpc>
                          <a:spcPct val="100000"/>
                        </a:lnSpc>
                        <a:spcBef>
                          <a:spcPts val="1200"/>
                        </a:spcBef>
                        <a:spcAft>
                          <a:spcPts val="0"/>
                        </a:spcAft>
                        <a:buClrTx/>
                        <a:buSzTx/>
                        <a:buFontTx/>
                        <a:buNone/>
                      </a:pPr>
                      <a:r>
                        <a:rPr lang="en-US" sz="1400" b="1" dirty="0">
                          <a:solidFill>
                            <a:schemeClr val="tx1"/>
                          </a:solidFill>
                        </a:rPr>
                        <a:t>Definition and environmental</a:t>
                      </a:r>
                      <a:r>
                        <a:rPr lang="en-US" sz="1400" b="1" baseline="0" dirty="0">
                          <a:solidFill>
                            <a:schemeClr val="tx1"/>
                          </a:solidFill>
                        </a:rPr>
                        <a:t> impact</a:t>
                      </a:r>
                      <a:endParaRPr kumimoji="0" lang="en-US" sz="1400" b="1" dirty="0">
                        <a:solidFill>
                          <a:schemeClr val="tx1"/>
                        </a:solidFill>
                      </a:endParaRPr>
                    </a:p>
                  </a:txBody>
                  <a:tcPr/>
                </a:tc>
                <a:tc>
                  <a:txBody>
                    <a:bodyPr/>
                    <a:lstStyle/>
                    <a:p>
                      <a:pPr marL="0" marR="0" lvl="0" indent="0" algn="l" rtl="0" eaLnBrk="1" fontAlgn="auto" latinLnBrk="0" hangingPunct="1">
                        <a:lnSpc>
                          <a:spcPct val="100000"/>
                        </a:lnSpc>
                        <a:spcBef>
                          <a:spcPts val="1200"/>
                        </a:spcBef>
                        <a:spcAft>
                          <a:spcPts val="0"/>
                        </a:spcAft>
                        <a:buClrTx/>
                        <a:buSzTx/>
                        <a:buFontTx/>
                        <a:buNone/>
                      </a:pPr>
                      <a:r>
                        <a:rPr kumimoji="0" lang="en-US" sz="1400" b="1">
                          <a:solidFill>
                            <a:schemeClr val="tx1"/>
                          </a:solidFill>
                        </a:rPr>
                        <a:t>Cost (estimated $/ton)</a:t>
                      </a:r>
                    </a:p>
                  </a:txBody>
                  <a:tcPr/>
                </a:tc>
                <a:extLst>
                  <a:ext uri="{0D108BD9-81ED-4DB2-BD59-A6C34878D82A}">
                    <a16:rowId xmlns:a16="http://schemas.microsoft.com/office/drawing/2014/main" val="3380567467"/>
                  </a:ext>
                </a:extLst>
              </a:tr>
              <a:tr h="1360013">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50" b="1" dirty="0"/>
                        <a:t>EOR</a:t>
                      </a:r>
                    </a:p>
                  </a:txBody>
                  <a:tcPr/>
                </a:tc>
                <a:tc>
                  <a:txBody>
                    <a:bodyPr/>
                    <a:lstStyle/>
                    <a:p>
                      <a:pPr marL="177800" lvl="0" indent="-177800" algn="l">
                        <a:lnSpc>
                          <a:spcPct val="100000"/>
                        </a:lnSpc>
                        <a:spcBef>
                          <a:spcPts val="0"/>
                        </a:spcBef>
                        <a:spcAft>
                          <a:spcPts val="0"/>
                        </a:spcAft>
                        <a:buClr>
                          <a:srgbClr val="000000"/>
                        </a:buClr>
                        <a:buChar char="•"/>
                      </a:pPr>
                      <a:r>
                        <a:rPr lang="en-US" sz="1250" b="1" i="0" u="none" strike="noStrike" kern="1200" cap="none" spc="0" normalizeH="0" baseline="0" noProof="0" dirty="0">
                          <a:ln>
                            <a:noFill/>
                          </a:ln>
                          <a:solidFill>
                            <a:srgbClr val="000000"/>
                          </a:solidFill>
                          <a:effectLst/>
                          <a:uLnTx/>
                          <a:uFillTx/>
                          <a:latin typeface="Arial"/>
                        </a:rPr>
                        <a:t>Utilizes captured CO₂ to inject into mature oil fields,</a:t>
                      </a:r>
                      <a:r>
                        <a:rPr lang="en-US" sz="1250" b="0" i="0" u="none" strike="noStrike" kern="1200" cap="none" spc="0" normalizeH="0" baseline="0" noProof="0" dirty="0">
                          <a:ln>
                            <a:noFill/>
                          </a:ln>
                          <a:solidFill>
                            <a:srgbClr val="000000"/>
                          </a:solidFill>
                          <a:effectLst/>
                          <a:uLnTx/>
                          <a:uFillTx/>
                          <a:latin typeface="Arial"/>
                        </a:rPr>
                        <a:t> increasing oil extraction efficiency while simultaneously storing CO₂ underground.</a:t>
                      </a:r>
                    </a:p>
                    <a:p>
                      <a:pPr marL="177800" lvl="0" indent="-177800" algn="l">
                        <a:lnSpc>
                          <a:spcPct val="100000"/>
                        </a:lnSpc>
                        <a:spcBef>
                          <a:spcPts val="400"/>
                        </a:spcBef>
                        <a:spcAft>
                          <a:spcPts val="0"/>
                        </a:spcAft>
                        <a:buClr>
                          <a:srgbClr val="000000"/>
                        </a:buClr>
                        <a:buChar char="•"/>
                      </a:pPr>
                      <a:r>
                        <a:rPr lang="en-US" sz="1250" b="0" i="0" u="none" strike="noStrike" kern="1200" cap="none" spc="0" normalizeH="0" baseline="0" noProof="0" dirty="0">
                          <a:ln>
                            <a:noFill/>
                          </a:ln>
                          <a:solidFill>
                            <a:srgbClr val="000000"/>
                          </a:solidFill>
                          <a:effectLst/>
                          <a:uLnTx/>
                          <a:uFillTx/>
                          <a:latin typeface="Arial"/>
                        </a:rPr>
                        <a:t>Environmental impact: </a:t>
                      </a:r>
                    </a:p>
                    <a:p>
                      <a:pPr marL="355600" lvl="1" indent="-177800" algn="l">
                        <a:lnSpc>
                          <a:spcPct val="100000"/>
                        </a:lnSpc>
                        <a:spcBef>
                          <a:spcPts val="0"/>
                        </a:spcBef>
                        <a:spcAft>
                          <a:spcPts val="0"/>
                        </a:spcAft>
                        <a:buClr>
                          <a:srgbClr val="000000"/>
                        </a:buClr>
                        <a:buFont typeface="Courier New"/>
                        <a:buChar char="o"/>
                      </a:pPr>
                      <a:r>
                        <a:rPr lang="en-US" sz="1250" b="1" i="0" u="none" strike="noStrike" kern="1200" cap="none" spc="0" normalizeH="0" baseline="0" noProof="0" dirty="0">
                          <a:ln>
                            <a:noFill/>
                          </a:ln>
                          <a:solidFill>
                            <a:srgbClr val="000000"/>
                          </a:solidFill>
                          <a:effectLst/>
                          <a:uLnTx/>
                          <a:uFillTx/>
                          <a:latin typeface="Arial"/>
                        </a:rPr>
                        <a:t>Reduced carbon footprint:</a:t>
                      </a:r>
                      <a:r>
                        <a:rPr lang="en-US" sz="1250" b="0" i="0" u="none" strike="noStrike" kern="1200" cap="none" spc="0" normalizeH="0" baseline="0" noProof="0" dirty="0">
                          <a:ln>
                            <a:noFill/>
                          </a:ln>
                          <a:solidFill>
                            <a:srgbClr val="000000"/>
                          </a:solidFill>
                          <a:effectLst/>
                          <a:uLnTx/>
                          <a:uFillTx/>
                          <a:latin typeface="Arial"/>
                        </a:rPr>
                        <a:t> </a:t>
                      </a:r>
                      <a:r>
                        <a:rPr lang="en-US" sz="1250" b="0" i="0" u="none" strike="noStrike" kern="1200" cap="none" spc="0" normalizeH="0" baseline="0" noProof="0" dirty="0">
                          <a:ln>
                            <a:noFill/>
                          </a:ln>
                          <a:solidFill>
                            <a:srgbClr val="000000"/>
                          </a:solidFill>
                          <a:effectLst/>
                          <a:uLnTx/>
                          <a:uFillTx/>
                        </a:rPr>
                        <a:t>EOR oil produces 37% less CO</a:t>
                      </a:r>
                      <a:r>
                        <a:rPr lang="en-US" sz="1250" b="0" i="0" u="none" strike="noStrike" kern="1200" cap="none" spc="0" normalizeH="0" baseline="0" noProof="0" dirty="0">
                          <a:ln>
                            <a:noFill/>
                          </a:ln>
                          <a:solidFill>
                            <a:srgbClr val="000000"/>
                          </a:solidFill>
                          <a:effectLst/>
                          <a:uLnTx/>
                          <a:uFillTx/>
                          <a:latin typeface="Arial"/>
                        </a:rPr>
                        <a:t>₂</a:t>
                      </a:r>
                      <a:r>
                        <a:rPr lang="en-US" sz="1250" b="0" i="0" u="none" strike="noStrike" kern="1200" cap="none" spc="0" normalizeH="0" baseline="0" noProof="0" dirty="0">
                          <a:ln>
                            <a:noFill/>
                          </a:ln>
                          <a:solidFill>
                            <a:srgbClr val="000000"/>
                          </a:solidFill>
                          <a:effectLst/>
                          <a:uLnTx/>
                          <a:uFillTx/>
                        </a:rPr>
                        <a:t> than conventional oil.</a:t>
                      </a:r>
                    </a:p>
                    <a:p>
                      <a:pPr marL="355600" lvl="1" indent="-177800" algn="l">
                        <a:lnSpc>
                          <a:spcPct val="100000"/>
                        </a:lnSpc>
                        <a:spcBef>
                          <a:spcPts val="0"/>
                        </a:spcBef>
                        <a:spcAft>
                          <a:spcPts val="0"/>
                        </a:spcAft>
                        <a:buClr>
                          <a:srgbClr val="000000"/>
                        </a:buClr>
                        <a:buFont typeface="Courier New"/>
                        <a:buChar char="o"/>
                      </a:pPr>
                      <a:r>
                        <a:rPr lang="en-US" sz="1250" b="1" i="0" u="none" strike="noStrike" kern="1200" cap="none" spc="0" normalizeH="0" baseline="0" noProof="0" dirty="0">
                          <a:ln>
                            <a:noFill/>
                          </a:ln>
                          <a:solidFill>
                            <a:srgbClr val="000000"/>
                          </a:solidFill>
                          <a:effectLst/>
                          <a:uLnTx/>
                          <a:uFillTx/>
                          <a:latin typeface="Arial"/>
                        </a:rPr>
                        <a:t>Prolonged fossil fuel dependence:</a:t>
                      </a:r>
                      <a:r>
                        <a:rPr lang="en-US" sz="1250" b="0" i="0" u="none" strike="noStrike" kern="1200" cap="none" spc="0" normalizeH="0" baseline="0" noProof="0" dirty="0">
                          <a:ln>
                            <a:noFill/>
                          </a:ln>
                          <a:solidFill>
                            <a:srgbClr val="000000"/>
                          </a:solidFill>
                          <a:effectLst/>
                          <a:uLnTx/>
                          <a:uFillTx/>
                          <a:latin typeface="Arial"/>
                        </a:rPr>
                        <a:t> EOR extends the lifespan of oil fields and the fossil fuel industry.</a:t>
                      </a:r>
                      <a:endParaRPr lang="en-US" sz="1250" b="0" i="0" u="none" strike="noStrike" kern="1200" cap="none" spc="0" normalizeH="0" baseline="0" noProof="0" dirty="0">
                        <a:ln>
                          <a:noFill/>
                        </a:ln>
                        <a:solidFill>
                          <a:srgbClr val="000000"/>
                        </a:solidFill>
                        <a:effectLst/>
                        <a:uLnTx/>
                        <a:uFillTx/>
                      </a:endParaRPr>
                    </a:p>
                  </a:txBody>
                  <a:tcPr/>
                </a:tc>
                <a:tc>
                  <a:txBody>
                    <a:bodyPr/>
                    <a:lstStyle/>
                    <a:p>
                      <a:pPr marL="177800" lvl="1" indent="0" algn="ctr">
                        <a:lnSpc>
                          <a:spcPct val="100000"/>
                        </a:lnSpc>
                        <a:spcBef>
                          <a:spcPts val="0"/>
                        </a:spcBef>
                        <a:spcAft>
                          <a:spcPts val="0"/>
                        </a:spcAft>
                        <a:buClr>
                          <a:srgbClr val="000000"/>
                        </a:buClr>
                        <a:buFont typeface="Courier New"/>
                        <a:buNone/>
                      </a:pPr>
                      <a:r>
                        <a:rPr lang="en-US" sz="1200" dirty="0"/>
                        <a:t>Variable but can be profitable with oil prices and incentives; net $55/t</a:t>
                      </a:r>
                      <a:r>
                        <a:rPr lang="en-US" sz="1200" dirty="0">
                          <a:effectLst/>
                        </a:rPr>
                        <a:t>CO2</a:t>
                      </a:r>
                      <a:r>
                        <a:rPr lang="en-US" sz="1200" dirty="0"/>
                        <a:t>​ to provider </a:t>
                      </a:r>
                    </a:p>
                    <a:p>
                      <a:pPr marL="177800" lvl="1" indent="0" algn="ctr">
                        <a:lnSpc>
                          <a:spcPct val="100000"/>
                        </a:lnSpc>
                        <a:spcBef>
                          <a:spcPts val="0"/>
                        </a:spcBef>
                        <a:spcAft>
                          <a:spcPts val="0"/>
                        </a:spcAft>
                        <a:buClr>
                          <a:srgbClr val="000000"/>
                        </a:buClr>
                        <a:buFont typeface="Courier New"/>
                        <a:buNone/>
                      </a:pPr>
                      <a:r>
                        <a:rPr lang="en-US" sz="1200" dirty="0"/>
                        <a:t>(e.g., North Dakota EOR project)</a:t>
                      </a:r>
                      <a:endParaRPr lang="en-US" sz="1250" b="1" i="0" u="none" strike="noStrike" kern="1200" cap="none" spc="0" normalizeH="0" baseline="0" noProof="0" dirty="0">
                        <a:ln>
                          <a:noFill/>
                        </a:ln>
                        <a:solidFill>
                          <a:srgbClr val="000000"/>
                        </a:solidFill>
                        <a:effectLst/>
                        <a:uLnTx/>
                        <a:uFillTx/>
                      </a:endParaRPr>
                    </a:p>
                  </a:txBody>
                  <a:tcPr anchor="ctr"/>
                </a:tc>
                <a:extLst>
                  <a:ext uri="{0D108BD9-81ED-4DB2-BD59-A6C34878D82A}">
                    <a16:rowId xmlns:a16="http://schemas.microsoft.com/office/drawing/2014/main" val="1266601515"/>
                  </a:ext>
                </a:extLst>
              </a:tr>
              <a:tr h="1184452">
                <a:tc>
                  <a:txBody>
                    <a:bodyPr/>
                    <a:lstStyle/>
                    <a:p>
                      <a:pPr marL="0" lvl="0" indent="0">
                        <a:buNone/>
                      </a:pPr>
                      <a:r>
                        <a:rPr lang="en-US" sz="1250" b="1"/>
                        <a:t>Production of drop-in fuels</a:t>
                      </a:r>
                    </a:p>
                  </a:txBody>
                  <a:tcPr/>
                </a:tc>
                <a:tc>
                  <a:txBody>
                    <a:bodyPr/>
                    <a:lstStyle/>
                    <a:p>
                      <a:pPr marL="177800" lvl="0" indent="-177800" algn="l">
                        <a:lnSpc>
                          <a:spcPct val="100000"/>
                        </a:lnSpc>
                        <a:spcBef>
                          <a:spcPts val="0"/>
                        </a:spcBef>
                        <a:spcAft>
                          <a:spcPts val="0"/>
                        </a:spcAft>
                        <a:buClr>
                          <a:srgbClr val="000000"/>
                        </a:buClr>
                        <a:buChar char="•"/>
                      </a:pPr>
                      <a:r>
                        <a:rPr lang="en-US" sz="1250" b="1" i="0" u="none" strike="noStrike" noProof="0" dirty="0">
                          <a:solidFill>
                            <a:srgbClr val="000000"/>
                          </a:solidFill>
                          <a:latin typeface="Arial"/>
                        </a:rPr>
                        <a:t>Converts captured CO₂ into liquid fuels </a:t>
                      </a:r>
                      <a:r>
                        <a:rPr lang="en-US" sz="1250" b="0" i="0" u="none" strike="noStrike" noProof="0" dirty="0">
                          <a:solidFill>
                            <a:srgbClr val="000000"/>
                          </a:solidFill>
                          <a:latin typeface="Arial"/>
                        </a:rPr>
                        <a:t>that are chemically identical to conventional hydrocarbons, enabling direct use in existing engines and infrastructure without modification.</a:t>
                      </a:r>
                      <a:endParaRPr lang="en-US" sz="1250" dirty="0"/>
                    </a:p>
                    <a:p>
                      <a:pPr marL="177800" lvl="0" indent="-177800" algn="l">
                        <a:lnSpc>
                          <a:spcPct val="100000"/>
                        </a:lnSpc>
                        <a:spcBef>
                          <a:spcPts val="400"/>
                        </a:spcBef>
                        <a:spcAft>
                          <a:spcPts val="0"/>
                        </a:spcAft>
                        <a:buClr>
                          <a:srgbClr val="000000"/>
                        </a:buClr>
                        <a:buChar char="•"/>
                      </a:pPr>
                      <a:r>
                        <a:rPr lang="en-US" sz="1250" b="0" i="0" u="none" strike="noStrike" noProof="0" dirty="0">
                          <a:solidFill>
                            <a:srgbClr val="000000"/>
                          </a:solidFill>
                          <a:latin typeface="Arial"/>
                        </a:rPr>
                        <a:t>Environmental impact: </a:t>
                      </a:r>
                    </a:p>
                    <a:p>
                      <a:pPr marL="355600" lvl="1" indent="-177800" algn="l">
                        <a:lnSpc>
                          <a:spcPct val="100000"/>
                        </a:lnSpc>
                        <a:spcBef>
                          <a:spcPts val="0"/>
                        </a:spcBef>
                        <a:spcAft>
                          <a:spcPts val="0"/>
                        </a:spcAft>
                        <a:buClr>
                          <a:srgbClr val="000000"/>
                        </a:buClr>
                        <a:buFont typeface="Courier New,monospace"/>
                        <a:buChar char="o"/>
                      </a:pPr>
                      <a:r>
                        <a:rPr lang="en-US" sz="1250" b="1" i="0" u="none" strike="noStrike" noProof="0" dirty="0">
                          <a:solidFill>
                            <a:srgbClr val="000000"/>
                          </a:solidFill>
                          <a:latin typeface="Arial"/>
                        </a:rPr>
                        <a:t>Reduced carbon footprint:</a:t>
                      </a:r>
                      <a:r>
                        <a:rPr lang="en-US" sz="1250" b="0" i="0" u="none" strike="noStrike" noProof="0" dirty="0">
                          <a:solidFill>
                            <a:srgbClr val="000000"/>
                          </a:solidFill>
                          <a:latin typeface="Arial"/>
                        </a:rPr>
                        <a:t> Reduces 83% emission compared with conventional fuel.</a:t>
                      </a:r>
                    </a:p>
                  </a:txBody>
                  <a:tcPr/>
                </a:tc>
                <a:tc>
                  <a:txBody>
                    <a:bodyPr/>
                    <a:lstStyle/>
                    <a:p>
                      <a:pPr marL="177800" lvl="1" indent="0" algn="ctr">
                        <a:lnSpc>
                          <a:spcPct val="100000"/>
                        </a:lnSpc>
                        <a:spcBef>
                          <a:spcPts val="0"/>
                        </a:spcBef>
                        <a:spcAft>
                          <a:spcPts val="0"/>
                        </a:spcAft>
                        <a:buClr>
                          <a:srgbClr val="000000"/>
                        </a:buClr>
                        <a:buFont typeface="Courier New,monospace"/>
                        <a:buNone/>
                      </a:pPr>
                      <a:r>
                        <a:rPr lang="en-US" sz="1200" dirty="0"/>
                        <a:t>Very high; e-kerosene </a:t>
                      </a:r>
                      <a:br>
                        <a:rPr lang="en-US" sz="1200" dirty="0"/>
                      </a:br>
                      <a:r>
                        <a:rPr lang="en-US" sz="1200" dirty="0"/>
                        <a:t>$50-$80/GJ; synthetic gasoline needs electricity at &lt;$0.03/kWh to compete </a:t>
                      </a:r>
                      <a:endParaRPr lang="en-US" sz="1250" b="1" i="0" u="none" strike="noStrike" noProof="0" dirty="0">
                        <a:solidFill>
                          <a:srgbClr val="000000"/>
                        </a:solidFill>
                        <a:latin typeface="Arial"/>
                      </a:endParaRPr>
                    </a:p>
                  </a:txBody>
                  <a:tcPr anchor="ctr"/>
                </a:tc>
                <a:extLst>
                  <a:ext uri="{0D108BD9-81ED-4DB2-BD59-A6C34878D82A}">
                    <a16:rowId xmlns:a16="http://schemas.microsoft.com/office/drawing/2014/main" val="591844226"/>
                  </a:ext>
                </a:extLst>
              </a:tr>
              <a:tr h="1365389">
                <a:tc>
                  <a:txBody>
                    <a:bodyPr/>
                    <a:lstStyle/>
                    <a:p>
                      <a:pPr marL="0" lvl="0" indent="0">
                        <a:buNone/>
                      </a:pPr>
                      <a:r>
                        <a:rPr lang="en-US" sz="1250" b="1"/>
                        <a:t>Building materials and polymers</a:t>
                      </a:r>
                    </a:p>
                  </a:txBody>
                  <a:tcPr/>
                </a:tc>
                <a:tc>
                  <a:txBody>
                    <a:bodyPr/>
                    <a:lstStyle/>
                    <a:p>
                      <a:pPr marL="177800" lvl="0" indent="-177800" algn="l">
                        <a:lnSpc>
                          <a:spcPct val="100000"/>
                        </a:lnSpc>
                        <a:spcBef>
                          <a:spcPts val="0"/>
                        </a:spcBef>
                        <a:spcAft>
                          <a:spcPts val="0"/>
                        </a:spcAft>
                        <a:buClr>
                          <a:srgbClr val="000000"/>
                        </a:buClr>
                        <a:buChar char="•"/>
                      </a:pPr>
                      <a:r>
                        <a:rPr lang="en-US" sz="1250" b="1" i="0" u="none" strike="noStrike" kern="1200" cap="none" spc="0" normalizeH="0" baseline="0" noProof="0" dirty="0">
                          <a:ln>
                            <a:noFill/>
                          </a:ln>
                          <a:solidFill>
                            <a:srgbClr val="000000"/>
                          </a:solidFill>
                          <a:effectLst/>
                          <a:uLnTx/>
                          <a:uFillTx/>
                          <a:latin typeface="Arial"/>
                        </a:rPr>
                        <a:t>Utilizes captured CO₂ as a feedstock</a:t>
                      </a:r>
                      <a:r>
                        <a:rPr lang="en-US" sz="1250" b="0" i="0" u="none" strike="noStrike" kern="1200" cap="none" spc="0" normalizeH="0" baseline="0" noProof="0" dirty="0">
                          <a:ln>
                            <a:noFill/>
                          </a:ln>
                          <a:solidFill>
                            <a:srgbClr val="000000"/>
                          </a:solidFill>
                          <a:effectLst/>
                          <a:uLnTx/>
                          <a:uFillTx/>
                          <a:latin typeface="Arial"/>
                        </a:rPr>
                        <a:t> to create sustainable concrete, carbon-based building materials, and polymers, reducing emissions and enhancing material performance.</a:t>
                      </a:r>
                    </a:p>
                    <a:p>
                      <a:pPr marL="177800" lvl="0" indent="-177800" algn="l">
                        <a:lnSpc>
                          <a:spcPct val="100000"/>
                        </a:lnSpc>
                        <a:spcBef>
                          <a:spcPts val="400"/>
                        </a:spcBef>
                        <a:spcAft>
                          <a:spcPts val="0"/>
                        </a:spcAft>
                        <a:buClr>
                          <a:srgbClr val="000000"/>
                        </a:buClr>
                        <a:buChar char="•"/>
                      </a:pPr>
                      <a:r>
                        <a:rPr lang="en-US" sz="1250" b="0" i="0" u="none" strike="noStrike" kern="1200" cap="none" spc="0" normalizeH="0" baseline="0" noProof="0" dirty="0">
                          <a:ln>
                            <a:noFill/>
                          </a:ln>
                          <a:solidFill>
                            <a:srgbClr val="000000"/>
                          </a:solidFill>
                          <a:effectLst/>
                          <a:uLnTx/>
                          <a:uFillTx/>
                          <a:latin typeface="Arial"/>
                        </a:rPr>
                        <a:t>Environmental impact: </a:t>
                      </a:r>
                    </a:p>
                    <a:p>
                      <a:pPr marL="355600" lvl="1" indent="-177800" algn="l">
                        <a:lnSpc>
                          <a:spcPct val="100000"/>
                        </a:lnSpc>
                        <a:spcBef>
                          <a:spcPts val="0"/>
                        </a:spcBef>
                        <a:spcAft>
                          <a:spcPts val="0"/>
                        </a:spcAft>
                        <a:buClr>
                          <a:srgbClr val="000000"/>
                        </a:buClr>
                        <a:buFont typeface="Courier New,monospace"/>
                        <a:buChar char="o"/>
                      </a:pPr>
                      <a:r>
                        <a:rPr lang="en-US" sz="1250" b="1" i="0" u="none" strike="noStrike" kern="1200" cap="none" spc="0" normalizeH="0" baseline="0" noProof="0" dirty="0">
                          <a:ln>
                            <a:noFill/>
                          </a:ln>
                          <a:solidFill>
                            <a:srgbClr val="000000"/>
                          </a:solidFill>
                          <a:effectLst/>
                          <a:uLnTx/>
                          <a:uFillTx/>
                          <a:latin typeface="Arial"/>
                        </a:rPr>
                        <a:t>Reduced carbon footprint:</a:t>
                      </a:r>
                      <a:r>
                        <a:rPr lang="en-US" sz="1250" b="0" i="0" u="none" strike="noStrike" kern="1200" cap="none" spc="0" normalizeH="0" baseline="0" noProof="0" dirty="0">
                          <a:ln>
                            <a:noFill/>
                          </a:ln>
                          <a:solidFill>
                            <a:srgbClr val="000000"/>
                          </a:solidFill>
                          <a:effectLst/>
                          <a:uLnTx/>
                          <a:uFillTx/>
                          <a:latin typeface="Arial"/>
                        </a:rPr>
                        <a:t> R</a:t>
                      </a:r>
                      <a:r>
                        <a:rPr lang="en-US" sz="1250" b="0" i="0" u="none" strike="noStrike" kern="1200" cap="none" spc="0" normalizeH="0" baseline="0" noProof="0" dirty="0">
                          <a:ln>
                            <a:noFill/>
                          </a:ln>
                          <a:solidFill>
                            <a:srgbClr val="000000"/>
                          </a:solidFill>
                          <a:effectLst/>
                          <a:uLnTx/>
                          <a:uFillTx/>
                        </a:rPr>
                        <a:t>educes building products’ raw material greenhouse gas emissions by 30-50%.</a:t>
                      </a:r>
                    </a:p>
                  </a:txBody>
                  <a:tcPr/>
                </a:tc>
                <a:tc>
                  <a:txBody>
                    <a:bodyPr/>
                    <a:lstStyle/>
                    <a:p>
                      <a:pPr marL="177800" lvl="1" indent="0" algn="ctr">
                        <a:lnSpc>
                          <a:spcPct val="100000"/>
                        </a:lnSpc>
                        <a:spcBef>
                          <a:spcPts val="0"/>
                        </a:spcBef>
                        <a:spcAft>
                          <a:spcPts val="0"/>
                        </a:spcAft>
                        <a:buClr>
                          <a:srgbClr val="000000"/>
                        </a:buClr>
                        <a:buFont typeface="Courier New,monospace"/>
                        <a:buNone/>
                      </a:pPr>
                      <a:r>
                        <a:rPr lang="en-US" sz="1200" dirty="0"/>
                        <a:t>Wide range: $77-$102/t</a:t>
                      </a:r>
                      <a:r>
                        <a:rPr lang="en-US" sz="1200" dirty="0">
                          <a:effectLst/>
                        </a:rPr>
                        <a:t>CO2</a:t>
                      </a:r>
                      <a:r>
                        <a:rPr lang="en-US" sz="1200" dirty="0"/>
                        <a:t>​ avoided (slag/wollastonite);  some routes cheaper than CCS; aggregates $8-$11/t product </a:t>
                      </a:r>
                      <a:endParaRPr lang="en-US" sz="1250" b="1" i="0" u="none" strike="noStrike" kern="1200" cap="none" spc="0" normalizeH="0" baseline="0" noProof="0" dirty="0">
                        <a:ln>
                          <a:noFill/>
                        </a:ln>
                        <a:solidFill>
                          <a:srgbClr val="000000"/>
                        </a:solidFill>
                        <a:effectLst/>
                        <a:uLnTx/>
                        <a:uFillTx/>
                      </a:endParaRPr>
                    </a:p>
                  </a:txBody>
                  <a:tcPr anchor="ctr"/>
                </a:tc>
                <a:extLst>
                  <a:ext uri="{0D108BD9-81ED-4DB2-BD59-A6C34878D82A}">
                    <a16:rowId xmlns:a16="http://schemas.microsoft.com/office/drawing/2014/main" val="1979706355"/>
                  </a:ext>
                </a:extLst>
              </a:tr>
            </a:tbl>
          </a:graphicData>
        </a:graphic>
      </p:graphicFrame>
      <p:pic>
        <p:nvPicPr>
          <p:cNvPr id="3" name="Graphic 2" descr="Raw Materials outline">
            <a:extLst>
              <a:ext uri="{FF2B5EF4-FFF2-40B4-BE49-F238E27FC236}">
                <a16:creationId xmlns:a16="http://schemas.microsoft.com/office/drawing/2014/main" id="{AD22B341-1F2B-7720-913E-82C5FE711E76}"/>
              </a:ext>
            </a:extLst>
          </p:cNvPr>
          <p:cNvPicPr>
            <a:picLocks noChangeAspect="1"/>
          </p:cNvPicPr>
          <p:nvPr/>
        </p:nvPicPr>
        <p:blipFill>
          <a:blip r:embed="rId21" cstate="screen">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1220496" y="5033010"/>
            <a:ext cx="914400" cy="914400"/>
          </a:xfrm>
          <a:prstGeom prst="rect">
            <a:avLst/>
          </a:prstGeom>
        </p:spPr>
      </p:pic>
      <p:pic>
        <p:nvPicPr>
          <p:cNvPr id="8" name="Graphic 7" descr="Fuel outline">
            <a:extLst>
              <a:ext uri="{FF2B5EF4-FFF2-40B4-BE49-F238E27FC236}">
                <a16:creationId xmlns:a16="http://schemas.microsoft.com/office/drawing/2014/main" id="{289B84F8-E7AA-4822-297A-0BBB99CC508F}"/>
              </a:ext>
            </a:extLst>
          </p:cNvPr>
          <p:cNvPicPr>
            <a:picLocks noChangeAspect="1"/>
          </p:cNvPicPr>
          <p:nvPr/>
        </p:nvPicPr>
        <p:blipFill>
          <a:blip r:embed="rId23" cstate="screen">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1220496" y="3658305"/>
            <a:ext cx="914400" cy="914400"/>
          </a:xfrm>
          <a:prstGeom prst="rect">
            <a:avLst/>
          </a:prstGeom>
        </p:spPr>
      </p:pic>
      <p:pic>
        <p:nvPicPr>
          <p:cNvPr id="12" name="Graphic 11" descr="Oil Rig outline">
            <a:extLst>
              <a:ext uri="{FF2B5EF4-FFF2-40B4-BE49-F238E27FC236}">
                <a16:creationId xmlns:a16="http://schemas.microsoft.com/office/drawing/2014/main" id="{20FC46F2-04D1-6E6A-D1FE-C65327851DD5}"/>
              </a:ext>
            </a:extLst>
          </p:cNvPr>
          <p:cNvPicPr>
            <a:picLocks noChangeAspect="1"/>
          </p:cNvPicPr>
          <p:nvPr/>
        </p:nvPicPr>
        <p:blipFill>
          <a:blip r:embed="rId25" cstate="screen">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1220496" y="2207400"/>
            <a:ext cx="914400" cy="914400"/>
          </a:xfrm>
          <a:prstGeom prst="rect">
            <a:avLst/>
          </a:prstGeom>
        </p:spPr>
      </p:pic>
      <p:sp>
        <p:nvSpPr>
          <p:cNvPr id="9" name="Oval 8">
            <a:extLst>
              <a:ext uri="{FF2B5EF4-FFF2-40B4-BE49-F238E27FC236}">
                <a16:creationId xmlns:a16="http://schemas.microsoft.com/office/drawing/2014/main" id="{96AA7695-6FD2-B78D-20F1-22F878DDA29E}"/>
              </a:ext>
            </a:extLst>
          </p:cNvPr>
          <p:cNvSpPr/>
          <p:nvPr/>
        </p:nvSpPr>
        <p:spPr bwMode="gray">
          <a:xfrm>
            <a:off x="0" y="45720"/>
            <a:ext cx="416560" cy="406400"/>
          </a:xfrm>
          <a:prstGeom prst="ellipse">
            <a:avLst/>
          </a:prstGeom>
          <a:solidFill>
            <a:srgbClr val="009B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4</a:t>
            </a:r>
          </a:p>
        </p:txBody>
      </p:sp>
      <p:sp>
        <p:nvSpPr>
          <p:cNvPr id="10" name="Rectangle 9">
            <a:extLst>
              <a:ext uri="{FF2B5EF4-FFF2-40B4-BE49-F238E27FC236}">
                <a16:creationId xmlns:a16="http://schemas.microsoft.com/office/drawing/2014/main" id="{38A17738-8506-8762-0E4B-D644DE6F58EE}"/>
              </a:ext>
            </a:extLst>
          </p:cNvPr>
          <p:cNvSpPr/>
          <p:nvPr/>
        </p:nvSpPr>
        <p:spPr bwMode="gray">
          <a:xfrm>
            <a:off x="495884" y="68051"/>
            <a:ext cx="2430196" cy="365760"/>
          </a:xfrm>
          <a:prstGeom prst="rect">
            <a:avLst/>
          </a:prstGeom>
          <a:solidFill>
            <a:srgbClr val="009B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a:solidFill>
                  <a:srgbClr val="FFFFFF"/>
                </a:solidFill>
                <a:latin typeface="Arial"/>
              </a:rPr>
              <a:t>Utilization</a:t>
            </a:r>
          </a:p>
        </p:txBody>
      </p:sp>
    </p:spTree>
    <p:custDataLst>
      <p:tags r:id="rId1"/>
    </p:custDataLst>
    <p:extLst>
      <p:ext uri="{BB962C8B-B14F-4D97-AF65-F5344CB8AC3E}">
        <p14:creationId xmlns:p14="http://schemas.microsoft.com/office/powerpoint/2010/main" val="1410615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p:cNvGraphicFramePr>
            <a:graphicFrameLocks noChangeAspect="1"/>
          </p:cNvGraphicFramePr>
          <p:nvPr>
            <p:custDataLst>
              <p:tags r:id="rId2"/>
            </p:custDataLst>
            <p:extLst>
              <p:ext uri="{D42A27DB-BD31-4B8C-83A1-F6EECF244321}">
                <p14:modId xmlns:p14="http://schemas.microsoft.com/office/powerpoint/2010/main" val="31953803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51" imgH="553" progId="TCLayout.ActiveDocument.1">
                  <p:embed/>
                </p:oleObj>
              </mc:Choice>
              <mc:Fallback>
                <p:oleObj name="think-cell Slide" r:id="rId6" imgW="551" imgH="553" progId="TCLayout.ActiveDocument.1">
                  <p:embed/>
                  <p:pic>
                    <p:nvPicPr>
                      <p:cNvPr id="4" name="think-cell data - do not delete"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8" name="Title 4">
            <a:extLst>
              <a:ext uri="{FF2B5EF4-FFF2-40B4-BE49-F238E27FC236}">
                <a16:creationId xmlns:a16="http://schemas.microsoft.com/office/drawing/2014/main" id="{B2BE1A2F-6876-03E1-9D47-30833AB74FCD}"/>
              </a:ext>
            </a:extLst>
          </p:cNvPr>
          <p:cNvSpPr>
            <a:spLocks noGrp="1"/>
          </p:cNvSpPr>
          <p:nvPr>
            <p:ph type="title"/>
          </p:nvPr>
        </p:nvSpPr>
        <p:spPr>
          <a:xfrm>
            <a:off x="330199" y="523318"/>
            <a:ext cx="11738155" cy="659434"/>
          </a:xfrm>
        </p:spPr>
        <p:txBody>
          <a:bodyPr vert="horz">
            <a:noAutofit/>
          </a:bodyPr>
          <a:lstStyle/>
          <a:p>
            <a:r>
              <a:rPr lang="en-US" dirty="0">
                <a:cs typeface="Arial"/>
              </a:rPr>
              <a:t>Enhanced oil recovery is currently the only profitable application of captured CO</a:t>
            </a:r>
            <a:r>
              <a:rPr lang="en-US" baseline="-25000" dirty="0">
                <a:cs typeface="Arial"/>
              </a:rPr>
              <a:t>2</a:t>
            </a:r>
            <a:r>
              <a:rPr lang="en-US" dirty="0">
                <a:cs typeface="Arial"/>
              </a:rPr>
              <a:t>, offers minimal net climate benefit (2/2)</a:t>
            </a:r>
            <a:endParaRPr lang="en-US" dirty="0"/>
          </a:p>
        </p:txBody>
      </p:sp>
      <p:sp>
        <p:nvSpPr>
          <p:cNvPr id="19" name="btfpNotesBox833789">
            <a:extLst>
              <a:ext uri="{FF2B5EF4-FFF2-40B4-BE49-F238E27FC236}">
                <a16:creationId xmlns:a16="http://schemas.microsoft.com/office/drawing/2014/main" id="{940C93A0-9EC6-305A-6471-D0B7E3B191B0}"/>
              </a:ext>
            </a:extLst>
          </p:cNvPr>
          <p:cNvSpPr txBox="1"/>
          <p:nvPr>
            <p:custDataLst>
              <p:tags r:id="rId3"/>
            </p:custDataLst>
          </p:nvPr>
        </p:nvSpPr>
        <p:spPr bwMode="gray">
          <a:xfrm>
            <a:off x="329184" y="6149676"/>
            <a:ext cx="9028176" cy="615553"/>
          </a:xfrm>
          <a:prstGeom prst="rect">
            <a:avLst/>
          </a:prstGeom>
          <a:noFill/>
        </p:spPr>
        <p:txBody>
          <a:bodyPr vert="horz" wrap="square" lIns="0" tIns="0" rIns="0" bIns="0" rtlCol="0" anchor="b">
            <a:spAutoFit/>
          </a:bodyPr>
          <a:lstStyle/>
          <a:p>
            <a:endParaRPr lang="en-US" sz="800" dirty="0">
              <a:solidFill>
                <a:srgbClr val="000000"/>
              </a:solidFill>
            </a:endParaRPr>
          </a:p>
          <a:p>
            <a:r>
              <a:rPr lang="en-US" sz="800" dirty="0">
                <a:solidFill>
                  <a:srgbClr val="000000"/>
                </a:solidFill>
              </a:rPr>
              <a:t>Sources: Environmental Technology &amp; Innovation, </a:t>
            </a:r>
            <a:r>
              <a:rPr lang="en-US" sz="800" dirty="0">
                <a:solidFill>
                  <a:srgbClr val="000000"/>
                </a:solidFill>
                <a:hlinkClick r:id="rId8"/>
              </a:rPr>
              <a:t>A review of progress made in DAC of </a:t>
            </a:r>
            <a:r>
              <a:rPr lang="en-US" sz="800" dirty="0">
                <a:solidFill>
                  <a:srgbClr val="000000"/>
                </a:solidFill>
                <a:hlinkClick r:id="rId9"/>
              </a:rPr>
              <a:t>CO</a:t>
            </a:r>
            <a:r>
              <a:rPr lang="en-US" altLang="zh-CN" sz="800" baseline="-25000" dirty="0">
                <a:solidFill>
                  <a:srgbClr val="000000"/>
                </a:solidFill>
                <a:cs typeface="Arial"/>
              </a:rPr>
              <a:t>2 </a:t>
            </a:r>
            <a:r>
              <a:rPr lang="en-US" sz="800" dirty="0">
                <a:solidFill>
                  <a:srgbClr val="000000"/>
                </a:solidFill>
              </a:rPr>
              <a:t>(2022); Environment International, </a:t>
            </a:r>
            <a:r>
              <a:rPr lang="en-US" sz="800" dirty="0">
                <a:solidFill>
                  <a:srgbClr val="000000"/>
                </a:solidFill>
                <a:hlinkClick r:id="rId10"/>
              </a:rPr>
              <a:t>EOR environmental issues</a:t>
            </a:r>
            <a:r>
              <a:rPr lang="en-US" sz="800" dirty="0">
                <a:solidFill>
                  <a:srgbClr val="000000"/>
                </a:solidFill>
              </a:rPr>
              <a:t> (2003); IEA, </a:t>
            </a:r>
            <a:r>
              <a:rPr lang="en-US" sz="800" dirty="0">
                <a:solidFill>
                  <a:srgbClr val="000000"/>
                </a:solidFill>
                <a:hlinkClick r:id="rId9"/>
              </a:rPr>
              <a:t>CO</a:t>
            </a:r>
            <a:r>
              <a:rPr lang="en-US" altLang="zh-CN" sz="800" baseline="-25000" dirty="0">
                <a:solidFill>
                  <a:srgbClr val="000000"/>
                </a:solidFill>
                <a:cs typeface="Arial"/>
              </a:rPr>
              <a:t>2</a:t>
            </a:r>
            <a:r>
              <a:rPr lang="en-US" sz="800" dirty="0">
                <a:solidFill>
                  <a:srgbClr val="000000"/>
                </a:solidFill>
                <a:hlinkClick r:id="rId9"/>
              </a:rPr>
              <a:t> Capture and Utilization</a:t>
            </a:r>
            <a:r>
              <a:rPr lang="en-US" sz="800" dirty="0">
                <a:solidFill>
                  <a:srgbClr val="000000"/>
                </a:solidFill>
              </a:rPr>
              <a:t>;</a:t>
            </a:r>
            <a:r>
              <a:rPr lang="en-US" sz="800" dirty="0">
                <a:solidFill>
                  <a:srgbClr val="000000"/>
                </a:solidFill>
                <a:ea typeface="+mn-lt"/>
                <a:cs typeface="+mn-lt"/>
              </a:rPr>
              <a:t> Iowa Capital Dispatch</a:t>
            </a:r>
            <a:r>
              <a:rPr lang="en-US" sz="800" dirty="0">
                <a:solidFill>
                  <a:srgbClr val="000000"/>
                </a:solidFill>
              </a:rPr>
              <a:t>, </a:t>
            </a:r>
            <a:r>
              <a:rPr lang="en-US" sz="800" dirty="0">
                <a:solidFill>
                  <a:srgbClr val="000000"/>
                </a:solidFill>
                <a:hlinkClick r:id="rId11"/>
              </a:rPr>
              <a:t>Using CO2 to extract oil is ultimately worse for the environment</a:t>
            </a:r>
            <a:r>
              <a:rPr lang="en-US" sz="800" dirty="0">
                <a:solidFill>
                  <a:srgbClr val="000000"/>
                </a:solidFill>
              </a:rPr>
              <a:t> (2024); WEF, </a:t>
            </a:r>
            <a:r>
              <a:rPr lang="en-US" sz="800" dirty="0">
                <a:solidFill>
                  <a:srgbClr val="000000"/>
                </a:solidFill>
                <a:hlinkClick r:id="rId12"/>
              </a:rPr>
              <a:t>What is CCUS?</a:t>
            </a:r>
            <a:r>
              <a:rPr lang="en-US" sz="800" dirty="0">
                <a:solidFill>
                  <a:srgbClr val="000000"/>
                </a:solidFill>
              </a:rPr>
              <a:t> (</a:t>
            </a:r>
            <a:r>
              <a:rPr lang="en-US" sz="800" dirty="0">
                <a:solidFill>
                  <a:srgbClr val="000000"/>
                </a:solidFill>
                <a:cs typeface="Arial"/>
              </a:rPr>
              <a:t>2024); IEA, </a:t>
            </a:r>
            <a:r>
              <a:rPr lang="en-US" sz="800" dirty="0">
                <a:solidFill>
                  <a:srgbClr val="000000"/>
                </a:solidFill>
                <a:cs typeface="Arial"/>
                <a:hlinkClick r:id="rId13"/>
              </a:rPr>
              <a:t>CO</a:t>
            </a:r>
            <a:r>
              <a:rPr lang="en-US" sz="800" baseline="-25000" dirty="0">
                <a:solidFill>
                  <a:srgbClr val="000000"/>
                </a:solidFill>
                <a:cs typeface="Arial"/>
                <a:hlinkClick r:id="rId13"/>
              </a:rPr>
              <a:t>2</a:t>
            </a:r>
            <a:r>
              <a:rPr lang="en-US" sz="800" dirty="0">
                <a:solidFill>
                  <a:srgbClr val="000000"/>
                </a:solidFill>
                <a:cs typeface="Arial"/>
                <a:hlinkClick r:id="rId13"/>
              </a:rPr>
              <a:t> Transport and Storage </a:t>
            </a:r>
            <a:r>
              <a:rPr lang="en-US" sz="800" dirty="0">
                <a:solidFill>
                  <a:srgbClr val="000000"/>
                </a:solidFill>
                <a:cs typeface="Arial"/>
              </a:rPr>
              <a:t>(2024); MDPI, Energies, </a:t>
            </a:r>
            <a:r>
              <a:rPr lang="en-US" sz="800" dirty="0">
                <a:solidFill>
                  <a:srgbClr val="000000"/>
                </a:solidFill>
                <a:cs typeface="Arial"/>
                <a:hlinkClick r:id="rId14"/>
              </a:rPr>
              <a:t>Environmental and Operational Performance of CO2-EOR as a CCUS Technology</a:t>
            </a:r>
            <a:r>
              <a:rPr lang="en-US" sz="800" dirty="0">
                <a:solidFill>
                  <a:srgbClr val="000000"/>
                </a:solidFill>
                <a:cs typeface="Arial"/>
              </a:rPr>
              <a:t> (2019).</a:t>
            </a:r>
            <a:br>
              <a:rPr lang="en-US" sz="800" dirty="0">
                <a:solidFill>
                  <a:srgbClr val="000000"/>
                </a:solidFill>
                <a:cs typeface="Arial"/>
              </a:rPr>
            </a:br>
            <a:r>
              <a:rPr lang="en-US" sz="800" dirty="0">
                <a:solidFill>
                  <a:srgbClr val="000000"/>
                </a:solidFill>
              </a:rPr>
              <a:t>Credit:</a:t>
            </a:r>
            <a:r>
              <a:rPr lang="en-US" sz="800" dirty="0"/>
              <a:t> Grace Frascati, Christian Sandjaja, Hyae Ryung Kim, </a:t>
            </a:r>
            <a:r>
              <a:rPr kumimoji="0" lang="en-US" sz="800" b="0" i="0" u="none" strike="noStrike" kern="1200" cap="none" spc="0" normalizeH="0" baseline="0" noProof="0" dirty="0">
                <a:ln>
                  <a:noFill/>
                </a:ln>
                <a:solidFill>
                  <a:srgbClr val="000000"/>
                </a:solidFill>
                <a:effectLst/>
                <a:uLnTx/>
                <a:uFillTx/>
                <a:latin typeface="Arial"/>
                <a:ea typeface="+mn-ea"/>
                <a:cs typeface="+mn-cs"/>
              </a:rPr>
              <a:t>and </a:t>
            </a:r>
            <a:r>
              <a:rPr lang="en-US" sz="800" dirty="0">
                <a:solidFill>
                  <a:srgbClr val="000000"/>
                </a:solidFill>
                <a:hlinkClick r:id="rId15"/>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6"/>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17"/>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lang="en-US" sz="800" dirty="0">
              <a:solidFill>
                <a:srgbClr val="000000"/>
              </a:solidFill>
              <a:cs typeface="Arial"/>
            </a:endParaRPr>
          </a:p>
        </p:txBody>
      </p:sp>
      <p:graphicFrame>
        <p:nvGraphicFramePr>
          <p:cNvPr id="20" name="Table 19">
            <a:extLst>
              <a:ext uri="{FF2B5EF4-FFF2-40B4-BE49-F238E27FC236}">
                <a16:creationId xmlns:a16="http://schemas.microsoft.com/office/drawing/2014/main" id="{A95C12E8-039C-0BDA-57DE-E7ABD87ADB8E}"/>
              </a:ext>
            </a:extLst>
          </p:cNvPr>
          <p:cNvGraphicFramePr>
            <a:graphicFrameLocks noGrp="1"/>
          </p:cNvGraphicFramePr>
          <p:nvPr>
            <p:extLst>
              <p:ext uri="{D42A27DB-BD31-4B8C-83A1-F6EECF244321}">
                <p14:modId xmlns:p14="http://schemas.microsoft.com/office/powerpoint/2010/main" val="2916888597"/>
              </p:ext>
            </p:extLst>
          </p:nvPr>
        </p:nvGraphicFramePr>
        <p:xfrm>
          <a:off x="454140" y="1449910"/>
          <a:ext cx="10956870" cy="4721805"/>
        </p:xfrm>
        <a:graphic>
          <a:graphicData uri="http://schemas.openxmlformats.org/drawingml/2006/table">
            <a:tbl>
              <a:tblPr firstRow="1" bandRow="1">
                <a:tableStyleId>{3B4B98B0-60AC-42C2-AFA5-B58CD77FA1E5}</a:tableStyleId>
              </a:tblPr>
              <a:tblGrid>
                <a:gridCol w="3348786">
                  <a:extLst>
                    <a:ext uri="{9D8B030D-6E8A-4147-A177-3AD203B41FA5}">
                      <a16:colId xmlns:a16="http://schemas.microsoft.com/office/drawing/2014/main" val="2952779509"/>
                    </a:ext>
                  </a:extLst>
                </a:gridCol>
                <a:gridCol w="7608084">
                  <a:extLst>
                    <a:ext uri="{9D8B030D-6E8A-4147-A177-3AD203B41FA5}">
                      <a16:colId xmlns:a16="http://schemas.microsoft.com/office/drawing/2014/main" val="695112243"/>
                    </a:ext>
                  </a:extLst>
                </a:gridCol>
              </a:tblGrid>
              <a:tr h="325161">
                <a:tc>
                  <a:txBody>
                    <a:bodyPr/>
                    <a:lstStyle/>
                    <a:p>
                      <a:pPr marL="0" indent="0">
                        <a:buNone/>
                      </a:pPr>
                      <a:r>
                        <a:rPr lang="en-US" sz="1400" b="1" dirty="0"/>
                        <a:t>Captured CO</a:t>
                      </a:r>
                      <a:r>
                        <a:rPr lang="en-US" sz="1400" b="1" i="0" u="none" strike="noStrike" baseline="-25000" noProof="0" dirty="0">
                          <a:solidFill>
                            <a:srgbClr val="000000"/>
                          </a:solidFill>
                          <a:latin typeface="Arial"/>
                        </a:rPr>
                        <a:t>2</a:t>
                      </a:r>
                      <a:r>
                        <a:rPr lang="en-US" sz="1400" b="1" dirty="0"/>
                        <a:t> application</a:t>
                      </a:r>
                    </a:p>
                  </a:txBody>
                  <a:tcPr/>
                </a:tc>
                <a:tc>
                  <a:txBody>
                    <a:bodyPr/>
                    <a:lstStyle/>
                    <a:p>
                      <a:pPr marL="0" marR="0" lvl="0" indent="0" algn="l" rtl="0" eaLnBrk="1" fontAlgn="auto" latinLnBrk="0" hangingPunct="1">
                        <a:lnSpc>
                          <a:spcPct val="100000"/>
                        </a:lnSpc>
                        <a:spcBef>
                          <a:spcPts val="1200"/>
                        </a:spcBef>
                        <a:spcAft>
                          <a:spcPts val="0"/>
                        </a:spcAft>
                        <a:buClrTx/>
                        <a:buSzTx/>
                        <a:buFontTx/>
                        <a:buNone/>
                      </a:pPr>
                      <a:r>
                        <a:rPr kumimoji="0" lang="en-US" sz="1400" b="1" dirty="0">
                          <a:solidFill>
                            <a:schemeClr val="tx1"/>
                          </a:solidFill>
                        </a:rPr>
                        <a:t>Advantages and concerns</a:t>
                      </a:r>
                    </a:p>
                  </a:txBody>
                  <a:tcPr/>
                </a:tc>
                <a:extLst>
                  <a:ext uri="{0D108BD9-81ED-4DB2-BD59-A6C34878D82A}">
                    <a16:rowId xmlns:a16="http://schemas.microsoft.com/office/drawing/2014/main" val="3380567467"/>
                  </a:ext>
                </a:extLst>
              </a:tr>
              <a:tr h="1916938">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50" b="1" dirty="0"/>
                        <a:t>EOR</a:t>
                      </a:r>
                    </a:p>
                  </a:txBody>
                  <a:tcPr/>
                </a:tc>
                <a:tc>
                  <a:txBody>
                    <a:bodyPr/>
                    <a:lstStyle/>
                    <a:p>
                      <a:pPr marL="177800" marR="0" lvl="0" indent="-177800" algn="l" defTabSz="914400" rtl="0" eaLnBrk="1" fontAlgn="auto" latinLnBrk="0" hangingPunct="1">
                        <a:lnSpc>
                          <a:spcPct val="100000"/>
                        </a:lnSpc>
                        <a:spcBef>
                          <a:spcPts val="600"/>
                        </a:spcBef>
                        <a:spcAft>
                          <a:spcPts val="0"/>
                        </a:spcAft>
                        <a:buClrTx/>
                        <a:buSzTx/>
                        <a:tabLst/>
                        <a:defRPr/>
                      </a:pPr>
                      <a:r>
                        <a:rPr kumimoji="0" lang="en-US" sz="1250" b="0" u="none" strike="noStrike" kern="1200" cap="none" spc="0" normalizeH="0" baseline="0" noProof="0" dirty="0">
                          <a:ln>
                            <a:noFill/>
                          </a:ln>
                          <a:solidFill>
                            <a:srgbClr val="000000"/>
                          </a:solidFill>
                          <a:effectLst/>
                          <a:uLnTx/>
                          <a:uFillTx/>
                        </a:rPr>
                        <a:t>Considered </a:t>
                      </a:r>
                      <a:r>
                        <a:rPr kumimoji="0" lang="en-US" sz="1250" b="1" u="none" strike="noStrike" kern="1200" cap="none" spc="0" normalizeH="0" baseline="0" noProof="0" dirty="0">
                          <a:ln>
                            <a:noFill/>
                          </a:ln>
                          <a:solidFill>
                            <a:srgbClr val="000000"/>
                          </a:solidFill>
                          <a:effectLst/>
                          <a:uLnTx/>
                          <a:uFillTx/>
                        </a:rPr>
                        <a:t>both a form of storage and utilization</a:t>
                      </a:r>
                    </a:p>
                    <a:p>
                      <a:pPr marL="177800" marR="0" lvl="0" indent="-177800" algn="l" rtl="0" eaLnBrk="1" fontAlgn="auto" latinLnBrk="0" hangingPunct="1">
                        <a:lnSpc>
                          <a:spcPct val="100000"/>
                        </a:lnSpc>
                        <a:spcBef>
                          <a:spcPts val="600"/>
                        </a:spcBef>
                        <a:spcAft>
                          <a:spcPts val="0"/>
                        </a:spcAft>
                        <a:buClrTx/>
                        <a:buSzTx/>
                      </a:pPr>
                      <a:r>
                        <a:rPr kumimoji="0" lang="en-US" sz="1250" b="1" u="none" strike="noStrike" kern="1200" cap="none" spc="0" normalizeH="0" baseline="0" noProof="0" dirty="0">
                          <a:ln>
                            <a:noFill/>
                          </a:ln>
                          <a:solidFill>
                            <a:srgbClr val="000000"/>
                          </a:solidFill>
                          <a:effectLst/>
                          <a:uLnTx/>
                          <a:uFillTx/>
                        </a:rPr>
                        <a:t>Currently most economically feasible use of CO</a:t>
                      </a:r>
                      <a:r>
                        <a:rPr kumimoji="0" lang="en-US" sz="1250" b="1" i="0" u="none" strike="noStrike" kern="1200" cap="none" spc="0" normalizeH="0" baseline="-25000" noProof="0" dirty="0">
                          <a:ln>
                            <a:noFill/>
                          </a:ln>
                          <a:solidFill>
                            <a:srgbClr val="000000"/>
                          </a:solidFill>
                          <a:effectLst/>
                          <a:uLnTx/>
                          <a:uFillTx/>
                          <a:latin typeface="Arial"/>
                        </a:rPr>
                        <a:t>2</a:t>
                      </a:r>
                      <a:r>
                        <a:rPr kumimoji="0" lang="en-US" sz="1250" b="1" u="none" strike="noStrike" kern="1200" cap="none" spc="0" normalizeH="0" baseline="0" noProof="0" dirty="0">
                          <a:ln>
                            <a:noFill/>
                          </a:ln>
                          <a:solidFill>
                            <a:srgbClr val="000000"/>
                          </a:solidFill>
                          <a:effectLst/>
                          <a:uLnTx/>
                          <a:uFillTx/>
                        </a:rPr>
                        <a:t>, </a:t>
                      </a:r>
                      <a:r>
                        <a:rPr kumimoji="0" lang="en-US" sz="1250" b="0" u="none" strike="noStrike" kern="1200" cap="none" spc="0" normalizeH="0" baseline="0" noProof="0" dirty="0">
                          <a:ln>
                            <a:noFill/>
                          </a:ln>
                          <a:solidFill>
                            <a:srgbClr val="000000"/>
                          </a:solidFill>
                          <a:effectLst/>
                          <a:uLnTx/>
                          <a:uFillTx/>
                        </a:rPr>
                        <a:t>allowing companies to store CO</a:t>
                      </a:r>
                      <a:r>
                        <a:rPr kumimoji="0" lang="en-US" sz="1250" b="1" i="0" u="none" strike="noStrike" kern="1200" cap="none" spc="0" normalizeH="0" baseline="-25000" noProof="0" dirty="0">
                          <a:ln>
                            <a:noFill/>
                          </a:ln>
                          <a:solidFill>
                            <a:srgbClr val="000000"/>
                          </a:solidFill>
                          <a:effectLst/>
                          <a:uLnTx/>
                          <a:uFillTx/>
                          <a:latin typeface="Arial"/>
                        </a:rPr>
                        <a:t>2</a:t>
                      </a:r>
                      <a:r>
                        <a:rPr lang="en-US" sz="1250" b="0" u="none" strike="noStrike" kern="1200" cap="none" spc="0" normalizeH="0" baseline="0" noProof="0" dirty="0">
                          <a:ln>
                            <a:noFill/>
                          </a:ln>
                          <a:solidFill>
                            <a:srgbClr val="000000"/>
                          </a:solidFill>
                          <a:effectLst/>
                          <a:uLnTx/>
                          <a:uFillTx/>
                        </a:rPr>
                        <a:t> </a:t>
                      </a:r>
                      <a:r>
                        <a:rPr kumimoji="0" lang="en-US" sz="1250" b="0" u="none" strike="noStrike" kern="1200" cap="none" spc="0" normalizeH="0" baseline="0" noProof="0" dirty="0">
                          <a:ln>
                            <a:noFill/>
                          </a:ln>
                          <a:solidFill>
                            <a:srgbClr val="000000"/>
                          </a:solidFill>
                          <a:effectLst/>
                          <a:uLnTx/>
                          <a:uFillTx/>
                        </a:rPr>
                        <a:t>in geological formations (depleted oil fields) while pushing out additional oil that can be </a:t>
                      </a:r>
                      <a:r>
                        <a:rPr kumimoji="0" lang="en-US" sz="1250" b="1" u="none" strike="noStrike" kern="1200" cap="none" spc="0" normalizeH="0" baseline="0" noProof="0" dirty="0">
                          <a:ln>
                            <a:noFill/>
                          </a:ln>
                          <a:solidFill>
                            <a:srgbClr val="000000"/>
                          </a:solidFill>
                          <a:effectLst/>
                          <a:uLnTx/>
                          <a:uFillTx/>
                        </a:rPr>
                        <a:t>extracted to generate revenue and offset </a:t>
                      </a:r>
                      <a:r>
                        <a:rPr lang="en-US" sz="1250" b="1" u="none" strike="noStrike" kern="1200" cap="none" spc="0" normalizeH="0" baseline="0" noProof="0" dirty="0">
                          <a:ln>
                            <a:noFill/>
                          </a:ln>
                          <a:solidFill>
                            <a:srgbClr val="000000"/>
                          </a:solidFill>
                          <a:effectLst/>
                          <a:uLnTx/>
                          <a:uFillTx/>
                        </a:rPr>
                        <a:t>capture costs</a:t>
                      </a:r>
                      <a:endParaRPr kumimoji="0" lang="en-US" sz="1250" b="1" u="none" strike="noStrike" kern="1200" cap="none" spc="0" normalizeH="0" baseline="0" noProof="0" dirty="0">
                        <a:ln>
                          <a:noFill/>
                        </a:ln>
                        <a:solidFill>
                          <a:srgbClr val="000000"/>
                        </a:solidFill>
                        <a:effectLst/>
                        <a:uLnTx/>
                        <a:uFillTx/>
                      </a:endParaRPr>
                    </a:p>
                    <a:p>
                      <a:pPr marL="177800" marR="0" lvl="0" indent="-177800" algn="l" defTabSz="914400" rtl="0" eaLnBrk="1" fontAlgn="auto" latinLnBrk="0" hangingPunct="1">
                        <a:lnSpc>
                          <a:spcPct val="100000"/>
                        </a:lnSpc>
                        <a:spcBef>
                          <a:spcPts val="600"/>
                        </a:spcBef>
                        <a:spcAft>
                          <a:spcPts val="0"/>
                        </a:spcAft>
                        <a:buClrTx/>
                        <a:buSzTx/>
                        <a:tabLst/>
                        <a:defRPr/>
                      </a:pPr>
                      <a:r>
                        <a:rPr kumimoji="0" lang="en-US" sz="1250" b="1" u="none" strike="noStrike" kern="1200" cap="none" spc="0" normalizeH="0" baseline="0" noProof="0" dirty="0">
                          <a:ln>
                            <a:noFill/>
                          </a:ln>
                          <a:solidFill>
                            <a:srgbClr val="000000"/>
                          </a:solidFill>
                          <a:effectLst/>
                          <a:uLnTx/>
                          <a:uFillTx/>
                        </a:rPr>
                        <a:t>Raises several environmental concerns,</a:t>
                      </a:r>
                      <a:r>
                        <a:rPr kumimoji="0" lang="en-US" sz="1250" b="0" u="none" strike="noStrike" kern="1200" cap="none" spc="0" normalizeH="0" baseline="0" noProof="0" dirty="0">
                          <a:ln>
                            <a:noFill/>
                          </a:ln>
                          <a:solidFill>
                            <a:srgbClr val="000000"/>
                          </a:solidFill>
                          <a:effectLst/>
                          <a:uLnTx/>
                          <a:uFillTx/>
                        </a:rPr>
                        <a:t> such as pollution of land and surface water from chemical and oil leakages</a:t>
                      </a:r>
                    </a:p>
                    <a:p>
                      <a:pPr marL="177800" marR="0" lvl="0" indent="-177800" algn="l" defTabSz="914400" rtl="0" eaLnBrk="1" fontAlgn="auto" latinLnBrk="0" hangingPunct="1">
                        <a:lnSpc>
                          <a:spcPct val="100000"/>
                        </a:lnSpc>
                        <a:spcBef>
                          <a:spcPts val="600"/>
                        </a:spcBef>
                        <a:spcAft>
                          <a:spcPts val="0"/>
                        </a:spcAft>
                        <a:buClrTx/>
                        <a:buSzTx/>
                        <a:tabLst/>
                        <a:defRPr/>
                      </a:pPr>
                      <a:r>
                        <a:rPr kumimoji="0" lang="en-US" sz="1250" b="0" u="none" strike="noStrike" kern="1200" cap="none" spc="0" normalizeH="0" baseline="0" noProof="0" dirty="0">
                          <a:ln>
                            <a:noFill/>
                          </a:ln>
                          <a:solidFill>
                            <a:srgbClr val="000000"/>
                          </a:solidFill>
                          <a:effectLst/>
                          <a:uLnTx/>
                          <a:uFillTx/>
                        </a:rPr>
                        <a:t>Early-on projects are carbon-negative, then go carbon-positive six to 18 years into operations as oil production declines</a:t>
                      </a:r>
                      <a:endParaRPr kumimoji="0" lang="en-US" sz="1250" b="1" u="none" strike="noStrike" kern="1200" cap="none" spc="0" normalizeH="0" baseline="0" noProof="0" dirty="0">
                        <a:ln>
                          <a:noFill/>
                        </a:ln>
                        <a:solidFill>
                          <a:srgbClr val="000000"/>
                        </a:solidFill>
                        <a:effectLst/>
                        <a:uLnTx/>
                        <a:uFillTx/>
                      </a:endParaRPr>
                    </a:p>
                  </a:txBody>
                  <a:tcPr/>
                </a:tc>
                <a:extLst>
                  <a:ext uri="{0D108BD9-81ED-4DB2-BD59-A6C34878D82A}">
                    <a16:rowId xmlns:a16="http://schemas.microsoft.com/office/drawing/2014/main" val="1266601515"/>
                  </a:ext>
                </a:extLst>
              </a:tr>
              <a:tr h="1092952">
                <a:tc>
                  <a:txBody>
                    <a:bodyPr/>
                    <a:lstStyle/>
                    <a:p>
                      <a:pPr marL="0" lvl="0" indent="0">
                        <a:buNone/>
                      </a:pPr>
                      <a:r>
                        <a:rPr lang="en-US" sz="1250" b="1"/>
                        <a:t>Production of drop-in fuels</a:t>
                      </a:r>
                    </a:p>
                  </a:txBody>
                  <a:tcPr/>
                </a:tc>
                <a:tc>
                  <a:txBody>
                    <a:bodyPr/>
                    <a:lstStyle/>
                    <a:p>
                      <a:pPr marL="177800" marR="0" lvl="0" indent="-177800" algn="l" defTabSz="914400" rtl="0" eaLnBrk="1" fontAlgn="auto" latinLnBrk="0" hangingPunct="1">
                        <a:lnSpc>
                          <a:spcPct val="100000"/>
                        </a:lnSpc>
                        <a:spcBef>
                          <a:spcPts val="600"/>
                        </a:spcBef>
                        <a:spcAft>
                          <a:spcPts val="0"/>
                        </a:spcAft>
                        <a:buClrTx/>
                        <a:buSzTx/>
                        <a:tabLst/>
                        <a:defRPr/>
                      </a:pPr>
                      <a:r>
                        <a:rPr lang="en-US" sz="1250" dirty="0">
                          <a:solidFill>
                            <a:srgbClr val="000000"/>
                          </a:solidFill>
                        </a:rPr>
                        <a:t>Generates feedstock for methanol and synthetic fuels </a:t>
                      </a:r>
                      <a:r>
                        <a:rPr lang="en-US" sz="1250" b="1" dirty="0">
                          <a:solidFill>
                            <a:srgbClr val="000000"/>
                          </a:solidFill>
                        </a:rPr>
                        <a:t>that are compatible with existing infrastructure</a:t>
                      </a:r>
                      <a:r>
                        <a:rPr lang="en-US" sz="1250" b="0" dirty="0">
                          <a:solidFill>
                            <a:srgbClr val="000000"/>
                          </a:solidFill>
                        </a:rPr>
                        <a:t> (largely focusing on sustainable aviation fuel)</a:t>
                      </a:r>
                      <a:endParaRPr lang="en-US" sz="1250" b="1" dirty="0">
                        <a:solidFill>
                          <a:srgbClr val="000000"/>
                        </a:solidFill>
                      </a:endParaRPr>
                    </a:p>
                    <a:p>
                      <a:pPr marL="177800" marR="0" lvl="0" indent="-177800" algn="l" defTabSz="914400" rtl="0" eaLnBrk="1" fontAlgn="auto" latinLnBrk="0" hangingPunct="1">
                        <a:lnSpc>
                          <a:spcPct val="100000"/>
                        </a:lnSpc>
                        <a:spcBef>
                          <a:spcPts val="600"/>
                        </a:spcBef>
                        <a:spcAft>
                          <a:spcPts val="0"/>
                        </a:spcAft>
                        <a:buClrTx/>
                        <a:buSzTx/>
                        <a:tabLst/>
                        <a:defRPr/>
                      </a:pPr>
                      <a:r>
                        <a:rPr lang="en-US" sz="1250" b="0" dirty="0">
                          <a:solidFill>
                            <a:srgbClr val="000000"/>
                          </a:solidFill>
                        </a:rPr>
                        <a:t>Helps </a:t>
                      </a:r>
                      <a:r>
                        <a:rPr lang="en-US" sz="1250" b="1" dirty="0">
                          <a:solidFill>
                            <a:srgbClr val="000000"/>
                          </a:solidFill>
                        </a:rPr>
                        <a:t>reduce reliance on fossil fuels </a:t>
                      </a:r>
                      <a:r>
                        <a:rPr lang="en-US" sz="1250" b="0" dirty="0">
                          <a:solidFill>
                            <a:srgbClr val="000000"/>
                          </a:solidFill>
                        </a:rPr>
                        <a:t>and closes carbon loop</a:t>
                      </a:r>
                    </a:p>
                    <a:p>
                      <a:pPr marL="177800" marR="0" lvl="0" indent="-177800" algn="l" defTabSz="914400" rtl="0" eaLnBrk="1" fontAlgn="auto" latinLnBrk="0" hangingPunct="1">
                        <a:lnSpc>
                          <a:spcPct val="100000"/>
                        </a:lnSpc>
                        <a:spcBef>
                          <a:spcPts val="600"/>
                        </a:spcBef>
                        <a:spcAft>
                          <a:spcPts val="0"/>
                        </a:spcAft>
                        <a:buClrTx/>
                        <a:buSzTx/>
                        <a:tabLst/>
                        <a:defRPr/>
                      </a:pPr>
                      <a:r>
                        <a:rPr lang="en-US" sz="1250" b="0" dirty="0">
                          <a:solidFill>
                            <a:srgbClr val="000000"/>
                          </a:solidFill>
                        </a:rPr>
                        <a:t>Many technologies are in early development</a:t>
                      </a:r>
                    </a:p>
                  </a:txBody>
                  <a:tcPr/>
                </a:tc>
                <a:extLst>
                  <a:ext uri="{0D108BD9-81ED-4DB2-BD59-A6C34878D82A}">
                    <a16:rowId xmlns:a16="http://schemas.microsoft.com/office/drawing/2014/main" val="591844226"/>
                  </a:ext>
                </a:extLst>
              </a:tr>
              <a:tr h="1386754">
                <a:tc>
                  <a:txBody>
                    <a:bodyPr/>
                    <a:lstStyle/>
                    <a:p>
                      <a:pPr marL="0" lvl="0" indent="0">
                        <a:buNone/>
                      </a:pPr>
                      <a:r>
                        <a:rPr lang="en-US" sz="1250" b="1"/>
                        <a:t>Building materials and polymers</a:t>
                      </a:r>
                    </a:p>
                  </a:txBody>
                  <a:tcPr/>
                </a:tc>
                <a:tc>
                  <a:txBody>
                    <a:bodyPr/>
                    <a:lstStyle/>
                    <a:p>
                      <a:pPr marL="177800" indent="-177800">
                        <a:spcBef>
                          <a:spcPts val="600"/>
                        </a:spcBef>
                      </a:pPr>
                      <a:r>
                        <a:rPr kumimoji="0" lang="en-US" sz="1250" b="0" u="none" strike="noStrike" kern="1200" cap="none" spc="0" normalizeH="0" baseline="0" noProof="0" dirty="0">
                          <a:ln>
                            <a:noFill/>
                          </a:ln>
                          <a:solidFill>
                            <a:srgbClr val="000000"/>
                          </a:solidFill>
                          <a:effectLst/>
                          <a:uLnTx/>
                          <a:uFillTx/>
                        </a:rPr>
                        <a:t>Converts CO</a:t>
                      </a:r>
                      <a:r>
                        <a:rPr kumimoji="0" lang="en-US" sz="1250" b="1" i="0" u="none" strike="noStrike" kern="1200" cap="none" spc="0" normalizeH="0" baseline="-25000" noProof="0" dirty="0">
                          <a:ln>
                            <a:noFill/>
                          </a:ln>
                          <a:solidFill>
                            <a:srgbClr val="000000"/>
                          </a:solidFill>
                          <a:effectLst/>
                          <a:uLnTx/>
                          <a:uFillTx/>
                          <a:latin typeface="Arial"/>
                        </a:rPr>
                        <a:t>2</a:t>
                      </a:r>
                      <a:r>
                        <a:rPr lang="en-US" sz="1250" b="0" u="none" strike="noStrike" kern="1200" cap="none" spc="0" normalizeH="0" baseline="0" noProof="0" dirty="0">
                          <a:ln>
                            <a:noFill/>
                          </a:ln>
                          <a:solidFill>
                            <a:srgbClr val="000000"/>
                          </a:solidFill>
                          <a:effectLst/>
                          <a:uLnTx/>
                          <a:uFillTx/>
                        </a:rPr>
                        <a:t> </a:t>
                      </a:r>
                      <a:r>
                        <a:rPr kumimoji="0" lang="en-US" sz="1250" b="0" u="none" strike="noStrike" kern="1200" cap="none" spc="0" normalizeH="0" baseline="0" noProof="0" dirty="0">
                          <a:ln>
                            <a:noFill/>
                          </a:ln>
                          <a:solidFill>
                            <a:srgbClr val="000000"/>
                          </a:solidFill>
                          <a:effectLst/>
                          <a:uLnTx/>
                          <a:uFillTx/>
                        </a:rPr>
                        <a:t>into carbonates used in cement and concrete production and can also be used to create plastics and other chemical and polymer materials</a:t>
                      </a:r>
                    </a:p>
                    <a:p>
                      <a:pPr marL="177800" indent="-177800">
                        <a:spcBef>
                          <a:spcPts val="600"/>
                        </a:spcBef>
                      </a:pPr>
                      <a:r>
                        <a:rPr kumimoji="0" lang="en-US" sz="1250" b="0" u="none" strike="noStrike" kern="1200" cap="none" spc="0" normalizeH="0" baseline="0" noProof="0" dirty="0">
                          <a:ln>
                            <a:noFill/>
                          </a:ln>
                          <a:solidFill>
                            <a:srgbClr val="000000"/>
                          </a:solidFill>
                          <a:effectLst/>
                          <a:uLnTx/>
                          <a:uFillTx/>
                        </a:rPr>
                        <a:t>Building materials derived from CO</a:t>
                      </a:r>
                      <a:r>
                        <a:rPr kumimoji="0" lang="en-US" sz="1250" b="1" i="0" u="none" strike="noStrike" kern="1200" cap="none" spc="0" normalizeH="0" baseline="-25000" noProof="0" dirty="0">
                          <a:ln>
                            <a:noFill/>
                          </a:ln>
                          <a:solidFill>
                            <a:srgbClr val="000000"/>
                          </a:solidFill>
                          <a:effectLst/>
                          <a:uLnTx/>
                          <a:uFillTx/>
                          <a:latin typeface="Arial"/>
                        </a:rPr>
                        <a:t>2</a:t>
                      </a:r>
                      <a:r>
                        <a:rPr lang="en-US" sz="1250" b="0" u="none" strike="noStrike" kern="1200" cap="none" spc="0" normalizeH="0" baseline="0" noProof="0" dirty="0">
                          <a:ln>
                            <a:noFill/>
                          </a:ln>
                          <a:solidFill>
                            <a:srgbClr val="000000"/>
                          </a:solidFill>
                          <a:effectLst/>
                          <a:uLnTx/>
                          <a:uFillTx/>
                        </a:rPr>
                        <a:t> </a:t>
                      </a:r>
                      <a:r>
                        <a:rPr kumimoji="0" lang="en-US" sz="1250" b="0" u="none" strike="noStrike" kern="1200" cap="none" spc="0" normalizeH="0" baseline="0" noProof="0" dirty="0">
                          <a:ln>
                            <a:noFill/>
                          </a:ln>
                          <a:solidFill>
                            <a:srgbClr val="000000"/>
                          </a:solidFill>
                          <a:effectLst/>
                          <a:uLnTx/>
                          <a:uFillTx/>
                        </a:rPr>
                        <a:t>products are the only use case that counts as </a:t>
                      </a:r>
                      <a:r>
                        <a:rPr kumimoji="0" lang="en-US" sz="1250" b="1" u="none" strike="noStrike" kern="1200" cap="none" spc="0" normalizeH="0" baseline="0" noProof="0" dirty="0">
                          <a:ln>
                            <a:noFill/>
                          </a:ln>
                          <a:solidFill>
                            <a:srgbClr val="000000"/>
                          </a:solidFill>
                          <a:effectLst/>
                          <a:uLnTx/>
                          <a:uFillTx/>
                        </a:rPr>
                        <a:t>permanent sequestration</a:t>
                      </a:r>
                    </a:p>
                    <a:p>
                      <a:pPr marL="177800" indent="-177800" defTabSz="914400">
                        <a:spcBef>
                          <a:spcPts val="600"/>
                        </a:spcBef>
                        <a:defRPr/>
                      </a:pPr>
                      <a:r>
                        <a:rPr kumimoji="0" lang="en-US" sz="1250" b="0" u="none" strike="noStrike" kern="1200" cap="none" spc="0" normalizeH="0" baseline="0" noProof="0" dirty="0">
                          <a:ln>
                            <a:noFill/>
                          </a:ln>
                          <a:solidFill>
                            <a:srgbClr val="000000"/>
                          </a:solidFill>
                          <a:effectLst/>
                          <a:uLnTx/>
                          <a:uFillTx/>
                        </a:rPr>
                        <a:t>Only a handful of projects focus on this use due to lack of profitability</a:t>
                      </a:r>
                    </a:p>
                  </a:txBody>
                  <a:tcPr/>
                </a:tc>
                <a:extLst>
                  <a:ext uri="{0D108BD9-81ED-4DB2-BD59-A6C34878D82A}">
                    <a16:rowId xmlns:a16="http://schemas.microsoft.com/office/drawing/2014/main" val="1979706355"/>
                  </a:ext>
                </a:extLst>
              </a:tr>
            </a:tbl>
          </a:graphicData>
        </a:graphic>
      </p:graphicFrame>
      <p:pic>
        <p:nvPicPr>
          <p:cNvPr id="14" name="Picture 13">
            <a:extLst>
              <a:ext uri="{FF2B5EF4-FFF2-40B4-BE49-F238E27FC236}">
                <a16:creationId xmlns:a16="http://schemas.microsoft.com/office/drawing/2014/main" id="{866681D2-F02C-FA4B-AD09-97BFA3CA3639}"/>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801140" y="1835585"/>
            <a:ext cx="213716" cy="211681"/>
          </a:xfrm>
          <a:prstGeom prst="rect">
            <a:avLst/>
          </a:prstGeom>
        </p:spPr>
      </p:pic>
      <p:pic>
        <p:nvPicPr>
          <p:cNvPr id="15" name="Picture 14">
            <a:extLst>
              <a:ext uri="{FF2B5EF4-FFF2-40B4-BE49-F238E27FC236}">
                <a16:creationId xmlns:a16="http://schemas.microsoft.com/office/drawing/2014/main" id="{866681D2-F02C-FA4B-AD09-97BFA3CA3639}"/>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801140" y="2083941"/>
            <a:ext cx="213716" cy="211681"/>
          </a:xfrm>
          <a:prstGeom prst="rect">
            <a:avLst/>
          </a:prstGeom>
        </p:spPr>
      </p:pic>
      <p:pic>
        <p:nvPicPr>
          <p:cNvPr id="16" name="Picture 15">
            <a:extLst>
              <a:ext uri="{FF2B5EF4-FFF2-40B4-BE49-F238E27FC236}">
                <a16:creationId xmlns:a16="http://schemas.microsoft.com/office/drawing/2014/main" id="{866681D2-F02C-FA4B-AD09-97BFA3CA3639}"/>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801140" y="3729035"/>
            <a:ext cx="213716" cy="211681"/>
          </a:xfrm>
          <a:prstGeom prst="rect">
            <a:avLst/>
          </a:prstGeom>
        </p:spPr>
      </p:pic>
      <p:pic>
        <p:nvPicPr>
          <p:cNvPr id="17" name="Picture 16">
            <a:extLst>
              <a:ext uri="{FF2B5EF4-FFF2-40B4-BE49-F238E27FC236}">
                <a16:creationId xmlns:a16="http://schemas.microsoft.com/office/drawing/2014/main" id="{866681D2-F02C-FA4B-AD09-97BFA3CA3639}"/>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801140" y="4189678"/>
            <a:ext cx="213716" cy="211681"/>
          </a:xfrm>
          <a:prstGeom prst="rect">
            <a:avLst/>
          </a:prstGeom>
        </p:spPr>
      </p:pic>
      <p:pic>
        <p:nvPicPr>
          <p:cNvPr id="21" name="Picture 20">
            <a:extLst>
              <a:ext uri="{FF2B5EF4-FFF2-40B4-BE49-F238E27FC236}">
                <a16:creationId xmlns:a16="http://schemas.microsoft.com/office/drawing/2014/main" id="{866681D2-F02C-FA4B-AD09-97BFA3CA3639}"/>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801140" y="4824833"/>
            <a:ext cx="213716" cy="211681"/>
          </a:xfrm>
          <a:prstGeom prst="rect">
            <a:avLst/>
          </a:prstGeom>
        </p:spPr>
      </p:pic>
      <p:pic>
        <p:nvPicPr>
          <p:cNvPr id="22" name="Picture 21">
            <a:extLst>
              <a:ext uri="{FF2B5EF4-FFF2-40B4-BE49-F238E27FC236}">
                <a16:creationId xmlns:a16="http://schemas.microsoft.com/office/drawing/2014/main" id="{866681D2-F02C-FA4B-AD09-97BFA3CA3639}"/>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801140" y="5272371"/>
            <a:ext cx="213716" cy="211681"/>
          </a:xfrm>
          <a:prstGeom prst="rect">
            <a:avLst/>
          </a:prstGeom>
        </p:spPr>
      </p:pic>
      <p:pic>
        <p:nvPicPr>
          <p:cNvPr id="23" name="Picture 14">
            <a:extLst>
              <a:ext uri="{FF2B5EF4-FFF2-40B4-BE49-F238E27FC236}">
                <a16:creationId xmlns:a16="http://schemas.microsoft.com/office/drawing/2014/main" id="{B35A40AD-DA71-1862-ABEA-E228E4667248}"/>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3801140" y="2743160"/>
            <a:ext cx="206552" cy="204585"/>
          </a:xfrm>
          <a:prstGeom prst="rect">
            <a:avLst/>
          </a:prstGeom>
        </p:spPr>
      </p:pic>
      <p:pic>
        <p:nvPicPr>
          <p:cNvPr id="24" name="Picture 14">
            <a:extLst>
              <a:ext uri="{FF2B5EF4-FFF2-40B4-BE49-F238E27FC236}">
                <a16:creationId xmlns:a16="http://schemas.microsoft.com/office/drawing/2014/main" id="{B35A40AD-DA71-1862-ABEA-E228E4667248}"/>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3801140" y="3155140"/>
            <a:ext cx="206552" cy="204585"/>
          </a:xfrm>
          <a:prstGeom prst="rect">
            <a:avLst/>
          </a:prstGeom>
        </p:spPr>
      </p:pic>
      <p:pic>
        <p:nvPicPr>
          <p:cNvPr id="25" name="Picture 14">
            <a:extLst>
              <a:ext uri="{FF2B5EF4-FFF2-40B4-BE49-F238E27FC236}">
                <a16:creationId xmlns:a16="http://schemas.microsoft.com/office/drawing/2014/main" id="{B35A40AD-DA71-1862-ABEA-E228E4667248}"/>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3801140" y="4437766"/>
            <a:ext cx="206552" cy="204585"/>
          </a:xfrm>
          <a:prstGeom prst="rect">
            <a:avLst/>
          </a:prstGeom>
        </p:spPr>
      </p:pic>
      <p:pic>
        <p:nvPicPr>
          <p:cNvPr id="26" name="Picture 14">
            <a:extLst>
              <a:ext uri="{FF2B5EF4-FFF2-40B4-BE49-F238E27FC236}">
                <a16:creationId xmlns:a16="http://schemas.microsoft.com/office/drawing/2014/main" id="{B35A40AD-DA71-1862-ABEA-E228E4667248}"/>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3801140" y="5766939"/>
            <a:ext cx="206552" cy="204585"/>
          </a:xfrm>
          <a:prstGeom prst="rect">
            <a:avLst/>
          </a:prstGeom>
        </p:spPr>
      </p:pic>
      <p:sp>
        <p:nvSpPr>
          <p:cNvPr id="7" name="Oval 6">
            <a:extLst>
              <a:ext uri="{FF2B5EF4-FFF2-40B4-BE49-F238E27FC236}">
                <a16:creationId xmlns:a16="http://schemas.microsoft.com/office/drawing/2014/main" id="{8BB0F0E9-F363-3D6B-CC11-B85A831DB92F}"/>
              </a:ext>
            </a:extLst>
          </p:cNvPr>
          <p:cNvSpPr/>
          <p:nvPr/>
        </p:nvSpPr>
        <p:spPr bwMode="gray">
          <a:xfrm>
            <a:off x="0" y="45720"/>
            <a:ext cx="416560" cy="406400"/>
          </a:xfrm>
          <a:prstGeom prst="ellipse">
            <a:avLst/>
          </a:prstGeom>
          <a:solidFill>
            <a:srgbClr val="009B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4</a:t>
            </a:r>
          </a:p>
        </p:txBody>
      </p:sp>
      <p:sp>
        <p:nvSpPr>
          <p:cNvPr id="8" name="Rectangle 7">
            <a:extLst>
              <a:ext uri="{FF2B5EF4-FFF2-40B4-BE49-F238E27FC236}">
                <a16:creationId xmlns:a16="http://schemas.microsoft.com/office/drawing/2014/main" id="{E7636C4B-1485-A851-2A4D-593D4AF92412}"/>
              </a:ext>
            </a:extLst>
          </p:cNvPr>
          <p:cNvSpPr/>
          <p:nvPr/>
        </p:nvSpPr>
        <p:spPr bwMode="gray">
          <a:xfrm>
            <a:off x="495884" y="68051"/>
            <a:ext cx="2430196" cy="365760"/>
          </a:xfrm>
          <a:prstGeom prst="rect">
            <a:avLst/>
          </a:prstGeom>
          <a:solidFill>
            <a:srgbClr val="009B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a:solidFill>
                  <a:srgbClr val="FFFFFF"/>
                </a:solidFill>
                <a:latin typeface="Arial"/>
              </a:rPr>
              <a:t>Utilization</a:t>
            </a:r>
          </a:p>
        </p:txBody>
      </p:sp>
      <p:pic>
        <p:nvPicPr>
          <p:cNvPr id="2" name="Graphic 1" descr="Fuel outline">
            <a:extLst>
              <a:ext uri="{FF2B5EF4-FFF2-40B4-BE49-F238E27FC236}">
                <a16:creationId xmlns:a16="http://schemas.microsoft.com/office/drawing/2014/main" id="{6501EBD0-3938-2257-B669-3A8479778E70}"/>
              </a:ext>
            </a:extLst>
          </p:cNvPr>
          <p:cNvPicPr>
            <a:picLocks noChangeAspect="1"/>
          </p:cNvPicPr>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1220496" y="3858330"/>
            <a:ext cx="914400" cy="914400"/>
          </a:xfrm>
          <a:prstGeom prst="rect">
            <a:avLst/>
          </a:prstGeom>
        </p:spPr>
      </p:pic>
      <p:pic>
        <p:nvPicPr>
          <p:cNvPr id="3" name="Graphic 2" descr="Oil Rig outline">
            <a:extLst>
              <a:ext uri="{FF2B5EF4-FFF2-40B4-BE49-F238E27FC236}">
                <a16:creationId xmlns:a16="http://schemas.microsoft.com/office/drawing/2014/main" id="{4DF3233D-91CA-F1E5-81D5-11EA12DE8516}"/>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1220496" y="2207400"/>
            <a:ext cx="914400" cy="914400"/>
          </a:xfrm>
          <a:prstGeom prst="rect">
            <a:avLst/>
          </a:prstGeom>
        </p:spPr>
      </p:pic>
      <p:pic>
        <p:nvPicPr>
          <p:cNvPr id="5" name="Graphic 4" descr="Raw Materials outline">
            <a:extLst>
              <a:ext uri="{FF2B5EF4-FFF2-40B4-BE49-F238E27FC236}">
                <a16:creationId xmlns:a16="http://schemas.microsoft.com/office/drawing/2014/main" id="{2AF18BC9-ABF8-BFBF-99B5-8BFB813EEE97}"/>
              </a:ext>
            </a:extLst>
          </p:cNvPr>
          <p:cNvPicPr>
            <a:picLocks noChangeAspect="1"/>
          </p:cNvPicPr>
          <p:nvPr/>
        </p:nvPicPr>
        <p:blipFill>
          <a:blip r:embed="rId24" cstate="screen">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1220496" y="5033010"/>
            <a:ext cx="914400" cy="914400"/>
          </a:xfrm>
          <a:prstGeom prst="rect">
            <a:avLst/>
          </a:prstGeom>
        </p:spPr>
      </p:pic>
    </p:spTree>
    <p:custDataLst>
      <p:tags r:id="rId1"/>
    </p:custDataLst>
    <p:extLst>
      <p:ext uri="{BB962C8B-B14F-4D97-AF65-F5344CB8AC3E}">
        <p14:creationId xmlns:p14="http://schemas.microsoft.com/office/powerpoint/2010/main" val="2952554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think-cell data - do not delete" hidden="1">
            <a:extLst>
              <a:ext uri="{FF2B5EF4-FFF2-40B4-BE49-F238E27FC236}">
                <a16:creationId xmlns:a16="http://schemas.microsoft.com/office/drawing/2014/main" id="{D0DF4DB8-84B5-2F2A-6B81-29C85C4B18D6}"/>
              </a:ext>
            </a:extLst>
          </p:cNvPr>
          <p:cNvGraphicFramePr>
            <a:graphicFrameLocks noChangeAspect="1"/>
          </p:cNvGraphicFramePr>
          <p:nvPr>
            <p:custDataLst>
              <p:tags r:id="rId1"/>
            </p:custDataLst>
            <p:extLst>
              <p:ext uri="{D42A27DB-BD31-4B8C-83A1-F6EECF244321}">
                <p14:modId xmlns:p14="http://schemas.microsoft.com/office/powerpoint/2010/main" val="83432218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6" imgW="7772400" imgH="10058400" progId="TCLayout.ActiveDocument.1">
                  <p:embed/>
                </p:oleObj>
              </mc:Choice>
              <mc:Fallback>
                <p:oleObj name="think-cell Slide" r:id="rId36" imgW="7772400" imgH="10058400" progId="TCLayout.ActiveDocument.1">
                  <p:embed/>
                  <p:pic>
                    <p:nvPicPr>
                      <p:cNvPr id="45" name="think-cell data - do not delete" hidden="1">
                        <a:extLst>
                          <a:ext uri="{FF2B5EF4-FFF2-40B4-BE49-F238E27FC236}">
                            <a16:creationId xmlns:a16="http://schemas.microsoft.com/office/drawing/2014/main" id="{D0DF4DB8-84B5-2F2A-6B81-29C85C4B18D6}"/>
                          </a:ext>
                        </a:extLst>
                      </p:cNvPr>
                      <p:cNvPicPr/>
                      <p:nvPr/>
                    </p:nvPicPr>
                    <p:blipFill>
                      <a:blip r:embed="rId37"/>
                      <a:stretch>
                        <a:fillRect/>
                      </a:stretch>
                    </p:blipFill>
                    <p:spPr>
                      <a:xfrm>
                        <a:off x="1588" y="1588"/>
                        <a:ext cx="1227" cy="1588"/>
                      </a:xfrm>
                      <a:prstGeom prst="rect">
                        <a:avLst/>
                      </a:prstGeom>
                    </p:spPr>
                  </p:pic>
                </p:oleObj>
              </mc:Fallback>
            </mc:AlternateContent>
          </a:graphicData>
        </a:graphic>
      </p:graphicFrame>
      <p:sp>
        <p:nvSpPr>
          <p:cNvPr id="34" name="Title 5">
            <a:extLst>
              <a:ext uri="{FF2B5EF4-FFF2-40B4-BE49-F238E27FC236}">
                <a16:creationId xmlns:a16="http://schemas.microsoft.com/office/drawing/2014/main" id="{1296A531-C66A-BF1C-66B0-06F666E68393}"/>
              </a:ext>
            </a:extLst>
          </p:cNvPr>
          <p:cNvSpPr txBox="1">
            <a:spLocks/>
          </p:cNvSpPr>
          <p:nvPr/>
        </p:nvSpPr>
        <p:spPr>
          <a:xfrm>
            <a:off x="330200" y="523317"/>
            <a:ext cx="11531600" cy="877527"/>
          </a:xfrm>
          <a:prstGeom prst="rect">
            <a:avLst/>
          </a:prstGeom>
          <a:ln w="9525" cap="flat" cmpd="sng" algn="ctr">
            <a:noFill/>
            <a:prstDash val="solid"/>
            <a:round/>
            <a:headEnd type="none" w="med" len="med"/>
            <a:tailEnd type="none" w="med" len="med"/>
          </a:ln>
        </p:spPr>
        <p:txBody>
          <a:bodyPr vert="horz" lIns="91440" tIns="0" rIns="91440" bIns="45720" rtlCol="0" anchor="t">
            <a:noAutofit/>
          </a:bodyPr>
          <a:lstStyle>
            <a:lvl1pPr algn="l" defTabSz="711200" rtl="0" eaLnBrk="1" latinLnBrk="0" hangingPunct="1">
              <a:lnSpc>
                <a:spcPct val="100000"/>
              </a:lnSpc>
              <a:spcBef>
                <a:spcPct val="0"/>
              </a:spcBef>
              <a:buNone/>
              <a:defRPr sz="2800" b="1" kern="1200" baseline="0">
                <a:solidFill>
                  <a:schemeClr val="tx1"/>
                </a:solidFill>
                <a:latin typeface="+mj-lt"/>
                <a:ea typeface="+mj-ea"/>
                <a:cs typeface="+mj-cs"/>
              </a:defRPr>
            </a:lvl1pPr>
          </a:lstStyle>
          <a:p>
            <a:r>
              <a:rPr lang="en-US" dirty="0"/>
              <a:t>North Dakota state subsidies for EOR incentivize oil extraction instead of CO</a:t>
            </a:r>
            <a:r>
              <a:rPr lang="en-US" baseline="-25000" dirty="0"/>
              <a:t>2</a:t>
            </a:r>
            <a:r>
              <a:rPr lang="en-US" dirty="0"/>
              <a:t> sequestration, undermining abatement potential</a:t>
            </a:r>
          </a:p>
        </p:txBody>
      </p:sp>
      <p:sp>
        <p:nvSpPr>
          <p:cNvPr id="3" name="Title 1">
            <a:extLst>
              <a:ext uri="{FF2B5EF4-FFF2-40B4-BE49-F238E27FC236}">
                <a16:creationId xmlns:a16="http://schemas.microsoft.com/office/drawing/2014/main" id="{254D88ED-58A5-B514-90C3-29F88C68B751}"/>
              </a:ext>
            </a:extLst>
          </p:cNvPr>
          <p:cNvSpPr txBox="1">
            <a:spLocks/>
          </p:cNvSpPr>
          <p:nvPr/>
        </p:nvSpPr>
        <p:spPr>
          <a:xfrm>
            <a:off x="330200" y="523318"/>
            <a:ext cx="11531600" cy="882788"/>
          </a:xfrm>
          <a:prstGeom prst="rect">
            <a:avLst/>
          </a:prstGeom>
        </p:spPr>
        <p:txBody>
          <a:bodyPr vert="horz" lIns="91440" tIns="0" rIns="91440" bIns="45720" rtlCol="0" anchor="t">
            <a:normAutofit fontScale="97500"/>
          </a:bodyPr>
          <a:lstStyle>
            <a:lvl1pPr algn="l" defTabSz="711200" rtl="0" eaLnBrk="1" latinLnBrk="0" hangingPunct="1">
              <a:lnSpc>
                <a:spcPct val="100000"/>
              </a:lnSpc>
              <a:spcBef>
                <a:spcPct val="0"/>
              </a:spcBef>
              <a:buNone/>
              <a:defRPr sz="2800" b="1" kern="1200" baseline="0">
                <a:solidFill>
                  <a:schemeClr val="tx1"/>
                </a:solidFill>
                <a:latin typeface="+mj-lt"/>
                <a:ea typeface="+mj-ea"/>
                <a:cs typeface="+mj-cs"/>
              </a:defRPr>
            </a:lvl1pPr>
          </a:lstStyle>
          <a:p>
            <a:endParaRPr lang="en-US"/>
          </a:p>
        </p:txBody>
      </p:sp>
      <p:sp>
        <p:nvSpPr>
          <p:cNvPr id="4" name="Title 1">
            <a:extLst>
              <a:ext uri="{FF2B5EF4-FFF2-40B4-BE49-F238E27FC236}">
                <a16:creationId xmlns:a16="http://schemas.microsoft.com/office/drawing/2014/main" id="{E5356EE9-B67A-22B6-E8F9-F8F7C2C5ACB3}"/>
              </a:ext>
            </a:extLst>
          </p:cNvPr>
          <p:cNvSpPr txBox="1">
            <a:spLocks/>
          </p:cNvSpPr>
          <p:nvPr/>
        </p:nvSpPr>
        <p:spPr>
          <a:xfrm>
            <a:off x="330200" y="523318"/>
            <a:ext cx="11531600" cy="659434"/>
          </a:xfrm>
          <a:prstGeom prst="rect">
            <a:avLst/>
          </a:prstGeom>
        </p:spPr>
        <p:txBody>
          <a:bodyPr vert="horz" lIns="91440" tIns="0" rIns="91440" bIns="45720" rtlCol="0" anchor="t">
            <a:normAutofit fontScale="97500"/>
          </a:bodyPr>
          <a:lstStyle>
            <a:lvl1pPr algn="l" defTabSz="711200" rtl="0" eaLnBrk="1" latinLnBrk="0" hangingPunct="1">
              <a:lnSpc>
                <a:spcPct val="100000"/>
              </a:lnSpc>
              <a:spcBef>
                <a:spcPct val="0"/>
              </a:spcBef>
              <a:buNone/>
              <a:defRPr sz="2800" b="1" kern="1200" baseline="0">
                <a:solidFill>
                  <a:schemeClr val="tx1"/>
                </a:solidFill>
                <a:latin typeface="+mj-lt"/>
                <a:ea typeface="+mj-ea"/>
                <a:cs typeface="+mj-cs"/>
              </a:defRPr>
            </a:lvl1pPr>
          </a:lstStyle>
          <a:p>
            <a:endParaRPr lang="en-US"/>
          </a:p>
        </p:txBody>
      </p:sp>
      <p:sp>
        <p:nvSpPr>
          <p:cNvPr id="7" name="btfpNotesBox962619">
            <a:extLst>
              <a:ext uri="{FF2B5EF4-FFF2-40B4-BE49-F238E27FC236}">
                <a16:creationId xmlns:a16="http://schemas.microsoft.com/office/drawing/2014/main" id="{D396FC22-FDAE-D354-7803-4ACCFAD7976C}"/>
              </a:ext>
            </a:extLst>
          </p:cNvPr>
          <p:cNvSpPr txBox="1"/>
          <p:nvPr>
            <p:custDataLst>
              <p:tags r:id="rId2"/>
            </p:custDataLst>
          </p:nvPr>
        </p:nvSpPr>
        <p:spPr bwMode="gray">
          <a:xfrm>
            <a:off x="330200" y="6272784"/>
            <a:ext cx="11531600" cy="492443"/>
          </a:xfrm>
          <a:prstGeom prst="rect">
            <a:avLst/>
          </a:prstGeom>
          <a:noFill/>
        </p:spPr>
        <p:txBody>
          <a:bodyPr vert="horz" wrap="square" lIns="0" tIns="0" rIns="0" bIns="0" rtlCol="0" anchor="b">
            <a:spAutoFit/>
          </a:bodyPr>
          <a:lstStyle/>
          <a:p>
            <a:pPr>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a:defRPr/>
            </a:pPr>
            <a:endParaRPr lang="en-US" sz="800" dirty="0">
              <a:solidFill>
                <a:srgbClr val="000000"/>
              </a:solidFill>
              <a:latin typeface="Arial"/>
            </a:endParaRPr>
          </a:p>
          <a:p>
            <a:pPr>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Office of the North Dakota Tax Commissioner, </a:t>
            </a:r>
            <a:r>
              <a:rPr lang="en-US" sz="800" dirty="0">
                <a:hlinkClick r:id="rId38"/>
              </a:rPr>
              <a:t>North Dakota CO2-EOR Financial Analysis</a:t>
            </a:r>
            <a:r>
              <a:rPr lang="en-US" sz="800" dirty="0"/>
              <a:t> (2024).</a:t>
            </a:r>
            <a:endParaRPr kumimoji="0" lang="en-US" sz="8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a:t>
            </a:r>
            <a:r>
              <a:rPr lang="en-US" sz="800" dirty="0">
                <a:solidFill>
                  <a:srgbClr val="000000"/>
                </a:solidFill>
                <a:latin typeface="Aria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Maitreyi Menon, Michelle Priscilla, Hyae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9"/>
              </a:rPr>
              <a:t>Gernot Wagner</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40"/>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41"/>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TextBox 7">
            <a:extLst>
              <a:ext uri="{FF2B5EF4-FFF2-40B4-BE49-F238E27FC236}">
                <a16:creationId xmlns:a16="http://schemas.microsoft.com/office/drawing/2014/main" id="{C32A3C16-27A3-602A-3179-54C4DF5DF06D}"/>
              </a:ext>
            </a:extLst>
          </p:cNvPr>
          <p:cNvSpPr txBox="1"/>
          <p:nvPr/>
        </p:nvSpPr>
        <p:spPr bwMode="gray">
          <a:xfrm>
            <a:off x="9147176" y="1554480"/>
            <a:ext cx="2700763" cy="4147289"/>
          </a:xfrm>
          <a:prstGeom prst="rect">
            <a:avLst/>
          </a:prstGeom>
          <a:solidFill>
            <a:srgbClr val="E3E8EE"/>
          </a:solidFill>
        </p:spPr>
        <p:txBody>
          <a:bodyPr wrap="square" lIns="137160" tIns="137160" rIns="274320" bIns="137160" rtlCol="0" anchor="t">
            <a:spAutoFit/>
          </a:bodyPr>
          <a:lstStyle/>
          <a:p>
            <a:r>
              <a:rPr lang="en-US" sz="1200" b="1" dirty="0"/>
              <a:t>Observations</a:t>
            </a:r>
            <a:endParaRPr lang="en-US" sz="1050" b="1" dirty="0"/>
          </a:p>
          <a:p>
            <a:pPr marL="171450" indent="-171450">
              <a:spcBef>
                <a:spcPts val="600"/>
              </a:spcBef>
              <a:buFont typeface="Arial" panose="020B0604020202020204" pitchFamily="34" charset="0"/>
              <a:buChar char="•"/>
            </a:pPr>
            <a:r>
              <a:rPr lang="en-US" sz="1100" dirty="0"/>
              <a:t>State subsidies are misaligned with climate objectives, </a:t>
            </a:r>
            <a:r>
              <a:rPr lang="en-US" sz="1100" b="1" dirty="0"/>
              <a:t>fueling increased oil production instead of incentivizing carbon sequestration. </a:t>
            </a:r>
          </a:p>
          <a:p>
            <a:pPr marL="171450" indent="-171450">
              <a:spcBef>
                <a:spcPts val="600"/>
              </a:spcBef>
              <a:buFont typeface="Arial" panose="020B0604020202020204" pitchFamily="34" charset="0"/>
              <a:buChar char="•"/>
            </a:pPr>
            <a:r>
              <a:rPr lang="en-US" sz="1100" dirty="0"/>
              <a:t>At $80-per-barrel oil, producers earn nearly $50 net per barrel, making EOR with CO₂ highly attractive.</a:t>
            </a:r>
          </a:p>
          <a:p>
            <a:pPr marL="171450" indent="-171450">
              <a:spcBef>
                <a:spcPts val="600"/>
              </a:spcBef>
              <a:buFont typeface="Arial" panose="020B0604020202020204" pitchFamily="34" charset="0"/>
              <a:buChar char="•"/>
            </a:pPr>
            <a:r>
              <a:rPr lang="en-US" sz="1100" dirty="0"/>
              <a:t>Full Bakken deployment could generate $3B-$9B in oil-linked state revenue over 10 years, </a:t>
            </a:r>
            <a:r>
              <a:rPr lang="en-US" sz="1100" b="1" dirty="0"/>
              <a:t>reinforcing extraction over sequestration.</a:t>
            </a:r>
          </a:p>
          <a:p>
            <a:pPr marL="171450" indent="-171450">
              <a:spcBef>
                <a:spcPts val="600"/>
              </a:spcBef>
              <a:buFont typeface="Arial" panose="020B0604020202020204" pitchFamily="34" charset="0"/>
              <a:buChar char="•"/>
            </a:pPr>
            <a:r>
              <a:rPr lang="en-US" sz="1100" dirty="0"/>
              <a:t>North Dakota’s policy stack (tax holidays, infrastructure relief) is the most aggressive in the U.S., significantly tilting economic viability toward EOR.</a:t>
            </a:r>
          </a:p>
          <a:p>
            <a:pPr marL="171450" indent="-171450">
              <a:buFont typeface="Arial" panose="020B0604020202020204" pitchFamily="34" charset="0"/>
              <a:buChar char="•"/>
            </a:pPr>
            <a:endParaRPr lang="en-US" sz="1050" dirty="0"/>
          </a:p>
        </p:txBody>
      </p:sp>
      <p:cxnSp>
        <p:nvCxnSpPr>
          <p:cNvPr id="12" name="Straight Connector 11">
            <a:extLst>
              <a:ext uri="{FF2B5EF4-FFF2-40B4-BE49-F238E27FC236}">
                <a16:creationId xmlns:a16="http://schemas.microsoft.com/office/drawing/2014/main" id="{04E6B988-3C6D-6159-0D6B-A306B0FDF503}"/>
              </a:ext>
            </a:extLst>
          </p:cNvPr>
          <p:cNvCxnSpPr/>
          <p:nvPr>
            <p:custDataLst>
              <p:tags r:id="rId3"/>
            </p:custDataLst>
          </p:nvPr>
        </p:nvCxnSpPr>
        <p:spPr bwMode="auto">
          <a:xfrm>
            <a:off x="1260474" y="4006850"/>
            <a:ext cx="363538"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57CE372D-539E-207B-D62B-4A472E2D0387}"/>
              </a:ext>
            </a:extLst>
          </p:cNvPr>
          <p:cNvCxnSpPr/>
          <p:nvPr>
            <p:custDataLst>
              <p:tags r:id="rId4"/>
            </p:custDataLst>
          </p:nvPr>
        </p:nvCxnSpPr>
        <p:spPr bwMode="auto">
          <a:xfrm>
            <a:off x="2079624" y="3489325"/>
            <a:ext cx="363538"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01174CC3-0E35-FF25-639C-BCDB54B68CAB}"/>
              </a:ext>
            </a:extLst>
          </p:cNvPr>
          <p:cNvCxnSpPr/>
          <p:nvPr>
            <p:custDataLst>
              <p:tags r:id="rId5"/>
            </p:custDataLst>
          </p:nvPr>
        </p:nvCxnSpPr>
        <p:spPr bwMode="auto">
          <a:xfrm>
            <a:off x="2900362" y="3173413"/>
            <a:ext cx="363538"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C70DD4EB-0B2C-3F65-5F3A-AA162D43821D}"/>
              </a:ext>
            </a:extLst>
          </p:cNvPr>
          <p:cNvCxnSpPr/>
          <p:nvPr>
            <p:custDataLst>
              <p:tags r:id="rId6"/>
            </p:custDataLst>
          </p:nvPr>
        </p:nvCxnSpPr>
        <p:spPr bwMode="auto">
          <a:xfrm>
            <a:off x="3719512" y="3070225"/>
            <a:ext cx="363538"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1B13ED40-9CC0-CBE5-782C-CC54322006A0}"/>
              </a:ext>
            </a:extLst>
          </p:cNvPr>
          <p:cNvCxnSpPr/>
          <p:nvPr>
            <p:custDataLst>
              <p:tags r:id="rId7"/>
            </p:custDataLst>
          </p:nvPr>
        </p:nvCxnSpPr>
        <p:spPr bwMode="auto">
          <a:xfrm>
            <a:off x="4540249" y="3089275"/>
            <a:ext cx="363538"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4F83E528-0E8F-C50F-8D19-25BA3778751E}"/>
              </a:ext>
            </a:extLst>
          </p:cNvPr>
          <p:cNvCxnSpPr/>
          <p:nvPr>
            <p:custDataLst>
              <p:tags r:id="rId8"/>
            </p:custDataLst>
          </p:nvPr>
        </p:nvCxnSpPr>
        <p:spPr bwMode="auto">
          <a:xfrm>
            <a:off x="5359399" y="3109913"/>
            <a:ext cx="363538"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447BA8C6-1503-218F-C6A4-7AE578EF4FE8}"/>
              </a:ext>
            </a:extLst>
          </p:cNvPr>
          <p:cNvCxnSpPr/>
          <p:nvPr>
            <p:custDataLst>
              <p:tags r:id="rId9"/>
            </p:custDataLst>
          </p:nvPr>
        </p:nvCxnSpPr>
        <p:spPr bwMode="auto">
          <a:xfrm>
            <a:off x="6180137" y="3181350"/>
            <a:ext cx="363538"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7459BE8-9AC2-E13A-8E1C-8B792095E199}"/>
              </a:ext>
            </a:extLst>
          </p:cNvPr>
          <p:cNvCxnSpPr/>
          <p:nvPr>
            <p:custDataLst>
              <p:tags r:id="rId10"/>
            </p:custDataLst>
          </p:nvPr>
        </p:nvCxnSpPr>
        <p:spPr bwMode="auto">
          <a:xfrm>
            <a:off x="6999287" y="3292475"/>
            <a:ext cx="363538"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49" name="Chart 48">
            <a:extLst>
              <a:ext uri="{FF2B5EF4-FFF2-40B4-BE49-F238E27FC236}">
                <a16:creationId xmlns:a16="http://schemas.microsoft.com/office/drawing/2014/main" id="{D0832F05-514B-4EB5-93CA-4137C7380BB0}"/>
              </a:ext>
            </a:extLst>
          </p:cNvPr>
          <p:cNvGraphicFramePr/>
          <p:nvPr>
            <p:custDataLst>
              <p:tags r:id="rId11"/>
            </p:custDataLst>
            <p:extLst>
              <p:ext uri="{D42A27DB-BD31-4B8C-83A1-F6EECF244321}">
                <p14:modId xmlns:p14="http://schemas.microsoft.com/office/powerpoint/2010/main" val="2192513947"/>
              </p:ext>
            </p:extLst>
          </p:nvPr>
        </p:nvGraphicFramePr>
        <p:xfrm>
          <a:off x="539750" y="1922463"/>
          <a:ext cx="7545388" cy="2517775"/>
        </p:xfrm>
        <a:graphic>
          <a:graphicData uri="http://schemas.openxmlformats.org/drawingml/2006/chart">
            <c:chart xmlns:c="http://schemas.openxmlformats.org/drawingml/2006/chart" xmlns:r="http://schemas.openxmlformats.org/officeDocument/2006/relationships" r:id="rId42"/>
          </a:graphicData>
        </a:graphic>
      </p:graphicFrame>
      <p:sp>
        <p:nvSpPr>
          <p:cNvPr id="196" name="Right Arrow 195">
            <a:extLst>
              <a:ext uri="{FF2B5EF4-FFF2-40B4-BE49-F238E27FC236}">
                <a16:creationId xmlns:a16="http://schemas.microsoft.com/office/drawing/2014/main" id="{7D0B7323-4982-B472-E08E-CB7AF378F9BE}"/>
              </a:ext>
            </a:extLst>
          </p:cNvPr>
          <p:cNvSpPr/>
          <p:nvPr>
            <p:custDataLst>
              <p:tags r:id="rId12"/>
            </p:custDataLst>
          </p:nvPr>
        </p:nvSpPr>
        <p:spPr bwMode="auto">
          <a:xfrm rot="10800000">
            <a:off x="8053388" y="2997200"/>
            <a:ext cx="128588" cy="152400"/>
          </a:xfrm>
          <a:prstGeom prst="rightArrow">
            <a:avLst>
              <a:gd name="adj1" fmla="val 100000"/>
              <a:gd name="adj2" fmla="val 100000"/>
            </a:avLst>
          </a:prstGeom>
          <a:solidFill>
            <a:schemeClr val="tx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97" name="Straight Connector 196">
            <a:extLst>
              <a:ext uri="{FF2B5EF4-FFF2-40B4-BE49-F238E27FC236}">
                <a16:creationId xmlns:a16="http://schemas.microsoft.com/office/drawing/2014/main" id="{33060796-EE8B-A065-1C54-8AE45AD04E86}"/>
              </a:ext>
            </a:extLst>
          </p:cNvPr>
          <p:cNvCxnSpPr/>
          <p:nvPr>
            <p:custDataLst>
              <p:tags r:id="rId13"/>
            </p:custDataLst>
          </p:nvPr>
        </p:nvCxnSpPr>
        <p:spPr bwMode="auto">
          <a:xfrm>
            <a:off x="622300" y="3073400"/>
            <a:ext cx="1933575" cy="0"/>
          </a:xfrm>
          <a:prstGeom prst="line">
            <a:avLst/>
          </a:prstGeom>
          <a:ln w="952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00" name="Straight Connector 199">
            <a:extLst>
              <a:ext uri="{FF2B5EF4-FFF2-40B4-BE49-F238E27FC236}">
                <a16:creationId xmlns:a16="http://schemas.microsoft.com/office/drawing/2014/main" id="{9791BD07-1724-AC22-E9AB-E268CE58863A}"/>
              </a:ext>
            </a:extLst>
          </p:cNvPr>
          <p:cNvCxnSpPr/>
          <p:nvPr>
            <p:custDataLst>
              <p:tags r:id="rId14"/>
            </p:custDataLst>
          </p:nvPr>
        </p:nvCxnSpPr>
        <p:spPr bwMode="auto">
          <a:xfrm>
            <a:off x="2789237" y="3073400"/>
            <a:ext cx="5213350" cy="0"/>
          </a:xfrm>
          <a:prstGeom prst="line">
            <a:avLst/>
          </a:prstGeom>
          <a:ln w="952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33" name="Text Placeholder 10">
            <a:extLst>
              <a:ext uri="{FF2B5EF4-FFF2-40B4-BE49-F238E27FC236}">
                <a16:creationId xmlns:a16="http://schemas.microsoft.com/office/drawing/2014/main" id="{463F685D-CB8D-E590-FF7F-1837921AB459}"/>
              </a:ext>
            </a:extLst>
          </p:cNvPr>
          <p:cNvSpPr txBox="1">
            <a:spLocks/>
          </p:cNvSpPr>
          <p:nvPr>
            <p:custDataLst>
              <p:tags r:id="rId15"/>
            </p:custDataLst>
          </p:nvPr>
        </p:nvSpPr>
        <p:spPr bwMode="auto">
          <a:xfrm>
            <a:off x="755650" y="4257675"/>
            <a:ext cx="5540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000">
                <a:effectLst/>
              </a:rPr>
              <a:t>Transport</a:t>
            </a:r>
            <a:endParaRPr lang="en-US" sz="1000"/>
          </a:p>
        </p:txBody>
      </p:sp>
      <p:sp>
        <p:nvSpPr>
          <p:cNvPr id="17" name="Text Placeholder 10">
            <a:extLst>
              <a:ext uri="{FF2B5EF4-FFF2-40B4-BE49-F238E27FC236}">
                <a16:creationId xmlns:a16="http://schemas.microsoft.com/office/drawing/2014/main" id="{2BDB700E-24A0-107F-E31D-1EC52D78307D}"/>
              </a:ext>
            </a:extLst>
          </p:cNvPr>
          <p:cNvSpPr txBox="1">
            <a:spLocks/>
          </p:cNvSpPr>
          <p:nvPr>
            <p:custDataLst>
              <p:tags r:id="rId16"/>
            </p:custDataLst>
          </p:nvPr>
        </p:nvSpPr>
        <p:spPr bwMode="auto">
          <a:xfrm>
            <a:off x="1450974" y="4257675"/>
            <a:ext cx="800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960B09B-EA37-4B5D-B6E7-D8EC57CC85A0}" type="datetime''' ''Pr''oje''''''ct'''''' ''''Co''''''''s''''ts'''">
              <a:rPr lang="en-US" altLang="en-US" sz="1000" smtClean="0">
                <a:solidFill>
                  <a:srgbClr val="000000"/>
                </a:solidFill>
              </a:rPr>
              <a:pPr marL="0" indent="0" algn="ctr">
                <a:spcBef>
                  <a:spcPct val="0"/>
                </a:spcBef>
                <a:spcAft>
                  <a:spcPct val="0"/>
                </a:spcAft>
                <a:buNone/>
              </a:pPr>
              <a:t> Project Costs</a:t>
            </a:fld>
            <a:endParaRPr lang="en-US" sz="1000" dirty="0">
              <a:solidFill>
                <a:srgbClr val="000000"/>
              </a:solidFill>
            </a:endParaRPr>
          </a:p>
        </p:txBody>
      </p:sp>
      <p:sp>
        <p:nvSpPr>
          <p:cNvPr id="20" name="Text Placeholder 10">
            <a:extLst>
              <a:ext uri="{FF2B5EF4-FFF2-40B4-BE49-F238E27FC236}">
                <a16:creationId xmlns:a16="http://schemas.microsoft.com/office/drawing/2014/main" id="{552890A5-0539-C811-269F-868FEE4293AE}"/>
              </a:ext>
            </a:extLst>
          </p:cNvPr>
          <p:cNvSpPr txBox="1">
            <a:spLocks/>
          </p:cNvSpPr>
          <p:nvPr>
            <p:custDataLst>
              <p:tags r:id="rId17"/>
            </p:custDataLst>
          </p:nvPr>
        </p:nvSpPr>
        <p:spPr bwMode="auto">
          <a:xfrm>
            <a:off x="2416175" y="4257675"/>
            <a:ext cx="511175"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FC9D16C9-3F5F-4099-8999-E27F5F59DD8E}" type="datetime'R''o''''yalty'' Pa''ym''''e''''n''''''t (19%'''''''')'''''">
              <a:rPr lang="en-US" altLang="en-US" sz="1000" smtClean="0"/>
              <a:pPr marL="0" indent="0" algn="ctr">
                <a:spcBef>
                  <a:spcPct val="0"/>
                </a:spcBef>
                <a:spcAft>
                  <a:spcPct val="0"/>
                </a:spcAft>
                <a:buNone/>
              </a:pPr>
              <a:t>Royalty Payment (19%)</a:t>
            </a:fld>
            <a:endParaRPr lang="en-US" sz="1000"/>
          </a:p>
        </p:txBody>
      </p:sp>
      <p:sp>
        <p:nvSpPr>
          <p:cNvPr id="30" name="Text Placeholder 10">
            <a:extLst>
              <a:ext uri="{FF2B5EF4-FFF2-40B4-BE49-F238E27FC236}">
                <a16:creationId xmlns:a16="http://schemas.microsoft.com/office/drawing/2014/main" id="{671C69DE-6722-6111-D288-1CF7B82EDCAF}"/>
              </a:ext>
            </a:extLst>
          </p:cNvPr>
          <p:cNvSpPr txBox="1">
            <a:spLocks/>
          </p:cNvSpPr>
          <p:nvPr>
            <p:custDataLst>
              <p:tags r:id="rId18"/>
            </p:custDataLst>
          </p:nvPr>
        </p:nvSpPr>
        <p:spPr bwMode="auto">
          <a:xfrm>
            <a:off x="3203576" y="4257675"/>
            <a:ext cx="5746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000" dirty="0">
                <a:effectLst/>
              </a:rPr>
              <a:t>CO</a:t>
            </a:r>
            <a:r>
              <a:rPr lang="en-US" altLang="en-US" sz="1000" baseline="-25000" dirty="0">
                <a:effectLst/>
              </a:rPr>
              <a:t>2</a:t>
            </a:r>
            <a:r>
              <a:rPr lang="en-US" altLang="en-US" sz="1000" dirty="0">
                <a:effectLst/>
              </a:rPr>
              <a:t> Price</a:t>
            </a:r>
            <a:endParaRPr lang="en-US" sz="1000" dirty="0"/>
          </a:p>
        </p:txBody>
      </p:sp>
      <p:sp>
        <p:nvSpPr>
          <p:cNvPr id="71" name="Text Placeholder 10">
            <a:extLst>
              <a:ext uri="{FF2B5EF4-FFF2-40B4-BE49-F238E27FC236}">
                <a16:creationId xmlns:a16="http://schemas.microsoft.com/office/drawing/2014/main" id="{73874CB3-62A8-E009-FF2B-0EFA055F4EC4}"/>
              </a:ext>
            </a:extLst>
          </p:cNvPr>
          <p:cNvSpPr txBox="1">
            <a:spLocks/>
          </p:cNvSpPr>
          <p:nvPr>
            <p:custDataLst>
              <p:tags r:id="rId19"/>
            </p:custDataLst>
          </p:nvPr>
        </p:nvSpPr>
        <p:spPr bwMode="auto">
          <a:xfrm>
            <a:off x="3979863" y="4257675"/>
            <a:ext cx="6651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5652E279-F759-4798-869C-3E813D1212AF}" type="datetime'L''ess:'' ''Sa''le''s &amp;'' ''''Use Ta''''x ''Ex''e''mpt''''ion'">
              <a:rPr lang="en-US" altLang="en-US" sz="1000" smtClean="0"/>
              <a:pPr marL="0" indent="0" algn="ctr">
                <a:spcBef>
                  <a:spcPct val="0"/>
                </a:spcBef>
                <a:spcAft>
                  <a:spcPct val="0"/>
                </a:spcAft>
                <a:buNone/>
              </a:pPr>
              <a:t>Less: Sales &amp; Use Tax Exemption</a:t>
            </a:fld>
            <a:endParaRPr lang="en-US" sz="1000"/>
          </a:p>
        </p:txBody>
      </p:sp>
      <p:sp>
        <p:nvSpPr>
          <p:cNvPr id="77" name="Text Placeholder 10">
            <a:extLst>
              <a:ext uri="{FF2B5EF4-FFF2-40B4-BE49-F238E27FC236}">
                <a16:creationId xmlns:a16="http://schemas.microsoft.com/office/drawing/2014/main" id="{621966E0-050D-FBA8-80AC-D2AA63F95D25}"/>
              </a:ext>
            </a:extLst>
          </p:cNvPr>
          <p:cNvSpPr txBox="1">
            <a:spLocks/>
          </p:cNvSpPr>
          <p:nvPr>
            <p:custDataLst>
              <p:tags r:id="rId20"/>
            </p:custDataLst>
          </p:nvPr>
        </p:nvSpPr>
        <p:spPr bwMode="auto">
          <a:xfrm>
            <a:off x="4805364" y="4257675"/>
            <a:ext cx="652463" cy="6096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ED579B31-CCBC-4B4E-ACD2-A1F143AFC6B2}" type="datetime'''Less'''':'' ''Co''st-Shar''e on'' T''axable'' ''C''apE''''x'">
              <a:rPr lang="en-US" altLang="en-US" sz="1000" smtClean="0"/>
              <a:pPr marL="0" indent="0" algn="ctr">
                <a:spcBef>
                  <a:spcPct val="0"/>
                </a:spcBef>
                <a:spcAft>
                  <a:spcPct val="0"/>
                </a:spcAft>
                <a:buNone/>
              </a:pPr>
              <a:t>Less: Cost-Share on Taxable CapEx</a:t>
            </a:fld>
            <a:endParaRPr lang="en-US" sz="1000" dirty="0"/>
          </a:p>
        </p:txBody>
      </p:sp>
      <p:sp>
        <p:nvSpPr>
          <p:cNvPr id="65" name="Text Placeholder 10">
            <a:extLst>
              <a:ext uri="{FF2B5EF4-FFF2-40B4-BE49-F238E27FC236}">
                <a16:creationId xmlns:a16="http://schemas.microsoft.com/office/drawing/2014/main" id="{1C929ED1-5BF7-52FE-BF62-4B8C26633D45}"/>
              </a:ext>
            </a:extLst>
          </p:cNvPr>
          <p:cNvSpPr txBox="1">
            <a:spLocks/>
          </p:cNvSpPr>
          <p:nvPr>
            <p:custDataLst>
              <p:tags r:id="rId21"/>
            </p:custDataLst>
          </p:nvPr>
        </p:nvSpPr>
        <p:spPr bwMode="auto">
          <a:xfrm>
            <a:off x="5646738" y="4257675"/>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87785067-6EB7-4A35-B804-FAE8AE5F7FF6}" type="datetime'Less: Oi''l Ext''r''action'' Tax ''''''E''''x''''em''pti''on'">
              <a:rPr lang="en-US" altLang="en-US" sz="1000" smtClean="0"/>
              <a:pPr marL="0" indent="0" algn="ctr">
                <a:spcBef>
                  <a:spcPct val="0"/>
                </a:spcBef>
                <a:spcAft>
                  <a:spcPct val="0"/>
                </a:spcAft>
                <a:buNone/>
              </a:pPr>
              <a:t>Less: Oil Extraction Tax Exemption</a:t>
            </a:fld>
            <a:endParaRPr lang="en-US" sz="1000" dirty="0"/>
          </a:p>
        </p:txBody>
      </p:sp>
      <p:sp>
        <p:nvSpPr>
          <p:cNvPr id="83" name="Text Placeholder 10">
            <a:extLst>
              <a:ext uri="{FF2B5EF4-FFF2-40B4-BE49-F238E27FC236}">
                <a16:creationId xmlns:a16="http://schemas.microsoft.com/office/drawing/2014/main" id="{4AC9AEB8-0BC8-2D1D-E716-AD32AA5E7952}"/>
              </a:ext>
            </a:extLst>
          </p:cNvPr>
          <p:cNvSpPr txBox="1">
            <a:spLocks/>
          </p:cNvSpPr>
          <p:nvPr>
            <p:custDataLst>
              <p:tags r:id="rId22"/>
            </p:custDataLst>
          </p:nvPr>
        </p:nvSpPr>
        <p:spPr bwMode="auto">
          <a:xfrm>
            <a:off x="6459538" y="4257675"/>
            <a:ext cx="622300"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528679D8-3911-4646-AA8E-5DFF81BBE581}" type="datetime'T''ot''''al ''''''''S''t''at''e Inc''''''''e''ntiv''e''''s'''">
              <a:rPr lang="en-US" altLang="en-US" sz="1000" smtClean="0"/>
              <a:pPr marL="0" indent="0" algn="ctr">
                <a:spcBef>
                  <a:spcPct val="0"/>
                </a:spcBef>
                <a:spcAft>
                  <a:spcPct val="0"/>
                </a:spcAft>
                <a:buNone/>
              </a:pPr>
              <a:t>Total State Incentives</a:t>
            </a:fld>
            <a:endParaRPr lang="en-US" sz="1000"/>
          </a:p>
        </p:txBody>
      </p:sp>
      <p:sp>
        <p:nvSpPr>
          <p:cNvPr id="26" name="Text Placeholder 10">
            <a:extLst>
              <a:ext uri="{FF2B5EF4-FFF2-40B4-BE49-F238E27FC236}">
                <a16:creationId xmlns:a16="http://schemas.microsoft.com/office/drawing/2014/main" id="{C223EB6C-9868-841D-30D7-C6E3B017DFC6}"/>
              </a:ext>
            </a:extLst>
          </p:cNvPr>
          <p:cNvSpPr txBox="1">
            <a:spLocks/>
          </p:cNvSpPr>
          <p:nvPr>
            <p:custDataLst>
              <p:tags r:id="rId23"/>
            </p:custDataLst>
          </p:nvPr>
        </p:nvSpPr>
        <p:spPr bwMode="auto">
          <a:xfrm>
            <a:off x="7307263" y="4257675"/>
            <a:ext cx="568325"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C4EBEFDB-0230-4E0A-B44A-4FB709CC7D14}" type="datetime'''N''et ''''Co''s''''''''t'''' p''''er B''''a''''rrel'">
              <a:rPr lang="en-US" altLang="en-US" sz="1000" smtClean="0"/>
              <a:pPr marL="0" indent="0" algn="ctr">
                <a:spcBef>
                  <a:spcPct val="0"/>
                </a:spcBef>
                <a:spcAft>
                  <a:spcPct val="0"/>
                </a:spcAft>
                <a:buNone/>
              </a:pPr>
              <a:t>Net Cost per Barrel</a:t>
            </a:fld>
            <a:endParaRPr lang="en-US" sz="1000"/>
          </a:p>
        </p:txBody>
      </p:sp>
      <p:sp>
        <p:nvSpPr>
          <p:cNvPr id="195" name="Text Placeholder 10">
            <a:extLst>
              <a:ext uri="{FF2B5EF4-FFF2-40B4-BE49-F238E27FC236}">
                <a16:creationId xmlns:a16="http://schemas.microsoft.com/office/drawing/2014/main" id="{2D862725-B804-2CE6-1F85-84AC32CB2A2D}"/>
              </a:ext>
            </a:extLst>
          </p:cNvPr>
          <p:cNvSpPr txBox="1">
            <a:spLocks/>
          </p:cNvSpPr>
          <p:nvPr>
            <p:custDataLst>
              <p:tags r:id="rId24"/>
            </p:custDataLst>
          </p:nvPr>
        </p:nvSpPr>
        <p:spPr bwMode="auto">
          <a:xfrm>
            <a:off x="8232775" y="2997200"/>
            <a:ext cx="1825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4A7765A8-F209-4691-89D6-4DCB861286D8}" type="datetime'''''''''''''-''''5''''''''''''''''''''''''''5'''''''''''''">
              <a:rPr lang="en-US" altLang="en-US" sz="1000" smtClean="0"/>
              <a:pPr marL="0" indent="0">
                <a:spcBef>
                  <a:spcPct val="0"/>
                </a:spcBef>
                <a:spcAft>
                  <a:spcPct val="0"/>
                </a:spcAft>
                <a:buNone/>
              </a:pPr>
              <a:t>-55</a:t>
            </a:fld>
            <a:endParaRPr lang="en-US" sz="1000"/>
          </a:p>
        </p:txBody>
      </p:sp>
      <p:sp>
        <p:nvSpPr>
          <p:cNvPr id="180" name="Text Placeholder 10">
            <a:extLst>
              <a:ext uri="{FF2B5EF4-FFF2-40B4-BE49-F238E27FC236}">
                <a16:creationId xmlns:a16="http://schemas.microsoft.com/office/drawing/2014/main" id="{8E5EDA3E-4FBE-B0F3-947D-406156F62E9D}"/>
              </a:ext>
            </a:extLst>
          </p:cNvPr>
          <p:cNvSpPr txBox="1">
            <a:spLocks/>
          </p:cNvSpPr>
          <p:nvPr>
            <p:custDataLst>
              <p:tags r:id="rId25"/>
            </p:custDataLst>
          </p:nvPr>
        </p:nvSpPr>
        <p:spPr bwMode="gray">
          <a:xfrm>
            <a:off x="4259263" y="3114675"/>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7CA25D30-67F6-4819-855A-FC2E53C5A3D7}" type="datetime'''''''''1'''''''''''''''''''''''''''''''''''''''">
              <a:rPr lang="en-US" altLang="en-US" sz="1000" smtClean="0">
                <a:effectLst/>
              </a:rPr>
              <a:pPr marL="0" indent="0" algn="ctr">
                <a:spcBef>
                  <a:spcPct val="0"/>
                </a:spcBef>
                <a:spcAft>
                  <a:spcPct val="0"/>
                </a:spcAft>
                <a:buNone/>
              </a:pPr>
              <a:t>1</a:t>
            </a:fld>
            <a:endParaRPr lang="en-US" sz="1000"/>
          </a:p>
        </p:txBody>
      </p:sp>
      <p:sp>
        <p:nvSpPr>
          <p:cNvPr id="181" name="Text Placeholder 10">
            <a:extLst>
              <a:ext uri="{FF2B5EF4-FFF2-40B4-BE49-F238E27FC236}">
                <a16:creationId xmlns:a16="http://schemas.microsoft.com/office/drawing/2014/main" id="{9AAFAF67-7A70-EB68-D2B1-35ABB2A75076}"/>
              </a:ext>
            </a:extLst>
          </p:cNvPr>
          <p:cNvSpPr txBox="1">
            <a:spLocks/>
          </p:cNvSpPr>
          <p:nvPr>
            <p:custDataLst>
              <p:tags r:id="rId26"/>
            </p:custDataLst>
          </p:nvPr>
        </p:nvSpPr>
        <p:spPr bwMode="gray">
          <a:xfrm>
            <a:off x="5078413" y="3135313"/>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7855D29C-F62A-4808-9473-FD7056AC8021}" type="datetime'1'''">
              <a:rPr lang="en-US" altLang="en-US" sz="1000" smtClean="0">
                <a:effectLst/>
              </a:rPr>
              <a:pPr marL="0" indent="0" algn="ctr">
                <a:spcBef>
                  <a:spcPct val="0"/>
                </a:spcBef>
                <a:spcAft>
                  <a:spcPct val="0"/>
                </a:spcAft>
                <a:buNone/>
              </a:pPr>
              <a:t>1</a:t>
            </a:fld>
            <a:endParaRPr lang="en-US" sz="1000"/>
          </a:p>
        </p:txBody>
      </p:sp>
      <p:sp>
        <p:nvSpPr>
          <p:cNvPr id="182" name="Text Placeholder 10">
            <a:extLst>
              <a:ext uri="{FF2B5EF4-FFF2-40B4-BE49-F238E27FC236}">
                <a16:creationId xmlns:a16="http://schemas.microsoft.com/office/drawing/2014/main" id="{1A1FBF5D-2555-EAB1-19F9-5D2EB7AB4FD7}"/>
              </a:ext>
            </a:extLst>
          </p:cNvPr>
          <p:cNvSpPr txBox="1">
            <a:spLocks/>
          </p:cNvSpPr>
          <p:nvPr>
            <p:custDataLst>
              <p:tags r:id="rId27"/>
            </p:custDataLst>
          </p:nvPr>
        </p:nvSpPr>
        <p:spPr bwMode="gray">
          <a:xfrm>
            <a:off x="5899150" y="3206750"/>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5678169A-102D-4664-95E8-C39D88EF27A8}" type="datetime'''''''''''''''''''''''3'''">
              <a:rPr lang="en-US" altLang="en-US" sz="1000" smtClean="0">
                <a:effectLst/>
              </a:rPr>
              <a:pPr marL="0" indent="0" algn="ctr">
                <a:spcBef>
                  <a:spcPct val="0"/>
                </a:spcBef>
                <a:spcAft>
                  <a:spcPct val="0"/>
                </a:spcAft>
                <a:buNone/>
              </a:pPr>
              <a:t>3</a:t>
            </a:fld>
            <a:endParaRPr lang="en-US" sz="1000"/>
          </a:p>
        </p:txBody>
      </p:sp>
      <p:sp>
        <p:nvSpPr>
          <p:cNvPr id="183" name="Text Placeholder 10">
            <a:extLst>
              <a:ext uri="{FF2B5EF4-FFF2-40B4-BE49-F238E27FC236}">
                <a16:creationId xmlns:a16="http://schemas.microsoft.com/office/drawing/2014/main" id="{904B89FB-8BD2-79AF-7042-FD88F0E0ECB1}"/>
              </a:ext>
            </a:extLst>
          </p:cNvPr>
          <p:cNvSpPr txBox="1">
            <a:spLocks/>
          </p:cNvSpPr>
          <p:nvPr>
            <p:custDataLst>
              <p:tags r:id="rId28"/>
            </p:custDataLst>
          </p:nvPr>
        </p:nvSpPr>
        <p:spPr bwMode="gray">
          <a:xfrm>
            <a:off x="6718300" y="3317875"/>
            <a:ext cx="10477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BC3D3D51-9704-4374-91F9-76F92AF4708C}" type="datetime'5'''''''''''''''''''''''''''''''''''''''''''''''''''''''">
              <a:rPr lang="en-US" altLang="en-US" sz="1000" smtClean="0">
                <a:effectLst/>
              </a:rPr>
              <a:pPr marL="0" indent="0" algn="ctr">
                <a:spcBef>
                  <a:spcPct val="0"/>
                </a:spcBef>
                <a:spcAft>
                  <a:spcPct val="0"/>
                </a:spcAft>
                <a:buNone/>
              </a:pPr>
              <a:t>5</a:t>
            </a:fld>
            <a:endParaRPr lang="en-US" sz="1000"/>
          </a:p>
        </p:txBody>
      </p:sp>
      <p:sp>
        <p:nvSpPr>
          <p:cNvPr id="184" name="Text Placeholder 10">
            <a:extLst>
              <a:ext uri="{FF2B5EF4-FFF2-40B4-BE49-F238E27FC236}">
                <a16:creationId xmlns:a16="http://schemas.microsoft.com/office/drawing/2014/main" id="{EA3E4B02-9102-8701-AA3E-AFB72BD6BA03}"/>
              </a:ext>
            </a:extLst>
          </p:cNvPr>
          <p:cNvSpPr txBox="1">
            <a:spLocks/>
          </p:cNvSpPr>
          <p:nvPr>
            <p:custDataLst>
              <p:tags r:id="rId29"/>
            </p:custDataLst>
          </p:nvPr>
        </p:nvSpPr>
        <p:spPr bwMode="gray">
          <a:xfrm>
            <a:off x="7483475" y="1970088"/>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891CA6F-C4D9-416C-8779-8B5413F834C3}" type="datetime'''''''''''''''''''-''''''''5''''''0'''">
              <a:rPr lang="en-US" altLang="en-US" sz="1000" smtClean="0">
                <a:effectLst/>
              </a:rPr>
              <a:pPr marL="0" indent="0" algn="ctr">
                <a:spcBef>
                  <a:spcPct val="0"/>
                </a:spcBef>
                <a:spcAft>
                  <a:spcPct val="0"/>
                </a:spcAft>
                <a:buNone/>
              </a:pPr>
              <a:t>-50</a:t>
            </a:fld>
            <a:endParaRPr lang="en-US" sz="1000"/>
          </a:p>
        </p:txBody>
      </p:sp>
      <p:sp>
        <p:nvSpPr>
          <p:cNvPr id="42" name="TextBox 41">
            <a:extLst>
              <a:ext uri="{FF2B5EF4-FFF2-40B4-BE49-F238E27FC236}">
                <a16:creationId xmlns:a16="http://schemas.microsoft.com/office/drawing/2014/main" id="{6156BAA6-F0F2-3B37-97CE-7D56DAD0C33E}"/>
              </a:ext>
            </a:extLst>
          </p:cNvPr>
          <p:cNvSpPr txBox="1"/>
          <p:nvPr/>
        </p:nvSpPr>
        <p:spPr bwMode="gray">
          <a:xfrm>
            <a:off x="319774" y="4919663"/>
            <a:ext cx="8193623" cy="1269578"/>
          </a:xfrm>
          <a:prstGeom prst="rect">
            <a:avLst/>
          </a:prstGeom>
          <a:solidFill>
            <a:schemeClr val="accent1">
              <a:lumMod val="20000"/>
              <a:lumOff val="80000"/>
            </a:schemeClr>
          </a:solidFill>
        </p:spPr>
        <p:txBody>
          <a:bodyPr wrap="square" lIns="137160" tIns="137160" rIns="274320" bIns="137160" rtlCol="0" anchor="t">
            <a:spAutoFit/>
          </a:bodyPr>
          <a:lstStyle/>
          <a:p>
            <a:r>
              <a:rPr lang="en-US" sz="1050" b="1" dirty="0"/>
              <a:t>Assumptions</a:t>
            </a:r>
          </a:p>
          <a:p>
            <a:pPr marL="171450" indent="-171450">
              <a:buFont typeface="Arial" panose="020B0604020202020204" pitchFamily="34" charset="0"/>
              <a:buChar char="•"/>
            </a:pPr>
            <a:r>
              <a:rPr lang="en-US" sz="1050" dirty="0"/>
              <a:t>Oil price fixed at $80/BBL; all calculations in $/BBL</a:t>
            </a:r>
          </a:p>
          <a:p>
            <a:pPr marL="171450" indent="-171450">
              <a:buFont typeface="Arial" panose="020B0604020202020204" pitchFamily="34" charset="0"/>
              <a:buChar char="•"/>
            </a:pPr>
            <a:r>
              <a:rPr lang="en-US" sz="1050" dirty="0"/>
              <a:t>CO₂ utilization = 3 barrels of oil per ton injected</a:t>
            </a:r>
          </a:p>
          <a:p>
            <a:pPr marL="171450" indent="-171450">
              <a:buFont typeface="Arial" panose="020B0604020202020204" pitchFamily="34" charset="0"/>
              <a:buChar char="•"/>
            </a:pPr>
            <a:r>
              <a:rPr lang="en-US" sz="1050" dirty="0"/>
              <a:t>Costs and incentives converted from $/</a:t>
            </a:r>
            <a:r>
              <a:rPr lang="en-US" sz="1050" dirty="0" err="1"/>
              <a:t>tCO</a:t>
            </a:r>
            <a:r>
              <a:rPr lang="en-US" sz="1050" dirty="0"/>
              <a:t>₂ to $/BBL</a:t>
            </a:r>
          </a:p>
          <a:p>
            <a:pPr marL="171450" indent="-171450">
              <a:buFont typeface="Arial" panose="020B0604020202020204" pitchFamily="34" charset="0"/>
              <a:buChar char="•"/>
            </a:pPr>
            <a:r>
              <a:rPr lang="en-US" sz="1050" dirty="0"/>
              <a:t>Tax benefits reflect statutory rates: 19% royalty, 5% extraction tax (86.5% exempt), 5% sales tax</a:t>
            </a:r>
          </a:p>
          <a:p>
            <a:pPr marL="171450" indent="-171450">
              <a:buFont typeface="Arial" panose="020B0604020202020204" pitchFamily="34" charset="0"/>
              <a:buChar char="•"/>
            </a:pPr>
            <a:r>
              <a:rPr lang="en-US" sz="1050" dirty="0"/>
              <a:t>State incentive values derived from Pelton (2025) model, applicable to typical Bakken CO₂-EOR project</a:t>
            </a:r>
          </a:p>
        </p:txBody>
      </p:sp>
      <p:sp>
        <p:nvSpPr>
          <p:cNvPr id="160" name="Rectangle 159">
            <a:extLst>
              <a:ext uri="{FF2B5EF4-FFF2-40B4-BE49-F238E27FC236}">
                <a16:creationId xmlns:a16="http://schemas.microsoft.com/office/drawing/2014/main" id="{D0825FF2-1512-5A66-6A9E-98DAC775E909}"/>
              </a:ext>
            </a:extLst>
          </p:cNvPr>
          <p:cNvSpPr/>
          <p:nvPr>
            <p:custDataLst>
              <p:tags r:id="rId30"/>
            </p:custDataLst>
          </p:nvPr>
        </p:nvSpPr>
        <p:spPr bwMode="auto">
          <a:xfrm>
            <a:off x="503238" y="1990725"/>
            <a:ext cx="179388" cy="133350"/>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61" name="Rectangle 160">
            <a:extLst>
              <a:ext uri="{FF2B5EF4-FFF2-40B4-BE49-F238E27FC236}">
                <a16:creationId xmlns:a16="http://schemas.microsoft.com/office/drawing/2014/main" id="{A6B4ADF6-3E45-B237-1CFF-DD21E3E8AAEC}"/>
              </a:ext>
            </a:extLst>
          </p:cNvPr>
          <p:cNvSpPr/>
          <p:nvPr>
            <p:custDataLst>
              <p:tags r:id="rId31"/>
            </p:custDataLst>
          </p:nvPr>
        </p:nvSpPr>
        <p:spPr bwMode="auto">
          <a:xfrm>
            <a:off x="503238" y="2193925"/>
            <a:ext cx="179388" cy="133350"/>
          </a:xfrm>
          <a:prstGeom prst="rect">
            <a:avLst/>
          </a:prstGeom>
          <a:pattFill prst="ltDnDiag">
            <a:fgClr>
              <a:schemeClr val="tx1"/>
            </a:fgClr>
            <a:bgClr>
              <a:schemeClr val="bg1"/>
            </a:bgClr>
          </a:patt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7" name="Text Placeholder 10">
            <a:extLst>
              <a:ext uri="{FF2B5EF4-FFF2-40B4-BE49-F238E27FC236}">
                <a16:creationId xmlns:a16="http://schemas.microsoft.com/office/drawing/2014/main" id="{85DCF272-CAB3-6BE3-94DF-C884952BE89D}"/>
              </a:ext>
            </a:extLst>
          </p:cNvPr>
          <p:cNvSpPr txBox="1">
            <a:spLocks/>
          </p:cNvSpPr>
          <p:nvPr>
            <p:custDataLst>
              <p:tags r:id="rId32"/>
            </p:custDataLst>
          </p:nvPr>
        </p:nvSpPr>
        <p:spPr bwMode="auto">
          <a:xfrm>
            <a:off x="733425" y="1985963"/>
            <a:ext cx="323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F4FCE8C-918E-4CCC-87CB-47D800D430BA}" type="datetime'C''''os''''t''''''''''''''''s'">
              <a:rPr lang="en-US" altLang="en-US" sz="1000" smtClean="0"/>
              <a:pPr marL="0" indent="0">
                <a:spcBef>
                  <a:spcPct val="0"/>
                </a:spcBef>
                <a:spcAft>
                  <a:spcPct val="0"/>
                </a:spcAft>
                <a:buNone/>
              </a:pPr>
              <a:t>Costs</a:t>
            </a:fld>
            <a:endParaRPr lang="en-US" sz="1000" dirty="0"/>
          </a:p>
        </p:txBody>
      </p:sp>
      <p:sp>
        <p:nvSpPr>
          <p:cNvPr id="128" name="Text Placeholder 10">
            <a:extLst>
              <a:ext uri="{FF2B5EF4-FFF2-40B4-BE49-F238E27FC236}">
                <a16:creationId xmlns:a16="http://schemas.microsoft.com/office/drawing/2014/main" id="{31203AF0-53EF-AB83-0025-9EFBB5E3CD94}"/>
              </a:ext>
            </a:extLst>
          </p:cNvPr>
          <p:cNvSpPr txBox="1">
            <a:spLocks/>
          </p:cNvSpPr>
          <p:nvPr>
            <p:custDataLst>
              <p:tags r:id="rId33"/>
            </p:custDataLst>
          </p:nvPr>
        </p:nvSpPr>
        <p:spPr bwMode="auto">
          <a:xfrm>
            <a:off x="733425" y="2189163"/>
            <a:ext cx="4492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095974E7-3D50-4348-873B-0BB4C4448567}" type="datetime'''S''''''''a''''''''''vi''''''''''''n''''''''g''''''s'''''''">
              <a:rPr lang="en-US" altLang="en-US" sz="1000" smtClean="0"/>
              <a:pPr marL="0" indent="0">
                <a:spcBef>
                  <a:spcPct val="0"/>
                </a:spcBef>
                <a:spcAft>
                  <a:spcPct val="0"/>
                </a:spcAft>
                <a:buNone/>
              </a:pPr>
              <a:t>Savings</a:t>
            </a:fld>
            <a:endParaRPr lang="en-US" sz="1000"/>
          </a:p>
        </p:txBody>
      </p:sp>
      <p:grpSp>
        <p:nvGrpSpPr>
          <p:cNvPr id="10" name="Group 9">
            <a:extLst>
              <a:ext uri="{FF2B5EF4-FFF2-40B4-BE49-F238E27FC236}">
                <a16:creationId xmlns:a16="http://schemas.microsoft.com/office/drawing/2014/main" id="{67FBBA93-27FF-8B2A-62CE-55C0C8947F04}"/>
              </a:ext>
            </a:extLst>
          </p:cNvPr>
          <p:cNvGrpSpPr/>
          <p:nvPr/>
        </p:nvGrpSpPr>
        <p:grpSpPr>
          <a:xfrm>
            <a:off x="329184" y="1554480"/>
            <a:ext cx="8082876" cy="288147"/>
            <a:chOff x="393699" y="1484669"/>
            <a:chExt cx="8082876" cy="288147"/>
          </a:xfrm>
        </p:grpSpPr>
        <p:sp>
          <p:nvSpPr>
            <p:cNvPr id="14" name="TextBox 13">
              <a:extLst>
                <a:ext uri="{FF2B5EF4-FFF2-40B4-BE49-F238E27FC236}">
                  <a16:creationId xmlns:a16="http://schemas.microsoft.com/office/drawing/2014/main" id="{F00705C2-CF4A-9DC2-5825-113782DFA5E6}"/>
                </a:ext>
              </a:extLst>
            </p:cNvPr>
            <p:cNvSpPr txBox="1"/>
            <p:nvPr/>
          </p:nvSpPr>
          <p:spPr bwMode="gray">
            <a:xfrm>
              <a:off x="393699" y="1484669"/>
              <a:ext cx="8070025" cy="288147"/>
            </a:xfrm>
            <a:prstGeom prst="rect">
              <a:avLst/>
            </a:prstGeom>
            <a:noFill/>
          </p:spPr>
          <p:txBody>
            <a:bodyPr wrap="square" lIns="36000" tIns="36000" rIns="36000" bIns="36000" rtlCol="0" anchor="t">
              <a:spAutoFit/>
            </a:bodyPr>
            <a:lstStyle/>
            <a:p>
              <a:r>
                <a:rPr lang="en-US" sz="1400" b="1" dirty="0"/>
                <a:t>Cost model for single-well EOR project in North Dakota (November 2024)</a:t>
              </a:r>
            </a:p>
          </p:txBody>
        </p:sp>
        <p:cxnSp>
          <p:nvCxnSpPr>
            <p:cNvPr id="15" name="Straight Connector 14">
              <a:extLst>
                <a:ext uri="{FF2B5EF4-FFF2-40B4-BE49-F238E27FC236}">
                  <a16:creationId xmlns:a16="http://schemas.microsoft.com/office/drawing/2014/main" id="{C5E5715F-9CA1-9530-502A-74606D89FF0C}"/>
                </a:ext>
              </a:extLst>
            </p:cNvPr>
            <p:cNvCxnSpPr>
              <a:cxnSpLocks/>
            </p:cNvCxnSpPr>
            <p:nvPr/>
          </p:nvCxnSpPr>
          <p:spPr bwMode="gray">
            <a:xfrm>
              <a:off x="406550" y="1772816"/>
              <a:ext cx="8070025" cy="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29" name="Oval 28">
            <a:extLst>
              <a:ext uri="{FF2B5EF4-FFF2-40B4-BE49-F238E27FC236}">
                <a16:creationId xmlns:a16="http://schemas.microsoft.com/office/drawing/2014/main" id="{19D2B29A-BBB8-C7AB-23DB-DC6D2A04A355}"/>
              </a:ext>
            </a:extLst>
          </p:cNvPr>
          <p:cNvSpPr/>
          <p:nvPr/>
        </p:nvSpPr>
        <p:spPr bwMode="gray">
          <a:xfrm>
            <a:off x="0" y="45720"/>
            <a:ext cx="416560" cy="406400"/>
          </a:xfrm>
          <a:prstGeom prst="ellipse">
            <a:avLst/>
          </a:prstGeom>
          <a:solidFill>
            <a:srgbClr val="009B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4</a:t>
            </a:r>
          </a:p>
        </p:txBody>
      </p:sp>
      <p:sp>
        <p:nvSpPr>
          <p:cNvPr id="31" name="Rectangle 30">
            <a:extLst>
              <a:ext uri="{FF2B5EF4-FFF2-40B4-BE49-F238E27FC236}">
                <a16:creationId xmlns:a16="http://schemas.microsoft.com/office/drawing/2014/main" id="{F25BED70-AA16-0C34-C6EE-4BF515E159C1}"/>
              </a:ext>
            </a:extLst>
          </p:cNvPr>
          <p:cNvSpPr/>
          <p:nvPr/>
        </p:nvSpPr>
        <p:spPr bwMode="gray">
          <a:xfrm>
            <a:off x="495884" y="68051"/>
            <a:ext cx="2430196" cy="365760"/>
          </a:xfrm>
          <a:prstGeom prst="rect">
            <a:avLst/>
          </a:prstGeom>
          <a:solidFill>
            <a:srgbClr val="009B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a:solidFill>
                  <a:srgbClr val="FFFFFF"/>
                </a:solidFill>
                <a:latin typeface="Arial"/>
              </a:rPr>
              <a:t>Utilization</a:t>
            </a:r>
          </a:p>
        </p:txBody>
      </p:sp>
    </p:spTree>
    <p:extLst>
      <p:ext uri="{BB962C8B-B14F-4D97-AF65-F5344CB8AC3E}">
        <p14:creationId xmlns:p14="http://schemas.microsoft.com/office/powerpoint/2010/main" val="4287233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681BC-A4D5-92BF-0B1A-442A6CD6A792}"/>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1432191-59E7-A85D-A94E-845672A8C6E1}"/>
              </a:ext>
            </a:extLst>
          </p:cNvPr>
          <p:cNvGraphicFramePr>
            <a:graphicFrameLocks noChangeAspect="1"/>
          </p:cNvGraphicFramePr>
          <p:nvPr>
            <p:custDataLst>
              <p:tags r:id="rId2"/>
            </p:custDataLst>
            <p:extLst>
              <p:ext uri="{D42A27DB-BD31-4B8C-83A1-F6EECF244321}">
                <p14:modId xmlns:p14="http://schemas.microsoft.com/office/powerpoint/2010/main" val="34310222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592" imgH="591" progId="TCLayout.ActiveDocument.1">
                  <p:embed/>
                </p:oleObj>
              </mc:Choice>
              <mc:Fallback>
                <p:oleObj name="think-cell Slide" r:id="rId14" imgW="592" imgH="591" progId="TCLayout.ActiveDocument.1">
                  <p:embed/>
                  <p:pic>
                    <p:nvPicPr>
                      <p:cNvPr id="7" name="think-cell data - do not delete" hidden="1">
                        <a:extLst>
                          <a:ext uri="{FF2B5EF4-FFF2-40B4-BE49-F238E27FC236}">
                            <a16:creationId xmlns:a16="http://schemas.microsoft.com/office/drawing/2014/main" id="{A1432191-59E7-A85D-A94E-845672A8C6E1}"/>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cxnSp>
        <p:nvCxnSpPr>
          <p:cNvPr id="16" name="Straight Connector 15">
            <a:extLst>
              <a:ext uri="{FF2B5EF4-FFF2-40B4-BE49-F238E27FC236}">
                <a16:creationId xmlns:a16="http://schemas.microsoft.com/office/drawing/2014/main" id="{9F76E246-B1B4-7420-4CBF-EC1D2A87622D}"/>
              </a:ext>
            </a:extLst>
          </p:cNvPr>
          <p:cNvCxnSpPr/>
          <p:nvPr>
            <p:custDataLst>
              <p:tags r:id="rId3"/>
            </p:custDataLst>
          </p:nvPr>
        </p:nvCxnSpPr>
        <p:spPr bwMode="auto">
          <a:xfrm>
            <a:off x="2460625" y="4076700"/>
            <a:ext cx="1122363"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47DD637-1464-F295-FDAD-28214BEDEF45}"/>
              </a:ext>
            </a:extLst>
          </p:cNvPr>
          <p:cNvCxnSpPr/>
          <p:nvPr>
            <p:custDataLst>
              <p:tags r:id="rId4"/>
            </p:custDataLst>
          </p:nvPr>
        </p:nvCxnSpPr>
        <p:spPr bwMode="auto">
          <a:xfrm>
            <a:off x="4987925" y="2303463"/>
            <a:ext cx="1122363"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83" name="Chart 82"/>
          <p:cNvGraphicFramePr/>
          <p:nvPr>
            <p:custDataLst>
              <p:tags r:id="rId5"/>
            </p:custDataLst>
            <p:extLst>
              <p:ext uri="{D42A27DB-BD31-4B8C-83A1-F6EECF244321}">
                <p14:modId xmlns:p14="http://schemas.microsoft.com/office/powerpoint/2010/main" val="3381755158"/>
              </p:ext>
            </p:extLst>
          </p:nvPr>
        </p:nvGraphicFramePr>
        <p:xfrm>
          <a:off x="412750" y="1922463"/>
          <a:ext cx="7747000" cy="2460625"/>
        </p:xfrm>
        <a:graphic>
          <a:graphicData uri="http://schemas.openxmlformats.org/drawingml/2006/chart">
            <c:chart xmlns:c="http://schemas.openxmlformats.org/drawingml/2006/chart" xmlns:r="http://schemas.openxmlformats.org/officeDocument/2006/relationships" r:id="rId16"/>
          </a:graphicData>
        </a:graphic>
      </p:graphicFrame>
      <p:sp>
        <p:nvSpPr>
          <p:cNvPr id="194" name="Text Placeholder 10">
            <a:extLst>
              <a:ext uri="{FF2B5EF4-FFF2-40B4-BE49-F238E27FC236}">
                <a16:creationId xmlns:a16="http://schemas.microsoft.com/office/drawing/2014/main" id="{375C3A02-360F-FD8E-8187-FF87BDC94A70}"/>
              </a:ext>
            </a:extLst>
          </p:cNvPr>
          <p:cNvSpPr>
            <a:spLocks noGrp="1"/>
          </p:cNvSpPr>
          <p:nvPr>
            <p:custDataLst>
              <p:tags r:id="rId6"/>
            </p:custDataLst>
          </p:nvPr>
        </p:nvSpPr>
        <p:spPr bwMode="gray">
          <a:xfrm>
            <a:off x="1530350" y="3046413"/>
            <a:ext cx="4540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1400" b="1" dirty="0">
                <a:solidFill>
                  <a:schemeClr val="bg1"/>
                </a:solidFill>
              </a:rPr>
              <a:t>-</a:t>
            </a:r>
            <a:fld id="{11B48048-53CA-4C9A-AFCD-1F7251E5DBA8}" type="datetime'''''''''''''''1''''.''''''''''''0''''''''0'">
              <a:rPr lang="en-US" altLang="en-US" sz="1400" b="1" smtClean="0">
                <a:solidFill>
                  <a:schemeClr val="bg1"/>
                </a:solidFill>
              </a:rPr>
              <a:pPr/>
              <a:t>1.00</a:t>
            </a:fld>
            <a:endParaRPr lang="en-US" sz="1400" b="1" dirty="0">
              <a:solidFill>
                <a:schemeClr val="bg1"/>
              </a:solidFill>
            </a:endParaRPr>
          </a:p>
        </p:txBody>
      </p:sp>
      <p:sp>
        <p:nvSpPr>
          <p:cNvPr id="11" name="Text Placeholder 10">
            <a:extLst>
              <a:ext uri="{FF2B5EF4-FFF2-40B4-BE49-F238E27FC236}">
                <a16:creationId xmlns:a16="http://schemas.microsoft.com/office/drawing/2014/main" id="{1371DDD7-6526-117A-44E1-16F48B6120C3}"/>
              </a:ext>
            </a:extLst>
          </p:cNvPr>
          <p:cNvSpPr>
            <a:spLocks noGrp="1"/>
          </p:cNvSpPr>
          <p:nvPr>
            <p:custDataLst>
              <p:tags r:id="rId7"/>
            </p:custDataLst>
          </p:nvPr>
        </p:nvSpPr>
        <p:spPr bwMode="auto">
          <a:xfrm>
            <a:off x="619125" y="4135437"/>
            <a:ext cx="2278063" cy="4254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1400" b="1" dirty="0"/>
              <a:t>Underground CO</a:t>
            </a:r>
            <a:r>
              <a:rPr lang="en-US" altLang="en-US" sz="1400" b="1" baseline="-25000" dirty="0"/>
              <a:t>2 </a:t>
            </a:r>
            <a:r>
              <a:rPr lang="en-US" altLang="en-US" sz="1400" b="1" dirty="0"/>
              <a:t>injection</a:t>
            </a:r>
            <a:br>
              <a:rPr lang="en-US" altLang="en-US" sz="1400" b="1" dirty="0"/>
            </a:br>
            <a:r>
              <a:rPr lang="en-US" altLang="en-US" sz="1400" b="1" dirty="0"/>
              <a:t>(CO</a:t>
            </a:r>
            <a:r>
              <a:rPr lang="en-US" altLang="en-US" sz="1400" b="1" baseline="-25000" dirty="0"/>
              <a:t>2</a:t>
            </a:r>
            <a:r>
              <a:rPr lang="en-US" altLang="en-US" sz="1400" b="1" dirty="0"/>
              <a:t> stored)</a:t>
            </a:r>
            <a:endParaRPr lang="en-US" sz="1400" b="1" dirty="0"/>
          </a:p>
        </p:txBody>
      </p:sp>
      <p:sp>
        <p:nvSpPr>
          <p:cNvPr id="54" name="Text Placeholder 10">
            <a:extLst>
              <a:ext uri="{FF2B5EF4-FFF2-40B4-BE49-F238E27FC236}">
                <a16:creationId xmlns:a16="http://schemas.microsoft.com/office/drawing/2014/main" id="{0D4B41E2-BAEE-CB9F-EFBA-37B92EA195F3}"/>
              </a:ext>
            </a:extLst>
          </p:cNvPr>
          <p:cNvSpPr>
            <a:spLocks noGrp="1"/>
          </p:cNvSpPr>
          <p:nvPr>
            <p:custDataLst>
              <p:tags r:id="rId8"/>
            </p:custDataLst>
          </p:nvPr>
        </p:nvSpPr>
        <p:spPr bwMode="gray">
          <a:xfrm>
            <a:off x="4035425" y="3082925"/>
            <a:ext cx="4984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1400" b="1" dirty="0">
                <a:solidFill>
                  <a:schemeClr val="bg1"/>
                </a:solidFill>
              </a:rPr>
              <a:t>+</a:t>
            </a:r>
            <a:fld id="{20819EA7-9EC2-469E-9BFC-11177079AEE6}" type="datetime'''0''''''.''''''''''9''6'''''''''''">
              <a:rPr lang="en-US" altLang="en-US" sz="1400" b="1" smtClean="0">
                <a:solidFill>
                  <a:schemeClr val="bg1"/>
                </a:solidFill>
              </a:rPr>
              <a:pPr/>
              <a:t>0.96</a:t>
            </a:fld>
            <a:endParaRPr lang="en-US" sz="1400" b="1" dirty="0">
              <a:solidFill>
                <a:schemeClr val="bg1"/>
              </a:solidFill>
            </a:endParaRPr>
          </a:p>
        </p:txBody>
      </p:sp>
      <p:sp>
        <p:nvSpPr>
          <p:cNvPr id="14" name="Text Placeholder 10">
            <a:extLst>
              <a:ext uri="{FF2B5EF4-FFF2-40B4-BE49-F238E27FC236}">
                <a16:creationId xmlns:a16="http://schemas.microsoft.com/office/drawing/2014/main" id="{2CDBC8D4-6236-B5C1-148A-3F9B449CAB32}"/>
              </a:ext>
            </a:extLst>
          </p:cNvPr>
          <p:cNvSpPr>
            <a:spLocks noGrp="1"/>
          </p:cNvSpPr>
          <p:nvPr>
            <p:custDataLst>
              <p:tags r:id="rId9"/>
            </p:custDataLst>
          </p:nvPr>
        </p:nvSpPr>
        <p:spPr bwMode="auto">
          <a:xfrm>
            <a:off x="3648075" y="4135437"/>
            <a:ext cx="1274763" cy="4254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sz="1400" b="1" dirty="0"/>
              <a:t>Oil production </a:t>
            </a:r>
            <a:br>
              <a:rPr lang="en-US" sz="1400" b="1" dirty="0"/>
            </a:br>
            <a:r>
              <a:rPr lang="en-US" sz="1400" b="1" dirty="0"/>
              <a:t>(CO</a:t>
            </a:r>
            <a:r>
              <a:rPr lang="en-US" sz="1400" b="1" baseline="-25000" dirty="0"/>
              <a:t>2 </a:t>
            </a:r>
            <a:r>
              <a:rPr lang="en-US" sz="1400" b="1" dirty="0"/>
              <a:t>released)</a:t>
            </a:r>
            <a:r>
              <a:rPr lang="en-US" sz="1400" b="1" baseline="-25000" dirty="0"/>
              <a:t> </a:t>
            </a:r>
          </a:p>
        </p:txBody>
      </p:sp>
      <p:sp>
        <p:nvSpPr>
          <p:cNvPr id="15" name="Text Placeholder 10">
            <a:extLst>
              <a:ext uri="{FF2B5EF4-FFF2-40B4-BE49-F238E27FC236}">
                <a16:creationId xmlns:a16="http://schemas.microsoft.com/office/drawing/2014/main" id="{D1FF84F2-4959-076A-5CA3-7A4A2DD33B4A}"/>
              </a:ext>
            </a:extLst>
          </p:cNvPr>
          <p:cNvSpPr>
            <a:spLocks noGrp="1"/>
          </p:cNvSpPr>
          <p:nvPr>
            <p:custDataLst>
              <p:tags r:id="rId10"/>
            </p:custDataLst>
          </p:nvPr>
        </p:nvSpPr>
        <p:spPr bwMode="auto">
          <a:xfrm>
            <a:off x="6194425" y="4135438"/>
            <a:ext cx="1235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1400" b="1" dirty="0"/>
              <a:t>Net emissions</a:t>
            </a:r>
            <a:endParaRPr lang="en-US" sz="1400" b="1" dirty="0"/>
          </a:p>
        </p:txBody>
      </p:sp>
      <p:sp>
        <p:nvSpPr>
          <p:cNvPr id="6" name="Title 5">
            <a:extLst>
              <a:ext uri="{FF2B5EF4-FFF2-40B4-BE49-F238E27FC236}">
                <a16:creationId xmlns:a16="http://schemas.microsoft.com/office/drawing/2014/main" id="{84049459-165D-C69D-8634-11B866BDDD31}"/>
              </a:ext>
            </a:extLst>
          </p:cNvPr>
          <p:cNvSpPr>
            <a:spLocks noGrp="1"/>
          </p:cNvSpPr>
          <p:nvPr>
            <p:ph type="title"/>
          </p:nvPr>
        </p:nvSpPr>
        <p:spPr>
          <a:xfrm>
            <a:off x="330200" y="563957"/>
            <a:ext cx="11531600" cy="877527"/>
          </a:xfrm>
          <a:ln w="9525" cap="flat" cmpd="sng" algn="ctr">
            <a:noFill/>
            <a:prstDash val="solid"/>
            <a:round/>
            <a:headEnd type="none" w="med" len="med"/>
            <a:tailEnd type="none" w="med" len="med"/>
          </a:ln>
        </p:spPr>
        <p:txBody>
          <a:bodyPr vert="horz">
            <a:noAutofit/>
          </a:bodyPr>
          <a:lstStyle/>
          <a:p>
            <a:r>
              <a:rPr lang="en-US" dirty="0"/>
              <a:t>Even when made with sequestered carbon, EOR delivers minimal net climate benefit and can promote increased oil production</a:t>
            </a:r>
          </a:p>
        </p:txBody>
      </p:sp>
      <p:sp>
        <p:nvSpPr>
          <p:cNvPr id="245" name="btfpNotesBox962619">
            <a:extLst>
              <a:ext uri="{FF2B5EF4-FFF2-40B4-BE49-F238E27FC236}">
                <a16:creationId xmlns:a16="http://schemas.microsoft.com/office/drawing/2014/main" id="{0B3192AE-0E1E-1167-8D47-6AECA774D70B}"/>
              </a:ext>
            </a:extLst>
          </p:cNvPr>
          <p:cNvSpPr txBox="1"/>
          <p:nvPr>
            <p:custDataLst>
              <p:tags r:id="rId11"/>
            </p:custDataLst>
          </p:nvPr>
        </p:nvSpPr>
        <p:spPr bwMode="gray">
          <a:xfrm>
            <a:off x="329184" y="6272784"/>
            <a:ext cx="9201793" cy="492443"/>
          </a:xfrm>
          <a:prstGeom prst="rect">
            <a:avLst/>
          </a:prstGeom>
          <a:noFill/>
          <a:ln w="9525" cap="flat" cmpd="sng" algn="ctr">
            <a:noFill/>
            <a:prstDash val="solid"/>
            <a:round/>
            <a:headEnd type="none" w="med" len="med"/>
            <a:tailEnd type="none" w="med" len="med"/>
          </a:ln>
        </p:spPr>
        <p:txBody>
          <a:bodyPr vert="horz" wrap="square" lIns="0" tIns="0" rIns="0" bIns="0" rtlCol="0" anchor="b">
            <a:spAutoFit/>
          </a:bodyPr>
          <a:lstStyle/>
          <a:p>
            <a:pPr>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a:defRPr/>
            </a:pPr>
            <a:endParaRPr lang="en-US" sz="800" dirty="0">
              <a:solidFill>
                <a:srgbClr val="000000"/>
              </a:solidFill>
              <a:latin typeface="Arial"/>
            </a:endParaRPr>
          </a:p>
          <a:p>
            <a:pPr>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 </a:t>
            </a:r>
            <a:r>
              <a:rPr lang="en-US" sz="800" dirty="0">
                <a:solidFill>
                  <a:srgbClr val="000000"/>
                </a:solidFill>
                <a:latin typeface="Arial"/>
              </a:rPr>
              <a:t>Office of the North Dakota Tax Commissioner, </a:t>
            </a:r>
            <a:r>
              <a:rPr lang="en-US" sz="800" dirty="0">
                <a:solidFill>
                  <a:srgbClr val="000000"/>
                </a:solidFill>
                <a:latin typeface="Arial"/>
                <a:hlinkClick r:id="rId17"/>
              </a:rPr>
              <a:t>North Dakota CO2-EOR Financial Analysis</a:t>
            </a:r>
            <a:r>
              <a:rPr lang="en-US" sz="800" dirty="0">
                <a:solidFill>
                  <a:srgbClr val="000000"/>
                </a:solidFill>
                <a:latin typeface="Arial"/>
              </a:rPr>
              <a:t> (2024).</a:t>
            </a:r>
          </a:p>
          <a:p>
            <a:pPr>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lang="en-US" sz="800" dirty="0">
                <a:solidFill>
                  <a:srgbClr val="000000"/>
                </a:solidFill>
              </a:rPr>
              <a:t>Maitreyi Menon, Michelle Priscilla,</a:t>
            </a:r>
            <a:r>
              <a:rPr kumimoji="0" lang="en-US" sz="800" b="0" i="0" u="none" strike="noStrike" kern="1200" cap="none" spc="0" normalizeH="0" baseline="0" noProof="0" dirty="0">
                <a:ln>
                  <a:noFill/>
                </a:ln>
                <a:solidFill>
                  <a:srgbClr val="000000"/>
                </a:solidFill>
                <a:effectLst/>
                <a:uLnTx/>
                <a:uFillTx/>
                <a:latin typeface="Arial"/>
                <a:ea typeface="+mn-ea"/>
                <a:cs typeface="+mn-cs"/>
              </a:rPr>
              <a:t> Hyae Ryung Kim, </a:t>
            </a:r>
            <a:r>
              <a:rPr lang="en-US" sz="800" dirty="0">
                <a:solidFill>
                  <a:srgbClr val="000000"/>
                </a:solidFill>
                <a:latin typeface="Arial"/>
              </a:rPr>
              <a:t>and</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8"/>
              </a:rPr>
              <a:t>Gernot Wagner</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a:solidFill>
                  <a:srgbClr val="000000"/>
                </a:solidFill>
                <a:hlinkClick r:id="rId19"/>
              </a:rPr>
              <a:t>Share with attribution</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20"/>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60" name="TextBox 8">
            <a:extLst>
              <a:ext uri="{FF2B5EF4-FFF2-40B4-BE49-F238E27FC236}">
                <a16:creationId xmlns:a16="http://schemas.microsoft.com/office/drawing/2014/main" id="{21074567-25A7-762C-DE73-2AF23ED616D4}"/>
              </a:ext>
            </a:extLst>
          </p:cNvPr>
          <p:cNvSpPr txBox="1"/>
          <p:nvPr/>
        </p:nvSpPr>
        <p:spPr bwMode="gray">
          <a:xfrm>
            <a:off x="8545511" y="1554481"/>
            <a:ext cx="3411137" cy="4527008"/>
          </a:xfrm>
          <a:prstGeom prst="rect">
            <a:avLst/>
          </a:prstGeom>
          <a:solidFill>
            <a:srgbClr val="E3E8EE"/>
          </a:solidFill>
          <a:ln w="9525" cap="flat" cmpd="sng" algn="ctr">
            <a:noFill/>
            <a:prstDash val="solid"/>
            <a:round/>
            <a:headEnd type="none" w="med" len="med"/>
            <a:tailEnd type="none" w="med" len="med"/>
          </a:ln>
        </p:spPr>
        <p:txBody>
          <a:bodyPr wrap="square" lIns="137160" tIns="137160" rIns="274320" bIns="137160" rtlCol="0" anchor="t">
            <a:noAutofit/>
          </a:bodyPr>
          <a:lstStyle/>
          <a:p>
            <a:pPr marL="0" marR="0" lvl="0" indent="0" algn="l" defTabSz="711200" rtl="0" eaLnBrk="1" fontAlgn="auto" latinLnBrk="0" hangingPunct="1">
              <a:lnSpc>
                <a:spcPct val="100000"/>
              </a:lnSpc>
              <a:spcBef>
                <a:spcPts val="1200"/>
              </a:spcBef>
              <a:spcAft>
                <a:spcPts val="60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Observations</a:t>
            </a:r>
          </a:p>
          <a:p>
            <a:pPr marL="171450" lvl="0" indent="-171450" defTabSz="711200">
              <a:spcBef>
                <a:spcPts val="600"/>
              </a:spcBef>
              <a:buFont typeface="Arial,Sans-Serif" panose="020B0604020202020204" pitchFamily="34" charset="0"/>
              <a:buChar char="•"/>
              <a:defRPr/>
            </a:pPr>
            <a:r>
              <a:rPr lang="en-US" sz="1100" b="1" dirty="0">
                <a:solidFill>
                  <a:srgbClr val="000000"/>
                </a:solidFill>
                <a:cs typeface="Arial"/>
              </a:rPr>
              <a:t>Enhance oil recovery is often promoted as carbon-negative, but lifecycle analysis (CATF, IEA, NETL) shows it is still a source of emissions,</a:t>
            </a:r>
            <a:r>
              <a:rPr lang="en-US" sz="1100" dirty="0">
                <a:solidFill>
                  <a:srgbClr val="000000"/>
                </a:solidFill>
                <a:cs typeface="Arial"/>
              </a:rPr>
              <a:t> typically 25-40% less per barrel than conventional oil, not zero.</a:t>
            </a:r>
          </a:p>
          <a:p>
            <a:pPr marL="171450" lvl="0" indent="-171450" defTabSz="711200">
              <a:spcBef>
                <a:spcPts val="600"/>
              </a:spcBef>
              <a:buFont typeface="Arial,Sans-Serif" panose="020B0604020202020204" pitchFamily="34" charset="0"/>
              <a:buChar char="•"/>
              <a:defRPr/>
            </a:pPr>
            <a:r>
              <a:rPr lang="en-US" sz="1100" dirty="0">
                <a:solidFill>
                  <a:srgbClr val="000000"/>
                </a:solidFill>
                <a:cs typeface="Arial"/>
              </a:rPr>
              <a:t>The apparent benefit relies on perfect, permanent CO₂ storage and assumes the oil produced displaces other oil rather than adding to the total supply.</a:t>
            </a:r>
          </a:p>
          <a:p>
            <a:pPr marL="171450" lvl="0" indent="-171450" defTabSz="711200">
              <a:spcBef>
                <a:spcPts val="600"/>
              </a:spcBef>
              <a:buFont typeface="Arial,Sans-Serif" panose="020B0604020202020204" pitchFamily="34" charset="0"/>
              <a:buChar char="•"/>
              <a:defRPr/>
            </a:pPr>
            <a:r>
              <a:rPr lang="en-US" sz="1100" dirty="0">
                <a:solidFill>
                  <a:srgbClr val="000000"/>
                </a:solidFill>
                <a:cs typeface="Arial"/>
              </a:rPr>
              <a:t>For every ton of CO₂ injected, roughly three barrels of oil are produced</a:t>
            </a:r>
            <a:r>
              <a:rPr lang="en-US" sz="1100" b="1" dirty="0">
                <a:solidFill>
                  <a:srgbClr val="000000"/>
                </a:solidFill>
                <a:cs typeface="Arial"/>
              </a:rPr>
              <a:t>, releasing around 0.96 tons of </a:t>
            </a:r>
            <a:r>
              <a:rPr lang="en-US" sz="1100" b="1" dirty="0" err="1">
                <a:solidFill>
                  <a:srgbClr val="000000"/>
                </a:solidFill>
                <a:cs typeface="Arial"/>
              </a:rPr>
              <a:t>CO₂e</a:t>
            </a:r>
            <a:r>
              <a:rPr lang="en-US" sz="1100" b="1" dirty="0">
                <a:solidFill>
                  <a:srgbClr val="000000"/>
                </a:solidFill>
                <a:cs typeface="Arial"/>
              </a:rPr>
              <a:t> when extracted and burned.</a:t>
            </a:r>
            <a:r>
              <a:rPr lang="en-US" sz="1100" dirty="0">
                <a:solidFill>
                  <a:srgbClr val="000000"/>
                </a:solidFill>
                <a:cs typeface="Arial"/>
              </a:rPr>
              <a:t> If these barrels are additional to global supply, </a:t>
            </a:r>
            <a:r>
              <a:rPr lang="en-US" sz="1100" b="1" dirty="0">
                <a:solidFill>
                  <a:srgbClr val="000000"/>
                </a:solidFill>
                <a:cs typeface="Arial"/>
              </a:rPr>
              <a:t>total emissions increase and the process becomes a net climate harm.</a:t>
            </a:r>
          </a:p>
          <a:p>
            <a:pPr marL="171450" lvl="0" indent="-171450" defTabSz="711200">
              <a:spcBef>
                <a:spcPts val="600"/>
              </a:spcBef>
              <a:buFont typeface="Arial,Sans-Serif" panose="020B0604020202020204" pitchFamily="34" charset="0"/>
              <a:buChar char="•"/>
              <a:defRPr/>
            </a:pPr>
            <a:r>
              <a:rPr lang="en-US" sz="1100" dirty="0">
                <a:solidFill>
                  <a:srgbClr val="000000"/>
                </a:solidFill>
                <a:cs typeface="Arial"/>
              </a:rPr>
              <a:t>At scale, even small per-barrel emission </a:t>
            </a:r>
            <a:br>
              <a:rPr lang="en-US" sz="1100" dirty="0">
                <a:solidFill>
                  <a:srgbClr val="000000"/>
                </a:solidFill>
                <a:cs typeface="Arial"/>
              </a:rPr>
            </a:br>
            <a:r>
              <a:rPr lang="en-US" sz="1100" dirty="0">
                <a:solidFill>
                  <a:srgbClr val="000000"/>
                </a:solidFill>
                <a:cs typeface="Arial"/>
              </a:rPr>
              <a:t>gaps can add up to hundreds of millions of tons of CO₂, offsetting storage gains if demand stays high. </a:t>
            </a:r>
            <a:r>
              <a:rPr lang="en-US" sz="1100" b="1" dirty="0">
                <a:solidFill>
                  <a:srgbClr val="000000"/>
                </a:solidFill>
                <a:cs typeface="Arial"/>
              </a:rPr>
              <a:t>Subsidizing EOR risks locking in fossil fuel infrastructure, prolonging oil use, and delivering minimal emissions cuts.</a:t>
            </a:r>
            <a:endParaRPr kumimoji="0" lang="en-US" sz="1100" b="1" i="0" u="none" strike="noStrike" kern="1200" cap="none" spc="0" normalizeH="0" baseline="0" noProof="0" dirty="0">
              <a:ln>
                <a:noFill/>
              </a:ln>
              <a:solidFill>
                <a:srgbClr val="000000"/>
              </a:solidFill>
              <a:effectLst/>
              <a:uLnTx/>
              <a:uFillTx/>
              <a:latin typeface="Arial"/>
              <a:ea typeface="+mn-ea"/>
              <a:cs typeface="+mn-cs"/>
            </a:endParaRPr>
          </a:p>
        </p:txBody>
      </p:sp>
      <p:grpSp>
        <p:nvGrpSpPr>
          <p:cNvPr id="27" name="Group 26">
            <a:extLst>
              <a:ext uri="{FF2B5EF4-FFF2-40B4-BE49-F238E27FC236}">
                <a16:creationId xmlns:a16="http://schemas.microsoft.com/office/drawing/2014/main" id="{DA1846C9-7CB7-2465-6C92-79F904A052CA}"/>
              </a:ext>
            </a:extLst>
          </p:cNvPr>
          <p:cNvGrpSpPr/>
          <p:nvPr/>
        </p:nvGrpSpPr>
        <p:grpSpPr>
          <a:xfrm>
            <a:off x="329184" y="1554480"/>
            <a:ext cx="7588249" cy="289532"/>
            <a:chOff x="488950" y="1571399"/>
            <a:chExt cx="4394199" cy="411996"/>
          </a:xfrm>
        </p:grpSpPr>
        <p:sp>
          <p:nvSpPr>
            <p:cNvPr id="3" name="btfpColumnHeaderBoxText223027">
              <a:extLst>
                <a:ext uri="{FF2B5EF4-FFF2-40B4-BE49-F238E27FC236}">
                  <a16:creationId xmlns:a16="http://schemas.microsoft.com/office/drawing/2014/main" id="{194C1670-B670-8656-D5A8-B3BE86FE2F9A}"/>
                </a:ext>
              </a:extLst>
            </p:cNvPr>
            <p:cNvSpPr txBox="1"/>
            <p:nvPr/>
          </p:nvSpPr>
          <p:spPr bwMode="gray">
            <a:xfrm>
              <a:off x="488950" y="1571399"/>
              <a:ext cx="4394198" cy="411996"/>
            </a:xfrm>
            <a:prstGeom prst="rect">
              <a:avLst/>
            </a:prstGeom>
            <a:noFill/>
            <a:ln w="9525" cap="flat" cmpd="sng" algn="ctr">
              <a:noFill/>
              <a:prstDash val="solid"/>
              <a:round/>
              <a:headEnd type="none" w="med" len="med"/>
              <a:tailEnd type="none" w="med" len="med"/>
            </a:ln>
          </p:spPr>
          <p:txBody>
            <a:bodyPr vert="horz" wrap="square" lIns="36036" tIns="36036" rIns="36036" bIns="36036" rtlCol="0" anchor="b">
              <a:noAutofit/>
            </a:bodyPr>
            <a:lstStyle/>
            <a:p>
              <a:pPr lvl="0" defTabSz="711200">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Lifecycle carbon emissions of CO₂-EOR </a:t>
              </a:r>
              <a:r>
                <a:rPr lang="fr-FR" sz="1400" dirty="0"/>
                <a:t>(ton </a:t>
              </a:r>
              <a:r>
                <a:rPr lang="fr-FR" sz="1400" dirty="0" err="1"/>
                <a:t>CO₂e</a:t>
              </a:r>
              <a:r>
                <a:rPr lang="fr-FR" sz="1400" dirty="0"/>
                <a:t>/ton CO₂ </a:t>
              </a:r>
              <a:r>
                <a:rPr lang="fr-FR" sz="1400" dirty="0" err="1"/>
                <a:t>injected</a:t>
              </a:r>
              <a:r>
                <a:rPr lang="fr-FR" sz="1400" dirty="0"/>
                <a:t>)</a:t>
              </a:r>
              <a:endParaRPr kumimoji="0" lang="en-US" sz="1400" b="1" i="0" u="none" strike="noStrike" kern="1200" cap="none" spc="0" normalizeH="0" noProof="0" dirty="0">
                <a:ln>
                  <a:noFill/>
                </a:ln>
                <a:solidFill>
                  <a:srgbClr val="000000"/>
                </a:solidFill>
                <a:effectLst/>
                <a:uLnTx/>
                <a:uFillTx/>
                <a:latin typeface="Arial"/>
                <a:ea typeface="+mn-ea"/>
                <a:cs typeface="+mn-cs"/>
              </a:endParaRPr>
            </a:p>
          </p:txBody>
        </p:sp>
        <p:cxnSp>
          <p:nvCxnSpPr>
            <p:cNvPr id="4" name="btfpColumnHeaderBoxLine223027">
              <a:extLst>
                <a:ext uri="{FF2B5EF4-FFF2-40B4-BE49-F238E27FC236}">
                  <a16:creationId xmlns:a16="http://schemas.microsoft.com/office/drawing/2014/main" id="{61F0C8BE-DB43-AAEF-D633-9CAB996930F3}"/>
                </a:ext>
              </a:extLst>
            </p:cNvPr>
            <p:cNvCxnSpPr>
              <a:cxnSpLocks/>
            </p:cNvCxnSpPr>
            <p:nvPr/>
          </p:nvCxnSpPr>
          <p:spPr bwMode="gray">
            <a:xfrm>
              <a:off x="488952" y="1965105"/>
              <a:ext cx="4394197" cy="0"/>
            </a:xfrm>
            <a:prstGeom prst="line">
              <a:avLst/>
            </a:prstGeom>
            <a:ln w="9525" cap="flat" cmpd="sng" algn="ctr">
              <a:solidFill>
                <a:schemeClr val="tx1"/>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8" name="Oval 7">
            <a:extLst>
              <a:ext uri="{FF2B5EF4-FFF2-40B4-BE49-F238E27FC236}">
                <a16:creationId xmlns:a16="http://schemas.microsoft.com/office/drawing/2014/main" id="{2289DFC4-A568-12C3-E1BC-9B9F4D820009}"/>
              </a:ext>
            </a:extLst>
          </p:cNvPr>
          <p:cNvSpPr/>
          <p:nvPr/>
        </p:nvSpPr>
        <p:spPr bwMode="gray">
          <a:xfrm>
            <a:off x="0" y="45720"/>
            <a:ext cx="416560" cy="406400"/>
          </a:xfrm>
          <a:prstGeom prst="ellipse">
            <a:avLst/>
          </a:prstGeom>
          <a:solidFill>
            <a:srgbClr val="009B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4</a:t>
            </a:r>
          </a:p>
        </p:txBody>
      </p:sp>
      <p:sp>
        <p:nvSpPr>
          <p:cNvPr id="10" name="Rectangle 9">
            <a:extLst>
              <a:ext uri="{FF2B5EF4-FFF2-40B4-BE49-F238E27FC236}">
                <a16:creationId xmlns:a16="http://schemas.microsoft.com/office/drawing/2014/main" id="{1FDAB861-B28C-F0AF-6AD7-77D348492062}"/>
              </a:ext>
            </a:extLst>
          </p:cNvPr>
          <p:cNvSpPr/>
          <p:nvPr/>
        </p:nvSpPr>
        <p:spPr bwMode="gray">
          <a:xfrm>
            <a:off x="495884" y="68051"/>
            <a:ext cx="2430196" cy="365760"/>
          </a:xfrm>
          <a:prstGeom prst="rect">
            <a:avLst/>
          </a:prstGeom>
          <a:solidFill>
            <a:srgbClr val="009B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a:solidFill>
                  <a:srgbClr val="FFFFFF"/>
                </a:solidFill>
                <a:latin typeface="Arial"/>
              </a:rPr>
              <a:t>Utilization</a:t>
            </a:r>
          </a:p>
        </p:txBody>
      </p:sp>
      <p:sp>
        <p:nvSpPr>
          <p:cNvPr id="244" name="Rectangle 243">
            <a:extLst>
              <a:ext uri="{FF2B5EF4-FFF2-40B4-BE49-F238E27FC236}">
                <a16:creationId xmlns:a16="http://schemas.microsoft.com/office/drawing/2014/main" id="{36019998-B5A4-A056-50EA-C93C12BF9F5F}"/>
              </a:ext>
            </a:extLst>
          </p:cNvPr>
          <p:cNvSpPr/>
          <p:nvPr/>
        </p:nvSpPr>
        <p:spPr bwMode="gray">
          <a:xfrm>
            <a:off x="495884" y="4829405"/>
            <a:ext cx="2447925" cy="1252083"/>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spcBef>
                <a:spcPts val="600"/>
              </a:spcBef>
            </a:pPr>
            <a:r>
              <a:rPr lang="en-US" sz="1200" dirty="0">
                <a:solidFill>
                  <a:schemeClr val="tx1"/>
                </a:solidFill>
              </a:rPr>
              <a:t>For every ton of CO₂ injected into an oil reservoir for EOR production, operators can claim permanent storage.</a:t>
            </a:r>
          </a:p>
        </p:txBody>
      </p:sp>
      <p:sp>
        <p:nvSpPr>
          <p:cNvPr id="246" name="Rectangle 245">
            <a:extLst>
              <a:ext uri="{FF2B5EF4-FFF2-40B4-BE49-F238E27FC236}">
                <a16:creationId xmlns:a16="http://schemas.microsoft.com/office/drawing/2014/main" id="{114FC03F-5FA0-2F6F-EE09-E0360AE0234F}"/>
              </a:ext>
            </a:extLst>
          </p:cNvPr>
          <p:cNvSpPr/>
          <p:nvPr/>
        </p:nvSpPr>
        <p:spPr bwMode="gray">
          <a:xfrm>
            <a:off x="3023184" y="4829405"/>
            <a:ext cx="2447925" cy="1252083"/>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spcBef>
                <a:spcPts val="600"/>
              </a:spcBef>
            </a:pPr>
            <a:r>
              <a:rPr lang="en-US" sz="1200" dirty="0">
                <a:solidFill>
                  <a:schemeClr val="tx1"/>
                </a:solidFill>
              </a:rPr>
              <a:t>That same ton of injected CO₂ enables production of ~3 barrels of oil, releasing 0.96 tons of </a:t>
            </a:r>
            <a:r>
              <a:rPr lang="en-US" sz="1200" dirty="0" err="1">
                <a:solidFill>
                  <a:schemeClr val="tx1"/>
                </a:solidFill>
              </a:rPr>
              <a:t>CO₂e</a:t>
            </a:r>
            <a:r>
              <a:rPr lang="en-US" sz="1200" dirty="0">
                <a:solidFill>
                  <a:schemeClr val="tx1"/>
                </a:solidFill>
              </a:rPr>
              <a:t> when burned.</a:t>
            </a:r>
          </a:p>
        </p:txBody>
      </p:sp>
      <p:sp>
        <p:nvSpPr>
          <p:cNvPr id="248" name="Rectangle 247">
            <a:extLst>
              <a:ext uri="{FF2B5EF4-FFF2-40B4-BE49-F238E27FC236}">
                <a16:creationId xmlns:a16="http://schemas.microsoft.com/office/drawing/2014/main" id="{F5E9959A-8379-D7BD-DE4D-6BD8ABA650D2}"/>
              </a:ext>
            </a:extLst>
          </p:cNvPr>
          <p:cNvSpPr/>
          <p:nvPr/>
        </p:nvSpPr>
        <p:spPr bwMode="gray">
          <a:xfrm>
            <a:off x="5550484" y="4829405"/>
            <a:ext cx="2447925" cy="1252083"/>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spcBef>
                <a:spcPts val="600"/>
              </a:spcBef>
            </a:pPr>
            <a:r>
              <a:rPr lang="en-US" sz="1200" dirty="0">
                <a:solidFill>
                  <a:schemeClr val="tx1"/>
                </a:solidFill>
              </a:rPr>
              <a:t>Once both storage and combustion are counted, </a:t>
            </a:r>
            <a:r>
              <a:rPr lang="en-US" sz="1200" b="1" dirty="0">
                <a:solidFill>
                  <a:schemeClr val="tx1"/>
                </a:solidFill>
              </a:rPr>
              <a:t>the net negative emissions are just 0.04 ton </a:t>
            </a:r>
            <a:r>
              <a:rPr lang="en-US" sz="1200" b="1" dirty="0" err="1">
                <a:solidFill>
                  <a:schemeClr val="tx1"/>
                </a:solidFill>
              </a:rPr>
              <a:t>CO₂e</a:t>
            </a:r>
            <a:r>
              <a:rPr lang="en-US" sz="1200" b="1" dirty="0">
                <a:solidFill>
                  <a:schemeClr val="tx1"/>
                </a:solidFill>
              </a:rPr>
              <a:t>. </a:t>
            </a:r>
            <a:r>
              <a:rPr lang="en-US" sz="1200" dirty="0">
                <a:solidFill>
                  <a:schemeClr val="tx1"/>
                </a:solidFill>
              </a:rPr>
              <a:t>This doesn’t account for potential storage leaks.</a:t>
            </a:r>
          </a:p>
        </p:txBody>
      </p:sp>
    </p:spTree>
    <p:custDataLst>
      <p:tags r:id="rId1"/>
    </p:custDataLst>
    <p:extLst>
      <p:ext uri="{BB962C8B-B14F-4D97-AF65-F5344CB8AC3E}">
        <p14:creationId xmlns:p14="http://schemas.microsoft.com/office/powerpoint/2010/main" val="4211725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4F8488F-91CF-65C6-B922-78EC49F0AF2B}"/>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0AA5B25B-E598-96A9-B73E-0D1A06AF595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5" progId="TCLayout.ActiveDocument.1">
                  <p:embed/>
                </p:oleObj>
              </mc:Choice>
              <mc:Fallback>
                <p:oleObj name="think-cell Slide" r:id="rId6" imgW="592" imgH="595" progId="TCLayout.ActiveDocument.1">
                  <p:embed/>
                  <p:pic>
                    <p:nvPicPr>
                      <p:cNvPr id="3" name="think-cell data - do not delete" hidden="1">
                        <a:extLst>
                          <a:ext uri="{FF2B5EF4-FFF2-40B4-BE49-F238E27FC236}">
                            <a16:creationId xmlns:a16="http://schemas.microsoft.com/office/drawing/2014/main" id="{0AA5B25B-E598-96A9-B73E-0D1A06AF595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03316AB-1A92-C215-DE35-A4CA288D5073}"/>
              </a:ext>
            </a:extLst>
          </p:cNvPr>
          <p:cNvSpPr>
            <a:spLocks noGrp="1"/>
          </p:cNvSpPr>
          <p:nvPr>
            <p:ph type="title"/>
          </p:nvPr>
        </p:nvSpPr>
        <p:spPr>
          <a:xfrm>
            <a:off x="831850" y="3795319"/>
            <a:ext cx="10356377" cy="2436792"/>
          </a:xfrm>
        </p:spPr>
        <p:txBody>
          <a:bodyPr vert="horz">
            <a:normAutofit/>
          </a:bodyPr>
          <a:lstStyle/>
          <a:p>
            <a:r>
              <a:rPr lang="en-US" sz="4800">
                <a:effectLst>
                  <a:outerShdw blurRad="50800" dist="38100" dir="8100000" algn="tr" rotWithShape="0">
                    <a:prstClr val="black">
                      <a:alpha val="40000"/>
                    </a:prstClr>
                  </a:outerShdw>
                </a:effectLst>
                <a:cs typeface="Arial"/>
              </a:rPr>
              <a:t>Technology Deep Dive</a:t>
            </a:r>
          </a:p>
        </p:txBody>
      </p:sp>
    </p:spTree>
    <p:custDataLst>
      <p:tags r:id="rId1"/>
    </p:custDataLst>
    <p:extLst>
      <p:ext uri="{BB962C8B-B14F-4D97-AF65-F5344CB8AC3E}">
        <p14:creationId xmlns:p14="http://schemas.microsoft.com/office/powerpoint/2010/main" val="1007317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51" imgH="553" progId="TCLayout.ActiveDocument.1">
                  <p:embed/>
                </p:oleObj>
              </mc:Choice>
              <mc:Fallback>
                <p:oleObj name="think-cell Slide" r:id="rId7" imgW="551" imgH="553" progId="TCLayout.ActiveDocument.1">
                  <p:embed/>
                  <p:pic>
                    <p:nvPicPr>
                      <p:cNvPr id="4" name="think-cell data - do not delete" hidden="1"/>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6" name="Picture 5" descr="A large factory with smoke stacks&#10;&#10;AI-generated content may be incorrect.">
            <a:extLst>
              <a:ext uri="{FF2B5EF4-FFF2-40B4-BE49-F238E27FC236}">
                <a16:creationId xmlns:a16="http://schemas.microsoft.com/office/drawing/2014/main" id="{BB48918E-B70D-6797-0DB8-42ECA6589130}"/>
              </a:ext>
            </a:extLst>
          </p:cNvPr>
          <p:cNvPicPr>
            <a:picLocks noChangeAspect="1"/>
          </p:cNvPicPr>
          <p:nvPr/>
        </p:nvPicPr>
        <p:blipFill>
          <a:blip r:embed="rId9">
            <a:extLst>
              <a:ext uri="{28A0092B-C50C-407E-A947-70E740481C1C}">
                <a14:useLocalDpi xmlns:a14="http://schemas.microsoft.com/office/drawing/2010/main" val="0"/>
              </a:ext>
            </a:extLst>
          </a:blip>
          <a:srcRect l="2700" t="12844" r="68754" b="11112"/>
          <a:stretch>
            <a:fillRect/>
          </a:stretch>
        </p:blipFill>
        <p:spPr>
          <a:xfrm>
            <a:off x="329184" y="880886"/>
            <a:ext cx="3480305" cy="5215047"/>
          </a:xfrm>
          <a:prstGeom prst="rect">
            <a:avLst/>
          </a:prstGeom>
        </p:spPr>
      </p:pic>
      <p:sp>
        <p:nvSpPr>
          <p:cNvPr id="40" name="btfpNotesBox111697">
            <a:extLst>
              <a:ext uri="{FF2B5EF4-FFF2-40B4-BE49-F238E27FC236}">
                <a16:creationId xmlns:a16="http://schemas.microsoft.com/office/drawing/2014/main" id="{F7B44B84-CE22-5A5A-614F-1CF9B667DDC8}"/>
              </a:ext>
            </a:extLst>
          </p:cNvPr>
          <p:cNvSpPr txBox="1"/>
          <p:nvPr>
            <p:custDataLst>
              <p:tags r:id="rId3"/>
            </p:custDataLst>
          </p:nvPr>
        </p:nvSpPr>
        <p:spPr bwMode="gray">
          <a:xfrm>
            <a:off x="329184" y="6272784"/>
            <a:ext cx="11531600" cy="492443"/>
          </a:xfrm>
          <a:prstGeom prst="rect">
            <a:avLst/>
          </a:prstGeom>
          <a:noFill/>
        </p:spPr>
        <p:txBody>
          <a:bodyPr vert="horz" wrap="square" lIns="0" tIns="0" rIns="0" bIns="0" rtlCol="0" anchor="b">
            <a:spAutoFit/>
          </a:bodyPr>
          <a:lstStyle/>
          <a:p>
            <a:pPr>
              <a:defRPr/>
            </a:pPr>
            <a:endParaRPr lang="en-US" altLang="zh-CN" sz="800" dirty="0">
              <a:solidFill>
                <a:srgbClr val="000000"/>
              </a:solidFill>
            </a:endParaRPr>
          </a:p>
          <a:p>
            <a:pPr>
              <a:defRPr/>
            </a:pPr>
            <a:endParaRPr lang="en-US" altLang="zh-CN" sz="800" dirty="0">
              <a:solidFill>
                <a:srgbClr val="000000"/>
              </a:solidFill>
            </a:endParaRPr>
          </a:p>
          <a:p>
            <a:pPr>
              <a:defRPr/>
            </a:pPr>
            <a:r>
              <a:rPr lang="en-US" altLang="zh-CN" sz="800" dirty="0">
                <a:solidFill>
                  <a:srgbClr val="000000"/>
                </a:solidFill>
              </a:rPr>
              <a:t>Source: GMI, </a:t>
            </a:r>
            <a:r>
              <a:rPr lang="en-US" altLang="zh-CN" sz="800" dirty="0">
                <a:solidFill>
                  <a:srgbClr val="000000"/>
                </a:solidFill>
                <a:hlinkClick r:id="rId10"/>
              </a:rPr>
              <a:t>Europe Carbon Capture and Storage Market</a:t>
            </a:r>
            <a:r>
              <a:rPr lang="en-US" altLang="zh-CN" sz="800" dirty="0">
                <a:solidFill>
                  <a:srgbClr val="000000"/>
                </a:solidFill>
              </a:rPr>
              <a:t>, (2024).</a:t>
            </a:r>
          </a:p>
          <a:p>
            <a:pPr>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Maitreyi Menon</a:t>
            </a:r>
            <a:r>
              <a:rPr lang="en-US" sz="800" dirty="0">
                <a:solidFill>
                  <a:srgbClr val="000000"/>
                </a:solidFill>
              </a:rPr>
              <a:t>, Michelle Priscilla, </a:t>
            </a:r>
            <a:r>
              <a:rPr kumimoji="0" lang="en-US" sz="800" b="0" i="0" u="none" strike="noStrike" kern="1200" cap="none" spc="0" normalizeH="0" baseline="0" noProof="0" dirty="0">
                <a:ln>
                  <a:noFill/>
                </a:ln>
                <a:solidFill>
                  <a:srgbClr val="000000"/>
                </a:solidFill>
                <a:effectLst/>
                <a:uLnTx/>
                <a:uFillTx/>
                <a:latin typeface="Arial"/>
                <a:ea typeface="+mn-ea"/>
                <a:cs typeface="+mn-cs"/>
              </a:rPr>
              <a:t>Anda Wang, Yosafat Partogi, Hyae Ryung Kim, and </a:t>
            </a:r>
            <a:r>
              <a:rPr lang="en-US" sz="800" dirty="0">
                <a:solidFill>
                  <a:srgbClr val="000000"/>
                </a:solidFill>
                <a:hlinkClick r:id="rId11"/>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2"/>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u="none" strike="noStrike" kern="1200" cap="none" spc="0" normalizeH="0" baseline="0" noProof="0" dirty="0">
                <a:ln>
                  <a:noFill/>
                </a:ln>
                <a:solidFill>
                  <a:srgbClr val="000000"/>
                </a:solidFill>
                <a:effectLst/>
                <a:uLnTx/>
                <a:uFillTx/>
                <a:latin typeface="Arial"/>
                <a:ea typeface="+mn-ea"/>
                <a:cs typeface="+mn-cs"/>
              </a:rPr>
              <a:t>Kim et al., </a:t>
            </a:r>
            <a:r>
              <a:rPr kumimoji="0" lang="en-US" sz="800" b="0" i="0" u="none" strike="noStrike" kern="1200" cap="none" spc="0" normalizeH="0" baseline="0" noProof="0" dirty="0">
                <a:ln>
                  <a:noFill/>
                </a:ln>
                <a:solidFill>
                  <a:srgbClr val="000000"/>
                </a:solidFill>
                <a:effectLst/>
                <a:uLnTx/>
                <a:uFillTx/>
                <a:latin typeface="Arial"/>
                <a:ea typeface="+mn-ea"/>
                <a:cs typeface="+mn-cs"/>
              </a:rPr>
              <a:t>“</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3"/>
              </a:rPr>
              <a:t>Capturing Carbon</a:t>
            </a:r>
            <a:r>
              <a:rPr kumimoji="0" lang="en-US" sz="800" b="0" i="0" u="none" strike="noStrike" kern="1200" cap="none" spc="0" normalizeH="0" baseline="0" noProof="0" dirty="0">
                <a:ln>
                  <a:noFill/>
                </a:ln>
                <a:solidFill>
                  <a:srgbClr val="000000"/>
                </a:solidFill>
                <a:effectLst/>
                <a:uLnTx/>
                <a:uFillTx/>
                <a:latin typeface="Arial"/>
                <a:ea typeface="+mn-ea"/>
                <a:cs typeface="+mn-cs"/>
              </a:rPr>
              <a:t>” (7 November 2025).</a:t>
            </a:r>
          </a:p>
        </p:txBody>
      </p:sp>
      <p:sp>
        <p:nvSpPr>
          <p:cNvPr id="15" name="Title 2">
            <a:extLst>
              <a:ext uri="{FF2B5EF4-FFF2-40B4-BE49-F238E27FC236}">
                <a16:creationId xmlns:a16="http://schemas.microsoft.com/office/drawing/2014/main" id="{5C3FE82D-379F-85A2-1E80-5AE4ABE347BA}"/>
              </a:ext>
            </a:extLst>
          </p:cNvPr>
          <p:cNvSpPr txBox="1">
            <a:spLocks/>
          </p:cNvSpPr>
          <p:nvPr/>
        </p:nvSpPr>
        <p:spPr>
          <a:xfrm>
            <a:off x="502982" y="4663881"/>
            <a:ext cx="3165987" cy="1154162"/>
          </a:xfrm>
          <a:prstGeom prst="rect">
            <a:avLst/>
          </a:prstGeom>
          <a:solidFill>
            <a:srgbClr val="9D9D9D">
              <a:alpha val="67059"/>
            </a:srgbClr>
          </a:solidFill>
        </p:spPr>
        <p:txBody>
          <a:bodyPr vert="horz" lIns="91440" tIns="0" rIns="91440" bIns="45720" rtlCol="0" anchor="b" anchorCtr="0">
            <a:spAutoFit/>
          </a:bodyPr>
          <a:lstStyle>
            <a:lvl1pPr algn="l" defTabSz="711200" rtl="0" eaLnBrk="1" latinLnBrk="0" hangingPunct="1">
              <a:lnSpc>
                <a:spcPct val="100000"/>
              </a:lnSpc>
              <a:spcBef>
                <a:spcPct val="0"/>
              </a:spcBef>
              <a:buNone/>
              <a:defRPr sz="2800" b="1" kern="1200" baseline="0">
                <a:solidFill>
                  <a:schemeClr val="tx1"/>
                </a:solidFill>
                <a:latin typeface="+mj-lt"/>
                <a:ea typeface="+mj-ea"/>
                <a:cs typeface="+mj-cs"/>
              </a:defRPr>
            </a:lvl1p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j-ea"/>
                <a:cs typeface="+mj-cs"/>
              </a:rPr>
              <a:t>Key messages</a:t>
            </a:r>
            <a:br>
              <a:rPr kumimoji="0" lang="en-US" sz="2400" b="1" i="0" u="none" strike="noStrike" kern="1200" cap="none" spc="0" normalizeH="0" baseline="0" noProof="0" dirty="0">
                <a:ln>
                  <a:noFill/>
                </a:ln>
                <a:solidFill>
                  <a:srgbClr val="FFFFFF"/>
                </a:solidFill>
                <a:effectLst/>
                <a:uLnTx/>
                <a:uFillTx/>
                <a:latin typeface="Arial"/>
                <a:ea typeface="+mj-ea"/>
                <a:cs typeface="+mj-cs"/>
              </a:rPr>
            </a:br>
            <a:r>
              <a:rPr kumimoji="0" lang="en-US" sz="2400" b="0" i="0" u="none" strike="noStrike" kern="1200" cap="none" spc="0" normalizeH="0" baseline="0" noProof="0" dirty="0">
                <a:ln>
                  <a:noFill/>
                </a:ln>
                <a:solidFill>
                  <a:srgbClr val="FFFFFF"/>
                </a:solidFill>
                <a:effectLst/>
                <a:uLnTx/>
                <a:uFillTx/>
                <a:latin typeface="Arial"/>
                <a:ea typeface="+mj-ea"/>
                <a:cs typeface="+mj-cs"/>
              </a:rPr>
              <a:t>Capturing Carbon Opportunity</a:t>
            </a:r>
            <a:endParaRPr kumimoji="0" lang="en-US" sz="2400" b="1" i="0" u="none" strike="noStrike" kern="1200" cap="none" spc="0" normalizeH="0" baseline="0" noProof="0" dirty="0">
              <a:ln>
                <a:noFill/>
              </a:ln>
              <a:solidFill>
                <a:srgbClr val="FFFFFF"/>
              </a:solidFill>
              <a:effectLst/>
              <a:uLnTx/>
              <a:uFillTx/>
              <a:latin typeface="Arial"/>
              <a:ea typeface="+mj-ea"/>
              <a:cs typeface="Arial"/>
            </a:endParaRPr>
          </a:p>
        </p:txBody>
      </p:sp>
      <p:sp>
        <p:nvSpPr>
          <p:cNvPr id="2" name="btfpBulletedList431922">
            <a:extLst>
              <a:ext uri="{FF2B5EF4-FFF2-40B4-BE49-F238E27FC236}">
                <a16:creationId xmlns:a16="http://schemas.microsoft.com/office/drawing/2014/main" id="{2868B97C-4CB9-DCCC-FC6A-4B0ACFC86410}"/>
              </a:ext>
            </a:extLst>
          </p:cNvPr>
          <p:cNvSpPr txBox="1"/>
          <p:nvPr>
            <p:custDataLst>
              <p:tags r:id="rId4"/>
            </p:custDataLst>
          </p:nvPr>
        </p:nvSpPr>
        <p:spPr bwMode="gray">
          <a:xfrm>
            <a:off x="4101735" y="880887"/>
            <a:ext cx="7725229" cy="4781685"/>
          </a:xfrm>
          <a:prstGeom prst="rect">
            <a:avLst/>
          </a:prstGeom>
          <a:noFill/>
        </p:spPr>
        <p:txBody>
          <a:bodyPr vert="horz" wrap="square" lIns="36000" tIns="36000" rIns="36000" bIns="36000" rtlCol="0" anchor="t">
            <a:spAutoFit/>
          </a:bodyPr>
          <a:lstStyle/>
          <a:p>
            <a:pPr marR="0" lvl="0" algn="l" defTabSz="711200" rtl="0" eaLnBrk="1" fontAlgn="auto" latinLnBrk="0" hangingPunct="1">
              <a:lnSpc>
                <a:spcPct val="100000"/>
              </a:lnSpc>
              <a:spcBef>
                <a:spcPts val="1200"/>
              </a:spcBef>
              <a:spcAft>
                <a:spcPts val="0"/>
              </a:spcAft>
              <a:buClrTx/>
              <a:buSzTx/>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a:rPr>
              <a:t>CCUS overview: </a:t>
            </a:r>
            <a:r>
              <a:rPr kumimoji="0" lang="en-US" sz="1400" b="0" i="0" u="none" strike="noStrike" kern="1200" cap="none" spc="0" normalizeH="0" baseline="0" noProof="0" dirty="0">
                <a:ln>
                  <a:noFill/>
                </a:ln>
                <a:solidFill>
                  <a:srgbClr val="000000"/>
                </a:solidFill>
                <a:effectLst/>
                <a:uLnTx/>
                <a:uFillTx/>
                <a:latin typeface="Arial"/>
                <a:ea typeface="+mn-ea"/>
                <a:cs typeface="Arial"/>
              </a:rPr>
              <a:t>Carbon capture, utilization, and storage (CCUS) involves capturing CO</a:t>
            </a:r>
            <a:r>
              <a:rPr kumimoji="0" lang="en-US" sz="1400" b="0" i="0" u="none" strike="noStrike" kern="1200" cap="none" spc="0" normalizeH="0" baseline="-25000" noProof="0" dirty="0">
                <a:ln>
                  <a:noFill/>
                </a:ln>
                <a:solidFill>
                  <a:srgbClr val="000000"/>
                </a:solidFill>
                <a:effectLst/>
                <a:uLnTx/>
                <a:uFillTx/>
                <a:latin typeface="Arial"/>
                <a:ea typeface="+mn-ea"/>
                <a:cs typeface="Arial"/>
              </a:rPr>
              <a:t>2</a:t>
            </a:r>
            <a:r>
              <a:rPr kumimoji="0" lang="en-US" sz="1400" b="0" i="0" u="none" strike="noStrike" kern="1200" cap="none" spc="0" normalizeH="0" baseline="0" noProof="0" dirty="0">
                <a:ln>
                  <a:noFill/>
                </a:ln>
                <a:solidFill>
                  <a:srgbClr val="000000"/>
                </a:solidFill>
                <a:effectLst/>
                <a:uLnTx/>
                <a:uFillTx/>
                <a:latin typeface="Arial"/>
                <a:ea typeface="+mn-ea"/>
                <a:cs typeface="Arial"/>
              </a:rPr>
              <a:t> from industrial facilities or directly from the atmosphere, known as direct </a:t>
            </a:r>
            <a:r>
              <a:rPr lang="en-US" sz="1400" dirty="0">
                <a:solidFill>
                  <a:srgbClr val="000000"/>
                </a:solidFill>
                <a:latin typeface="Arial"/>
                <a:cs typeface="Arial"/>
              </a:rPr>
              <a:t>a</a:t>
            </a:r>
            <a:r>
              <a:rPr kumimoji="0" lang="en-US" sz="1400" b="0" i="0" u="none" strike="noStrike" kern="1200" cap="none" spc="0" normalizeH="0" baseline="0" noProof="0" dirty="0">
                <a:ln>
                  <a:noFill/>
                </a:ln>
                <a:solidFill>
                  <a:srgbClr val="000000"/>
                </a:solidFill>
                <a:effectLst/>
                <a:uLnTx/>
                <a:uFillTx/>
                <a:latin typeface="Arial"/>
                <a:ea typeface="+mn-ea"/>
                <a:cs typeface="Arial"/>
              </a:rPr>
              <a:t>ir </a:t>
            </a:r>
            <a:r>
              <a:rPr lang="en-US" sz="1400" dirty="0">
                <a:solidFill>
                  <a:srgbClr val="000000"/>
                </a:solidFill>
                <a:latin typeface="Arial"/>
                <a:cs typeface="Arial"/>
              </a:rPr>
              <a:t>c</a:t>
            </a:r>
            <a:r>
              <a:rPr kumimoji="0" lang="en-US" sz="1400" b="0" i="0" u="none" strike="noStrike" kern="1200" cap="none" spc="0" normalizeH="0" baseline="0" noProof="0" dirty="0">
                <a:ln>
                  <a:noFill/>
                </a:ln>
                <a:solidFill>
                  <a:srgbClr val="000000"/>
                </a:solidFill>
                <a:effectLst/>
                <a:uLnTx/>
                <a:uFillTx/>
                <a:latin typeface="Arial"/>
                <a:ea typeface="+mn-ea"/>
                <a:cs typeface="Arial"/>
              </a:rPr>
              <a:t>apture (DAC), then utilizing or storing it.</a:t>
            </a:r>
          </a:p>
          <a:p>
            <a:pPr marR="0" lvl="0" algn="l" defTabSz="711200" rtl="0" eaLnBrk="1" fontAlgn="auto" latinLnBrk="0" hangingPunct="1">
              <a:lnSpc>
                <a:spcPct val="100000"/>
              </a:lnSpc>
              <a:spcBef>
                <a:spcPts val="1200"/>
              </a:spcBef>
              <a:spcAft>
                <a:spcPts val="0"/>
              </a:spcAft>
              <a:buClrTx/>
              <a:buSzTx/>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a:rPr>
              <a:t>Role in net-zero </a:t>
            </a:r>
            <a:r>
              <a:rPr lang="en-US" sz="1400" b="1" dirty="0">
                <a:solidFill>
                  <a:srgbClr val="000000"/>
                </a:solidFill>
                <a:latin typeface="Arial"/>
                <a:cs typeface="Arial"/>
              </a:rPr>
              <a:t>e</a:t>
            </a:r>
            <a:r>
              <a:rPr kumimoji="0" lang="en-US" sz="1400" b="1" i="0" u="none" strike="noStrike" kern="1200" cap="none" spc="0" normalizeH="0" baseline="0" noProof="0" dirty="0">
                <a:ln>
                  <a:noFill/>
                </a:ln>
                <a:solidFill>
                  <a:srgbClr val="000000"/>
                </a:solidFill>
                <a:effectLst/>
                <a:uLnTx/>
                <a:uFillTx/>
                <a:latin typeface="Arial"/>
                <a:ea typeface="+mn-ea"/>
                <a:cs typeface="Arial"/>
              </a:rPr>
              <a:t>missions (NZE): </a:t>
            </a:r>
            <a:r>
              <a:rPr kumimoji="0" lang="en-US" sz="1400" b="0" i="0" u="none" strike="noStrike" kern="1200" cap="none" spc="0" normalizeH="0" baseline="0" noProof="0" dirty="0">
                <a:ln>
                  <a:noFill/>
                </a:ln>
                <a:solidFill>
                  <a:srgbClr val="000000"/>
                </a:solidFill>
                <a:effectLst/>
                <a:uLnTx/>
                <a:uFillTx/>
                <a:latin typeface="Arial"/>
                <a:ea typeface="+mn-ea"/>
                <a:cs typeface="Arial"/>
              </a:rPr>
              <a:t>CCUS is essential for reaching NZE by 2050, with the potential to abate 6 Gt of CO</a:t>
            </a:r>
            <a:r>
              <a:rPr kumimoji="0" lang="en-US" sz="1400" b="0" i="0" u="none" strike="noStrike" kern="1200" cap="none" spc="0" normalizeH="0" baseline="-25000" noProof="0" dirty="0">
                <a:ln>
                  <a:noFill/>
                </a:ln>
                <a:solidFill>
                  <a:srgbClr val="000000"/>
                </a:solidFill>
                <a:effectLst/>
                <a:uLnTx/>
                <a:uFillTx/>
                <a:latin typeface="Arial"/>
                <a:ea typeface="+mn-ea"/>
                <a:cs typeface="Arial"/>
              </a:rPr>
              <a:t>2</a:t>
            </a:r>
            <a:r>
              <a:rPr kumimoji="0" lang="en-US" sz="1400" b="0" i="0" u="none" strike="noStrike" kern="1200" cap="none" spc="0" normalizeH="0" baseline="0" noProof="0" dirty="0">
                <a:ln>
                  <a:noFill/>
                </a:ln>
                <a:solidFill>
                  <a:srgbClr val="000000"/>
                </a:solidFill>
                <a:effectLst/>
                <a:uLnTx/>
                <a:uFillTx/>
                <a:latin typeface="Arial"/>
                <a:ea typeface="+mn-ea"/>
                <a:cs typeface="Arial"/>
              </a:rPr>
              <a:t> in select subsectors depending on the scenario.</a:t>
            </a:r>
            <a:endParaRPr lang="en-US" sz="1400" b="0" i="0" u="none" strike="noStrike" kern="1200" cap="none" spc="0" normalizeH="0" baseline="0" noProof="0" dirty="0">
              <a:ln>
                <a:noFill/>
              </a:ln>
              <a:solidFill>
                <a:srgbClr val="000000"/>
              </a:solidFill>
              <a:effectLst/>
              <a:uLnTx/>
              <a:uFillTx/>
              <a:latin typeface="Arial"/>
              <a:cs typeface="Arial"/>
            </a:endParaRPr>
          </a:p>
          <a:p>
            <a:pPr marR="0" lvl="0" algn="l" defTabSz="711200" rtl="0" eaLnBrk="1" fontAlgn="auto" latinLnBrk="0" hangingPunct="1">
              <a:lnSpc>
                <a:spcPct val="100000"/>
              </a:lnSpc>
              <a:spcBef>
                <a:spcPts val="1200"/>
              </a:spcBef>
              <a:spcAft>
                <a:spcPts val="0"/>
              </a:spcAft>
              <a:buClrTx/>
              <a:buSzTx/>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a:rPr>
              <a:t>Types of carbon </a:t>
            </a:r>
            <a:r>
              <a:rPr lang="en-US" sz="1400" b="1" dirty="0">
                <a:solidFill>
                  <a:srgbClr val="000000"/>
                </a:solidFill>
                <a:latin typeface="Arial"/>
                <a:cs typeface="Arial"/>
              </a:rPr>
              <a:t>c</a:t>
            </a:r>
            <a:r>
              <a:rPr kumimoji="0" lang="en-US" sz="1400" b="1" i="0" u="none" strike="noStrike" kern="1200" cap="none" spc="0" normalizeH="0" baseline="0" noProof="0" dirty="0">
                <a:ln>
                  <a:noFill/>
                </a:ln>
                <a:solidFill>
                  <a:srgbClr val="000000"/>
                </a:solidFill>
                <a:effectLst/>
                <a:uLnTx/>
                <a:uFillTx/>
                <a:latin typeface="Arial"/>
                <a:ea typeface="+mn-ea"/>
                <a:cs typeface="Arial"/>
              </a:rPr>
              <a:t>apture:</a:t>
            </a:r>
            <a:endParaRPr lang="en-US" sz="1400" b="1" i="0" u="none" strike="noStrike" kern="1200" cap="none" spc="0" normalizeH="0" baseline="0" noProof="0" dirty="0">
              <a:ln>
                <a:noFill/>
              </a:ln>
              <a:solidFill>
                <a:srgbClr val="000000"/>
              </a:solidFill>
              <a:effectLst/>
              <a:uLnTx/>
              <a:uFillTx/>
              <a:latin typeface="Arial"/>
              <a:cs typeface="Arial"/>
            </a:endParaRPr>
          </a:p>
          <a:p>
            <a:pPr marL="171450" indent="-171450" defTabSz="711200">
              <a:spcBef>
                <a:spcPts val="600"/>
              </a:spcBef>
              <a:buFontTx/>
              <a:buChar char="-"/>
              <a:defRPr/>
            </a:pPr>
            <a:r>
              <a:rPr kumimoji="0" lang="en-US" sz="1200" b="1" i="0" u="none" strike="noStrike" kern="1200" cap="none" spc="0" normalizeH="0" baseline="0" noProof="0" dirty="0">
                <a:ln>
                  <a:noFill/>
                </a:ln>
                <a:solidFill>
                  <a:srgbClr val="000000"/>
                </a:solidFill>
                <a:effectLst/>
                <a:uLnTx/>
                <a:uFillTx/>
                <a:latin typeface="Arial"/>
                <a:ea typeface="+mn-ea"/>
                <a:cs typeface="Arial"/>
              </a:rPr>
              <a:t>Point-source</a:t>
            </a:r>
            <a:r>
              <a:rPr lang="en-US" sz="1200" b="1" dirty="0">
                <a:solidFill>
                  <a:srgbClr val="000000"/>
                </a:solidFill>
                <a:latin typeface="Arial"/>
                <a:cs typeface="Arial"/>
              </a:rPr>
              <a:t> capture </a:t>
            </a:r>
            <a:r>
              <a:rPr kumimoji="0" lang="en-US" sz="1200" b="1" i="0" u="none" strike="noStrike" kern="1200" cap="none" spc="0" normalizeH="0" baseline="0" noProof="0" dirty="0">
                <a:ln>
                  <a:noFill/>
                </a:ln>
                <a:solidFill>
                  <a:srgbClr val="000000"/>
                </a:solidFill>
                <a:effectLst/>
                <a:uLnTx/>
                <a:uFillTx/>
                <a:latin typeface="Arial"/>
                <a:ea typeface="+mn-ea"/>
                <a:cs typeface="Arial"/>
              </a:rPr>
              <a:t>(99%): </a:t>
            </a:r>
            <a:r>
              <a:rPr kumimoji="0" lang="en-US" sz="1200" b="0" i="0" u="none" strike="noStrike" kern="1200" cap="none" spc="0" normalizeH="0" baseline="0" noProof="0" dirty="0">
                <a:ln>
                  <a:noFill/>
                </a:ln>
                <a:solidFill>
                  <a:srgbClr val="000000"/>
                </a:solidFill>
                <a:effectLst/>
                <a:uLnTx/>
                <a:uFillTx/>
                <a:latin typeface="Arial"/>
                <a:ea typeface="+mn-ea"/>
                <a:cs typeface="Arial"/>
              </a:rPr>
              <a:t>Industrial facilities or bioenergy with carbon </a:t>
            </a:r>
            <a:r>
              <a:rPr lang="en-US" sz="1200" dirty="0">
                <a:solidFill>
                  <a:srgbClr val="000000"/>
                </a:solidFill>
                <a:latin typeface="Arial"/>
                <a:cs typeface="Arial"/>
              </a:rPr>
              <a:t>c</a:t>
            </a:r>
            <a:r>
              <a:rPr kumimoji="0" lang="en-US" sz="1200" b="0" i="0" u="none" strike="noStrike" kern="1200" cap="none" spc="0" normalizeH="0" baseline="0" noProof="0" dirty="0">
                <a:ln>
                  <a:noFill/>
                </a:ln>
                <a:solidFill>
                  <a:srgbClr val="000000"/>
                </a:solidFill>
                <a:effectLst/>
                <a:uLnTx/>
                <a:uFillTx/>
                <a:latin typeface="Arial"/>
                <a:ea typeface="+mn-ea"/>
                <a:cs typeface="Arial"/>
              </a:rPr>
              <a:t>apture </a:t>
            </a:r>
            <a:r>
              <a:rPr lang="en-US" sz="1200" dirty="0">
                <a:solidFill>
                  <a:srgbClr val="000000"/>
                </a:solidFill>
                <a:latin typeface="Arial"/>
                <a:cs typeface="Arial"/>
              </a:rPr>
              <a:t>s</a:t>
            </a:r>
            <a:r>
              <a:rPr kumimoji="0" lang="en-US" sz="1200" b="0" i="0" u="none" strike="noStrike" kern="1200" cap="none" spc="0" normalizeH="0" baseline="0" noProof="0" dirty="0">
                <a:ln>
                  <a:noFill/>
                </a:ln>
                <a:solidFill>
                  <a:srgbClr val="000000"/>
                </a:solidFill>
                <a:effectLst/>
                <a:uLnTx/>
                <a:uFillTx/>
                <a:latin typeface="Arial"/>
                <a:ea typeface="+mn-ea"/>
                <a:cs typeface="Arial"/>
              </a:rPr>
              <a:t>torage (BECCS)</a:t>
            </a:r>
          </a:p>
          <a:p>
            <a:pPr marL="171450" indent="-171450" defTabSz="711200">
              <a:spcBef>
                <a:spcPts val="600"/>
              </a:spcBef>
              <a:buFontTx/>
              <a:buChar char="-"/>
              <a:defRPr/>
            </a:pPr>
            <a:r>
              <a:rPr lang="en-US" sz="1200" b="1" dirty="0">
                <a:solidFill>
                  <a:srgbClr val="000000"/>
                </a:solidFill>
                <a:latin typeface="Arial"/>
                <a:cs typeface="Arial"/>
              </a:rPr>
              <a:t>Ambient carbon</a:t>
            </a:r>
            <a:r>
              <a:rPr kumimoji="0" lang="en-US" sz="1200" b="1" i="0" u="none" strike="noStrike" kern="1200" cap="none" spc="0" normalizeH="0" baseline="0" noProof="0" dirty="0">
                <a:ln>
                  <a:noFill/>
                </a:ln>
                <a:solidFill>
                  <a:srgbClr val="000000"/>
                </a:solidFill>
                <a:effectLst/>
                <a:uLnTx/>
                <a:uFillTx/>
                <a:latin typeface="Arial"/>
                <a:ea typeface="+mn-ea"/>
                <a:cs typeface="Arial"/>
              </a:rPr>
              <a:t> </a:t>
            </a:r>
            <a:r>
              <a:rPr lang="en-US" sz="1200" b="1" dirty="0">
                <a:solidFill>
                  <a:srgbClr val="000000"/>
                </a:solidFill>
                <a:latin typeface="Arial"/>
                <a:cs typeface="Arial"/>
              </a:rPr>
              <a:t>removal </a:t>
            </a:r>
            <a:r>
              <a:rPr kumimoji="0" lang="en-US" sz="1200" b="1" i="0" u="none" strike="noStrike" kern="1200" cap="none" spc="0" normalizeH="0" baseline="0" noProof="0" dirty="0">
                <a:ln>
                  <a:noFill/>
                </a:ln>
                <a:solidFill>
                  <a:srgbClr val="000000"/>
                </a:solidFill>
                <a:effectLst/>
                <a:uLnTx/>
                <a:uFillTx/>
                <a:latin typeface="Arial"/>
                <a:ea typeface="+mn-ea"/>
                <a:cs typeface="Arial"/>
              </a:rPr>
              <a:t>(&lt;1%): </a:t>
            </a:r>
            <a:r>
              <a:rPr kumimoji="0" lang="en-US" sz="1200" b="0" i="0" u="none" strike="noStrike" kern="1200" cap="none" spc="0" normalizeH="0" baseline="0" noProof="0" dirty="0">
                <a:ln>
                  <a:noFill/>
                </a:ln>
                <a:solidFill>
                  <a:srgbClr val="000000"/>
                </a:solidFill>
                <a:effectLst/>
                <a:uLnTx/>
                <a:uFillTx/>
                <a:latin typeface="Arial"/>
                <a:ea typeface="+mn-ea"/>
                <a:cs typeface="Arial"/>
              </a:rPr>
              <a:t>DAC, </a:t>
            </a:r>
            <a:r>
              <a:rPr lang="en-US" sz="1200" dirty="0">
                <a:solidFill>
                  <a:srgbClr val="000000"/>
                </a:solidFill>
                <a:latin typeface="Arial"/>
                <a:cs typeface="Arial"/>
              </a:rPr>
              <a:t>f</a:t>
            </a:r>
            <a:r>
              <a:rPr kumimoji="0" lang="en-US" sz="1200" b="0" i="0" u="none" strike="noStrike" kern="1200" cap="none" spc="0" normalizeH="0" baseline="0" noProof="0" dirty="0" err="1">
                <a:ln>
                  <a:noFill/>
                </a:ln>
                <a:solidFill>
                  <a:srgbClr val="000000"/>
                </a:solidFill>
                <a:effectLst/>
                <a:uLnTx/>
                <a:uFillTx/>
                <a:latin typeface="Arial"/>
                <a:ea typeface="+mn-ea"/>
                <a:cs typeface="Arial"/>
              </a:rPr>
              <a:t>ield</a:t>
            </a:r>
            <a:r>
              <a:rPr kumimoji="0" lang="en-US" sz="1200" b="0" i="0" u="none" strike="noStrike" kern="1200" cap="none" spc="0" normalizeH="0" baseline="0" noProof="0" dirty="0">
                <a:ln>
                  <a:noFill/>
                </a:ln>
                <a:solidFill>
                  <a:srgbClr val="000000"/>
                </a:solidFill>
                <a:effectLst/>
                <a:uLnTx/>
                <a:uFillTx/>
                <a:latin typeface="Arial"/>
                <a:ea typeface="+mn-ea"/>
                <a:cs typeface="Arial"/>
              </a:rPr>
              <a:t> </a:t>
            </a:r>
            <a:r>
              <a:rPr lang="en-US" sz="1200" dirty="0">
                <a:solidFill>
                  <a:srgbClr val="000000"/>
                </a:solidFill>
                <a:latin typeface="Arial"/>
                <a:cs typeface="Arial"/>
              </a:rPr>
              <a:t>w</a:t>
            </a:r>
            <a:r>
              <a:rPr kumimoji="0" lang="en-US" sz="1200" b="0" i="0" u="none" strike="noStrike" kern="1200" cap="none" spc="0" normalizeH="0" baseline="0" noProof="0" dirty="0" err="1">
                <a:ln>
                  <a:noFill/>
                </a:ln>
                <a:solidFill>
                  <a:srgbClr val="000000"/>
                </a:solidFill>
                <a:effectLst/>
                <a:uLnTx/>
                <a:uFillTx/>
                <a:latin typeface="Arial"/>
                <a:ea typeface="+mn-ea"/>
                <a:cs typeface="Arial"/>
              </a:rPr>
              <a:t>eathering</a:t>
            </a:r>
            <a:r>
              <a:rPr kumimoji="0" lang="en-US" sz="1200" b="0" i="0" u="none" strike="noStrike" kern="1200" cap="none" spc="0" normalizeH="0" baseline="0" noProof="0" dirty="0">
                <a:ln>
                  <a:noFill/>
                </a:ln>
                <a:solidFill>
                  <a:srgbClr val="000000"/>
                </a:solidFill>
                <a:effectLst/>
                <a:uLnTx/>
                <a:uFillTx/>
                <a:latin typeface="Arial"/>
                <a:ea typeface="+mn-ea"/>
                <a:cs typeface="Arial"/>
              </a:rPr>
              <a:t>, mineralization, ocean </a:t>
            </a:r>
            <a:r>
              <a:rPr lang="en-US" sz="1200" dirty="0">
                <a:solidFill>
                  <a:srgbClr val="000000"/>
                </a:solidFill>
                <a:latin typeface="Arial"/>
                <a:cs typeface="Arial"/>
              </a:rPr>
              <a:t>r</a:t>
            </a:r>
            <a:r>
              <a:rPr kumimoji="0" lang="en-US" sz="1200" b="0" i="0" u="none" strike="noStrike" kern="1200" cap="none" spc="0" normalizeH="0" baseline="0" noProof="0" dirty="0" err="1">
                <a:ln>
                  <a:noFill/>
                </a:ln>
                <a:solidFill>
                  <a:srgbClr val="000000"/>
                </a:solidFill>
                <a:effectLst/>
                <a:uLnTx/>
                <a:uFillTx/>
                <a:latin typeface="Arial"/>
                <a:ea typeface="+mn-ea"/>
                <a:cs typeface="Arial"/>
              </a:rPr>
              <a:t>emoval</a:t>
            </a:r>
            <a:r>
              <a:rPr kumimoji="0" lang="en-US" sz="1200" b="0" i="0" u="none" strike="noStrike" kern="1200" cap="none" spc="0" normalizeH="0" baseline="0" noProof="0" dirty="0">
                <a:ln>
                  <a:noFill/>
                </a:ln>
                <a:solidFill>
                  <a:srgbClr val="000000"/>
                </a:solidFill>
                <a:effectLst/>
                <a:uLnTx/>
                <a:uFillTx/>
                <a:latin typeface="Arial"/>
                <a:ea typeface="+mn-ea"/>
                <a:cs typeface="Arial"/>
              </a:rPr>
              <a:t>, and ocean </a:t>
            </a:r>
            <a:r>
              <a:rPr lang="en-US" sz="1200" dirty="0">
                <a:solidFill>
                  <a:srgbClr val="000000"/>
                </a:solidFill>
                <a:latin typeface="Arial"/>
                <a:cs typeface="Arial"/>
              </a:rPr>
              <a:t>a</a:t>
            </a:r>
            <a:r>
              <a:rPr kumimoji="0" lang="en-US" sz="1200" b="0" i="0" u="none" strike="noStrike" kern="1200" cap="none" spc="0" normalizeH="0" baseline="0" noProof="0" dirty="0" err="1">
                <a:ln>
                  <a:noFill/>
                </a:ln>
                <a:solidFill>
                  <a:srgbClr val="000000"/>
                </a:solidFill>
                <a:effectLst/>
                <a:uLnTx/>
                <a:uFillTx/>
                <a:latin typeface="Arial"/>
                <a:ea typeface="+mn-ea"/>
                <a:cs typeface="Arial"/>
              </a:rPr>
              <a:t>lkalinity</a:t>
            </a:r>
            <a:r>
              <a:rPr kumimoji="0" lang="en-US" sz="1200" b="0" i="0" u="none" strike="noStrike" kern="1200" cap="none" spc="0" normalizeH="0" baseline="0" noProof="0" dirty="0">
                <a:ln>
                  <a:noFill/>
                </a:ln>
                <a:solidFill>
                  <a:srgbClr val="000000"/>
                </a:solidFill>
                <a:effectLst/>
                <a:uLnTx/>
                <a:uFillTx/>
                <a:latin typeface="Arial"/>
                <a:ea typeface="+mn-ea"/>
                <a:cs typeface="Arial"/>
              </a:rPr>
              <a:t> </a:t>
            </a:r>
            <a:r>
              <a:rPr lang="en-US" sz="1200" dirty="0">
                <a:solidFill>
                  <a:srgbClr val="000000"/>
                </a:solidFill>
                <a:latin typeface="Arial"/>
                <a:cs typeface="Arial"/>
              </a:rPr>
              <a:t>e</a:t>
            </a:r>
            <a:r>
              <a:rPr kumimoji="0" lang="en-US" sz="1200" b="0" i="0" u="none" strike="noStrike" kern="1200" cap="none" spc="0" normalizeH="0" baseline="0" noProof="0" dirty="0">
                <a:ln>
                  <a:noFill/>
                </a:ln>
                <a:solidFill>
                  <a:srgbClr val="000000"/>
                </a:solidFill>
                <a:effectLst/>
                <a:uLnTx/>
                <a:uFillTx/>
                <a:latin typeface="Arial"/>
                <a:ea typeface="+mn-ea"/>
                <a:cs typeface="Arial"/>
              </a:rPr>
              <a:t>nhancement</a:t>
            </a:r>
            <a:endParaRPr lang="en-US" sz="1200" b="0" i="0" u="none" strike="noStrike" kern="1200" cap="none" spc="0" normalizeH="0" baseline="0" noProof="0" dirty="0">
              <a:ln>
                <a:noFill/>
              </a:ln>
              <a:solidFill>
                <a:srgbClr val="000000"/>
              </a:solidFill>
              <a:effectLst/>
              <a:uLnTx/>
              <a:uFillTx/>
              <a:latin typeface="Arial"/>
              <a:cs typeface="Arial"/>
            </a:endParaRPr>
          </a:p>
          <a:p>
            <a:pPr marR="0" lvl="0" algn="l" defTabSz="711200" rtl="0" eaLnBrk="1" fontAlgn="auto" latinLnBrk="0" hangingPunct="1">
              <a:lnSpc>
                <a:spcPct val="100000"/>
              </a:lnSpc>
              <a:spcBef>
                <a:spcPts val="1200"/>
              </a:spcBef>
              <a:spcAft>
                <a:spcPts val="0"/>
              </a:spcAft>
              <a:buClrTx/>
              <a:buSzTx/>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a:rPr>
              <a:t>Current CCUS adoption: </a:t>
            </a:r>
            <a:r>
              <a:rPr kumimoji="0" lang="en-US" sz="1400" b="0" i="0" u="none" strike="noStrike" kern="1200" cap="none" spc="0" normalizeH="0" baseline="0" noProof="0" dirty="0">
                <a:ln>
                  <a:noFill/>
                </a:ln>
                <a:solidFill>
                  <a:srgbClr val="000000"/>
                </a:solidFill>
                <a:effectLst/>
                <a:uLnTx/>
                <a:uFillTx/>
                <a:latin typeface="Arial"/>
                <a:ea typeface="+mn-ea"/>
                <a:cs typeface="Arial"/>
              </a:rPr>
              <a:t>As of 202</a:t>
            </a:r>
            <a:r>
              <a:rPr kumimoji="0" lang="en-US" altLang="zh-CN" sz="1400" b="0" i="0" u="none" strike="noStrike" kern="1200" cap="none" spc="0" normalizeH="0" baseline="0" noProof="0" dirty="0">
                <a:ln>
                  <a:noFill/>
                </a:ln>
                <a:solidFill>
                  <a:srgbClr val="000000"/>
                </a:solidFill>
                <a:effectLst/>
                <a:uLnTx/>
                <a:uFillTx/>
                <a:latin typeface="Arial"/>
                <a:ea typeface="+mn-ea"/>
                <a:cs typeface="Arial"/>
              </a:rPr>
              <a:t>4</a:t>
            </a:r>
            <a:r>
              <a:rPr kumimoji="0" lang="en-US" sz="1400" b="0" i="0" u="none" strike="noStrike" kern="1200" cap="none" spc="0" normalizeH="0" baseline="0" noProof="0" dirty="0">
                <a:ln>
                  <a:noFill/>
                </a:ln>
                <a:solidFill>
                  <a:srgbClr val="000000"/>
                </a:solidFill>
                <a:effectLst/>
                <a:uLnTx/>
                <a:uFillTx/>
                <a:latin typeface="Arial"/>
                <a:ea typeface="+mn-ea"/>
                <a:cs typeface="Arial"/>
              </a:rPr>
              <a:t>, CCUS captures </a:t>
            </a:r>
            <a:r>
              <a:rPr lang="en-US" altLang="zh-CN" sz="1400" dirty="0">
                <a:solidFill>
                  <a:srgbClr val="000000"/>
                </a:solidFill>
                <a:latin typeface="Arial"/>
                <a:cs typeface="Arial"/>
              </a:rPr>
              <a:t>50</a:t>
            </a:r>
            <a:r>
              <a:rPr kumimoji="0" lang="en-US" sz="1400" b="0" i="0" u="none" strike="noStrike" kern="1200" cap="none" spc="0" normalizeH="0" baseline="0" noProof="0" dirty="0">
                <a:ln>
                  <a:noFill/>
                </a:ln>
                <a:solidFill>
                  <a:srgbClr val="000000"/>
                </a:solidFill>
                <a:effectLst/>
                <a:uLnTx/>
                <a:uFillTx/>
                <a:latin typeface="Arial"/>
                <a:ea typeface="+mn-ea"/>
                <a:cs typeface="Arial"/>
              </a:rPr>
              <a:t> MtCO</a:t>
            </a:r>
            <a:r>
              <a:rPr kumimoji="0" lang="en-US" sz="1400" b="0" i="0" u="none" strike="noStrike" kern="1200" cap="none" spc="0" normalizeH="0" baseline="-25000" noProof="0" dirty="0">
                <a:ln>
                  <a:noFill/>
                </a:ln>
                <a:solidFill>
                  <a:srgbClr val="000000"/>
                </a:solidFill>
                <a:effectLst/>
                <a:uLnTx/>
                <a:uFillTx/>
                <a:latin typeface="Arial"/>
                <a:ea typeface="+mn-ea"/>
                <a:cs typeface="Arial"/>
              </a:rPr>
              <a:t>2</a:t>
            </a:r>
            <a:r>
              <a:rPr lang="en-US" sz="1400" dirty="0">
                <a:solidFill>
                  <a:srgbClr val="000000"/>
                </a:solidFill>
                <a:latin typeface="Arial"/>
                <a:cs typeface="Arial"/>
              </a:rPr>
              <a:t> per </a:t>
            </a:r>
            <a:r>
              <a:rPr kumimoji="0" lang="en-US" sz="1400" b="0" i="0" u="none" strike="noStrike" kern="1200" cap="none" spc="0" normalizeH="0" baseline="0" noProof="0" dirty="0">
                <a:ln>
                  <a:noFill/>
                </a:ln>
                <a:solidFill>
                  <a:srgbClr val="000000"/>
                </a:solidFill>
                <a:effectLst/>
                <a:uLnTx/>
                <a:uFillTx/>
                <a:latin typeface="Arial"/>
                <a:ea typeface="+mn-ea"/>
                <a:cs typeface="Arial"/>
              </a:rPr>
              <a:t>year (0.1% of global emissions), with growth projected to expand by 130x by 2050.</a:t>
            </a:r>
            <a:endParaRPr lang="en-US" sz="1400" b="0" i="0" u="none" strike="noStrike" kern="1200" cap="none" spc="0" normalizeH="0" baseline="0" noProof="0" dirty="0">
              <a:ln>
                <a:noFill/>
              </a:ln>
              <a:solidFill>
                <a:srgbClr val="000000"/>
              </a:solidFill>
              <a:effectLst/>
              <a:uLnTx/>
              <a:uFillTx/>
              <a:latin typeface="Arial"/>
              <a:cs typeface="Arial"/>
            </a:endParaRPr>
          </a:p>
          <a:p>
            <a:pPr lvl="0" defTabSz="711200">
              <a:spcBef>
                <a:spcPts val="1200"/>
              </a:spcBef>
              <a:defRPr/>
            </a:pPr>
            <a:r>
              <a:rPr kumimoji="0" lang="en-US" sz="1400" b="1" i="0" u="none" strike="noStrike" kern="1200" cap="none" spc="0" normalizeH="0" baseline="0" noProof="0" dirty="0">
                <a:ln>
                  <a:noFill/>
                </a:ln>
                <a:solidFill>
                  <a:srgbClr val="000000"/>
                </a:solidFill>
                <a:effectLst/>
                <a:uLnTx/>
                <a:uFillTx/>
                <a:latin typeface="Arial"/>
                <a:ea typeface="+mn-ea"/>
                <a:cs typeface="Arial"/>
              </a:rPr>
              <a:t>Global market </a:t>
            </a:r>
            <a:r>
              <a:rPr lang="en-US" sz="1400" b="1" dirty="0">
                <a:solidFill>
                  <a:srgbClr val="000000"/>
                </a:solidFill>
                <a:latin typeface="Arial"/>
                <a:cs typeface="Arial"/>
              </a:rPr>
              <a:t>t</a:t>
            </a:r>
            <a:r>
              <a:rPr kumimoji="0" lang="en-US" sz="1400" b="1" i="0" u="none" strike="noStrike" kern="1200" cap="none" spc="0" normalizeH="0" baseline="0" noProof="0" dirty="0">
                <a:ln>
                  <a:noFill/>
                </a:ln>
                <a:solidFill>
                  <a:srgbClr val="000000"/>
                </a:solidFill>
                <a:effectLst/>
                <a:uLnTx/>
                <a:uFillTx/>
                <a:latin typeface="Arial"/>
                <a:ea typeface="+mn-ea"/>
                <a:cs typeface="Arial"/>
              </a:rPr>
              <a:t>rends:</a:t>
            </a:r>
            <a:r>
              <a:rPr kumimoji="0" lang="en-US" sz="1400" b="0" i="0" u="none" strike="noStrike" kern="1200" cap="none" spc="0" normalizeH="0" baseline="0" noProof="0" dirty="0">
                <a:ln>
                  <a:noFill/>
                </a:ln>
                <a:solidFill>
                  <a:srgbClr val="000000"/>
                </a:solidFill>
                <a:effectLst/>
                <a:uLnTx/>
                <a:uFillTx/>
                <a:latin typeface="Arial"/>
                <a:ea typeface="+mn-ea"/>
                <a:cs typeface="Arial"/>
              </a:rPr>
              <a:t> ~50 operational CCUS projects are expected to capture 440 Mt CO</a:t>
            </a:r>
            <a:r>
              <a:rPr lang="en-US" altLang="zh-CN" sz="1400" baseline="-25000" dirty="0">
                <a:solidFill>
                  <a:srgbClr val="000000"/>
                </a:solidFill>
                <a:cs typeface="Arial"/>
              </a:rPr>
              <a:t>2</a:t>
            </a:r>
            <a:r>
              <a:rPr kumimoji="0" lang="en-US" sz="1400" b="0" i="0" u="none" strike="noStrike" kern="1200" cap="none" spc="0" normalizeH="0" baseline="0" noProof="0" dirty="0">
                <a:ln>
                  <a:noFill/>
                </a:ln>
                <a:solidFill>
                  <a:srgbClr val="000000"/>
                </a:solidFill>
                <a:effectLst/>
                <a:uLnTx/>
                <a:uFillTx/>
                <a:latin typeface="Arial"/>
                <a:ea typeface="+mn-ea"/>
                <a:cs typeface="Arial"/>
              </a:rPr>
              <a:t> by 2030 but remain 60% behind 2050 NZE goals. The top five facilities account for 5</a:t>
            </a:r>
            <a:r>
              <a:rPr lang="en-US" sz="1400" dirty="0">
                <a:solidFill>
                  <a:srgbClr val="000000"/>
                </a:solidFill>
                <a:latin typeface="Arial"/>
                <a:cs typeface="Arial"/>
              </a:rPr>
              <a:t>6</a:t>
            </a:r>
            <a:r>
              <a:rPr kumimoji="0" lang="en-US" sz="1400" b="0" i="0" u="none" strike="noStrike" kern="1200" cap="none" spc="0" normalizeH="0" baseline="0" noProof="0" dirty="0">
                <a:ln>
                  <a:noFill/>
                </a:ln>
                <a:solidFill>
                  <a:srgbClr val="000000"/>
                </a:solidFill>
                <a:effectLst/>
                <a:uLnTx/>
                <a:uFillTx/>
                <a:latin typeface="Arial"/>
                <a:ea typeface="+mn-ea"/>
                <a:cs typeface="Arial"/>
              </a:rPr>
              <a:t>% of current capacity.</a:t>
            </a:r>
            <a:endParaRPr lang="en-US" sz="1400" b="0" i="0" u="none" strike="noStrike" kern="1200" cap="none" spc="0" normalizeH="0" baseline="0" noProof="0" dirty="0">
              <a:ln>
                <a:noFill/>
              </a:ln>
              <a:solidFill>
                <a:srgbClr val="000000"/>
              </a:solidFill>
              <a:effectLst/>
              <a:uLnTx/>
              <a:uFillTx/>
              <a:latin typeface="Arial"/>
              <a:cs typeface="Arial"/>
            </a:endParaRPr>
          </a:p>
          <a:p>
            <a:pPr lvl="0" defTabSz="711200">
              <a:spcBef>
                <a:spcPts val="1200"/>
              </a:spcBef>
              <a:defRPr/>
            </a:pPr>
            <a:r>
              <a:rPr kumimoji="0" lang="en-US" sz="1400" b="1" i="0" u="none" strike="noStrike" kern="1200" cap="none" spc="0" normalizeH="0" baseline="0" noProof="0" dirty="0">
                <a:ln>
                  <a:noFill/>
                </a:ln>
                <a:solidFill>
                  <a:srgbClr val="000000"/>
                </a:solidFill>
                <a:effectLst/>
                <a:uLnTx/>
                <a:uFillTx/>
                <a:latin typeface="Arial"/>
                <a:ea typeface="+mn-ea"/>
                <a:cs typeface="Arial"/>
              </a:rPr>
              <a:t>Challenges and regional </a:t>
            </a:r>
            <a:r>
              <a:rPr lang="en-US" sz="1400" b="1" dirty="0">
                <a:solidFill>
                  <a:srgbClr val="000000"/>
                </a:solidFill>
                <a:latin typeface="Arial"/>
                <a:cs typeface="Arial"/>
              </a:rPr>
              <a:t>g</a:t>
            </a:r>
            <a:r>
              <a:rPr kumimoji="0" lang="en-US" sz="1400" b="1" i="0" u="none" strike="noStrike" kern="1200" cap="none" spc="0" normalizeH="0" baseline="0" noProof="0" dirty="0">
                <a:ln>
                  <a:noFill/>
                </a:ln>
                <a:solidFill>
                  <a:srgbClr val="000000"/>
                </a:solidFill>
                <a:effectLst/>
                <a:uLnTx/>
                <a:uFillTx/>
                <a:latin typeface="Arial"/>
                <a:ea typeface="+mn-ea"/>
                <a:cs typeface="Arial"/>
              </a:rPr>
              <a:t>rowth: </a:t>
            </a:r>
            <a:r>
              <a:rPr kumimoji="0" lang="en-US" sz="1400" b="0" i="0" u="none" strike="noStrike" kern="1200" cap="none" spc="0" normalizeH="0" baseline="0" noProof="0" dirty="0">
                <a:ln>
                  <a:noFill/>
                </a:ln>
                <a:solidFill>
                  <a:srgbClr val="000000"/>
                </a:solidFill>
                <a:effectLst/>
                <a:uLnTx/>
                <a:uFillTx/>
                <a:latin typeface="Arial"/>
                <a:ea typeface="+mn-ea"/>
                <a:cs typeface="Arial"/>
              </a:rPr>
              <a:t>High costs are the main barrier to CCUS adoption. North America leads in capacity, while Europe and APAC are expected to see the highest growth, </a:t>
            </a:r>
            <a:r>
              <a:rPr lang="en-US" altLang="zh-CN" sz="1400" dirty="0"/>
              <a:t>with over 15 Mt per year of new capture capacity currently under construction in China and the Middle East</a:t>
            </a:r>
            <a:r>
              <a:rPr kumimoji="0" lang="en-US" sz="1400" b="0" i="0" u="none" strike="noStrike" kern="1200" cap="none" spc="0" normalizeH="0" baseline="0" noProof="0" dirty="0">
                <a:ln>
                  <a:noFill/>
                </a:ln>
                <a:solidFill>
                  <a:srgbClr val="000000"/>
                </a:solidFill>
                <a:effectLst/>
                <a:uLnTx/>
                <a:uFillTx/>
                <a:latin typeface="Arial"/>
                <a:ea typeface="+mn-ea"/>
                <a:cs typeface="Arial"/>
              </a:rPr>
              <a:t>. Government funding is crucial to scaling global deployment.</a:t>
            </a:r>
            <a:endParaRPr lang="en-US" sz="1400" b="0" i="0" u="none" strike="noStrike" kern="1200" cap="none" spc="0" normalizeH="0" baseline="0" noProof="0" dirty="0">
              <a:ln>
                <a:noFill/>
              </a:ln>
              <a:solidFill>
                <a:srgbClr val="000000"/>
              </a:solidFill>
              <a:effectLst/>
              <a:uLnTx/>
              <a:uFillTx/>
              <a:latin typeface="Arial"/>
              <a:cs typeface="Arial"/>
            </a:endParaRPr>
          </a:p>
        </p:txBody>
      </p:sp>
      <p:cxnSp>
        <p:nvCxnSpPr>
          <p:cNvPr id="9" name="Straight Connector 8">
            <a:extLst>
              <a:ext uri="{FF2B5EF4-FFF2-40B4-BE49-F238E27FC236}">
                <a16:creationId xmlns:a16="http://schemas.microsoft.com/office/drawing/2014/main" id="{AE63C29E-5D55-44F9-B614-90A9D23AD536}"/>
              </a:ext>
            </a:extLst>
          </p:cNvPr>
          <p:cNvCxnSpPr>
            <a:cxnSpLocks/>
          </p:cNvCxnSpPr>
          <p:nvPr/>
        </p:nvCxnSpPr>
        <p:spPr bwMode="gray">
          <a:xfrm>
            <a:off x="4137316" y="2215314"/>
            <a:ext cx="7589520"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90946B5-20DB-42AF-BBE4-377C5B7C7B18}"/>
              </a:ext>
            </a:extLst>
          </p:cNvPr>
          <p:cNvCxnSpPr>
            <a:cxnSpLocks/>
          </p:cNvCxnSpPr>
          <p:nvPr/>
        </p:nvCxnSpPr>
        <p:spPr bwMode="gray">
          <a:xfrm>
            <a:off x="4137316" y="3312594"/>
            <a:ext cx="7589520"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7324CC9-B7FB-4EA4-BE4C-621ACBFFE350}"/>
              </a:ext>
            </a:extLst>
          </p:cNvPr>
          <p:cNvCxnSpPr>
            <a:cxnSpLocks/>
          </p:cNvCxnSpPr>
          <p:nvPr/>
        </p:nvCxnSpPr>
        <p:spPr bwMode="gray">
          <a:xfrm>
            <a:off x="4137316" y="4663881"/>
            <a:ext cx="7589520"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74647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937BB-41E9-B1C5-AC51-9EB27DDB1090}"/>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C6C0104-881C-B156-95DE-318750C2B0D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592" imgH="591" progId="TCLayout.ActiveDocument.1">
                  <p:embed/>
                </p:oleObj>
              </mc:Choice>
              <mc:Fallback>
                <p:oleObj name="think-cell Slide" r:id="rId14" imgW="592" imgH="591" progId="TCLayout.ActiveDocument.1">
                  <p:embed/>
                  <p:pic>
                    <p:nvPicPr>
                      <p:cNvPr id="7" name="think-cell data - do not delete" hidden="1">
                        <a:extLst>
                          <a:ext uri="{FF2B5EF4-FFF2-40B4-BE49-F238E27FC236}">
                            <a16:creationId xmlns:a16="http://schemas.microsoft.com/office/drawing/2014/main" id="{FC6C0104-881C-B156-95DE-318750C2B0DD}"/>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18140BB5-5667-4521-190E-AE5D69ADF9E6}"/>
              </a:ext>
            </a:extLst>
          </p:cNvPr>
          <p:cNvSpPr>
            <a:spLocks noGrp="1"/>
          </p:cNvSpPr>
          <p:nvPr>
            <p:ph type="title"/>
          </p:nvPr>
        </p:nvSpPr>
        <p:spPr/>
        <p:txBody>
          <a:bodyPr vert="horz">
            <a:noAutofit/>
          </a:bodyPr>
          <a:lstStyle/>
          <a:p>
            <a:r>
              <a:rPr lang="en-US" dirty="0"/>
              <a:t>Two key categories of carbon management — point source and ambient — differ based on the origin and dispersal of emissions</a:t>
            </a:r>
          </a:p>
        </p:txBody>
      </p:sp>
      <p:graphicFrame>
        <p:nvGraphicFramePr>
          <p:cNvPr id="2" name="Table 1">
            <a:extLst>
              <a:ext uri="{FF2B5EF4-FFF2-40B4-BE49-F238E27FC236}">
                <a16:creationId xmlns:a16="http://schemas.microsoft.com/office/drawing/2014/main" id="{82B071BD-7225-3C11-6FE8-11A4E3E5D404}"/>
              </a:ext>
            </a:extLst>
          </p:cNvPr>
          <p:cNvGraphicFramePr>
            <a:graphicFrameLocks noGrp="1"/>
          </p:cNvGraphicFramePr>
          <p:nvPr>
            <p:extLst>
              <p:ext uri="{D42A27DB-BD31-4B8C-83A1-F6EECF244321}">
                <p14:modId xmlns:p14="http://schemas.microsoft.com/office/powerpoint/2010/main" val="930149226"/>
              </p:ext>
            </p:extLst>
          </p:nvPr>
        </p:nvGraphicFramePr>
        <p:xfrm>
          <a:off x="366447" y="1699351"/>
          <a:ext cx="11490590" cy="4577514"/>
        </p:xfrm>
        <a:graphic>
          <a:graphicData uri="http://schemas.openxmlformats.org/drawingml/2006/table">
            <a:tbl>
              <a:tblPr firstRow="1" bandRow="1">
                <a:tableStyleId>{2D5ABB26-0587-4C30-8999-92F81FD0307C}</a:tableStyleId>
              </a:tblPr>
              <a:tblGrid>
                <a:gridCol w="3184994">
                  <a:extLst>
                    <a:ext uri="{9D8B030D-6E8A-4147-A177-3AD203B41FA5}">
                      <a16:colId xmlns:a16="http://schemas.microsoft.com/office/drawing/2014/main" val="1209005246"/>
                    </a:ext>
                  </a:extLst>
                </a:gridCol>
                <a:gridCol w="4152798">
                  <a:extLst>
                    <a:ext uri="{9D8B030D-6E8A-4147-A177-3AD203B41FA5}">
                      <a16:colId xmlns:a16="http://schemas.microsoft.com/office/drawing/2014/main" val="1110654787"/>
                    </a:ext>
                  </a:extLst>
                </a:gridCol>
                <a:gridCol w="4152798">
                  <a:extLst>
                    <a:ext uri="{9D8B030D-6E8A-4147-A177-3AD203B41FA5}">
                      <a16:colId xmlns:a16="http://schemas.microsoft.com/office/drawing/2014/main" val="4185904796"/>
                    </a:ext>
                  </a:extLst>
                </a:gridCol>
              </a:tblGrid>
              <a:tr h="434084">
                <a:tc>
                  <a:txBody>
                    <a:bodyPr/>
                    <a:lstStyle/>
                    <a:p>
                      <a:pPr marL="0" indent="0">
                        <a:buNone/>
                      </a:pPr>
                      <a:endParaRPr lang="en-US" sz="1200" b="1">
                        <a:solidFill>
                          <a:schemeClr val="tx1"/>
                        </a:solidFill>
                      </a:endParaRPr>
                    </a:p>
                  </a:txBody>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mn-lt"/>
                          <a:ea typeface="+mn-ea"/>
                          <a:cs typeface="+mn-cs"/>
                        </a:rPr>
                        <a:t>Point-source capture</a:t>
                      </a:r>
                    </a:p>
                  </a:txBody>
                  <a:tcPr marL="365760">
                    <a:lnR w="6350"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a:ln>
                            <a:noFill/>
                          </a:ln>
                          <a:solidFill>
                            <a:schemeClr val="tx1"/>
                          </a:solidFill>
                          <a:effectLst/>
                          <a:uLnTx/>
                          <a:uFillTx/>
                          <a:latin typeface="+mn-lt"/>
                          <a:ea typeface="+mn-ea"/>
                          <a:cs typeface="+mn-cs"/>
                        </a:rPr>
                        <a:t>Ambient Carbon Removal </a:t>
                      </a:r>
                    </a:p>
                  </a:txBody>
                  <a:tcPr marL="365760">
                    <a:lnL w="6350" cap="flat" cmpd="sng" algn="ctr">
                      <a:solidFill>
                        <a:schemeClr val="bg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93161297"/>
                  </a:ext>
                </a:extLst>
              </a:tr>
              <a:tr h="663021">
                <a:tc>
                  <a:txBody>
                    <a:bodyPr/>
                    <a:lstStyle/>
                    <a:p>
                      <a:pPr marL="0" indent="0">
                        <a:buNone/>
                      </a:pPr>
                      <a:r>
                        <a:rPr lang="en-US" sz="1200" b="1">
                          <a:solidFill>
                            <a:schemeClr val="tx1"/>
                          </a:solidFill>
                        </a:rPr>
                        <a:t>Description</a:t>
                      </a:r>
                    </a:p>
                  </a:txBody>
                  <a:tcPr>
                    <a:lnB w="6350" cap="flat" cmpd="sng" algn="ctr">
                      <a:solidFill>
                        <a:schemeClr val="tx1"/>
                      </a:solidFill>
                      <a:prstDash val="solid"/>
                      <a:round/>
                      <a:headEnd type="none" w="med" len="med"/>
                      <a:tailEnd type="none" w="med" len="med"/>
                    </a:lnB>
                  </a:tcPr>
                </a:tc>
                <a:tc>
                  <a:txBody>
                    <a:bodyPr/>
                    <a:lstStyle/>
                    <a:p>
                      <a:pPr marL="0" indent="0">
                        <a:spcBef>
                          <a:spcPts val="600"/>
                        </a:spcBef>
                        <a:buFont typeface="Arial" panose="020B0604020202020204" pitchFamily="34" charset="0"/>
                        <a:buNone/>
                      </a:pPr>
                      <a:r>
                        <a:rPr lang="en-US" sz="1200" dirty="0">
                          <a:solidFill>
                            <a:schemeClr val="tx1"/>
                          </a:solidFill>
                        </a:rPr>
                        <a:t>Separation and entrapment of CO</a:t>
                      </a:r>
                      <a:r>
                        <a:rPr lang="en-US" sz="1200" baseline="-25000" dirty="0">
                          <a:solidFill>
                            <a:schemeClr val="tx1"/>
                          </a:solidFill>
                        </a:rPr>
                        <a:t>2</a:t>
                      </a:r>
                      <a:r>
                        <a:rPr lang="en-US" sz="1200" dirty="0">
                          <a:solidFill>
                            <a:schemeClr val="tx1"/>
                          </a:solidFill>
                        </a:rPr>
                        <a:t> before it is released from </a:t>
                      </a:r>
                      <a:r>
                        <a:rPr lang="en-US" sz="1200" b="1" dirty="0">
                          <a:solidFill>
                            <a:schemeClr val="tx1"/>
                          </a:solidFill>
                        </a:rPr>
                        <a:t>large stationary sources </a:t>
                      </a:r>
                      <a:r>
                        <a:rPr lang="en-US" sz="1200" dirty="0">
                          <a:solidFill>
                            <a:schemeClr val="tx1"/>
                          </a:solidFill>
                        </a:rPr>
                        <a:t>(e.g., industrial plants) </a:t>
                      </a:r>
                    </a:p>
                  </a:txBody>
                  <a:tcPr>
                    <a:lnR w="6350" cap="flat" cmpd="sng" algn="ctr">
                      <a:solidFill>
                        <a:schemeClr val="bg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spcBef>
                          <a:spcPts val="600"/>
                        </a:spcBef>
                        <a:buFont typeface="Arial" panose="020B0604020202020204" pitchFamily="34" charset="0"/>
                        <a:buNone/>
                      </a:pPr>
                      <a:r>
                        <a:rPr lang="en-US" sz="1200" b="1">
                          <a:solidFill>
                            <a:schemeClr val="tx1"/>
                          </a:solidFill>
                        </a:rPr>
                        <a:t>Removal of CO</a:t>
                      </a:r>
                      <a:r>
                        <a:rPr lang="en-US" sz="1200" b="1" baseline="-25000">
                          <a:solidFill>
                            <a:schemeClr val="tx1"/>
                          </a:solidFill>
                        </a:rPr>
                        <a:t>2</a:t>
                      </a:r>
                      <a:r>
                        <a:rPr lang="en-US" sz="1200" b="1">
                          <a:solidFill>
                            <a:schemeClr val="tx1"/>
                          </a:solidFill>
                        </a:rPr>
                        <a:t> already in the atmosphere or from biomass energy </a:t>
                      </a:r>
                      <a:r>
                        <a:rPr lang="en-US" sz="1200">
                          <a:solidFill>
                            <a:schemeClr val="tx1"/>
                          </a:solidFill>
                        </a:rPr>
                        <a:t>by targeting diffuse </a:t>
                      </a:r>
                      <a:r>
                        <a:rPr lang="en-US" sz="1200" b="0" i="0" u="none" strike="noStrike" noProof="0">
                          <a:solidFill>
                            <a:schemeClr val="tx1"/>
                          </a:solidFill>
                          <a:latin typeface="+mn-lt"/>
                        </a:rPr>
                        <a:t>CO</a:t>
                      </a:r>
                      <a:r>
                        <a:rPr lang="en-US" sz="800" b="0" i="0" u="none" strike="noStrike" baseline="-25000" noProof="0">
                          <a:solidFill>
                            <a:schemeClr val="tx1"/>
                          </a:solidFill>
                          <a:latin typeface="+mn-lt"/>
                        </a:rPr>
                        <a:t>2</a:t>
                      </a:r>
                      <a:r>
                        <a:rPr lang="en-US" sz="1200" b="0" i="0" u="none" strike="noStrike" baseline="-25000" noProof="0">
                          <a:solidFill>
                            <a:schemeClr val="tx1"/>
                          </a:solidFill>
                          <a:latin typeface="+mn-lt"/>
                        </a:rPr>
                        <a:t> </a:t>
                      </a:r>
                      <a:r>
                        <a:rPr lang="en-US" sz="1200">
                          <a:solidFill>
                            <a:schemeClr val="tx1"/>
                          </a:solidFill>
                        </a:rPr>
                        <a:t>concentrations rather than capturing emissions at the source</a:t>
                      </a:r>
                      <a:endParaRPr lang="en-US" sz="800" b="0" i="0" u="none" strike="noStrike" baseline="-25000" noProof="0">
                        <a:solidFill>
                          <a:schemeClr val="tx1"/>
                        </a:solidFill>
                        <a:latin typeface="Arial"/>
                      </a:endParaRPr>
                    </a:p>
                  </a:txBody>
                  <a:tcPr>
                    <a:lnL w="6350" cap="flat" cmpd="sng" algn="ctr">
                      <a:solidFill>
                        <a:schemeClr val="bg1"/>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05080875"/>
                  </a:ext>
                </a:extLst>
              </a:tr>
              <a:tr h="1026177">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a:solidFill>
                            <a:schemeClr val="tx1"/>
                          </a:solidFill>
                        </a:rPr>
                        <a:t>Examples</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1200"/>
                        </a:spcBef>
                        <a:spcAft>
                          <a:spcPts val="0"/>
                        </a:spcAft>
                        <a:buClrTx/>
                        <a:buSzTx/>
                        <a:buFontTx/>
                        <a:buNone/>
                      </a:pPr>
                      <a:r>
                        <a:rPr lang="en-US" sz="1200" dirty="0">
                          <a:solidFill>
                            <a:schemeClr val="tx1"/>
                          </a:solidFill>
                        </a:rPr>
                        <a:t>Applications to iron &amp; steel, cement, freight, blue hydrogen &amp; ammonia</a:t>
                      </a: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a:solidFill>
                            <a:schemeClr val="tx1"/>
                          </a:solidFill>
                        </a:rPr>
                        <a:t>DAC, Field Weathering, Mineralization, Direct Ocean Removal, Ocean Alkalinity Enhancement </a:t>
                      </a:r>
                    </a:p>
                  </a:txBody>
                  <a:tcP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75524056"/>
                  </a:ext>
                </a:extLst>
              </a:tr>
              <a:tr h="663021">
                <a:tc>
                  <a:txBody>
                    <a:bodyPr/>
                    <a:lstStyle/>
                    <a:p>
                      <a:pPr marL="0" indent="0">
                        <a:buNone/>
                      </a:pPr>
                      <a:r>
                        <a:rPr lang="en-US" sz="1200" b="1" dirty="0"/>
                        <a:t>% share of total CO</a:t>
                      </a:r>
                      <a:r>
                        <a:rPr lang="en-US" sz="1200" b="1" baseline="-25000" dirty="0"/>
                        <a:t>2</a:t>
                      </a:r>
                      <a:r>
                        <a:rPr lang="en-US" sz="1200" b="1" dirty="0"/>
                        <a:t> captured using carbon capture technologies, by method</a:t>
                      </a:r>
                      <a:endParaRPr lang="en-US" sz="1200" b="1" baseline="-25000" dirty="0">
                        <a:solidFill>
                          <a:schemeClr val="tx1"/>
                        </a:solidFill>
                      </a:endParaRP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400050" algn="ctr">
                        <a:buNone/>
                        <a:tabLst/>
                      </a:pPr>
                      <a:endParaRPr lang="en-US" sz="1200" dirty="0">
                        <a:solidFill>
                          <a:schemeClr val="tx1"/>
                        </a:solidFill>
                      </a:endParaRP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460375" algn="ctr">
                        <a:buNone/>
                        <a:tabLst/>
                      </a:pPr>
                      <a:endParaRPr lang="en-US" sz="1200">
                        <a:solidFill>
                          <a:schemeClr val="tx1"/>
                        </a:solidFill>
                      </a:endParaRPr>
                    </a:p>
                  </a:txBody>
                  <a:tcP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74235953"/>
                  </a:ext>
                </a:extLst>
              </a:tr>
              <a:tr h="559886">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dirty="0">
                          <a:solidFill>
                            <a:schemeClr val="tx1"/>
                          </a:solidFill>
                        </a:rPr>
                        <a:t>Current CO</a:t>
                      </a:r>
                      <a:r>
                        <a:rPr lang="en-US" sz="1200" b="1" baseline="-25000" dirty="0">
                          <a:solidFill>
                            <a:schemeClr val="tx1"/>
                          </a:solidFill>
                        </a:rPr>
                        <a:t>2</a:t>
                      </a:r>
                      <a:r>
                        <a:rPr lang="en-US" sz="1200" b="1" baseline="0" dirty="0">
                          <a:solidFill>
                            <a:schemeClr val="tx1"/>
                          </a:solidFill>
                        </a:rPr>
                        <a:t> absorption </a:t>
                      </a:r>
                      <a:br>
                        <a:rPr lang="en-US" sz="1200" b="1" baseline="0" dirty="0">
                          <a:solidFill>
                            <a:srgbClr val="000000"/>
                          </a:solidFill>
                        </a:rPr>
                      </a:br>
                      <a:r>
                        <a:rPr lang="en-US" sz="1200" b="1" baseline="0" dirty="0">
                          <a:solidFill>
                            <a:schemeClr val="tx1"/>
                          </a:solidFill>
                        </a:rPr>
                        <a:t>(per year)</a:t>
                      </a:r>
                      <a:endParaRPr lang="en-US" sz="1200" b="1" baseline="-25000" dirty="0">
                        <a:solidFill>
                          <a:schemeClr val="tx1"/>
                        </a:solidFill>
                      </a:endParaRP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mn-lt"/>
                          <a:ea typeface="+mn-ea"/>
                          <a:cs typeface="+mn-cs"/>
                        </a:rPr>
                        <a:t>~50 MtCO</a:t>
                      </a:r>
                      <a:r>
                        <a:rPr kumimoji="0" lang="en-US" sz="1200" b="1" i="0" u="none" strike="noStrike" kern="1200" cap="none" spc="0" normalizeH="0" baseline="-25000" noProof="0">
                          <a:ln>
                            <a:noFill/>
                          </a:ln>
                          <a:solidFill>
                            <a:schemeClr val="tx1"/>
                          </a:solidFill>
                          <a:effectLst/>
                          <a:uLnTx/>
                          <a:uFillTx/>
                          <a:latin typeface="+mn-lt"/>
                          <a:ea typeface="+mn-ea"/>
                          <a:cs typeface="+mn-cs"/>
                        </a:rPr>
                        <a:t>2</a:t>
                      </a: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mn-lt"/>
                          <a:ea typeface="+mn-ea"/>
                          <a:cs typeface="+mn-cs"/>
                        </a:rPr>
                        <a:t>&lt;1 MtCO</a:t>
                      </a:r>
                      <a:r>
                        <a:rPr kumimoji="0" lang="en-US" sz="1200" b="1" i="0" u="none" strike="noStrike" kern="1200" cap="none" spc="0" normalizeH="0" baseline="-25000" noProof="0">
                          <a:ln>
                            <a:noFill/>
                          </a:ln>
                          <a:solidFill>
                            <a:schemeClr val="tx1"/>
                          </a:solidFill>
                          <a:effectLst/>
                          <a:uLnTx/>
                          <a:uFillTx/>
                          <a:latin typeface="+mn-lt"/>
                          <a:ea typeface="+mn-ea"/>
                          <a:cs typeface="+mn-cs"/>
                        </a:rPr>
                        <a:t>2</a:t>
                      </a:r>
                    </a:p>
                  </a:txBody>
                  <a:tcP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67827974"/>
                  </a:ext>
                </a:extLst>
              </a:tr>
              <a:tr h="568304">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dirty="0">
                          <a:solidFill>
                            <a:schemeClr val="tx1"/>
                          </a:solidFill>
                        </a:rPr>
                        <a:t>Technological readiness level</a:t>
                      </a:r>
                      <a:endParaRPr lang="en-US" sz="1200" b="1" baseline="-25000" dirty="0">
                        <a:solidFill>
                          <a:schemeClr val="tx1"/>
                        </a:solidFill>
                      </a:endParaRPr>
                    </a:p>
                    <a:p>
                      <a:pPr marL="0" marR="0" lvl="0" indent="0" algn="l" defTabSz="711200" rtl="0" eaLnBrk="1" fontAlgn="auto" latinLnBrk="0" hangingPunct="1">
                        <a:lnSpc>
                          <a:spcPct val="100000"/>
                        </a:lnSpc>
                        <a:spcBef>
                          <a:spcPts val="1200"/>
                        </a:spcBef>
                        <a:spcAft>
                          <a:spcPts val="0"/>
                        </a:spcAft>
                        <a:buClrTx/>
                        <a:buSzTx/>
                        <a:buFontTx/>
                        <a:buNone/>
                        <a:tabLst/>
                        <a:defRPr/>
                      </a:pPr>
                      <a:endParaRPr lang="en-US" sz="1200" b="1" baseline="-25000" dirty="0">
                        <a:solidFill>
                          <a:schemeClr val="tx1"/>
                        </a:solidFill>
                      </a:endParaRP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High with immediate scalability</a:t>
                      </a: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mn-lt"/>
                          <a:ea typeface="+mn-ea"/>
                          <a:cs typeface="+mn-cs"/>
                        </a:rPr>
                        <a:t>Low to Medium with limited scalability;</a:t>
                      </a:r>
                      <a:br>
                        <a:rPr kumimoji="0" lang="en-US" sz="1200" b="1" i="0" u="none" strike="noStrike" kern="1200" cap="none" spc="0" normalizeH="0" baseline="0" noProof="0">
                          <a:ln>
                            <a:noFill/>
                          </a:ln>
                          <a:solidFill>
                            <a:srgbClr val="000000"/>
                          </a:solidFill>
                          <a:effectLst/>
                          <a:uLnTx/>
                          <a:uFillTx/>
                          <a:latin typeface="+mn-lt"/>
                          <a:ea typeface="+mn-ea"/>
                          <a:cs typeface="+mn-cs"/>
                        </a:rPr>
                      </a:br>
                      <a:r>
                        <a:rPr kumimoji="0" lang="en-US" sz="1200" b="0" i="1" u="none" strike="noStrike" kern="1200" cap="none" spc="0" normalizeH="0" baseline="0" noProof="0">
                          <a:ln>
                            <a:noFill/>
                          </a:ln>
                          <a:solidFill>
                            <a:schemeClr val="tx1"/>
                          </a:solidFill>
                          <a:effectLst/>
                          <a:uLnTx/>
                          <a:uFillTx/>
                          <a:latin typeface="+mn-lt"/>
                          <a:ea typeface="+mn-ea"/>
                          <a:cs typeface="+mn-cs"/>
                        </a:rPr>
                        <a:t>DAC is medium while the others are relatively low</a:t>
                      </a:r>
                      <a:endParaRPr kumimoji="0" lang="en-US" sz="1200" b="1" i="1" u="none" strike="noStrike" kern="1200" cap="none" spc="0" normalizeH="0" baseline="0" noProof="0">
                        <a:ln>
                          <a:noFill/>
                        </a:ln>
                        <a:solidFill>
                          <a:schemeClr val="tx1"/>
                        </a:solidFill>
                        <a:effectLst/>
                        <a:uLnTx/>
                        <a:uFillTx/>
                        <a:latin typeface="+mn-lt"/>
                        <a:ea typeface="+mn-ea"/>
                        <a:cs typeface="+mn-cs"/>
                      </a:endParaRPr>
                    </a:p>
                  </a:txBody>
                  <a:tcP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10908883"/>
                  </a:ext>
                </a:extLst>
              </a:tr>
              <a:tr h="663021">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baseline="0">
                          <a:solidFill>
                            <a:schemeClr val="tx1"/>
                          </a:solidFill>
                        </a:rPr>
                        <a:t>Cost of CCUS </a:t>
                      </a:r>
                      <a:r>
                        <a:rPr kumimoji="0" lang="en-US" sz="1200" b="1" i="0" u="none" strike="noStrike" kern="1200" cap="none" spc="0" normalizeH="0" baseline="0" noProof="0">
                          <a:ln>
                            <a:noFill/>
                          </a:ln>
                          <a:solidFill>
                            <a:schemeClr val="tx1"/>
                          </a:solidFill>
                          <a:effectLst/>
                          <a:uLnTx/>
                          <a:uFillTx/>
                          <a:latin typeface="+mn-lt"/>
                          <a:ea typeface="+mn-ea"/>
                          <a:cs typeface="+mn-cs"/>
                        </a:rPr>
                        <a:t>per ton of CO</a:t>
                      </a:r>
                      <a:r>
                        <a:rPr kumimoji="0" lang="en-US" sz="1200" b="1" i="0" u="none" strike="noStrike" kern="1200" cap="none" spc="0" normalizeH="0" baseline="-25000" noProof="0">
                          <a:ln>
                            <a:noFill/>
                          </a:ln>
                          <a:solidFill>
                            <a:schemeClr val="tx1"/>
                          </a:solidFill>
                          <a:effectLst/>
                          <a:uLnTx/>
                          <a:uFillTx/>
                          <a:latin typeface="+mn-lt"/>
                          <a:ea typeface="+mn-ea"/>
                          <a:cs typeface="+mn-cs"/>
                        </a:rPr>
                        <a:t>2 </a:t>
                      </a:r>
                      <a:endParaRPr lang="en-US" sz="1200" b="1" baseline="0">
                        <a:solidFill>
                          <a:schemeClr val="tx1"/>
                        </a:solidFill>
                      </a:endParaRP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mn-lt"/>
                          <a:ea typeface="+mn-ea"/>
                          <a:cs typeface="+mn-cs"/>
                        </a:rPr>
                        <a:t>$21-$210 </a:t>
                      </a:r>
                      <a:r>
                        <a:rPr kumimoji="0" lang="en-US" sz="1200" b="0" i="0" u="none" strike="noStrike" kern="1200" cap="none" spc="0" normalizeH="0" baseline="0" noProof="0">
                          <a:ln>
                            <a:noFill/>
                          </a:ln>
                          <a:solidFill>
                            <a:schemeClr val="tx1"/>
                          </a:solidFill>
                          <a:effectLst/>
                          <a:uLnTx/>
                          <a:uFillTx/>
                          <a:latin typeface="+mn-lt"/>
                          <a:ea typeface="+mn-ea"/>
                          <a:cs typeface="+mn-cs"/>
                        </a:rPr>
                        <a:t>depending on industry</a:t>
                      </a:r>
                      <a:endParaRPr kumimoji="0" lang="en-US" sz="1200" b="1" i="0" u="none" strike="noStrike" kern="1200" cap="none" spc="0" normalizeH="0" baseline="-25000" noProof="0">
                        <a:ln>
                          <a:noFill/>
                        </a:ln>
                        <a:solidFill>
                          <a:schemeClr val="tx1"/>
                        </a:solidFill>
                        <a:effectLst/>
                        <a:uLnTx/>
                        <a:uFillTx/>
                        <a:latin typeface="+mn-lt"/>
                        <a:ea typeface="+mn-ea"/>
                        <a:cs typeface="+mn-cs"/>
                      </a:endParaRP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DAC:</a:t>
                      </a:r>
                      <a:r>
                        <a:rPr kumimoji="0" lang="en-US" sz="1200" b="0" i="0" u="none" strike="noStrike" kern="1200" cap="none" spc="0" normalizeH="0" baseline="0" noProof="0" dirty="0">
                          <a:ln>
                            <a:noFill/>
                          </a:ln>
                          <a:solidFill>
                            <a:schemeClr val="tx1"/>
                          </a:solidFill>
                          <a:effectLst/>
                          <a:uLnTx/>
                          <a:uFillTx/>
                          <a:latin typeface="+mn-lt"/>
                          <a:ea typeface="+mn-ea"/>
                          <a:cs typeface="+mn-cs"/>
                        </a:rPr>
                        <a:t> $135-345</a:t>
                      </a:r>
                      <a:br>
                        <a:rPr kumimoji="0" lang="en-US" sz="1200" b="1" i="0" u="none" strike="noStrike" kern="1200" cap="none" spc="0" normalizeH="0" baseline="0" noProof="0" dirty="0">
                          <a:ln>
                            <a:noFill/>
                          </a:ln>
                          <a:solidFill>
                            <a:schemeClr val="tx1"/>
                          </a:solidFill>
                          <a:effectLst/>
                          <a:uLnTx/>
                          <a:uFillTx/>
                          <a:latin typeface="+mn-lt"/>
                          <a:ea typeface="+mn-ea"/>
                          <a:cs typeface="+mn-cs"/>
                        </a:rPr>
                      </a:br>
                      <a:r>
                        <a:rPr kumimoji="0" lang="en-US" sz="1200" b="1" i="0" u="none" strike="noStrike" kern="1200" cap="none" spc="0" normalizeH="0" baseline="0" noProof="0" dirty="0">
                          <a:ln>
                            <a:noFill/>
                          </a:ln>
                          <a:solidFill>
                            <a:schemeClr val="tx1"/>
                          </a:solidFill>
                          <a:effectLst/>
                          <a:uLnTx/>
                          <a:uFillTx/>
                          <a:latin typeface="+mn-lt"/>
                          <a:ea typeface="+mn-ea"/>
                          <a:cs typeface="+mn-cs"/>
                        </a:rPr>
                        <a:t>Enhanced Weathering: </a:t>
                      </a:r>
                      <a:r>
                        <a:rPr kumimoji="0" lang="en-US" sz="1200" b="0" i="0" u="none" strike="noStrike" kern="1200" cap="none" spc="0" normalizeH="0" baseline="0" noProof="0" dirty="0">
                          <a:ln>
                            <a:noFill/>
                          </a:ln>
                          <a:solidFill>
                            <a:schemeClr val="tx1"/>
                          </a:solidFill>
                          <a:effectLst/>
                          <a:uLnTx/>
                          <a:uFillTx/>
                          <a:latin typeface="+mn-lt"/>
                          <a:ea typeface="+mn-ea"/>
                          <a:cs typeface="+mn-cs"/>
                        </a:rPr>
                        <a:t>$50-200</a:t>
                      </a:r>
                      <a:br>
                        <a:rPr kumimoji="0" lang="en-US" sz="1200" b="1" i="0" u="none" strike="noStrike" kern="1200" cap="none" spc="0" normalizeH="0" baseline="0" noProof="0" dirty="0">
                          <a:ln>
                            <a:noFill/>
                          </a:ln>
                          <a:solidFill>
                            <a:schemeClr val="tx1"/>
                          </a:solidFill>
                          <a:effectLst/>
                          <a:uLnTx/>
                          <a:uFillTx/>
                          <a:latin typeface="+mn-lt"/>
                          <a:ea typeface="+mn-ea"/>
                          <a:cs typeface="+mn-cs"/>
                        </a:rPr>
                      </a:br>
                      <a:r>
                        <a:rPr kumimoji="0" lang="en-US" sz="1200" b="1" i="0" u="none" strike="noStrike" kern="1200" cap="none" spc="0" normalizeH="0" baseline="0" noProof="0" dirty="0">
                          <a:ln>
                            <a:noFill/>
                          </a:ln>
                          <a:solidFill>
                            <a:schemeClr val="tx1"/>
                          </a:solidFill>
                          <a:effectLst/>
                          <a:uLnTx/>
                          <a:uFillTx/>
                          <a:latin typeface="+mn-lt"/>
                          <a:ea typeface="+mn-ea"/>
                          <a:cs typeface="+mn-cs"/>
                        </a:rPr>
                        <a:t>Ocean Methods: </a:t>
                      </a:r>
                      <a:r>
                        <a:rPr kumimoji="0" lang="en-US" sz="1200" b="0" i="0" u="none" strike="noStrike" kern="1200" cap="none" spc="0" normalizeH="0" baseline="0" noProof="0" dirty="0">
                          <a:ln>
                            <a:noFill/>
                          </a:ln>
                          <a:solidFill>
                            <a:schemeClr val="tx1"/>
                          </a:solidFill>
                          <a:effectLst/>
                          <a:uLnTx/>
                          <a:uFillTx/>
                          <a:latin typeface="+mn-lt"/>
                          <a:ea typeface="+mn-ea"/>
                          <a:cs typeface="+mn-cs"/>
                        </a:rPr>
                        <a:t>$50-150</a:t>
                      </a:r>
                    </a:p>
                  </a:txBody>
                  <a:tcP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20094025"/>
                  </a:ext>
                </a:extLst>
              </a:tr>
            </a:tbl>
          </a:graphicData>
        </a:graphic>
      </p:graphicFrame>
      <p:sp>
        <p:nvSpPr>
          <p:cNvPr id="64" name="Oval 63">
            <a:extLst>
              <a:ext uri="{FF2B5EF4-FFF2-40B4-BE49-F238E27FC236}">
                <a16:creationId xmlns:a16="http://schemas.microsoft.com/office/drawing/2014/main" id="{2824B90E-BCA4-C0F6-DFEF-F82249BB13CB}"/>
              </a:ext>
            </a:extLst>
          </p:cNvPr>
          <p:cNvSpPr/>
          <p:nvPr/>
        </p:nvSpPr>
        <p:spPr bwMode="gray">
          <a:xfrm>
            <a:off x="7752137" y="1731974"/>
            <a:ext cx="274320" cy="27432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50" b="1" i="0" u="none" strike="noStrike" kern="1200" cap="none" spc="0" normalizeH="0" baseline="0" noProof="0">
                <a:ln>
                  <a:noFill/>
                </a:ln>
                <a:solidFill>
                  <a:srgbClr val="FFFFFF"/>
                </a:solidFill>
                <a:effectLst/>
                <a:uLnTx/>
                <a:uFillTx/>
                <a:latin typeface="Arial"/>
                <a:ea typeface="+mn-ea"/>
                <a:cs typeface="+mn-cs"/>
              </a:rPr>
              <a:t>2</a:t>
            </a:r>
            <a:endParaRPr kumimoji="0" lang="en-US" sz="1150" b="1" i="0" u="none" strike="noStrike" kern="1200" cap="none" spc="0" normalizeH="0" baseline="0" noProof="0">
              <a:ln>
                <a:noFill/>
              </a:ln>
              <a:solidFill>
                <a:srgbClr val="FFFFFF"/>
              </a:solidFill>
              <a:effectLst/>
              <a:uLnTx/>
              <a:uFillTx/>
              <a:latin typeface="Arial"/>
              <a:ea typeface="+mn-ea"/>
              <a:cs typeface="Arial"/>
            </a:endParaRPr>
          </a:p>
        </p:txBody>
      </p:sp>
      <p:sp>
        <p:nvSpPr>
          <p:cNvPr id="75" name="Oval 74">
            <a:extLst>
              <a:ext uri="{FF2B5EF4-FFF2-40B4-BE49-F238E27FC236}">
                <a16:creationId xmlns:a16="http://schemas.microsoft.com/office/drawing/2014/main" id="{6260B00C-88D9-CDF1-B62D-0362045D4402}"/>
              </a:ext>
            </a:extLst>
          </p:cNvPr>
          <p:cNvSpPr/>
          <p:nvPr/>
        </p:nvSpPr>
        <p:spPr bwMode="gray">
          <a:xfrm>
            <a:off x="3580124" y="1731974"/>
            <a:ext cx="274320" cy="274320"/>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50" b="1" i="0" u="none" strike="noStrike" kern="1200" cap="none" spc="0" normalizeH="0" baseline="0" noProof="0">
                <a:ln>
                  <a:noFill/>
                </a:ln>
                <a:solidFill>
                  <a:srgbClr val="FFFFFF"/>
                </a:solidFill>
                <a:effectLst/>
                <a:uLnTx/>
                <a:uFillTx/>
                <a:latin typeface="Arial"/>
                <a:ea typeface="+mn-ea"/>
                <a:cs typeface="+mn-cs"/>
              </a:rPr>
              <a:t>1</a:t>
            </a:r>
            <a:endParaRPr kumimoji="0" lang="en-US" sz="1150" b="1" i="0" u="none" strike="noStrike" kern="1200" cap="none" spc="0" normalizeH="0" baseline="0" noProof="0">
              <a:ln>
                <a:noFill/>
              </a:ln>
              <a:solidFill>
                <a:srgbClr val="FFFFFF"/>
              </a:solidFill>
              <a:effectLst/>
              <a:uLnTx/>
              <a:uFillTx/>
              <a:latin typeface="Arial"/>
              <a:ea typeface="+mn-ea"/>
              <a:cs typeface="Arial"/>
            </a:endParaRPr>
          </a:p>
        </p:txBody>
      </p:sp>
      <p:sp>
        <p:nvSpPr>
          <p:cNvPr id="113" name="btfpNotesBox962619">
            <a:extLst>
              <a:ext uri="{FF2B5EF4-FFF2-40B4-BE49-F238E27FC236}">
                <a16:creationId xmlns:a16="http://schemas.microsoft.com/office/drawing/2014/main" id="{3B219439-D94E-AA80-FBEB-99BF3F5D05B7}"/>
              </a:ext>
            </a:extLst>
          </p:cNvPr>
          <p:cNvSpPr txBox="1"/>
          <p:nvPr>
            <p:custDataLst>
              <p:tags r:id="rId3"/>
            </p:custDataLst>
          </p:nvPr>
        </p:nvSpPr>
        <p:spPr bwMode="gray">
          <a:xfrm>
            <a:off x="330200" y="6272784"/>
            <a:ext cx="11531600" cy="492443"/>
          </a:xfrm>
          <a:prstGeom prst="rect">
            <a:avLst/>
          </a:prstGeom>
          <a:noFill/>
        </p:spPr>
        <p:txBody>
          <a:bodyPr vert="horz" wrap="square" lIns="0" tIns="0" rIns="0" bIns="0" rtlCol="0" anchor="b">
            <a:spAutoFit/>
          </a:bodyPr>
          <a:lstStyle/>
          <a:p>
            <a:pPr>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a:defRPr/>
            </a:pPr>
            <a:endParaRPr lang="en-US" sz="800" dirty="0">
              <a:solidFill>
                <a:srgbClr val="000000"/>
              </a:solidFill>
              <a:latin typeface="Arial"/>
            </a:endParaRPr>
          </a:p>
          <a:p>
            <a:pPr>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a:t>
            </a:r>
            <a:r>
              <a:rPr lang="en-US" altLang="zh-CN" sz="800" dirty="0">
                <a:solidFill>
                  <a:srgbClr val="000000"/>
                </a:solidFill>
              </a:rPr>
              <a:t>IEA, </a:t>
            </a:r>
            <a:r>
              <a:rPr lang="en-US" altLang="zh-CN" sz="800" dirty="0">
                <a:solidFill>
                  <a:srgbClr val="000000"/>
                </a:solidFill>
                <a:hlinkClick r:id="rId16"/>
              </a:rPr>
              <a:t>CCUS</a:t>
            </a:r>
            <a:r>
              <a:rPr lang="en-US" altLang="zh-CN" sz="800" dirty="0">
                <a:solidFill>
                  <a:srgbClr val="000000"/>
                </a:solidFill>
              </a:rPr>
              <a:t> (2025); IEA, </a:t>
            </a:r>
            <a:r>
              <a:rPr lang="en-US" altLang="zh-CN" sz="800" dirty="0">
                <a:solidFill>
                  <a:srgbClr val="000000"/>
                </a:solidFill>
                <a:hlinkClick r:id="rId17"/>
              </a:rPr>
              <a:t>BECCS</a:t>
            </a:r>
            <a:r>
              <a:rPr lang="en-US" altLang="zh-CN" sz="800" dirty="0">
                <a:solidFill>
                  <a:srgbClr val="000000"/>
                </a:solidFill>
              </a:rPr>
              <a:t> (2023); IEA, </a:t>
            </a:r>
            <a:r>
              <a:rPr lang="en-US" altLang="zh-CN" sz="800" dirty="0">
                <a:solidFill>
                  <a:srgbClr val="000000"/>
                </a:solidFill>
                <a:hlinkClick r:id="rId18"/>
              </a:rPr>
              <a:t>DAC</a:t>
            </a:r>
            <a:r>
              <a:rPr lang="en-US" altLang="zh-CN" sz="800" dirty="0">
                <a:solidFill>
                  <a:srgbClr val="000000"/>
                </a:solidFill>
              </a:rPr>
              <a:t> (2022); DOE, </a:t>
            </a:r>
            <a:r>
              <a:rPr lang="en-US" altLang="zh-CN" sz="800" dirty="0">
                <a:hlinkClick r:id="rId19"/>
              </a:rPr>
              <a:t>Pathways to Commercial Liftoff: Industrial Decarbonization</a:t>
            </a:r>
            <a:r>
              <a:rPr lang="en-US" altLang="zh-CN" sz="800" dirty="0">
                <a:solidFill>
                  <a:srgbClr val="000000"/>
                </a:solidFill>
              </a:rPr>
              <a:t> (2023).</a:t>
            </a:r>
            <a:endParaRPr kumimoji="0" lang="en-US" sz="1800" b="0" i="0" u="none" strike="noStrike" kern="1200" cap="none" spc="0" normalizeH="0" baseline="0" noProof="0" dirty="0">
              <a:ln>
                <a:noFill/>
              </a:ln>
              <a:solidFill>
                <a:srgbClr val="000000"/>
              </a:solidFill>
              <a:effectLst/>
              <a:uLnTx/>
              <a:uFillTx/>
              <a:latin typeface="Arial"/>
              <a:ea typeface="+mn-ea"/>
              <a:cs typeface="Arial"/>
            </a:endParaRPr>
          </a:p>
          <a:p>
            <a:pPr lvl="0">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lang="en-US" sz="800" dirty="0" err="1">
                <a:solidFill>
                  <a:srgbClr val="000000"/>
                </a:solidFill>
              </a:rPr>
              <a:t>Maitreyi</a:t>
            </a:r>
            <a:r>
              <a:rPr lang="en-US" sz="800" dirty="0">
                <a:solidFill>
                  <a:srgbClr val="000000"/>
                </a:solidFill>
              </a:rPr>
              <a:t> Menon, Michelle Priscilla, </a:t>
            </a:r>
            <a:r>
              <a:rPr kumimoji="0" lang="en-US" sz="800" b="0" i="0" u="none" strike="noStrike" kern="1200" cap="none" spc="0" normalizeH="0" baseline="0" noProof="0" dirty="0">
                <a:ln>
                  <a:noFill/>
                </a:ln>
                <a:solidFill>
                  <a:srgbClr val="000000"/>
                </a:solidFill>
                <a:effectLst/>
                <a:uLnTx/>
                <a:uFillTx/>
                <a:latin typeface="Arial"/>
                <a:ea typeface="+mn-ea"/>
                <a:cs typeface="+mn-cs"/>
              </a:rPr>
              <a:t>Anda Wang, Yosafat Partogi, Hyae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0"/>
              </a:rPr>
              <a:t>Gernot Wagner</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1"/>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22"/>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btfpCallout843070">
            <a:extLst>
              <a:ext uri="{FF2B5EF4-FFF2-40B4-BE49-F238E27FC236}">
                <a16:creationId xmlns:a16="http://schemas.microsoft.com/office/drawing/2014/main" id="{FDFF7177-F7E6-0B32-AB07-730D95A124E5}"/>
              </a:ext>
            </a:extLst>
          </p:cNvPr>
          <p:cNvSpPr/>
          <p:nvPr/>
        </p:nvSpPr>
        <p:spPr bwMode="gray">
          <a:xfrm>
            <a:off x="5992109" y="3906885"/>
            <a:ext cx="1337865" cy="514886"/>
          </a:xfrm>
          <a:prstGeom prst="wedgeRectCallout">
            <a:avLst>
              <a:gd name="adj1" fmla="val -65755"/>
              <a:gd name="adj2" fmla="val 3055"/>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lang="en-US" sz="800" dirty="0">
                <a:solidFill>
                  <a:srgbClr val="FFFFFF"/>
                </a:solidFill>
                <a:latin typeface="Arial"/>
              </a:rPr>
              <a:t>The </a:t>
            </a:r>
            <a:r>
              <a:rPr kumimoji="0" lang="en-US" sz="800" b="0" i="0" u="none" strike="noStrike" kern="1200" cap="none" spc="0" normalizeH="0" baseline="0" noProof="0" dirty="0">
                <a:ln>
                  <a:noFill/>
                </a:ln>
                <a:solidFill>
                  <a:srgbClr val="FFFFFF"/>
                </a:solidFill>
                <a:effectLst/>
                <a:uLnTx/>
                <a:uFillTx/>
                <a:latin typeface="Arial"/>
                <a:ea typeface="+mn-ea"/>
                <a:cs typeface="+mn-cs"/>
              </a:rPr>
              <a:t>majority of current capture is industrial point source.</a:t>
            </a:r>
            <a:endParaRPr kumimoji="0" lang="en-US" sz="800" b="1"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23" name="Chart 22">
            <a:extLst>
              <a:ext uri="{FF2B5EF4-FFF2-40B4-BE49-F238E27FC236}">
                <a16:creationId xmlns:a16="http://schemas.microsoft.com/office/drawing/2014/main" id="{260BC17A-AF39-C777-E2CF-D4EFF2917862}"/>
              </a:ext>
            </a:extLst>
          </p:cNvPr>
          <p:cNvGraphicFramePr/>
          <p:nvPr>
            <p:custDataLst>
              <p:tags r:id="rId4"/>
            </p:custDataLst>
          </p:nvPr>
        </p:nvGraphicFramePr>
        <p:xfrm>
          <a:off x="4664075" y="2879725"/>
          <a:ext cx="1927225" cy="1046163"/>
        </p:xfrm>
        <a:graphic>
          <a:graphicData uri="http://schemas.openxmlformats.org/drawingml/2006/chart">
            <c:chart xmlns:c="http://schemas.openxmlformats.org/drawingml/2006/chart" xmlns:r="http://schemas.openxmlformats.org/officeDocument/2006/relationships" r:id="rId23"/>
          </a:graphicData>
        </a:graphic>
      </p:graphicFrame>
      <p:sp>
        <p:nvSpPr>
          <p:cNvPr id="34" name="Text Placeholder 10">
            <a:extLst>
              <a:ext uri="{FF2B5EF4-FFF2-40B4-BE49-F238E27FC236}">
                <a16:creationId xmlns:a16="http://schemas.microsoft.com/office/drawing/2014/main" id="{16708038-61BF-AB2F-6810-D693B7C6F8F1}"/>
              </a:ext>
            </a:extLst>
          </p:cNvPr>
          <p:cNvSpPr>
            <a:spLocks noGrp="1"/>
          </p:cNvSpPr>
          <p:nvPr>
            <p:custDataLst>
              <p:tags r:id="rId5"/>
            </p:custDataLst>
          </p:nvPr>
        </p:nvSpPr>
        <p:spPr bwMode="auto">
          <a:xfrm>
            <a:off x="5762625" y="3032125"/>
            <a:ext cx="35718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0CBFFF4D-D8DF-48A2-B22C-42B174738CCD}" type="datetime'''''''''''''''''''''C''e''me''''n''t'''''''''">
              <a:rPr kumimoji="0" lang="en-US"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Cement</a:t>
            </a:fld>
            <a:endParaRPr kumimoji="0" 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70" name="Text Placeholder 10">
            <a:extLst>
              <a:ext uri="{FF2B5EF4-FFF2-40B4-BE49-F238E27FC236}">
                <a16:creationId xmlns:a16="http://schemas.microsoft.com/office/drawing/2014/main" id="{582EFD6B-53BF-D244-774B-FCADD0E8E0A5}"/>
              </a:ext>
            </a:extLst>
          </p:cNvPr>
          <p:cNvSpPr>
            <a:spLocks noGrp="1"/>
          </p:cNvSpPr>
          <p:nvPr>
            <p:custDataLst>
              <p:tags r:id="rId6"/>
            </p:custDataLst>
          </p:nvPr>
        </p:nvSpPr>
        <p:spPr bwMode="gray">
          <a:xfrm>
            <a:off x="5800725" y="3351213"/>
            <a:ext cx="233363" cy="122238"/>
          </a:xfrm>
          <a:prstGeom prst="rect">
            <a:avLst/>
          </a:prstGeom>
          <a:solidFill>
            <a:schemeClr val="accent2"/>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638E31AC-8458-4F5B-85FB-86C1190B00E8}" type="datetime'''1''''''''''''''''''''''''''''''5''''%'''''''''''''''">
              <a:rPr kumimoji="0" lang="en-US" alt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15%</a:t>
            </a:fld>
            <a:endParaRPr kumimoji="0" lang="en-US" sz="800" b="0" i="0" u="none" strike="noStrike" kern="1200" cap="none" spc="0" normalizeH="0" baseline="0" noProof="0">
              <a:ln>
                <a:noFill/>
              </a:ln>
              <a:solidFill>
                <a:srgbClr val="FFFFFF"/>
              </a:solidFill>
              <a:effectLst/>
              <a:uLnTx/>
              <a:uFillTx/>
              <a:latin typeface="Arial"/>
              <a:ea typeface="+mn-ea"/>
              <a:cs typeface="+mn-cs"/>
            </a:endParaRPr>
          </a:p>
        </p:txBody>
      </p:sp>
      <p:sp>
        <p:nvSpPr>
          <p:cNvPr id="8" name="Text Placeholder 10">
            <a:extLst>
              <a:ext uri="{FF2B5EF4-FFF2-40B4-BE49-F238E27FC236}">
                <a16:creationId xmlns:a16="http://schemas.microsoft.com/office/drawing/2014/main" id="{1F942874-C327-8F18-DA9E-1FB8863C815F}"/>
              </a:ext>
            </a:extLst>
          </p:cNvPr>
          <p:cNvSpPr>
            <a:spLocks noGrp="1"/>
          </p:cNvSpPr>
          <p:nvPr>
            <p:custDataLst>
              <p:tags r:id="rId7"/>
            </p:custDataLst>
          </p:nvPr>
        </p:nvSpPr>
        <p:spPr bwMode="auto">
          <a:xfrm>
            <a:off x="6106795" y="3359150"/>
            <a:ext cx="53498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Arial"/>
                <a:ea typeface="+mn-ea"/>
                <a:cs typeface="+mn-cs"/>
              </a:rPr>
              <a:t>Steel &amp; iron</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Text Placeholder 10">
            <a:extLst>
              <a:ext uri="{FF2B5EF4-FFF2-40B4-BE49-F238E27FC236}">
                <a16:creationId xmlns:a16="http://schemas.microsoft.com/office/drawing/2014/main" id="{66B4778E-9B21-DA23-FCFA-BF10FFDB6D58}"/>
              </a:ext>
            </a:extLst>
          </p:cNvPr>
          <p:cNvSpPr>
            <a:spLocks noGrp="1"/>
          </p:cNvSpPr>
          <p:nvPr>
            <p:custDataLst>
              <p:tags r:id="rId8"/>
            </p:custDataLst>
          </p:nvPr>
        </p:nvSpPr>
        <p:spPr bwMode="auto">
          <a:xfrm>
            <a:off x="5373688" y="3684588"/>
            <a:ext cx="42386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BC224332-BCF5-4443-A047-830EB0D5C731}" type="datetime'C''h''''''''''''''''''e''''''mi''''c''''''''a''''l'''">
              <a:rPr kumimoji="0" lang="en-US"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Chemical</a:t>
            </a:fld>
            <a:endParaRPr kumimoji="0" 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25" name="Text Placeholder 10">
            <a:extLst>
              <a:ext uri="{FF2B5EF4-FFF2-40B4-BE49-F238E27FC236}">
                <a16:creationId xmlns:a16="http://schemas.microsoft.com/office/drawing/2014/main" id="{E999C7D2-C82A-A24D-B51A-FA47DB3AA98C}"/>
              </a:ext>
            </a:extLst>
          </p:cNvPr>
          <p:cNvSpPr>
            <a:spLocks noGrp="1"/>
          </p:cNvSpPr>
          <p:nvPr>
            <p:custDataLst>
              <p:tags r:id="rId9"/>
            </p:custDataLst>
          </p:nvPr>
        </p:nvSpPr>
        <p:spPr bwMode="auto">
          <a:xfrm>
            <a:off x="5073650" y="3116263"/>
            <a:ext cx="30638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F2BF89DA-429B-4284-98A1-B32A23D4E6EB}" type="datetime'''''''''O''''''''''t''''''h''''''''''e''''''''''rs'''''''''">
              <a:rPr kumimoji="0" lang="en-US"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Others</a:t>
            </a:fld>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Text Placeholder 10">
            <a:extLst>
              <a:ext uri="{FF2B5EF4-FFF2-40B4-BE49-F238E27FC236}">
                <a16:creationId xmlns:a16="http://schemas.microsoft.com/office/drawing/2014/main" id="{D0209243-CF76-F4FA-4582-39F092BA4600}"/>
              </a:ext>
            </a:extLst>
          </p:cNvPr>
          <p:cNvSpPr>
            <a:spLocks noGrp="1"/>
          </p:cNvSpPr>
          <p:nvPr>
            <p:custDataLst>
              <p:tags r:id="rId10"/>
            </p:custDataLst>
          </p:nvPr>
        </p:nvSpPr>
        <p:spPr bwMode="gray">
          <a:xfrm>
            <a:off x="5581650" y="3232150"/>
            <a:ext cx="233363" cy="122238"/>
          </a:xfrm>
          <a:prstGeom prst="rect">
            <a:avLst/>
          </a:prstGeom>
          <a:solidFill>
            <a:schemeClr val="accent1"/>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E7759D7-E985-4638-B249-9378DF312F45}" type="datetime'''1''''''''''''8''''''''''''%'''''''''''''''''''''''''''''">
              <a:rPr lang="en-US" altLang="en-US" sz="800" smtClean="0">
                <a:solidFill>
                  <a:schemeClr val="bg1"/>
                </a:solidFill>
                <a:effectLst/>
              </a:rPr>
              <a:pPr marL="0" lvl="0" indent="0" algn="ctr">
                <a:spcBef>
                  <a:spcPct val="0"/>
                </a:spcBef>
                <a:spcAft>
                  <a:spcPct val="0"/>
                </a:spcAft>
                <a:buNone/>
              </a:pPr>
              <a:t>18%</a:t>
            </a:fld>
            <a:endParaRPr lang="en-US" sz="800">
              <a:solidFill>
                <a:schemeClr val="bg1"/>
              </a:solidFill>
            </a:endParaRPr>
          </a:p>
        </p:txBody>
      </p:sp>
      <p:sp>
        <p:nvSpPr>
          <p:cNvPr id="15" name="Text Placeholder 10">
            <a:extLst>
              <a:ext uri="{FF2B5EF4-FFF2-40B4-BE49-F238E27FC236}">
                <a16:creationId xmlns:a16="http://schemas.microsoft.com/office/drawing/2014/main" id="{6A4A8F2C-DF76-68E1-2741-43EBE571783C}"/>
              </a:ext>
            </a:extLst>
          </p:cNvPr>
          <p:cNvSpPr>
            <a:spLocks noGrp="1"/>
          </p:cNvSpPr>
          <p:nvPr>
            <p:custDataLst>
              <p:tags r:id="rId11"/>
            </p:custDataLst>
          </p:nvPr>
        </p:nvSpPr>
        <p:spPr bwMode="gray">
          <a:xfrm>
            <a:off x="5362575" y="3225800"/>
            <a:ext cx="233363" cy="122238"/>
          </a:xfrm>
          <a:prstGeom prst="rect">
            <a:avLst/>
          </a:prstGeom>
          <a:solidFill>
            <a:schemeClr val="accent4"/>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B353470-976C-46D8-9525-5DF825B2F47E}" type="datetime'''''''''''''''''2''9%'''''''''''''''''''''''''''''''''''''''">
              <a:rPr lang="en-US" altLang="en-US" sz="800" smtClean="0">
                <a:solidFill>
                  <a:schemeClr val="bg1"/>
                </a:solidFill>
                <a:effectLst/>
              </a:rPr>
              <a:pPr marL="0" lvl="0" indent="0" algn="ctr">
                <a:spcBef>
                  <a:spcPct val="0"/>
                </a:spcBef>
                <a:spcAft>
                  <a:spcPct val="0"/>
                </a:spcAft>
                <a:buNone/>
              </a:pPr>
              <a:t>29%</a:t>
            </a:fld>
            <a:endParaRPr lang="en-US" sz="800">
              <a:solidFill>
                <a:schemeClr val="bg1"/>
              </a:solidFill>
            </a:endParaRPr>
          </a:p>
        </p:txBody>
      </p:sp>
      <p:graphicFrame>
        <p:nvGraphicFramePr>
          <p:cNvPr id="20" name="图表 19">
            <a:extLst>
              <a:ext uri="{FF2B5EF4-FFF2-40B4-BE49-F238E27FC236}">
                <a16:creationId xmlns:a16="http://schemas.microsoft.com/office/drawing/2014/main" id="{02500559-EF60-D905-518C-655F2E19B8F5}"/>
              </a:ext>
            </a:extLst>
          </p:cNvPr>
          <p:cNvGraphicFramePr>
            <a:graphicFrameLocks/>
          </p:cNvGraphicFramePr>
          <p:nvPr/>
        </p:nvGraphicFramePr>
        <p:xfrm>
          <a:off x="4997741" y="3795653"/>
          <a:ext cx="1127149" cy="654170"/>
        </p:xfrm>
        <a:graphic>
          <a:graphicData uri="http://schemas.openxmlformats.org/drawingml/2006/chart">
            <c:chart xmlns:c="http://schemas.openxmlformats.org/drawingml/2006/chart" xmlns:r="http://schemas.openxmlformats.org/officeDocument/2006/relationships" r:id="rId24"/>
          </a:graphicData>
        </a:graphic>
      </p:graphicFrame>
      <p:graphicFrame>
        <p:nvGraphicFramePr>
          <p:cNvPr id="22" name="图表 21">
            <a:extLst>
              <a:ext uri="{FF2B5EF4-FFF2-40B4-BE49-F238E27FC236}">
                <a16:creationId xmlns:a16="http://schemas.microsoft.com/office/drawing/2014/main" id="{3D9AC522-1A9F-4626-D713-43DF2012A119}"/>
              </a:ext>
            </a:extLst>
          </p:cNvPr>
          <p:cNvGraphicFramePr>
            <a:graphicFrameLocks/>
          </p:cNvGraphicFramePr>
          <p:nvPr/>
        </p:nvGraphicFramePr>
        <p:xfrm>
          <a:off x="9324116" y="3795653"/>
          <a:ext cx="777981" cy="654170"/>
        </p:xfrm>
        <a:graphic>
          <a:graphicData uri="http://schemas.openxmlformats.org/drawingml/2006/chart">
            <c:chart xmlns:c="http://schemas.openxmlformats.org/drawingml/2006/chart" xmlns:r="http://schemas.openxmlformats.org/officeDocument/2006/relationships" r:id="rId25"/>
          </a:graphicData>
        </a:graphic>
      </p:graphicFrame>
      <p:sp>
        <p:nvSpPr>
          <p:cNvPr id="24" name="文本框 1">
            <a:extLst>
              <a:ext uri="{FF2B5EF4-FFF2-40B4-BE49-F238E27FC236}">
                <a16:creationId xmlns:a16="http://schemas.microsoft.com/office/drawing/2014/main" id="{5F8A2C87-6615-BC66-73C3-B2E44A3ED16D}"/>
              </a:ext>
            </a:extLst>
          </p:cNvPr>
          <p:cNvSpPr txBox="1"/>
          <p:nvPr/>
        </p:nvSpPr>
        <p:spPr bwMode="gray">
          <a:xfrm flipH="1">
            <a:off x="9591152" y="4032525"/>
            <a:ext cx="396160" cy="180425"/>
          </a:xfrm>
          <a:prstGeom prst="rect">
            <a:avLst/>
          </a:prstGeom>
          <a:no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buNone/>
            </a:pPr>
            <a:r>
              <a:rPr lang="en-US" sz="700"/>
              <a:t>&lt;1</a:t>
            </a:r>
            <a:r>
              <a:rPr lang="en-US" sz="700" kern="1200"/>
              <a:t>%</a:t>
            </a:r>
          </a:p>
        </p:txBody>
      </p:sp>
      <p:sp>
        <p:nvSpPr>
          <p:cNvPr id="21" name="Rectangle 1">
            <a:extLst>
              <a:ext uri="{FF2B5EF4-FFF2-40B4-BE49-F238E27FC236}">
                <a16:creationId xmlns:a16="http://schemas.microsoft.com/office/drawing/2014/main" id="{DDB5123E-1A7C-4A98-8EB5-898B17E9432F}"/>
              </a:ext>
            </a:extLst>
          </p:cNvPr>
          <p:cNvSpPr/>
          <p:nvPr/>
        </p:nvSpPr>
        <p:spPr bwMode="gray">
          <a:xfrm>
            <a:off x="7676814" y="1691462"/>
            <a:ext cx="4159624" cy="4570940"/>
          </a:xfrm>
          <a:prstGeom prst="rect">
            <a:avLst/>
          </a:prstGeom>
          <a:solidFill>
            <a:srgbClr val="D9D9D9">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indent="0" algn="ctr">
              <a:buNone/>
            </a:pPr>
            <a:endParaRPr lang="en-US" sz="1600" dirty="0">
              <a:solidFill>
                <a:schemeClr val="tx1"/>
              </a:solidFill>
            </a:endParaRPr>
          </a:p>
        </p:txBody>
      </p:sp>
    </p:spTree>
    <p:custDataLst>
      <p:tags r:id="rId1"/>
    </p:custDataLst>
    <p:extLst>
      <p:ext uri="{BB962C8B-B14F-4D97-AF65-F5344CB8AC3E}">
        <p14:creationId xmlns:p14="http://schemas.microsoft.com/office/powerpoint/2010/main" val="2186700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489E0-6537-5FEB-CA1B-C988FDB19EB1}"/>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2D5E9D79-C11F-E0D7-8D96-CA7DE3E3E57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think-cell data - do not delete" hidden="1">
                        <a:extLst>
                          <a:ext uri="{FF2B5EF4-FFF2-40B4-BE49-F238E27FC236}">
                            <a16:creationId xmlns:a16="http://schemas.microsoft.com/office/drawing/2014/main" id="{2D5E9D79-C11F-E0D7-8D96-CA7DE3E3E57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EEFAE7A8-516C-2FFF-7FAE-861FED69D435}"/>
              </a:ext>
            </a:extLst>
          </p:cNvPr>
          <p:cNvSpPr>
            <a:spLocks noGrp="1"/>
          </p:cNvSpPr>
          <p:nvPr>
            <p:ph type="title"/>
          </p:nvPr>
        </p:nvSpPr>
        <p:spPr/>
        <p:txBody>
          <a:bodyPr vert="horz">
            <a:noAutofit/>
          </a:bodyPr>
          <a:lstStyle/>
          <a:p>
            <a:r>
              <a:rPr lang="en-US" dirty="0"/>
              <a:t>Cement production may be the most promising industry for carbon capture application (1/2)</a:t>
            </a:r>
          </a:p>
        </p:txBody>
      </p:sp>
      <p:graphicFrame>
        <p:nvGraphicFramePr>
          <p:cNvPr id="2" name="Table 1">
            <a:extLst>
              <a:ext uri="{FF2B5EF4-FFF2-40B4-BE49-F238E27FC236}">
                <a16:creationId xmlns:a16="http://schemas.microsoft.com/office/drawing/2014/main" id="{2A107B75-26D5-E964-E3DC-E49E68C36E5F}"/>
              </a:ext>
            </a:extLst>
          </p:cNvPr>
          <p:cNvGraphicFramePr>
            <a:graphicFrameLocks noGrp="1"/>
          </p:cNvGraphicFramePr>
          <p:nvPr>
            <p:extLst>
              <p:ext uri="{D42A27DB-BD31-4B8C-83A1-F6EECF244321}">
                <p14:modId xmlns:p14="http://schemas.microsoft.com/office/powerpoint/2010/main" val="4015188250"/>
              </p:ext>
            </p:extLst>
          </p:nvPr>
        </p:nvGraphicFramePr>
        <p:xfrm>
          <a:off x="323306" y="1622382"/>
          <a:ext cx="11531042" cy="4492919"/>
        </p:xfrm>
        <a:graphic>
          <a:graphicData uri="http://schemas.openxmlformats.org/drawingml/2006/table">
            <a:tbl>
              <a:tblPr firstRow="1" bandRow="1">
                <a:tableStyleId>{2D5ABB26-0587-4C30-8999-92F81FD0307C}</a:tableStyleId>
              </a:tblPr>
              <a:tblGrid>
                <a:gridCol w="2984712">
                  <a:extLst>
                    <a:ext uri="{9D8B030D-6E8A-4147-A177-3AD203B41FA5}">
                      <a16:colId xmlns:a16="http://schemas.microsoft.com/office/drawing/2014/main" val="1209005246"/>
                    </a:ext>
                  </a:extLst>
                </a:gridCol>
                <a:gridCol w="4273165">
                  <a:extLst>
                    <a:ext uri="{9D8B030D-6E8A-4147-A177-3AD203B41FA5}">
                      <a16:colId xmlns:a16="http://schemas.microsoft.com/office/drawing/2014/main" val="1110654787"/>
                    </a:ext>
                  </a:extLst>
                </a:gridCol>
                <a:gridCol w="4273165">
                  <a:extLst>
                    <a:ext uri="{9D8B030D-6E8A-4147-A177-3AD203B41FA5}">
                      <a16:colId xmlns:a16="http://schemas.microsoft.com/office/drawing/2014/main" val="2863399275"/>
                    </a:ext>
                  </a:extLst>
                </a:gridCol>
              </a:tblGrid>
              <a:tr h="260004">
                <a:tc>
                  <a:txBody>
                    <a:bodyPr/>
                    <a:lstStyle/>
                    <a:p>
                      <a:pPr marL="0" indent="0">
                        <a:buNone/>
                      </a:pPr>
                      <a:endParaRPr lang="en-US" sz="950" b="1"/>
                    </a:p>
                  </a:txBody>
                  <a:tcPr>
                    <a:lnB w="12700" cap="flat" cmpd="sng" algn="ctr">
                      <a:solidFill>
                        <a:schemeClr val="tx1"/>
                      </a:solidFill>
                      <a:prstDash val="solid"/>
                      <a:round/>
                      <a:headEnd type="none" w="med" len="med"/>
                      <a:tailEnd type="none" w="med" len="med"/>
                    </a:lnB>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i="0" u="none" strike="noStrike" kern="1200" cap="none" spc="0" normalizeH="0" baseline="0" noProof="0" dirty="0">
                          <a:ln>
                            <a:noFill/>
                          </a:ln>
                          <a:solidFill>
                            <a:srgbClr val="42474C"/>
                          </a:solidFill>
                          <a:effectLst/>
                          <a:uLnTx/>
                          <a:uFillTx/>
                          <a:latin typeface="+mn-lt"/>
                          <a:ea typeface="+mn-ea"/>
                          <a:cs typeface="+mn-cs"/>
                        </a:rPr>
                        <a:t>Iron &amp; steel</a:t>
                      </a:r>
                    </a:p>
                  </a:txBody>
                  <a:tcPr marL="365760">
                    <a:lnR w="63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buNone/>
                      </a:pPr>
                      <a:r>
                        <a:rPr lang="en-US" sz="1200" b="1" i="0" u="none" strike="noStrike" kern="1200" cap="none" spc="0" normalizeH="0" baseline="0">
                          <a:ln>
                            <a:noFill/>
                          </a:ln>
                          <a:solidFill>
                            <a:srgbClr val="42474C"/>
                          </a:solidFill>
                          <a:effectLst/>
                          <a:uLnTx/>
                          <a:uFillTx/>
                          <a:latin typeface="+mn-lt"/>
                          <a:ea typeface="+mn-ea"/>
                          <a:cs typeface="+mn-cs"/>
                        </a:rPr>
                        <a:t>Cement</a:t>
                      </a:r>
                    </a:p>
                  </a:txBody>
                  <a:tcPr marL="36576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93161297"/>
                  </a:ext>
                </a:extLst>
              </a:tr>
              <a:tr h="1330881">
                <a:tc>
                  <a:txBody>
                    <a:bodyPr/>
                    <a:lstStyle/>
                    <a:p>
                      <a:pPr marL="0" indent="0">
                        <a:buNone/>
                      </a:pPr>
                      <a:r>
                        <a:rPr lang="en-US" sz="1200" b="1"/>
                        <a:t>Description</a:t>
                      </a:r>
                    </a:p>
                  </a:txBody>
                  <a:tcP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7800" indent="-177800" algn="l">
                        <a:spcBef>
                          <a:spcPts val="400"/>
                        </a:spcBef>
                        <a:buFont typeface="Arial"/>
                        <a:buChar char="•"/>
                      </a:pPr>
                      <a:r>
                        <a:rPr lang="en-US" sz="1050" b="1" dirty="0">
                          <a:cs typeface="Arial"/>
                        </a:rPr>
                        <a:t>BF-BOF</a:t>
                      </a:r>
                      <a:r>
                        <a:rPr lang="en-US" sz="1050" dirty="0">
                          <a:cs typeface="Arial"/>
                        </a:rPr>
                        <a:t> or </a:t>
                      </a:r>
                      <a:r>
                        <a:rPr lang="en-US" sz="1050" b="1" dirty="0">
                          <a:cs typeface="Arial"/>
                        </a:rPr>
                        <a:t>DRI-EAF</a:t>
                      </a:r>
                      <a:r>
                        <a:rPr lang="en-US" sz="1050" b="0" dirty="0">
                          <a:cs typeface="Arial"/>
                        </a:rPr>
                        <a:t> </a:t>
                      </a:r>
                      <a:r>
                        <a:rPr lang="en-US" sz="1050" dirty="0">
                          <a:cs typeface="Arial"/>
                        </a:rPr>
                        <a:t>retrofitted with point capture equipment</a:t>
                      </a:r>
                      <a:endParaRPr lang="en-US" sz="1050" baseline="-25000" dirty="0">
                        <a:cs typeface="Arial"/>
                      </a:endParaRPr>
                    </a:p>
                    <a:p>
                      <a:pPr marL="177800" lvl="0" indent="-177800" algn="l">
                        <a:spcBef>
                          <a:spcPts val="400"/>
                        </a:spcBef>
                        <a:buFont typeface="Arial"/>
                        <a:buChar char="•"/>
                      </a:pPr>
                      <a:r>
                        <a:rPr lang="en-US" sz="1050" dirty="0">
                          <a:cs typeface="Arial"/>
                        </a:rPr>
                        <a:t>Captured CO</a:t>
                      </a:r>
                      <a:r>
                        <a:rPr lang="en-US" sz="1050" baseline="-25000" dirty="0">
                          <a:cs typeface="Arial"/>
                        </a:rPr>
                        <a:t>2</a:t>
                      </a:r>
                      <a:r>
                        <a:rPr lang="en-US" sz="1050" dirty="0">
                          <a:cs typeface="Arial"/>
                        </a:rPr>
                        <a:t> is then </a:t>
                      </a:r>
                      <a:r>
                        <a:rPr lang="en-US" sz="1050" b="1" dirty="0">
                          <a:cs typeface="Arial"/>
                        </a:rPr>
                        <a:t>sequestered underground </a:t>
                      </a:r>
                      <a:r>
                        <a:rPr lang="en-US" sz="1050" dirty="0">
                          <a:cs typeface="Arial"/>
                        </a:rPr>
                        <a:t>or </a:t>
                      </a:r>
                      <a:r>
                        <a:rPr lang="en-US" sz="1050" b="1" dirty="0">
                          <a:cs typeface="Arial"/>
                        </a:rPr>
                        <a:t>reused</a:t>
                      </a:r>
                      <a:endParaRPr lang="en-US" sz="1050" baseline="-25000" dirty="0">
                        <a:cs typeface="Arial"/>
                      </a:endParaRPr>
                    </a:p>
                  </a:txBody>
                  <a:tcPr>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177800" indent="-177800">
                        <a:spcBef>
                          <a:spcPts val="400"/>
                        </a:spcBef>
                        <a:buFont typeface="Arial"/>
                        <a:buChar char="•"/>
                      </a:pPr>
                      <a:r>
                        <a:rPr lang="en-US" sz="1050" dirty="0">
                          <a:cs typeface="Arial"/>
                        </a:rPr>
                        <a:t>Captures CO</a:t>
                      </a:r>
                      <a:r>
                        <a:rPr lang="en-US" sz="1050" baseline="-25000" dirty="0">
                          <a:cs typeface="Arial"/>
                        </a:rPr>
                        <a:t>2 </a:t>
                      </a:r>
                      <a:r>
                        <a:rPr lang="en-US" sz="1050" baseline="0" dirty="0">
                          <a:cs typeface="Arial"/>
                        </a:rPr>
                        <a:t>from limestone decomposition process and subsequently either:</a:t>
                      </a:r>
                      <a:endParaRPr lang="en-US" sz="1050" b="1" dirty="0">
                        <a:cs typeface="Arial"/>
                      </a:endParaRPr>
                    </a:p>
                    <a:p>
                      <a:pPr marL="355600" lvl="1" indent="-177800">
                        <a:spcBef>
                          <a:spcPts val="400"/>
                        </a:spcBef>
                        <a:buFont typeface="Arial"/>
                        <a:buChar char="•"/>
                      </a:pPr>
                      <a:r>
                        <a:rPr lang="en-US" sz="1050" b="1" dirty="0">
                          <a:cs typeface="Arial"/>
                        </a:rPr>
                        <a:t>Sequesters it underground or</a:t>
                      </a:r>
                    </a:p>
                    <a:p>
                      <a:pPr marL="355600" lvl="1" indent="-177800">
                        <a:spcBef>
                          <a:spcPts val="400"/>
                        </a:spcBef>
                        <a:buFont typeface="Arial"/>
                        <a:buChar char="•"/>
                      </a:pPr>
                      <a:r>
                        <a:rPr lang="en-US" sz="1050" b="1" dirty="0">
                          <a:cs typeface="Arial"/>
                        </a:rPr>
                        <a:t>Reuses it </a:t>
                      </a:r>
                      <a:r>
                        <a:rPr lang="en-US" sz="1050" b="0" dirty="0">
                          <a:cs typeface="Arial"/>
                        </a:rPr>
                        <a:t>in the production of low-carbon cement</a:t>
                      </a:r>
                      <a:endParaRPr lang="en-US" sz="1050" b="1" dirty="0">
                        <a:cs typeface="Aria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05080875"/>
                  </a:ext>
                </a:extLst>
              </a:tr>
              <a:tr h="338934">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baseline="0" dirty="0"/>
                        <a:t>Technology readiness level</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rtl="0">
                        <a:buSzPts val="800"/>
                        <a:buFont typeface="Arial" panose="020B0604020202020204" pitchFamily="34" charset="0"/>
                        <a:buNone/>
                      </a:pPr>
                      <a:endParaRPr lang="en-US" sz="1050" b="1" i="0" u="none" strike="noStrike" kern="1200" baseline="0">
                        <a:solidFill>
                          <a:srgbClr val="000000"/>
                        </a:solidFill>
                        <a:latin typeface="Arial"/>
                      </a:endParaRP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11200" rtl="0" eaLnBrk="1" fontAlgn="auto" latinLnBrk="0" hangingPunct="1">
                        <a:lnSpc>
                          <a:spcPct val="100000"/>
                        </a:lnSpc>
                        <a:spcBef>
                          <a:spcPts val="0"/>
                        </a:spcBef>
                        <a:spcAft>
                          <a:spcPts val="0"/>
                        </a:spcAft>
                        <a:buClrTx/>
                        <a:buSzTx/>
                        <a:buNone/>
                        <a:tabLst/>
                        <a:defRPr/>
                      </a:pPr>
                      <a:endParaRPr kumimoji="0" lang="en-US" sz="1050" b="1" i="0" u="none" strike="noStrike" kern="1200" cap="none" spc="0" normalizeH="0" baseline="0" noProof="0">
                        <a:ln>
                          <a:noFill/>
                        </a:ln>
                        <a:solidFill>
                          <a:srgbClr val="000000"/>
                        </a:solidFill>
                        <a:effectLst/>
                        <a:uLnTx/>
                        <a:uFillTx/>
                        <a:latin typeface="+mn-lt"/>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87815052"/>
                  </a:ext>
                </a:extLst>
              </a:tr>
              <a:tr h="338934">
                <a:tc>
                  <a:txBody>
                    <a:bodyPr/>
                    <a:lstStyle/>
                    <a:p>
                      <a:pPr marL="0" indent="0">
                        <a:buNone/>
                      </a:pPr>
                      <a:r>
                        <a:rPr lang="en-US" sz="1200" b="1" baseline="0"/>
                        <a:t>Estimated LCOC ($/ton)</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buNone/>
                      </a:pPr>
                      <a:r>
                        <a:rPr lang="en-US" sz="1050" b="1" dirty="0"/>
                        <a:t>$40-$100</a:t>
                      </a: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050" b="1" dirty="0"/>
                        <a:t>$60-$120</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74235953"/>
                  </a:ext>
                </a:extLst>
              </a:tr>
              <a:tr h="854114">
                <a:tc>
                  <a:txBody>
                    <a:bodyPr/>
                    <a:lstStyle/>
                    <a:p>
                      <a:pPr marL="0" indent="0">
                        <a:buNone/>
                      </a:pPr>
                      <a:r>
                        <a:rPr lang="en-US" sz="1200" b="1" dirty="0"/>
                        <a:t>Challenges</a:t>
                      </a:r>
                      <a:endParaRPr lang="en-US" sz="1200" b="1" baseline="0" dirty="0"/>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711200" rtl="0">
                        <a:lnSpc>
                          <a:spcPct val="100000"/>
                        </a:lnSpc>
                        <a:spcBef>
                          <a:spcPts val="1200"/>
                        </a:spcBef>
                        <a:spcAft>
                          <a:spcPts val="0"/>
                        </a:spcAft>
                        <a:buClrTx/>
                        <a:buSzTx/>
                        <a:buFontTx/>
                        <a:buNone/>
                        <a:tabLst/>
                        <a:defRPr/>
                      </a:pPr>
                      <a:r>
                        <a:rPr lang="en-US" sz="1050" b="1">
                          <a:latin typeface="Arial"/>
                          <a:cs typeface="Arial"/>
                        </a:rPr>
                        <a:t>Viability hotly contested </a:t>
                      </a:r>
                      <a:r>
                        <a:rPr lang="en-US" sz="1050">
                          <a:latin typeface="Arial"/>
                          <a:cs typeface="Arial"/>
                        </a:rPr>
                        <a:t>due to </a:t>
                      </a:r>
                      <a:r>
                        <a:rPr lang="en-US" sz="1050" b="1" i="0" u="none" strike="noStrike">
                          <a:effectLst/>
                          <a:latin typeface="Arial"/>
                          <a:cs typeface="Arial"/>
                        </a:rPr>
                        <a:t>absence of a single, </a:t>
                      </a:r>
                      <a:r>
                        <a:rPr lang="en-US" sz="1050" b="1" i="0" u="none" strike="noStrike" err="1">
                          <a:effectLst/>
                          <a:latin typeface="Arial"/>
                          <a:cs typeface="Arial"/>
                        </a:rPr>
                        <a:t>harnessable</a:t>
                      </a:r>
                      <a:r>
                        <a:rPr lang="en-US" sz="1050" b="1" i="0" u="none" strike="noStrike">
                          <a:effectLst/>
                          <a:latin typeface="Arial"/>
                          <a:cs typeface="Arial"/>
                        </a:rPr>
                        <a:t> carbon egress point </a:t>
                      </a:r>
                      <a:r>
                        <a:rPr lang="en-US" sz="1050" b="0" i="0" u="none" strike="noStrike">
                          <a:effectLst/>
                          <a:latin typeface="Arial"/>
                          <a:cs typeface="Arial"/>
                        </a:rPr>
                        <a:t>and the scarcity of pure carbon</a:t>
                      </a: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lvl="0" indent="0" algn="l">
                        <a:buNone/>
                      </a:pPr>
                      <a:r>
                        <a:rPr lang="en-US" sz="1050" b="0" i="0" u="none" strike="noStrike" noProof="0">
                          <a:solidFill>
                            <a:srgbClr val="333333"/>
                          </a:solidFill>
                          <a:latin typeface="Arial"/>
                        </a:rPr>
                        <a:t>Variety of expensive technologies that are </a:t>
                      </a:r>
                      <a:r>
                        <a:rPr lang="en-US" sz="1050" b="1" i="0" u="none" strike="noStrike" noProof="0">
                          <a:solidFill>
                            <a:srgbClr val="333333"/>
                          </a:solidFill>
                          <a:latin typeface="Arial"/>
                        </a:rPr>
                        <a:t>costly to retrofit and scale across plants</a:t>
                      </a:r>
                      <a:endParaRPr lang="en-US" sz="1050" b="1">
                        <a:latin typeface="Aria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33231348"/>
                  </a:ext>
                </a:extLst>
              </a:tr>
              <a:tr h="596524">
                <a:tc>
                  <a:txBody>
                    <a:bodyPr/>
                    <a:lstStyle/>
                    <a:p>
                      <a:pPr marL="0" indent="0">
                        <a:buNone/>
                      </a:pPr>
                      <a:r>
                        <a:rPr lang="en-US" sz="1200" b="1" dirty="0"/>
                        <a:t>Future outlook</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spcBef>
                          <a:spcPts val="600"/>
                        </a:spcBef>
                        <a:buFont typeface="Arial" panose="020B0604020202020204" pitchFamily="34" charset="0"/>
                        <a:buNone/>
                      </a:pPr>
                      <a:r>
                        <a:rPr lang="en-US" sz="1050" dirty="0"/>
                        <a:t>Continued </a:t>
                      </a:r>
                      <a:r>
                        <a:rPr lang="en-US" sz="1050" b="1" dirty="0"/>
                        <a:t>technological advancements</a:t>
                      </a:r>
                      <a:r>
                        <a:rPr lang="en-US" sz="1050" dirty="0"/>
                        <a:t> to make </a:t>
                      </a:r>
                      <a:r>
                        <a:rPr lang="en-US" sz="1050" b="1" dirty="0"/>
                        <a:t>effective</a:t>
                      </a:r>
                      <a:r>
                        <a:rPr lang="en-US" sz="1050" dirty="0"/>
                        <a:t> and </a:t>
                      </a:r>
                      <a:r>
                        <a:rPr lang="en-US" sz="1050" b="1" dirty="0"/>
                        <a:t>cost efficient</a:t>
                      </a: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050" dirty="0"/>
                        <a:t>Continued </a:t>
                      </a:r>
                      <a:r>
                        <a:rPr lang="en-US" sz="1050" b="1" dirty="0"/>
                        <a:t>technological advancements</a:t>
                      </a:r>
                      <a:r>
                        <a:rPr lang="en-US" sz="1050" dirty="0"/>
                        <a:t> to make </a:t>
                      </a:r>
                      <a:r>
                        <a:rPr lang="en-US" sz="1050" b="1" dirty="0"/>
                        <a:t>effective</a:t>
                      </a:r>
                      <a:r>
                        <a:rPr lang="en-US" sz="1050" dirty="0"/>
                        <a:t> and </a:t>
                      </a:r>
                      <a:r>
                        <a:rPr lang="en-US" sz="1050" b="1" dirty="0"/>
                        <a:t>cost efficient</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64313410"/>
                  </a:ext>
                </a:extLst>
              </a:tr>
              <a:tr h="759212">
                <a:tc>
                  <a:txBody>
                    <a:bodyPr/>
                    <a:lstStyle/>
                    <a:p>
                      <a:pPr marL="0" indent="0">
                        <a:buNone/>
                      </a:pPr>
                      <a:r>
                        <a:rPr lang="en-US" sz="1200" b="1"/>
                        <a:t>Real-time sector initiatives</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711200" rtl="0" eaLnBrk="1" fontAlgn="auto" latinLnBrk="0" hangingPunct="1">
                        <a:lnSpc>
                          <a:spcPct val="100000"/>
                        </a:lnSpc>
                        <a:spcBef>
                          <a:spcPts val="400"/>
                        </a:spcBef>
                        <a:spcAft>
                          <a:spcPts val="0"/>
                        </a:spcAft>
                        <a:buClrTx/>
                        <a:buSzTx/>
                        <a:buFontTx/>
                        <a:buNone/>
                        <a:tabLst/>
                        <a:defRPr/>
                      </a:pPr>
                      <a:r>
                        <a:rPr lang="en-US" sz="1050" dirty="0">
                          <a:cs typeface="Arial"/>
                          <a:hlinkClick r:id="rId9"/>
                        </a:rPr>
                        <a:t>ArcelorMittal</a:t>
                      </a:r>
                      <a:br>
                        <a:rPr lang="en-US" sz="1050" dirty="0">
                          <a:cs typeface="Arial"/>
                        </a:rPr>
                      </a:br>
                      <a:r>
                        <a:rPr lang="en-US" sz="1050" dirty="0" err="1">
                          <a:cs typeface="Arial"/>
                        </a:rPr>
                        <a:t>Carbalyst</a:t>
                      </a:r>
                      <a:r>
                        <a:rPr lang="en-US" sz="1050" dirty="0">
                          <a:cs typeface="Arial"/>
                        </a:rPr>
                        <a:t>® captures carbon from a blast furnace and reuses it as bioethanol; tech </a:t>
                      </a:r>
                      <a:r>
                        <a:rPr lang="en-US" altLang="zh-CN" sz="1050" dirty="0"/>
                        <a:t>has </a:t>
                      </a:r>
                      <a:r>
                        <a:rPr lang="en-US" altLang="zh-CN" sz="1050" b="1" dirty="0"/>
                        <a:t>moved beyond "not proven at scale" to being operational</a:t>
                      </a:r>
                      <a:r>
                        <a:rPr lang="en-US" altLang="zh-CN" sz="1050" dirty="0"/>
                        <a:t> at an industrial demonstration scale</a:t>
                      </a:r>
                      <a:endParaRPr lang="en-US" sz="1050" dirty="0">
                        <a:cs typeface="Arial"/>
                      </a:endParaRP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lgn="l">
                        <a:spcBef>
                          <a:spcPts val="400"/>
                        </a:spcBef>
                        <a:buNone/>
                      </a:pPr>
                      <a:r>
                        <a:rPr lang="en-US" sz="1050" b="0" dirty="0"/>
                        <a:t>Brevik CCS (</a:t>
                      </a:r>
                      <a:r>
                        <a:rPr lang="en-US" sz="1050" b="0" dirty="0">
                          <a:hlinkClick r:id="rId10"/>
                        </a:rPr>
                        <a:t>Heidelberg</a:t>
                      </a:r>
                      <a:r>
                        <a:rPr lang="en-US" sz="1050" b="0" dirty="0"/>
                        <a:t>)</a:t>
                      </a:r>
                    </a:p>
                    <a:p>
                      <a:pPr marL="0" indent="0" algn="l">
                        <a:spcBef>
                          <a:spcPts val="400"/>
                        </a:spcBef>
                        <a:buNone/>
                      </a:pPr>
                      <a:r>
                        <a:rPr lang="en-US" sz="1050" b="0" dirty="0"/>
                        <a:t>Construction completed; project start operational May 2025</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56153290"/>
                  </a:ext>
                </a:extLst>
              </a:tr>
            </a:tbl>
          </a:graphicData>
        </a:graphic>
      </p:graphicFrame>
      <p:sp>
        <p:nvSpPr>
          <p:cNvPr id="113" name="btfpNotesBox962619">
            <a:extLst>
              <a:ext uri="{FF2B5EF4-FFF2-40B4-BE49-F238E27FC236}">
                <a16:creationId xmlns:a16="http://schemas.microsoft.com/office/drawing/2014/main" id="{A8E41611-6474-3500-D251-B678B453F906}"/>
              </a:ext>
            </a:extLst>
          </p:cNvPr>
          <p:cNvSpPr txBox="1"/>
          <p:nvPr>
            <p:custDataLst>
              <p:tags r:id="rId3"/>
            </p:custDataLst>
          </p:nvPr>
        </p:nvSpPr>
        <p:spPr bwMode="gray">
          <a:xfrm>
            <a:off x="330200" y="6272786"/>
            <a:ext cx="9042400" cy="492443"/>
          </a:xfrm>
          <a:prstGeom prst="rect">
            <a:avLst/>
          </a:prstGeom>
          <a:noFill/>
        </p:spPr>
        <p:txBody>
          <a:bodyPr vert="horz" wrap="square" lIns="0" tIns="0" rIns="0" bIns="0" rtlCol="0" anchor="b">
            <a:spAutoFit/>
          </a:bodyPr>
          <a:lstStyle/>
          <a:p>
            <a:pPr>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IEA,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1"/>
              </a:rPr>
              <a:t>Iron and Steel Technology Roadmap</a:t>
            </a:r>
            <a:r>
              <a:rPr kumimoji="0" lang="en-US" sz="800" b="0" i="0" u="none" strike="noStrike" kern="1200" cap="none" spc="0" normalizeH="0" baseline="0" noProof="0" dirty="0">
                <a:ln>
                  <a:noFill/>
                </a:ln>
                <a:solidFill>
                  <a:srgbClr val="000000"/>
                </a:solidFill>
                <a:effectLst/>
                <a:uLnTx/>
                <a:uFillTx/>
                <a:latin typeface="Arial"/>
                <a:ea typeface="+mn-ea"/>
                <a:cs typeface="+mn-cs"/>
              </a:rPr>
              <a:t> (2020); IEA,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2"/>
              </a:rPr>
              <a:t>Is carbon capture too expensive?</a:t>
            </a:r>
            <a:r>
              <a:rPr kumimoji="0" lang="en-US" sz="800" b="0" i="0" u="none" strike="noStrike" kern="1200" cap="none" spc="0" normalizeH="0" baseline="0" noProof="0" dirty="0">
                <a:ln>
                  <a:noFill/>
                </a:ln>
                <a:solidFill>
                  <a:srgbClr val="000000"/>
                </a:solidFill>
                <a:effectLst/>
                <a:uLnTx/>
                <a:uFillTx/>
                <a:latin typeface="Arial"/>
                <a:ea typeface="+mn-ea"/>
                <a:cs typeface="+mn-cs"/>
              </a:rPr>
              <a:t> (2021); Heidelberg,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3"/>
              </a:rPr>
              <a:t>First CO₂ captured in Brevik as part of ramp-up phase</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(2025); ArcelorMittal,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4"/>
              </a:rPr>
              <a:t>ArcelorMittal announces the first industrial production of ethanol</a:t>
            </a:r>
            <a:r>
              <a:rPr lang="en-US" sz="800" dirty="0">
                <a:solidFill>
                  <a:srgbClr val="000000"/>
                </a:solidFill>
                <a:latin typeface="Aria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2023); IEA</a:t>
            </a:r>
            <a:r>
              <a:rPr lang="en-US" sz="800" dirty="0">
                <a:solidFill>
                  <a:srgbClr val="000000"/>
                </a:solidFill>
              </a:rPr>
              <a:t>, </a:t>
            </a:r>
            <a:r>
              <a:rPr lang="en-US" sz="800" dirty="0" err="1">
                <a:hlinkClick r:id="rId15"/>
              </a:rPr>
              <a:t>Levelised</a:t>
            </a:r>
            <a:r>
              <a:rPr lang="en-US" sz="800" dirty="0">
                <a:hlinkClick r:id="rId15"/>
              </a:rPr>
              <a:t> cost of CO2 capture by sector and initial CO2 concentration, 2019</a:t>
            </a:r>
            <a:r>
              <a:rPr lang="en-US" sz="800" dirty="0"/>
              <a:t> </a:t>
            </a:r>
            <a:r>
              <a:rPr kumimoji="0" lang="en-US" sz="800" b="0" i="0" u="none" strike="noStrike" kern="1200" cap="none" spc="0" normalizeH="0" baseline="0" noProof="0" dirty="0">
                <a:ln>
                  <a:noFill/>
                </a:ln>
                <a:solidFill>
                  <a:srgbClr val="000000"/>
                </a:solidFill>
                <a:effectLst/>
                <a:uLnTx/>
                <a:uFillTx/>
                <a:latin typeface="Arial"/>
                <a:ea typeface="+mn-ea"/>
                <a:cs typeface="+mn-cs"/>
              </a:rPr>
              <a:t>(2020</a:t>
            </a:r>
            <a:r>
              <a:rPr lang="en-US" sz="800" dirty="0">
                <a:solidFill>
                  <a:srgbClr val="000000"/>
                </a:solidFill>
              </a:rPr>
              <a:t>).</a:t>
            </a:r>
            <a:br>
              <a:rPr lang="en-US" sz="800" dirty="0">
                <a:solidFill>
                  <a:srgbClr val="000000"/>
                </a:solidFill>
              </a:rPr>
            </a:br>
            <a:r>
              <a:rPr kumimoji="0" lang="en-US" sz="800" b="0" i="0" u="none" strike="noStrike" kern="1200" cap="none" spc="0" normalizeH="0" baseline="0" noProof="0" dirty="0">
                <a:ln>
                  <a:noFill/>
                </a:ln>
                <a:solidFill>
                  <a:srgbClr val="000000"/>
                </a:solidFill>
                <a:effectLst/>
                <a:uLnTx/>
                <a:uFillTx/>
                <a:latin typeface="Arial"/>
                <a:ea typeface="+mn-ea"/>
                <a:cs typeface="+mn-cs"/>
              </a:rPr>
              <a:t>Credit: Maitreyi Menon, Michelle Priscilla, Anda Wang, Grace Frascati, Shaurir Ramanujan, Sean Lee, Yosafat Partogi, </a:t>
            </a:r>
            <a:r>
              <a:rPr lang="en-US" sz="800" dirty="0">
                <a:solidFill>
                  <a:srgbClr val="000000"/>
                </a:solidFill>
              </a:rPr>
              <a:t>Christian Sandjaja, </a:t>
            </a:r>
            <a:r>
              <a:rPr kumimoji="0" lang="en-US" sz="800" b="0" i="0" u="none" strike="noStrike" kern="1200" cap="none" spc="0" normalizeH="0" baseline="0" noProof="0" dirty="0">
                <a:ln>
                  <a:noFill/>
                </a:ln>
                <a:solidFill>
                  <a:srgbClr val="000000"/>
                </a:solidFill>
                <a:effectLst/>
                <a:uLnTx/>
                <a:uFillTx/>
                <a:latin typeface="Arial"/>
                <a:ea typeface="+mn-ea"/>
                <a:cs typeface="+mn-cs"/>
              </a:rPr>
              <a:t>Hyae Ryung Kim, and </a:t>
            </a:r>
            <a:r>
              <a:rPr lang="en-US" sz="800" dirty="0">
                <a:solidFill>
                  <a:srgbClr val="000000"/>
                </a:solidFill>
                <a:hlinkClick r:id="rId16"/>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7"/>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18"/>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71" name="Oval 70">
            <a:extLst>
              <a:ext uri="{FF2B5EF4-FFF2-40B4-BE49-F238E27FC236}">
                <a16:creationId xmlns:a16="http://schemas.microsoft.com/office/drawing/2014/main" id="{EB386CFB-7E24-5242-498C-4041CD8CC043}"/>
              </a:ext>
            </a:extLst>
          </p:cNvPr>
          <p:cNvSpPr/>
          <p:nvPr/>
        </p:nvSpPr>
        <p:spPr bwMode="gray">
          <a:xfrm>
            <a:off x="7702014" y="1622382"/>
            <a:ext cx="228600" cy="228600"/>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50" b="1" i="0" u="none" strike="noStrike" kern="1200" cap="none" spc="0" normalizeH="0" baseline="0" noProof="0">
                <a:ln>
                  <a:noFill/>
                </a:ln>
                <a:solidFill>
                  <a:srgbClr val="FFFFFF"/>
                </a:solidFill>
                <a:effectLst/>
                <a:uLnTx/>
                <a:uFillTx/>
                <a:latin typeface="Arial"/>
                <a:ea typeface="+mn-ea"/>
                <a:cs typeface="+mn-cs"/>
              </a:rPr>
              <a:t>2</a:t>
            </a:r>
          </a:p>
        </p:txBody>
      </p:sp>
      <p:sp>
        <p:nvSpPr>
          <p:cNvPr id="75" name="Oval 74">
            <a:extLst>
              <a:ext uri="{FF2B5EF4-FFF2-40B4-BE49-F238E27FC236}">
                <a16:creationId xmlns:a16="http://schemas.microsoft.com/office/drawing/2014/main" id="{82E524D7-CB7B-3FA1-8D10-6609EE0A02F8}"/>
              </a:ext>
            </a:extLst>
          </p:cNvPr>
          <p:cNvSpPr/>
          <p:nvPr/>
        </p:nvSpPr>
        <p:spPr bwMode="gray">
          <a:xfrm>
            <a:off x="3370610" y="1622382"/>
            <a:ext cx="228600" cy="228600"/>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50" b="1" i="0" u="none" strike="noStrike" kern="1200" cap="none" spc="0" normalizeH="0" baseline="0" noProof="0">
                <a:ln>
                  <a:noFill/>
                </a:ln>
                <a:solidFill>
                  <a:srgbClr val="FFFFFF"/>
                </a:solidFill>
                <a:effectLst/>
                <a:uLnTx/>
                <a:uFillTx/>
                <a:latin typeface="Arial"/>
                <a:ea typeface="+mn-ea"/>
                <a:cs typeface="+mn-cs"/>
              </a:rPr>
              <a:t>1</a:t>
            </a:r>
          </a:p>
        </p:txBody>
      </p:sp>
      <p:grpSp>
        <p:nvGrpSpPr>
          <p:cNvPr id="4" name="Group 3">
            <a:extLst>
              <a:ext uri="{FF2B5EF4-FFF2-40B4-BE49-F238E27FC236}">
                <a16:creationId xmlns:a16="http://schemas.microsoft.com/office/drawing/2014/main" id="{AE2085B9-7718-D5D1-03B7-E1F464A26107}"/>
              </a:ext>
            </a:extLst>
          </p:cNvPr>
          <p:cNvGrpSpPr/>
          <p:nvPr/>
        </p:nvGrpSpPr>
        <p:grpSpPr>
          <a:xfrm>
            <a:off x="6065884" y="1343391"/>
            <a:ext cx="5788464" cy="274320"/>
            <a:chOff x="6065884" y="1254510"/>
            <a:chExt cx="5788464" cy="274320"/>
          </a:xfrm>
        </p:grpSpPr>
        <p:pic>
          <p:nvPicPr>
            <p:cNvPr id="12" name="Graphic 11" descr="Harvey Balls 50% with solid fill">
              <a:extLst>
                <a:ext uri="{FF2B5EF4-FFF2-40B4-BE49-F238E27FC236}">
                  <a16:creationId xmlns:a16="http://schemas.microsoft.com/office/drawing/2014/main" id="{DC89D6AE-C6C3-2F04-AC3B-A2D381C2278B}"/>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7618194" y="1254510"/>
              <a:ext cx="274320" cy="274320"/>
            </a:xfrm>
            <a:prstGeom prst="rect">
              <a:avLst/>
            </a:prstGeom>
          </p:spPr>
        </p:pic>
        <p:pic>
          <p:nvPicPr>
            <p:cNvPr id="14" name="Graphic 13" descr="Harvey Balls 0% with solid fill">
              <a:extLst>
                <a:ext uri="{FF2B5EF4-FFF2-40B4-BE49-F238E27FC236}">
                  <a16:creationId xmlns:a16="http://schemas.microsoft.com/office/drawing/2014/main" id="{F0CB0524-377E-ABAA-F43F-FD14A512FC86}"/>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6065884" y="1254510"/>
              <a:ext cx="274320" cy="274320"/>
            </a:xfrm>
            <a:prstGeom prst="rect">
              <a:avLst/>
            </a:prstGeom>
          </p:spPr>
        </p:pic>
        <p:pic>
          <p:nvPicPr>
            <p:cNvPr id="16" name="Graphic 15" descr="Harvey Balls 100% with solid fill">
              <a:extLst>
                <a:ext uri="{FF2B5EF4-FFF2-40B4-BE49-F238E27FC236}">
                  <a16:creationId xmlns:a16="http://schemas.microsoft.com/office/drawing/2014/main" id="{947D4D8E-10D9-6A59-62DF-7B08CA07A84C}"/>
                </a:ext>
              </a:extLst>
            </p:cNvPr>
            <p:cNvPicPr>
              <a:picLocks noChangeAspect="1"/>
            </p:cNvPicPr>
            <p:nvPr/>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9782798" y="1254510"/>
              <a:ext cx="274320" cy="274320"/>
            </a:xfrm>
            <a:prstGeom prst="rect">
              <a:avLst/>
            </a:prstGeom>
          </p:spPr>
        </p:pic>
        <p:sp>
          <p:nvSpPr>
            <p:cNvPr id="20" name="TextBox 19">
              <a:extLst>
                <a:ext uri="{FF2B5EF4-FFF2-40B4-BE49-F238E27FC236}">
                  <a16:creationId xmlns:a16="http://schemas.microsoft.com/office/drawing/2014/main" id="{46346ECF-34BE-AE6C-9A2B-95F56D92523F}"/>
                </a:ext>
              </a:extLst>
            </p:cNvPr>
            <p:cNvSpPr txBox="1"/>
            <p:nvPr/>
          </p:nvSpPr>
          <p:spPr bwMode="gray">
            <a:xfrm>
              <a:off x="10150172" y="1278375"/>
              <a:ext cx="1704176" cy="226591"/>
            </a:xfrm>
            <a:prstGeom prst="rect">
              <a:avLst/>
            </a:prstGeom>
            <a:noFill/>
          </p:spPr>
          <p:txBody>
            <a:bodyPr wrap="square" lIns="36000" tIns="36000" rIns="36000" bIns="36000" rtlCol="0">
              <a:spAutoFit/>
            </a:bodyPr>
            <a:lstStyle/>
            <a:p>
              <a:pPr marL="0" indent="0">
                <a:buNone/>
              </a:pPr>
              <a:r>
                <a:rPr lang="en-US" sz="1000"/>
                <a:t>Mature and commercialized </a:t>
              </a:r>
            </a:p>
          </p:txBody>
        </p:sp>
        <p:sp>
          <p:nvSpPr>
            <p:cNvPr id="21" name="TextBox 20">
              <a:extLst>
                <a:ext uri="{FF2B5EF4-FFF2-40B4-BE49-F238E27FC236}">
                  <a16:creationId xmlns:a16="http://schemas.microsoft.com/office/drawing/2014/main" id="{6BFBDF7F-2F66-E7FB-F09B-DAE2BCCA7A4F}"/>
                </a:ext>
              </a:extLst>
            </p:cNvPr>
            <p:cNvSpPr txBox="1"/>
            <p:nvPr/>
          </p:nvSpPr>
          <p:spPr bwMode="gray">
            <a:xfrm>
              <a:off x="7985568" y="1278375"/>
              <a:ext cx="1704176" cy="226591"/>
            </a:xfrm>
            <a:prstGeom prst="rect">
              <a:avLst/>
            </a:prstGeom>
            <a:noFill/>
          </p:spPr>
          <p:txBody>
            <a:bodyPr wrap="square" lIns="36000" tIns="36000" rIns="36000" bIns="36000" rtlCol="0">
              <a:spAutoFit/>
            </a:bodyPr>
            <a:lstStyle/>
            <a:p>
              <a:pPr marL="0" indent="0">
                <a:buNone/>
              </a:pPr>
              <a:r>
                <a:rPr lang="en-US" sz="1000"/>
                <a:t>Ready for commercialization</a:t>
              </a:r>
            </a:p>
          </p:txBody>
        </p:sp>
        <p:sp>
          <p:nvSpPr>
            <p:cNvPr id="22" name="TextBox 21">
              <a:extLst>
                <a:ext uri="{FF2B5EF4-FFF2-40B4-BE49-F238E27FC236}">
                  <a16:creationId xmlns:a16="http://schemas.microsoft.com/office/drawing/2014/main" id="{9E45C6D9-0F0B-C4F0-F22F-08D82321E8A9}"/>
                </a:ext>
              </a:extLst>
            </p:cNvPr>
            <p:cNvSpPr txBox="1"/>
            <p:nvPr/>
          </p:nvSpPr>
          <p:spPr bwMode="gray">
            <a:xfrm>
              <a:off x="6433258" y="1278375"/>
              <a:ext cx="1091882" cy="226591"/>
            </a:xfrm>
            <a:prstGeom prst="rect">
              <a:avLst/>
            </a:prstGeom>
            <a:noFill/>
          </p:spPr>
          <p:txBody>
            <a:bodyPr wrap="square" lIns="36000" tIns="36000" rIns="36000" bIns="36000" rtlCol="0">
              <a:spAutoFit/>
            </a:bodyPr>
            <a:lstStyle/>
            <a:p>
              <a:pPr marL="0" indent="0">
                <a:buNone/>
              </a:pPr>
              <a:r>
                <a:rPr lang="en-US" sz="1000" dirty="0"/>
                <a:t>R&amp;D/pilot scale</a:t>
              </a:r>
            </a:p>
          </p:txBody>
        </p:sp>
      </p:grpSp>
      <p:pic>
        <p:nvPicPr>
          <p:cNvPr id="23" name="Graphic 22" descr="Harvey Balls 0% with solid fill">
            <a:extLst>
              <a:ext uri="{FF2B5EF4-FFF2-40B4-BE49-F238E27FC236}">
                <a16:creationId xmlns:a16="http://schemas.microsoft.com/office/drawing/2014/main" id="{D9B68EB9-14B0-1274-A24B-FF5C72DEF2A1}"/>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5366703" y="3249956"/>
            <a:ext cx="274320" cy="255700"/>
          </a:xfrm>
          <a:prstGeom prst="rect">
            <a:avLst/>
          </a:prstGeom>
        </p:spPr>
      </p:pic>
      <p:grpSp>
        <p:nvGrpSpPr>
          <p:cNvPr id="17" name="Group 16">
            <a:extLst>
              <a:ext uri="{FF2B5EF4-FFF2-40B4-BE49-F238E27FC236}">
                <a16:creationId xmlns:a16="http://schemas.microsoft.com/office/drawing/2014/main" id="{DE9025B3-5F74-181E-1BE6-68371D4A3EDB}"/>
              </a:ext>
            </a:extLst>
          </p:cNvPr>
          <p:cNvGrpSpPr>
            <a:grpSpLocks noChangeAspect="1"/>
          </p:cNvGrpSpPr>
          <p:nvPr>
            <p:custDataLst>
              <p:tags r:id="rId4"/>
            </p:custDataLst>
          </p:nvPr>
        </p:nvGrpSpPr>
        <p:grpSpPr>
          <a:xfrm>
            <a:off x="9659423" y="3294333"/>
            <a:ext cx="211323" cy="211323"/>
            <a:chOff x="6096000" y="3429000"/>
            <a:chExt cx="269875" cy="269875"/>
          </a:xfrm>
        </p:grpSpPr>
        <p:sp>
          <p:nvSpPr>
            <p:cNvPr id="11" name="background">
              <a:extLst>
                <a:ext uri="{FF2B5EF4-FFF2-40B4-BE49-F238E27FC236}">
                  <a16:creationId xmlns:a16="http://schemas.microsoft.com/office/drawing/2014/main" id="{5113F878-9E2F-E2A2-8ED7-931C692A31D7}"/>
                </a:ext>
              </a:extLst>
            </p:cNvPr>
            <p:cNvSpPr/>
            <p:nvPr/>
          </p:nvSpPr>
          <p:spPr bwMode="gray">
            <a:xfrm>
              <a:off x="6096000" y="3429000"/>
              <a:ext cx="269875" cy="269875"/>
            </a:xfrm>
            <a:prstGeom prst="ellipse">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C8C8C8"/>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3" name="arc">
              <a:extLst>
                <a:ext uri="{FF2B5EF4-FFF2-40B4-BE49-F238E27FC236}">
                  <a16:creationId xmlns:a16="http://schemas.microsoft.com/office/drawing/2014/main" id="{D8C9F726-3F6E-AF2D-B2D8-933EFB5D0CBE}"/>
                </a:ext>
              </a:extLst>
            </p:cNvPr>
            <p:cNvSpPr/>
            <p:nvPr/>
          </p:nvSpPr>
          <p:spPr bwMode="gray">
            <a:xfrm>
              <a:off x="6096000" y="3429000"/>
              <a:ext cx="269875" cy="269875"/>
            </a:xfrm>
            <a:prstGeom prst="arc">
              <a:avLst/>
            </a:prstGeom>
            <a:solidFill>
              <a:schemeClr val="tx1"/>
            </a:solidFill>
            <a:ln w="9525" cap="flat" cmpd="sng" algn="ctr">
              <a:solidFill>
                <a:schemeClr val="tx1"/>
              </a:solidFill>
              <a:prstDash val="solid"/>
              <a:miter lim="800000"/>
              <a:tailEnd type="none" w="med" len="lg"/>
            </a:ln>
            <a:effectLst/>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a:p>
          </p:txBody>
        </p:sp>
        <p:sp>
          <p:nvSpPr>
            <p:cNvPr id="15" name="circle">
              <a:extLst>
                <a:ext uri="{FF2B5EF4-FFF2-40B4-BE49-F238E27FC236}">
                  <a16:creationId xmlns:a16="http://schemas.microsoft.com/office/drawing/2014/main" id="{0F2B9D56-7F8D-7E80-ED5E-AF09FF49135F}"/>
                </a:ext>
              </a:extLst>
            </p:cNvPr>
            <p:cNvSpPr/>
            <p:nvPr/>
          </p:nvSpPr>
          <p:spPr bwMode="gray">
            <a:xfrm>
              <a:off x="6096000" y="3429000"/>
              <a:ext cx="269875" cy="269875"/>
            </a:xfrm>
            <a:prstGeom prst="ellipse">
              <a:avLst/>
            </a:prstGeom>
            <a:noFill/>
            <a:ln w="9525" cap="flat" cmpd="sng" algn="ctr">
              <a:solidFill>
                <a:schemeClr val="tx1"/>
              </a:solidFill>
              <a:prstDash val="solid"/>
              <a:miter lim="800000"/>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spTree>
    <p:custDataLst>
      <p:tags r:id="rId1"/>
    </p:custDataLst>
    <p:extLst>
      <p:ext uri="{BB962C8B-B14F-4D97-AF65-F5344CB8AC3E}">
        <p14:creationId xmlns:p14="http://schemas.microsoft.com/office/powerpoint/2010/main" val="3342561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AB137-6431-AABE-F4FD-266C9B3AEC6A}"/>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AD9DBC9-BF65-3C88-09D6-9EEED44EBAF3}"/>
              </a:ext>
            </a:extLst>
          </p:cNvPr>
          <p:cNvGraphicFramePr>
            <a:graphicFrameLocks noChangeAspect="1"/>
          </p:cNvGraphicFramePr>
          <p:nvPr>
            <p:custDataLst>
              <p:tags r:id="rId2"/>
            </p:custDataLst>
            <p:extLst>
              <p:ext uri="{D42A27DB-BD31-4B8C-83A1-F6EECF244321}">
                <p14:modId xmlns:p14="http://schemas.microsoft.com/office/powerpoint/2010/main" val="20641125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7" name="think-cell data - do not delete" hidden="1">
                        <a:extLst>
                          <a:ext uri="{FF2B5EF4-FFF2-40B4-BE49-F238E27FC236}">
                            <a16:creationId xmlns:a16="http://schemas.microsoft.com/office/drawing/2014/main" id="{BAD9DBC9-BF65-3C88-09D6-9EEED44EBAF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aphicFrame>
        <p:nvGraphicFramePr>
          <p:cNvPr id="2" name="Table 1">
            <a:extLst>
              <a:ext uri="{FF2B5EF4-FFF2-40B4-BE49-F238E27FC236}">
                <a16:creationId xmlns:a16="http://schemas.microsoft.com/office/drawing/2014/main" id="{F6A97432-351F-CBAD-F03F-5B5CB5319B25}"/>
              </a:ext>
            </a:extLst>
          </p:cNvPr>
          <p:cNvGraphicFramePr>
            <a:graphicFrameLocks noGrp="1"/>
          </p:cNvGraphicFramePr>
          <p:nvPr>
            <p:extLst>
              <p:ext uri="{D42A27DB-BD31-4B8C-83A1-F6EECF244321}">
                <p14:modId xmlns:p14="http://schemas.microsoft.com/office/powerpoint/2010/main" val="226684710"/>
              </p:ext>
            </p:extLst>
          </p:nvPr>
        </p:nvGraphicFramePr>
        <p:xfrm>
          <a:off x="330199" y="1618485"/>
          <a:ext cx="11531601" cy="4627034"/>
        </p:xfrm>
        <a:graphic>
          <a:graphicData uri="http://schemas.openxmlformats.org/drawingml/2006/table">
            <a:tbl>
              <a:tblPr firstRow="1" bandRow="1">
                <a:tableStyleId>{2D5ABB26-0587-4C30-8999-92F81FD0307C}</a:tableStyleId>
              </a:tblPr>
              <a:tblGrid>
                <a:gridCol w="2712161">
                  <a:extLst>
                    <a:ext uri="{9D8B030D-6E8A-4147-A177-3AD203B41FA5}">
                      <a16:colId xmlns:a16="http://schemas.microsoft.com/office/drawing/2014/main" val="1209005246"/>
                    </a:ext>
                  </a:extLst>
                </a:gridCol>
                <a:gridCol w="4409720">
                  <a:extLst>
                    <a:ext uri="{9D8B030D-6E8A-4147-A177-3AD203B41FA5}">
                      <a16:colId xmlns:a16="http://schemas.microsoft.com/office/drawing/2014/main" val="262857436"/>
                    </a:ext>
                  </a:extLst>
                </a:gridCol>
                <a:gridCol w="4409720">
                  <a:extLst>
                    <a:ext uri="{9D8B030D-6E8A-4147-A177-3AD203B41FA5}">
                      <a16:colId xmlns:a16="http://schemas.microsoft.com/office/drawing/2014/main" val="1110654787"/>
                    </a:ext>
                  </a:extLst>
                </a:gridCol>
              </a:tblGrid>
              <a:tr h="321369">
                <a:tc>
                  <a:txBody>
                    <a:bodyPr/>
                    <a:lstStyle/>
                    <a:p>
                      <a:pPr marL="0" indent="0">
                        <a:buNone/>
                      </a:pPr>
                      <a:endParaRPr lang="en-US" sz="1050" b="1" dirty="0">
                        <a:latin typeface="+mn-lt"/>
                      </a:endParaRPr>
                    </a:p>
                  </a:txBody>
                  <a:tcPr>
                    <a:lnB w="12700" cap="flat" cmpd="sng" algn="ctr">
                      <a:solidFill>
                        <a:schemeClr val="tx1"/>
                      </a:solidFill>
                      <a:prstDash val="solid"/>
                      <a:round/>
                      <a:headEnd type="none" w="med" len="med"/>
                      <a:tailEnd type="none" w="med" len="med"/>
                    </a:lnB>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i="0" u="none" strike="noStrike" kern="1200" cap="none" spc="0" normalizeH="0" baseline="0" noProof="0" dirty="0">
                          <a:ln>
                            <a:noFill/>
                          </a:ln>
                          <a:solidFill>
                            <a:srgbClr val="42474C"/>
                          </a:solidFill>
                          <a:effectLst/>
                          <a:uLnTx/>
                          <a:uFillTx/>
                          <a:latin typeface="+mn-lt"/>
                          <a:ea typeface="+mn-ea"/>
                          <a:cs typeface="+mn-cs"/>
                        </a:rPr>
                        <a:t>Freight transport</a:t>
                      </a:r>
                    </a:p>
                  </a:txBody>
                  <a:tcPr marL="36576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rtl="0">
                        <a:lnSpc>
                          <a:spcPct val="100000"/>
                        </a:lnSpc>
                        <a:spcBef>
                          <a:spcPts val="1200"/>
                        </a:spcBef>
                        <a:spcAft>
                          <a:spcPts val="0"/>
                        </a:spcAft>
                        <a:buClrTx/>
                        <a:buSzTx/>
                        <a:buFontTx/>
                        <a:buNone/>
                      </a:pPr>
                      <a:r>
                        <a:rPr lang="en-US" sz="1200" b="1" i="0" u="none" strike="noStrike" kern="1200" cap="none" spc="0" normalizeH="0" baseline="0" noProof="0" dirty="0">
                          <a:ln>
                            <a:noFill/>
                          </a:ln>
                          <a:solidFill>
                            <a:srgbClr val="42474C"/>
                          </a:solidFill>
                          <a:effectLst/>
                          <a:uLnTx/>
                          <a:uFillTx/>
                          <a:latin typeface="+mn-lt"/>
                          <a:ea typeface="+mn-ea"/>
                          <a:cs typeface="+mn-cs"/>
                        </a:rPr>
                        <a:t>Chemicals – blue ammonia and blue hydrogen</a:t>
                      </a:r>
                      <a:endParaRPr lang="en-US" sz="1200" b="1" i="0" u="none" strike="noStrike" kern="1200" cap="none" spc="0" normalizeH="0" baseline="30000" noProof="0" dirty="0">
                        <a:ln>
                          <a:noFill/>
                        </a:ln>
                        <a:solidFill>
                          <a:srgbClr val="42474C"/>
                        </a:solidFill>
                        <a:effectLst/>
                        <a:uLnTx/>
                        <a:uFillTx/>
                        <a:latin typeface="+mn-lt"/>
                        <a:ea typeface="+mn-ea"/>
                        <a:cs typeface="+mn-cs"/>
                      </a:endParaRPr>
                    </a:p>
                  </a:txBody>
                  <a:tcPr marL="365760">
                    <a:lnR w="63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93161297"/>
                  </a:ext>
                </a:extLst>
              </a:tr>
              <a:tr h="1440213">
                <a:tc>
                  <a:txBody>
                    <a:bodyPr/>
                    <a:lstStyle/>
                    <a:p>
                      <a:pPr marL="0" indent="0">
                        <a:buNone/>
                      </a:pPr>
                      <a:r>
                        <a:rPr lang="en-US" sz="1200" b="1">
                          <a:latin typeface="+mn-lt"/>
                        </a:rPr>
                        <a:t>Description</a:t>
                      </a:r>
                    </a:p>
                  </a:txBody>
                  <a:tcP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7800" indent="-177800">
                        <a:spcBef>
                          <a:spcPts val="400"/>
                        </a:spcBef>
                        <a:buFont typeface="Arial" panose="020B0604020202020204" pitchFamily="34" charset="0"/>
                        <a:buChar char="•"/>
                      </a:pPr>
                      <a:r>
                        <a:rPr lang="en-US" sz="1050" b="1" dirty="0"/>
                        <a:t>Shipping: </a:t>
                      </a:r>
                      <a:r>
                        <a:rPr lang="en-US" sz="1050" b="0" dirty="0"/>
                        <a:t>Onboard CCS with ~90% emission reductions; post-combustion system uses chemical adsorption and advanced cryogenic capture</a:t>
                      </a:r>
                    </a:p>
                    <a:p>
                      <a:pPr marL="177800" indent="-177800">
                        <a:spcBef>
                          <a:spcPts val="400"/>
                        </a:spcBef>
                        <a:buFont typeface="Arial" panose="020B0604020202020204" pitchFamily="34" charset="0"/>
                        <a:buChar char="•"/>
                      </a:pPr>
                      <a:r>
                        <a:rPr lang="en-US" sz="1050" b="1" dirty="0"/>
                        <a:t>Trucking:</a:t>
                      </a:r>
                      <a:r>
                        <a:rPr lang="en-US" sz="1050" b="0" dirty="0"/>
                        <a:t> Mobile system uses metal-organic frameworks with emissions reductions of ~50%</a:t>
                      </a:r>
                      <a:endParaRPr lang="en-US" sz="1050" b="1" dirty="0"/>
                    </a:p>
                  </a:txBody>
                  <a:tcP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lvl="0" indent="0">
                        <a:spcBef>
                          <a:spcPts val="400"/>
                        </a:spcBef>
                        <a:buFont typeface="Arial" panose="020B0604020202020204" pitchFamily="34" charset="0"/>
                        <a:buNone/>
                      </a:pPr>
                      <a:r>
                        <a:rPr lang="en-US" sz="1050" dirty="0">
                          <a:latin typeface="+mn-lt"/>
                        </a:rPr>
                        <a:t>Fossil-based routes with CCS technology are in various stages:</a:t>
                      </a:r>
                    </a:p>
                    <a:p>
                      <a:pPr marL="355600" lvl="1" indent="-177800">
                        <a:spcBef>
                          <a:spcPts val="400"/>
                        </a:spcBef>
                        <a:buFontTx/>
                        <a:buChar char="•"/>
                      </a:pPr>
                      <a:r>
                        <a:rPr lang="en-US" sz="1050" dirty="0"/>
                        <a:t>SMR with CCS (steam methane reforming) – ~60% CO₂ capture for ammonia (blue ammonia) </a:t>
                      </a:r>
                    </a:p>
                    <a:p>
                      <a:pPr marL="355600" lvl="1" indent="-177800">
                        <a:spcBef>
                          <a:spcPts val="400"/>
                        </a:spcBef>
                        <a:buFontTx/>
                        <a:buChar char="•"/>
                      </a:pPr>
                      <a:r>
                        <a:rPr lang="en-US" sz="1050" kern="1200" dirty="0">
                          <a:solidFill>
                            <a:schemeClr val="tx1"/>
                          </a:solidFill>
                          <a:latin typeface="+mn-lt"/>
                          <a:ea typeface="+mn-ea"/>
                          <a:cs typeface="+mn-cs"/>
                        </a:rPr>
                        <a:t>ATR with CCS (autothermal reforming) – emerging for both ammonia and blue hydrogen </a:t>
                      </a:r>
                    </a:p>
                    <a:p>
                      <a:pPr marL="0" lvl="0" indent="0" algn="l" defTabSz="711200" rtl="0" eaLnBrk="1" latinLnBrk="0" hangingPunct="1">
                        <a:spcBef>
                          <a:spcPts val="400"/>
                        </a:spcBef>
                        <a:buFont typeface="Arial" panose="020B0604020202020204" pitchFamily="34" charset="0"/>
                        <a:buNone/>
                      </a:pPr>
                      <a:r>
                        <a:rPr lang="en-US" sz="1050" b="1" kern="1200" dirty="0">
                          <a:solidFill>
                            <a:schemeClr val="tx1"/>
                          </a:solidFill>
                          <a:latin typeface="+mn-lt"/>
                          <a:ea typeface="+mn-ea"/>
                          <a:cs typeface="+mn-cs"/>
                        </a:rPr>
                        <a:t>Ammonia</a:t>
                      </a:r>
                      <a:r>
                        <a:rPr lang="en-US" sz="1050" kern="1200" dirty="0">
                          <a:solidFill>
                            <a:schemeClr val="tx1"/>
                          </a:solidFill>
                          <a:latin typeface="+mn-lt"/>
                          <a:ea typeface="+mn-ea"/>
                          <a:cs typeface="+mn-cs"/>
                        </a:rPr>
                        <a:t> production seen as </a:t>
                      </a:r>
                      <a:r>
                        <a:rPr lang="en-US" sz="1050" b="1" kern="1200" dirty="0">
                          <a:solidFill>
                            <a:schemeClr val="tx1"/>
                          </a:solidFill>
                          <a:latin typeface="+mn-lt"/>
                          <a:ea typeface="+mn-ea"/>
                          <a:cs typeface="+mn-cs"/>
                        </a:rPr>
                        <a:t>more mature</a:t>
                      </a:r>
                      <a:r>
                        <a:rPr lang="en-US" sz="1050" kern="1200" dirty="0">
                          <a:solidFill>
                            <a:schemeClr val="tx1"/>
                          </a:solidFill>
                          <a:latin typeface="+mn-lt"/>
                          <a:ea typeface="+mn-ea"/>
                          <a:cs typeface="+mn-cs"/>
                        </a:rPr>
                        <a:t>; </a:t>
                      </a:r>
                      <a:r>
                        <a:rPr lang="en-US" sz="1050" b="1" kern="1200" dirty="0">
                          <a:solidFill>
                            <a:schemeClr val="tx1"/>
                          </a:solidFill>
                          <a:latin typeface="+mn-lt"/>
                          <a:ea typeface="+mn-ea"/>
                          <a:cs typeface="+mn-cs"/>
                        </a:rPr>
                        <a:t>blue hydrogen </a:t>
                      </a:r>
                      <a:r>
                        <a:rPr lang="en-US" sz="1050" kern="1200" dirty="0">
                          <a:solidFill>
                            <a:schemeClr val="tx1"/>
                          </a:solidFill>
                          <a:latin typeface="+mn-lt"/>
                          <a:ea typeface="+mn-ea"/>
                          <a:cs typeface="+mn-cs"/>
                        </a:rPr>
                        <a:t>still </a:t>
                      </a:r>
                      <a:r>
                        <a:rPr lang="en-US" sz="1050" b="1" kern="1200" dirty="0">
                          <a:solidFill>
                            <a:schemeClr val="tx1"/>
                          </a:solidFill>
                          <a:latin typeface="+mn-lt"/>
                          <a:ea typeface="+mn-ea"/>
                          <a:cs typeface="+mn-cs"/>
                        </a:rPr>
                        <a:t>developing</a:t>
                      </a:r>
                      <a:endParaRPr lang="en-US" sz="1050" kern="1200" dirty="0">
                        <a:solidFill>
                          <a:schemeClr val="tx1"/>
                        </a:solidFill>
                        <a:latin typeface="+mn-lt"/>
                        <a:ea typeface="+mn-ea"/>
                        <a:cs typeface="+mn-cs"/>
                      </a:endParaRPr>
                    </a:p>
                  </a:txBody>
                  <a:tcPr>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105080875"/>
                  </a:ext>
                </a:extLst>
              </a:tr>
              <a:tr h="321369">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baseline="0" dirty="0">
                          <a:latin typeface="+mn-lt"/>
                        </a:rPr>
                        <a:t>Technology readiness level</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050" b="1" i="0" u="none" strike="noStrike" kern="1200" cap="none" spc="0" normalizeH="0" baseline="-25000" noProof="0">
                        <a:ln>
                          <a:noFill/>
                        </a:ln>
                        <a:solidFill>
                          <a:srgbClr val="000000"/>
                        </a:solidFill>
                        <a:effectLst/>
                        <a:uLnTx/>
                        <a:uFillTx/>
                        <a:latin typeface="+mn-lt"/>
                        <a:ea typeface="+mn-ea"/>
                        <a:cs typeface="+mn-cs"/>
                      </a:endParaRP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rtl="0">
                        <a:lnSpc>
                          <a:spcPct val="100000"/>
                        </a:lnSpc>
                        <a:spcBef>
                          <a:spcPts val="1200"/>
                        </a:spcBef>
                        <a:spcAft>
                          <a:spcPts val="0"/>
                        </a:spcAft>
                        <a:buClrTx/>
                        <a:buSzTx/>
                        <a:buFontTx/>
                        <a:buNone/>
                      </a:pPr>
                      <a:endParaRPr lang="en-US" sz="1050" b="1" i="0" u="none" strike="noStrike" kern="1200" cap="none" spc="0" normalizeH="0" baseline="-25000" noProof="0">
                        <a:ln>
                          <a:noFill/>
                        </a:ln>
                        <a:solidFill>
                          <a:srgbClr val="000000"/>
                        </a:solidFill>
                        <a:effectLst/>
                        <a:uLnTx/>
                        <a:uFillTx/>
                        <a:latin typeface="+mn-lt"/>
                        <a:ea typeface="+mn-ea"/>
                        <a:cs typeface="+mn-cs"/>
                      </a:endParaRP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87815052"/>
                  </a:ext>
                </a:extLst>
              </a:tr>
              <a:tr h="534619">
                <a:tc>
                  <a:txBody>
                    <a:bodyPr/>
                    <a:lstStyle/>
                    <a:p>
                      <a:pPr marL="0" indent="0">
                        <a:buNone/>
                      </a:pPr>
                      <a:r>
                        <a:rPr lang="en-US" sz="1200" b="1" baseline="0" dirty="0">
                          <a:latin typeface="+mn-lt"/>
                        </a:rPr>
                        <a:t>Estimated levelized cost ($/ton)</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mn-lt"/>
                          <a:ea typeface="+mn-ea"/>
                          <a:cs typeface="+mn-cs"/>
                        </a:rPr>
                        <a:t>N/A (marginal abatement cost but not reliable)</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lvl="0" indent="0" algn="l">
                        <a:buNone/>
                      </a:pPr>
                      <a:r>
                        <a:rPr lang="en-US" sz="1050" dirty="0"/>
                        <a:t>$25-$35 for ammonia, $50-$80 for blue hydrogen</a:t>
                      </a:r>
                      <a:endParaRPr lang="en-US" sz="1050" b="1" i="1" dirty="0">
                        <a:highlight>
                          <a:srgbClr val="FFFF00"/>
                        </a:highlight>
                        <a:latin typeface="+mn-lt"/>
                      </a:endParaRP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74235953"/>
                  </a:ext>
                </a:extLst>
              </a:tr>
              <a:tr h="581643">
                <a:tc>
                  <a:txBody>
                    <a:bodyPr/>
                    <a:lstStyle/>
                    <a:p>
                      <a:pPr marL="0" indent="0">
                        <a:buNone/>
                      </a:pPr>
                      <a:r>
                        <a:rPr lang="en-US" sz="1200" b="1">
                          <a:latin typeface="+mn-lt"/>
                        </a:rPr>
                        <a:t>Challenges</a:t>
                      </a:r>
                      <a:endParaRPr lang="en-US" sz="1200" b="1" baseline="0">
                        <a:latin typeface="+mn-lt"/>
                      </a:endParaRP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mn-lt"/>
                          <a:ea typeface="+mn-ea"/>
                          <a:cs typeface="+mn-cs"/>
                        </a:rPr>
                        <a:t>Costly installation and operating process,</a:t>
                      </a:r>
                      <a:r>
                        <a:rPr kumimoji="0" lang="en-US" sz="1050" b="0" i="0" u="none" strike="noStrike" kern="1200" cap="none" spc="0" normalizeH="0" baseline="0" noProof="0" dirty="0">
                          <a:ln>
                            <a:noFill/>
                          </a:ln>
                          <a:solidFill>
                            <a:srgbClr val="000000"/>
                          </a:solidFill>
                          <a:effectLst/>
                          <a:uLnTx/>
                          <a:uFillTx/>
                          <a:latin typeface="+mn-lt"/>
                          <a:ea typeface="+mn-ea"/>
                          <a:cs typeface="+mn-cs"/>
                        </a:rPr>
                        <a:t> l</a:t>
                      </a:r>
                      <a:r>
                        <a:rPr kumimoji="0" lang="en-US" sz="1050" b="1" i="0" u="none" strike="noStrike" kern="1200" cap="none" spc="0" normalizeH="0" baseline="0" noProof="0" dirty="0">
                          <a:ln>
                            <a:noFill/>
                          </a:ln>
                          <a:solidFill>
                            <a:srgbClr val="000000"/>
                          </a:solidFill>
                          <a:effectLst/>
                          <a:uLnTx/>
                          <a:uFillTx/>
                          <a:latin typeface="+mn-lt"/>
                          <a:ea typeface="+mn-ea"/>
                          <a:cs typeface="+mn-cs"/>
                        </a:rPr>
                        <a:t>ack of </a:t>
                      </a:r>
                      <a:r>
                        <a:rPr kumimoji="0" lang="en-US" sz="1050" b="0" i="0" u="none" strike="noStrike" kern="1200" cap="none" spc="0" normalizeH="0" baseline="0" noProof="0" dirty="0">
                          <a:ln>
                            <a:noFill/>
                          </a:ln>
                          <a:solidFill>
                            <a:srgbClr val="000000"/>
                          </a:solidFill>
                          <a:effectLst/>
                          <a:uLnTx/>
                          <a:uFillTx/>
                          <a:latin typeface="+mn-lt"/>
                          <a:ea typeface="+mn-ea"/>
                          <a:cs typeface="+mn-cs"/>
                        </a:rPr>
                        <a:t>storage and utilization </a:t>
                      </a:r>
                      <a:r>
                        <a:rPr kumimoji="0" lang="en-US" sz="1050" b="1" i="0" u="none" strike="noStrike" kern="1200" cap="none" spc="0" normalizeH="0" baseline="0" noProof="0" dirty="0">
                          <a:ln>
                            <a:noFill/>
                          </a:ln>
                          <a:solidFill>
                            <a:srgbClr val="000000"/>
                          </a:solidFill>
                          <a:effectLst/>
                          <a:uLnTx/>
                          <a:uFillTx/>
                          <a:latin typeface="+mn-lt"/>
                          <a:ea typeface="+mn-ea"/>
                          <a:cs typeface="+mn-cs"/>
                        </a:rPr>
                        <a:t>infrastructure</a:t>
                      </a:r>
                      <a:r>
                        <a:rPr kumimoji="0" lang="en-US" sz="1050" b="0" i="0" u="none" strike="noStrike" kern="1200" cap="none" spc="0" normalizeH="0" baseline="0" noProof="0" dirty="0">
                          <a:ln>
                            <a:noFill/>
                          </a:ln>
                          <a:solidFill>
                            <a:srgbClr val="000000"/>
                          </a:solidFill>
                          <a:effectLst/>
                          <a:uLnTx/>
                          <a:uFillTx/>
                          <a:latin typeface="+mn-lt"/>
                          <a:ea typeface="+mn-ea"/>
                          <a:cs typeface="+mn-cs"/>
                        </a:rPr>
                        <a:t>, </a:t>
                      </a:r>
                      <a:r>
                        <a:rPr kumimoji="0" lang="en-US" sz="1050" b="1" i="0" u="none" strike="noStrike" kern="1200" cap="none" spc="0" normalizeH="0" baseline="0" noProof="0" dirty="0">
                          <a:ln>
                            <a:noFill/>
                          </a:ln>
                          <a:solidFill>
                            <a:srgbClr val="000000"/>
                          </a:solidFill>
                          <a:effectLst/>
                          <a:uLnTx/>
                          <a:uFillTx/>
                          <a:latin typeface="+mn-lt"/>
                          <a:ea typeface="+mn-ea"/>
                          <a:cs typeface="+mn-cs"/>
                        </a:rPr>
                        <a:t>energy intensive</a:t>
                      </a:r>
                      <a:r>
                        <a:rPr kumimoji="0" lang="en-US" sz="1050" b="0" i="0" u="none" strike="noStrike" kern="1200" cap="none" spc="0" normalizeH="0" baseline="0" noProof="0" dirty="0">
                          <a:ln>
                            <a:noFill/>
                          </a:ln>
                          <a:solidFill>
                            <a:srgbClr val="000000"/>
                          </a:solidFill>
                          <a:effectLst/>
                          <a:uLnTx/>
                          <a:uFillTx/>
                          <a:latin typeface="+mn-lt"/>
                          <a:ea typeface="+mn-ea"/>
                          <a:cs typeface="+mn-cs"/>
                        </a:rPr>
                        <a:t>, discharge </a:t>
                      </a:r>
                      <a:r>
                        <a:rPr kumimoji="0" lang="en-US" sz="1050" b="1" i="0" u="none" strike="noStrike" kern="1200" cap="none" spc="0" normalizeH="0" baseline="0" noProof="0" dirty="0">
                          <a:ln>
                            <a:noFill/>
                          </a:ln>
                          <a:solidFill>
                            <a:srgbClr val="000000"/>
                          </a:solidFill>
                          <a:effectLst/>
                          <a:uLnTx/>
                          <a:uFillTx/>
                          <a:latin typeface="+mn-lt"/>
                          <a:ea typeface="+mn-ea"/>
                          <a:cs typeface="+mn-cs"/>
                        </a:rPr>
                        <a:t>safety issues</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lvl="0" indent="0" algn="l">
                        <a:lnSpc>
                          <a:spcPct val="100000"/>
                        </a:lnSpc>
                        <a:spcBef>
                          <a:spcPts val="0"/>
                        </a:spcBef>
                        <a:spcAft>
                          <a:spcPts val="0"/>
                        </a:spcAft>
                        <a:buNone/>
                      </a:pPr>
                      <a:r>
                        <a:rPr lang="en-US" sz="1050" b="1" i="0" u="none" strike="noStrike" noProof="0" dirty="0">
                          <a:latin typeface="+mn-lt"/>
                        </a:rPr>
                        <a:t>High </a:t>
                      </a:r>
                      <a:r>
                        <a:rPr lang="en-US" sz="1050" b="1" i="0" u="none" strike="noStrike" noProof="0" dirty="0">
                          <a:solidFill>
                            <a:srgbClr val="000000"/>
                          </a:solidFill>
                          <a:latin typeface="+mn-lt"/>
                        </a:rPr>
                        <a:t>associated </a:t>
                      </a:r>
                      <a:r>
                        <a:rPr lang="en-US" sz="1050" b="1" i="0" u="none" strike="noStrike" noProof="0" dirty="0">
                          <a:latin typeface="+mn-lt"/>
                        </a:rPr>
                        <a:t>costs with electrolysis and CCS</a:t>
                      </a:r>
                      <a:r>
                        <a:rPr lang="en-US" sz="1050" b="0" i="0" u="none" strike="noStrike" noProof="0" dirty="0">
                          <a:latin typeface="+mn-lt"/>
                        </a:rPr>
                        <a:t>; r</a:t>
                      </a:r>
                      <a:r>
                        <a:rPr lang="en-US" sz="1050" b="1" i="0" u="none" strike="noStrike" noProof="0" dirty="0">
                          <a:latin typeface="+mn-lt"/>
                        </a:rPr>
                        <a:t>eliance on natural gas</a:t>
                      </a:r>
                      <a:r>
                        <a:rPr lang="en-US" sz="1050" b="0" i="0" u="none" strike="noStrike" noProof="0" dirty="0">
                          <a:latin typeface="+mn-lt"/>
                        </a:rPr>
                        <a:t> for feedstock; </a:t>
                      </a:r>
                      <a:r>
                        <a:rPr lang="en-US" sz="1050" b="1" i="0" u="none" strike="noStrike" noProof="0" dirty="0">
                          <a:latin typeface="+mn-lt"/>
                        </a:rPr>
                        <a:t>l</a:t>
                      </a:r>
                      <a:r>
                        <a:rPr lang="en-US" sz="1050" b="1" dirty="0" err="1"/>
                        <a:t>ower</a:t>
                      </a:r>
                      <a:r>
                        <a:rPr lang="en-US" sz="1050" b="1" dirty="0"/>
                        <a:t> CO₂ capture</a:t>
                      </a:r>
                      <a:r>
                        <a:rPr lang="en-US" sz="1050" dirty="0"/>
                        <a:t> rates for some blue hydrogen processes</a:t>
                      </a:r>
                      <a:endParaRPr lang="en-US" sz="1050" b="0" i="0" u="none" strike="noStrike" dirty="0">
                        <a:effectLst/>
                        <a:latin typeface="+mn-lt"/>
                        <a:cs typeface="Arial"/>
                      </a:endParaRP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233231348"/>
                  </a:ext>
                </a:extLst>
              </a:tr>
              <a:tr h="696301">
                <a:tc>
                  <a:txBody>
                    <a:bodyPr/>
                    <a:lstStyle/>
                    <a:p>
                      <a:pPr marL="0" indent="0">
                        <a:buNone/>
                      </a:pPr>
                      <a:r>
                        <a:rPr lang="en-US" sz="1200" b="1" dirty="0">
                          <a:latin typeface="+mn-lt"/>
                        </a:rPr>
                        <a:t>Future outlook</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lgn="l">
                        <a:buNone/>
                      </a:pPr>
                      <a:r>
                        <a:rPr lang="en-US" sz="1050" b="0"/>
                        <a:t>Continued technological and policy advancement to </a:t>
                      </a:r>
                      <a:r>
                        <a:rPr lang="en-US" sz="1050" b="1"/>
                        <a:t>enhance energy, cost, and space efficiency</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lvl="0" indent="0" algn="l" defTabSz="711200" rtl="0" eaLnBrk="1" latinLnBrk="0" hangingPunct="1">
                        <a:lnSpc>
                          <a:spcPct val="100000"/>
                        </a:lnSpc>
                        <a:spcBef>
                          <a:spcPts val="0"/>
                        </a:spcBef>
                        <a:spcAft>
                          <a:spcPts val="0"/>
                        </a:spcAft>
                        <a:buNone/>
                      </a:pPr>
                      <a:r>
                        <a:rPr lang="en-US" sz="1050" b="0" i="0" u="none" strike="noStrike" kern="1200" dirty="0">
                          <a:solidFill>
                            <a:schemeClr val="tx1"/>
                          </a:solidFill>
                          <a:latin typeface="+mn-lt"/>
                          <a:ea typeface="+mn-ea"/>
                          <a:cs typeface="+mn-cs"/>
                        </a:rPr>
                        <a:t>- Technological improvements in CCS to reduce costs </a:t>
                      </a:r>
                      <a:br>
                        <a:rPr lang="en-US" sz="1050" b="1" i="0" u="none" strike="noStrike" kern="1200" dirty="0">
                          <a:solidFill>
                            <a:schemeClr val="tx1"/>
                          </a:solidFill>
                          <a:latin typeface="+mn-lt"/>
                          <a:ea typeface="+mn-ea"/>
                          <a:cs typeface="+mn-cs"/>
                        </a:rPr>
                      </a:br>
                      <a:r>
                        <a:rPr lang="en-US" sz="1050" b="1" i="0" u="none" strike="noStrike" kern="1200" dirty="0">
                          <a:solidFill>
                            <a:schemeClr val="tx1"/>
                          </a:solidFill>
                          <a:latin typeface="+mn-lt"/>
                          <a:ea typeface="+mn-ea"/>
                          <a:cs typeface="+mn-cs"/>
                        </a:rPr>
                        <a:t>- Ammonia: Commercially viable </a:t>
                      </a:r>
                      <a:r>
                        <a:rPr lang="en-US" sz="1050" b="0" i="0" u="none" strike="noStrike" kern="1200" dirty="0">
                          <a:solidFill>
                            <a:schemeClr val="tx1"/>
                          </a:solidFill>
                          <a:latin typeface="+mn-lt"/>
                          <a:ea typeface="+mn-ea"/>
                          <a:cs typeface="+mn-cs"/>
                        </a:rPr>
                        <a:t>today </a:t>
                      </a:r>
                      <a:br>
                        <a:rPr lang="en-US" sz="1050" b="1" i="0" u="none" strike="noStrike" kern="1200" dirty="0">
                          <a:solidFill>
                            <a:schemeClr val="tx1"/>
                          </a:solidFill>
                          <a:latin typeface="+mn-lt"/>
                          <a:ea typeface="+mn-ea"/>
                          <a:cs typeface="+mn-cs"/>
                        </a:rPr>
                      </a:br>
                      <a:r>
                        <a:rPr lang="en-US" sz="1050" b="1" i="0" u="none" strike="noStrike" kern="1200" dirty="0">
                          <a:solidFill>
                            <a:schemeClr val="tx1"/>
                          </a:solidFill>
                          <a:latin typeface="+mn-lt"/>
                          <a:ea typeface="+mn-ea"/>
                          <a:cs typeface="+mn-cs"/>
                        </a:rPr>
                        <a:t>- Blue hydrogen: Transitional solution </a:t>
                      </a:r>
                      <a:r>
                        <a:rPr lang="en-US" sz="1050" b="0" i="0" u="none" strike="noStrike" kern="1200" dirty="0">
                          <a:solidFill>
                            <a:schemeClr val="tx1"/>
                          </a:solidFill>
                          <a:latin typeface="+mn-lt"/>
                          <a:ea typeface="+mn-ea"/>
                          <a:cs typeface="+mn-cs"/>
                        </a:rPr>
                        <a:t>until green hydrogen scales</a:t>
                      </a:r>
                    </a:p>
                  </a:txBody>
                  <a:tcPr anchor="ct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64313410"/>
                  </a:ext>
                </a:extLst>
              </a:tr>
              <a:tr h="696301">
                <a:tc>
                  <a:txBody>
                    <a:bodyPr/>
                    <a:lstStyle/>
                    <a:p>
                      <a:pPr marL="0" indent="0">
                        <a:buNone/>
                      </a:pPr>
                      <a:r>
                        <a:rPr lang="en-US" sz="1200" b="1">
                          <a:latin typeface="+mn-lt"/>
                        </a:rPr>
                        <a:t>Real-time sector initiatives</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lgn="l">
                        <a:spcBef>
                          <a:spcPts val="400"/>
                        </a:spcBef>
                        <a:buNone/>
                      </a:pPr>
                      <a:r>
                        <a:rPr lang="en-US" sz="1050" b="0" dirty="0"/>
                        <a:t>Shipping: </a:t>
                      </a:r>
                      <a:r>
                        <a:rPr lang="en-US" sz="1050" b="0" dirty="0">
                          <a:hlinkClick r:id="rId8"/>
                        </a:rPr>
                        <a:t>Value Maritime</a:t>
                      </a:r>
                      <a:r>
                        <a:rPr lang="en-US" sz="1050" b="0" dirty="0"/>
                        <a:t> </a:t>
                      </a:r>
                      <a:r>
                        <a:rPr lang="en-US" sz="1050" b="0" dirty="0" err="1"/>
                        <a:t>Filtree</a:t>
                      </a:r>
                      <a:r>
                        <a:rPr lang="en-US" sz="1050" b="0" dirty="0"/>
                        <a:t> System</a:t>
                      </a:r>
                    </a:p>
                    <a:p>
                      <a:pPr marL="0" indent="0" algn="l">
                        <a:spcBef>
                          <a:spcPts val="400"/>
                        </a:spcBef>
                        <a:buNone/>
                      </a:pPr>
                      <a:r>
                        <a:rPr lang="en-US" sz="1050" b="0" dirty="0"/>
                        <a:t>Trucking: </a:t>
                      </a:r>
                      <a:r>
                        <a:rPr lang="en-US" sz="1050" b="0" dirty="0">
                          <a:hlinkClick r:id="rId9"/>
                        </a:rPr>
                        <a:t>Research and MOF design</a:t>
                      </a:r>
                      <a:r>
                        <a:rPr lang="en-US" sz="1050" b="0" dirty="0"/>
                        <a:t> by </a:t>
                      </a:r>
                      <a:r>
                        <a:rPr lang="en-US" sz="1050" b="0" dirty="0" err="1"/>
                        <a:t>Pezella</a:t>
                      </a:r>
                      <a:r>
                        <a:rPr lang="en-US" sz="1050" b="0" dirty="0"/>
                        <a:t> and Sarathy </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050" b="0" i="0" u="none" strike="noStrike" kern="1200" dirty="0">
                          <a:solidFill>
                            <a:schemeClr val="tx1"/>
                          </a:solidFill>
                          <a:latin typeface="+mn-lt"/>
                          <a:ea typeface="+mn-ea"/>
                          <a:cs typeface="+mn-cs"/>
                        </a:rPr>
                        <a:t>- </a:t>
                      </a:r>
                      <a:r>
                        <a:rPr lang="en-US" sz="1050" b="0" i="0" u="none" strike="noStrike" noProof="0" dirty="0" err="1">
                          <a:solidFill>
                            <a:srgbClr val="000000"/>
                          </a:solidFill>
                          <a:latin typeface="+mn-lt"/>
                          <a:cs typeface="Arial"/>
                        </a:rPr>
                        <a:t>Nutrien’s</a:t>
                      </a:r>
                      <a:r>
                        <a:rPr lang="en-US" sz="1050" b="0" i="0" u="none" strike="noStrike" noProof="0" dirty="0">
                          <a:solidFill>
                            <a:srgbClr val="000000"/>
                          </a:solidFill>
                          <a:latin typeface="+mn-lt"/>
                          <a:cs typeface="Arial"/>
                        </a:rPr>
                        <a:t> Redwater Nitrogen Facility in Alberta is producing blue ammonia (conventional ammonia with CCUS)</a:t>
                      </a:r>
                      <a:br>
                        <a:rPr lang="en-US" sz="1050" dirty="0"/>
                      </a:br>
                      <a:r>
                        <a:rPr lang="en-US" sz="1050" b="0" i="0" u="none" strike="noStrike" kern="1200" dirty="0">
                          <a:solidFill>
                            <a:schemeClr val="tx1"/>
                          </a:solidFill>
                          <a:latin typeface="+mn-lt"/>
                          <a:ea typeface="+mn-ea"/>
                          <a:cs typeface="+mn-cs"/>
                        </a:rPr>
                        <a:t>- </a:t>
                      </a:r>
                      <a:r>
                        <a:rPr lang="en-US" sz="1050" dirty="0"/>
                        <a:t>M</a:t>
                      </a:r>
                      <a:r>
                        <a:rPr lang="en-US" altLang="zh-CN" sz="1050" dirty="0"/>
                        <a:t>oving more firmly into </a:t>
                      </a:r>
                      <a:r>
                        <a:rPr lang="en-US" altLang="zh-CN" sz="1050" b="1" dirty="0"/>
                        <a:t>“ready for commercialization"</a:t>
                      </a:r>
                      <a:r>
                        <a:rPr lang="en-US" altLang="zh-CN" sz="1050" dirty="0"/>
                        <a:t> for many large-scale industrial applications</a:t>
                      </a:r>
                      <a:endParaRPr lang="en-US" sz="1050" b="0" i="0" u="none" strike="noStrike" noProof="0" dirty="0">
                        <a:solidFill>
                          <a:srgbClr val="000000"/>
                        </a:solidFill>
                        <a:latin typeface="+mn-lt"/>
                        <a:cs typeface="Arial"/>
                      </a:endParaRP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56153290"/>
                  </a:ext>
                </a:extLst>
              </a:tr>
            </a:tbl>
          </a:graphicData>
        </a:graphic>
      </p:graphicFrame>
      <p:sp>
        <p:nvSpPr>
          <p:cNvPr id="6" name="Title 5">
            <a:extLst>
              <a:ext uri="{FF2B5EF4-FFF2-40B4-BE49-F238E27FC236}">
                <a16:creationId xmlns:a16="http://schemas.microsoft.com/office/drawing/2014/main" id="{3F3C651C-E68C-DCD0-04D4-687084BF4FE5}"/>
              </a:ext>
            </a:extLst>
          </p:cNvPr>
          <p:cNvSpPr>
            <a:spLocks noGrp="1"/>
          </p:cNvSpPr>
          <p:nvPr>
            <p:ph type="title"/>
          </p:nvPr>
        </p:nvSpPr>
        <p:spPr/>
        <p:txBody>
          <a:bodyPr vert="horz">
            <a:noAutofit/>
          </a:bodyPr>
          <a:lstStyle/>
          <a:p>
            <a:r>
              <a:rPr lang="en-US" dirty="0"/>
              <a:t>Ammonia production considered another promising industry for carbon capture application (2/2)</a:t>
            </a:r>
          </a:p>
        </p:txBody>
      </p:sp>
      <p:sp>
        <p:nvSpPr>
          <p:cNvPr id="113" name="btfpNotesBox962619">
            <a:extLst>
              <a:ext uri="{FF2B5EF4-FFF2-40B4-BE49-F238E27FC236}">
                <a16:creationId xmlns:a16="http://schemas.microsoft.com/office/drawing/2014/main" id="{19A0BB32-2BD3-B416-F3AA-818E3767B196}"/>
              </a:ext>
            </a:extLst>
          </p:cNvPr>
          <p:cNvSpPr txBox="1"/>
          <p:nvPr>
            <p:custDataLst>
              <p:tags r:id="rId3"/>
            </p:custDataLst>
          </p:nvPr>
        </p:nvSpPr>
        <p:spPr bwMode="gray">
          <a:xfrm>
            <a:off x="332807" y="6272784"/>
            <a:ext cx="8999869" cy="492443"/>
          </a:xfrm>
          <a:prstGeom prst="rect">
            <a:avLst/>
          </a:prstGeom>
          <a:noFill/>
        </p:spPr>
        <p:txBody>
          <a:bodyPr vert="horz" wrap="square" lIns="0" tIns="0" rIns="0" bIns="0" rtlCol="0" anchor="b">
            <a:spAutoFit/>
          </a:bodyPr>
          <a:lstStyle/>
          <a:p>
            <a:pPr>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IEA,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0"/>
              </a:rPr>
              <a:t>Iron and Steel Technology Roadmap</a:t>
            </a:r>
            <a:r>
              <a:rPr kumimoji="0" lang="en-US" sz="800" b="0" i="0" u="none" strike="noStrike" kern="1200" cap="none" spc="0" normalizeH="0" baseline="0" noProof="0" dirty="0">
                <a:ln>
                  <a:noFill/>
                </a:ln>
                <a:solidFill>
                  <a:srgbClr val="000000"/>
                </a:solidFill>
                <a:effectLst/>
                <a:uLnTx/>
                <a:uFillTx/>
                <a:latin typeface="Arial"/>
                <a:ea typeface="+mn-ea"/>
                <a:cs typeface="+mn-cs"/>
              </a:rPr>
              <a:t> (2020);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1"/>
              </a:rPr>
              <a:t>Is carbon capture too expensive?</a:t>
            </a:r>
            <a:r>
              <a:rPr kumimoji="0" lang="en-US" sz="800" b="0" i="0" u="none" strike="noStrike" kern="1200" cap="none" spc="0" normalizeH="0" baseline="0" noProof="0" dirty="0">
                <a:ln>
                  <a:noFill/>
                </a:ln>
                <a:solidFill>
                  <a:srgbClr val="000000"/>
                </a:solidFill>
                <a:effectLst/>
                <a:uLnTx/>
                <a:uFillTx/>
                <a:latin typeface="Arial"/>
                <a:ea typeface="+mn-ea"/>
                <a:cs typeface="+mn-cs"/>
              </a:rPr>
              <a:t> (2021); </a:t>
            </a:r>
            <a:r>
              <a:rPr kumimoji="0" lang="en-US" sz="800" b="0" i="0" u="none" strike="noStrike" kern="1200" cap="none" spc="0" normalizeH="0" baseline="0" noProof="0" dirty="0" err="1">
                <a:ln>
                  <a:noFill/>
                </a:ln>
                <a:solidFill>
                  <a:srgbClr val="000000"/>
                </a:solidFill>
                <a:effectLst/>
                <a:uLnTx/>
                <a:uFillTx/>
                <a:latin typeface="Arial"/>
                <a:ea typeface="+mn-ea"/>
                <a:cs typeface="+mn-cs"/>
              </a:rPr>
              <a:t>Nutrien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2"/>
              </a:rPr>
              <a:t>Environmental Performance</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(2024)</a:t>
            </a:r>
            <a:r>
              <a:rPr lang="en-US" sz="800" dirty="0">
                <a:solidFill>
                  <a:srgbClr val="000000"/>
                </a:solidFill>
                <a:latin typeface="Arial"/>
              </a:rPr>
              <a:t>; </a:t>
            </a:r>
            <a:r>
              <a:rPr kumimoji="0" lang="en-US" altLang="zh-CN" sz="800" b="0" i="0" u="none" strike="noStrike" kern="1200" cap="none" spc="0" normalizeH="0" baseline="0" noProof="0" dirty="0">
                <a:ln>
                  <a:noFill/>
                </a:ln>
                <a:solidFill>
                  <a:srgbClr val="000000"/>
                </a:solidFill>
                <a:effectLst/>
                <a:uLnTx/>
                <a:uFillTx/>
                <a:latin typeface="Arial"/>
                <a:ea typeface="+mn-ea"/>
                <a:cs typeface="+mn-cs"/>
              </a:rPr>
              <a:t>DOE, </a:t>
            </a:r>
            <a:r>
              <a:rPr kumimoji="0" lang="en-US" altLang="zh-CN" sz="800" b="0" i="0" u="none" strike="noStrike" kern="1200" cap="none" spc="0" normalizeH="0" baseline="0" noProof="0" dirty="0">
                <a:ln>
                  <a:noFill/>
                </a:ln>
                <a:solidFill>
                  <a:srgbClr val="000000"/>
                </a:solidFill>
                <a:effectLst/>
                <a:uLnTx/>
                <a:uFillTx/>
                <a:latin typeface="Arial"/>
                <a:ea typeface="+mn-ea"/>
                <a:cs typeface="+mn-cs"/>
                <a:hlinkClick r:id="rId13"/>
              </a:rPr>
              <a:t>Pathways to Commercial Liftoff: Clean Hydrogen</a:t>
            </a:r>
            <a:r>
              <a:rPr kumimoji="0" lang="en-US" altLang="zh-CN" sz="800" b="0" i="0" u="none" strike="noStrike" kern="1200" cap="none" spc="0" normalizeH="0" baseline="0" noProof="0" dirty="0">
                <a:ln>
                  <a:noFill/>
                </a:ln>
                <a:solidFill>
                  <a:srgbClr val="000000"/>
                </a:solidFill>
                <a:effectLst/>
                <a:uLnTx/>
                <a:uFillTx/>
                <a:latin typeface="Arial"/>
                <a:ea typeface="+mn-ea"/>
                <a:cs typeface="+mn-cs"/>
              </a:rPr>
              <a:t> (2024); IEA, </a:t>
            </a:r>
            <a:r>
              <a:rPr kumimoji="0" lang="en-US" altLang="zh-CN" sz="800" b="0" i="0" u="none" strike="noStrike" kern="1200" cap="none" spc="0" normalizeH="0" baseline="0" noProof="0" dirty="0" err="1">
                <a:ln>
                  <a:noFill/>
                </a:ln>
                <a:solidFill>
                  <a:srgbClr val="000000"/>
                </a:solidFill>
                <a:effectLst/>
                <a:uLnTx/>
                <a:uFillTx/>
                <a:latin typeface="Arial"/>
                <a:ea typeface="+mn-ea"/>
                <a:cs typeface="+mn-cs"/>
                <a:hlinkClick r:id="rId14"/>
              </a:rPr>
              <a:t>Levelised</a:t>
            </a:r>
            <a:r>
              <a:rPr kumimoji="0" lang="en-US" altLang="zh-CN" sz="800" b="0" i="0" u="none" strike="noStrike" kern="1200" cap="none" spc="0" normalizeH="0" baseline="0" noProof="0" dirty="0">
                <a:ln>
                  <a:noFill/>
                </a:ln>
                <a:solidFill>
                  <a:srgbClr val="000000"/>
                </a:solidFill>
                <a:effectLst/>
                <a:uLnTx/>
                <a:uFillTx/>
                <a:latin typeface="Arial"/>
                <a:ea typeface="+mn-ea"/>
                <a:cs typeface="+mn-cs"/>
                <a:hlinkClick r:id="rId14"/>
              </a:rPr>
              <a:t> cost of CO2 capture by sector and initial CO2 concentration</a:t>
            </a:r>
            <a:r>
              <a:rPr kumimoji="0" lang="en-US" altLang="zh-CN" sz="800" b="0" i="0" u="none" strike="noStrike" kern="1200" cap="none" spc="0" normalizeH="0" baseline="0" noProof="0" dirty="0">
                <a:ln>
                  <a:noFill/>
                </a:ln>
                <a:solidFill>
                  <a:srgbClr val="000000"/>
                </a:solidFill>
                <a:effectLst/>
                <a:uLnTx/>
                <a:uFillTx/>
                <a:latin typeface="Arial"/>
                <a:ea typeface="+mn-ea"/>
                <a:cs typeface="+mn-cs"/>
              </a:rPr>
              <a:t> (2020).</a:t>
            </a:r>
            <a:endParaRPr kumimoji="0" lang="en-US" sz="1800" b="0" i="0" u="none" strike="noStrike" kern="1200" cap="none" spc="0" normalizeH="0" baseline="0" noProof="0" dirty="0">
              <a:ln>
                <a:noFill/>
              </a:ln>
              <a:solidFill>
                <a:srgbClr val="000000"/>
              </a:solidFill>
              <a:effectLst/>
              <a:uLnTx/>
              <a:uFillTx/>
              <a:latin typeface="Arial"/>
              <a:ea typeface="+mn-ea"/>
              <a:cs typeface="Arial"/>
            </a:endParaRPr>
          </a:p>
          <a:p>
            <a:pPr lvl="0">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a:t>
            </a:r>
            <a:r>
              <a:rPr lang="en-US" sz="800" dirty="0">
                <a:solidFill>
                  <a:srgbClr val="000000"/>
                </a:solidFill>
              </a:rPr>
              <a:t> </a:t>
            </a:r>
            <a:r>
              <a:rPr lang="en-US" sz="800" dirty="0" err="1">
                <a:solidFill>
                  <a:srgbClr val="000000"/>
                </a:solidFill>
              </a:rPr>
              <a:t>Maitreyi</a:t>
            </a:r>
            <a:r>
              <a:rPr lang="en-US" sz="800" dirty="0">
                <a:solidFill>
                  <a:srgbClr val="000000"/>
                </a:solidFill>
              </a:rPr>
              <a:t> Menon, Michelle Priscilla,</a:t>
            </a:r>
            <a:r>
              <a:rPr kumimoji="0" lang="en-US" sz="800" b="0" i="0" u="none" strike="noStrike" kern="1200" cap="none" spc="0" normalizeH="0" baseline="0" noProof="0" dirty="0">
                <a:ln>
                  <a:noFill/>
                </a:ln>
                <a:solidFill>
                  <a:srgbClr val="000000"/>
                </a:solidFill>
                <a:effectLst/>
                <a:uLnTx/>
                <a:uFillTx/>
                <a:latin typeface="Arial"/>
                <a:ea typeface="+mn-ea"/>
                <a:cs typeface="+mn-cs"/>
              </a:rPr>
              <a:t> Anda Wang, Grace Frascati, Shaurir Ramanujan, Sean Lee, Yosafat Partogi, </a:t>
            </a:r>
            <a:r>
              <a:rPr lang="en-US" sz="800" dirty="0">
                <a:solidFill>
                  <a:srgbClr val="000000"/>
                </a:solidFill>
              </a:rPr>
              <a:t>Christian Sandjaja, </a:t>
            </a:r>
            <a:r>
              <a:rPr kumimoji="0" lang="en-US" sz="800" b="0" i="0" u="none" strike="noStrike" kern="1200" cap="none" spc="0" normalizeH="0" baseline="0" noProof="0" dirty="0">
                <a:ln>
                  <a:noFill/>
                </a:ln>
                <a:solidFill>
                  <a:srgbClr val="000000"/>
                </a:solidFill>
                <a:effectLst/>
                <a:uLnTx/>
                <a:uFillTx/>
                <a:latin typeface="Arial"/>
                <a:ea typeface="+mn-ea"/>
                <a:cs typeface="+mn-cs"/>
              </a:rPr>
              <a:t>Hyae Ryung Kim, and </a:t>
            </a:r>
            <a:r>
              <a:rPr lang="en-US" sz="800" dirty="0">
                <a:solidFill>
                  <a:srgbClr val="000000"/>
                </a:solidFill>
                <a:hlinkClick r:id="rId15"/>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6"/>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17"/>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Oval 3">
            <a:extLst>
              <a:ext uri="{FF2B5EF4-FFF2-40B4-BE49-F238E27FC236}">
                <a16:creationId xmlns:a16="http://schemas.microsoft.com/office/drawing/2014/main" id="{736B5F4F-561F-F206-8407-B7B297810513}"/>
              </a:ext>
            </a:extLst>
          </p:cNvPr>
          <p:cNvSpPr/>
          <p:nvPr/>
        </p:nvSpPr>
        <p:spPr bwMode="gray">
          <a:xfrm>
            <a:off x="7503894" y="1666110"/>
            <a:ext cx="228600" cy="228600"/>
          </a:xfrm>
          <a:prstGeom prst="ellipse">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50" b="1" i="0" u="none" strike="noStrike" kern="1200" cap="none" spc="0" normalizeH="0" baseline="0" noProof="0">
                <a:ln>
                  <a:noFill/>
                </a:ln>
                <a:solidFill>
                  <a:srgbClr val="FFFFFF"/>
                </a:solidFill>
                <a:effectLst/>
                <a:uLnTx/>
                <a:uFillTx/>
                <a:latin typeface="Arial"/>
                <a:ea typeface="+mn-ea"/>
                <a:cs typeface="+mn-cs"/>
              </a:rPr>
              <a:t>4</a:t>
            </a:r>
          </a:p>
        </p:txBody>
      </p:sp>
      <p:grpSp>
        <p:nvGrpSpPr>
          <p:cNvPr id="33" name="Group 32">
            <a:extLst>
              <a:ext uri="{FF2B5EF4-FFF2-40B4-BE49-F238E27FC236}">
                <a16:creationId xmlns:a16="http://schemas.microsoft.com/office/drawing/2014/main" id="{857C959D-DB87-6414-658C-857EDEDB9C60}"/>
              </a:ext>
            </a:extLst>
          </p:cNvPr>
          <p:cNvGrpSpPr/>
          <p:nvPr/>
        </p:nvGrpSpPr>
        <p:grpSpPr>
          <a:xfrm>
            <a:off x="6065884" y="1349760"/>
            <a:ext cx="5788464" cy="274320"/>
            <a:chOff x="6065884" y="1254510"/>
            <a:chExt cx="5788464" cy="274320"/>
          </a:xfrm>
        </p:grpSpPr>
        <p:pic>
          <p:nvPicPr>
            <p:cNvPr id="34" name="Graphic 33" descr="Harvey Balls 50% with solid fill">
              <a:extLst>
                <a:ext uri="{FF2B5EF4-FFF2-40B4-BE49-F238E27FC236}">
                  <a16:creationId xmlns:a16="http://schemas.microsoft.com/office/drawing/2014/main" id="{4596A2A9-6262-2DA7-1618-85435484D7CB}"/>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7618194" y="1254510"/>
              <a:ext cx="274320" cy="274320"/>
            </a:xfrm>
            <a:prstGeom prst="rect">
              <a:avLst/>
            </a:prstGeom>
          </p:spPr>
        </p:pic>
        <p:pic>
          <p:nvPicPr>
            <p:cNvPr id="35" name="Graphic 34" descr="Harvey Balls 0% with solid fill">
              <a:extLst>
                <a:ext uri="{FF2B5EF4-FFF2-40B4-BE49-F238E27FC236}">
                  <a16:creationId xmlns:a16="http://schemas.microsoft.com/office/drawing/2014/main" id="{810CE6AC-EECB-F6C9-80E5-5AB5CD22718F}"/>
                </a:ext>
              </a:extLst>
            </p:cNvPr>
            <p:cNvPicPr>
              <a:picLocks noChangeAspect="1"/>
            </p:cNvPicPr>
            <p:nvPr/>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6065884" y="1254510"/>
              <a:ext cx="274320" cy="274320"/>
            </a:xfrm>
            <a:prstGeom prst="rect">
              <a:avLst/>
            </a:prstGeom>
          </p:spPr>
        </p:pic>
        <p:pic>
          <p:nvPicPr>
            <p:cNvPr id="36" name="Graphic 35" descr="Harvey Balls 100% with solid fill">
              <a:extLst>
                <a:ext uri="{FF2B5EF4-FFF2-40B4-BE49-F238E27FC236}">
                  <a16:creationId xmlns:a16="http://schemas.microsoft.com/office/drawing/2014/main" id="{CD379024-FE89-77E6-90E9-B35751EFEBBF}"/>
                </a:ext>
              </a:extLst>
            </p:cNvPr>
            <p:cNvPicPr>
              <a:picLocks noChangeAspect="1"/>
            </p:cNvPicPr>
            <p:nvPr/>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9782798" y="1254510"/>
              <a:ext cx="274320" cy="274320"/>
            </a:xfrm>
            <a:prstGeom prst="rect">
              <a:avLst/>
            </a:prstGeom>
          </p:spPr>
        </p:pic>
        <p:sp>
          <p:nvSpPr>
            <p:cNvPr id="37" name="TextBox 36">
              <a:extLst>
                <a:ext uri="{FF2B5EF4-FFF2-40B4-BE49-F238E27FC236}">
                  <a16:creationId xmlns:a16="http://schemas.microsoft.com/office/drawing/2014/main" id="{A8ACEF83-000D-5183-D3A2-6AE30DF4E0B7}"/>
                </a:ext>
              </a:extLst>
            </p:cNvPr>
            <p:cNvSpPr txBox="1"/>
            <p:nvPr/>
          </p:nvSpPr>
          <p:spPr bwMode="gray">
            <a:xfrm>
              <a:off x="10150172" y="1278375"/>
              <a:ext cx="1704176" cy="226591"/>
            </a:xfrm>
            <a:prstGeom prst="rect">
              <a:avLst/>
            </a:prstGeom>
            <a:noFill/>
          </p:spPr>
          <p:txBody>
            <a:bodyPr wrap="square" lIns="36000" tIns="36000" rIns="36000" bIns="36000" rtlCol="0">
              <a:spAutoFit/>
            </a:bodyPr>
            <a:lstStyle/>
            <a:p>
              <a:pPr marL="0" indent="0">
                <a:buNone/>
              </a:pPr>
              <a:r>
                <a:rPr lang="en-US" sz="1000"/>
                <a:t>Mature and commercialized </a:t>
              </a:r>
            </a:p>
          </p:txBody>
        </p:sp>
        <p:sp>
          <p:nvSpPr>
            <p:cNvPr id="38" name="TextBox 37">
              <a:extLst>
                <a:ext uri="{FF2B5EF4-FFF2-40B4-BE49-F238E27FC236}">
                  <a16:creationId xmlns:a16="http://schemas.microsoft.com/office/drawing/2014/main" id="{BF26AE05-FD00-092E-F699-48FA8C6A721A}"/>
                </a:ext>
              </a:extLst>
            </p:cNvPr>
            <p:cNvSpPr txBox="1"/>
            <p:nvPr/>
          </p:nvSpPr>
          <p:spPr bwMode="gray">
            <a:xfrm>
              <a:off x="7985568" y="1278375"/>
              <a:ext cx="1704176" cy="226591"/>
            </a:xfrm>
            <a:prstGeom prst="rect">
              <a:avLst/>
            </a:prstGeom>
            <a:noFill/>
          </p:spPr>
          <p:txBody>
            <a:bodyPr wrap="square" lIns="36000" tIns="36000" rIns="36000" bIns="36000" rtlCol="0">
              <a:spAutoFit/>
            </a:bodyPr>
            <a:lstStyle/>
            <a:p>
              <a:pPr marL="0" indent="0">
                <a:buNone/>
              </a:pPr>
              <a:r>
                <a:rPr lang="en-US" sz="1000"/>
                <a:t>Ready for commercialization</a:t>
              </a:r>
            </a:p>
          </p:txBody>
        </p:sp>
        <p:sp>
          <p:nvSpPr>
            <p:cNvPr id="39" name="TextBox 38">
              <a:extLst>
                <a:ext uri="{FF2B5EF4-FFF2-40B4-BE49-F238E27FC236}">
                  <a16:creationId xmlns:a16="http://schemas.microsoft.com/office/drawing/2014/main" id="{74E703C6-DCAF-435F-0822-605630093F7F}"/>
                </a:ext>
              </a:extLst>
            </p:cNvPr>
            <p:cNvSpPr txBox="1"/>
            <p:nvPr/>
          </p:nvSpPr>
          <p:spPr bwMode="gray">
            <a:xfrm>
              <a:off x="6433258" y="1278375"/>
              <a:ext cx="1091882" cy="226591"/>
            </a:xfrm>
            <a:prstGeom prst="rect">
              <a:avLst/>
            </a:prstGeom>
            <a:noFill/>
          </p:spPr>
          <p:txBody>
            <a:bodyPr wrap="square" lIns="36000" tIns="36000" rIns="36000" bIns="36000" rtlCol="0">
              <a:spAutoFit/>
            </a:bodyPr>
            <a:lstStyle/>
            <a:p>
              <a:pPr marL="0" indent="0">
                <a:buNone/>
              </a:pPr>
              <a:r>
                <a:rPr lang="en-US" sz="1000" dirty="0"/>
                <a:t>R&amp;D/pilot scale</a:t>
              </a:r>
            </a:p>
          </p:txBody>
        </p:sp>
      </p:grpSp>
      <p:grpSp>
        <p:nvGrpSpPr>
          <p:cNvPr id="11" name="Group 10">
            <a:extLst>
              <a:ext uri="{FF2B5EF4-FFF2-40B4-BE49-F238E27FC236}">
                <a16:creationId xmlns:a16="http://schemas.microsoft.com/office/drawing/2014/main" id="{27CEA745-9E74-803C-C0A8-116D3E30454A}"/>
              </a:ext>
            </a:extLst>
          </p:cNvPr>
          <p:cNvGrpSpPr/>
          <p:nvPr/>
        </p:nvGrpSpPr>
        <p:grpSpPr>
          <a:xfrm>
            <a:off x="8030621" y="3429000"/>
            <a:ext cx="2971639" cy="274320"/>
            <a:chOff x="2665990" y="3199713"/>
            <a:chExt cx="2971639" cy="275989"/>
          </a:xfrm>
        </p:grpSpPr>
        <p:pic>
          <p:nvPicPr>
            <p:cNvPr id="40" name="Graphic 39" descr="Harvey Balls 0% with solid fill">
              <a:extLst>
                <a:ext uri="{FF2B5EF4-FFF2-40B4-BE49-F238E27FC236}">
                  <a16:creationId xmlns:a16="http://schemas.microsoft.com/office/drawing/2014/main" id="{52A85AC1-9456-6596-7FFA-EA93BA47D360}"/>
                </a:ext>
              </a:extLst>
            </p:cNvPr>
            <p:cNvPicPr>
              <a:picLocks noChangeAspect="1"/>
            </p:cNvPicPr>
            <p:nvPr/>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4211744" y="3199713"/>
              <a:ext cx="274320" cy="255700"/>
            </a:xfrm>
            <a:prstGeom prst="rect">
              <a:avLst/>
            </a:prstGeom>
          </p:spPr>
        </p:pic>
        <p:pic>
          <p:nvPicPr>
            <p:cNvPr id="3" name="Graphic 2" descr="Harvey Balls 50% with solid fill">
              <a:extLst>
                <a:ext uri="{FF2B5EF4-FFF2-40B4-BE49-F238E27FC236}">
                  <a16:creationId xmlns:a16="http://schemas.microsoft.com/office/drawing/2014/main" id="{00508CC8-B1CC-F003-BE33-B7DDE6B3F04A}"/>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2665990" y="3199713"/>
              <a:ext cx="274320" cy="274320"/>
            </a:xfrm>
            <a:prstGeom prst="rect">
              <a:avLst/>
            </a:prstGeom>
          </p:spPr>
        </p:pic>
        <p:sp>
          <p:nvSpPr>
            <p:cNvPr id="8" name="TextBox 7">
              <a:extLst>
                <a:ext uri="{FF2B5EF4-FFF2-40B4-BE49-F238E27FC236}">
                  <a16:creationId xmlns:a16="http://schemas.microsoft.com/office/drawing/2014/main" id="{4CFFF036-398B-087E-2919-719D127B039B}"/>
                </a:ext>
              </a:extLst>
            </p:cNvPr>
            <p:cNvSpPr txBox="1"/>
            <p:nvPr/>
          </p:nvSpPr>
          <p:spPr bwMode="gray">
            <a:xfrm>
              <a:off x="2922471" y="3240581"/>
              <a:ext cx="1045574" cy="211203"/>
            </a:xfrm>
            <a:prstGeom prst="rect">
              <a:avLst/>
            </a:prstGeom>
            <a:noFill/>
          </p:spPr>
          <p:txBody>
            <a:bodyPr wrap="square" lIns="36000" tIns="36000" rIns="36000" bIns="36000" rtlCol="0">
              <a:spAutoFit/>
            </a:bodyPr>
            <a:lstStyle/>
            <a:p>
              <a:pPr marL="0" indent="0">
                <a:buNone/>
              </a:pPr>
              <a:r>
                <a:rPr lang="en-US" sz="900"/>
                <a:t>For blue ammonia</a:t>
              </a:r>
            </a:p>
          </p:txBody>
        </p:sp>
        <p:sp>
          <p:nvSpPr>
            <p:cNvPr id="9" name="TextBox 8">
              <a:extLst>
                <a:ext uri="{FF2B5EF4-FFF2-40B4-BE49-F238E27FC236}">
                  <a16:creationId xmlns:a16="http://schemas.microsoft.com/office/drawing/2014/main" id="{A4AFB719-D5CB-8F3E-D325-A3FCFF5DF65C}"/>
                </a:ext>
              </a:extLst>
            </p:cNvPr>
            <p:cNvSpPr txBox="1"/>
            <p:nvPr/>
          </p:nvSpPr>
          <p:spPr bwMode="gray">
            <a:xfrm>
              <a:off x="4491503" y="3240581"/>
              <a:ext cx="1146126" cy="211203"/>
            </a:xfrm>
            <a:prstGeom prst="rect">
              <a:avLst/>
            </a:prstGeom>
            <a:noFill/>
          </p:spPr>
          <p:txBody>
            <a:bodyPr wrap="square" lIns="36000" tIns="36000" rIns="36000" bIns="36000" rtlCol="0">
              <a:spAutoFit/>
            </a:bodyPr>
            <a:lstStyle/>
            <a:p>
              <a:pPr marL="0" indent="0">
                <a:buNone/>
              </a:pPr>
              <a:r>
                <a:rPr lang="en-US" sz="900"/>
                <a:t>For blue hydrogen</a:t>
              </a:r>
            </a:p>
          </p:txBody>
        </p:sp>
        <p:sp>
          <p:nvSpPr>
            <p:cNvPr id="10" name="TextBox 9">
              <a:extLst>
                <a:ext uri="{FF2B5EF4-FFF2-40B4-BE49-F238E27FC236}">
                  <a16:creationId xmlns:a16="http://schemas.microsoft.com/office/drawing/2014/main" id="{C6251863-BECF-F73C-DDAF-222C6F860C21}"/>
                </a:ext>
              </a:extLst>
            </p:cNvPr>
            <p:cNvSpPr txBox="1"/>
            <p:nvPr/>
          </p:nvSpPr>
          <p:spPr bwMode="gray">
            <a:xfrm>
              <a:off x="3968045" y="3218333"/>
              <a:ext cx="238260" cy="257369"/>
            </a:xfrm>
            <a:prstGeom prst="rect">
              <a:avLst/>
            </a:prstGeom>
            <a:noFill/>
          </p:spPr>
          <p:txBody>
            <a:bodyPr wrap="square" lIns="36000" tIns="36000" rIns="36000" bIns="36000" rtlCol="0">
              <a:spAutoFit/>
            </a:bodyPr>
            <a:lstStyle/>
            <a:p>
              <a:pPr marL="0" indent="0">
                <a:buNone/>
              </a:pPr>
              <a:endParaRPr lang="en-US" sz="1200" dirty="0"/>
            </a:p>
          </p:txBody>
        </p:sp>
      </p:grpSp>
      <p:sp>
        <p:nvSpPr>
          <p:cNvPr id="12" name="Oval 11">
            <a:extLst>
              <a:ext uri="{FF2B5EF4-FFF2-40B4-BE49-F238E27FC236}">
                <a16:creationId xmlns:a16="http://schemas.microsoft.com/office/drawing/2014/main" id="{9A6ED58C-3C49-B455-374C-1E38683D8344}"/>
              </a:ext>
            </a:extLst>
          </p:cNvPr>
          <p:cNvSpPr/>
          <p:nvPr/>
        </p:nvSpPr>
        <p:spPr bwMode="gray">
          <a:xfrm>
            <a:off x="3083742" y="1666110"/>
            <a:ext cx="228600" cy="22860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50" b="1" i="0" u="none" strike="noStrike" kern="1200" cap="none" spc="0" normalizeH="0" baseline="0" noProof="0">
                <a:ln>
                  <a:noFill/>
                </a:ln>
                <a:solidFill>
                  <a:srgbClr val="FFFFFF"/>
                </a:solidFill>
                <a:effectLst/>
                <a:uLnTx/>
                <a:uFillTx/>
                <a:latin typeface="Arial"/>
                <a:ea typeface="+mn-ea"/>
                <a:cs typeface="+mn-cs"/>
              </a:rPr>
              <a:t>3</a:t>
            </a:r>
          </a:p>
        </p:txBody>
      </p:sp>
      <p:pic>
        <p:nvPicPr>
          <p:cNvPr id="13" name="Graphic 12" descr="Harvey Balls 0% with solid fill">
            <a:extLst>
              <a:ext uri="{FF2B5EF4-FFF2-40B4-BE49-F238E27FC236}">
                <a16:creationId xmlns:a16="http://schemas.microsoft.com/office/drawing/2014/main" id="{A92E245F-A02F-4C6F-D53B-043CD9C674B9}"/>
              </a:ext>
            </a:extLst>
          </p:cNvPr>
          <p:cNvPicPr>
            <a:picLocks noChangeAspect="1"/>
          </p:cNvPicPr>
          <p:nvPr/>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5107432" y="3423847"/>
            <a:ext cx="274320" cy="255700"/>
          </a:xfrm>
          <a:prstGeom prst="rect">
            <a:avLst/>
          </a:prstGeom>
        </p:spPr>
      </p:pic>
    </p:spTree>
    <p:custDataLst>
      <p:tags r:id="rId1"/>
    </p:custDataLst>
    <p:extLst>
      <p:ext uri="{BB962C8B-B14F-4D97-AF65-F5344CB8AC3E}">
        <p14:creationId xmlns:p14="http://schemas.microsoft.com/office/powerpoint/2010/main" val="4070356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 name="think-cell data - do not delete" hidden="1">
            <a:extLst>
              <a:ext uri="{FF2B5EF4-FFF2-40B4-BE49-F238E27FC236}">
                <a16:creationId xmlns:a16="http://schemas.microsoft.com/office/drawing/2014/main" id="{503CA826-91C6-C9CC-5A89-D076BEEA680D}"/>
              </a:ext>
            </a:extLst>
          </p:cNvPr>
          <p:cNvGraphicFramePr>
            <a:graphicFrameLocks noChangeAspect="1"/>
          </p:cNvGraphicFramePr>
          <p:nvPr>
            <p:custDataLst>
              <p:tags r:id="rId1"/>
            </p:custDataLst>
            <p:extLst>
              <p:ext uri="{D42A27DB-BD31-4B8C-83A1-F6EECF244321}">
                <p14:modId xmlns:p14="http://schemas.microsoft.com/office/powerpoint/2010/main" val="84242675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56" imgW="7772400" imgH="10058400" progId="TCLayout.ActiveDocument.1">
                  <p:embed/>
                </p:oleObj>
              </mc:Choice>
              <mc:Fallback>
                <p:oleObj name="think-cell Slide" r:id="rId56" imgW="7772400" imgH="10058400" progId="TCLayout.ActiveDocument.1">
                  <p:embed/>
                  <p:pic>
                    <p:nvPicPr>
                      <p:cNvPr id="0" name=""/>
                      <p:cNvPicPr/>
                      <p:nvPr/>
                    </p:nvPicPr>
                    <p:blipFill>
                      <a:blip r:embed="rId57"/>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719E4DE-242E-AD17-9033-0B8D708ACA34}"/>
              </a:ext>
            </a:extLst>
          </p:cNvPr>
          <p:cNvSpPr>
            <a:spLocks noGrp="1"/>
          </p:cNvSpPr>
          <p:nvPr>
            <p:ph type="title"/>
          </p:nvPr>
        </p:nvSpPr>
        <p:spPr/>
        <p:txBody>
          <a:bodyPr vert="horz">
            <a:noAutofit/>
          </a:bodyPr>
          <a:lstStyle/>
          <a:p>
            <a:r>
              <a:rPr lang="en-US" dirty="0"/>
              <a:t>Cost is an overarching challenge of CO</a:t>
            </a:r>
            <a:r>
              <a:rPr lang="en-US" baseline="-25000" dirty="0"/>
              <a:t>2</a:t>
            </a:r>
            <a:r>
              <a:rPr lang="en-US" dirty="0"/>
              <a:t> capture, with cost effectiveness the primary focus across industry sectors</a:t>
            </a:r>
          </a:p>
        </p:txBody>
      </p:sp>
      <p:cxnSp>
        <p:nvCxnSpPr>
          <p:cNvPr id="3" name="Straight Connector 2">
            <a:extLst>
              <a:ext uri="{FF2B5EF4-FFF2-40B4-BE49-F238E27FC236}">
                <a16:creationId xmlns:a16="http://schemas.microsoft.com/office/drawing/2014/main" id="{1C16435B-8424-DEB7-7D2D-681E668C00EF}"/>
              </a:ext>
            </a:extLst>
          </p:cNvPr>
          <p:cNvCxnSpPr/>
          <p:nvPr>
            <p:custDataLst>
              <p:tags r:id="rId2"/>
            </p:custDataLst>
          </p:nvPr>
        </p:nvCxnSpPr>
        <p:spPr bwMode="gray">
          <a:xfrm>
            <a:off x="2703513" y="2406650"/>
            <a:ext cx="0" cy="368300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 name="Straight Connector 3">
            <a:extLst>
              <a:ext uri="{FF2B5EF4-FFF2-40B4-BE49-F238E27FC236}">
                <a16:creationId xmlns:a16="http://schemas.microsoft.com/office/drawing/2014/main" id="{9C16D792-EDCA-C23E-66C7-3518E0F699BD}"/>
              </a:ext>
            </a:extLst>
          </p:cNvPr>
          <p:cNvCxnSpPr/>
          <p:nvPr>
            <p:custDataLst>
              <p:tags r:id="rId3"/>
            </p:custDataLst>
          </p:nvPr>
        </p:nvCxnSpPr>
        <p:spPr bwMode="gray">
          <a:xfrm>
            <a:off x="3078163" y="2406650"/>
            <a:ext cx="0" cy="368300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A3834D8F-D5A8-AB9E-E890-161D40F971F0}"/>
              </a:ext>
            </a:extLst>
          </p:cNvPr>
          <p:cNvCxnSpPr/>
          <p:nvPr>
            <p:custDataLst>
              <p:tags r:id="rId4"/>
            </p:custDataLst>
          </p:nvPr>
        </p:nvCxnSpPr>
        <p:spPr bwMode="gray">
          <a:xfrm>
            <a:off x="3454400" y="2406650"/>
            <a:ext cx="0" cy="368300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FEB8ED7-55C0-CD45-285B-DDFBC7E3E16A}"/>
              </a:ext>
            </a:extLst>
          </p:cNvPr>
          <p:cNvCxnSpPr/>
          <p:nvPr>
            <p:custDataLst>
              <p:tags r:id="rId5"/>
            </p:custDataLst>
          </p:nvPr>
        </p:nvCxnSpPr>
        <p:spPr bwMode="gray">
          <a:xfrm>
            <a:off x="3830638" y="2406650"/>
            <a:ext cx="0" cy="368300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12ACF4C0-5EFC-8601-EFBC-37542B1604CA}"/>
              </a:ext>
            </a:extLst>
          </p:cNvPr>
          <p:cNvCxnSpPr/>
          <p:nvPr>
            <p:custDataLst>
              <p:tags r:id="rId6"/>
            </p:custDataLst>
          </p:nvPr>
        </p:nvCxnSpPr>
        <p:spPr bwMode="gray">
          <a:xfrm>
            <a:off x="4205288" y="2406650"/>
            <a:ext cx="0" cy="368300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9FAD0BC6-4536-BFE1-C66F-87136FF11E73}"/>
              </a:ext>
            </a:extLst>
          </p:cNvPr>
          <p:cNvCxnSpPr/>
          <p:nvPr>
            <p:custDataLst>
              <p:tags r:id="rId7"/>
            </p:custDataLst>
          </p:nvPr>
        </p:nvCxnSpPr>
        <p:spPr bwMode="gray">
          <a:xfrm>
            <a:off x="4581525" y="2406650"/>
            <a:ext cx="0" cy="368300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C0BB4491-A0FB-45B3-4162-E2E6E7BD97C3}"/>
              </a:ext>
            </a:extLst>
          </p:cNvPr>
          <p:cNvCxnSpPr/>
          <p:nvPr>
            <p:custDataLst>
              <p:tags r:id="rId8"/>
            </p:custDataLst>
          </p:nvPr>
        </p:nvCxnSpPr>
        <p:spPr bwMode="gray">
          <a:xfrm>
            <a:off x="4957763" y="2406650"/>
            <a:ext cx="0" cy="368300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B80DF70D-BDD6-AE61-1CB7-60A3C0AF5948}"/>
              </a:ext>
            </a:extLst>
          </p:cNvPr>
          <p:cNvCxnSpPr/>
          <p:nvPr>
            <p:custDataLst>
              <p:tags r:id="rId9"/>
            </p:custDataLst>
          </p:nvPr>
        </p:nvCxnSpPr>
        <p:spPr bwMode="gray">
          <a:xfrm>
            <a:off x="5334000" y="2406650"/>
            <a:ext cx="0" cy="368300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148B82D-63CC-BA81-D473-A6C37C407A55}"/>
              </a:ext>
            </a:extLst>
          </p:cNvPr>
          <p:cNvCxnSpPr/>
          <p:nvPr>
            <p:custDataLst>
              <p:tags r:id="rId10"/>
            </p:custDataLst>
          </p:nvPr>
        </p:nvCxnSpPr>
        <p:spPr bwMode="gray">
          <a:xfrm>
            <a:off x="5708650" y="2406650"/>
            <a:ext cx="0" cy="368300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642D1BB5-A2BC-D685-53AD-7607AF25667C}"/>
              </a:ext>
            </a:extLst>
          </p:cNvPr>
          <p:cNvCxnSpPr/>
          <p:nvPr>
            <p:custDataLst>
              <p:tags r:id="rId11"/>
            </p:custDataLst>
          </p:nvPr>
        </p:nvCxnSpPr>
        <p:spPr bwMode="gray">
          <a:xfrm>
            <a:off x="6084888" y="2406650"/>
            <a:ext cx="0" cy="368300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C5FFB514-02B7-787F-5933-C664987C1565}"/>
              </a:ext>
            </a:extLst>
          </p:cNvPr>
          <p:cNvCxnSpPr/>
          <p:nvPr>
            <p:custDataLst>
              <p:tags r:id="rId12"/>
            </p:custDataLst>
          </p:nvPr>
        </p:nvCxnSpPr>
        <p:spPr bwMode="gray">
          <a:xfrm>
            <a:off x="6461125" y="2406650"/>
            <a:ext cx="0" cy="368300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B0E8C021-70B4-44AB-49C8-65438A6D5AA4}"/>
              </a:ext>
            </a:extLst>
          </p:cNvPr>
          <p:cNvCxnSpPr/>
          <p:nvPr>
            <p:custDataLst>
              <p:tags r:id="rId13"/>
            </p:custDataLst>
          </p:nvPr>
        </p:nvCxnSpPr>
        <p:spPr bwMode="gray">
          <a:xfrm>
            <a:off x="6835775" y="2406650"/>
            <a:ext cx="0" cy="368300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EBD79F1-D1DC-7AA7-4C8B-7432ADF67EA3}"/>
              </a:ext>
            </a:extLst>
          </p:cNvPr>
          <p:cNvCxnSpPr/>
          <p:nvPr>
            <p:custDataLst>
              <p:tags r:id="rId14"/>
            </p:custDataLst>
          </p:nvPr>
        </p:nvCxnSpPr>
        <p:spPr bwMode="gray">
          <a:xfrm>
            <a:off x="7212013" y="2406650"/>
            <a:ext cx="0" cy="368300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BA31321-8A84-E16B-1185-DFA2EC8AF5C7}"/>
              </a:ext>
            </a:extLst>
          </p:cNvPr>
          <p:cNvCxnSpPr/>
          <p:nvPr>
            <p:custDataLst>
              <p:tags r:id="rId15"/>
            </p:custDataLst>
          </p:nvPr>
        </p:nvCxnSpPr>
        <p:spPr bwMode="gray">
          <a:xfrm>
            <a:off x="7588250" y="2406650"/>
            <a:ext cx="0" cy="368300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DECDDE53-6E9C-7017-39D6-472E8AE35F0E}"/>
              </a:ext>
            </a:extLst>
          </p:cNvPr>
          <p:cNvCxnSpPr/>
          <p:nvPr>
            <p:custDataLst>
              <p:tags r:id="rId16"/>
            </p:custDataLst>
          </p:nvPr>
        </p:nvCxnSpPr>
        <p:spPr bwMode="gray">
          <a:xfrm>
            <a:off x="7962900" y="2406650"/>
            <a:ext cx="0" cy="368300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47CAB7CD-5879-9D9E-2EC4-0D48FF3163A5}"/>
              </a:ext>
            </a:extLst>
          </p:cNvPr>
          <p:cNvCxnSpPr/>
          <p:nvPr>
            <p:custDataLst>
              <p:tags r:id="rId17"/>
            </p:custDataLst>
          </p:nvPr>
        </p:nvCxnSpPr>
        <p:spPr bwMode="gray">
          <a:xfrm>
            <a:off x="8339138" y="2406650"/>
            <a:ext cx="0" cy="368300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127" name="Chart 126">
            <a:extLst>
              <a:ext uri="{FF2B5EF4-FFF2-40B4-BE49-F238E27FC236}">
                <a16:creationId xmlns:a16="http://schemas.microsoft.com/office/drawing/2014/main" id="{923D85A9-5671-40DD-AF93-E18697321272}"/>
              </a:ext>
            </a:extLst>
          </p:cNvPr>
          <p:cNvGraphicFramePr/>
          <p:nvPr>
            <p:custDataLst>
              <p:tags r:id="rId18"/>
            </p:custDataLst>
            <p:extLst>
              <p:ext uri="{D42A27DB-BD31-4B8C-83A1-F6EECF244321}">
                <p14:modId xmlns:p14="http://schemas.microsoft.com/office/powerpoint/2010/main" val="2719755296"/>
              </p:ext>
            </p:extLst>
          </p:nvPr>
        </p:nvGraphicFramePr>
        <p:xfrm>
          <a:off x="2244725" y="2324100"/>
          <a:ext cx="6176963" cy="3848100"/>
        </p:xfrm>
        <a:graphic>
          <a:graphicData uri="http://schemas.openxmlformats.org/drawingml/2006/chart">
            <c:chart xmlns:c="http://schemas.openxmlformats.org/drawingml/2006/chart" xmlns:r="http://schemas.openxmlformats.org/officeDocument/2006/relationships" r:id="rId58"/>
          </a:graphicData>
        </a:graphic>
      </p:graphicFrame>
      <p:sp>
        <p:nvSpPr>
          <p:cNvPr id="20" name="Rectangle 19">
            <a:extLst>
              <a:ext uri="{FF2B5EF4-FFF2-40B4-BE49-F238E27FC236}">
                <a16:creationId xmlns:a16="http://schemas.microsoft.com/office/drawing/2014/main" id="{BEFE9F49-847F-3CAB-A0A1-2251D0F3CC25}"/>
              </a:ext>
            </a:extLst>
          </p:cNvPr>
          <p:cNvSpPr/>
          <p:nvPr>
            <p:custDataLst>
              <p:tags r:id="rId19"/>
            </p:custDataLst>
          </p:nvPr>
        </p:nvSpPr>
        <p:spPr bwMode="auto">
          <a:xfrm>
            <a:off x="2928937" y="4953000"/>
            <a:ext cx="420688" cy="227013"/>
          </a:xfrm>
          <a:prstGeom prst="rect">
            <a:avLst/>
          </a:prstGeom>
          <a:noFill/>
          <a:ln w="28575" cap="flat" cmpd="sng" algn="ctr">
            <a:solidFill>
              <a:srgbClr val="D2F1EE"/>
            </a:solidFill>
            <a:prstDash val="dash"/>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1" name="Rectangle 20">
            <a:extLst>
              <a:ext uri="{FF2B5EF4-FFF2-40B4-BE49-F238E27FC236}">
                <a16:creationId xmlns:a16="http://schemas.microsoft.com/office/drawing/2014/main" id="{7971F46B-2F60-FA20-58CC-5E4F51109C7E}"/>
              </a:ext>
            </a:extLst>
          </p:cNvPr>
          <p:cNvSpPr/>
          <p:nvPr>
            <p:custDataLst>
              <p:tags r:id="rId20"/>
            </p:custDataLst>
          </p:nvPr>
        </p:nvSpPr>
        <p:spPr bwMode="auto">
          <a:xfrm>
            <a:off x="3228975" y="2906713"/>
            <a:ext cx="638175" cy="228600"/>
          </a:xfrm>
          <a:prstGeom prst="rect">
            <a:avLst/>
          </a:prstGeom>
          <a:noFill/>
          <a:ln w="28575" cap="flat" cmpd="sng" algn="ctr">
            <a:solidFill>
              <a:srgbClr val="D2F1EE"/>
            </a:solidFill>
            <a:prstDash val="dash"/>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2" name="Rectangle 21">
            <a:extLst>
              <a:ext uri="{FF2B5EF4-FFF2-40B4-BE49-F238E27FC236}">
                <a16:creationId xmlns:a16="http://schemas.microsoft.com/office/drawing/2014/main" id="{FA3EEB6D-022C-26AE-5A00-706A36664DF7}"/>
              </a:ext>
            </a:extLst>
          </p:cNvPr>
          <p:cNvSpPr/>
          <p:nvPr>
            <p:custDataLst>
              <p:tags r:id="rId21"/>
            </p:custDataLst>
          </p:nvPr>
        </p:nvSpPr>
        <p:spPr bwMode="auto">
          <a:xfrm>
            <a:off x="3078163" y="2497138"/>
            <a:ext cx="249238" cy="228600"/>
          </a:xfrm>
          <a:prstGeom prst="rect">
            <a:avLst/>
          </a:prstGeom>
          <a:noFill/>
          <a:ln w="28575" cap="flat" cmpd="sng" algn="ctr">
            <a:solidFill>
              <a:srgbClr val="D2F1EE"/>
            </a:solidFill>
            <a:prstDash val="dash"/>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3" name="Text Placeholder 10">
            <a:extLst>
              <a:ext uri="{FF2B5EF4-FFF2-40B4-BE49-F238E27FC236}">
                <a16:creationId xmlns:a16="http://schemas.microsoft.com/office/drawing/2014/main" id="{1EA2AA0D-DD42-1458-0C6C-C704F29636E9}"/>
              </a:ext>
            </a:extLst>
          </p:cNvPr>
          <p:cNvSpPr>
            <a:spLocks noGrp="1"/>
          </p:cNvSpPr>
          <p:nvPr>
            <p:custDataLst>
              <p:tags r:id="rId22"/>
            </p:custDataLst>
          </p:nvPr>
        </p:nvSpPr>
        <p:spPr bwMode="auto">
          <a:xfrm>
            <a:off x="2470150" y="2081213"/>
            <a:ext cx="41640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kumimoji="0" lang="en-US" sz="1200" b="1" i="0" u="none" strike="noStrike" kern="1200" cap="none" spc="0" normalizeH="0" baseline="0" noProof="0" dirty="0">
                <a:ln>
                  <a:noFill/>
                </a:ln>
                <a:solidFill>
                  <a:srgbClr val="000000"/>
                </a:solidFill>
                <a:effectLst/>
                <a:uLnTx/>
                <a:uFillTx/>
                <a:latin typeface="Arial"/>
                <a:ea typeface="+mn-ea"/>
                <a:cs typeface="+mn-cs"/>
              </a:rPr>
              <a:t>Levelized cost of </a:t>
            </a:r>
            <a:r>
              <a:rPr lang="en-US" sz="1200" b="1" dirty="0">
                <a:solidFill>
                  <a:srgbClr val="000000"/>
                </a:solidFill>
                <a:latin typeface="Arial"/>
              </a:rPr>
              <a:t>CO</a:t>
            </a:r>
            <a:r>
              <a:rPr lang="en-US" sz="1200" b="1" baseline="-25000" dirty="0">
                <a:solidFill>
                  <a:srgbClr val="000000"/>
                </a:solidFill>
                <a:latin typeface="Arial"/>
              </a:rPr>
              <a:t>2</a:t>
            </a:r>
            <a:r>
              <a:rPr lang="en-US" sz="1200" b="1" dirty="0">
                <a:solidFill>
                  <a:srgbClr val="000000"/>
                </a:solidFill>
                <a:latin typeface="Arial"/>
              </a:rPr>
              <a:t> capture a</a:t>
            </a:r>
            <a:r>
              <a:rPr kumimoji="0" lang="en-US" sz="1200" b="1" i="0" u="none" strike="noStrike" kern="1200" cap="none" spc="0" normalizeH="0" baseline="0" noProof="0" dirty="0">
                <a:ln>
                  <a:noFill/>
                </a:ln>
                <a:solidFill>
                  <a:srgbClr val="000000"/>
                </a:solidFill>
                <a:effectLst/>
                <a:uLnTx/>
                <a:uFillTx/>
                <a:latin typeface="Arial"/>
                <a:ea typeface="+mn-ea"/>
                <a:cs typeface="+mn-cs"/>
              </a:rPr>
              <a:t>cross </a:t>
            </a:r>
            <a:r>
              <a:rPr lang="en-US" sz="1200" b="1" dirty="0">
                <a:solidFill>
                  <a:srgbClr val="000000"/>
                </a:solidFill>
                <a:latin typeface="Arial"/>
              </a:rPr>
              <a:t>s</a:t>
            </a:r>
            <a:r>
              <a:rPr kumimoji="0" lang="en-US" sz="1200" b="1" i="0" u="none" strike="noStrike" kern="1200" cap="none" spc="0" normalizeH="0" baseline="0" noProof="0" dirty="0" err="1">
                <a:ln>
                  <a:noFill/>
                </a:ln>
                <a:solidFill>
                  <a:srgbClr val="000000"/>
                </a:solidFill>
                <a:effectLst/>
                <a:uLnTx/>
                <a:uFillTx/>
                <a:latin typeface="Arial"/>
                <a:ea typeface="+mn-ea"/>
                <a:cs typeface="+mn-cs"/>
              </a:rPr>
              <a:t>ectors</a:t>
            </a:r>
            <a:r>
              <a:rPr kumimoji="0" lang="en-US" sz="1200" b="1" i="0" u="none" strike="noStrike" kern="1200" cap="none" spc="0" normalizeH="0" baseline="0" noProof="0" dirty="0">
                <a:ln>
                  <a:noFill/>
                </a:ln>
                <a:solidFill>
                  <a:srgbClr val="000000"/>
                </a:solidFill>
                <a:effectLst/>
                <a:uLnTx/>
                <a:uFillTx/>
                <a:latin typeface="Arial"/>
                <a:ea typeface="+mn-ea"/>
                <a:cs typeface="+mn-cs"/>
              </a:rPr>
              <a:t> (in US$/ton)</a:t>
            </a:r>
          </a:p>
        </p:txBody>
      </p:sp>
      <p:sp>
        <p:nvSpPr>
          <p:cNvPr id="25" name="Text Placeholder 10">
            <a:extLst>
              <a:ext uri="{FF2B5EF4-FFF2-40B4-BE49-F238E27FC236}">
                <a16:creationId xmlns:a16="http://schemas.microsoft.com/office/drawing/2014/main" id="{AF6F6F25-D5A0-916D-750A-6E68908E5727}"/>
              </a:ext>
            </a:extLst>
          </p:cNvPr>
          <p:cNvSpPr>
            <a:spLocks noGrp="1"/>
          </p:cNvSpPr>
          <p:nvPr>
            <p:custDataLst>
              <p:tags r:id="rId23"/>
            </p:custDataLst>
          </p:nvPr>
        </p:nvSpPr>
        <p:spPr bwMode="auto">
          <a:xfrm>
            <a:off x="1693863" y="2930525"/>
            <a:ext cx="5318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B50AEE26-F645-4783-AF39-166514D15F73}" type="datetime'C''''''e''''''''m''''''''''''''''''''en''''''''''''''''t'">
              <a:rPr lang="en-US" altLang="en-US" sz="1200" smtClean="0"/>
              <a:pPr marL="0" lvl="0" indent="0" algn="r">
                <a:spcBef>
                  <a:spcPct val="0"/>
                </a:spcBef>
                <a:spcAft>
                  <a:spcPct val="0"/>
                </a:spcAft>
                <a:buNone/>
              </a:pPr>
              <a:t>Cement</a:t>
            </a:fld>
            <a:endParaRPr lang="en-US" sz="1200"/>
          </a:p>
        </p:txBody>
      </p:sp>
      <p:sp>
        <p:nvSpPr>
          <p:cNvPr id="26" name="Text Placeholder 10">
            <a:extLst>
              <a:ext uri="{FF2B5EF4-FFF2-40B4-BE49-F238E27FC236}">
                <a16:creationId xmlns:a16="http://schemas.microsoft.com/office/drawing/2014/main" id="{591E49AD-DD48-0AE1-5D92-892E6715DEE0}"/>
              </a:ext>
            </a:extLst>
          </p:cNvPr>
          <p:cNvSpPr>
            <a:spLocks noGrp="1"/>
          </p:cNvSpPr>
          <p:nvPr>
            <p:custDataLst>
              <p:tags r:id="rId24"/>
            </p:custDataLst>
          </p:nvPr>
        </p:nvSpPr>
        <p:spPr bwMode="auto">
          <a:xfrm>
            <a:off x="1109663" y="3338513"/>
            <a:ext cx="11160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US" altLang="en-US" sz="1200" dirty="0"/>
              <a:t>Freight transport</a:t>
            </a:r>
            <a:endParaRPr lang="en-US" sz="1200" dirty="0"/>
          </a:p>
        </p:txBody>
      </p:sp>
      <p:sp>
        <p:nvSpPr>
          <p:cNvPr id="27" name="Text Placeholder 10">
            <a:extLst>
              <a:ext uri="{FF2B5EF4-FFF2-40B4-BE49-F238E27FC236}">
                <a16:creationId xmlns:a16="http://schemas.microsoft.com/office/drawing/2014/main" id="{C9BDDEEC-237D-A190-2A10-45CCB8B981B6}"/>
              </a:ext>
            </a:extLst>
          </p:cNvPr>
          <p:cNvSpPr>
            <a:spLocks noGrp="1"/>
          </p:cNvSpPr>
          <p:nvPr>
            <p:custDataLst>
              <p:tags r:id="rId25"/>
            </p:custDataLst>
          </p:nvPr>
        </p:nvSpPr>
        <p:spPr bwMode="auto">
          <a:xfrm>
            <a:off x="833438" y="3656013"/>
            <a:ext cx="1392238"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US" altLang="en-US" sz="1200" dirty="0"/>
              <a:t>Chemicals &amp; refining</a:t>
            </a:r>
            <a:br>
              <a:rPr lang="en-US" altLang="en-US" sz="1200" dirty="0"/>
            </a:br>
            <a:r>
              <a:rPr lang="en-US" altLang="en-US" sz="1200" dirty="0"/>
              <a:t>(High-purity CO2)</a:t>
            </a:r>
            <a:endParaRPr lang="en-US" sz="1200" dirty="0"/>
          </a:p>
        </p:txBody>
      </p:sp>
      <p:sp>
        <p:nvSpPr>
          <p:cNvPr id="28" name="Text Placeholder 10">
            <a:extLst>
              <a:ext uri="{FF2B5EF4-FFF2-40B4-BE49-F238E27FC236}">
                <a16:creationId xmlns:a16="http://schemas.microsoft.com/office/drawing/2014/main" id="{F8F002C0-B2F4-B9A5-4F05-865DB588426A}"/>
              </a:ext>
            </a:extLst>
          </p:cNvPr>
          <p:cNvSpPr>
            <a:spLocks noGrp="1"/>
          </p:cNvSpPr>
          <p:nvPr>
            <p:custDataLst>
              <p:tags r:id="rId26"/>
            </p:custDataLst>
          </p:nvPr>
        </p:nvSpPr>
        <p:spPr bwMode="auto">
          <a:xfrm>
            <a:off x="833438" y="4065588"/>
            <a:ext cx="1392238"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US" altLang="en-US" sz="1200" dirty="0"/>
              <a:t>Chemicals &amp; refining</a:t>
            </a:r>
            <a:br>
              <a:rPr lang="en-US" altLang="en-US" sz="1200" dirty="0"/>
            </a:br>
            <a:r>
              <a:rPr lang="en-US" altLang="en-US" sz="1200" dirty="0"/>
              <a:t>(Refineries)</a:t>
            </a:r>
            <a:endParaRPr lang="en-US" sz="1200" dirty="0"/>
          </a:p>
        </p:txBody>
      </p:sp>
      <p:sp>
        <p:nvSpPr>
          <p:cNvPr id="29" name="Text Placeholder 10">
            <a:extLst>
              <a:ext uri="{FF2B5EF4-FFF2-40B4-BE49-F238E27FC236}">
                <a16:creationId xmlns:a16="http://schemas.microsoft.com/office/drawing/2014/main" id="{E0A7BECD-5F82-865D-5C8A-0BE9DEC1C696}"/>
              </a:ext>
            </a:extLst>
          </p:cNvPr>
          <p:cNvSpPr>
            <a:spLocks noGrp="1"/>
          </p:cNvSpPr>
          <p:nvPr>
            <p:custDataLst>
              <p:tags r:id="rId27"/>
            </p:custDataLst>
          </p:nvPr>
        </p:nvSpPr>
        <p:spPr bwMode="auto">
          <a:xfrm>
            <a:off x="833438" y="4475163"/>
            <a:ext cx="1392238"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US" altLang="en-US" sz="1200" dirty="0"/>
              <a:t>Chemicals &amp; refining</a:t>
            </a:r>
            <a:br>
              <a:rPr lang="en-US" altLang="en-US" sz="1200" dirty="0"/>
            </a:br>
            <a:r>
              <a:rPr lang="en-US" altLang="en-US" sz="1200" dirty="0"/>
              <a:t>(Ammonia)</a:t>
            </a:r>
            <a:endParaRPr lang="en-US" sz="1200" dirty="0"/>
          </a:p>
        </p:txBody>
      </p:sp>
      <p:sp>
        <p:nvSpPr>
          <p:cNvPr id="30" name="Text Placeholder 10">
            <a:extLst>
              <a:ext uri="{FF2B5EF4-FFF2-40B4-BE49-F238E27FC236}">
                <a16:creationId xmlns:a16="http://schemas.microsoft.com/office/drawing/2014/main" id="{8083BAA1-06E2-4BDB-A44B-DF7A23F619E6}"/>
              </a:ext>
            </a:extLst>
          </p:cNvPr>
          <p:cNvSpPr>
            <a:spLocks noGrp="1"/>
          </p:cNvSpPr>
          <p:nvPr>
            <p:custDataLst>
              <p:tags r:id="rId28"/>
            </p:custDataLst>
          </p:nvPr>
        </p:nvSpPr>
        <p:spPr bwMode="auto">
          <a:xfrm>
            <a:off x="409575" y="4975225"/>
            <a:ext cx="18161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A8C1149-4931-43AF-A16C-FD6FBDA4D6D0}" type="datetime'Hydro''''''''gen ''(''S''MR'' w''it''''h ''C''''''C''S)'">
              <a:rPr lang="en-US" altLang="en-US" sz="1200" smtClean="0"/>
              <a:pPr marL="0" lvl="0" indent="0" algn="r">
                <a:spcBef>
                  <a:spcPct val="0"/>
                </a:spcBef>
                <a:spcAft>
                  <a:spcPct val="0"/>
                </a:spcAft>
                <a:buNone/>
              </a:pPr>
              <a:t>Hydrogen (SMR with CCS)</a:t>
            </a:fld>
            <a:endParaRPr lang="en-US" sz="1200"/>
          </a:p>
        </p:txBody>
      </p:sp>
      <p:sp>
        <p:nvSpPr>
          <p:cNvPr id="31" name="Text Placeholder 10">
            <a:extLst>
              <a:ext uri="{FF2B5EF4-FFF2-40B4-BE49-F238E27FC236}">
                <a16:creationId xmlns:a16="http://schemas.microsoft.com/office/drawing/2014/main" id="{A023DC46-7801-1136-C4DE-5C62646566FE}"/>
              </a:ext>
            </a:extLst>
          </p:cNvPr>
          <p:cNvSpPr>
            <a:spLocks noGrp="1"/>
          </p:cNvSpPr>
          <p:nvPr>
            <p:custDataLst>
              <p:tags r:id="rId29"/>
            </p:custDataLst>
          </p:nvPr>
        </p:nvSpPr>
        <p:spPr bwMode="auto">
          <a:xfrm>
            <a:off x="1905000" y="5384800"/>
            <a:ext cx="3206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A86512E-6271-47E2-9FC7-0498D7B0CE1E}" type="datetime'''''''''''''''''''''''''D''''''A''''''''C'''''''''''''''''">
              <a:rPr lang="en-US" altLang="en-US" sz="1200" smtClean="0"/>
              <a:pPr marL="0" lvl="0" indent="0" algn="r">
                <a:spcBef>
                  <a:spcPct val="0"/>
                </a:spcBef>
                <a:spcAft>
                  <a:spcPct val="0"/>
                </a:spcAft>
                <a:buNone/>
              </a:pPr>
              <a:t>DAC</a:t>
            </a:fld>
            <a:endParaRPr lang="en-US" sz="1200"/>
          </a:p>
        </p:txBody>
      </p:sp>
      <p:sp>
        <p:nvSpPr>
          <p:cNvPr id="32" name="Text Placeholder 10">
            <a:extLst>
              <a:ext uri="{FF2B5EF4-FFF2-40B4-BE49-F238E27FC236}">
                <a16:creationId xmlns:a16="http://schemas.microsoft.com/office/drawing/2014/main" id="{C3008CBA-171E-2EA6-310C-185DEB9CFCD2}"/>
              </a:ext>
            </a:extLst>
          </p:cNvPr>
          <p:cNvSpPr>
            <a:spLocks noGrp="1"/>
          </p:cNvSpPr>
          <p:nvPr>
            <p:custDataLst>
              <p:tags r:id="rId30"/>
            </p:custDataLst>
          </p:nvPr>
        </p:nvSpPr>
        <p:spPr bwMode="auto">
          <a:xfrm>
            <a:off x="1844675" y="5794375"/>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F1B0118-5B4B-463C-8533-BF674E31DE9C}" type="datetime'''''''O''''''''th''''''''''''''e''''r'''">
              <a:rPr lang="en-US" altLang="en-US" sz="1200" smtClean="0"/>
              <a:pPr marL="0" lvl="0" indent="0" algn="r">
                <a:spcBef>
                  <a:spcPct val="0"/>
                </a:spcBef>
                <a:spcAft>
                  <a:spcPct val="0"/>
                </a:spcAft>
                <a:buNone/>
              </a:pPr>
              <a:t>Other</a:t>
            </a:fld>
            <a:endParaRPr lang="en-US" sz="1200"/>
          </a:p>
        </p:txBody>
      </p:sp>
      <p:sp useBgFill="1">
        <p:nvSpPr>
          <p:cNvPr id="33" name="Text Placeholder 10">
            <a:extLst>
              <a:ext uri="{FF2B5EF4-FFF2-40B4-BE49-F238E27FC236}">
                <a16:creationId xmlns:a16="http://schemas.microsoft.com/office/drawing/2014/main" id="{E485CE07-DEEA-CFD9-9CD6-E2A7B8B6CD1D}"/>
              </a:ext>
            </a:extLst>
          </p:cNvPr>
          <p:cNvSpPr>
            <a:spLocks noGrp="1"/>
          </p:cNvSpPr>
          <p:nvPr>
            <p:custDataLst>
              <p:tags r:id="rId31"/>
            </p:custDataLst>
          </p:nvPr>
        </p:nvSpPr>
        <p:spPr bwMode="gray">
          <a:xfrm>
            <a:off x="3352800" y="2527300"/>
            <a:ext cx="631825"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effectLst/>
              </a:rPr>
              <a:t>$40-$133</a:t>
            </a:r>
            <a:endParaRPr lang="en-US" sz="1100" dirty="0"/>
          </a:p>
        </p:txBody>
      </p:sp>
      <p:sp useBgFill="1">
        <p:nvSpPr>
          <p:cNvPr id="34" name="Text Placeholder 10">
            <a:extLst>
              <a:ext uri="{FF2B5EF4-FFF2-40B4-BE49-F238E27FC236}">
                <a16:creationId xmlns:a16="http://schemas.microsoft.com/office/drawing/2014/main" id="{BB55B918-2A88-141C-73CC-40F2EDF61DD6}"/>
              </a:ext>
            </a:extLst>
          </p:cNvPr>
          <p:cNvSpPr>
            <a:spLocks noGrp="1"/>
          </p:cNvSpPr>
          <p:nvPr>
            <p:custDataLst>
              <p:tags r:id="rId32"/>
            </p:custDataLst>
          </p:nvPr>
        </p:nvSpPr>
        <p:spPr bwMode="gray">
          <a:xfrm>
            <a:off x="3892550" y="2936875"/>
            <a:ext cx="631825"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t>$60-$205</a:t>
            </a:r>
            <a:endParaRPr lang="en-US" sz="1100" dirty="0"/>
          </a:p>
        </p:txBody>
      </p:sp>
      <p:sp>
        <p:nvSpPr>
          <p:cNvPr id="35" name="Text Placeholder 10">
            <a:extLst>
              <a:ext uri="{FF2B5EF4-FFF2-40B4-BE49-F238E27FC236}">
                <a16:creationId xmlns:a16="http://schemas.microsoft.com/office/drawing/2014/main" id="{88B8F299-2EE0-EDA6-7124-B33E63BFC7DA}"/>
              </a:ext>
            </a:extLst>
          </p:cNvPr>
          <p:cNvSpPr>
            <a:spLocks noGrp="1"/>
          </p:cNvSpPr>
          <p:nvPr>
            <p:custDataLst>
              <p:tags r:id="rId33"/>
            </p:custDataLst>
          </p:nvPr>
        </p:nvSpPr>
        <p:spPr bwMode="gray">
          <a:xfrm>
            <a:off x="8364538" y="3344864"/>
            <a:ext cx="747713"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effectLst/>
              </a:rPr>
              <a:t>$750-$800 </a:t>
            </a:r>
            <a:endParaRPr lang="en-US" sz="1100" dirty="0"/>
          </a:p>
        </p:txBody>
      </p:sp>
      <p:sp useBgFill="1">
        <p:nvSpPr>
          <p:cNvPr id="37" name="Text Placeholder 10">
            <a:extLst>
              <a:ext uri="{FF2B5EF4-FFF2-40B4-BE49-F238E27FC236}">
                <a16:creationId xmlns:a16="http://schemas.microsoft.com/office/drawing/2014/main" id="{9BCC9D49-1C6B-42C6-BBF4-A8BA30778AD8}"/>
              </a:ext>
            </a:extLst>
          </p:cNvPr>
          <p:cNvSpPr>
            <a:spLocks noGrp="1"/>
          </p:cNvSpPr>
          <p:nvPr>
            <p:custDataLst>
              <p:tags r:id="rId34"/>
            </p:custDataLst>
          </p:nvPr>
        </p:nvSpPr>
        <p:spPr bwMode="gray">
          <a:xfrm>
            <a:off x="3578225" y="4164013"/>
            <a:ext cx="631825"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t>$88-$163</a:t>
            </a:r>
            <a:endParaRPr lang="en-US" sz="1100" dirty="0"/>
          </a:p>
        </p:txBody>
      </p:sp>
      <p:sp useBgFill="1">
        <p:nvSpPr>
          <p:cNvPr id="39" name="Text Placeholder 10">
            <a:extLst>
              <a:ext uri="{FF2B5EF4-FFF2-40B4-BE49-F238E27FC236}">
                <a16:creationId xmlns:a16="http://schemas.microsoft.com/office/drawing/2014/main" id="{ED1B81D1-90A9-A489-C508-F1A8748764F8}"/>
              </a:ext>
            </a:extLst>
          </p:cNvPr>
          <p:cNvSpPr>
            <a:spLocks noGrp="1"/>
          </p:cNvSpPr>
          <p:nvPr>
            <p:custDataLst>
              <p:tags r:id="rId35"/>
            </p:custDataLst>
          </p:nvPr>
        </p:nvSpPr>
        <p:spPr bwMode="gray">
          <a:xfrm>
            <a:off x="3375025" y="4981575"/>
            <a:ext cx="631825"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sz="1100" dirty="0"/>
              <a:t>$50-$136</a:t>
            </a:r>
          </a:p>
        </p:txBody>
      </p:sp>
      <p:sp useBgFill="1">
        <p:nvSpPr>
          <p:cNvPr id="40" name="Text Placeholder 10">
            <a:extLst>
              <a:ext uri="{FF2B5EF4-FFF2-40B4-BE49-F238E27FC236}">
                <a16:creationId xmlns:a16="http://schemas.microsoft.com/office/drawing/2014/main" id="{D1783A62-C735-4428-04E6-A3EAD91DFEB7}"/>
              </a:ext>
            </a:extLst>
          </p:cNvPr>
          <p:cNvSpPr>
            <a:spLocks noGrp="1"/>
          </p:cNvSpPr>
          <p:nvPr>
            <p:custDataLst>
              <p:tags r:id="rId36"/>
            </p:custDataLst>
          </p:nvPr>
        </p:nvSpPr>
        <p:spPr bwMode="gray">
          <a:xfrm>
            <a:off x="4945063" y="5391150"/>
            <a:ext cx="709613"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t>$100-$345</a:t>
            </a:r>
            <a:endParaRPr lang="en-US" sz="1100" dirty="0"/>
          </a:p>
        </p:txBody>
      </p:sp>
      <p:sp useBgFill="1">
        <p:nvSpPr>
          <p:cNvPr id="41" name="Text Placeholder 10">
            <a:extLst>
              <a:ext uri="{FF2B5EF4-FFF2-40B4-BE49-F238E27FC236}">
                <a16:creationId xmlns:a16="http://schemas.microsoft.com/office/drawing/2014/main" id="{5C2B4B83-281A-D540-4B01-60A4D313B9DA}"/>
              </a:ext>
            </a:extLst>
          </p:cNvPr>
          <p:cNvSpPr>
            <a:spLocks noGrp="1"/>
          </p:cNvSpPr>
          <p:nvPr>
            <p:custDataLst>
              <p:tags r:id="rId37"/>
            </p:custDataLst>
          </p:nvPr>
        </p:nvSpPr>
        <p:spPr bwMode="gray">
          <a:xfrm>
            <a:off x="4606925" y="5800725"/>
            <a:ext cx="709613"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t>$200-$300</a:t>
            </a:r>
            <a:endParaRPr lang="en-US" sz="1100" dirty="0"/>
          </a:p>
        </p:txBody>
      </p:sp>
      <p:sp>
        <p:nvSpPr>
          <p:cNvPr id="24" name="Text Placeholder 10">
            <a:extLst>
              <a:ext uri="{FF2B5EF4-FFF2-40B4-BE49-F238E27FC236}">
                <a16:creationId xmlns:a16="http://schemas.microsoft.com/office/drawing/2014/main" id="{E2E41B4B-A570-985A-DBCC-B522556528BF}"/>
              </a:ext>
            </a:extLst>
          </p:cNvPr>
          <p:cNvSpPr>
            <a:spLocks noGrp="1"/>
          </p:cNvSpPr>
          <p:nvPr>
            <p:custDataLst>
              <p:tags r:id="rId38"/>
            </p:custDataLst>
          </p:nvPr>
        </p:nvSpPr>
        <p:spPr bwMode="auto">
          <a:xfrm>
            <a:off x="1455738" y="2520950"/>
            <a:ext cx="7699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US" altLang="en-US" sz="1200" dirty="0"/>
              <a:t>Iron &amp; steel</a:t>
            </a:r>
            <a:endParaRPr lang="en-US" sz="1200" dirty="0"/>
          </a:p>
        </p:txBody>
      </p:sp>
      <p:sp>
        <p:nvSpPr>
          <p:cNvPr id="42" name="Rectangle 41">
            <a:extLst>
              <a:ext uri="{FF2B5EF4-FFF2-40B4-BE49-F238E27FC236}">
                <a16:creationId xmlns:a16="http://schemas.microsoft.com/office/drawing/2014/main" id="{C3568B0A-DDA0-52D1-A6A7-C7E26405A64A}"/>
              </a:ext>
            </a:extLst>
          </p:cNvPr>
          <p:cNvSpPr/>
          <p:nvPr>
            <p:custDataLst>
              <p:tags r:id="rId39"/>
            </p:custDataLst>
          </p:nvPr>
        </p:nvSpPr>
        <p:spPr bwMode="auto">
          <a:xfrm>
            <a:off x="5030788" y="2406650"/>
            <a:ext cx="2540000" cy="1003300"/>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3" name="Rectangle 42">
            <a:extLst>
              <a:ext uri="{FF2B5EF4-FFF2-40B4-BE49-F238E27FC236}">
                <a16:creationId xmlns:a16="http://schemas.microsoft.com/office/drawing/2014/main" id="{51134ECF-37C6-C5A2-2F34-D64E71FBBEBB}"/>
              </a:ext>
            </a:extLst>
          </p:cNvPr>
          <p:cNvSpPr/>
          <p:nvPr>
            <p:custDataLst>
              <p:tags r:id="rId40"/>
            </p:custDataLst>
          </p:nvPr>
        </p:nvSpPr>
        <p:spPr bwMode="auto">
          <a:xfrm>
            <a:off x="5091113" y="2471738"/>
            <a:ext cx="214313" cy="160338"/>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4" name="Rectangle 43">
            <a:extLst>
              <a:ext uri="{FF2B5EF4-FFF2-40B4-BE49-F238E27FC236}">
                <a16:creationId xmlns:a16="http://schemas.microsoft.com/office/drawing/2014/main" id="{251232AD-971D-FC00-35C1-9221583C32FE}"/>
              </a:ext>
            </a:extLst>
          </p:cNvPr>
          <p:cNvSpPr/>
          <p:nvPr>
            <p:custDataLst>
              <p:tags r:id="rId41"/>
            </p:custDataLst>
          </p:nvPr>
        </p:nvSpPr>
        <p:spPr bwMode="auto">
          <a:xfrm>
            <a:off x="5091113" y="2705100"/>
            <a:ext cx="214313" cy="160338"/>
          </a:xfrm>
          <a:prstGeom prst="rect">
            <a:avLst/>
          </a:prstGeom>
          <a:solidFill>
            <a:srgbClr val="D2F1EE"/>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5" name="Rectangle 44">
            <a:extLst>
              <a:ext uri="{FF2B5EF4-FFF2-40B4-BE49-F238E27FC236}">
                <a16:creationId xmlns:a16="http://schemas.microsoft.com/office/drawing/2014/main" id="{7EECB285-AAF7-CB70-64F7-DB8B148A776B}"/>
              </a:ext>
            </a:extLst>
          </p:cNvPr>
          <p:cNvSpPr/>
          <p:nvPr>
            <p:custDataLst>
              <p:tags r:id="rId42"/>
            </p:custDataLst>
          </p:nvPr>
        </p:nvSpPr>
        <p:spPr bwMode="auto">
          <a:xfrm>
            <a:off x="5091113" y="2938463"/>
            <a:ext cx="214313" cy="160338"/>
          </a:xfrm>
          <a:prstGeom prst="rect">
            <a:avLst/>
          </a:prstGeom>
          <a:noFill/>
          <a:ln w="28575" cap="flat" cmpd="sng" algn="ctr">
            <a:solidFill>
              <a:srgbClr val="D2F1EE"/>
            </a:solidFill>
            <a:prstDash val="dash"/>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6" name="Rectangle 45">
            <a:extLst>
              <a:ext uri="{FF2B5EF4-FFF2-40B4-BE49-F238E27FC236}">
                <a16:creationId xmlns:a16="http://schemas.microsoft.com/office/drawing/2014/main" id="{1B907FB2-98F0-D6DF-AE2A-5682B166E9E8}"/>
              </a:ext>
            </a:extLst>
          </p:cNvPr>
          <p:cNvSpPr/>
          <p:nvPr>
            <p:custDataLst>
              <p:tags r:id="rId43"/>
            </p:custDataLst>
          </p:nvPr>
        </p:nvSpPr>
        <p:spPr bwMode="auto">
          <a:xfrm>
            <a:off x="5091113" y="3171825"/>
            <a:ext cx="214313" cy="160338"/>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7" name="Text Placeholder 10">
            <a:extLst>
              <a:ext uri="{FF2B5EF4-FFF2-40B4-BE49-F238E27FC236}">
                <a16:creationId xmlns:a16="http://schemas.microsoft.com/office/drawing/2014/main" id="{4A353B1F-882A-4B7B-AFC1-6CC3D0AE7A60}"/>
              </a:ext>
            </a:extLst>
          </p:cNvPr>
          <p:cNvSpPr>
            <a:spLocks noGrp="1"/>
          </p:cNvSpPr>
          <p:nvPr>
            <p:custDataLst>
              <p:tags r:id="rId44"/>
            </p:custDataLst>
          </p:nvPr>
        </p:nvSpPr>
        <p:spPr bwMode="auto">
          <a:xfrm>
            <a:off x="5356225" y="2466975"/>
            <a:ext cx="16716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200" dirty="0">
                <a:effectLst/>
              </a:rPr>
              <a:t>Industrial carbon </a:t>
            </a:r>
            <a:r>
              <a:rPr lang="en-US" altLang="en-US" sz="1200" dirty="0"/>
              <a:t>c</a:t>
            </a:r>
            <a:r>
              <a:rPr lang="en-US" altLang="en-US" sz="1200" dirty="0">
                <a:effectLst/>
              </a:rPr>
              <a:t>apture</a:t>
            </a:r>
            <a:endParaRPr lang="en-US" sz="1200" dirty="0"/>
          </a:p>
        </p:txBody>
      </p:sp>
      <p:sp>
        <p:nvSpPr>
          <p:cNvPr id="48" name="Text Placeholder 10">
            <a:extLst>
              <a:ext uri="{FF2B5EF4-FFF2-40B4-BE49-F238E27FC236}">
                <a16:creationId xmlns:a16="http://schemas.microsoft.com/office/drawing/2014/main" id="{501472F1-13EE-2236-F418-9B6A13FF9813}"/>
              </a:ext>
            </a:extLst>
          </p:cNvPr>
          <p:cNvSpPr>
            <a:spLocks noGrp="1"/>
          </p:cNvSpPr>
          <p:nvPr>
            <p:custDataLst>
              <p:tags r:id="rId45"/>
            </p:custDataLst>
          </p:nvPr>
        </p:nvSpPr>
        <p:spPr bwMode="auto">
          <a:xfrm>
            <a:off x="5356225" y="2700338"/>
            <a:ext cx="14366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200" dirty="0">
                <a:effectLst/>
              </a:rPr>
              <a:t>Other carbon </a:t>
            </a:r>
            <a:r>
              <a:rPr lang="en-US" altLang="en-US" sz="1200" dirty="0"/>
              <a:t>c</a:t>
            </a:r>
            <a:r>
              <a:rPr lang="en-US" altLang="en-US" sz="1200" dirty="0">
                <a:effectLst/>
              </a:rPr>
              <a:t>apture</a:t>
            </a:r>
            <a:endParaRPr lang="en-US" sz="1200" dirty="0"/>
          </a:p>
        </p:txBody>
      </p:sp>
      <p:sp>
        <p:nvSpPr>
          <p:cNvPr id="49" name="Text Placeholder 10">
            <a:extLst>
              <a:ext uri="{FF2B5EF4-FFF2-40B4-BE49-F238E27FC236}">
                <a16:creationId xmlns:a16="http://schemas.microsoft.com/office/drawing/2014/main" id="{2792563B-A3E6-B27C-C3C2-BAEA6E8D546A}"/>
              </a:ext>
            </a:extLst>
          </p:cNvPr>
          <p:cNvSpPr>
            <a:spLocks noGrp="1"/>
          </p:cNvSpPr>
          <p:nvPr>
            <p:custDataLst>
              <p:tags r:id="rId46"/>
            </p:custDataLst>
          </p:nvPr>
        </p:nvSpPr>
        <p:spPr bwMode="auto">
          <a:xfrm>
            <a:off x="5356225" y="2933700"/>
            <a:ext cx="21542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sz="1200" dirty="0"/>
              <a:t>Belfer estimated carbon capture</a:t>
            </a:r>
          </a:p>
        </p:txBody>
      </p:sp>
      <p:sp>
        <p:nvSpPr>
          <p:cNvPr id="50" name="Text Placeholder 10">
            <a:extLst>
              <a:ext uri="{FF2B5EF4-FFF2-40B4-BE49-F238E27FC236}">
                <a16:creationId xmlns:a16="http://schemas.microsoft.com/office/drawing/2014/main" id="{AAC88F74-D27B-CBC9-3794-D76E166B4BC0}"/>
              </a:ext>
            </a:extLst>
          </p:cNvPr>
          <p:cNvSpPr>
            <a:spLocks noGrp="1"/>
          </p:cNvSpPr>
          <p:nvPr>
            <p:custDataLst>
              <p:tags r:id="rId47"/>
            </p:custDataLst>
          </p:nvPr>
        </p:nvSpPr>
        <p:spPr bwMode="auto">
          <a:xfrm>
            <a:off x="5356225" y="3167063"/>
            <a:ext cx="7016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200" dirty="0"/>
              <a:t>45Q credit</a:t>
            </a:r>
            <a:endParaRPr lang="en-US" sz="1200" dirty="0"/>
          </a:p>
        </p:txBody>
      </p:sp>
      <p:grpSp>
        <p:nvGrpSpPr>
          <p:cNvPr id="51" name="Group 50">
            <a:extLst>
              <a:ext uri="{FF2B5EF4-FFF2-40B4-BE49-F238E27FC236}">
                <a16:creationId xmlns:a16="http://schemas.microsoft.com/office/drawing/2014/main" id="{8873210D-F37C-B72E-1521-948A9170A452}"/>
              </a:ext>
            </a:extLst>
          </p:cNvPr>
          <p:cNvGrpSpPr/>
          <p:nvPr/>
        </p:nvGrpSpPr>
        <p:grpSpPr>
          <a:xfrm>
            <a:off x="329184" y="1554480"/>
            <a:ext cx="8212138" cy="288219"/>
            <a:chOff x="488950" y="1695176"/>
            <a:chExt cx="4394199" cy="288219"/>
          </a:xfrm>
        </p:grpSpPr>
        <p:sp>
          <p:nvSpPr>
            <p:cNvPr id="52" name="btfpColumnHeaderBoxText223027">
              <a:extLst>
                <a:ext uri="{FF2B5EF4-FFF2-40B4-BE49-F238E27FC236}">
                  <a16:creationId xmlns:a16="http://schemas.microsoft.com/office/drawing/2014/main" id="{DDE846BA-4B15-F927-EBE9-AC65C560A9EF}"/>
                </a:ext>
              </a:extLst>
            </p:cNvPr>
            <p:cNvSpPr txBox="1"/>
            <p:nvPr/>
          </p:nvSpPr>
          <p:spPr bwMode="gray">
            <a:xfrm>
              <a:off x="488950" y="1695176"/>
              <a:ext cx="4394198" cy="288219"/>
            </a:xfrm>
            <a:prstGeom prst="rect">
              <a:avLst/>
            </a:prstGeom>
            <a:noFill/>
            <a:ln w="9525" cap="flat" cmpd="sng" algn="ctr">
              <a:noFill/>
              <a:prstDash val="solid"/>
              <a:round/>
              <a:headEnd type="none" w="med" len="med"/>
              <a:tailEnd type="none" w="med" len="med"/>
            </a:ln>
          </p:spPr>
          <p:txBody>
            <a:bodyPr vert="horz" wrap="square" lIns="36036" tIns="36036" rIns="36036" bIns="36036" rtlCol="0" anchor="b">
              <a:noAutofit/>
            </a:bodyPr>
            <a:lstStyle/>
            <a:p>
              <a:pPr defTabSz="711200">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Levelized cost of capture is highest for DAC, lowest for other industries</a:t>
              </a:r>
            </a:p>
          </p:txBody>
        </p:sp>
        <p:cxnSp>
          <p:nvCxnSpPr>
            <p:cNvPr id="53" name="btfpColumnHeaderBoxLine223027">
              <a:extLst>
                <a:ext uri="{FF2B5EF4-FFF2-40B4-BE49-F238E27FC236}">
                  <a16:creationId xmlns:a16="http://schemas.microsoft.com/office/drawing/2014/main" id="{9070E610-0B93-FA55-9D2D-D82ACAFB8C9D}"/>
                </a:ext>
              </a:extLst>
            </p:cNvPr>
            <p:cNvCxnSpPr>
              <a:cxnSpLocks/>
            </p:cNvCxnSpPr>
            <p:nvPr/>
          </p:nvCxnSpPr>
          <p:spPr bwMode="gray">
            <a:xfrm>
              <a:off x="488952" y="1965105"/>
              <a:ext cx="4394197" cy="0"/>
            </a:xfrm>
            <a:prstGeom prst="line">
              <a:avLst/>
            </a:prstGeom>
            <a:ln w="9525" cap="flat" cmpd="sng" algn="ctr">
              <a:solidFill>
                <a:schemeClr val="tx1"/>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54" name="Title 1">
            <a:extLst>
              <a:ext uri="{FF2B5EF4-FFF2-40B4-BE49-F238E27FC236}">
                <a16:creationId xmlns:a16="http://schemas.microsoft.com/office/drawing/2014/main" id="{EE0704BE-0827-86C0-5915-9CF826914F8E}"/>
              </a:ext>
            </a:extLst>
          </p:cNvPr>
          <p:cNvSpPr txBox="1">
            <a:spLocks/>
          </p:cNvSpPr>
          <p:nvPr/>
        </p:nvSpPr>
        <p:spPr>
          <a:xfrm>
            <a:off x="330199" y="523318"/>
            <a:ext cx="11684591" cy="659434"/>
          </a:xfrm>
          <a:prstGeom prst="rect">
            <a:avLst/>
          </a:prstGeom>
        </p:spPr>
        <p:txBody>
          <a:bodyPr vert="horz" lIns="91440" tIns="0" rIns="91440" bIns="45720" rtlCol="0" anchor="t">
            <a:noAutofit/>
          </a:bodyPr>
          <a:lstStyle>
            <a:lvl1pPr algn="l" defTabSz="711200" rtl="0" eaLnBrk="1" latinLnBrk="0" hangingPunct="1">
              <a:lnSpc>
                <a:spcPct val="100000"/>
              </a:lnSpc>
              <a:spcBef>
                <a:spcPct val="0"/>
              </a:spcBef>
              <a:buNone/>
              <a:defRPr sz="2800" b="1" kern="1200" baseline="0">
                <a:solidFill>
                  <a:schemeClr val="tx1"/>
                </a:solidFill>
                <a:latin typeface="+mj-lt"/>
                <a:ea typeface="+mj-ea"/>
                <a:cs typeface="+mj-cs"/>
              </a:defRPr>
            </a:lvl1pPr>
          </a:lstStyle>
          <a:p>
            <a:endParaRPr lang="en-US">
              <a:cs typeface="Arial"/>
            </a:endParaRPr>
          </a:p>
        </p:txBody>
      </p:sp>
      <p:sp>
        <p:nvSpPr>
          <p:cNvPr id="55" name="btfpNotesBox801066">
            <a:extLst>
              <a:ext uri="{FF2B5EF4-FFF2-40B4-BE49-F238E27FC236}">
                <a16:creationId xmlns:a16="http://schemas.microsoft.com/office/drawing/2014/main" id="{65CAAA80-F20C-674A-AB4A-943E55984161}"/>
              </a:ext>
            </a:extLst>
          </p:cNvPr>
          <p:cNvSpPr txBox="1"/>
          <p:nvPr>
            <p:custDataLst>
              <p:tags r:id="rId48"/>
            </p:custDataLst>
          </p:nvPr>
        </p:nvSpPr>
        <p:spPr bwMode="gray">
          <a:xfrm>
            <a:off x="329184" y="6272784"/>
            <a:ext cx="8655240" cy="492443"/>
          </a:xfrm>
          <a:prstGeom prst="rect">
            <a:avLst/>
          </a:prstGeom>
          <a:noFill/>
        </p:spPr>
        <p:txBody>
          <a:bodyPr vert="horz" wrap="square" lIns="0" tIns="0" rIns="0" bIns="0" rtlCol="0" anchor="b">
            <a:spAutoFit/>
          </a:bodyPr>
          <a:lstStyle/>
          <a:p>
            <a:pPr defTabSz="711200">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Canary Media,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59"/>
              </a:rPr>
              <a:t>CO</a:t>
            </a:r>
            <a:r>
              <a:rPr kumimoji="0" lang="en-US" sz="800" b="0" i="0" u="none" strike="noStrike" kern="1200" cap="none" spc="0" normalizeH="0" baseline="-25000" noProof="0" dirty="0">
                <a:ln>
                  <a:noFill/>
                </a:ln>
                <a:solidFill>
                  <a:srgbClr val="000000"/>
                </a:solidFill>
                <a:effectLst/>
                <a:uLnTx/>
                <a:uFillTx/>
                <a:latin typeface="Arial"/>
                <a:ea typeface="+mn-ea"/>
                <a:cs typeface="+mn-cs"/>
                <a:hlinkClick r:id="rId59"/>
              </a:rPr>
              <a:t>2</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59"/>
              </a:rPr>
              <a:t> Removal</a:t>
            </a:r>
            <a:r>
              <a:rPr kumimoji="0" lang="en-US" sz="800" b="0" i="0" u="none" strike="noStrike" kern="1200" cap="none" spc="0" normalizeH="0" baseline="0" noProof="0" dirty="0">
                <a:ln>
                  <a:noFill/>
                </a:ln>
                <a:solidFill>
                  <a:srgbClr val="000000"/>
                </a:solidFill>
                <a:effectLst/>
                <a:uLnTx/>
                <a:uFillTx/>
                <a:latin typeface="Arial"/>
                <a:ea typeface="+mn-ea"/>
                <a:cs typeface="+mn-cs"/>
              </a:rPr>
              <a:t> (2024); Carbon180,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60"/>
              </a:rPr>
              <a:t>DAC</a:t>
            </a:r>
            <a:r>
              <a:rPr kumimoji="0" lang="en-US" sz="800" b="0" i="0" u="none" strike="noStrike" kern="1200" cap="none" spc="0" normalizeH="0" baseline="0" noProof="0" dirty="0">
                <a:ln>
                  <a:noFill/>
                </a:ln>
                <a:solidFill>
                  <a:srgbClr val="000000"/>
                </a:solidFill>
                <a:effectLst/>
                <a:uLnTx/>
                <a:uFillTx/>
                <a:latin typeface="Arial"/>
                <a:ea typeface="+mn-ea"/>
                <a:cs typeface="+mn-cs"/>
              </a:rPr>
              <a:t> (2024); </a:t>
            </a:r>
            <a:r>
              <a:rPr kumimoji="0" lang="en-US" sz="800" b="0" i="0" u="none" strike="noStrike" kern="1200" cap="none" spc="0" normalizeH="0" baseline="0" noProof="0" dirty="0" err="1">
                <a:ln>
                  <a:noFill/>
                </a:ln>
                <a:solidFill>
                  <a:srgbClr val="000000"/>
                </a:solidFill>
                <a:effectLst/>
                <a:uLnTx/>
                <a:uFillTx/>
                <a:latin typeface="Arial"/>
                <a:ea typeface="+mn-ea"/>
                <a:cs typeface="+mn-cs"/>
              </a:rPr>
              <a:t>Eisneramper</a:t>
            </a:r>
            <a:r>
              <a:rPr lang="en-US" sz="800" dirty="0">
                <a:solidFill>
                  <a:srgbClr val="000000"/>
                </a:solidFill>
                <a:latin typeface="Arial"/>
              </a:rPr>
              <a:t>, </a:t>
            </a:r>
            <a:r>
              <a:rPr lang="en-US" sz="800" dirty="0">
                <a:solidFill>
                  <a:srgbClr val="000000"/>
                </a:solidFill>
                <a:latin typeface="Arial"/>
                <a:hlinkClick r:id="rId61"/>
              </a:rPr>
              <a:t>45Q Credit</a:t>
            </a:r>
            <a:r>
              <a:rPr lang="en-US" sz="800" dirty="0">
                <a:solidFill>
                  <a:srgbClr val="000000"/>
                </a:solidFill>
                <a:latin typeface="Arial"/>
              </a:rPr>
              <a:t> (2023); </a:t>
            </a:r>
            <a:r>
              <a:rPr kumimoji="0" lang="en-US" sz="800" b="0" i="0" u="none" strike="noStrike" kern="1200" cap="none" spc="0" normalizeH="0" baseline="0" noProof="0" dirty="0">
                <a:ln>
                  <a:noFill/>
                </a:ln>
                <a:solidFill>
                  <a:srgbClr val="000000"/>
                </a:solidFill>
                <a:effectLst/>
                <a:uLnTx/>
                <a:uFillTx/>
                <a:latin typeface="Arial"/>
                <a:ea typeface="+mn-ea"/>
                <a:cs typeface="+mn-cs"/>
              </a:rPr>
              <a:t>Lazard,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62"/>
              </a:rPr>
              <a:t>LCOE</a:t>
            </a:r>
            <a:r>
              <a:rPr kumimoji="0" lang="en-US" sz="800" b="0" i="0" u="none" strike="noStrike" kern="1200" cap="none" spc="0" normalizeH="0" baseline="0" noProof="0" dirty="0">
                <a:ln>
                  <a:noFill/>
                </a:ln>
                <a:solidFill>
                  <a:srgbClr val="000000"/>
                </a:solidFill>
                <a:effectLst/>
                <a:uLnTx/>
                <a:uFillTx/>
                <a:latin typeface="Arial"/>
                <a:ea typeface="+mn-ea"/>
                <a:cs typeface="+mn-cs"/>
              </a:rPr>
              <a:t> (2023); IEA,</a:t>
            </a:r>
            <a:r>
              <a:rPr lang="en-US" sz="800" dirty="0">
                <a:solidFill>
                  <a:srgbClr val="000000"/>
                </a:solidFill>
                <a:latin typeface="Arial"/>
              </a:rPr>
              <a:t> </a:t>
            </a:r>
            <a:r>
              <a:rPr lang="en-US" sz="800" dirty="0">
                <a:solidFill>
                  <a:srgbClr val="000000"/>
                </a:solidFill>
                <a:ea typeface="+mn-lt"/>
                <a:cs typeface="+mn-lt"/>
                <a:hlinkClick r:id="rId63"/>
              </a:rPr>
              <a:t>Is carbon capture too expensive?</a:t>
            </a:r>
            <a:r>
              <a:rPr lang="en-US" sz="800" dirty="0">
                <a:solidFill>
                  <a:srgbClr val="000000"/>
                </a:solidFill>
                <a:latin typeface="Arial"/>
              </a:rPr>
              <a:t> (2021); IEA, </a:t>
            </a:r>
            <a:r>
              <a:rPr lang="en-US" sz="800" dirty="0">
                <a:solidFill>
                  <a:srgbClr val="000000"/>
                </a:solidFill>
                <a:latin typeface="Arial"/>
                <a:hlinkClick r:id="rId64"/>
              </a:rPr>
              <a:t>Levelized</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64"/>
              </a:rPr>
              <a:t> Cost of CO2</a:t>
            </a:r>
            <a:r>
              <a:rPr kumimoji="0" lang="en-US" sz="800" b="0" i="0" u="none" strike="noStrike" kern="1200" cap="none" spc="0" normalizeH="0" baseline="0" noProof="0" dirty="0">
                <a:ln>
                  <a:noFill/>
                </a:ln>
                <a:solidFill>
                  <a:srgbClr val="000000"/>
                </a:solidFill>
                <a:effectLst/>
                <a:uLnTx/>
                <a:uFillTx/>
                <a:latin typeface="Arial"/>
                <a:ea typeface="+mn-ea"/>
                <a:cs typeface="+mn-cs"/>
              </a:rPr>
              <a:t> (2020</a:t>
            </a:r>
            <a:r>
              <a:rPr lang="en-US" sz="800" dirty="0">
                <a:solidFill>
                  <a:srgbClr val="000000"/>
                </a:solidFill>
                <a:latin typeface="Arial"/>
              </a:rPr>
              <a:t>); </a:t>
            </a:r>
            <a:r>
              <a:rPr lang="en-US" sz="800" dirty="0">
                <a:latin typeface="+mj-lt"/>
              </a:rPr>
              <a:t>DOE, </a:t>
            </a:r>
            <a:r>
              <a:rPr lang="en-US" sz="800" u="sng" dirty="0">
                <a:latin typeface="+mj-lt"/>
                <a:hlinkClick r:id="rId65"/>
              </a:rPr>
              <a:t>Pathways to Commercial Liftoff</a:t>
            </a:r>
            <a:r>
              <a:rPr lang="en-US" sz="800" dirty="0">
                <a:solidFill>
                  <a:srgbClr val="000000"/>
                </a:solidFill>
              </a:rPr>
              <a:t> </a:t>
            </a:r>
            <a:r>
              <a:rPr lang="en-US" sz="800" dirty="0">
                <a:latin typeface="+mj-lt"/>
              </a:rPr>
              <a:t>(2024); </a:t>
            </a:r>
            <a:r>
              <a:rPr lang="en-US" sz="800" dirty="0">
                <a:solidFill>
                  <a:srgbClr val="000000"/>
                </a:solidFill>
              </a:rPr>
              <a:t>IEA, </a:t>
            </a:r>
            <a:r>
              <a:rPr lang="en-US" sz="800" dirty="0">
                <a:solidFill>
                  <a:srgbClr val="000000"/>
                </a:solidFill>
                <a:hlinkClick r:id="rId64"/>
              </a:rPr>
              <a:t>Levelized Cost of CO2 Capture by Sector and Initial CO2 Concentration</a:t>
            </a:r>
            <a:r>
              <a:rPr lang="en-US" sz="800" dirty="0">
                <a:solidFill>
                  <a:srgbClr val="000000"/>
                </a:solidFill>
              </a:rPr>
              <a:t> (2019); Harvard Kennedy School Belfer Center, </a:t>
            </a:r>
            <a:r>
              <a:rPr lang="en-US" sz="800" dirty="0">
                <a:solidFill>
                  <a:srgbClr val="000000"/>
                </a:solidFill>
                <a:hlinkClick r:id="rId66"/>
              </a:rPr>
              <a:t>Carbon Capture Utilization and Storage: Technologies and Costs in the U.S. Context</a:t>
            </a:r>
            <a:r>
              <a:rPr lang="en-US" sz="800" dirty="0">
                <a:solidFill>
                  <a:srgbClr val="000000"/>
                </a:solidFill>
              </a:rPr>
              <a:t> (2022).</a:t>
            </a:r>
            <a:endParaRPr kumimoji="0" lang="en-US" sz="800" b="0" i="0" u="none" strike="noStrike" kern="1200" cap="none" spc="0" normalizeH="0" baseline="0" noProof="0" dirty="0">
              <a:ln>
                <a:noFill/>
              </a:ln>
              <a:solidFill>
                <a:srgbClr val="000000"/>
              </a:solidFill>
              <a:effectLst/>
              <a:uLnTx/>
              <a:uFillTx/>
              <a:latin typeface="+mj-lt"/>
              <a:cs typeface="Arial"/>
            </a:endParaRPr>
          </a:p>
          <a:p>
            <a:pPr defTabSz="711200">
              <a:defRPr/>
            </a:pPr>
            <a:r>
              <a:rPr kumimoji="0" lang="en-US" sz="800" b="0" i="0" u="none" strike="noStrike" kern="1200" cap="none" spc="0" normalizeH="0" baseline="0" noProof="0" dirty="0">
                <a:ln>
                  <a:noFill/>
                </a:ln>
                <a:solidFill>
                  <a:srgbClr val="000000"/>
                </a:solidFill>
                <a:effectLst/>
                <a:uLnTx/>
                <a:uFillTx/>
                <a:latin typeface="Arial"/>
                <a:cs typeface="Arial"/>
              </a:rPr>
              <a:t>Credit:</a:t>
            </a:r>
            <a:r>
              <a:rPr lang="en-US" sz="800" dirty="0">
                <a:solidFill>
                  <a:srgbClr val="000000"/>
                </a:solidFill>
                <a:latin typeface="Arial"/>
                <a:cs typeface="Arial"/>
              </a:rPr>
              <a:t> </a:t>
            </a:r>
            <a:r>
              <a:rPr lang="en-US" sz="800" dirty="0">
                <a:latin typeface="Arial"/>
                <a:cs typeface="Arial"/>
              </a:rPr>
              <a:t>Grace Frascati, Anda Wang, Michelle Priscilla, Hyae Ryung Kim, </a:t>
            </a:r>
            <a:r>
              <a:rPr kumimoji="0" lang="en-US" sz="800" b="0" i="0" u="none" strike="noStrike" kern="1200" cap="none" spc="0" normalizeH="0" baseline="0" noProof="0" dirty="0">
                <a:ln>
                  <a:noFill/>
                </a:ln>
                <a:solidFill>
                  <a:srgbClr val="000000"/>
                </a:solidFill>
                <a:effectLst/>
                <a:uLnTx/>
                <a:uFillTx/>
                <a:latin typeface="Arial"/>
                <a:ea typeface="+mn-ea"/>
                <a:cs typeface="+mn-cs"/>
              </a:rPr>
              <a:t>and </a:t>
            </a:r>
            <a:r>
              <a:rPr lang="en-US" sz="800" dirty="0">
                <a:solidFill>
                  <a:srgbClr val="000000"/>
                </a:solidFill>
                <a:hlinkClick r:id="rId67"/>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68"/>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69"/>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lang="en-US" sz="800" b="0" i="0" u="none" strike="noStrike" kern="1200" cap="none" spc="0" normalizeH="0" baseline="0" noProof="0" dirty="0">
              <a:ln>
                <a:noFill/>
              </a:ln>
              <a:solidFill>
                <a:srgbClr val="000000"/>
              </a:solidFill>
              <a:effectLst/>
              <a:uLnTx/>
              <a:uFillTx/>
              <a:latin typeface="Arial"/>
              <a:cs typeface="Arial"/>
            </a:endParaRPr>
          </a:p>
        </p:txBody>
      </p:sp>
      <p:cxnSp>
        <p:nvCxnSpPr>
          <p:cNvPr id="56" name="Straight Connector 55">
            <a:extLst>
              <a:ext uri="{FF2B5EF4-FFF2-40B4-BE49-F238E27FC236}">
                <a16:creationId xmlns:a16="http://schemas.microsoft.com/office/drawing/2014/main" id="{98A79AED-1134-BF3A-798A-E9B26A78EF17}"/>
              </a:ext>
            </a:extLst>
          </p:cNvPr>
          <p:cNvCxnSpPr>
            <a:cxnSpLocks/>
          </p:cNvCxnSpPr>
          <p:nvPr/>
        </p:nvCxnSpPr>
        <p:spPr bwMode="gray">
          <a:xfrm>
            <a:off x="2932692" y="2401735"/>
            <a:ext cx="0" cy="2894165"/>
          </a:xfrm>
          <a:prstGeom prst="line">
            <a:avLst/>
          </a:prstGeom>
          <a:ln w="3810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7" name="TextBox 56">
            <a:extLst>
              <a:ext uri="{FF2B5EF4-FFF2-40B4-BE49-F238E27FC236}">
                <a16:creationId xmlns:a16="http://schemas.microsoft.com/office/drawing/2014/main" id="{6C60C5E4-B1E0-3FC5-B89F-C1EE30C0E108}"/>
              </a:ext>
            </a:extLst>
          </p:cNvPr>
          <p:cNvSpPr txBox="1"/>
          <p:nvPr>
            <p:custDataLst>
              <p:tags r:id="rId49"/>
            </p:custDataLst>
          </p:nvPr>
        </p:nvSpPr>
        <p:spPr bwMode="gray">
          <a:xfrm>
            <a:off x="2365107" y="2219172"/>
            <a:ext cx="1220788" cy="226591"/>
          </a:xfrm>
          <a:prstGeom prst="rect">
            <a:avLst/>
          </a:prstGeom>
          <a:noFill/>
        </p:spPr>
        <p:txBody>
          <a:bodyPr wrap="square" lIns="36000" tIns="36000" rIns="36000" bIns="36000" rtlCol="0">
            <a:spAutoFit/>
          </a:bodyPr>
          <a:lstStyle/>
          <a:p>
            <a:pPr marL="0" indent="0" algn="ctr">
              <a:buNone/>
            </a:pPr>
            <a:r>
              <a:rPr lang="en-US" sz="1000" b="1">
                <a:solidFill>
                  <a:schemeClr val="accent5"/>
                </a:solidFill>
              </a:rPr>
              <a:t>Ambient: $85/ton</a:t>
            </a:r>
          </a:p>
        </p:txBody>
      </p:sp>
      <p:sp>
        <p:nvSpPr>
          <p:cNvPr id="58" name="Rectangle 57">
            <a:extLst>
              <a:ext uri="{FF2B5EF4-FFF2-40B4-BE49-F238E27FC236}">
                <a16:creationId xmlns:a16="http://schemas.microsoft.com/office/drawing/2014/main" id="{B4B58DA9-FEE2-338F-B67C-A1A8B307C7A4}"/>
              </a:ext>
            </a:extLst>
          </p:cNvPr>
          <p:cNvSpPr/>
          <p:nvPr>
            <p:custDataLst>
              <p:tags r:id="rId50"/>
            </p:custDataLst>
          </p:nvPr>
        </p:nvSpPr>
        <p:spPr bwMode="gray">
          <a:xfrm>
            <a:off x="5087941" y="2497138"/>
            <a:ext cx="214313" cy="152400"/>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9" name="TextBox 8">
            <a:extLst>
              <a:ext uri="{FF2B5EF4-FFF2-40B4-BE49-F238E27FC236}">
                <a16:creationId xmlns:a16="http://schemas.microsoft.com/office/drawing/2014/main" id="{A7DE9AA4-E11C-6358-1720-A2239EF7688E}"/>
              </a:ext>
            </a:extLst>
          </p:cNvPr>
          <p:cNvSpPr txBox="1"/>
          <p:nvPr/>
        </p:nvSpPr>
        <p:spPr bwMode="gray">
          <a:xfrm>
            <a:off x="9159874" y="1554480"/>
            <a:ext cx="2701926" cy="4555341"/>
          </a:xfrm>
          <a:prstGeom prst="rect">
            <a:avLst/>
          </a:prstGeom>
          <a:solidFill>
            <a:srgbClr val="E3E8EE"/>
          </a:solidFill>
          <a:ln w="9525" cap="flat" cmpd="sng" algn="ctr">
            <a:noFill/>
            <a:prstDash val="solid"/>
            <a:round/>
            <a:headEnd type="none" w="med" len="med"/>
            <a:tailEnd type="none" w="med" len="med"/>
          </a:ln>
        </p:spPr>
        <p:txBody>
          <a:bodyPr wrap="square" lIns="137160" tIns="137160" rIns="274320" bIns="137160" rtlCol="0" anchor="t">
            <a:noAutofit/>
          </a:bodyPr>
          <a:lstStyle/>
          <a:p>
            <a:pPr marL="0" marR="0" lvl="0" indent="0" algn="l" defTabSz="711200" rtl="0" eaLnBrk="1" fontAlgn="auto" latinLnBrk="0" hangingPunct="1">
              <a:lnSpc>
                <a:spcPct val="100000"/>
              </a:lnSpc>
              <a:spcBef>
                <a:spcPts val="1200"/>
              </a:spcBef>
              <a:spcAft>
                <a:spcPts val="60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Observations</a:t>
            </a:r>
            <a:endParaRPr lang="en-US" sz="1050" b="1" dirty="0">
              <a:solidFill>
                <a:srgbClr val="000000"/>
              </a:solidFill>
              <a:latin typeface="Arial"/>
              <a:cs typeface="Arial"/>
            </a:endParaRPr>
          </a:p>
          <a:p>
            <a:pPr marL="177800" indent="-177800" defTabSz="711200">
              <a:spcAft>
                <a:spcPts val="400"/>
              </a:spcAft>
              <a:buFont typeface="Arial"/>
              <a:buChar char="•"/>
              <a:defRPr/>
            </a:pPr>
            <a:r>
              <a:rPr lang="en-US" altLang="ja-JP" sz="1050" dirty="0">
                <a:solidFill>
                  <a:srgbClr val="000000"/>
                </a:solidFill>
                <a:latin typeface="Arial"/>
                <a:cs typeface="Arial"/>
              </a:rPr>
              <a:t>High cost is </a:t>
            </a:r>
            <a:r>
              <a:rPr lang="en-US" altLang="ja-JP" sz="1050" b="1" dirty="0">
                <a:solidFill>
                  <a:srgbClr val="000000"/>
                </a:solidFill>
                <a:latin typeface="Arial"/>
                <a:cs typeface="Arial"/>
              </a:rPr>
              <a:t>one of the most frequently cited reasons slowing CCUS adoption.</a:t>
            </a:r>
          </a:p>
          <a:p>
            <a:pPr marL="177800" indent="-177800" defTabSz="711200">
              <a:spcAft>
                <a:spcPts val="400"/>
              </a:spcAft>
              <a:buFont typeface="Arial"/>
              <a:buChar char="•"/>
              <a:defRPr/>
            </a:pPr>
            <a:r>
              <a:rPr lang="en-US" altLang="ja-JP" sz="1050" dirty="0">
                <a:solidFill>
                  <a:srgbClr val="000000"/>
                </a:solidFill>
                <a:latin typeface="Arial"/>
                <a:cs typeface="Arial"/>
              </a:rPr>
              <a:t>The graph reflects hypothetical capture costs; the </a:t>
            </a:r>
            <a:r>
              <a:rPr lang="en-US" altLang="ja-JP" sz="1050" b="1" dirty="0">
                <a:solidFill>
                  <a:srgbClr val="000000"/>
                </a:solidFill>
                <a:latin typeface="Arial"/>
                <a:cs typeface="Arial"/>
              </a:rPr>
              <a:t>cost of transport and storage also greatly varies</a:t>
            </a:r>
            <a:r>
              <a:rPr lang="en-US" altLang="ja-JP" sz="1050" dirty="0">
                <a:solidFill>
                  <a:srgbClr val="000000"/>
                </a:solidFill>
                <a:latin typeface="Arial"/>
                <a:cs typeface="Arial"/>
              </a:rPr>
              <a:t> depending mostly on CO</a:t>
            </a:r>
            <a:r>
              <a:rPr lang="en-US" sz="1100" dirty="0">
                <a:solidFill>
                  <a:srgbClr val="000000"/>
                </a:solidFill>
                <a:latin typeface="Arial"/>
                <a:cs typeface="Arial"/>
              </a:rPr>
              <a:t>₂</a:t>
            </a:r>
            <a:r>
              <a:rPr lang="en-US" altLang="ja-JP" sz="1050" dirty="0">
                <a:solidFill>
                  <a:srgbClr val="000000"/>
                </a:solidFill>
                <a:latin typeface="Arial"/>
                <a:cs typeface="Arial"/>
              </a:rPr>
              <a:t> volumes, transport distances, and storage conditions.</a:t>
            </a:r>
          </a:p>
          <a:p>
            <a:pPr marL="177800" indent="-177800" defTabSz="711200">
              <a:spcAft>
                <a:spcPts val="400"/>
              </a:spcAft>
              <a:buFont typeface="Arial"/>
              <a:buChar char="•"/>
              <a:defRPr/>
            </a:pPr>
            <a:r>
              <a:rPr lang="en-US" altLang="ja-JP" sz="1050" dirty="0">
                <a:solidFill>
                  <a:srgbClr val="000000"/>
                </a:solidFill>
                <a:latin typeface="Arial"/>
                <a:cs typeface="Arial"/>
              </a:rPr>
              <a:t>In the real world, </a:t>
            </a:r>
            <a:r>
              <a:rPr lang="en-US" altLang="ja-JP" sz="1050" b="1" dirty="0" err="1">
                <a:solidFill>
                  <a:srgbClr val="000000"/>
                </a:solidFill>
                <a:latin typeface="Arial"/>
                <a:cs typeface="Arial"/>
              </a:rPr>
              <a:t>Climeworks</a:t>
            </a:r>
            <a:r>
              <a:rPr lang="en-US" altLang="ja-JP" sz="1050" b="1" dirty="0">
                <a:solidFill>
                  <a:srgbClr val="000000"/>
                </a:solidFill>
                <a:latin typeface="Arial"/>
                <a:cs typeface="Arial"/>
              </a:rPr>
              <a:t> has achieved a cost of $1,000/ton </a:t>
            </a:r>
            <a:r>
              <a:rPr lang="en-US" altLang="ja-JP" sz="1050" dirty="0">
                <a:solidFill>
                  <a:srgbClr val="000000"/>
                </a:solidFill>
                <a:latin typeface="Arial"/>
                <a:cs typeface="Arial"/>
              </a:rPr>
              <a:t>and </a:t>
            </a:r>
            <a:r>
              <a:rPr lang="en-US" altLang="ja-JP" sz="1050" b="1" dirty="0">
                <a:solidFill>
                  <a:srgbClr val="000000"/>
                </a:solidFill>
                <a:latin typeface="Arial"/>
                <a:cs typeface="Arial"/>
              </a:rPr>
              <a:t>aims to hit $250-$350/ton by 2030.</a:t>
            </a:r>
          </a:p>
          <a:p>
            <a:pPr marL="177800" indent="-177800" defTabSz="711200">
              <a:spcAft>
                <a:spcPts val="400"/>
              </a:spcAft>
              <a:buFont typeface="Arial"/>
              <a:buChar char="•"/>
              <a:defRPr/>
            </a:pPr>
            <a:r>
              <a:rPr lang="en-US" altLang="ja-JP" sz="1050" dirty="0">
                <a:solidFill>
                  <a:srgbClr val="000000"/>
                </a:solidFill>
                <a:latin typeface="Arial"/>
                <a:cs typeface="Arial"/>
              </a:rPr>
              <a:t>It c</a:t>
            </a:r>
            <a:r>
              <a:rPr lang="en-US" altLang="ja-JP" sz="1050" i="0" u="none" strike="noStrike" kern="1200" cap="none" spc="0" normalizeH="0" baseline="0" noProof="0" dirty="0">
                <a:ln>
                  <a:noFill/>
                </a:ln>
                <a:solidFill>
                  <a:srgbClr val="000000"/>
                </a:solidFill>
                <a:effectLst/>
                <a:uLnTx/>
                <a:uFillTx/>
                <a:latin typeface="Arial"/>
                <a:cs typeface="Arial"/>
              </a:rPr>
              <a:t>an be </a:t>
            </a:r>
            <a:r>
              <a:rPr lang="en-US" altLang="ja-JP" sz="1050" b="1" i="0" u="none" strike="noStrike" kern="1200" cap="none" spc="0" normalizeH="0" baseline="0" noProof="0" dirty="0">
                <a:ln>
                  <a:noFill/>
                </a:ln>
                <a:solidFill>
                  <a:srgbClr val="000000"/>
                </a:solidFill>
                <a:effectLst/>
                <a:uLnTx/>
                <a:uFillTx/>
                <a:latin typeface="Arial"/>
                <a:cs typeface="Arial"/>
              </a:rPr>
              <a:t>more cost effective to retrofit existing facilities with CCUS </a:t>
            </a:r>
            <a:r>
              <a:rPr lang="en-US" altLang="ja-JP" sz="1050" i="0" u="none" strike="noStrike" kern="1200" cap="none" spc="0" normalizeH="0" baseline="0" noProof="0" dirty="0">
                <a:ln>
                  <a:noFill/>
                </a:ln>
                <a:solidFill>
                  <a:srgbClr val="000000"/>
                </a:solidFill>
                <a:effectLst/>
                <a:uLnTx/>
                <a:uFillTx/>
                <a:latin typeface="Arial"/>
                <a:cs typeface="Arial"/>
              </a:rPr>
              <a:t>than to build new low-carbon production capacity with alternative technologies.</a:t>
            </a:r>
          </a:p>
          <a:p>
            <a:pPr marL="177800" indent="-177800" defTabSz="711200">
              <a:spcAft>
                <a:spcPts val="400"/>
              </a:spcAft>
              <a:buFont typeface="Arial"/>
              <a:buChar char="•"/>
              <a:defRPr/>
            </a:pPr>
            <a:r>
              <a:rPr lang="en-US" altLang="ja-JP" sz="1050" i="0" u="none" strike="noStrike" kern="1200" cap="none" spc="0" normalizeH="0" baseline="0" noProof="0" dirty="0">
                <a:ln>
                  <a:noFill/>
                </a:ln>
                <a:solidFill>
                  <a:srgbClr val="000000"/>
                </a:solidFill>
                <a:effectLst/>
                <a:uLnTx/>
                <a:uFillTx/>
                <a:latin typeface="Arial"/>
                <a:cs typeface="Arial"/>
              </a:rPr>
              <a:t>CCUS is the </a:t>
            </a:r>
            <a:r>
              <a:rPr lang="en-US" altLang="ja-JP" sz="1050" b="1" i="0" u="none" strike="noStrike" kern="1200" cap="none" spc="0" normalizeH="0" baseline="0" noProof="0" dirty="0">
                <a:ln>
                  <a:noFill/>
                </a:ln>
                <a:solidFill>
                  <a:srgbClr val="000000"/>
                </a:solidFill>
                <a:effectLst/>
                <a:uLnTx/>
                <a:uFillTx/>
                <a:latin typeface="Arial"/>
                <a:cs typeface="Arial"/>
              </a:rPr>
              <a:t>cheapest emission reduction option for some chemicals </a:t>
            </a:r>
            <a:r>
              <a:rPr lang="en-US" altLang="ja-JP" sz="1050" i="0" u="none" strike="noStrike" kern="1200" cap="none" spc="0" normalizeH="0" baseline="0" noProof="0" dirty="0">
                <a:ln>
                  <a:noFill/>
                </a:ln>
                <a:solidFill>
                  <a:srgbClr val="000000"/>
                </a:solidFill>
                <a:effectLst/>
                <a:uLnTx/>
                <a:uFillTx/>
                <a:latin typeface="Arial"/>
                <a:cs typeface="Arial"/>
              </a:rPr>
              <a:t>(~20-40% more expensive than unabated, compared </a:t>
            </a:r>
            <a:r>
              <a:rPr lang="en-US" altLang="ja-JP" sz="1050" dirty="0">
                <a:solidFill>
                  <a:srgbClr val="000000"/>
                </a:solidFill>
                <a:latin typeface="Arial"/>
                <a:cs typeface="Arial"/>
              </a:rPr>
              <a:t>with</a:t>
            </a:r>
            <a:r>
              <a:rPr lang="en-US" altLang="ja-JP" sz="1050" i="0" u="none" strike="noStrike" kern="1200" cap="none" spc="0" normalizeH="0" baseline="0" noProof="0" dirty="0">
                <a:ln>
                  <a:noFill/>
                </a:ln>
                <a:solidFill>
                  <a:srgbClr val="000000"/>
                </a:solidFill>
                <a:effectLst/>
                <a:uLnTx/>
                <a:uFillTx/>
                <a:latin typeface="Arial"/>
                <a:cs typeface="Arial"/>
              </a:rPr>
              <a:t> ~50-115% for </a:t>
            </a:r>
            <a:r>
              <a:rPr lang="en-US" altLang="ja-JP" sz="1050" dirty="0">
                <a:solidFill>
                  <a:srgbClr val="000000"/>
                </a:solidFill>
                <a:latin typeface="Arial"/>
                <a:cs typeface="Arial"/>
              </a:rPr>
              <a:t>higher electrolytic H</a:t>
            </a:r>
            <a:r>
              <a:rPr lang="en-US" altLang="ja-JP" sz="1050" baseline="-25000" dirty="0">
                <a:solidFill>
                  <a:srgbClr val="000000"/>
                </a:solidFill>
                <a:latin typeface="Arial"/>
                <a:cs typeface="Arial"/>
              </a:rPr>
              <a:t>2</a:t>
            </a:r>
            <a:r>
              <a:rPr lang="en-US" altLang="ja-JP" sz="1050" dirty="0">
                <a:solidFill>
                  <a:srgbClr val="000000"/>
                </a:solidFill>
                <a:latin typeface="Arial"/>
                <a:cs typeface="Arial"/>
              </a:rPr>
              <a:t>).</a:t>
            </a:r>
          </a:p>
          <a:p>
            <a:pPr marL="0" marR="0" lvl="0" indent="0" algn="l" defTabSz="711200" rtl="0" eaLnBrk="1" fontAlgn="auto" latinLnBrk="0" hangingPunct="1">
              <a:lnSpc>
                <a:spcPct val="100000"/>
              </a:lnSpc>
              <a:spcBef>
                <a:spcPts val="1200"/>
              </a:spcBef>
              <a:spcAft>
                <a:spcPts val="600"/>
              </a:spcAft>
              <a:buClrTx/>
              <a:buSzTx/>
              <a:buFontTx/>
              <a:buNone/>
              <a:tabLst/>
              <a:defRPr/>
            </a:pPr>
            <a:endParaRPr lang="en-US" sz="1050" b="1" dirty="0">
              <a:solidFill>
                <a:srgbClr val="000000"/>
              </a:solidFill>
              <a:latin typeface="Arial"/>
              <a:cs typeface="Arial"/>
            </a:endParaRPr>
          </a:p>
        </p:txBody>
      </p:sp>
      <p:cxnSp>
        <p:nvCxnSpPr>
          <p:cNvPr id="60" name="Straight Connector 59">
            <a:extLst>
              <a:ext uri="{FF2B5EF4-FFF2-40B4-BE49-F238E27FC236}">
                <a16:creationId xmlns:a16="http://schemas.microsoft.com/office/drawing/2014/main" id="{EB8D76D4-9812-6E9D-C947-02E786D684B8}"/>
              </a:ext>
            </a:extLst>
          </p:cNvPr>
          <p:cNvCxnSpPr>
            <a:cxnSpLocks/>
          </p:cNvCxnSpPr>
          <p:nvPr>
            <p:custDataLst>
              <p:tags r:id="rId51"/>
            </p:custDataLst>
          </p:nvPr>
        </p:nvCxnSpPr>
        <p:spPr bwMode="gray">
          <a:xfrm>
            <a:off x="4086225" y="5384800"/>
            <a:ext cx="0" cy="720090"/>
          </a:xfrm>
          <a:prstGeom prst="line">
            <a:avLst/>
          </a:prstGeom>
          <a:ln w="3810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1" name="TextBox 60">
            <a:extLst>
              <a:ext uri="{FF2B5EF4-FFF2-40B4-BE49-F238E27FC236}">
                <a16:creationId xmlns:a16="http://schemas.microsoft.com/office/drawing/2014/main" id="{03B0448C-8729-5A2D-9114-4BF49E21ECFB}"/>
              </a:ext>
            </a:extLst>
          </p:cNvPr>
          <p:cNvSpPr txBox="1"/>
          <p:nvPr>
            <p:custDataLst>
              <p:tags r:id="rId52"/>
            </p:custDataLst>
          </p:nvPr>
        </p:nvSpPr>
        <p:spPr bwMode="gray">
          <a:xfrm>
            <a:off x="3567907" y="5137749"/>
            <a:ext cx="1036637" cy="226591"/>
          </a:xfrm>
          <a:prstGeom prst="rect">
            <a:avLst/>
          </a:prstGeom>
          <a:noFill/>
        </p:spPr>
        <p:txBody>
          <a:bodyPr wrap="square" lIns="36000" tIns="36000" rIns="36000" bIns="36000" rtlCol="0">
            <a:spAutoFit/>
          </a:bodyPr>
          <a:lstStyle/>
          <a:p>
            <a:pPr marL="0" indent="0" algn="ctr">
              <a:buNone/>
            </a:pPr>
            <a:r>
              <a:rPr lang="en-US" sz="1000" b="1">
                <a:solidFill>
                  <a:schemeClr val="accent5"/>
                </a:solidFill>
              </a:rPr>
              <a:t>DAC: $180/ton</a:t>
            </a:r>
          </a:p>
        </p:txBody>
      </p:sp>
      <p:sp>
        <p:nvSpPr>
          <p:cNvPr id="62" name="Rectangle 61">
            <a:extLst>
              <a:ext uri="{FF2B5EF4-FFF2-40B4-BE49-F238E27FC236}">
                <a16:creationId xmlns:a16="http://schemas.microsoft.com/office/drawing/2014/main" id="{24ED1B66-4417-2C3D-9A6B-FF6E84428722}"/>
              </a:ext>
            </a:extLst>
          </p:cNvPr>
          <p:cNvSpPr/>
          <p:nvPr>
            <p:custDataLst>
              <p:tags r:id="rId53"/>
            </p:custDataLst>
          </p:nvPr>
        </p:nvSpPr>
        <p:spPr bwMode="gray">
          <a:xfrm>
            <a:off x="5087941" y="2703513"/>
            <a:ext cx="214313" cy="160338"/>
          </a:xfrm>
          <a:prstGeom prst="rect">
            <a:avLst/>
          </a:prstGeom>
          <a:solidFill>
            <a:srgbClr val="C5EEFF"/>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63" name="Straight Connector 62">
            <a:extLst>
              <a:ext uri="{FF2B5EF4-FFF2-40B4-BE49-F238E27FC236}">
                <a16:creationId xmlns:a16="http://schemas.microsoft.com/office/drawing/2014/main" id="{E9A97C7C-13E8-88AE-CC48-37F690946862}"/>
              </a:ext>
            </a:extLst>
          </p:cNvPr>
          <p:cNvCxnSpPr>
            <a:cxnSpLocks/>
          </p:cNvCxnSpPr>
          <p:nvPr>
            <p:custDataLst>
              <p:tags r:id="rId54"/>
            </p:custDataLst>
          </p:nvPr>
        </p:nvCxnSpPr>
        <p:spPr bwMode="gray">
          <a:xfrm>
            <a:off x="5133978" y="3260725"/>
            <a:ext cx="188913" cy="0"/>
          </a:xfrm>
          <a:prstGeom prst="line">
            <a:avLst/>
          </a:prstGeom>
          <a:ln w="3810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5" name="Rectangle 94">
            <a:extLst>
              <a:ext uri="{FF2B5EF4-FFF2-40B4-BE49-F238E27FC236}">
                <a16:creationId xmlns:a16="http://schemas.microsoft.com/office/drawing/2014/main" id="{97DB65D7-9A3D-4D06-A2F9-FECA5E9C45D5}"/>
              </a:ext>
            </a:extLst>
          </p:cNvPr>
          <p:cNvSpPr/>
          <p:nvPr/>
        </p:nvSpPr>
        <p:spPr bwMode="gray">
          <a:xfrm>
            <a:off x="2865809" y="4524926"/>
            <a:ext cx="700088" cy="2265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100" dirty="0">
                <a:solidFill>
                  <a:schemeClr val="tx1"/>
                </a:solidFill>
              </a:rPr>
              <a:t>$20-35</a:t>
            </a:r>
          </a:p>
        </p:txBody>
      </p:sp>
      <p:sp>
        <p:nvSpPr>
          <p:cNvPr id="106" name="Rectangle 105">
            <a:extLst>
              <a:ext uri="{FF2B5EF4-FFF2-40B4-BE49-F238E27FC236}">
                <a16:creationId xmlns:a16="http://schemas.microsoft.com/office/drawing/2014/main" id="{1969F973-2EFE-401D-B22F-1225DB90A6AB}"/>
              </a:ext>
            </a:extLst>
          </p:cNvPr>
          <p:cNvSpPr/>
          <p:nvPr/>
        </p:nvSpPr>
        <p:spPr bwMode="gray">
          <a:xfrm>
            <a:off x="2846353" y="3705111"/>
            <a:ext cx="700088" cy="2265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100" dirty="0">
                <a:solidFill>
                  <a:schemeClr val="tx1"/>
                </a:solidFill>
              </a:rPr>
              <a:t>$15-20</a:t>
            </a:r>
          </a:p>
        </p:txBody>
      </p:sp>
    </p:spTree>
    <p:extLst>
      <p:ext uri="{BB962C8B-B14F-4D97-AF65-F5344CB8AC3E}">
        <p14:creationId xmlns:p14="http://schemas.microsoft.com/office/powerpoint/2010/main" val="45420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AD294-1A62-3204-1D7C-17EDB12B4BA6}"/>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02983350-1481-078A-3FAC-54C96BB579C1}"/>
              </a:ext>
            </a:extLst>
          </p:cNvPr>
          <p:cNvGraphicFramePr>
            <a:graphicFrameLocks noChangeAspect="1"/>
          </p:cNvGraphicFramePr>
          <p:nvPr>
            <p:custDataLst>
              <p:tags r:id="rId2"/>
            </p:custDataLst>
            <p:extLst>
              <p:ext uri="{D42A27DB-BD31-4B8C-83A1-F6EECF244321}">
                <p14:modId xmlns:p14="http://schemas.microsoft.com/office/powerpoint/2010/main" val="1866630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503" imgH="503" progId="TCLayout.ActiveDocument.1">
                  <p:embed/>
                </p:oleObj>
              </mc:Choice>
              <mc:Fallback>
                <p:oleObj name="think-cell Slide" r:id="rId27" imgW="503" imgH="503" progId="TCLayout.ActiveDocument.1">
                  <p:embed/>
                  <p:pic>
                    <p:nvPicPr>
                      <p:cNvPr id="4" name="think-cell data - do not delete" hidden="1">
                        <a:extLst>
                          <a:ext uri="{FF2B5EF4-FFF2-40B4-BE49-F238E27FC236}">
                            <a16:creationId xmlns:a16="http://schemas.microsoft.com/office/drawing/2014/main" id="{02983350-1481-078A-3FAC-54C96BB579C1}"/>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grpSp>
        <p:nvGrpSpPr>
          <p:cNvPr id="19" name="Group 18">
            <a:extLst>
              <a:ext uri="{FF2B5EF4-FFF2-40B4-BE49-F238E27FC236}">
                <a16:creationId xmlns:a16="http://schemas.microsoft.com/office/drawing/2014/main" id="{F8F79FE1-76F7-81E6-EC85-926E69128493}"/>
              </a:ext>
            </a:extLst>
          </p:cNvPr>
          <p:cNvGrpSpPr/>
          <p:nvPr/>
        </p:nvGrpSpPr>
        <p:grpSpPr>
          <a:xfrm>
            <a:off x="329184" y="1554480"/>
            <a:ext cx="8609330" cy="288219"/>
            <a:chOff x="488950" y="1695176"/>
            <a:chExt cx="4394199" cy="288219"/>
          </a:xfrm>
        </p:grpSpPr>
        <p:sp>
          <p:nvSpPr>
            <p:cNvPr id="20" name="btfpColumnHeaderBoxText223027">
              <a:extLst>
                <a:ext uri="{FF2B5EF4-FFF2-40B4-BE49-F238E27FC236}">
                  <a16:creationId xmlns:a16="http://schemas.microsoft.com/office/drawing/2014/main" id="{BA8DE06E-DFD2-EF69-F65D-CF36D2E0747A}"/>
                </a:ext>
              </a:extLst>
            </p:cNvPr>
            <p:cNvSpPr txBox="1"/>
            <p:nvPr/>
          </p:nvSpPr>
          <p:spPr bwMode="gray">
            <a:xfrm>
              <a:off x="488950" y="1695176"/>
              <a:ext cx="4394198" cy="288219"/>
            </a:xfrm>
            <a:prstGeom prst="rect">
              <a:avLst/>
            </a:prstGeom>
            <a:noFill/>
            <a:ln w="9525" cap="flat" cmpd="sng" algn="ctr">
              <a:noFill/>
              <a:prstDash val="solid"/>
              <a:round/>
              <a:headEnd type="none" w="med" len="med"/>
              <a:tailEnd type="none" w="med" len="med"/>
            </a:ln>
          </p:spPr>
          <p:txBody>
            <a:bodyPr vert="horz" wrap="square" lIns="36036" tIns="36036" rIns="36036" bIns="36036" rtlCol="0" anchor="b">
              <a:spAutoFit/>
            </a:bodyPr>
            <a:lstStyle/>
            <a:p>
              <a:pPr marL="0" indent="0">
                <a:spcBef>
                  <a:spcPts val="0"/>
                </a:spcBef>
                <a:buNone/>
              </a:pPr>
              <a:r>
                <a:rPr lang="en-US" sz="1400" b="1">
                  <a:solidFill>
                    <a:srgbClr val="000000"/>
                  </a:solidFill>
                </a:rPr>
                <a:t>Only with intervention will CO</a:t>
              </a:r>
              <a:r>
                <a:rPr lang="en-US" sz="1400" b="1" baseline="-25000">
                  <a:solidFill>
                    <a:srgbClr val="000000"/>
                  </a:solidFill>
                </a:rPr>
                <a:t>2</a:t>
              </a:r>
              <a:r>
                <a:rPr lang="en-US" sz="1400" b="1">
                  <a:solidFill>
                    <a:srgbClr val="000000"/>
                  </a:solidFill>
                </a:rPr>
                <a:t> from iron and steel decline into 2050</a:t>
              </a:r>
              <a:endParaRPr lang="en-US" sz="1400" b="1" baseline="-25000">
                <a:solidFill>
                  <a:srgbClr val="000000"/>
                </a:solidFill>
              </a:endParaRPr>
            </a:p>
          </p:txBody>
        </p:sp>
        <p:cxnSp>
          <p:nvCxnSpPr>
            <p:cNvPr id="21" name="btfpColumnHeaderBoxLine223027">
              <a:extLst>
                <a:ext uri="{FF2B5EF4-FFF2-40B4-BE49-F238E27FC236}">
                  <a16:creationId xmlns:a16="http://schemas.microsoft.com/office/drawing/2014/main" id="{CD05F901-6A7A-7736-1CD3-A801192617D9}"/>
                </a:ext>
              </a:extLst>
            </p:cNvPr>
            <p:cNvCxnSpPr>
              <a:cxnSpLocks/>
            </p:cNvCxnSpPr>
            <p:nvPr/>
          </p:nvCxnSpPr>
          <p:spPr bwMode="gray">
            <a:xfrm>
              <a:off x="488952" y="1965105"/>
              <a:ext cx="4394197" cy="0"/>
            </a:xfrm>
            <a:prstGeom prst="line">
              <a:avLst/>
            </a:prstGeom>
            <a:ln w="9525" cap="flat" cmpd="sng" algn="ctr">
              <a:solidFill>
                <a:schemeClr val="tx1"/>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6" name="Title 5">
            <a:extLst>
              <a:ext uri="{FF2B5EF4-FFF2-40B4-BE49-F238E27FC236}">
                <a16:creationId xmlns:a16="http://schemas.microsoft.com/office/drawing/2014/main" id="{FB09CD0C-9AA5-8D73-E86C-A1D42E3513CC}"/>
              </a:ext>
            </a:extLst>
          </p:cNvPr>
          <p:cNvSpPr>
            <a:spLocks noGrp="1"/>
          </p:cNvSpPr>
          <p:nvPr>
            <p:ph type="title"/>
          </p:nvPr>
        </p:nvSpPr>
        <p:spPr/>
        <p:txBody>
          <a:bodyPr vert="horz">
            <a:noAutofit/>
          </a:bodyPr>
          <a:lstStyle/>
          <a:p>
            <a:r>
              <a:rPr lang="en-US"/>
              <a:t>Iron and steel emissions expected to rise without intervention; future reduction scenarios require drastic cuts</a:t>
            </a:r>
          </a:p>
        </p:txBody>
      </p:sp>
      <p:graphicFrame>
        <p:nvGraphicFramePr>
          <p:cNvPr id="33" name="Chart 32">
            <a:extLst>
              <a:ext uri="{FF2B5EF4-FFF2-40B4-BE49-F238E27FC236}">
                <a16:creationId xmlns:a16="http://schemas.microsoft.com/office/drawing/2014/main" id="{61C9FCD0-DD0E-437E-82E6-0092258F746A}"/>
              </a:ext>
            </a:extLst>
          </p:cNvPr>
          <p:cNvGraphicFramePr/>
          <p:nvPr>
            <p:custDataLst>
              <p:tags r:id="rId3"/>
            </p:custDataLst>
            <p:extLst>
              <p:ext uri="{D42A27DB-BD31-4B8C-83A1-F6EECF244321}">
                <p14:modId xmlns:p14="http://schemas.microsoft.com/office/powerpoint/2010/main" val="454973255"/>
              </p:ext>
            </p:extLst>
          </p:nvPr>
        </p:nvGraphicFramePr>
        <p:xfrm>
          <a:off x="749300" y="2152650"/>
          <a:ext cx="8420100" cy="3983038"/>
        </p:xfrm>
        <a:graphic>
          <a:graphicData uri="http://schemas.openxmlformats.org/drawingml/2006/chart">
            <c:chart xmlns:c="http://schemas.openxmlformats.org/drawingml/2006/chart" xmlns:r="http://schemas.openxmlformats.org/officeDocument/2006/relationships" r:id="rId29"/>
          </a:graphicData>
        </a:graphic>
      </p:graphicFrame>
      <p:sp>
        <p:nvSpPr>
          <p:cNvPr id="3" name="Text Placeholder 10">
            <a:extLst>
              <a:ext uri="{FF2B5EF4-FFF2-40B4-BE49-F238E27FC236}">
                <a16:creationId xmlns:a16="http://schemas.microsoft.com/office/drawing/2014/main" id="{8AD2B381-45CD-7704-8418-423A5F27312B}"/>
              </a:ext>
            </a:extLst>
          </p:cNvPr>
          <p:cNvSpPr txBox="1">
            <a:spLocks/>
          </p:cNvSpPr>
          <p:nvPr>
            <p:custDataLst>
              <p:tags r:id="rId4"/>
            </p:custDataLst>
          </p:nvPr>
        </p:nvSpPr>
        <p:spPr bwMode="gray">
          <a:xfrm>
            <a:off x="571500" y="58340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D64955F2-9141-4EFE-BE8E-6A470CC7541A}" type="datetime'''''''''''''0''''''''''.0'''">
              <a:rPr lang="en-US" altLang="en-US" sz="1000" smtClean="0">
                <a:effectLst/>
              </a:rPr>
              <a:pPr marL="0" indent="0" algn="r">
                <a:spcBef>
                  <a:spcPct val="0"/>
                </a:spcBef>
                <a:spcAft>
                  <a:spcPct val="0"/>
                </a:spcAft>
                <a:buNone/>
              </a:pPr>
              <a:t>0.0</a:t>
            </a:fld>
            <a:endParaRPr lang="en-US" sz="1000"/>
          </a:p>
        </p:txBody>
      </p:sp>
      <p:sp>
        <p:nvSpPr>
          <p:cNvPr id="5" name="Text Placeholder 10">
            <a:extLst>
              <a:ext uri="{FF2B5EF4-FFF2-40B4-BE49-F238E27FC236}">
                <a16:creationId xmlns:a16="http://schemas.microsoft.com/office/drawing/2014/main" id="{22A90B60-385C-4549-7DF9-89936A8F8216}"/>
              </a:ext>
            </a:extLst>
          </p:cNvPr>
          <p:cNvSpPr txBox="1">
            <a:spLocks/>
          </p:cNvSpPr>
          <p:nvPr>
            <p:custDataLst>
              <p:tags r:id="rId5"/>
            </p:custDataLst>
          </p:nvPr>
        </p:nvSpPr>
        <p:spPr bwMode="gray">
          <a:xfrm>
            <a:off x="571500" y="53292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C8D64018-DFFA-4C2A-8AA4-DC18C27F677E}" type="datetime'''''''''''''''''''''''''''0''''''''''.''''''''''''5'''''''''">
              <a:rPr lang="en-US" altLang="en-US" sz="1000" smtClean="0">
                <a:effectLst/>
              </a:rPr>
              <a:pPr marL="0" indent="0" algn="r">
                <a:spcBef>
                  <a:spcPct val="0"/>
                </a:spcBef>
                <a:spcAft>
                  <a:spcPct val="0"/>
                </a:spcAft>
                <a:buNone/>
              </a:pPr>
              <a:t>0.5</a:t>
            </a:fld>
            <a:endParaRPr lang="en-US" sz="1000"/>
          </a:p>
        </p:txBody>
      </p:sp>
      <p:sp>
        <p:nvSpPr>
          <p:cNvPr id="7" name="Text Placeholder 10">
            <a:extLst>
              <a:ext uri="{FF2B5EF4-FFF2-40B4-BE49-F238E27FC236}">
                <a16:creationId xmlns:a16="http://schemas.microsoft.com/office/drawing/2014/main" id="{405F0CBE-DF79-1202-9B27-7A1332379BE9}"/>
              </a:ext>
            </a:extLst>
          </p:cNvPr>
          <p:cNvSpPr txBox="1">
            <a:spLocks/>
          </p:cNvSpPr>
          <p:nvPr>
            <p:custDataLst>
              <p:tags r:id="rId6"/>
            </p:custDataLst>
          </p:nvPr>
        </p:nvSpPr>
        <p:spPr bwMode="gray">
          <a:xfrm>
            <a:off x="571500" y="48244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DAFCD6E6-516E-4830-BA01-B652408DCAC7}" type="datetime'''''1''''''''''''''''''''''''.''0'''''''''''''''''''''''''">
              <a:rPr lang="en-US" altLang="en-US" sz="1000" smtClean="0">
                <a:effectLst/>
              </a:rPr>
              <a:pPr marL="0" indent="0" algn="r">
                <a:spcBef>
                  <a:spcPct val="0"/>
                </a:spcBef>
                <a:spcAft>
                  <a:spcPct val="0"/>
                </a:spcAft>
                <a:buNone/>
              </a:pPr>
              <a:t>1.0</a:t>
            </a:fld>
            <a:endParaRPr lang="en-US" sz="1000"/>
          </a:p>
        </p:txBody>
      </p:sp>
      <p:sp>
        <p:nvSpPr>
          <p:cNvPr id="8" name="Text Placeholder 10">
            <a:extLst>
              <a:ext uri="{FF2B5EF4-FFF2-40B4-BE49-F238E27FC236}">
                <a16:creationId xmlns:a16="http://schemas.microsoft.com/office/drawing/2014/main" id="{5832781F-3A91-C7D1-980C-9C0EEB74D98F}"/>
              </a:ext>
            </a:extLst>
          </p:cNvPr>
          <p:cNvSpPr txBox="1">
            <a:spLocks/>
          </p:cNvSpPr>
          <p:nvPr>
            <p:custDataLst>
              <p:tags r:id="rId7"/>
            </p:custDataLst>
          </p:nvPr>
        </p:nvSpPr>
        <p:spPr bwMode="gray">
          <a:xfrm>
            <a:off x="571500" y="43195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37211D19-BD21-4770-9256-BF9E697373CE}" type="datetime'''''''''''''''''''''''''1''''''''''.''''''''''5'''''''''''">
              <a:rPr lang="en-US" altLang="en-US" sz="1000" smtClean="0">
                <a:effectLst/>
              </a:rPr>
              <a:pPr marL="0" indent="0" algn="r">
                <a:spcBef>
                  <a:spcPct val="0"/>
                </a:spcBef>
                <a:spcAft>
                  <a:spcPct val="0"/>
                </a:spcAft>
                <a:buNone/>
              </a:pPr>
              <a:t>1.5</a:t>
            </a:fld>
            <a:endParaRPr lang="en-US" sz="1000"/>
          </a:p>
        </p:txBody>
      </p:sp>
      <p:sp>
        <p:nvSpPr>
          <p:cNvPr id="9" name="Text Placeholder 10">
            <a:extLst>
              <a:ext uri="{FF2B5EF4-FFF2-40B4-BE49-F238E27FC236}">
                <a16:creationId xmlns:a16="http://schemas.microsoft.com/office/drawing/2014/main" id="{F1F69390-4E49-294D-24DD-5A016831AE17}"/>
              </a:ext>
            </a:extLst>
          </p:cNvPr>
          <p:cNvSpPr txBox="1">
            <a:spLocks/>
          </p:cNvSpPr>
          <p:nvPr>
            <p:custDataLst>
              <p:tags r:id="rId8"/>
            </p:custDataLst>
          </p:nvPr>
        </p:nvSpPr>
        <p:spPr bwMode="gray">
          <a:xfrm>
            <a:off x="571500" y="38163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4E06BBD0-A6A2-431B-8BC7-003B2F7BD409}" type="datetime'''''2.''''''''''''''''''''''''''''''''0'''''''">
              <a:rPr lang="en-US" altLang="en-US" sz="1000" smtClean="0">
                <a:effectLst/>
              </a:rPr>
              <a:pPr marL="0" indent="0" algn="r">
                <a:spcBef>
                  <a:spcPct val="0"/>
                </a:spcBef>
                <a:spcAft>
                  <a:spcPct val="0"/>
                </a:spcAft>
                <a:buNone/>
              </a:pPr>
              <a:t>2.0</a:t>
            </a:fld>
            <a:endParaRPr lang="en-US" sz="1000"/>
          </a:p>
        </p:txBody>
      </p:sp>
      <p:sp>
        <p:nvSpPr>
          <p:cNvPr id="11" name="Text Placeholder 10">
            <a:extLst>
              <a:ext uri="{FF2B5EF4-FFF2-40B4-BE49-F238E27FC236}">
                <a16:creationId xmlns:a16="http://schemas.microsoft.com/office/drawing/2014/main" id="{EDEDDE9C-5191-FB0E-B6CF-F41E406C769E}"/>
              </a:ext>
            </a:extLst>
          </p:cNvPr>
          <p:cNvSpPr txBox="1">
            <a:spLocks/>
          </p:cNvSpPr>
          <p:nvPr>
            <p:custDataLst>
              <p:tags r:id="rId9"/>
            </p:custDataLst>
          </p:nvPr>
        </p:nvSpPr>
        <p:spPr bwMode="gray">
          <a:xfrm>
            <a:off x="571500" y="33115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AEF930BE-C453-4C2C-9CCA-E9079B7FEDFB}" type="datetime'''''''''''''2''''''''''''''''''''''''''''''.''''''''''5'''">
              <a:rPr lang="en-US" altLang="en-US" sz="1000" smtClean="0">
                <a:effectLst/>
              </a:rPr>
              <a:pPr marL="0" indent="0" algn="r">
                <a:spcBef>
                  <a:spcPct val="0"/>
                </a:spcBef>
                <a:spcAft>
                  <a:spcPct val="0"/>
                </a:spcAft>
                <a:buNone/>
              </a:pPr>
              <a:t>2.5</a:t>
            </a:fld>
            <a:endParaRPr lang="en-US" sz="1000"/>
          </a:p>
        </p:txBody>
      </p:sp>
      <p:sp>
        <p:nvSpPr>
          <p:cNvPr id="12" name="Text Placeholder 10">
            <a:extLst>
              <a:ext uri="{FF2B5EF4-FFF2-40B4-BE49-F238E27FC236}">
                <a16:creationId xmlns:a16="http://schemas.microsoft.com/office/drawing/2014/main" id="{7D46D4D3-2AF1-F809-905F-3F65FB041C33}"/>
              </a:ext>
            </a:extLst>
          </p:cNvPr>
          <p:cNvSpPr txBox="1">
            <a:spLocks/>
          </p:cNvSpPr>
          <p:nvPr>
            <p:custDataLst>
              <p:tags r:id="rId10"/>
            </p:custDataLst>
          </p:nvPr>
        </p:nvSpPr>
        <p:spPr bwMode="gray">
          <a:xfrm>
            <a:off x="571500" y="28067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C5F1EB1C-88A2-4C5A-97BB-61D0D8CBFC3C}" type="datetime'''''''''''''''''''''''''''3''''''''''''''''''''''''.''''''0'">
              <a:rPr lang="en-US" altLang="en-US" sz="1000" smtClean="0">
                <a:effectLst/>
              </a:rPr>
              <a:pPr marL="0" indent="0" algn="r">
                <a:spcBef>
                  <a:spcPct val="0"/>
                </a:spcBef>
                <a:spcAft>
                  <a:spcPct val="0"/>
                </a:spcAft>
                <a:buNone/>
              </a:pPr>
              <a:t>3.0</a:t>
            </a:fld>
            <a:endParaRPr lang="en-US" sz="1000"/>
          </a:p>
        </p:txBody>
      </p:sp>
      <p:sp>
        <p:nvSpPr>
          <p:cNvPr id="54" name="Text Placeholder 10">
            <a:extLst>
              <a:ext uri="{FF2B5EF4-FFF2-40B4-BE49-F238E27FC236}">
                <a16:creationId xmlns:a16="http://schemas.microsoft.com/office/drawing/2014/main" id="{BC9EF545-46D7-6984-3129-DDF58BF70204}"/>
              </a:ext>
            </a:extLst>
          </p:cNvPr>
          <p:cNvSpPr>
            <a:spLocks noGrp="1"/>
          </p:cNvSpPr>
          <p:nvPr>
            <p:custDataLst>
              <p:tags r:id="rId11"/>
            </p:custDataLst>
          </p:nvPr>
        </p:nvSpPr>
        <p:spPr bwMode="gray">
          <a:xfrm>
            <a:off x="571500" y="2301875"/>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96245B3-41CB-4BDE-9594-6FF2A2AA9C91}" type="datetime'''''''3''''''''''.''''''''''''''''''''''''''''''''5'">
              <a:rPr lang="en-US" altLang="en-US" sz="1000" smtClean="0"/>
              <a:pPr marL="0" lvl="0" indent="0" algn="r">
                <a:spcBef>
                  <a:spcPct val="0"/>
                </a:spcBef>
                <a:spcAft>
                  <a:spcPct val="0"/>
                </a:spcAft>
                <a:buNone/>
              </a:pPr>
              <a:t>3.5</a:t>
            </a:fld>
            <a:endParaRPr lang="en-US" sz="1000"/>
          </a:p>
        </p:txBody>
      </p:sp>
      <p:sp>
        <p:nvSpPr>
          <p:cNvPr id="25" name="Text Placeholder 10">
            <a:extLst>
              <a:ext uri="{FF2B5EF4-FFF2-40B4-BE49-F238E27FC236}">
                <a16:creationId xmlns:a16="http://schemas.microsoft.com/office/drawing/2014/main" id="{589F0946-A541-06EB-ECB0-83848F2B3D80}"/>
              </a:ext>
            </a:extLst>
          </p:cNvPr>
          <p:cNvSpPr>
            <a:spLocks noGrp="1"/>
          </p:cNvSpPr>
          <p:nvPr>
            <p:custDataLst>
              <p:tags r:id="rId12"/>
            </p:custDataLst>
          </p:nvPr>
        </p:nvSpPr>
        <p:spPr bwMode="auto">
          <a:xfrm>
            <a:off x="571500" y="2017713"/>
            <a:ext cx="581660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sz="1200">
                <a:cs typeface="Arial"/>
              </a:rPr>
              <a:t>Direct CO</a:t>
            </a:r>
            <a:r>
              <a:rPr lang="en-US" sz="1200" baseline="-25000">
                <a:cs typeface="Arial"/>
              </a:rPr>
              <a:t>2</a:t>
            </a:r>
            <a:r>
              <a:rPr lang="en-US" sz="1200">
                <a:cs typeface="Arial"/>
              </a:rPr>
              <a:t> emissions in the iron and steel sector per IEA scenario (in Gt Co</a:t>
            </a:r>
            <a:r>
              <a:rPr lang="en-US" sz="1200" baseline="-25000">
                <a:cs typeface="Arial"/>
              </a:rPr>
              <a:t>2 </a:t>
            </a:r>
            <a:r>
              <a:rPr lang="en-US" sz="1200">
                <a:cs typeface="Arial"/>
              </a:rPr>
              <a:t> per year)</a:t>
            </a:r>
            <a:endParaRPr lang="en-US" sz="1200" baseline="-25000">
              <a:cs typeface="Arial"/>
            </a:endParaRPr>
          </a:p>
        </p:txBody>
      </p:sp>
      <p:sp>
        <p:nvSpPr>
          <p:cNvPr id="129" name="Text Placeholder 10">
            <a:extLst>
              <a:ext uri="{FF2B5EF4-FFF2-40B4-BE49-F238E27FC236}">
                <a16:creationId xmlns:a16="http://schemas.microsoft.com/office/drawing/2014/main" id="{C179E217-05F5-B03B-3440-9C66F44A0355}"/>
              </a:ext>
            </a:extLst>
          </p:cNvPr>
          <p:cNvSpPr>
            <a:spLocks noGrp="1"/>
          </p:cNvSpPr>
          <p:nvPr>
            <p:custDataLst>
              <p:tags r:id="rId13"/>
            </p:custDataLst>
          </p:nvPr>
        </p:nvSpPr>
        <p:spPr bwMode="auto">
          <a:xfrm>
            <a:off x="2060575" y="59531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sz="1000"/>
              <a:t>2023</a:t>
            </a:r>
          </a:p>
        </p:txBody>
      </p:sp>
      <p:sp>
        <p:nvSpPr>
          <p:cNvPr id="130" name="Text Placeholder 10">
            <a:extLst>
              <a:ext uri="{FF2B5EF4-FFF2-40B4-BE49-F238E27FC236}">
                <a16:creationId xmlns:a16="http://schemas.microsoft.com/office/drawing/2014/main" id="{FB4433AD-2225-EF85-56DE-E43BD5549974}"/>
              </a:ext>
            </a:extLst>
          </p:cNvPr>
          <p:cNvSpPr>
            <a:spLocks noGrp="1"/>
          </p:cNvSpPr>
          <p:nvPr>
            <p:custDataLst>
              <p:tags r:id="rId14"/>
            </p:custDataLst>
          </p:nvPr>
        </p:nvSpPr>
        <p:spPr bwMode="auto">
          <a:xfrm>
            <a:off x="4811713" y="59531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304C300-C6A5-4A9C-9820-32029CD1ACC8}" type="datetime'''''2''''''''''''''''''''''0''''''''''''3''0'''''''''''''''''">
              <a:rPr lang="en-US" altLang="en-US" sz="1000" smtClean="0"/>
              <a:pPr marL="0" lvl="0" indent="0" algn="ctr">
                <a:spcBef>
                  <a:spcPct val="0"/>
                </a:spcBef>
                <a:spcAft>
                  <a:spcPct val="0"/>
                </a:spcAft>
                <a:buNone/>
              </a:pPr>
              <a:t>2030</a:t>
            </a:fld>
            <a:endParaRPr lang="en-US" sz="1000"/>
          </a:p>
        </p:txBody>
      </p:sp>
      <p:sp>
        <p:nvSpPr>
          <p:cNvPr id="131" name="Text Placeholder 10">
            <a:extLst>
              <a:ext uri="{FF2B5EF4-FFF2-40B4-BE49-F238E27FC236}">
                <a16:creationId xmlns:a16="http://schemas.microsoft.com/office/drawing/2014/main" id="{0B289291-E4A2-5B70-4DFF-EF7033A71C72}"/>
              </a:ext>
            </a:extLst>
          </p:cNvPr>
          <p:cNvSpPr>
            <a:spLocks noGrp="1"/>
          </p:cNvSpPr>
          <p:nvPr>
            <p:custDataLst>
              <p:tags r:id="rId15"/>
            </p:custDataLst>
          </p:nvPr>
        </p:nvSpPr>
        <p:spPr bwMode="auto">
          <a:xfrm>
            <a:off x="7564438" y="59531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DCCF8E2-F302-4A6E-93AE-B39BD695A7F7}" type="datetime'''''''''''''''2''''0''5''''''''''0'''''''''''''">
              <a:rPr lang="en-US" altLang="en-US" sz="1000" smtClean="0"/>
              <a:pPr marL="0" lvl="0" indent="0" algn="ctr">
                <a:spcBef>
                  <a:spcPct val="0"/>
                </a:spcBef>
                <a:spcAft>
                  <a:spcPct val="0"/>
                </a:spcAft>
                <a:buNone/>
              </a:pPr>
              <a:t>2050</a:t>
            </a:fld>
            <a:endParaRPr lang="en-US" sz="1000"/>
          </a:p>
        </p:txBody>
      </p:sp>
      <p:sp>
        <p:nvSpPr>
          <p:cNvPr id="15" name="Text Placeholder 10">
            <a:extLst>
              <a:ext uri="{FF2B5EF4-FFF2-40B4-BE49-F238E27FC236}">
                <a16:creationId xmlns:a16="http://schemas.microsoft.com/office/drawing/2014/main" id="{C95F5C2E-128D-0EBE-DE18-257F62D00600}"/>
              </a:ext>
            </a:extLst>
          </p:cNvPr>
          <p:cNvSpPr txBox="1">
            <a:spLocks/>
          </p:cNvSpPr>
          <p:nvPr>
            <p:custDataLst>
              <p:tags r:id="rId16"/>
            </p:custDataLst>
          </p:nvPr>
        </p:nvSpPr>
        <p:spPr bwMode="gray">
          <a:xfrm>
            <a:off x="2101850" y="2906713"/>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sz="1000"/>
              <a:t>2.8</a:t>
            </a:r>
          </a:p>
        </p:txBody>
      </p:sp>
      <p:sp>
        <p:nvSpPr>
          <p:cNvPr id="26" name="Rectangle 25">
            <a:extLst>
              <a:ext uri="{FF2B5EF4-FFF2-40B4-BE49-F238E27FC236}">
                <a16:creationId xmlns:a16="http://schemas.microsoft.com/office/drawing/2014/main" id="{F2683D89-4098-109D-10B7-BDA40E7E904E}"/>
              </a:ext>
            </a:extLst>
          </p:cNvPr>
          <p:cNvSpPr/>
          <p:nvPr>
            <p:custDataLst>
              <p:tags r:id="rId17"/>
            </p:custDataLst>
          </p:nvPr>
        </p:nvSpPr>
        <p:spPr bwMode="auto">
          <a:xfrm>
            <a:off x="6843713" y="2185988"/>
            <a:ext cx="2243138" cy="660400"/>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54" name="Rectangle 153">
            <a:extLst>
              <a:ext uri="{FF2B5EF4-FFF2-40B4-BE49-F238E27FC236}">
                <a16:creationId xmlns:a16="http://schemas.microsoft.com/office/drawing/2014/main" id="{FD231876-C6B1-DD8C-ACE6-C7741200BD07}"/>
              </a:ext>
            </a:extLst>
          </p:cNvPr>
          <p:cNvSpPr/>
          <p:nvPr>
            <p:custDataLst>
              <p:tags r:id="rId18"/>
            </p:custDataLst>
          </p:nvPr>
        </p:nvSpPr>
        <p:spPr bwMode="auto">
          <a:xfrm>
            <a:off x="6894513" y="2241550"/>
            <a:ext cx="179388" cy="133350"/>
          </a:xfrm>
          <a:prstGeom prst="rect">
            <a:avLst/>
          </a:prstGeom>
          <a:solidFill>
            <a:schemeClr val="accent1"/>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58" name="Rectangle 157">
            <a:extLst>
              <a:ext uri="{FF2B5EF4-FFF2-40B4-BE49-F238E27FC236}">
                <a16:creationId xmlns:a16="http://schemas.microsoft.com/office/drawing/2014/main" id="{6A7FCEDD-70DD-CD47-6838-AD618BD856C6}"/>
              </a:ext>
            </a:extLst>
          </p:cNvPr>
          <p:cNvSpPr/>
          <p:nvPr>
            <p:custDataLst>
              <p:tags r:id="rId19"/>
            </p:custDataLst>
          </p:nvPr>
        </p:nvSpPr>
        <p:spPr bwMode="auto">
          <a:xfrm>
            <a:off x="6894513" y="2444750"/>
            <a:ext cx="179388" cy="133350"/>
          </a:xfrm>
          <a:prstGeom prst="rect">
            <a:avLst/>
          </a:prstGeom>
          <a:solidFill>
            <a:schemeClr val="accent2"/>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62" name="Rectangle 161">
            <a:extLst>
              <a:ext uri="{FF2B5EF4-FFF2-40B4-BE49-F238E27FC236}">
                <a16:creationId xmlns:a16="http://schemas.microsoft.com/office/drawing/2014/main" id="{ED6D3845-1785-B631-DD27-C93C6F129347}"/>
              </a:ext>
            </a:extLst>
          </p:cNvPr>
          <p:cNvSpPr/>
          <p:nvPr>
            <p:custDataLst>
              <p:tags r:id="rId20"/>
            </p:custDataLst>
          </p:nvPr>
        </p:nvSpPr>
        <p:spPr bwMode="auto">
          <a:xfrm>
            <a:off x="6894513" y="2647950"/>
            <a:ext cx="179388" cy="133350"/>
          </a:xfrm>
          <a:prstGeom prst="rect">
            <a:avLst/>
          </a:prstGeom>
          <a:solidFill>
            <a:schemeClr val="accent3"/>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51" name="Text Placeholder 10">
            <a:extLst>
              <a:ext uri="{FF2B5EF4-FFF2-40B4-BE49-F238E27FC236}">
                <a16:creationId xmlns:a16="http://schemas.microsoft.com/office/drawing/2014/main" id="{CCE09811-057F-371C-191E-38023E94F59D}"/>
              </a:ext>
            </a:extLst>
          </p:cNvPr>
          <p:cNvSpPr>
            <a:spLocks noGrp="1"/>
          </p:cNvSpPr>
          <p:nvPr>
            <p:custDataLst>
              <p:tags r:id="rId21"/>
            </p:custDataLst>
          </p:nvPr>
        </p:nvSpPr>
        <p:spPr bwMode="auto">
          <a:xfrm>
            <a:off x="7124700" y="2236788"/>
            <a:ext cx="4841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42DD72BD-0D77-473C-9A18-3E5C589EC4D8}" type="datetime'''''B''ase''''''l''i''''''''''n''''''''''e'''">
              <a:rPr lang="en-US" altLang="en-US" sz="1000" smtClean="0"/>
              <a:pPr marL="0" lvl="0" indent="0">
                <a:spcBef>
                  <a:spcPct val="0"/>
                </a:spcBef>
                <a:spcAft>
                  <a:spcPct val="0"/>
                </a:spcAft>
                <a:buNone/>
              </a:pPr>
              <a:t>Baseline</a:t>
            </a:fld>
            <a:endParaRPr lang="en-US" sz="1000"/>
          </a:p>
        </p:txBody>
      </p:sp>
      <p:sp>
        <p:nvSpPr>
          <p:cNvPr id="155" name="Text Placeholder 10">
            <a:extLst>
              <a:ext uri="{FF2B5EF4-FFF2-40B4-BE49-F238E27FC236}">
                <a16:creationId xmlns:a16="http://schemas.microsoft.com/office/drawing/2014/main" id="{C41E158D-C2FE-6CB7-5A14-4C0D4DACAC3F}"/>
              </a:ext>
            </a:extLst>
          </p:cNvPr>
          <p:cNvSpPr>
            <a:spLocks noGrp="1"/>
          </p:cNvSpPr>
          <p:nvPr>
            <p:custDataLst>
              <p:tags r:id="rId22"/>
            </p:custDataLst>
          </p:nvPr>
        </p:nvSpPr>
        <p:spPr bwMode="auto">
          <a:xfrm>
            <a:off x="7124700" y="2439988"/>
            <a:ext cx="16129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2D07AD45-1B5C-4E3C-A5BB-C75B80BE08E4}" type="datetime'9''''0% r''edu''c''t''''''i''on b''y'' 20''''7''0 (I''EA'')'''">
              <a:rPr lang="en-US" altLang="en-US" sz="1000" smtClean="0"/>
              <a:pPr marL="0" lvl="0" indent="0">
                <a:spcBef>
                  <a:spcPct val="0"/>
                </a:spcBef>
                <a:spcAft>
                  <a:spcPct val="0"/>
                </a:spcAft>
                <a:buNone/>
              </a:pPr>
              <a:t>90% reduction by 2070 (IEA)</a:t>
            </a:fld>
            <a:endParaRPr lang="en-US" sz="1000"/>
          </a:p>
        </p:txBody>
      </p:sp>
      <p:sp>
        <p:nvSpPr>
          <p:cNvPr id="159" name="Text Placeholder 10">
            <a:extLst>
              <a:ext uri="{FF2B5EF4-FFF2-40B4-BE49-F238E27FC236}">
                <a16:creationId xmlns:a16="http://schemas.microsoft.com/office/drawing/2014/main" id="{64272572-E841-2507-F8C5-5513E5891180}"/>
              </a:ext>
            </a:extLst>
          </p:cNvPr>
          <p:cNvSpPr>
            <a:spLocks noGrp="1"/>
          </p:cNvSpPr>
          <p:nvPr>
            <p:custDataLst>
              <p:tags r:id="rId23"/>
            </p:custDataLst>
          </p:nvPr>
        </p:nvSpPr>
        <p:spPr bwMode="auto">
          <a:xfrm>
            <a:off x="7124700" y="2643188"/>
            <a:ext cx="19113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000" dirty="0"/>
              <a:t>Net-zero emissions by 2050 (IEA)</a:t>
            </a:r>
            <a:endParaRPr lang="en-US" sz="1000" dirty="0"/>
          </a:p>
        </p:txBody>
      </p:sp>
      <p:sp>
        <p:nvSpPr>
          <p:cNvPr id="32" name="btfpNotesBox927036">
            <a:extLst>
              <a:ext uri="{FF2B5EF4-FFF2-40B4-BE49-F238E27FC236}">
                <a16:creationId xmlns:a16="http://schemas.microsoft.com/office/drawing/2014/main" id="{831D7C36-3961-F87B-5CA4-046CA0C798CB}"/>
              </a:ext>
            </a:extLst>
          </p:cNvPr>
          <p:cNvSpPr txBox="1"/>
          <p:nvPr>
            <p:custDataLst>
              <p:tags r:id="rId24"/>
            </p:custDataLst>
          </p:nvPr>
        </p:nvSpPr>
        <p:spPr bwMode="gray">
          <a:xfrm>
            <a:off x="330199" y="6149674"/>
            <a:ext cx="8608313" cy="615553"/>
          </a:xfrm>
          <a:prstGeom prst="rect">
            <a:avLst/>
          </a:prstGeom>
          <a:noFill/>
        </p:spPr>
        <p:txBody>
          <a:bodyPr vert="horz" wrap="square" lIns="0" tIns="0" rIns="0" bIns="0" rtlCol="0" anchor="b">
            <a:spAutoFit/>
          </a:bodyPr>
          <a:lstStyle/>
          <a:p>
            <a:endParaRPr lang="en-US" sz="800" dirty="0">
              <a:cs typeface="Arial"/>
            </a:endParaRPr>
          </a:p>
          <a:p>
            <a:r>
              <a:rPr lang="en-US" sz="800" dirty="0">
                <a:cs typeface="Arial"/>
              </a:rPr>
              <a:t>Notes: The baseline scenario reflects the policies and implementing measures that have been adopted as of September 2022; NZE = net-zero emissions. </a:t>
            </a:r>
          </a:p>
          <a:p>
            <a:r>
              <a:rPr lang="en-US" sz="800" dirty="0">
                <a:solidFill>
                  <a:srgbClr val="000000"/>
                </a:solidFill>
              </a:rPr>
              <a:t>Sources: IEA, </a:t>
            </a:r>
            <a:r>
              <a:rPr lang="en-US" sz="800" u="sng" dirty="0">
                <a:hlinkClick r:id="rId30"/>
              </a:rPr>
              <a:t>Direct CO2 emissions in the iron and steel sector by scenario, 2019-2050</a:t>
            </a:r>
            <a:r>
              <a:rPr lang="en-US" sz="800" dirty="0">
                <a:solidFill>
                  <a:srgbClr val="000000"/>
                </a:solidFill>
              </a:rPr>
              <a:t> (2020); IEA, </a:t>
            </a:r>
            <a:r>
              <a:rPr lang="en-US" sz="800" dirty="0">
                <a:solidFill>
                  <a:srgbClr val="000000"/>
                </a:solidFill>
                <a:hlinkClick r:id="rId31"/>
              </a:rPr>
              <a:t>Net Zero by 2050</a:t>
            </a:r>
            <a:r>
              <a:rPr lang="en-US" sz="800" dirty="0">
                <a:solidFill>
                  <a:srgbClr val="000000"/>
                </a:solidFill>
              </a:rPr>
              <a:t> (2021); IEA, </a:t>
            </a:r>
            <a:r>
              <a:rPr lang="en-US" sz="800" dirty="0">
                <a:solidFill>
                  <a:srgbClr val="000000"/>
                </a:solidFill>
                <a:hlinkClick r:id="rId32"/>
              </a:rPr>
              <a:t>Iron and Steel Technology Roadmap</a:t>
            </a:r>
            <a:r>
              <a:rPr lang="en-US" sz="800" dirty="0">
                <a:solidFill>
                  <a:srgbClr val="000000"/>
                </a:solidFill>
              </a:rPr>
              <a:t> (2020); McKinsey, </a:t>
            </a:r>
            <a:r>
              <a:rPr lang="en-US" sz="800" dirty="0">
                <a:solidFill>
                  <a:srgbClr val="000000"/>
                </a:solidFill>
                <a:hlinkClick r:id="rId33"/>
              </a:rPr>
              <a:t>The resilience of steel: Navigating the crossroads</a:t>
            </a:r>
            <a:r>
              <a:rPr lang="en-US" sz="800" dirty="0">
                <a:solidFill>
                  <a:srgbClr val="000000"/>
                </a:solidFill>
              </a:rPr>
              <a:t> (2023); World Economics Forum, </a:t>
            </a:r>
            <a:r>
              <a:rPr lang="en-US" sz="800" dirty="0">
                <a:solidFill>
                  <a:srgbClr val="000000"/>
                </a:solidFill>
                <a:hlinkClick r:id="rId34"/>
              </a:rPr>
              <a:t>Steel industry net-zero tracker</a:t>
            </a:r>
            <a:r>
              <a:rPr lang="en-US" sz="800" dirty="0">
                <a:solidFill>
                  <a:srgbClr val="000000"/>
                </a:solidFill>
              </a:rPr>
              <a:t> (2024).</a:t>
            </a:r>
            <a:endParaRPr lang="en-US" sz="800" dirty="0">
              <a:solidFill>
                <a:srgbClr val="000000"/>
              </a:solidFill>
              <a:cs typeface="Arial"/>
            </a:endParaRPr>
          </a:p>
          <a:p>
            <a:r>
              <a:rPr lang="en-US" sz="800" dirty="0">
                <a:solidFill>
                  <a:srgbClr val="000000"/>
                </a:solidFill>
              </a:rPr>
              <a:t>Credit: </a:t>
            </a:r>
            <a:r>
              <a:rPr lang="en-US" sz="800" dirty="0"/>
              <a:t>Grace Frascati, A</a:t>
            </a:r>
            <a:r>
              <a:rPr lang="en-US" sz="800" dirty="0">
                <a:solidFill>
                  <a:srgbClr val="000000"/>
                </a:solidFill>
              </a:rPr>
              <a:t>nda Wang, </a:t>
            </a:r>
            <a:r>
              <a:rPr lang="en-US" sz="800" dirty="0"/>
              <a:t>Hyae Ryung Kim, </a:t>
            </a:r>
            <a:r>
              <a:rPr kumimoji="0" lang="en-US" sz="800" b="0" i="0" u="none" strike="noStrike" kern="1200" cap="none" spc="0" normalizeH="0" baseline="0" noProof="0" dirty="0">
                <a:ln>
                  <a:noFill/>
                </a:ln>
                <a:solidFill>
                  <a:srgbClr val="000000"/>
                </a:solidFill>
                <a:effectLst/>
                <a:uLnTx/>
                <a:uFillTx/>
                <a:latin typeface="Arial"/>
                <a:ea typeface="+mn-ea"/>
                <a:cs typeface="+mn-cs"/>
              </a:rPr>
              <a:t>and </a:t>
            </a:r>
            <a:r>
              <a:rPr lang="en-US" sz="800" dirty="0">
                <a:solidFill>
                  <a:srgbClr val="000000"/>
                </a:solidFill>
                <a:hlinkClick r:id="rId35"/>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6"/>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37"/>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lang="en-US" sz="800" dirty="0">
              <a:solidFill>
                <a:srgbClr val="000000"/>
              </a:solidFill>
            </a:endParaRPr>
          </a:p>
        </p:txBody>
      </p:sp>
      <p:sp>
        <p:nvSpPr>
          <p:cNvPr id="10" name="Oval 9">
            <a:extLst>
              <a:ext uri="{FF2B5EF4-FFF2-40B4-BE49-F238E27FC236}">
                <a16:creationId xmlns:a16="http://schemas.microsoft.com/office/drawing/2014/main" id="{9EFC1CD7-E288-1D20-8AED-39E634A00D3D}"/>
              </a:ext>
            </a:extLst>
          </p:cNvPr>
          <p:cNvSpPr/>
          <p:nvPr/>
        </p:nvSpPr>
        <p:spPr bwMode="gray">
          <a:xfrm>
            <a:off x="0" y="45720"/>
            <a:ext cx="416560" cy="406400"/>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1</a:t>
            </a:r>
          </a:p>
        </p:txBody>
      </p:sp>
      <p:sp>
        <p:nvSpPr>
          <p:cNvPr id="17" name="Rectangle 16">
            <a:extLst>
              <a:ext uri="{FF2B5EF4-FFF2-40B4-BE49-F238E27FC236}">
                <a16:creationId xmlns:a16="http://schemas.microsoft.com/office/drawing/2014/main" id="{C361C50C-05D3-B60D-7C2C-C13024338D8A}"/>
              </a:ext>
            </a:extLst>
          </p:cNvPr>
          <p:cNvSpPr/>
          <p:nvPr/>
        </p:nvSpPr>
        <p:spPr bwMode="gray">
          <a:xfrm>
            <a:off x="495884" y="68051"/>
            <a:ext cx="2430196" cy="36576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a:solidFill>
                  <a:srgbClr val="FFFFFF"/>
                </a:solidFill>
                <a:latin typeface="Arial"/>
              </a:rPr>
              <a:t>Iron and Steel</a:t>
            </a:r>
          </a:p>
        </p:txBody>
      </p:sp>
      <p:sp>
        <p:nvSpPr>
          <p:cNvPr id="16" name="TextBox 8">
            <a:extLst>
              <a:ext uri="{FF2B5EF4-FFF2-40B4-BE49-F238E27FC236}">
                <a16:creationId xmlns:a16="http://schemas.microsoft.com/office/drawing/2014/main" id="{E9709150-7D4B-B53A-E52C-D6F0B99DFB88}"/>
              </a:ext>
            </a:extLst>
          </p:cNvPr>
          <p:cNvSpPr txBox="1"/>
          <p:nvPr/>
        </p:nvSpPr>
        <p:spPr bwMode="gray">
          <a:xfrm>
            <a:off x="9317736" y="1554480"/>
            <a:ext cx="2544064" cy="4376296"/>
          </a:xfrm>
          <a:prstGeom prst="rect">
            <a:avLst/>
          </a:prstGeom>
          <a:solidFill>
            <a:srgbClr val="E3E8EE"/>
          </a:solidFill>
          <a:ln w="9525" cap="flat" cmpd="sng" algn="ctr">
            <a:noFill/>
            <a:prstDash val="solid"/>
            <a:round/>
            <a:headEnd type="none" w="med" len="med"/>
            <a:tailEnd type="none" w="med" len="med"/>
          </a:ln>
        </p:spPr>
        <p:txBody>
          <a:bodyPr wrap="square" lIns="137160" tIns="137160" rIns="274320" bIns="137160" rtlCol="0" anchor="t">
            <a:noAutofit/>
          </a:bodyPr>
          <a:lstStyle/>
          <a:p>
            <a:pPr marL="0" marR="0" lvl="0" indent="-177800" algn="l" defTabSz="711200" rtl="0" eaLnBrk="1" fontAlgn="auto" latinLnBrk="0" hangingPunct="1">
              <a:lnSpc>
                <a:spcPct val="100000"/>
              </a:lnSpc>
              <a:spcBef>
                <a:spcPts val="1200"/>
              </a:spcBef>
              <a:spcAft>
                <a:spcPts val="60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Observations</a:t>
            </a:r>
          </a:p>
          <a:p>
            <a:pPr marL="177800" marR="0" lvl="0" indent="-177800" algn="l" defTabSz="711200" rtl="0" eaLnBrk="1" fontAlgn="auto" latinLnBrk="0" hangingPunct="1">
              <a:lnSpc>
                <a:spcPct val="100000"/>
              </a:lnSpc>
              <a:spcBef>
                <a:spcPts val="0"/>
              </a:spcBef>
              <a:spcAft>
                <a:spcPts val="400"/>
              </a:spcAft>
              <a:buClrTx/>
              <a:buSzTx/>
              <a:buFontTx/>
              <a:buChar char="•"/>
              <a:tabLst/>
              <a:defRPr/>
            </a:pPr>
            <a:r>
              <a:rPr kumimoji="0" lang="en-US" sz="1050" i="0" u="none" strike="noStrike" kern="1200" cap="none" spc="0" normalizeH="0" baseline="0" noProof="0" dirty="0">
                <a:ln>
                  <a:noFill/>
                </a:ln>
                <a:solidFill>
                  <a:srgbClr val="000000"/>
                </a:solidFill>
                <a:effectLst/>
                <a:uLnTx/>
                <a:uFillTx/>
                <a:latin typeface="Arial"/>
              </a:rPr>
              <a:t>If no action is taken, </a:t>
            </a:r>
            <a:r>
              <a:rPr kumimoji="0" lang="en-US" sz="1050" b="1" i="0" u="none" strike="noStrike" kern="1200" cap="none" spc="0" normalizeH="0" baseline="0" noProof="0" dirty="0">
                <a:ln>
                  <a:noFill/>
                </a:ln>
                <a:solidFill>
                  <a:srgbClr val="000000"/>
                </a:solidFill>
                <a:effectLst/>
                <a:uLnTx/>
                <a:uFillTx/>
                <a:latin typeface="Arial"/>
              </a:rPr>
              <a:t>global emissions </a:t>
            </a:r>
            <a:r>
              <a:rPr kumimoji="0" lang="en-US" sz="1050" i="0" u="none" strike="noStrike" kern="1200" cap="none" spc="0" normalizeH="0" baseline="0" noProof="0" dirty="0">
                <a:ln>
                  <a:noFill/>
                </a:ln>
                <a:solidFill>
                  <a:srgbClr val="000000"/>
                </a:solidFill>
                <a:effectLst/>
                <a:uLnTx/>
                <a:uFillTx/>
                <a:latin typeface="Arial"/>
              </a:rPr>
              <a:t>from the iron and steel sector are </a:t>
            </a:r>
            <a:r>
              <a:rPr kumimoji="0" lang="en-US" sz="1050" b="1" i="0" u="none" strike="noStrike" kern="1200" cap="none" spc="0" normalizeH="0" baseline="0" noProof="0" dirty="0">
                <a:ln>
                  <a:noFill/>
                </a:ln>
                <a:solidFill>
                  <a:srgbClr val="000000"/>
                </a:solidFill>
                <a:effectLst/>
                <a:uLnTx/>
                <a:uFillTx/>
                <a:latin typeface="Arial"/>
              </a:rPr>
              <a:t>expected to peak at 2.7 </a:t>
            </a:r>
            <a:r>
              <a:rPr kumimoji="0" lang="en-US" sz="1050" b="1" i="0" u="none" strike="noStrike" kern="1200" cap="none" spc="0" normalizeH="0" baseline="0" noProof="0" dirty="0" err="1">
                <a:ln>
                  <a:noFill/>
                </a:ln>
                <a:solidFill>
                  <a:srgbClr val="000000"/>
                </a:solidFill>
                <a:effectLst/>
                <a:uLnTx/>
                <a:uFillTx/>
                <a:latin typeface="Arial"/>
              </a:rPr>
              <a:t>gigatons</a:t>
            </a:r>
            <a:r>
              <a:rPr kumimoji="0" lang="en-US" sz="1050" b="1" i="0" u="none" strike="noStrike" kern="1200" cap="none" spc="0" normalizeH="0" baseline="0" noProof="0" dirty="0">
                <a:ln>
                  <a:noFill/>
                </a:ln>
                <a:solidFill>
                  <a:srgbClr val="000000"/>
                </a:solidFill>
                <a:effectLst/>
                <a:uLnTx/>
                <a:uFillTx/>
                <a:latin typeface="Arial"/>
              </a:rPr>
              <a:t> per year in 2050.</a:t>
            </a:r>
          </a:p>
          <a:p>
            <a:pPr marL="355600" lvl="1" indent="-177800" defTabSz="711200">
              <a:spcAft>
                <a:spcPts val="400"/>
              </a:spcAft>
              <a:buFontTx/>
              <a:buChar char="–"/>
              <a:defRPr/>
            </a:pPr>
            <a:r>
              <a:rPr lang="en-US" sz="850" dirty="0">
                <a:solidFill>
                  <a:srgbClr val="000000"/>
                </a:solidFill>
                <a:latin typeface="Arial"/>
              </a:rPr>
              <a:t>The increase in emissions is attributable </a:t>
            </a:r>
            <a:r>
              <a:rPr lang="en-US" sz="850" b="1" dirty="0">
                <a:solidFill>
                  <a:srgbClr val="000000"/>
                </a:solidFill>
                <a:latin typeface="Arial"/>
              </a:rPr>
              <a:t>to growing steel demand from emerging economies.</a:t>
            </a:r>
          </a:p>
          <a:p>
            <a:pPr marL="171450" indent="-171450">
              <a:spcAft>
                <a:spcPts val="400"/>
              </a:spcAft>
              <a:buFont typeface="Arial"/>
              <a:buChar char="•"/>
            </a:pPr>
            <a:r>
              <a:rPr lang="en-US" sz="1050" b="1" dirty="0">
                <a:solidFill>
                  <a:srgbClr val="000000"/>
                </a:solidFill>
                <a:latin typeface="Arial"/>
              </a:rPr>
              <a:t>IEA </a:t>
            </a:r>
            <a:r>
              <a:rPr lang="en-US" sz="1050" dirty="0">
                <a:solidFill>
                  <a:srgbClr val="000000"/>
                </a:solidFill>
                <a:latin typeface="Arial"/>
              </a:rPr>
              <a:t>has developed several possible pathways for the steel industry:</a:t>
            </a:r>
          </a:p>
          <a:p>
            <a:pPr marL="355600" lvl="1" indent="-177800" defTabSz="711200">
              <a:spcAft>
                <a:spcPts val="400"/>
              </a:spcAft>
              <a:buFontTx/>
              <a:buChar char="–"/>
              <a:defRPr/>
            </a:pPr>
            <a:r>
              <a:rPr lang="en-US" sz="850" dirty="0">
                <a:solidFill>
                  <a:srgbClr val="000000"/>
                </a:solidFill>
                <a:latin typeface="Arial"/>
              </a:rPr>
              <a:t>In </a:t>
            </a:r>
            <a:r>
              <a:rPr lang="en-US" sz="850" b="1" dirty="0">
                <a:solidFill>
                  <a:srgbClr val="000000"/>
                </a:solidFill>
                <a:latin typeface="Arial"/>
              </a:rPr>
              <a:t>the 90% reduction by 2070 </a:t>
            </a:r>
            <a:r>
              <a:rPr lang="en-US" sz="850" dirty="0">
                <a:solidFill>
                  <a:srgbClr val="000000"/>
                </a:solidFill>
                <a:latin typeface="Arial"/>
              </a:rPr>
              <a:t>pathway, emissions would still need to drop by </a:t>
            </a:r>
            <a:r>
              <a:rPr lang="en-US" sz="850" b="1" dirty="0">
                <a:solidFill>
                  <a:srgbClr val="000000"/>
                </a:solidFill>
                <a:latin typeface="Arial"/>
              </a:rPr>
              <a:t>50% by 2050.</a:t>
            </a:r>
          </a:p>
          <a:p>
            <a:pPr marL="355600" lvl="1" indent="-177800" defTabSz="711200">
              <a:spcAft>
                <a:spcPts val="400"/>
              </a:spcAft>
              <a:buFontTx/>
              <a:buChar char="–"/>
              <a:defRPr/>
            </a:pPr>
            <a:r>
              <a:rPr lang="en-US" sz="850" dirty="0">
                <a:solidFill>
                  <a:srgbClr val="000000"/>
                </a:solidFill>
                <a:latin typeface="Arial"/>
              </a:rPr>
              <a:t>In the net-zero emissions by 2050 pathway, emissions would already need to drop by </a:t>
            </a:r>
            <a:r>
              <a:rPr lang="en-US" sz="850" b="1" dirty="0">
                <a:solidFill>
                  <a:srgbClr val="000000"/>
                </a:solidFill>
                <a:latin typeface="Arial"/>
              </a:rPr>
              <a:t>25% by 2030</a:t>
            </a:r>
            <a:r>
              <a:rPr lang="en-US" sz="850" dirty="0">
                <a:solidFill>
                  <a:srgbClr val="000000"/>
                </a:solidFill>
                <a:latin typeface="Arial"/>
              </a:rPr>
              <a:t> and </a:t>
            </a:r>
            <a:r>
              <a:rPr lang="en-US" sz="850" b="1" dirty="0">
                <a:solidFill>
                  <a:srgbClr val="000000"/>
                </a:solidFill>
                <a:latin typeface="Arial"/>
              </a:rPr>
              <a:t>drop to close to zero by 2050. </a:t>
            </a:r>
          </a:p>
          <a:p>
            <a:pPr marL="171450" indent="-171450">
              <a:spcAft>
                <a:spcPts val="400"/>
              </a:spcAft>
              <a:buFont typeface="Arial"/>
              <a:buChar char="•"/>
            </a:pPr>
            <a:r>
              <a:rPr lang="en-US" sz="1050" b="1" dirty="0">
                <a:solidFill>
                  <a:srgbClr val="000000"/>
                </a:solidFill>
                <a:latin typeface="Arial"/>
                <a:cs typeface="Arial"/>
              </a:rPr>
              <a:t>BF-BOF, the cheapest </a:t>
            </a:r>
            <a:r>
              <a:rPr lang="en-US" sz="1050" dirty="0">
                <a:solidFill>
                  <a:srgbClr val="000000"/>
                </a:solidFill>
                <a:latin typeface="Arial"/>
                <a:cs typeface="Arial"/>
              </a:rPr>
              <a:t>and </a:t>
            </a:r>
            <a:r>
              <a:rPr lang="en-US" sz="1050" b="1" dirty="0">
                <a:solidFill>
                  <a:srgbClr val="000000"/>
                </a:solidFill>
                <a:latin typeface="Arial"/>
                <a:cs typeface="Arial"/>
              </a:rPr>
              <a:t>most efficient steelmaking process,</a:t>
            </a:r>
            <a:r>
              <a:rPr lang="en-US" sz="1050" dirty="0">
                <a:solidFill>
                  <a:srgbClr val="000000"/>
                </a:solidFill>
                <a:latin typeface="Arial"/>
                <a:cs typeface="Arial"/>
              </a:rPr>
              <a:t> is also the</a:t>
            </a:r>
            <a:r>
              <a:rPr lang="en-US" sz="1050" b="1" dirty="0">
                <a:solidFill>
                  <a:srgbClr val="000000"/>
                </a:solidFill>
                <a:latin typeface="Arial"/>
                <a:cs typeface="Arial"/>
              </a:rPr>
              <a:t> most polluting.</a:t>
            </a:r>
          </a:p>
        </p:txBody>
      </p:sp>
    </p:spTree>
    <p:custDataLst>
      <p:tags r:id="rId1"/>
    </p:custDataLst>
    <p:extLst>
      <p:ext uri="{BB962C8B-B14F-4D97-AF65-F5344CB8AC3E}">
        <p14:creationId xmlns:p14="http://schemas.microsoft.com/office/powerpoint/2010/main" val="1823795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AB0EE-BE93-F02B-3906-F47DFB158F30}"/>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9390A2C-45BE-3062-4075-AB43F27AE1C8}"/>
              </a:ext>
            </a:extLst>
          </p:cNvPr>
          <p:cNvGraphicFramePr>
            <a:graphicFrameLocks noChangeAspect="1"/>
          </p:cNvGraphicFramePr>
          <p:nvPr>
            <p:custDataLst>
              <p:tags r:id="rId2"/>
            </p:custDataLst>
            <p:extLst>
              <p:ext uri="{D42A27DB-BD31-4B8C-83A1-F6EECF244321}">
                <p14:modId xmlns:p14="http://schemas.microsoft.com/office/powerpoint/2010/main" val="17274573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4" imgW="503" imgH="503" progId="TCLayout.ActiveDocument.1">
                  <p:embed/>
                </p:oleObj>
              </mc:Choice>
              <mc:Fallback>
                <p:oleObj name="think-cell Slide" r:id="rId24" imgW="503" imgH="503" progId="TCLayout.ActiveDocument.1">
                  <p:embed/>
                  <p:pic>
                    <p:nvPicPr>
                      <p:cNvPr id="4" name="think-cell data - do not delete" hidden="1">
                        <a:extLst>
                          <a:ext uri="{FF2B5EF4-FFF2-40B4-BE49-F238E27FC236}">
                            <a16:creationId xmlns:a16="http://schemas.microsoft.com/office/drawing/2014/main" id="{B9390A2C-45BE-3062-4075-AB43F27AE1C8}"/>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grpSp>
        <p:nvGrpSpPr>
          <p:cNvPr id="24" name="Group 23">
            <a:extLst>
              <a:ext uri="{FF2B5EF4-FFF2-40B4-BE49-F238E27FC236}">
                <a16:creationId xmlns:a16="http://schemas.microsoft.com/office/drawing/2014/main" id="{70FC993A-E91B-6375-D444-30D71607659D}"/>
              </a:ext>
            </a:extLst>
          </p:cNvPr>
          <p:cNvGrpSpPr/>
          <p:nvPr/>
        </p:nvGrpSpPr>
        <p:grpSpPr>
          <a:xfrm>
            <a:off x="329184" y="1554480"/>
            <a:ext cx="9189463" cy="288219"/>
            <a:chOff x="412439" y="1479732"/>
            <a:chExt cx="4400766" cy="288219"/>
          </a:xfrm>
        </p:grpSpPr>
        <p:sp>
          <p:nvSpPr>
            <p:cNvPr id="25" name="btfpColumnHeaderBoxText223027">
              <a:extLst>
                <a:ext uri="{FF2B5EF4-FFF2-40B4-BE49-F238E27FC236}">
                  <a16:creationId xmlns:a16="http://schemas.microsoft.com/office/drawing/2014/main" id="{54B58559-7BBD-878E-2FBC-A2663FE6AE40}"/>
                </a:ext>
              </a:extLst>
            </p:cNvPr>
            <p:cNvSpPr txBox="1"/>
            <p:nvPr/>
          </p:nvSpPr>
          <p:spPr bwMode="gray">
            <a:xfrm>
              <a:off x="412439" y="1479732"/>
              <a:ext cx="4394198" cy="288219"/>
            </a:xfrm>
            <a:prstGeom prst="rect">
              <a:avLst/>
            </a:prstGeom>
            <a:noFill/>
            <a:ln w="9525" cap="flat" cmpd="sng" algn="ctr">
              <a:noFill/>
              <a:prstDash val="solid"/>
              <a:round/>
              <a:headEnd type="none" w="med" len="med"/>
              <a:tailEnd type="none" w="med" len="med"/>
            </a:ln>
          </p:spPr>
          <p:txBody>
            <a:bodyPr vert="horz" wrap="square" lIns="36036" tIns="36036" rIns="36036" bIns="36036" rtlCol="0" anchor="b">
              <a:spAutoFit/>
            </a:bodyPr>
            <a:lstStyle/>
            <a:p>
              <a:pPr defTabSz="711200">
                <a:defRPr/>
              </a:pPr>
              <a:r>
                <a:rPr lang="en-US" sz="1400" b="1" dirty="0">
                  <a:solidFill>
                    <a:srgbClr val="000000"/>
                  </a:solidFill>
                  <a:latin typeface="Arial"/>
                </a:rPr>
                <a:t>CCUS retroactively decreases emissions compared with other zero-carbon tech</a:t>
              </a:r>
              <a:endParaRPr lang="en-US" sz="1400" b="1" baseline="-25000" dirty="0">
                <a:cs typeface="Arial"/>
              </a:endParaRPr>
            </a:p>
          </p:txBody>
        </p:sp>
        <p:cxnSp>
          <p:nvCxnSpPr>
            <p:cNvPr id="26" name="btfpColumnHeaderBoxLine223027">
              <a:extLst>
                <a:ext uri="{FF2B5EF4-FFF2-40B4-BE49-F238E27FC236}">
                  <a16:creationId xmlns:a16="http://schemas.microsoft.com/office/drawing/2014/main" id="{0260448D-2771-818A-CF10-4CBF2606DBAD}"/>
                </a:ext>
              </a:extLst>
            </p:cNvPr>
            <p:cNvCxnSpPr>
              <a:cxnSpLocks/>
            </p:cNvCxnSpPr>
            <p:nvPr/>
          </p:nvCxnSpPr>
          <p:spPr bwMode="gray">
            <a:xfrm>
              <a:off x="419008" y="1762467"/>
              <a:ext cx="4394197" cy="0"/>
            </a:xfrm>
            <a:prstGeom prst="line">
              <a:avLst/>
            </a:prstGeom>
            <a:ln w="9525" cap="flat" cmpd="sng" algn="ctr">
              <a:solidFill>
                <a:schemeClr val="tx1"/>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6" name="Title 5">
            <a:extLst>
              <a:ext uri="{FF2B5EF4-FFF2-40B4-BE49-F238E27FC236}">
                <a16:creationId xmlns:a16="http://schemas.microsoft.com/office/drawing/2014/main" id="{49684C20-5CD6-A6DD-0B4D-78CBDA0973F6}"/>
              </a:ext>
            </a:extLst>
          </p:cNvPr>
          <p:cNvSpPr>
            <a:spLocks noGrp="1"/>
          </p:cNvSpPr>
          <p:nvPr>
            <p:ph type="title"/>
          </p:nvPr>
        </p:nvSpPr>
        <p:spPr/>
        <p:txBody>
          <a:bodyPr vert="horz">
            <a:noAutofit/>
          </a:bodyPr>
          <a:lstStyle/>
          <a:p>
            <a:r>
              <a:rPr lang="en-US" dirty="0">
                <a:cs typeface="Arial"/>
              </a:rPr>
              <a:t>Carbon capture with potential to reduce steelmaking</a:t>
            </a:r>
            <a:r>
              <a:rPr lang="en-US" baseline="-25000" dirty="0">
                <a:cs typeface="Arial"/>
              </a:rPr>
              <a:t> </a:t>
            </a:r>
            <a:r>
              <a:rPr lang="en-US" dirty="0">
                <a:cs typeface="Arial"/>
              </a:rPr>
              <a:t>emissions by ~90% if scaled, comparable to green H</a:t>
            </a:r>
            <a:r>
              <a:rPr lang="en-US" baseline="-25000" dirty="0">
                <a:cs typeface="Arial"/>
              </a:rPr>
              <a:t>2</a:t>
            </a:r>
            <a:r>
              <a:rPr lang="en-US" dirty="0">
                <a:cs typeface="Arial"/>
              </a:rPr>
              <a:t> and electrolysis</a:t>
            </a:r>
            <a:endParaRPr lang="en-US" baseline="-25000" dirty="0">
              <a:cs typeface="Arial"/>
            </a:endParaRPr>
          </a:p>
        </p:txBody>
      </p:sp>
      <p:sp>
        <p:nvSpPr>
          <p:cNvPr id="10" name="btfpNotesBox393724">
            <a:extLst>
              <a:ext uri="{FF2B5EF4-FFF2-40B4-BE49-F238E27FC236}">
                <a16:creationId xmlns:a16="http://schemas.microsoft.com/office/drawing/2014/main" id="{A9C1B58B-4A97-88B4-DEA2-3E9722ABB231}"/>
              </a:ext>
            </a:extLst>
          </p:cNvPr>
          <p:cNvSpPr txBox="1"/>
          <p:nvPr>
            <p:custDataLst>
              <p:tags r:id="rId3"/>
            </p:custDataLst>
          </p:nvPr>
        </p:nvSpPr>
        <p:spPr bwMode="gray">
          <a:xfrm>
            <a:off x="330198" y="6026563"/>
            <a:ext cx="9032241" cy="738664"/>
          </a:xfrm>
          <a:prstGeom prst="rect">
            <a:avLst/>
          </a:prstGeom>
          <a:noFill/>
        </p:spPr>
        <p:txBody>
          <a:bodyPr vert="horz" wrap="square" lIns="0" tIns="0" rIns="0" bIns="0"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defTabSz="711200">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a:t>
            </a:r>
            <a:r>
              <a:rPr lang="en-US" sz="800" dirty="0">
                <a:solidFill>
                  <a:srgbClr val="000000"/>
                </a:solidFill>
                <a:latin typeface="Arial"/>
              </a:rPr>
              <a:t>Columbia Center on Global Energy Policy</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6"/>
              </a:rPr>
              <a:t>Low Carbon Production of Iron &amp; Steel</a:t>
            </a:r>
            <a:r>
              <a:rPr lang="en-US" sz="800" dirty="0">
                <a:hlinkClick r:id="rId27"/>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(2021); </a:t>
            </a:r>
            <a:r>
              <a:rPr lang="en-US" sz="800" dirty="0">
                <a:solidFill>
                  <a:srgbClr val="000000"/>
                </a:solidFill>
                <a:latin typeface="Arial"/>
              </a:rPr>
              <a:t>American Institute of Chemical Engineers</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a:hlinkClick r:id="rId27"/>
              </a:rPr>
              <a:t>Catalyzing Commercialization: Producing Green Iron with a Zero-Carbon Electrochemical Process</a:t>
            </a:r>
            <a:r>
              <a:rPr lang="en-US" sz="800" dirty="0"/>
              <a:t> </a:t>
            </a:r>
            <a:r>
              <a:rPr kumimoji="0" lang="en-US" sz="800" b="0" i="0" u="none" strike="noStrike" kern="1200" cap="none" spc="0" normalizeH="0" baseline="0" noProof="0" dirty="0">
                <a:ln>
                  <a:noFill/>
                </a:ln>
                <a:solidFill>
                  <a:srgbClr val="000000"/>
                </a:solidFill>
                <a:effectLst/>
                <a:uLnTx/>
                <a:uFillTx/>
                <a:latin typeface="Arial"/>
                <a:ea typeface="+mn-ea"/>
                <a:cs typeface="+mn-cs"/>
              </a:rPr>
              <a:t>(2023);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8"/>
              </a:rPr>
              <a:t>Electra</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a:solidFill>
                  <a:srgbClr val="000000"/>
                </a:solidFill>
                <a:latin typeface="Arial"/>
              </a:rPr>
              <a:t>Boston Metal,</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9"/>
              </a:rPr>
              <a:t>Decarbonizing steelmaking for a net-zero future</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err="1">
                <a:solidFill>
                  <a:srgbClr val="000000"/>
                </a:solidFill>
                <a:latin typeface="Arial"/>
              </a:rPr>
              <a:t>Midrex</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0"/>
              </a:rPr>
              <a:t>Impact of Hydrogen DRI on EAF Steelmaking</a:t>
            </a:r>
            <a:r>
              <a:rPr kumimoji="0" lang="en-US" sz="800" b="0" i="0" u="none" strike="noStrike" kern="1200" cap="none" spc="0" normalizeH="0" baseline="0" noProof="0" dirty="0">
                <a:ln>
                  <a:noFill/>
                </a:ln>
                <a:solidFill>
                  <a:srgbClr val="000000"/>
                </a:solidFill>
                <a:effectLst/>
                <a:uLnTx/>
                <a:uFillTx/>
                <a:latin typeface="Arial"/>
                <a:ea typeface="+mn-ea"/>
                <a:cs typeface="+mn-cs"/>
              </a:rPr>
              <a:t> (2021); International Journal of Greenhouse Gas Control, </a:t>
            </a:r>
            <a:r>
              <a:rPr lang="en-US" sz="800" dirty="0">
                <a:hlinkClick r:id="rId31"/>
              </a:rPr>
              <a:t>A techno-economic analysis and systematic review of carbon capture and storage</a:t>
            </a:r>
            <a:r>
              <a:rPr kumimoji="0" lang="en-US" sz="800" b="0" i="0" u="none" strike="noStrike" kern="1200" cap="none" spc="0" normalizeH="0" baseline="0" noProof="0" dirty="0">
                <a:ln>
                  <a:noFill/>
                </a:ln>
                <a:solidFill>
                  <a:srgbClr val="000000"/>
                </a:solidFill>
                <a:effectLst/>
                <a:uLnTx/>
                <a:uFillTx/>
                <a:latin typeface="Arial"/>
                <a:ea typeface="+mn-ea"/>
                <a:cs typeface="+mn-cs"/>
              </a:rPr>
              <a:t> (2017); Mission Possible Partnership,</a:t>
            </a:r>
            <a:r>
              <a:rPr kumimoji="0" lang="en-US" sz="800" b="0" i="0" u="none" strike="noStrike" kern="1200" cap="none" spc="0" normalizeH="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2"/>
              </a:rPr>
              <a:t>Net-Zero Steel Sector Transition Strategy</a:t>
            </a:r>
            <a:r>
              <a:rPr kumimoji="0" lang="en-US" sz="800" b="0" i="0" u="none" strike="noStrike" kern="1200" cap="none" spc="0" normalizeH="0" baseline="0" noProof="0" dirty="0">
                <a:ln>
                  <a:noFill/>
                </a:ln>
                <a:solidFill>
                  <a:srgbClr val="000000"/>
                </a:solidFill>
                <a:effectLst/>
                <a:uLnTx/>
                <a:uFillTx/>
                <a:latin typeface="Arial"/>
                <a:ea typeface="+mn-ea"/>
                <a:cs typeface="+mn-cs"/>
              </a:rPr>
              <a:t> (2021).</a:t>
            </a:r>
            <a:endParaRPr kumimoji="0" lang="en-US" sz="800" b="0" i="1" u="none" strike="noStrike" kern="1200" cap="none" spc="0" normalizeH="0" baseline="0" noProof="0" dirty="0">
              <a:ln>
                <a:noFill/>
              </a:ln>
              <a:solidFill>
                <a:srgbClr val="000000"/>
              </a:solidFill>
              <a:effectLst/>
              <a:uLnTx/>
              <a:uFillTx/>
              <a:latin typeface="Arial"/>
              <a:ea typeface="+mn-ea"/>
              <a:cs typeface="+mn-cs"/>
            </a:endParaRPr>
          </a:p>
          <a:p>
            <a:pPr lvl="0" defTabSz="711200">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Michelle Priscilla, Grace Frascati, Hyae Ryung Kim, and </a:t>
            </a:r>
            <a:r>
              <a:rPr lang="en-US" sz="800" dirty="0">
                <a:solidFill>
                  <a:srgbClr val="000000"/>
                </a:solidFill>
                <a:hlinkClick r:id="rId33"/>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4"/>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35"/>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32" name="Chart 31">
            <a:extLst>
              <a:ext uri="{FF2B5EF4-FFF2-40B4-BE49-F238E27FC236}">
                <a16:creationId xmlns:a16="http://schemas.microsoft.com/office/drawing/2014/main" id="{E6EBCC91-078A-49FE-A80C-79D6A9CB674F}"/>
              </a:ext>
            </a:extLst>
          </p:cNvPr>
          <p:cNvGraphicFramePr/>
          <p:nvPr>
            <p:custDataLst>
              <p:tags r:id="rId4"/>
            </p:custDataLst>
            <p:extLst>
              <p:ext uri="{D42A27DB-BD31-4B8C-83A1-F6EECF244321}">
                <p14:modId xmlns:p14="http://schemas.microsoft.com/office/powerpoint/2010/main" val="1494858861"/>
              </p:ext>
            </p:extLst>
          </p:nvPr>
        </p:nvGraphicFramePr>
        <p:xfrm>
          <a:off x="750888" y="2290763"/>
          <a:ext cx="8913812" cy="3354387"/>
        </p:xfrm>
        <a:graphic>
          <a:graphicData uri="http://schemas.openxmlformats.org/drawingml/2006/chart">
            <c:chart xmlns:c="http://schemas.openxmlformats.org/drawingml/2006/chart" xmlns:r="http://schemas.openxmlformats.org/officeDocument/2006/relationships" r:id="rId36"/>
          </a:graphicData>
        </a:graphic>
      </p:graphicFrame>
      <p:sp>
        <p:nvSpPr>
          <p:cNvPr id="3" name="Text Placeholder 10">
            <a:extLst>
              <a:ext uri="{FF2B5EF4-FFF2-40B4-BE49-F238E27FC236}">
                <a16:creationId xmlns:a16="http://schemas.microsoft.com/office/drawing/2014/main" id="{B2865D4C-FD3F-B9CD-6829-316694BE0F9F}"/>
              </a:ext>
            </a:extLst>
          </p:cNvPr>
          <p:cNvSpPr txBox="1">
            <a:spLocks/>
          </p:cNvSpPr>
          <p:nvPr>
            <p:custDataLst>
              <p:tags r:id="rId5"/>
            </p:custDataLst>
          </p:nvPr>
        </p:nvSpPr>
        <p:spPr bwMode="gray">
          <a:xfrm>
            <a:off x="677863" y="53435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8E842A40-E5BD-4298-9792-A05042350FDB}" type="datetime'''''''''''''''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8" name="Text Placeholder 10">
            <a:extLst>
              <a:ext uri="{FF2B5EF4-FFF2-40B4-BE49-F238E27FC236}">
                <a16:creationId xmlns:a16="http://schemas.microsoft.com/office/drawing/2014/main" id="{08688DCB-D14A-D2B6-2983-B9FE45C7E106}"/>
              </a:ext>
            </a:extLst>
          </p:cNvPr>
          <p:cNvSpPr txBox="1">
            <a:spLocks/>
          </p:cNvSpPr>
          <p:nvPr>
            <p:custDataLst>
              <p:tags r:id="rId6"/>
            </p:custDataLst>
          </p:nvPr>
        </p:nvSpPr>
        <p:spPr bwMode="gray">
          <a:xfrm>
            <a:off x="608013" y="47625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88FE85C1-11A9-42C1-A054-9D94E7DB3BAF}" type="datetime'''''''''''''''''''''2''''''''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12" name="Text Placeholder 10">
            <a:extLst>
              <a:ext uri="{FF2B5EF4-FFF2-40B4-BE49-F238E27FC236}">
                <a16:creationId xmlns:a16="http://schemas.microsoft.com/office/drawing/2014/main" id="{BB23339D-3C67-9137-81D3-1EA176823B30}"/>
              </a:ext>
            </a:extLst>
          </p:cNvPr>
          <p:cNvSpPr txBox="1">
            <a:spLocks/>
          </p:cNvSpPr>
          <p:nvPr>
            <p:custDataLst>
              <p:tags r:id="rId7"/>
            </p:custDataLst>
          </p:nvPr>
        </p:nvSpPr>
        <p:spPr bwMode="gray">
          <a:xfrm>
            <a:off x="608013" y="41814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BA9AC33C-37CD-4C38-8D18-E4FAAE013802}" type="datetime'''''''''''''''''''''''''''''''4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40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14" name="Text Placeholder 10">
            <a:extLst>
              <a:ext uri="{FF2B5EF4-FFF2-40B4-BE49-F238E27FC236}">
                <a16:creationId xmlns:a16="http://schemas.microsoft.com/office/drawing/2014/main" id="{CFBE9D03-8F01-A645-F857-A40A467917D5}"/>
              </a:ext>
            </a:extLst>
          </p:cNvPr>
          <p:cNvSpPr txBox="1">
            <a:spLocks/>
          </p:cNvSpPr>
          <p:nvPr>
            <p:custDataLst>
              <p:tags r:id="rId8"/>
            </p:custDataLst>
          </p:nvPr>
        </p:nvSpPr>
        <p:spPr bwMode="gray">
          <a:xfrm>
            <a:off x="608013" y="36020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CA54AB4B-2029-4C67-8ADA-E9C7549D62E5}" type="datetime'''''''''6''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60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16" name="Text Placeholder 10">
            <a:extLst>
              <a:ext uri="{FF2B5EF4-FFF2-40B4-BE49-F238E27FC236}">
                <a16:creationId xmlns:a16="http://schemas.microsoft.com/office/drawing/2014/main" id="{65B60293-11E6-9C55-50C0-80E2F071720F}"/>
              </a:ext>
            </a:extLst>
          </p:cNvPr>
          <p:cNvSpPr txBox="1">
            <a:spLocks/>
          </p:cNvSpPr>
          <p:nvPr>
            <p:custDataLst>
              <p:tags r:id="rId9"/>
            </p:custDataLst>
          </p:nvPr>
        </p:nvSpPr>
        <p:spPr bwMode="gray">
          <a:xfrm>
            <a:off x="608013" y="30210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97E19056-778E-49D2-B16E-E5A897E1E60E}" type="datetime'''''''''''''''''''''''''''''''''''''''''''8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80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21" name="Text Placeholder 10">
            <a:extLst>
              <a:ext uri="{FF2B5EF4-FFF2-40B4-BE49-F238E27FC236}">
                <a16:creationId xmlns:a16="http://schemas.microsoft.com/office/drawing/2014/main" id="{E705B23A-6411-51D6-631A-80F9939A77B1}"/>
              </a:ext>
            </a:extLst>
          </p:cNvPr>
          <p:cNvSpPr txBox="1">
            <a:spLocks/>
          </p:cNvSpPr>
          <p:nvPr>
            <p:custDataLst>
              <p:tags r:id="rId10"/>
            </p:custDataLst>
          </p:nvPr>
        </p:nvSpPr>
        <p:spPr bwMode="gray">
          <a:xfrm>
            <a:off x="538163" y="24399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0B942D39-1C8E-480B-9C90-83983D5B50DF}" type="datetime'''''''''''''''''''''''''''''''''''''''''''1''''''0''''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100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19" name="Text Placeholder 10">
            <a:extLst>
              <a:ext uri="{FF2B5EF4-FFF2-40B4-BE49-F238E27FC236}">
                <a16:creationId xmlns:a16="http://schemas.microsoft.com/office/drawing/2014/main" id="{9F5975C5-BA18-B1A6-EA4B-5DB3FC9AACD5}"/>
              </a:ext>
            </a:extLst>
          </p:cNvPr>
          <p:cNvSpPr txBox="1">
            <a:spLocks/>
          </p:cNvSpPr>
          <p:nvPr>
            <p:custDataLst>
              <p:tags r:id="rId11"/>
            </p:custDataLst>
          </p:nvPr>
        </p:nvSpPr>
        <p:spPr bwMode="auto">
          <a:xfrm>
            <a:off x="538162" y="2033588"/>
            <a:ext cx="7024688"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Arial"/>
              </a:rPr>
              <a:t>Crude steelmaking CO</a:t>
            </a:r>
            <a:r>
              <a:rPr kumimoji="0" lang="en-US" sz="1000" b="1" i="0" u="none" strike="noStrike" kern="1200" cap="none" spc="0" normalizeH="0" baseline="-25000" noProof="0" dirty="0">
                <a:ln>
                  <a:noFill/>
                </a:ln>
                <a:solidFill>
                  <a:srgbClr val="000000"/>
                </a:solidFill>
                <a:effectLst/>
                <a:uLnTx/>
                <a:uFillTx/>
                <a:latin typeface="Arial"/>
                <a:ea typeface="+mn-ea"/>
                <a:cs typeface="Arial"/>
              </a:rPr>
              <a:t>2</a:t>
            </a:r>
            <a:r>
              <a:rPr kumimoji="0" lang="en-US" sz="1000" b="1" i="0" u="none" strike="noStrike" kern="1200" cap="none" spc="0" normalizeH="0" baseline="0" noProof="0" dirty="0">
                <a:ln>
                  <a:noFill/>
                </a:ln>
                <a:solidFill>
                  <a:srgbClr val="000000"/>
                </a:solidFill>
                <a:effectLst/>
                <a:uLnTx/>
                <a:uFillTx/>
                <a:latin typeface="Arial"/>
                <a:ea typeface="+mn-ea"/>
                <a:cs typeface="Arial"/>
              </a:rPr>
              <a:t> emissions reduction potential of deep decarbonization technologies relative to conventional </a:t>
            </a:r>
            <a:br>
              <a:rPr kumimoji="0" lang="en-US" sz="1000" b="1" i="0" u="none" strike="noStrike" kern="1200" cap="none" spc="0" normalizeH="0" baseline="0" noProof="0" dirty="0">
                <a:ln>
                  <a:noFill/>
                </a:ln>
                <a:solidFill>
                  <a:srgbClr val="000000"/>
                </a:solidFill>
                <a:effectLst/>
                <a:uLnTx/>
                <a:uFillTx/>
                <a:latin typeface="Arial"/>
                <a:ea typeface="+mn-ea"/>
                <a:cs typeface="Arial"/>
              </a:rPr>
            </a:br>
            <a:r>
              <a:rPr kumimoji="0" lang="en-US" sz="1000" b="1" i="0" u="none" strike="noStrike" kern="1200" cap="none" spc="0" normalizeH="0" baseline="0" noProof="0" dirty="0">
                <a:ln>
                  <a:noFill/>
                </a:ln>
                <a:solidFill>
                  <a:srgbClr val="000000"/>
                </a:solidFill>
                <a:effectLst/>
                <a:uLnTx/>
                <a:uFillTx/>
                <a:latin typeface="Arial"/>
                <a:ea typeface="+mn-ea"/>
                <a:cs typeface="Arial"/>
              </a:rPr>
              <a:t>BF-BOF and NG DRI-EAF routes (%)</a:t>
            </a:r>
            <a:endParaRPr kumimoji="0" lang="en-US" sz="1000" b="1" i="1" u="none" strike="noStrike" kern="1200" cap="none" spc="0" normalizeH="0" baseline="0" noProof="0" dirty="0">
              <a:ln>
                <a:noFill/>
              </a:ln>
              <a:solidFill>
                <a:srgbClr val="000000"/>
              </a:solidFill>
              <a:effectLst/>
              <a:uLnTx/>
              <a:uFillTx/>
              <a:latin typeface="Arial"/>
              <a:ea typeface="+mn-ea"/>
              <a:cs typeface="Arial"/>
            </a:endParaRPr>
          </a:p>
        </p:txBody>
      </p:sp>
      <p:sp>
        <p:nvSpPr>
          <p:cNvPr id="30" name="Text Placeholder 10">
            <a:extLst>
              <a:ext uri="{FF2B5EF4-FFF2-40B4-BE49-F238E27FC236}">
                <a16:creationId xmlns:a16="http://schemas.microsoft.com/office/drawing/2014/main" id="{9A0160CE-5E19-0476-E801-E364C13E2381}"/>
              </a:ext>
            </a:extLst>
          </p:cNvPr>
          <p:cNvSpPr>
            <a:spLocks noGrp="1"/>
          </p:cNvSpPr>
          <p:nvPr>
            <p:custDataLst>
              <p:tags r:id="rId12"/>
            </p:custDataLst>
          </p:nvPr>
        </p:nvSpPr>
        <p:spPr bwMode="auto">
          <a:xfrm>
            <a:off x="1746250" y="5462588"/>
            <a:ext cx="1089025"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pt-BR" altLang="en-US" sz="1000" b="0" i="0" u="none" strike="noStrike" kern="1200" cap="none" spc="0" normalizeH="0" baseline="0" noProof="0">
                <a:ln>
                  <a:noFill/>
                </a:ln>
                <a:solidFill>
                  <a:srgbClr val="000000"/>
                </a:solidFill>
                <a:effectLst/>
                <a:uLnTx/>
                <a:uFillTx/>
                <a:latin typeface="Arial"/>
                <a:ea typeface="+mn-ea"/>
                <a:cs typeface="+mn-cs"/>
              </a:rPr>
              <a:t>Green H</a:t>
            </a:r>
            <a:r>
              <a:rPr kumimoji="0" lang="pt-BR" altLang="en-US" sz="1000" b="0" i="0" u="none" strike="noStrike" kern="1200" cap="none" spc="0" normalizeH="0" baseline="-25000" noProof="0">
                <a:ln>
                  <a:noFill/>
                </a:ln>
                <a:solidFill>
                  <a:srgbClr val="000000"/>
                </a:solidFill>
                <a:effectLst/>
                <a:uLnTx/>
                <a:uFillTx/>
                <a:latin typeface="Arial"/>
                <a:ea typeface="+mn-ea"/>
                <a:cs typeface="+mn-cs"/>
              </a:rPr>
              <a:t>2</a:t>
            </a:r>
            <a:r>
              <a:rPr kumimoji="0" lang="pt-BR" altLang="en-US" sz="1000" b="0" i="0" u="none" strike="noStrike" kern="1200" cap="none" spc="0" normalizeH="0" baseline="0" noProof="0">
                <a:ln>
                  <a:noFill/>
                </a:ln>
                <a:solidFill>
                  <a:srgbClr val="000000"/>
                </a:solidFill>
                <a:effectLst/>
                <a:uLnTx/>
                <a:uFillTx/>
                <a:latin typeface="Arial"/>
                <a:ea typeface="+mn-ea"/>
                <a:cs typeface="+mn-cs"/>
              </a:rPr>
              <a:t> DRI-EAF</a:t>
            </a:r>
          </a:p>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pt-BR" altLang="en-US" sz="1000" b="0" i="0" u="none" strike="noStrike" kern="1200" cap="none" spc="0" normalizeH="0" baseline="0" noProof="0">
                <a:ln>
                  <a:noFill/>
                </a:ln>
                <a:solidFill>
                  <a:srgbClr val="000000"/>
                </a:solidFill>
                <a:effectLst/>
                <a:uLnTx/>
                <a:uFillTx/>
                <a:latin typeface="Arial"/>
                <a:ea typeface="+mn-ea"/>
                <a:cs typeface="+mn-cs"/>
              </a:rPr>
              <a:t>(Zero-carbon elec.)</a:t>
            </a:r>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31" name="Text Placeholder 10">
            <a:extLst>
              <a:ext uri="{FF2B5EF4-FFF2-40B4-BE49-F238E27FC236}">
                <a16:creationId xmlns:a16="http://schemas.microsoft.com/office/drawing/2014/main" id="{CA6C46A8-6339-680B-9B83-6CD6E901DD71}"/>
              </a:ext>
            </a:extLst>
          </p:cNvPr>
          <p:cNvSpPr>
            <a:spLocks noGrp="1"/>
          </p:cNvSpPr>
          <p:nvPr>
            <p:custDataLst>
              <p:tags r:id="rId13"/>
            </p:custDataLst>
          </p:nvPr>
        </p:nvSpPr>
        <p:spPr bwMode="auto">
          <a:xfrm>
            <a:off x="4662488" y="5462588"/>
            <a:ext cx="1089025"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pt-BR" altLang="en-US" sz="1000" b="0" i="0" u="none" strike="noStrike" kern="1200" cap="none" spc="0" normalizeH="0" baseline="0" noProof="0">
                <a:ln>
                  <a:noFill/>
                </a:ln>
                <a:solidFill>
                  <a:srgbClr val="000000"/>
                </a:solidFill>
                <a:effectLst/>
                <a:uLnTx/>
                <a:uFillTx/>
                <a:latin typeface="Arial"/>
                <a:ea typeface="+mn-ea"/>
                <a:cs typeface="+mn-cs"/>
              </a:rPr>
              <a:t>Electrolysis</a:t>
            </a:r>
          </a:p>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pt-BR" altLang="en-US" sz="1000" b="0" i="0" u="none" strike="noStrike" kern="1200" cap="none" spc="0" normalizeH="0" baseline="0" noProof="0">
                <a:ln>
                  <a:noFill/>
                </a:ln>
                <a:solidFill>
                  <a:srgbClr val="000000"/>
                </a:solidFill>
                <a:effectLst/>
                <a:uLnTx/>
                <a:uFillTx/>
                <a:latin typeface="Arial"/>
                <a:ea typeface="+mn-ea"/>
                <a:cs typeface="+mn-cs"/>
              </a:rPr>
              <a:t>(Zero-carbon elec.)</a:t>
            </a:r>
            <a:endParaRPr kumimoji="0" lang="en-US" sz="1000" b="0" i="0" u="none" strike="noStrike" kern="1200" cap="none" spc="0" normalizeH="0" baseline="0" noProof="0">
              <a:ln>
                <a:noFill/>
              </a:ln>
              <a:solidFill>
                <a:srgbClr val="000000"/>
              </a:solidFill>
              <a:effectLst/>
              <a:uLnTx/>
              <a:uFillTx/>
              <a:latin typeface="Arial"/>
              <a:ea typeface="+mn-ea"/>
              <a:cs typeface="+mn-cs"/>
            </a:endParaRPr>
          </a:p>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33" name="Text Placeholder 10">
            <a:extLst>
              <a:ext uri="{FF2B5EF4-FFF2-40B4-BE49-F238E27FC236}">
                <a16:creationId xmlns:a16="http://schemas.microsoft.com/office/drawing/2014/main" id="{14E2B260-418E-EA54-27C3-9830E9AA060A}"/>
              </a:ext>
            </a:extLst>
          </p:cNvPr>
          <p:cNvSpPr>
            <a:spLocks noGrp="1"/>
          </p:cNvSpPr>
          <p:nvPr>
            <p:custDataLst>
              <p:tags r:id="rId14"/>
            </p:custDataLst>
          </p:nvPr>
        </p:nvSpPr>
        <p:spPr bwMode="auto">
          <a:xfrm>
            <a:off x="7659688" y="5462588"/>
            <a:ext cx="927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1000" b="0" i="0" u="none" strike="noStrike" kern="1200" cap="none" spc="0" normalizeH="0" baseline="0" noProof="0" dirty="0">
                <a:ln>
                  <a:noFill/>
                </a:ln>
                <a:solidFill>
                  <a:srgbClr val="000000"/>
                </a:solidFill>
                <a:effectLst/>
                <a:uLnTx/>
                <a:uFillTx/>
                <a:latin typeface="Arial"/>
                <a:ea typeface="+mn-ea"/>
                <a:cs typeface="+mn-cs"/>
              </a:rPr>
              <a:t>CCUS additions</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useBgFill="1">
        <p:nvSpPr>
          <p:cNvPr id="46" name="Text Placeholder 10">
            <a:extLst>
              <a:ext uri="{FF2B5EF4-FFF2-40B4-BE49-F238E27FC236}">
                <a16:creationId xmlns:a16="http://schemas.microsoft.com/office/drawing/2014/main" id="{AF832B86-6C0C-9E7A-64CC-AA21153157F8}"/>
              </a:ext>
            </a:extLst>
          </p:cNvPr>
          <p:cNvSpPr txBox="1">
            <a:spLocks/>
          </p:cNvSpPr>
          <p:nvPr>
            <p:custDataLst>
              <p:tags r:id="rId15"/>
            </p:custDataLst>
          </p:nvPr>
        </p:nvSpPr>
        <p:spPr bwMode="gray">
          <a:xfrm>
            <a:off x="4756150" y="2425700"/>
            <a:ext cx="174625" cy="152400"/>
          </a:xfrm>
          <a:prstGeom prst="rect">
            <a:avLst/>
          </a:prstGeom>
          <a:ln>
            <a:noFill/>
          </a:ln>
          <a:effec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B568E9ED-6187-45CC-803E-EEE65C6052F5}" type="datetime'''9''''''''7'''''">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97</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useBgFill="1">
        <p:nvSpPr>
          <p:cNvPr id="47" name="Text Placeholder 10">
            <a:extLst>
              <a:ext uri="{FF2B5EF4-FFF2-40B4-BE49-F238E27FC236}">
                <a16:creationId xmlns:a16="http://schemas.microsoft.com/office/drawing/2014/main" id="{9275B802-88A4-CFA8-1C8F-D60F6150FB31}"/>
              </a:ext>
            </a:extLst>
          </p:cNvPr>
          <p:cNvSpPr txBox="1">
            <a:spLocks/>
          </p:cNvSpPr>
          <p:nvPr>
            <p:custDataLst>
              <p:tags r:id="rId16"/>
            </p:custDataLst>
          </p:nvPr>
        </p:nvSpPr>
        <p:spPr bwMode="gray">
          <a:xfrm>
            <a:off x="5484813" y="2466975"/>
            <a:ext cx="174625" cy="152400"/>
          </a:xfrm>
          <a:prstGeom prst="rect">
            <a:avLst/>
          </a:prstGeom>
          <a:ln>
            <a:noFill/>
          </a:ln>
          <a:effec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F0744B81-2A3E-49F4-B600-020E8B11FCFF}" type="datetime'''''''''''''''''''''''''9''''''''''''6'''''''">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96</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A7729855-DCE0-EF97-7FCF-3857438602CD}"/>
              </a:ext>
            </a:extLst>
          </p:cNvPr>
          <p:cNvSpPr/>
          <p:nvPr>
            <p:custDataLst>
              <p:tags r:id="rId17"/>
            </p:custDataLst>
          </p:nvPr>
        </p:nvSpPr>
        <p:spPr bwMode="auto">
          <a:xfrm>
            <a:off x="1908175" y="5846763"/>
            <a:ext cx="6773863" cy="254000"/>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32562FB5-7D5F-5BFD-A053-01802A26C275}"/>
              </a:ext>
            </a:extLst>
          </p:cNvPr>
          <p:cNvSpPr/>
          <p:nvPr>
            <p:custDataLst>
              <p:tags r:id="rId18"/>
            </p:custDataLst>
          </p:nvPr>
        </p:nvSpPr>
        <p:spPr bwMode="auto">
          <a:xfrm>
            <a:off x="1958975" y="5902325"/>
            <a:ext cx="179388" cy="133350"/>
          </a:xfrm>
          <a:prstGeom prst="rect">
            <a:avLst/>
          </a:prstGeom>
          <a:solidFill>
            <a:schemeClr val="accent1"/>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C297DF26-8EF5-325A-D046-CE699A1301F1}"/>
              </a:ext>
            </a:extLst>
          </p:cNvPr>
          <p:cNvSpPr/>
          <p:nvPr>
            <p:custDataLst>
              <p:tags r:id="rId19"/>
            </p:custDataLst>
          </p:nvPr>
        </p:nvSpPr>
        <p:spPr bwMode="auto">
          <a:xfrm>
            <a:off x="5211763" y="5902325"/>
            <a:ext cx="179388" cy="133350"/>
          </a:xfrm>
          <a:prstGeom prst="rect">
            <a:avLst/>
          </a:prstGeom>
          <a:solidFill>
            <a:schemeClr val="accent2"/>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9" name="Text Placeholder 10">
            <a:extLst>
              <a:ext uri="{FF2B5EF4-FFF2-40B4-BE49-F238E27FC236}">
                <a16:creationId xmlns:a16="http://schemas.microsoft.com/office/drawing/2014/main" id="{E1FCFAA9-DC8A-8DA1-EEE6-DEB2BE77E3C8}"/>
              </a:ext>
            </a:extLst>
          </p:cNvPr>
          <p:cNvSpPr>
            <a:spLocks noGrp="1"/>
          </p:cNvSpPr>
          <p:nvPr>
            <p:custDataLst>
              <p:tags r:id="rId20"/>
            </p:custDataLst>
          </p:nvPr>
        </p:nvSpPr>
        <p:spPr bwMode="auto">
          <a:xfrm>
            <a:off x="2189163" y="5897563"/>
            <a:ext cx="292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1000" b="0" i="0" u="none" strike="noStrike" kern="1200" cap="none" spc="0" normalizeH="0" baseline="0" noProof="0" dirty="0">
                <a:ln>
                  <a:noFill/>
                </a:ln>
                <a:solidFill>
                  <a:srgbClr val="000000"/>
                </a:solidFill>
                <a:effectLst/>
                <a:uLnTx/>
                <a:uFillTx/>
                <a:latin typeface="Arial"/>
                <a:ea typeface="+mn-ea"/>
                <a:cs typeface="+mn-cs"/>
              </a:rPr>
              <a:t>CO</a:t>
            </a:r>
            <a:r>
              <a:rPr kumimoji="0" lang="en-US" altLang="en-US" sz="1000" b="0" i="0" u="none" strike="noStrike" kern="1200" cap="none" spc="0" normalizeH="0" baseline="-25000" noProof="0" dirty="0">
                <a:ln>
                  <a:noFill/>
                </a:ln>
                <a:solidFill>
                  <a:srgbClr val="000000"/>
                </a:solidFill>
                <a:effectLst/>
                <a:uLnTx/>
                <a:uFillTx/>
                <a:latin typeface="Arial"/>
                <a:ea typeface="+mn-ea"/>
                <a:cs typeface="+mn-cs"/>
              </a:rPr>
              <a:t>2</a:t>
            </a:r>
            <a:r>
              <a:rPr kumimoji="0" lang="en-US" altLang="en-US" sz="1000" b="0" i="0" u="none" strike="noStrike" kern="1200" cap="none" spc="0" normalizeH="0" baseline="0" noProof="0" dirty="0">
                <a:ln>
                  <a:noFill/>
                </a:ln>
                <a:solidFill>
                  <a:srgbClr val="000000"/>
                </a:solidFill>
                <a:effectLst/>
                <a:uLnTx/>
                <a:uFillTx/>
                <a:latin typeface="Arial"/>
                <a:ea typeface="+mn-ea"/>
                <a:cs typeface="+mn-cs"/>
              </a:rPr>
              <a:t> reduction </a:t>
            </a:r>
            <a:r>
              <a:rPr lang="en-US" altLang="en-US" sz="1000" dirty="0">
                <a:solidFill>
                  <a:srgbClr val="000000"/>
                </a:solidFill>
                <a:latin typeface="Arial"/>
              </a:rPr>
              <a:t>p</a:t>
            </a:r>
            <a:r>
              <a:rPr kumimoji="0" lang="en-US" altLang="en-US" sz="1000" b="0" i="0" u="none" strike="noStrike" kern="1200" cap="none" spc="0" normalizeH="0" baseline="0" noProof="0" dirty="0" err="1">
                <a:ln>
                  <a:noFill/>
                </a:ln>
                <a:solidFill>
                  <a:srgbClr val="000000"/>
                </a:solidFill>
                <a:effectLst/>
                <a:uLnTx/>
                <a:uFillTx/>
                <a:latin typeface="Arial"/>
                <a:ea typeface="+mn-ea"/>
                <a:cs typeface="+mn-cs"/>
              </a:rPr>
              <a:t>otential</a:t>
            </a:r>
            <a:r>
              <a:rPr kumimoji="0" lang="en-US" altLang="en-US" sz="1000" b="0" i="0" u="none" strike="noStrike" kern="1200" cap="none" spc="0" normalizeH="0" baseline="0" noProof="0" dirty="0">
                <a:ln>
                  <a:noFill/>
                </a:ln>
                <a:solidFill>
                  <a:srgbClr val="000000"/>
                </a:solidFill>
                <a:effectLst/>
                <a:uLnTx/>
                <a:uFillTx/>
                <a:latin typeface="Arial"/>
                <a:ea typeface="+mn-ea"/>
                <a:cs typeface="+mn-cs"/>
              </a:rPr>
              <a:t> (vs. conventional BF-BOF)</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0" name="Text Placeholder 10">
            <a:extLst>
              <a:ext uri="{FF2B5EF4-FFF2-40B4-BE49-F238E27FC236}">
                <a16:creationId xmlns:a16="http://schemas.microsoft.com/office/drawing/2014/main" id="{94F18A7B-4C2D-C666-0229-13EA1AC4FE6D}"/>
              </a:ext>
            </a:extLst>
          </p:cNvPr>
          <p:cNvSpPr>
            <a:spLocks noGrp="1"/>
          </p:cNvSpPr>
          <p:nvPr>
            <p:custDataLst>
              <p:tags r:id="rId21"/>
            </p:custDataLst>
          </p:nvPr>
        </p:nvSpPr>
        <p:spPr bwMode="auto">
          <a:xfrm>
            <a:off x="5441950" y="5897563"/>
            <a:ext cx="31892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1000" b="0" i="0" u="none" strike="noStrike" kern="1200" cap="none" spc="0" normalizeH="0" baseline="0" noProof="0" dirty="0">
                <a:ln>
                  <a:noFill/>
                </a:ln>
                <a:solidFill>
                  <a:srgbClr val="000000"/>
                </a:solidFill>
                <a:effectLst/>
                <a:uLnTx/>
                <a:uFillTx/>
                <a:latin typeface="Arial"/>
                <a:ea typeface="+mn-ea"/>
                <a:cs typeface="+mn-cs"/>
              </a:rPr>
              <a:t>CO</a:t>
            </a:r>
            <a:r>
              <a:rPr kumimoji="0" lang="en-US" altLang="en-US" sz="1000" b="0" i="0" u="none" strike="noStrike" kern="1200" cap="none" spc="0" normalizeH="0" baseline="-25000" noProof="0" dirty="0">
                <a:ln>
                  <a:noFill/>
                </a:ln>
                <a:solidFill>
                  <a:srgbClr val="000000"/>
                </a:solidFill>
                <a:effectLst/>
                <a:uLnTx/>
                <a:uFillTx/>
                <a:latin typeface="Arial"/>
                <a:ea typeface="+mn-ea"/>
                <a:cs typeface="+mn-cs"/>
              </a:rPr>
              <a:t>2</a:t>
            </a:r>
            <a:r>
              <a:rPr kumimoji="0" lang="en-US" altLang="en-US" sz="1000" b="0" i="0" u="none" strike="noStrike" kern="1200" cap="none" spc="0" normalizeH="0" baseline="0" noProof="0" dirty="0">
                <a:ln>
                  <a:noFill/>
                </a:ln>
                <a:solidFill>
                  <a:srgbClr val="000000"/>
                </a:solidFill>
                <a:effectLst/>
                <a:uLnTx/>
                <a:uFillTx/>
                <a:latin typeface="Arial"/>
                <a:ea typeface="+mn-ea"/>
                <a:cs typeface="+mn-cs"/>
              </a:rPr>
              <a:t> reduction </a:t>
            </a:r>
            <a:r>
              <a:rPr lang="en-US" altLang="en-US" sz="1000" dirty="0">
                <a:solidFill>
                  <a:srgbClr val="000000"/>
                </a:solidFill>
                <a:latin typeface="Arial"/>
              </a:rPr>
              <a:t>p</a:t>
            </a:r>
            <a:r>
              <a:rPr kumimoji="0" lang="en-US" altLang="en-US" sz="1000" b="0" i="0" u="none" strike="noStrike" kern="1200" cap="none" spc="0" normalizeH="0" baseline="0" noProof="0" dirty="0" err="1">
                <a:ln>
                  <a:noFill/>
                </a:ln>
                <a:solidFill>
                  <a:srgbClr val="000000"/>
                </a:solidFill>
                <a:effectLst/>
                <a:uLnTx/>
                <a:uFillTx/>
                <a:latin typeface="Arial"/>
                <a:ea typeface="+mn-ea"/>
                <a:cs typeface="+mn-cs"/>
              </a:rPr>
              <a:t>otential</a:t>
            </a:r>
            <a:r>
              <a:rPr kumimoji="0" lang="en-US" altLang="en-US" sz="1000" b="0" i="0" u="none" strike="noStrike" kern="1200" cap="none" spc="0" normalizeH="0" baseline="0" noProof="0" dirty="0">
                <a:ln>
                  <a:noFill/>
                </a:ln>
                <a:solidFill>
                  <a:srgbClr val="000000"/>
                </a:solidFill>
                <a:effectLst/>
                <a:uLnTx/>
                <a:uFillTx/>
                <a:latin typeface="Arial"/>
                <a:ea typeface="+mn-ea"/>
                <a:cs typeface="+mn-cs"/>
              </a:rPr>
              <a:t> (vs. conventional NG DRI-EAF)</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Rectangle 4">
            <a:extLst>
              <a:ext uri="{FF2B5EF4-FFF2-40B4-BE49-F238E27FC236}">
                <a16:creationId xmlns:a16="http://schemas.microsoft.com/office/drawing/2014/main" id="{294540FD-2D41-D5DC-B11C-DE23077C2C0C}"/>
              </a:ext>
            </a:extLst>
          </p:cNvPr>
          <p:cNvSpPr/>
          <p:nvPr/>
        </p:nvSpPr>
        <p:spPr bwMode="gray">
          <a:xfrm>
            <a:off x="7263765" y="2338388"/>
            <a:ext cx="1690370" cy="3366532"/>
          </a:xfrm>
          <a:prstGeom prst="rect">
            <a:avLst/>
          </a:prstGeom>
          <a:noFill/>
          <a:ln w="38100" cap="flat" cmpd="sng" algn="ctr">
            <a:solidFill>
              <a:schemeClr val="accent5"/>
            </a:solidFill>
            <a:prstDash val="dash"/>
            <a:miter lim="800000"/>
            <a:headEnd type="none" w="med" len="med"/>
            <a:tailEnd type="none" w="med" len="me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7" name="btfpCallout843070">
            <a:extLst>
              <a:ext uri="{FF2B5EF4-FFF2-40B4-BE49-F238E27FC236}">
                <a16:creationId xmlns:a16="http://schemas.microsoft.com/office/drawing/2014/main" id="{79C09124-DB6F-6106-FA94-569B355AB2A2}"/>
              </a:ext>
            </a:extLst>
          </p:cNvPr>
          <p:cNvSpPr/>
          <p:nvPr/>
        </p:nvSpPr>
        <p:spPr bwMode="gray">
          <a:xfrm>
            <a:off x="8859593" y="1837215"/>
            <a:ext cx="899649" cy="638555"/>
          </a:xfrm>
          <a:prstGeom prst="wedgeRectCallout">
            <a:avLst>
              <a:gd name="adj1" fmla="val -50254"/>
              <a:gd name="adj2" fmla="val 75382"/>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noAutofit/>
          </a:bodyPr>
          <a:lstStyle/>
          <a:p>
            <a:pPr marL="0" marR="0" lvl="1" indent="0" algn="l" defTabSz="7112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a:ln>
                  <a:noFill/>
                </a:ln>
                <a:solidFill>
                  <a:schemeClr val="bg1"/>
                </a:solidFill>
                <a:effectLst/>
                <a:uLnTx/>
                <a:uFillTx/>
                <a:latin typeface="Arial"/>
                <a:ea typeface="+mn-ea"/>
                <a:cs typeface="+mn-cs"/>
              </a:rPr>
              <a:t>Hypothetical best-case scenario</a:t>
            </a:r>
          </a:p>
        </p:txBody>
      </p:sp>
      <p:sp>
        <p:nvSpPr>
          <p:cNvPr id="13" name="Oval 12">
            <a:extLst>
              <a:ext uri="{FF2B5EF4-FFF2-40B4-BE49-F238E27FC236}">
                <a16:creationId xmlns:a16="http://schemas.microsoft.com/office/drawing/2014/main" id="{A16A29B7-E57F-5229-8BB8-27C24858F362}"/>
              </a:ext>
            </a:extLst>
          </p:cNvPr>
          <p:cNvSpPr/>
          <p:nvPr/>
        </p:nvSpPr>
        <p:spPr bwMode="gray">
          <a:xfrm>
            <a:off x="0" y="45720"/>
            <a:ext cx="416560" cy="406400"/>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1</a:t>
            </a:r>
          </a:p>
        </p:txBody>
      </p:sp>
      <p:sp>
        <p:nvSpPr>
          <p:cNvPr id="17" name="Rectangle 16">
            <a:extLst>
              <a:ext uri="{FF2B5EF4-FFF2-40B4-BE49-F238E27FC236}">
                <a16:creationId xmlns:a16="http://schemas.microsoft.com/office/drawing/2014/main" id="{3B22F451-7CA5-A34F-2AF2-8D345C6098FB}"/>
              </a:ext>
            </a:extLst>
          </p:cNvPr>
          <p:cNvSpPr/>
          <p:nvPr/>
        </p:nvSpPr>
        <p:spPr bwMode="gray">
          <a:xfrm>
            <a:off x="495884" y="68051"/>
            <a:ext cx="2430196" cy="36576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a:solidFill>
                  <a:srgbClr val="FFFFFF"/>
                </a:solidFill>
                <a:latin typeface="Arial"/>
              </a:rPr>
              <a:t>Iron and Steel</a:t>
            </a:r>
          </a:p>
        </p:txBody>
      </p:sp>
      <p:sp>
        <p:nvSpPr>
          <p:cNvPr id="15" name="TextBox 8">
            <a:extLst>
              <a:ext uri="{FF2B5EF4-FFF2-40B4-BE49-F238E27FC236}">
                <a16:creationId xmlns:a16="http://schemas.microsoft.com/office/drawing/2014/main" id="{2840E1B6-9691-3D32-DA86-CE79AC1B6E55}"/>
              </a:ext>
            </a:extLst>
          </p:cNvPr>
          <p:cNvSpPr txBox="1"/>
          <p:nvPr/>
        </p:nvSpPr>
        <p:spPr bwMode="gray">
          <a:xfrm>
            <a:off x="9921239" y="1554480"/>
            <a:ext cx="2023833" cy="4150439"/>
          </a:xfrm>
          <a:prstGeom prst="rect">
            <a:avLst/>
          </a:prstGeom>
          <a:solidFill>
            <a:srgbClr val="E3E8EE"/>
          </a:solidFill>
          <a:ln w="9525" cap="flat" cmpd="sng" algn="ctr">
            <a:noFill/>
            <a:prstDash val="solid"/>
            <a:round/>
            <a:headEnd type="none" w="med" len="med"/>
            <a:tailEnd type="none" w="med" len="med"/>
          </a:ln>
        </p:spPr>
        <p:txBody>
          <a:bodyPr wrap="square" lIns="137160" tIns="137160" rIns="274320" bIns="137160" rtlCol="0" anchor="t">
            <a:noAutofit/>
          </a:bodyPr>
          <a:lstStyle/>
          <a:p>
            <a:pPr marL="0" marR="0" lvl="0" indent="-177800" algn="l" defTabSz="711200" rtl="0" eaLnBrk="1" fontAlgn="auto" latinLnBrk="0" hangingPunct="1">
              <a:lnSpc>
                <a:spcPct val="100000"/>
              </a:lnSpc>
              <a:spcBef>
                <a:spcPts val="1200"/>
              </a:spcBef>
              <a:spcAft>
                <a:spcPts val="60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Observations</a:t>
            </a:r>
          </a:p>
          <a:p>
            <a:pPr marL="177800" marR="0" lvl="0" indent="-177800" algn="l" defTabSz="711200" rtl="0" eaLnBrk="1" fontAlgn="auto" latinLnBrk="0" hangingPunct="1">
              <a:lnSpc>
                <a:spcPct val="100000"/>
              </a:lnSpc>
              <a:spcAft>
                <a:spcPts val="400"/>
              </a:spcAft>
              <a:buClrTx/>
              <a:buSzTx/>
              <a:buFontTx/>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The 90% CO</a:t>
            </a:r>
            <a:r>
              <a:rPr kumimoji="0" lang="en-US" sz="1050" b="0" i="0" u="none" strike="noStrike" kern="1200" cap="none" spc="0" normalizeH="0" baseline="-25000" noProof="0" dirty="0">
                <a:ln>
                  <a:noFill/>
                </a:ln>
                <a:solidFill>
                  <a:srgbClr val="000000"/>
                </a:solidFill>
                <a:effectLst/>
                <a:uLnTx/>
                <a:uFillTx/>
                <a:latin typeface="Arial"/>
                <a:ea typeface="+mn-ea"/>
                <a:cs typeface="+mn-cs"/>
              </a:rPr>
              <a:t>2 </a:t>
            </a:r>
            <a:r>
              <a:rPr kumimoji="0" lang="en-US" sz="1050" b="0" i="0" u="none" strike="noStrike" kern="1200" cap="none" spc="0" normalizeH="0" baseline="0" noProof="0" dirty="0">
                <a:ln>
                  <a:noFill/>
                </a:ln>
                <a:solidFill>
                  <a:srgbClr val="000000"/>
                </a:solidFill>
                <a:effectLst/>
                <a:uLnTx/>
                <a:uFillTx/>
                <a:latin typeface="Arial"/>
                <a:ea typeface="+mn-ea"/>
                <a:cs typeface="+mn-cs"/>
              </a:rPr>
              <a:t>reduction for CCUS is a </a:t>
            </a:r>
            <a:r>
              <a:rPr kumimoji="0" lang="en-US" sz="1050" b="1" i="0" u="none" strike="noStrike" kern="1200" cap="none" spc="0" normalizeH="0" baseline="0" noProof="0" dirty="0">
                <a:ln>
                  <a:noFill/>
                </a:ln>
                <a:solidFill>
                  <a:srgbClr val="000000"/>
                </a:solidFill>
                <a:effectLst/>
                <a:uLnTx/>
                <a:uFillTx/>
                <a:latin typeface="Arial"/>
                <a:ea typeface="+mn-ea"/>
                <a:cs typeface="+mn-cs"/>
              </a:rPr>
              <a:t>hypothetical best-case scenario, </a:t>
            </a:r>
            <a:r>
              <a:rPr kumimoji="0" lang="en-US" sz="1050" b="0" i="0" u="none" strike="noStrike" kern="1200" cap="none" spc="0" normalizeH="0" baseline="0" noProof="0" dirty="0">
                <a:ln>
                  <a:noFill/>
                </a:ln>
                <a:solidFill>
                  <a:srgbClr val="000000"/>
                </a:solidFill>
                <a:effectLst/>
                <a:uLnTx/>
                <a:uFillTx/>
                <a:latin typeface="Arial"/>
                <a:ea typeface="+mn-ea"/>
                <a:cs typeface="+mn-cs"/>
              </a:rPr>
              <a:t>which at present </a:t>
            </a:r>
            <a:r>
              <a:rPr kumimoji="0" lang="en-US" sz="1050" b="1" i="0" u="none" strike="noStrike" kern="1200" cap="none" spc="0" normalizeH="0" baseline="0" noProof="0" dirty="0">
                <a:ln>
                  <a:noFill/>
                </a:ln>
                <a:solidFill>
                  <a:srgbClr val="000000"/>
                </a:solidFill>
                <a:effectLst/>
                <a:uLnTx/>
                <a:uFillTx/>
                <a:latin typeface="Arial"/>
                <a:ea typeface="+mn-ea"/>
                <a:cs typeface="+mn-cs"/>
              </a:rPr>
              <a:t>has not been prove</a:t>
            </a:r>
            <a:r>
              <a:rPr lang="en-US" sz="1050" b="1" dirty="0">
                <a:solidFill>
                  <a:srgbClr val="000000"/>
                </a:solidFill>
                <a:latin typeface="Arial"/>
              </a:rPr>
              <a:t>n </a:t>
            </a:r>
            <a:r>
              <a:rPr kumimoji="0" lang="en-US" sz="1050" b="1" i="0" u="none" strike="noStrike" kern="1200" cap="none" spc="0" normalizeH="0" baseline="0" noProof="0" dirty="0">
                <a:ln>
                  <a:noFill/>
                </a:ln>
                <a:solidFill>
                  <a:srgbClr val="000000"/>
                </a:solidFill>
                <a:effectLst/>
                <a:uLnTx/>
                <a:uFillTx/>
                <a:latin typeface="Arial"/>
                <a:ea typeface="+mn-ea"/>
                <a:cs typeface="+mn-cs"/>
              </a:rPr>
              <a:t>at scale.</a:t>
            </a:r>
          </a:p>
          <a:p>
            <a:pPr marL="177800" indent="-177800" defTabSz="711200">
              <a:spcAft>
                <a:spcPts val="400"/>
              </a:spcAft>
              <a:buFontTx/>
              <a:buChar char="•"/>
              <a:defRPr/>
            </a:pPr>
            <a:r>
              <a:rPr lang="en-US" sz="1050" dirty="0">
                <a:solidFill>
                  <a:srgbClr val="000000"/>
                </a:solidFill>
                <a:latin typeface="Arial"/>
                <a:cs typeface="Arial"/>
              </a:rPr>
              <a:t>Compared with other decarbonization technologies requiring new systems (e.g. DRI-EAF), </a:t>
            </a:r>
            <a:r>
              <a:rPr lang="en-US" sz="1050" b="1" dirty="0">
                <a:solidFill>
                  <a:srgbClr val="000000"/>
                </a:solidFill>
                <a:latin typeface="Arial"/>
                <a:cs typeface="Arial"/>
              </a:rPr>
              <a:t>carbon capture equipment can be retrofitted</a:t>
            </a:r>
            <a:r>
              <a:rPr lang="en-US" sz="1050" dirty="0">
                <a:solidFill>
                  <a:srgbClr val="000000"/>
                </a:solidFill>
                <a:latin typeface="Arial"/>
                <a:cs typeface="Arial"/>
              </a:rPr>
              <a:t> to existing equipment, increasing accessibility; at the same time, it </a:t>
            </a:r>
            <a:r>
              <a:rPr lang="en-US" sz="1050" b="1" dirty="0">
                <a:solidFill>
                  <a:srgbClr val="000000"/>
                </a:solidFill>
                <a:latin typeface="Arial"/>
                <a:cs typeface="Arial"/>
              </a:rPr>
              <a:t>continues reliance on fossil fuels </a:t>
            </a:r>
            <a:r>
              <a:rPr lang="en-US" sz="1050" dirty="0">
                <a:solidFill>
                  <a:srgbClr val="000000"/>
                </a:solidFill>
                <a:latin typeface="Arial"/>
                <a:cs typeface="Arial"/>
              </a:rPr>
              <a:t>(unlike, for example, electrolysis, which proactively decreases fossil fuel needs).</a:t>
            </a:r>
          </a:p>
        </p:txBody>
      </p:sp>
    </p:spTree>
    <p:custDataLst>
      <p:tags r:id="rId1"/>
    </p:custDataLst>
    <p:extLst>
      <p:ext uri="{BB962C8B-B14F-4D97-AF65-F5344CB8AC3E}">
        <p14:creationId xmlns:p14="http://schemas.microsoft.com/office/powerpoint/2010/main" val="19600162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28DB2-B946-FE64-EB7F-B01034154F00}"/>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8B5D7034-EE93-1806-8A5F-1D1AD20D0F9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7" name="think-cell data - do not delete" hidden="1">
                        <a:extLst>
                          <a:ext uri="{FF2B5EF4-FFF2-40B4-BE49-F238E27FC236}">
                            <a16:creationId xmlns:a16="http://schemas.microsoft.com/office/drawing/2014/main" id="{8B5D7034-EE93-1806-8A5F-1D1AD20D0F9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44DBDAD8-C54C-7A82-9553-8A803CD1A0AB}"/>
              </a:ext>
            </a:extLst>
          </p:cNvPr>
          <p:cNvSpPr>
            <a:spLocks noGrp="1"/>
          </p:cNvSpPr>
          <p:nvPr>
            <p:ph type="title"/>
          </p:nvPr>
        </p:nvSpPr>
        <p:spPr/>
        <p:txBody>
          <a:bodyPr vert="horz">
            <a:noAutofit/>
          </a:bodyPr>
          <a:lstStyle/>
          <a:p>
            <a:r>
              <a:rPr lang="en-US"/>
              <a:t>Iron and steel carbon capture possible both pre- and post-combustion</a:t>
            </a:r>
            <a:endParaRPr lang="en-US">
              <a:cs typeface="Arial"/>
            </a:endParaRPr>
          </a:p>
        </p:txBody>
      </p:sp>
      <p:sp>
        <p:nvSpPr>
          <p:cNvPr id="5" name="Oval 4">
            <a:extLst>
              <a:ext uri="{FF2B5EF4-FFF2-40B4-BE49-F238E27FC236}">
                <a16:creationId xmlns:a16="http://schemas.microsoft.com/office/drawing/2014/main" id="{73B0F7BB-592A-AF46-315B-0A9FEADE9EBF}"/>
              </a:ext>
            </a:extLst>
          </p:cNvPr>
          <p:cNvSpPr/>
          <p:nvPr/>
        </p:nvSpPr>
        <p:spPr bwMode="gray">
          <a:xfrm>
            <a:off x="0" y="45720"/>
            <a:ext cx="416560" cy="406400"/>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1</a:t>
            </a:r>
          </a:p>
        </p:txBody>
      </p:sp>
      <p:sp>
        <p:nvSpPr>
          <p:cNvPr id="146" name="btfpNotesBox962619">
            <a:extLst>
              <a:ext uri="{FF2B5EF4-FFF2-40B4-BE49-F238E27FC236}">
                <a16:creationId xmlns:a16="http://schemas.microsoft.com/office/drawing/2014/main" id="{0F6ACF97-5B6D-FE9D-120F-18B35F26CC79}"/>
              </a:ext>
            </a:extLst>
          </p:cNvPr>
          <p:cNvSpPr txBox="1"/>
          <p:nvPr>
            <p:custDataLst>
              <p:tags r:id="rId3"/>
            </p:custDataLst>
          </p:nvPr>
        </p:nvSpPr>
        <p:spPr bwMode="gray">
          <a:xfrm>
            <a:off x="327025" y="6272784"/>
            <a:ext cx="9271000" cy="492443"/>
          </a:xfrm>
          <a:prstGeom prst="rect">
            <a:avLst/>
          </a:prstGeom>
          <a:noFill/>
        </p:spPr>
        <p:txBody>
          <a:bodyPr vert="horz" wrap="square" lIns="0" tIns="0" rIns="0" bIns="0" rtlCol="0" anchor="b">
            <a:spAutoFit/>
          </a:bodyPr>
          <a:lstStyle/>
          <a:p>
            <a:pPr>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a:defRPr/>
            </a:pPr>
            <a:endParaRPr lang="en-US" sz="800" dirty="0">
              <a:solidFill>
                <a:srgbClr val="000000"/>
              </a:solidFill>
              <a:latin typeface="Arial"/>
            </a:endParaRPr>
          </a:p>
          <a:p>
            <a:pPr>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Center on Global Energy Policy,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8"/>
              </a:rPr>
              <a:t>Low-Carbon Production</a:t>
            </a:r>
            <a:r>
              <a:rPr kumimoji="0" lang="en-US" sz="800" b="0" i="0" u="none" strike="noStrike" kern="1200" cap="none" spc="0" normalizeH="0" baseline="0" noProof="0" dirty="0">
                <a:ln>
                  <a:noFill/>
                </a:ln>
                <a:solidFill>
                  <a:srgbClr val="000000"/>
                </a:solidFill>
                <a:effectLst/>
                <a:uLnTx/>
                <a:uFillTx/>
                <a:latin typeface="Arial"/>
                <a:ea typeface="+mn-ea"/>
                <a:cs typeface="+mn-cs"/>
              </a:rPr>
              <a:t> (2021); </a:t>
            </a:r>
            <a:r>
              <a:rPr lang="en-US" sz="800" dirty="0">
                <a:solidFill>
                  <a:srgbClr val="000000"/>
                </a:solidFill>
                <a:latin typeface="Arial"/>
              </a:rPr>
              <a:t>Fuel, </a:t>
            </a:r>
            <a:r>
              <a:rPr lang="en-US" sz="800" dirty="0">
                <a:solidFill>
                  <a:srgbClr val="000000"/>
                </a:solidFill>
                <a:latin typeface="Arial"/>
                <a:hlinkClick r:id="rId9"/>
              </a:rPr>
              <a:t>Integration of Carbon Capture Tech</a:t>
            </a:r>
            <a:r>
              <a:rPr lang="en-US" sz="800" dirty="0">
                <a:solidFill>
                  <a:srgbClr val="000000"/>
                </a:solidFill>
                <a:latin typeface="Arial"/>
              </a:rPr>
              <a:t> (2023).</a:t>
            </a:r>
            <a:endParaRPr lang="en-US" sz="800" b="0" i="0" u="none" strike="noStrike" kern="1200" cap="none" spc="0" normalizeH="0" baseline="0" noProof="0" dirty="0">
              <a:ln>
                <a:noFill/>
              </a:ln>
              <a:solidFill>
                <a:srgbClr val="000000"/>
              </a:solidFill>
              <a:effectLst/>
              <a:uLnTx/>
              <a:uFillTx/>
              <a:latin typeface="Arial"/>
              <a:cs typeface="Arial"/>
            </a:endParaRPr>
          </a:p>
          <a:p>
            <a:pPr lvl="0">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Grace Frascati, Hyae Ryung Kim, and </a:t>
            </a:r>
            <a:r>
              <a:rPr lang="en-US" sz="800" dirty="0">
                <a:solidFill>
                  <a:srgbClr val="000000"/>
                </a:solidFill>
                <a:hlinkClick r:id="rId10"/>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1"/>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12"/>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39B52B4A-8BE1-530E-6CDB-3BAB46FA1C70}"/>
              </a:ext>
            </a:extLst>
          </p:cNvPr>
          <p:cNvSpPr/>
          <p:nvPr/>
        </p:nvSpPr>
        <p:spPr bwMode="gray">
          <a:xfrm>
            <a:off x="495884" y="68051"/>
            <a:ext cx="2430196" cy="36576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a:solidFill>
                  <a:srgbClr val="FFFFFF"/>
                </a:solidFill>
                <a:latin typeface="Arial"/>
              </a:rPr>
              <a:t>Iron and Steel</a:t>
            </a:r>
          </a:p>
        </p:txBody>
      </p:sp>
      <p:sp>
        <p:nvSpPr>
          <p:cNvPr id="13" name="btfpSequenceArrow108995">
            <a:extLst>
              <a:ext uri="{FF2B5EF4-FFF2-40B4-BE49-F238E27FC236}">
                <a16:creationId xmlns:a16="http://schemas.microsoft.com/office/drawing/2014/main" id="{34636F24-65EF-E829-16B0-303235CD5F3C}"/>
              </a:ext>
            </a:extLst>
          </p:cNvPr>
          <p:cNvSpPr/>
          <p:nvPr/>
        </p:nvSpPr>
        <p:spPr bwMode="gray">
          <a:xfrm>
            <a:off x="6095261" y="2345249"/>
            <a:ext cx="252255" cy="972980"/>
          </a:xfrm>
          <a:custGeom>
            <a:avLst/>
            <a:gdLst/>
            <a:ahLst/>
            <a:cxnLst/>
            <a:rect l="0" t="0" r="0" b="0"/>
            <a:pathLst>
              <a:path w="252255" h="972980">
                <a:moveTo>
                  <a:pt x="38100" y="0"/>
                </a:moveTo>
                <a:lnTo>
                  <a:pt x="252254" y="486489"/>
                </a:lnTo>
                <a:lnTo>
                  <a:pt x="38100" y="972979"/>
                </a:lnTo>
                <a:lnTo>
                  <a:pt x="0" y="972979"/>
                </a:lnTo>
                <a:lnTo>
                  <a:pt x="214154" y="486489"/>
                </a:lnTo>
                <a:lnTo>
                  <a:pt x="0" y="0"/>
                </a:lnTo>
              </a:path>
            </a:pathLst>
          </a:custGeom>
          <a:solidFill>
            <a:srgbClr val="009DDC"/>
          </a:solidFill>
          <a:ln w="9525" cap="flat">
            <a:solidFill>
              <a:srgbClr val="009DDC"/>
            </a:solidFill>
            <a:miter lim="800000"/>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0"/>
              </a:lnSpc>
            </a:pPr>
            <a:endParaRPr lang="en-US"/>
          </a:p>
        </p:txBody>
      </p:sp>
      <p:pic>
        <p:nvPicPr>
          <p:cNvPr id="14" name="Picture 13" descr="A diagram of a chemical process&#10;&#10;Description automatically generated">
            <a:extLst>
              <a:ext uri="{FF2B5EF4-FFF2-40B4-BE49-F238E27FC236}">
                <a16:creationId xmlns:a16="http://schemas.microsoft.com/office/drawing/2014/main" id="{769F8077-542E-FADB-2492-B0FC0EF55762}"/>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76300" y="2064761"/>
            <a:ext cx="4429124" cy="2782961"/>
          </a:xfrm>
          <a:prstGeom prst="rect">
            <a:avLst/>
          </a:prstGeom>
        </p:spPr>
      </p:pic>
      <p:pic>
        <p:nvPicPr>
          <p:cNvPr id="17" name="Picture 16" descr="Diagram of a diagram of a lean manufacturing process&#10;&#10;Description automatically generated">
            <a:extLst>
              <a:ext uri="{FF2B5EF4-FFF2-40B4-BE49-F238E27FC236}">
                <a16:creationId xmlns:a16="http://schemas.microsoft.com/office/drawing/2014/main" id="{52635DA7-5B37-EDDA-281C-C15C7F1F45E8}"/>
              </a:ext>
            </a:extLst>
          </p:cNvPr>
          <p:cNvPicPr>
            <a:picLocks noChangeAspect="1"/>
          </p:cNvPicPr>
          <p:nvPr/>
        </p:nvPicPr>
        <p:blipFill>
          <a:blip r:embed="rId14"/>
          <a:stretch>
            <a:fillRect/>
          </a:stretch>
        </p:blipFill>
        <p:spPr>
          <a:xfrm>
            <a:off x="6534150" y="2064761"/>
            <a:ext cx="5082919" cy="2685245"/>
          </a:xfrm>
          <a:prstGeom prst="rect">
            <a:avLst/>
          </a:prstGeom>
        </p:spPr>
      </p:pic>
      <p:sp>
        <p:nvSpPr>
          <p:cNvPr id="16" name="btfpCallout843070">
            <a:extLst>
              <a:ext uri="{FF2B5EF4-FFF2-40B4-BE49-F238E27FC236}">
                <a16:creationId xmlns:a16="http://schemas.microsoft.com/office/drawing/2014/main" id="{8BEEA199-88E8-7A6F-2535-C6EC7BF2A0E2}"/>
              </a:ext>
            </a:extLst>
          </p:cNvPr>
          <p:cNvSpPr/>
          <p:nvPr/>
        </p:nvSpPr>
        <p:spPr bwMode="gray">
          <a:xfrm rot="10800000" flipV="1">
            <a:off x="5689527" y="4373564"/>
            <a:ext cx="1581885" cy="468719"/>
          </a:xfrm>
          <a:prstGeom prst="wedgeRectCallout">
            <a:avLst>
              <a:gd name="adj1" fmla="val -65704"/>
              <a:gd name="adj2" fmla="val -33188"/>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spAutoFit/>
          </a:bodyPr>
          <a:lstStyle/>
          <a:p>
            <a:pPr defTabSz="711200">
              <a:defRPr/>
            </a:pPr>
            <a:r>
              <a:rPr lang="en-US" sz="1050">
                <a:solidFill>
                  <a:schemeClr val="bg1"/>
                </a:solidFill>
                <a:ea typeface="+mn-lt"/>
                <a:cs typeface="+mn-lt"/>
              </a:rPr>
              <a:t>Suitable for retrofitting existing BF-BOF plants</a:t>
            </a:r>
            <a:endParaRPr lang="en-US">
              <a:solidFill>
                <a:schemeClr val="bg1"/>
              </a:solidFill>
            </a:endParaRPr>
          </a:p>
        </p:txBody>
      </p:sp>
      <p:grpSp>
        <p:nvGrpSpPr>
          <p:cNvPr id="10" name="Group 9">
            <a:extLst>
              <a:ext uri="{FF2B5EF4-FFF2-40B4-BE49-F238E27FC236}">
                <a16:creationId xmlns:a16="http://schemas.microsoft.com/office/drawing/2014/main" id="{C8B63813-88CD-8831-0CF6-8506BE39E78E}"/>
              </a:ext>
            </a:extLst>
          </p:cNvPr>
          <p:cNvGrpSpPr/>
          <p:nvPr/>
        </p:nvGrpSpPr>
        <p:grpSpPr>
          <a:xfrm>
            <a:off x="329184" y="1371600"/>
            <a:ext cx="5014913" cy="503663"/>
            <a:chOff x="488950" y="1479732"/>
            <a:chExt cx="4394199" cy="503663"/>
          </a:xfrm>
        </p:grpSpPr>
        <p:sp>
          <p:nvSpPr>
            <p:cNvPr id="15" name="btfpColumnHeaderBoxText223027">
              <a:extLst>
                <a:ext uri="{FF2B5EF4-FFF2-40B4-BE49-F238E27FC236}">
                  <a16:creationId xmlns:a16="http://schemas.microsoft.com/office/drawing/2014/main" id="{530968AE-AAA0-B1A0-B50B-88C369F20197}"/>
                </a:ext>
              </a:extLst>
            </p:cNvPr>
            <p:cNvSpPr txBox="1"/>
            <p:nvPr/>
          </p:nvSpPr>
          <p:spPr bwMode="gray">
            <a:xfrm>
              <a:off x="488950" y="1479732"/>
              <a:ext cx="4394198" cy="503663"/>
            </a:xfrm>
            <a:prstGeom prst="rect">
              <a:avLst/>
            </a:prstGeom>
            <a:noFill/>
            <a:ln w="9525" cap="flat" cmpd="sng" algn="ctr">
              <a:noFill/>
              <a:prstDash val="solid"/>
              <a:round/>
              <a:headEnd type="none" w="med" len="med"/>
              <a:tailEnd type="none" w="med" len="med"/>
            </a:ln>
          </p:spPr>
          <p:txBody>
            <a:bodyPr vert="horz" wrap="square" lIns="36036" tIns="36036" rIns="36036" bIns="36036" rtlCol="0" anchor="b">
              <a:noAutofit/>
            </a:bodyPr>
            <a:lstStyle/>
            <a:p>
              <a:pPr>
                <a:defRPr/>
              </a:pPr>
              <a:r>
                <a:rPr lang="en-US" sz="1400" b="1" dirty="0">
                  <a:solidFill>
                    <a:srgbClr val="000000"/>
                  </a:solidFill>
                  <a:latin typeface="Arial"/>
                </a:rPr>
                <a:t>Pre-combustion capture</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18" name="btfpColumnHeaderBoxLine223027">
              <a:extLst>
                <a:ext uri="{FF2B5EF4-FFF2-40B4-BE49-F238E27FC236}">
                  <a16:creationId xmlns:a16="http://schemas.microsoft.com/office/drawing/2014/main" id="{10CAB4A9-71FA-DDA4-1800-AFF66F26701D}"/>
                </a:ext>
              </a:extLst>
            </p:cNvPr>
            <p:cNvCxnSpPr>
              <a:cxnSpLocks/>
            </p:cNvCxnSpPr>
            <p:nvPr/>
          </p:nvCxnSpPr>
          <p:spPr bwMode="gray">
            <a:xfrm>
              <a:off x="488952" y="1965105"/>
              <a:ext cx="4394197" cy="0"/>
            </a:xfrm>
            <a:prstGeom prst="line">
              <a:avLst/>
            </a:prstGeom>
            <a:ln w="9525" cap="flat" cmpd="sng" algn="ctr">
              <a:solidFill>
                <a:schemeClr val="tx1"/>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A72E04B1-5448-C20E-5AC4-D641DFC836F5}"/>
              </a:ext>
            </a:extLst>
          </p:cNvPr>
          <p:cNvGrpSpPr/>
          <p:nvPr/>
        </p:nvGrpSpPr>
        <p:grpSpPr>
          <a:xfrm>
            <a:off x="6688140" y="1371600"/>
            <a:ext cx="5014913" cy="503663"/>
            <a:chOff x="488950" y="1479732"/>
            <a:chExt cx="4394199" cy="503663"/>
          </a:xfrm>
        </p:grpSpPr>
        <p:sp>
          <p:nvSpPr>
            <p:cNvPr id="24" name="btfpColumnHeaderBoxText223027">
              <a:extLst>
                <a:ext uri="{FF2B5EF4-FFF2-40B4-BE49-F238E27FC236}">
                  <a16:creationId xmlns:a16="http://schemas.microsoft.com/office/drawing/2014/main" id="{F762AF04-4B4C-E8F3-950C-8DAC5F8C9A67}"/>
                </a:ext>
              </a:extLst>
            </p:cNvPr>
            <p:cNvSpPr txBox="1"/>
            <p:nvPr/>
          </p:nvSpPr>
          <p:spPr bwMode="gray">
            <a:xfrm>
              <a:off x="488950" y="1479732"/>
              <a:ext cx="4394198" cy="503663"/>
            </a:xfrm>
            <a:prstGeom prst="rect">
              <a:avLst/>
            </a:prstGeom>
            <a:noFill/>
            <a:ln w="9525" cap="flat" cmpd="sng" algn="ctr">
              <a:noFill/>
              <a:prstDash val="solid"/>
              <a:round/>
              <a:headEnd type="none" w="med" len="med"/>
              <a:tailEnd type="none" w="med" len="med"/>
            </a:ln>
          </p:spPr>
          <p:txBody>
            <a:bodyPr vert="horz" wrap="square" lIns="36036" tIns="36036" rIns="36036" bIns="36036" rtlCol="0" anchor="b">
              <a:noAutofit/>
            </a:bodyPr>
            <a:lstStyle/>
            <a:p>
              <a:pPr>
                <a:defRPr/>
              </a:pPr>
              <a:r>
                <a:rPr lang="en-US" sz="1400" b="1" dirty="0">
                  <a:solidFill>
                    <a:srgbClr val="000000"/>
                  </a:solidFill>
                  <a:latin typeface="Arial"/>
                </a:rPr>
                <a:t>Post-combustion capture</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25" name="btfpColumnHeaderBoxLine223027">
              <a:extLst>
                <a:ext uri="{FF2B5EF4-FFF2-40B4-BE49-F238E27FC236}">
                  <a16:creationId xmlns:a16="http://schemas.microsoft.com/office/drawing/2014/main" id="{DD9DD166-8756-38F6-C327-5B8295AF3E7A}"/>
                </a:ext>
              </a:extLst>
            </p:cNvPr>
            <p:cNvCxnSpPr>
              <a:cxnSpLocks/>
            </p:cNvCxnSpPr>
            <p:nvPr/>
          </p:nvCxnSpPr>
          <p:spPr bwMode="gray">
            <a:xfrm>
              <a:off x="488952" y="1965105"/>
              <a:ext cx="4394197" cy="0"/>
            </a:xfrm>
            <a:prstGeom prst="line">
              <a:avLst/>
            </a:prstGeom>
            <a:ln w="9525" cap="flat" cmpd="sng" algn="ctr">
              <a:solidFill>
                <a:schemeClr val="tx1"/>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ED1D6C4B-192C-5626-483E-F04BAA1260D8}"/>
              </a:ext>
            </a:extLst>
          </p:cNvPr>
          <p:cNvSpPr txBox="1"/>
          <p:nvPr/>
        </p:nvSpPr>
        <p:spPr bwMode="gray">
          <a:xfrm>
            <a:off x="6688139" y="4963875"/>
            <a:ext cx="5204055" cy="1401187"/>
          </a:xfrm>
          <a:prstGeom prst="rect">
            <a:avLst/>
          </a:prstGeom>
          <a:solidFill>
            <a:srgbClr val="E3E8EE"/>
          </a:solidFill>
        </p:spPr>
        <p:txBody>
          <a:bodyPr wrap="square" lIns="137160" tIns="137160" rIns="274320" bIns="137160" rtlCol="0" anchor="t">
            <a:noAutofit/>
          </a:bodyPr>
          <a:lstStyle/>
          <a:p>
            <a:pPr marL="171450" indent="-171450" defTabSz="711200">
              <a:buFont typeface="Arial"/>
              <a:buChar char="•"/>
              <a:defRPr/>
            </a:pPr>
            <a:r>
              <a:rPr lang="en-US" sz="1050" b="1" dirty="0">
                <a:ea typeface="+mn-lt"/>
                <a:cs typeface="+mn-lt"/>
              </a:rPr>
              <a:t>CO₂-rich gas is sent to an absorber, where</a:t>
            </a:r>
            <a:r>
              <a:rPr lang="en-US" sz="1050" dirty="0">
                <a:ea typeface="+mn-lt"/>
                <a:cs typeface="+mn-lt"/>
              </a:rPr>
              <a:t> a </a:t>
            </a:r>
            <a:r>
              <a:rPr lang="en-US" sz="1050" b="1" dirty="0">
                <a:ea typeface="+mn-lt"/>
                <a:cs typeface="+mn-lt"/>
              </a:rPr>
              <a:t>liquid chemical solvent absorbs the CO₂ </a:t>
            </a:r>
            <a:r>
              <a:rPr lang="en-US" sz="1050" dirty="0">
                <a:ea typeface="+mn-lt"/>
                <a:cs typeface="+mn-lt"/>
              </a:rPr>
              <a:t>from the gas, while the remaining gas (low in </a:t>
            </a:r>
            <a:r>
              <a:rPr lang="en-US" sz="1100" dirty="0">
                <a:ea typeface="+mn-lt"/>
                <a:cs typeface="+mn-lt"/>
              </a:rPr>
              <a:t>CO₂) </a:t>
            </a:r>
            <a:r>
              <a:rPr lang="en-US" sz="1050" dirty="0">
                <a:ea typeface="+mn-lt"/>
                <a:cs typeface="+mn-lt"/>
              </a:rPr>
              <a:t>exits the absorber.</a:t>
            </a:r>
          </a:p>
          <a:p>
            <a:pPr marL="171450" indent="-171450" defTabSz="711200">
              <a:buFont typeface="Arial"/>
              <a:buChar char="•"/>
              <a:defRPr/>
            </a:pPr>
            <a:r>
              <a:rPr lang="en-US" sz="1050" b="1" dirty="0">
                <a:ea typeface="+mn-lt"/>
                <a:cs typeface="+mn-lt"/>
              </a:rPr>
              <a:t>The CO₂-laden solvent is transported to a </a:t>
            </a:r>
            <a:r>
              <a:rPr lang="en-US" sz="1050" b="1" dirty="0" err="1">
                <a:ea typeface="+mn-lt"/>
                <a:cs typeface="+mn-lt"/>
              </a:rPr>
              <a:t>desorber</a:t>
            </a:r>
            <a:r>
              <a:rPr lang="en-US" sz="1050" b="1" dirty="0">
                <a:ea typeface="+mn-lt"/>
                <a:cs typeface="+mn-lt"/>
              </a:rPr>
              <a:t> for CO₂ separation; </a:t>
            </a:r>
            <a:r>
              <a:rPr lang="en-US" sz="1050" dirty="0">
                <a:ea typeface="+mn-lt"/>
                <a:cs typeface="+mn-lt"/>
              </a:rPr>
              <a:t>here, heat from the reboiler raises the temperature, causing the </a:t>
            </a:r>
            <a:r>
              <a:rPr lang="en-US" sz="1050" b="1" dirty="0">
                <a:ea typeface="+mn-lt"/>
                <a:cs typeface="+mn-lt"/>
              </a:rPr>
              <a:t>CO₂ to separate from the solvent.</a:t>
            </a:r>
          </a:p>
          <a:p>
            <a:pPr marL="171450" indent="-171450" defTabSz="711200">
              <a:buFont typeface="Arial"/>
              <a:buChar char="•"/>
              <a:defRPr/>
            </a:pPr>
            <a:r>
              <a:rPr lang="en-US" sz="1050" b="1" dirty="0">
                <a:ea typeface="+mn-lt"/>
                <a:cs typeface="+mn-lt"/>
              </a:rPr>
              <a:t>CO₂ is collected</a:t>
            </a:r>
            <a:r>
              <a:rPr lang="en-US" sz="1050" dirty="0">
                <a:ea typeface="+mn-lt"/>
                <a:cs typeface="+mn-lt"/>
              </a:rPr>
              <a:t> as a concentrated gas and sent to </a:t>
            </a:r>
            <a:r>
              <a:rPr lang="en-US" sz="1050" b="1" dirty="0">
                <a:ea typeface="+mn-lt"/>
                <a:cs typeface="+mn-lt"/>
              </a:rPr>
              <a:t>storage/utilization.</a:t>
            </a:r>
            <a:endParaRPr lang="en-US" sz="1050" dirty="0">
              <a:ea typeface="+mn-lt"/>
              <a:cs typeface="+mn-lt"/>
            </a:endParaRPr>
          </a:p>
        </p:txBody>
      </p:sp>
      <p:sp>
        <p:nvSpPr>
          <p:cNvPr id="9" name="TextBox 8">
            <a:extLst>
              <a:ext uri="{FF2B5EF4-FFF2-40B4-BE49-F238E27FC236}">
                <a16:creationId xmlns:a16="http://schemas.microsoft.com/office/drawing/2014/main" id="{28E39768-C22A-1E22-B124-F6F06C303C87}"/>
              </a:ext>
            </a:extLst>
          </p:cNvPr>
          <p:cNvSpPr txBox="1"/>
          <p:nvPr/>
        </p:nvSpPr>
        <p:spPr bwMode="gray">
          <a:xfrm>
            <a:off x="485472" y="4963876"/>
            <a:ext cx="5204054" cy="1246495"/>
          </a:xfrm>
          <a:prstGeom prst="rect">
            <a:avLst/>
          </a:prstGeom>
          <a:solidFill>
            <a:srgbClr val="E3E8EE"/>
          </a:solidFill>
        </p:spPr>
        <p:txBody>
          <a:bodyPr wrap="square" lIns="137160" tIns="137160" rIns="274320" bIns="137160" rtlCol="0" anchor="t">
            <a:noAutofit/>
          </a:bodyPr>
          <a:lstStyle/>
          <a:p>
            <a:pPr marL="171450" indent="-171450" defTabSz="711200">
              <a:buFont typeface="Arial"/>
              <a:buChar char="•"/>
              <a:defRPr/>
            </a:pPr>
            <a:r>
              <a:rPr lang="en-US" sz="1050" b="1" dirty="0">
                <a:ea typeface="+mn-lt"/>
                <a:cs typeface="+mn-lt"/>
              </a:rPr>
              <a:t>CO₂-rich gas is sent into absorber</a:t>
            </a:r>
            <a:r>
              <a:rPr lang="en-US" sz="1050" dirty="0">
                <a:ea typeface="+mn-lt"/>
                <a:cs typeface="+mn-lt"/>
              </a:rPr>
              <a:t>, where it interacts with a liquid amine </a:t>
            </a:r>
            <a:r>
              <a:rPr lang="en-US" sz="1050" b="1" dirty="0">
                <a:ea typeface="+mn-lt"/>
                <a:cs typeface="+mn-lt"/>
              </a:rPr>
              <a:t>solvent that absorbs CO₂.</a:t>
            </a:r>
          </a:p>
          <a:p>
            <a:pPr marL="171450" indent="-171450" defTabSz="711200">
              <a:buFont typeface="Arial"/>
              <a:buChar char="•"/>
              <a:defRPr/>
            </a:pPr>
            <a:r>
              <a:rPr lang="en-US" sz="1050" b="1" dirty="0">
                <a:ea typeface="+mn-lt"/>
                <a:cs typeface="+mn-lt"/>
              </a:rPr>
              <a:t>The rich solvent is preheated</a:t>
            </a:r>
            <a:r>
              <a:rPr lang="en-US" sz="1050" dirty="0">
                <a:ea typeface="+mn-lt"/>
                <a:cs typeface="+mn-lt"/>
              </a:rPr>
              <a:t> by a heat exchanger </a:t>
            </a:r>
            <a:r>
              <a:rPr lang="en-US" sz="1050" b="1" dirty="0">
                <a:ea typeface="+mn-lt"/>
                <a:cs typeface="+mn-lt"/>
              </a:rPr>
              <a:t>before entering the </a:t>
            </a:r>
            <a:r>
              <a:rPr lang="en-US" sz="1050" b="1" dirty="0" err="1">
                <a:ea typeface="+mn-lt"/>
                <a:cs typeface="+mn-lt"/>
              </a:rPr>
              <a:t>desorber</a:t>
            </a:r>
            <a:r>
              <a:rPr lang="en-US" sz="1050" b="1" dirty="0">
                <a:ea typeface="+mn-lt"/>
                <a:cs typeface="+mn-lt"/>
              </a:rPr>
              <a:t>.</a:t>
            </a:r>
            <a:r>
              <a:rPr lang="en-US" sz="1050" dirty="0">
                <a:ea typeface="+mn-lt"/>
                <a:cs typeface="+mn-lt"/>
              </a:rPr>
              <a:t> Here, </a:t>
            </a:r>
            <a:r>
              <a:rPr lang="en-US" sz="1050" b="1" dirty="0">
                <a:ea typeface="+mn-lt"/>
                <a:cs typeface="+mn-lt"/>
              </a:rPr>
              <a:t>heat </a:t>
            </a:r>
            <a:r>
              <a:rPr lang="en-US" sz="1050" dirty="0">
                <a:ea typeface="+mn-lt"/>
                <a:cs typeface="+mn-lt"/>
              </a:rPr>
              <a:t>(provided by the reboiler) </a:t>
            </a:r>
            <a:r>
              <a:rPr lang="en-US" sz="1050" b="1" dirty="0">
                <a:ea typeface="+mn-lt"/>
                <a:cs typeface="+mn-lt"/>
              </a:rPr>
              <a:t>separates CO₂ from the solvent</a:t>
            </a:r>
            <a:r>
              <a:rPr lang="en-US" sz="1050" dirty="0">
                <a:ea typeface="+mn-lt"/>
                <a:cs typeface="+mn-lt"/>
              </a:rPr>
              <a:t>. Pure </a:t>
            </a:r>
            <a:r>
              <a:rPr lang="en-US" sz="1050" b="1" dirty="0">
                <a:ea typeface="+mn-lt"/>
                <a:cs typeface="+mn-lt"/>
              </a:rPr>
              <a:t>CO₂ is sent to storage</a:t>
            </a:r>
            <a:r>
              <a:rPr lang="en-US" sz="1050" dirty="0">
                <a:ea typeface="+mn-lt"/>
                <a:cs typeface="+mn-lt"/>
              </a:rPr>
              <a:t> or for further </a:t>
            </a:r>
            <a:r>
              <a:rPr lang="en-US" sz="1050" b="1" dirty="0">
                <a:ea typeface="+mn-lt"/>
                <a:cs typeface="+mn-lt"/>
              </a:rPr>
              <a:t>utilization.</a:t>
            </a:r>
          </a:p>
          <a:p>
            <a:pPr marL="171450" indent="-171450" defTabSz="711200">
              <a:buFont typeface="Arial"/>
              <a:buChar char="•"/>
              <a:defRPr/>
            </a:pPr>
            <a:endParaRPr lang="en-US" sz="1050" b="1" dirty="0">
              <a:cs typeface="Arial"/>
            </a:endParaRPr>
          </a:p>
        </p:txBody>
      </p:sp>
    </p:spTree>
    <p:custDataLst>
      <p:tags r:id="rId1"/>
    </p:custDataLst>
    <p:extLst>
      <p:ext uri="{BB962C8B-B14F-4D97-AF65-F5344CB8AC3E}">
        <p14:creationId xmlns:p14="http://schemas.microsoft.com/office/powerpoint/2010/main" val="13033053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CB858-D8AC-DD89-6439-C23FB56A6A87}"/>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35764FF-5843-B44B-7E73-7F3BBAEE453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7" name="think-cell data - do not delete" hidden="1">
                        <a:extLst>
                          <a:ext uri="{FF2B5EF4-FFF2-40B4-BE49-F238E27FC236}">
                            <a16:creationId xmlns:a16="http://schemas.microsoft.com/office/drawing/2014/main" id="{E35764FF-5843-B44B-7E73-7F3BBAEE453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pSp>
        <p:nvGrpSpPr>
          <p:cNvPr id="10" name="Group 9">
            <a:extLst>
              <a:ext uri="{FF2B5EF4-FFF2-40B4-BE49-F238E27FC236}">
                <a16:creationId xmlns:a16="http://schemas.microsoft.com/office/drawing/2014/main" id="{B60766C7-6E3D-8537-7370-03166F8983B3}"/>
              </a:ext>
            </a:extLst>
          </p:cNvPr>
          <p:cNvGrpSpPr/>
          <p:nvPr/>
        </p:nvGrpSpPr>
        <p:grpSpPr>
          <a:xfrm>
            <a:off x="329184" y="1371600"/>
            <a:ext cx="5014913" cy="503663"/>
            <a:chOff x="488950" y="1479732"/>
            <a:chExt cx="4394199" cy="503663"/>
          </a:xfrm>
        </p:grpSpPr>
        <p:sp>
          <p:nvSpPr>
            <p:cNvPr id="13" name="btfpColumnHeaderBoxText223027">
              <a:extLst>
                <a:ext uri="{FF2B5EF4-FFF2-40B4-BE49-F238E27FC236}">
                  <a16:creationId xmlns:a16="http://schemas.microsoft.com/office/drawing/2014/main" id="{E09EC576-ED38-C19B-FD48-E46AD7742A5B}"/>
                </a:ext>
              </a:extLst>
            </p:cNvPr>
            <p:cNvSpPr txBox="1"/>
            <p:nvPr/>
          </p:nvSpPr>
          <p:spPr bwMode="gray">
            <a:xfrm>
              <a:off x="488950" y="1479732"/>
              <a:ext cx="4394198" cy="503663"/>
            </a:xfrm>
            <a:prstGeom prst="rect">
              <a:avLst/>
            </a:prstGeom>
            <a:noFill/>
            <a:ln w="9525" cap="flat" cmpd="sng" algn="ctr">
              <a:noFill/>
              <a:prstDash val="solid"/>
              <a:round/>
              <a:headEnd type="none" w="med" len="med"/>
              <a:tailEnd type="none" w="med" len="med"/>
            </a:ln>
          </p:spPr>
          <p:txBody>
            <a:bodyPr vert="horz" wrap="square" lIns="36036" tIns="36036" rIns="36036" bIns="36036" rtlCol="0" anchor="b">
              <a:noAutofit/>
            </a:bodyPr>
            <a:lstStyle/>
            <a:p>
              <a:pPr>
                <a:defRPr/>
              </a:pPr>
              <a:r>
                <a:rPr lang="en-US" sz="1400" b="1" i="0" u="none" strike="noStrike" dirty="0">
                  <a:solidFill>
                    <a:srgbClr val="000000"/>
                  </a:solidFill>
                  <a:effectLst/>
                  <a:latin typeface="Arial" panose="020B0604020202020204" pitchFamily="34" charset="0"/>
                </a:rPr>
                <a:t>Blast furnace-basic </a:t>
              </a:r>
              <a:r>
                <a:rPr lang="en-US" sz="1400" b="1" dirty="0">
                  <a:solidFill>
                    <a:srgbClr val="000000"/>
                  </a:solidFill>
                  <a:latin typeface="Arial" panose="020B0604020202020204" pitchFamily="34" charset="0"/>
                </a:rPr>
                <a:t>o</a:t>
              </a:r>
              <a:r>
                <a:rPr lang="en-US" sz="1400" b="1" i="0" u="none" strike="noStrike" dirty="0">
                  <a:solidFill>
                    <a:srgbClr val="000000"/>
                  </a:solidFill>
                  <a:effectLst/>
                  <a:latin typeface="Arial" panose="020B0604020202020204" pitchFamily="34" charset="0"/>
                </a:rPr>
                <a:t>xygen </a:t>
              </a:r>
              <a:r>
                <a:rPr lang="en-US" sz="1400" b="1" dirty="0">
                  <a:solidFill>
                    <a:srgbClr val="000000"/>
                  </a:solidFill>
                  <a:latin typeface="Arial" panose="020B0604020202020204" pitchFamily="34" charset="0"/>
                </a:rPr>
                <a:t>f</a:t>
              </a:r>
              <a:r>
                <a:rPr lang="en-US" sz="1400" b="1" i="0" u="none" strike="noStrike" dirty="0">
                  <a:solidFill>
                    <a:srgbClr val="000000"/>
                  </a:solidFill>
                  <a:effectLst/>
                  <a:latin typeface="Arial" panose="020B0604020202020204" pitchFamily="34" charset="0"/>
                </a:rPr>
                <a:t>urnace (BF-BOF)</a:t>
              </a:r>
              <a:r>
                <a:rPr lang="en-US" sz="1400" b="0" i="0" dirty="0">
                  <a:solidFill>
                    <a:srgbClr val="000000"/>
                  </a:solidFill>
                  <a:effectLst/>
                  <a:latin typeface="Arial" panose="020B0604020202020204" pitchFamily="34" charset="0"/>
                </a:rPr>
                <a:t>​</a:t>
              </a: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14" name="btfpColumnHeaderBoxLine223027">
              <a:extLst>
                <a:ext uri="{FF2B5EF4-FFF2-40B4-BE49-F238E27FC236}">
                  <a16:creationId xmlns:a16="http://schemas.microsoft.com/office/drawing/2014/main" id="{5ACD2430-72AE-1A34-077E-BA0D3C2BF21F}"/>
                </a:ext>
              </a:extLst>
            </p:cNvPr>
            <p:cNvCxnSpPr>
              <a:cxnSpLocks/>
            </p:cNvCxnSpPr>
            <p:nvPr/>
          </p:nvCxnSpPr>
          <p:spPr bwMode="gray">
            <a:xfrm>
              <a:off x="488952" y="1965105"/>
              <a:ext cx="4394197" cy="0"/>
            </a:xfrm>
            <a:prstGeom prst="line">
              <a:avLst/>
            </a:prstGeom>
            <a:ln w="9525" cap="flat" cmpd="sng" algn="ctr">
              <a:solidFill>
                <a:schemeClr val="tx1"/>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6" name="Title 5">
            <a:extLst>
              <a:ext uri="{FF2B5EF4-FFF2-40B4-BE49-F238E27FC236}">
                <a16:creationId xmlns:a16="http://schemas.microsoft.com/office/drawing/2014/main" id="{B9DEBF87-100C-7042-8117-F3BE3FCEB834}"/>
              </a:ext>
            </a:extLst>
          </p:cNvPr>
          <p:cNvSpPr>
            <a:spLocks noGrp="1"/>
          </p:cNvSpPr>
          <p:nvPr>
            <p:ph type="title"/>
          </p:nvPr>
        </p:nvSpPr>
        <p:spPr/>
        <p:txBody>
          <a:bodyPr vert="horz">
            <a:noAutofit/>
          </a:bodyPr>
          <a:lstStyle/>
          <a:p>
            <a:r>
              <a:rPr lang="en-US"/>
              <a:t>Iron and steel carbon capture can be implemented with BF-BOF or NG DRI-EAF</a:t>
            </a:r>
            <a:endParaRPr lang="en-US">
              <a:cs typeface="Arial"/>
            </a:endParaRPr>
          </a:p>
        </p:txBody>
      </p:sp>
      <p:sp>
        <p:nvSpPr>
          <p:cNvPr id="5" name="Oval 4">
            <a:extLst>
              <a:ext uri="{FF2B5EF4-FFF2-40B4-BE49-F238E27FC236}">
                <a16:creationId xmlns:a16="http://schemas.microsoft.com/office/drawing/2014/main" id="{B6D79955-F801-F696-8FBD-44C197BEA365}"/>
              </a:ext>
            </a:extLst>
          </p:cNvPr>
          <p:cNvSpPr/>
          <p:nvPr/>
        </p:nvSpPr>
        <p:spPr bwMode="gray">
          <a:xfrm>
            <a:off x="0" y="45720"/>
            <a:ext cx="416560" cy="406400"/>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1</a:t>
            </a:r>
          </a:p>
        </p:txBody>
      </p:sp>
      <p:sp>
        <p:nvSpPr>
          <p:cNvPr id="146" name="btfpNotesBox962619">
            <a:extLst>
              <a:ext uri="{FF2B5EF4-FFF2-40B4-BE49-F238E27FC236}">
                <a16:creationId xmlns:a16="http://schemas.microsoft.com/office/drawing/2014/main" id="{E75A0395-A436-7595-3044-13E87E87D510}"/>
              </a:ext>
            </a:extLst>
          </p:cNvPr>
          <p:cNvSpPr txBox="1"/>
          <p:nvPr>
            <p:custDataLst>
              <p:tags r:id="rId3"/>
            </p:custDataLst>
          </p:nvPr>
        </p:nvSpPr>
        <p:spPr bwMode="gray">
          <a:xfrm>
            <a:off x="327025" y="6149674"/>
            <a:ext cx="9271000" cy="615553"/>
          </a:xfrm>
          <a:prstGeom prst="rect">
            <a:avLst/>
          </a:prstGeom>
          <a:noFill/>
        </p:spPr>
        <p:txBody>
          <a:bodyPr vert="horz" wrap="square" lIns="0" tIns="0" rIns="0" bIns="0" rtlCol="0" anchor="b">
            <a:spAutoFit/>
          </a:bodyPr>
          <a:lstStyle/>
          <a:p>
            <a:pPr>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a:defRPr/>
            </a:pPr>
            <a:endParaRPr lang="en-US" sz="800" dirty="0">
              <a:solidFill>
                <a:srgbClr val="000000"/>
              </a:solidFill>
              <a:latin typeface="Arial"/>
            </a:endParaRPr>
          </a:p>
          <a:p>
            <a:pPr>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a:t>
            </a:r>
            <a:r>
              <a:rPr lang="en-US" sz="800" b="0" i="0" u="none" strike="noStrike" dirty="0" err="1">
                <a:solidFill>
                  <a:srgbClr val="000000"/>
                </a:solidFill>
                <a:effectLst/>
                <a:latin typeface="Arial" panose="020B0604020202020204" pitchFamily="34" charset="0"/>
              </a:rPr>
              <a:t>Midrex</a:t>
            </a:r>
            <a:r>
              <a:rPr lang="en-US" sz="800" b="0" i="0" u="none" strike="noStrike" dirty="0">
                <a:solidFill>
                  <a:srgbClr val="000000"/>
                </a:solidFill>
                <a:effectLst/>
                <a:latin typeface="Arial" panose="020B0604020202020204" pitchFamily="34" charset="0"/>
              </a:rPr>
              <a:t>, </a:t>
            </a:r>
            <a:r>
              <a:rPr lang="en-US" sz="800" dirty="0">
                <a:hlinkClick r:id="rId8"/>
              </a:rPr>
              <a:t>Impact of Hydrogen DRI on EAF Steelmaking</a:t>
            </a:r>
            <a:r>
              <a:rPr lang="en-US" sz="800" dirty="0"/>
              <a:t> </a:t>
            </a:r>
            <a:r>
              <a:rPr lang="en-US" sz="800" b="0" i="0" u="none" strike="noStrike" dirty="0">
                <a:solidFill>
                  <a:srgbClr val="000000"/>
                </a:solidFill>
                <a:effectLst/>
                <a:latin typeface="Arial" panose="020B0604020202020204" pitchFamily="34" charset="0"/>
              </a:rPr>
              <a:t>(2021); ArcelorMittal, </a:t>
            </a:r>
            <a:r>
              <a:rPr lang="en-US" sz="800" dirty="0">
                <a:hlinkClick r:id="rId9"/>
              </a:rPr>
              <a:t>Climate Action Report 2</a:t>
            </a:r>
            <a:r>
              <a:rPr lang="en-US" sz="800" dirty="0">
                <a:solidFill>
                  <a:srgbClr val="000000"/>
                </a:solidFill>
                <a:latin typeface="Arial" panose="020B0604020202020204" pitchFamily="34" charset="0"/>
              </a:rPr>
              <a:t> </a:t>
            </a:r>
            <a:r>
              <a:rPr lang="en-US" sz="800" b="0" i="0" u="none" strike="noStrike" dirty="0">
                <a:solidFill>
                  <a:srgbClr val="000000"/>
                </a:solidFill>
                <a:effectLst/>
                <a:latin typeface="Arial" panose="020B0604020202020204" pitchFamily="34" charset="0"/>
              </a:rPr>
              <a:t>(2021), </a:t>
            </a:r>
            <a:r>
              <a:rPr lang="en-US" sz="800" b="0" i="0" u="sng" strike="noStrike" dirty="0">
                <a:solidFill>
                  <a:srgbClr val="46647B"/>
                </a:solidFill>
                <a:effectLst/>
                <a:latin typeface="Arial" panose="020B0604020202020204" pitchFamily="34" charset="0"/>
                <a:hlinkClick r:id="rId10"/>
              </a:rPr>
              <a:t>World Steel Association</a:t>
            </a:r>
            <a:r>
              <a:rPr lang="en-US" sz="800" b="0" i="0" u="none" strike="noStrike" dirty="0">
                <a:solidFill>
                  <a:srgbClr val="000000"/>
                </a:solidFill>
                <a:effectLst/>
                <a:latin typeface="Arial" panose="020B0604020202020204" pitchFamily="34" charset="0"/>
              </a:rPr>
              <a:t> (2021); Wiley, </a:t>
            </a:r>
            <a:r>
              <a:rPr lang="en-US" sz="800" b="0" i="0" u="none" strike="noStrike" dirty="0">
                <a:solidFill>
                  <a:srgbClr val="000000"/>
                </a:solidFill>
                <a:effectLst/>
                <a:latin typeface="Arial" panose="020B0604020202020204" pitchFamily="34" charset="0"/>
                <a:hlinkClick r:id="rId11"/>
              </a:rPr>
              <a:t>Physical and policy </a:t>
            </a:r>
            <a:r>
              <a:rPr lang="en-US" sz="800" dirty="0">
                <a:solidFill>
                  <a:srgbClr val="000000"/>
                </a:solidFill>
                <a:latin typeface="Arial" panose="020B0604020202020204" pitchFamily="34" charset="0"/>
                <a:hlinkClick r:id="rId11"/>
              </a:rPr>
              <a:t>p</a:t>
            </a:r>
            <a:r>
              <a:rPr lang="en-US" sz="800" b="0" i="0" u="none" strike="noStrike" dirty="0">
                <a:solidFill>
                  <a:srgbClr val="000000"/>
                </a:solidFill>
                <a:effectLst/>
                <a:latin typeface="Arial" panose="020B0604020202020204" pitchFamily="34" charset="0"/>
                <a:hlinkClick r:id="rId11"/>
              </a:rPr>
              <a:t>athways to net-zero emissions industry</a:t>
            </a:r>
            <a:r>
              <a:rPr lang="en-US" sz="800" dirty="0">
                <a:solidFill>
                  <a:srgbClr val="000000"/>
                </a:solidFill>
                <a:latin typeface="Arial" panose="020B0604020202020204" pitchFamily="34" charset="0"/>
              </a:rPr>
              <a:t> </a:t>
            </a:r>
            <a:r>
              <a:rPr lang="en-US" sz="800" b="0" i="0" u="none" strike="noStrike" dirty="0">
                <a:solidFill>
                  <a:srgbClr val="000000"/>
                </a:solidFill>
                <a:effectLst/>
                <a:latin typeface="Arial" panose="020B0604020202020204" pitchFamily="34" charset="0"/>
              </a:rPr>
              <a:t>(2019); IEEFA, </a:t>
            </a:r>
            <a:r>
              <a:rPr lang="en-US" sz="800" b="0" i="0" u="none" strike="noStrike" dirty="0">
                <a:solidFill>
                  <a:srgbClr val="000000"/>
                </a:solidFill>
                <a:effectLst/>
                <a:latin typeface="Arial" panose="020B0604020202020204" pitchFamily="34" charset="0"/>
                <a:hlinkClick r:id="rId12"/>
              </a:rPr>
              <a:t>Fact Sheet</a:t>
            </a:r>
            <a:r>
              <a:rPr lang="en-US" sz="800" b="0" i="0" u="none" strike="noStrike" dirty="0">
                <a:solidFill>
                  <a:srgbClr val="000000"/>
                </a:solidFill>
                <a:effectLst/>
                <a:latin typeface="Arial" panose="020B0604020202020204" pitchFamily="34" charset="0"/>
              </a:rPr>
              <a:t> (2022); IEA, </a:t>
            </a:r>
            <a:r>
              <a:rPr lang="en-US" sz="800" b="0" u="sng" strike="noStrike" dirty="0">
                <a:solidFill>
                  <a:srgbClr val="46647B"/>
                </a:solidFill>
                <a:effectLst/>
                <a:latin typeface="Arial" panose="020B0604020202020204" pitchFamily="34" charset="0"/>
                <a:hlinkClick r:id="rId13"/>
              </a:rPr>
              <a:t>Iron and Steel Technology Roadmap</a:t>
            </a:r>
            <a:r>
              <a:rPr lang="en-US" sz="800" b="0" u="none" strike="noStrike" dirty="0">
                <a:solidFill>
                  <a:srgbClr val="000000"/>
                </a:solidFill>
                <a:effectLst/>
                <a:latin typeface="Arial" panose="020B0604020202020204" pitchFamily="34" charset="0"/>
              </a:rPr>
              <a:t> </a:t>
            </a:r>
            <a:r>
              <a:rPr lang="en-US" sz="800" b="0" i="0" u="none" strike="noStrike" dirty="0">
                <a:solidFill>
                  <a:srgbClr val="000000"/>
                </a:solidFill>
                <a:effectLst/>
                <a:latin typeface="Arial" panose="020B0604020202020204" pitchFamily="34" charset="0"/>
              </a:rPr>
              <a:t>(2020).</a:t>
            </a:r>
            <a:r>
              <a:rPr lang="en-US" sz="800" b="0" i="0" dirty="0">
                <a:solidFill>
                  <a:srgbClr val="000000"/>
                </a:solidFill>
                <a:effectLst/>
                <a:latin typeface="Arial" panose="020B0604020202020204" pitchFamily="34" charset="0"/>
              </a:rPr>
              <a:t>​</a:t>
            </a:r>
            <a:br>
              <a:rPr lang="en-US" sz="800" b="0" i="0" dirty="0">
                <a:solidFill>
                  <a:srgbClr val="000000"/>
                </a:solidFill>
                <a:effectLst/>
                <a:latin typeface="Arial" panose="020B0604020202020204" pitchFamily="34" charset="0"/>
              </a:rPr>
            </a:br>
            <a:r>
              <a:rPr kumimoji="0" lang="en-US" sz="800" b="0" i="0" u="none" strike="noStrike" kern="1200" cap="none" spc="0" normalizeH="0" baseline="0" noProof="0" dirty="0">
                <a:ln>
                  <a:noFill/>
                </a:ln>
                <a:solidFill>
                  <a:srgbClr val="000000"/>
                </a:solidFill>
                <a:effectLst/>
                <a:uLnTx/>
                <a:uFillTx/>
                <a:latin typeface="Arial"/>
                <a:ea typeface="+mn-ea"/>
                <a:cs typeface="+mn-cs"/>
              </a:rPr>
              <a:t>Credit: Grace Frascati, Hyae Ryung Kim, and </a:t>
            </a:r>
            <a:r>
              <a:rPr lang="en-US" sz="800" dirty="0">
                <a:solidFill>
                  <a:srgbClr val="000000"/>
                </a:solidFill>
                <a:hlinkClick r:id="rId14"/>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5"/>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16"/>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TextBox 10">
            <a:extLst>
              <a:ext uri="{FF2B5EF4-FFF2-40B4-BE49-F238E27FC236}">
                <a16:creationId xmlns:a16="http://schemas.microsoft.com/office/drawing/2014/main" id="{F9D112A0-8DD4-60F8-7983-792A7EFDDBBC}"/>
              </a:ext>
            </a:extLst>
          </p:cNvPr>
          <p:cNvSpPr txBox="1"/>
          <p:nvPr/>
        </p:nvSpPr>
        <p:spPr bwMode="gray">
          <a:xfrm>
            <a:off x="6511925" y="4695089"/>
            <a:ext cx="5137379" cy="1502429"/>
          </a:xfrm>
          <a:prstGeom prst="rect">
            <a:avLst/>
          </a:prstGeom>
          <a:solidFill>
            <a:srgbClr val="E3E8EE"/>
          </a:solidFill>
        </p:spPr>
        <p:txBody>
          <a:bodyPr wrap="square" lIns="137160" tIns="137160" rIns="274320" bIns="137160" rtlCol="0" anchor="t">
            <a:no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50" b="0" i="0" u="none" strike="noStrike" cap="none" normalizeH="0" baseline="0" dirty="0">
                <a:ln>
                  <a:noFill/>
                </a:ln>
                <a:solidFill>
                  <a:schemeClr val="tx1"/>
                </a:solidFill>
                <a:effectLst/>
                <a:latin typeface="Arial" panose="020B0604020202020204" pitchFamily="34" charset="0"/>
              </a:rPr>
              <a:t>Methane-based DRI </a:t>
            </a:r>
            <a:r>
              <a:rPr kumimoji="0" lang="en-US" altLang="en-US" sz="1050" b="1" i="0" u="none" strike="noStrike" cap="none" normalizeH="0" baseline="0" dirty="0">
                <a:ln>
                  <a:noFill/>
                </a:ln>
                <a:solidFill>
                  <a:schemeClr val="tx1"/>
                </a:solidFill>
                <a:effectLst/>
                <a:latin typeface="Arial" panose="020B0604020202020204" pitchFamily="34" charset="0"/>
              </a:rPr>
              <a:t>exposes iron ore to H₂ and CO syngas at a lower temperature of 900°C.</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50" b="0" i="0" u="none" strike="noStrike" cap="none" normalizeH="0" baseline="0" dirty="0">
                <a:ln>
                  <a:noFill/>
                </a:ln>
                <a:solidFill>
                  <a:schemeClr val="tx1"/>
                </a:solidFill>
                <a:effectLst/>
                <a:latin typeface="Arial" panose="020B0604020202020204" pitchFamily="34" charset="0"/>
              </a:rPr>
              <a:t>When using an autothermal process (e.g., </a:t>
            </a:r>
            <a:r>
              <a:rPr kumimoji="0" lang="en-US" altLang="en-US" sz="1050" b="0" i="0" u="none" strike="noStrike" cap="none" normalizeH="0" baseline="0" dirty="0" err="1">
                <a:ln>
                  <a:noFill/>
                </a:ln>
                <a:solidFill>
                  <a:schemeClr val="tx1"/>
                </a:solidFill>
                <a:effectLst/>
                <a:latin typeface="Arial" panose="020B0604020202020204" pitchFamily="34" charset="0"/>
              </a:rPr>
              <a:t>Tenova</a:t>
            </a:r>
            <a:r>
              <a:rPr kumimoji="0" lang="en-US" altLang="en-US" sz="1050" b="0" i="0" u="none" strike="noStrike" cap="none" normalizeH="0" baseline="0" dirty="0">
                <a:ln>
                  <a:noFill/>
                </a:ln>
                <a:solidFill>
                  <a:schemeClr val="tx1"/>
                </a:solidFill>
                <a:effectLst/>
                <a:latin typeface="Arial" panose="020B0604020202020204" pitchFamily="34" charset="0"/>
              </a:rPr>
              <a:t>) instead of steam methane reforming (standard </a:t>
            </a:r>
            <a:r>
              <a:rPr kumimoji="0" lang="en-US" altLang="en-US" sz="1050" b="0" i="0" u="none" strike="noStrike" cap="none" normalizeH="0" baseline="0" dirty="0" err="1">
                <a:ln>
                  <a:noFill/>
                </a:ln>
                <a:solidFill>
                  <a:schemeClr val="tx1"/>
                </a:solidFill>
                <a:effectLst/>
                <a:latin typeface="Arial" panose="020B0604020202020204" pitchFamily="34" charset="0"/>
              </a:rPr>
              <a:t>Midrex</a:t>
            </a:r>
            <a:r>
              <a:rPr kumimoji="0" lang="en-US" altLang="en-US" sz="1050" b="0" i="0" u="none" strike="noStrike" cap="none" normalizeH="0" baseline="0" dirty="0">
                <a:ln>
                  <a:noFill/>
                </a:ln>
                <a:solidFill>
                  <a:schemeClr val="tx1"/>
                </a:solidFill>
                <a:effectLst/>
                <a:latin typeface="Arial" panose="020B0604020202020204" pitchFamily="34" charset="0"/>
              </a:rPr>
              <a:t>), the </a:t>
            </a:r>
            <a:r>
              <a:rPr kumimoji="0" lang="en-US" altLang="en-US" sz="1050" b="1" i="0" u="none" strike="noStrike" cap="none" normalizeH="0" baseline="0" dirty="0">
                <a:ln>
                  <a:noFill/>
                </a:ln>
                <a:solidFill>
                  <a:schemeClr val="tx1"/>
                </a:solidFill>
                <a:effectLst/>
                <a:latin typeface="Arial" panose="020B0604020202020204" pitchFamily="34" charset="0"/>
              </a:rPr>
              <a:t>resulting CO₂ is nearly pure.</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50" b="0" i="0" u="none" strike="noStrike" cap="none" normalizeH="0" baseline="0" dirty="0">
                <a:ln>
                  <a:noFill/>
                </a:ln>
                <a:solidFill>
                  <a:schemeClr val="tx1"/>
                </a:solidFill>
                <a:effectLst/>
                <a:latin typeface="Arial" panose="020B0604020202020204" pitchFamily="34" charset="0"/>
              </a:rPr>
              <a:t>This approach could potentially reduce CO₂ costs to </a:t>
            </a:r>
            <a:r>
              <a:rPr kumimoji="0" lang="en-US" altLang="en-US" sz="1050" b="1" i="0" u="none" strike="noStrike" cap="none" normalizeH="0" baseline="0" dirty="0">
                <a:ln>
                  <a:noFill/>
                </a:ln>
                <a:solidFill>
                  <a:schemeClr val="tx1"/>
                </a:solidFill>
                <a:effectLst/>
                <a:latin typeface="Arial" panose="020B0604020202020204" pitchFamily="34" charset="0"/>
              </a:rPr>
              <a:t>$40-$80/ton</a:t>
            </a:r>
            <a:r>
              <a:rPr kumimoji="0" lang="en-US" altLang="en-US" sz="1050" i="0" u="none" strike="noStrike" cap="none" normalizeH="0" baseline="0" dirty="0">
                <a:ln>
                  <a:noFill/>
                </a:ln>
                <a:solidFill>
                  <a:schemeClr val="tx1"/>
                </a:solidFill>
                <a:effectLst/>
                <a:latin typeface="Arial" panose="020B0604020202020204" pitchFamily="34" charset="0"/>
              </a:rPr>
              <a:t> once commercialized. </a:t>
            </a:r>
          </a:p>
        </p:txBody>
      </p:sp>
      <p:sp>
        <p:nvSpPr>
          <p:cNvPr id="12" name="Rectangle 11">
            <a:extLst>
              <a:ext uri="{FF2B5EF4-FFF2-40B4-BE49-F238E27FC236}">
                <a16:creationId xmlns:a16="http://schemas.microsoft.com/office/drawing/2014/main" id="{85699686-1FEA-C286-C44F-12FDE39CCC94}"/>
              </a:ext>
            </a:extLst>
          </p:cNvPr>
          <p:cNvSpPr/>
          <p:nvPr/>
        </p:nvSpPr>
        <p:spPr bwMode="gray">
          <a:xfrm>
            <a:off x="495884" y="68051"/>
            <a:ext cx="2430196" cy="36576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a:solidFill>
                  <a:srgbClr val="FFFFFF"/>
                </a:solidFill>
                <a:latin typeface="Arial"/>
              </a:rPr>
              <a:t>Iron and Steel</a:t>
            </a:r>
          </a:p>
        </p:txBody>
      </p:sp>
      <p:sp>
        <p:nvSpPr>
          <p:cNvPr id="9" name="TextBox 8">
            <a:extLst>
              <a:ext uri="{FF2B5EF4-FFF2-40B4-BE49-F238E27FC236}">
                <a16:creationId xmlns:a16="http://schemas.microsoft.com/office/drawing/2014/main" id="{A2793218-6BBF-A950-F580-D0E0F1867BF3}"/>
              </a:ext>
            </a:extLst>
          </p:cNvPr>
          <p:cNvSpPr txBox="1"/>
          <p:nvPr/>
        </p:nvSpPr>
        <p:spPr bwMode="gray">
          <a:xfrm>
            <a:off x="492125" y="4695089"/>
            <a:ext cx="5204054" cy="1554272"/>
          </a:xfrm>
          <a:prstGeom prst="rect">
            <a:avLst/>
          </a:prstGeom>
          <a:solidFill>
            <a:srgbClr val="E3E8EE"/>
          </a:solidFill>
        </p:spPr>
        <p:txBody>
          <a:bodyPr wrap="square" lIns="137160" tIns="137160" rIns="274320" bIns="137160" rtlCol="0" anchor="t">
            <a:no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50" b="0" i="0" u="none" strike="noStrike" cap="none" normalizeH="0" baseline="0" dirty="0">
                <a:ln>
                  <a:noFill/>
                </a:ln>
                <a:solidFill>
                  <a:schemeClr val="tx1"/>
                </a:solidFill>
                <a:effectLst/>
                <a:latin typeface="Arial" panose="020B0604020202020204" pitchFamily="34" charset="0"/>
              </a:rPr>
              <a:t>BF-BOF </a:t>
            </a:r>
            <a:r>
              <a:rPr kumimoji="0" lang="en-US" altLang="en-US" sz="1050" b="1" i="0" u="none" strike="noStrike" cap="none" normalizeH="0" baseline="0" dirty="0">
                <a:ln>
                  <a:noFill/>
                </a:ln>
                <a:solidFill>
                  <a:schemeClr val="tx1"/>
                </a:solidFill>
                <a:effectLst/>
                <a:latin typeface="Arial" panose="020B0604020202020204" pitchFamily="34" charset="0"/>
              </a:rPr>
              <a:t>requires metallurgical coal to be coked first,</a:t>
            </a:r>
            <a:r>
              <a:rPr kumimoji="0" lang="en-US" altLang="en-US" sz="1050" b="0" i="0" u="none" strike="noStrike" cap="none" normalizeH="0" baseline="0" dirty="0">
                <a:ln>
                  <a:noFill/>
                </a:ln>
                <a:solidFill>
                  <a:schemeClr val="tx1"/>
                </a:solidFill>
                <a:effectLst/>
                <a:latin typeface="Arial" panose="020B0604020202020204" pitchFamily="34" charset="0"/>
              </a:rPr>
              <a:t> with coke oven gases either vented, burned in the BF-BOF, or used in cogeneration. The BF-BOF </a:t>
            </a:r>
            <a:r>
              <a:rPr kumimoji="0" lang="en-US" altLang="en-US" sz="1050" i="0" u="none" strike="noStrike" cap="none" normalizeH="0" baseline="0" dirty="0">
                <a:ln>
                  <a:noFill/>
                </a:ln>
                <a:solidFill>
                  <a:schemeClr val="tx1"/>
                </a:solidFill>
                <a:effectLst/>
                <a:latin typeface="Arial" panose="020B0604020202020204" pitchFamily="34" charset="0"/>
              </a:rPr>
              <a:t>process </a:t>
            </a:r>
            <a:r>
              <a:rPr kumimoji="0" lang="en-US" altLang="en-US" sz="1050" b="1" i="0" u="none" strike="noStrike" cap="none" normalizeH="0" baseline="0" dirty="0">
                <a:ln>
                  <a:noFill/>
                </a:ln>
                <a:solidFill>
                  <a:schemeClr val="tx1"/>
                </a:solidFill>
                <a:effectLst/>
                <a:latin typeface="Arial" panose="020B0604020202020204" pitchFamily="34" charset="0"/>
              </a:rPr>
              <a:t>uses coal and carbon monoxide as the heat source and reductant.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50" b="1" i="0" u="none" strike="noStrike" cap="none" normalizeH="0" baseline="0" dirty="0">
                <a:ln>
                  <a:noFill/>
                </a:ln>
                <a:solidFill>
                  <a:schemeClr val="tx1"/>
                </a:solidFill>
                <a:effectLst/>
                <a:latin typeface="Arial" panose="020B0604020202020204" pitchFamily="34" charset="0"/>
              </a:rPr>
              <a:t>Exhaust gases from the process are approximately 20% </a:t>
            </a:r>
            <a:r>
              <a:rPr kumimoji="0" lang="en-US" altLang="en-US" sz="1050" b="0" i="0" u="none" strike="noStrike" cap="none" normalizeH="0" baseline="0" dirty="0">
                <a:ln>
                  <a:noFill/>
                </a:ln>
                <a:solidFill>
                  <a:schemeClr val="tx1"/>
                </a:solidFill>
                <a:effectLst/>
                <a:latin typeface="Arial" panose="020B0604020202020204" pitchFamily="34" charset="0"/>
              </a:rPr>
              <a:t>but have an unpredictable mix of co-contaminants, complicating CCUS separation.</a:t>
            </a:r>
          </a:p>
          <a:p>
            <a:pPr marL="171450" indent="-171450" algn="l" rtl="0" fontAlgn="base">
              <a:lnSpc>
                <a:spcPts val="1200"/>
              </a:lnSpc>
              <a:buFont typeface="Arial" panose="020B0604020202020204" pitchFamily="34" charset="0"/>
              <a:buChar char="•"/>
            </a:pPr>
            <a:r>
              <a:rPr lang="en-US" sz="1050" b="0" i="0" dirty="0">
                <a:solidFill>
                  <a:srgbClr val="242424"/>
                </a:solidFill>
                <a:effectLst/>
                <a:latin typeface="+mj-lt"/>
              </a:rPr>
              <a:t>While IEA cites $40-$100/ton, a more feasible range may be </a:t>
            </a:r>
            <a:r>
              <a:rPr lang="en-US" sz="1050" b="1" i="0" dirty="0">
                <a:solidFill>
                  <a:srgbClr val="242424"/>
                </a:solidFill>
                <a:effectLst/>
                <a:latin typeface="+mj-lt"/>
              </a:rPr>
              <a:t>$85-$157/ton once (or if) commercialized.</a:t>
            </a:r>
            <a:endParaRPr lang="en-US" sz="1050" b="0" i="0" u="none" strike="noStrike" dirty="0">
              <a:solidFill>
                <a:srgbClr val="000000"/>
              </a:solidFill>
              <a:effectLst/>
              <a:latin typeface="+mj-lt"/>
            </a:endParaRPr>
          </a:p>
        </p:txBody>
      </p:sp>
      <p:pic>
        <p:nvPicPr>
          <p:cNvPr id="1026" name="Picture 2">
            <a:extLst>
              <a:ext uri="{FF2B5EF4-FFF2-40B4-BE49-F238E27FC236}">
                <a16:creationId xmlns:a16="http://schemas.microsoft.com/office/drawing/2014/main" id="{5DDD6516-554B-24DD-3B6B-B366F056A930}"/>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8107356" y="2043240"/>
            <a:ext cx="1880706" cy="24788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FFA5FEA-0A55-0985-E582-FBF756BAEC23}"/>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902785" y="2034907"/>
            <a:ext cx="4315772" cy="2495515"/>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Connector 27">
            <a:extLst>
              <a:ext uri="{FF2B5EF4-FFF2-40B4-BE49-F238E27FC236}">
                <a16:creationId xmlns:a16="http://schemas.microsoft.com/office/drawing/2014/main" id="{8A7C07A8-92CB-9DAE-E065-734DD4282171}"/>
              </a:ext>
            </a:extLst>
          </p:cNvPr>
          <p:cNvCxnSpPr>
            <a:cxnSpLocks/>
          </p:cNvCxnSpPr>
          <p:nvPr/>
        </p:nvCxnSpPr>
        <p:spPr bwMode="gray">
          <a:xfrm>
            <a:off x="6096000" y="1340016"/>
            <a:ext cx="0" cy="5029200"/>
          </a:xfrm>
          <a:prstGeom prst="line">
            <a:avLst/>
          </a:prstGeom>
          <a:ln w="19050" cap="flat" cmpd="sng" algn="ctr">
            <a:solidFill>
              <a:srgbClr val="9A9A9A"/>
            </a:solidFill>
            <a:prstDash val="lgDash"/>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EE4EC8E3-261A-57F2-CD58-C0FC48A1FB52}"/>
              </a:ext>
            </a:extLst>
          </p:cNvPr>
          <p:cNvGrpSpPr/>
          <p:nvPr/>
        </p:nvGrpSpPr>
        <p:grpSpPr>
          <a:xfrm>
            <a:off x="6511925" y="1371600"/>
            <a:ext cx="5014913" cy="503663"/>
            <a:chOff x="488950" y="1479732"/>
            <a:chExt cx="4394199" cy="503663"/>
          </a:xfrm>
        </p:grpSpPr>
        <p:sp>
          <p:nvSpPr>
            <p:cNvPr id="17" name="btfpColumnHeaderBoxText223027">
              <a:extLst>
                <a:ext uri="{FF2B5EF4-FFF2-40B4-BE49-F238E27FC236}">
                  <a16:creationId xmlns:a16="http://schemas.microsoft.com/office/drawing/2014/main" id="{91D0651A-92B1-5E93-7A72-0021CAE62797}"/>
                </a:ext>
              </a:extLst>
            </p:cNvPr>
            <p:cNvSpPr txBox="1"/>
            <p:nvPr/>
          </p:nvSpPr>
          <p:spPr bwMode="gray">
            <a:xfrm>
              <a:off x="488950" y="1479732"/>
              <a:ext cx="4394198" cy="503663"/>
            </a:xfrm>
            <a:prstGeom prst="rect">
              <a:avLst/>
            </a:prstGeom>
            <a:noFill/>
            <a:ln w="9525" cap="flat" cmpd="sng" algn="ctr">
              <a:noFill/>
              <a:prstDash val="solid"/>
              <a:round/>
              <a:headEnd type="none" w="med" len="med"/>
              <a:tailEnd type="none" w="med" len="med"/>
            </a:ln>
          </p:spPr>
          <p:txBody>
            <a:bodyPr vert="horz" wrap="square" lIns="36036" tIns="36036" rIns="36036" bIns="36036" rtlCol="0" anchor="b">
              <a:noAutofit/>
            </a:bodyPr>
            <a:lstStyle/>
            <a:p>
              <a:pPr>
                <a:defRPr/>
              </a:pPr>
              <a:r>
                <a:rPr lang="en-US" sz="1400" b="1" i="0" u="none" strike="noStrike" dirty="0">
                  <a:solidFill>
                    <a:srgbClr val="000000"/>
                  </a:solidFill>
                  <a:effectLst/>
                  <a:latin typeface="Arial" panose="020B0604020202020204" pitchFamily="34" charset="0"/>
                </a:rPr>
                <a:t>Natural gas-based </a:t>
              </a:r>
              <a:r>
                <a:rPr lang="en-US" sz="1400" b="1" dirty="0">
                  <a:solidFill>
                    <a:srgbClr val="000000"/>
                  </a:solidFill>
                  <a:latin typeface="Arial" panose="020B0604020202020204" pitchFamily="34" charset="0"/>
                </a:rPr>
                <a:t>d</a:t>
              </a:r>
              <a:r>
                <a:rPr lang="en-US" sz="1400" b="1" i="0" u="none" strike="noStrike" dirty="0">
                  <a:solidFill>
                    <a:srgbClr val="000000"/>
                  </a:solidFill>
                  <a:effectLst/>
                  <a:latin typeface="Arial" panose="020B0604020202020204" pitchFamily="34" charset="0"/>
                </a:rPr>
                <a:t>irect </a:t>
              </a:r>
              <a:r>
                <a:rPr lang="en-US" sz="1400" b="1" dirty="0">
                  <a:solidFill>
                    <a:srgbClr val="000000"/>
                  </a:solidFill>
                  <a:latin typeface="Arial" panose="020B0604020202020204" pitchFamily="34" charset="0"/>
                </a:rPr>
                <a:t>r</a:t>
              </a:r>
              <a:r>
                <a:rPr lang="en-US" sz="1400" b="1" i="0" u="none" strike="noStrike" dirty="0">
                  <a:solidFill>
                    <a:srgbClr val="000000"/>
                  </a:solidFill>
                  <a:effectLst/>
                  <a:latin typeface="Arial" panose="020B0604020202020204" pitchFamily="34" charset="0"/>
                </a:rPr>
                <a:t>educed </a:t>
              </a:r>
              <a:r>
                <a:rPr lang="en-US" sz="1400" b="1" dirty="0">
                  <a:solidFill>
                    <a:srgbClr val="000000"/>
                  </a:solidFill>
                  <a:latin typeface="Arial" panose="020B0604020202020204" pitchFamily="34" charset="0"/>
                </a:rPr>
                <a:t>i</a:t>
              </a:r>
              <a:r>
                <a:rPr lang="en-US" sz="1400" b="1" i="0" u="none" strike="noStrike" dirty="0">
                  <a:solidFill>
                    <a:srgbClr val="000000"/>
                  </a:solidFill>
                  <a:effectLst/>
                  <a:latin typeface="Arial" panose="020B0604020202020204" pitchFamily="34" charset="0"/>
                </a:rPr>
                <a:t>ron – electric </a:t>
              </a:r>
              <a:r>
                <a:rPr lang="en-US" sz="1400" b="1" dirty="0">
                  <a:solidFill>
                    <a:srgbClr val="000000"/>
                  </a:solidFill>
                  <a:latin typeface="Arial" panose="020B0604020202020204" pitchFamily="34" charset="0"/>
                </a:rPr>
                <a:t>a</a:t>
              </a:r>
              <a:r>
                <a:rPr lang="en-US" sz="1400" b="1" i="0" u="none" strike="noStrike" dirty="0">
                  <a:solidFill>
                    <a:srgbClr val="000000"/>
                  </a:solidFill>
                  <a:effectLst/>
                  <a:latin typeface="Arial" panose="020B0604020202020204" pitchFamily="34" charset="0"/>
                </a:rPr>
                <a:t>rc </a:t>
              </a:r>
              <a:r>
                <a:rPr lang="en-US" sz="1400" b="1" dirty="0">
                  <a:solidFill>
                    <a:srgbClr val="000000"/>
                  </a:solidFill>
                  <a:latin typeface="Arial" panose="020B0604020202020204" pitchFamily="34" charset="0"/>
                </a:rPr>
                <a:t>f</a:t>
              </a:r>
              <a:r>
                <a:rPr lang="en-US" sz="1400" b="1" i="0" u="none" strike="noStrike" dirty="0">
                  <a:solidFill>
                    <a:srgbClr val="000000"/>
                  </a:solidFill>
                  <a:effectLst/>
                  <a:latin typeface="Arial" panose="020B0604020202020204" pitchFamily="34" charset="0"/>
                </a:rPr>
                <a:t>urnace (NG DRI-EAF)</a:t>
              </a:r>
              <a:r>
                <a:rPr lang="en-US" sz="1400" b="0" i="0" dirty="0">
                  <a:solidFill>
                    <a:srgbClr val="000000"/>
                  </a:solidFill>
                  <a:effectLst/>
                  <a:latin typeface="Arial" panose="020B0604020202020204" pitchFamily="34" charset="0"/>
                </a:rPr>
                <a:t>​</a:t>
              </a: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18" name="btfpColumnHeaderBoxLine223027">
              <a:extLst>
                <a:ext uri="{FF2B5EF4-FFF2-40B4-BE49-F238E27FC236}">
                  <a16:creationId xmlns:a16="http://schemas.microsoft.com/office/drawing/2014/main" id="{194CE2A7-1451-8079-5EAF-0961E6E11FA6}"/>
                </a:ext>
              </a:extLst>
            </p:cNvPr>
            <p:cNvCxnSpPr>
              <a:cxnSpLocks/>
            </p:cNvCxnSpPr>
            <p:nvPr/>
          </p:nvCxnSpPr>
          <p:spPr bwMode="gray">
            <a:xfrm>
              <a:off x="488952" y="1965105"/>
              <a:ext cx="4394197" cy="0"/>
            </a:xfrm>
            <a:prstGeom prst="line">
              <a:avLst/>
            </a:prstGeom>
            <a:ln w="9525" cap="flat" cmpd="sng" algn="ctr">
              <a:solidFill>
                <a:schemeClr val="tx1"/>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2942996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28DB2-B946-FE64-EB7F-B01034154F00}"/>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8B5D7034-EE93-1806-8A5F-1D1AD20D0F9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592" imgH="591" progId="TCLayout.ActiveDocument.1">
                  <p:embed/>
                </p:oleObj>
              </mc:Choice>
              <mc:Fallback>
                <p:oleObj name="think-cell Slide" r:id="rId18" imgW="592" imgH="591" progId="TCLayout.ActiveDocument.1">
                  <p:embed/>
                  <p:pic>
                    <p:nvPicPr>
                      <p:cNvPr id="7" name="think-cell data - do not delete" hidden="1">
                        <a:extLst>
                          <a:ext uri="{FF2B5EF4-FFF2-40B4-BE49-F238E27FC236}">
                            <a16:creationId xmlns:a16="http://schemas.microsoft.com/office/drawing/2014/main" id="{8B5D7034-EE93-1806-8A5F-1D1AD20D0F97}"/>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grpSp>
        <p:nvGrpSpPr>
          <p:cNvPr id="9" name="Group 8">
            <a:extLst>
              <a:ext uri="{FF2B5EF4-FFF2-40B4-BE49-F238E27FC236}">
                <a16:creationId xmlns:a16="http://schemas.microsoft.com/office/drawing/2014/main" id="{A263142C-A976-5D72-6339-453096246BAF}"/>
              </a:ext>
            </a:extLst>
          </p:cNvPr>
          <p:cNvGrpSpPr/>
          <p:nvPr/>
        </p:nvGrpSpPr>
        <p:grpSpPr>
          <a:xfrm>
            <a:off x="329184" y="1554480"/>
            <a:ext cx="6469063" cy="288219"/>
            <a:chOff x="488950" y="1695176"/>
            <a:chExt cx="4394199" cy="288219"/>
          </a:xfrm>
        </p:grpSpPr>
        <p:sp>
          <p:nvSpPr>
            <p:cNvPr id="10" name="btfpColumnHeaderBoxText223027">
              <a:extLst>
                <a:ext uri="{FF2B5EF4-FFF2-40B4-BE49-F238E27FC236}">
                  <a16:creationId xmlns:a16="http://schemas.microsoft.com/office/drawing/2014/main" id="{072FAAB4-14A1-E31A-5AED-A6BE5FDF9851}"/>
                </a:ext>
              </a:extLst>
            </p:cNvPr>
            <p:cNvSpPr txBox="1"/>
            <p:nvPr/>
          </p:nvSpPr>
          <p:spPr bwMode="gray">
            <a:xfrm>
              <a:off x="488950" y="1695176"/>
              <a:ext cx="4394198" cy="288219"/>
            </a:xfrm>
            <a:prstGeom prst="rect">
              <a:avLst/>
            </a:prstGeom>
            <a:noFill/>
            <a:ln w="9525" cap="flat" cmpd="sng" algn="ctr">
              <a:noFill/>
              <a:prstDash val="solid"/>
              <a:round/>
              <a:headEnd type="none" w="med" len="med"/>
              <a:tailEnd type="none" w="med" len="med"/>
            </a:ln>
          </p:spPr>
          <p:txBody>
            <a:bodyPr vert="horz" wrap="square" lIns="36036" tIns="36036" rIns="36036" bIns="36036"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Capture facilities available today</a:t>
              </a:r>
            </a:p>
          </p:txBody>
        </p:sp>
        <p:cxnSp>
          <p:nvCxnSpPr>
            <p:cNvPr id="11" name="btfpColumnHeaderBoxLine223027">
              <a:extLst>
                <a:ext uri="{FF2B5EF4-FFF2-40B4-BE49-F238E27FC236}">
                  <a16:creationId xmlns:a16="http://schemas.microsoft.com/office/drawing/2014/main" id="{EE540315-7085-06FC-DA01-B94572B3DED0}"/>
                </a:ext>
              </a:extLst>
            </p:cNvPr>
            <p:cNvCxnSpPr>
              <a:cxnSpLocks/>
            </p:cNvCxnSpPr>
            <p:nvPr/>
          </p:nvCxnSpPr>
          <p:spPr bwMode="gray">
            <a:xfrm>
              <a:off x="488952" y="1965105"/>
              <a:ext cx="4394197" cy="0"/>
            </a:xfrm>
            <a:prstGeom prst="line">
              <a:avLst/>
            </a:prstGeom>
            <a:ln w="9525" cap="flat" cmpd="sng" algn="ctr">
              <a:solidFill>
                <a:schemeClr val="tx1"/>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6" name="Title 5">
            <a:extLst>
              <a:ext uri="{FF2B5EF4-FFF2-40B4-BE49-F238E27FC236}">
                <a16:creationId xmlns:a16="http://schemas.microsoft.com/office/drawing/2014/main" id="{44DBDAD8-C54C-7A82-9553-8A803CD1A0AB}"/>
              </a:ext>
            </a:extLst>
          </p:cNvPr>
          <p:cNvSpPr>
            <a:spLocks noGrp="1"/>
          </p:cNvSpPr>
          <p:nvPr>
            <p:ph type="title"/>
          </p:nvPr>
        </p:nvSpPr>
        <p:spPr/>
        <p:txBody>
          <a:bodyPr vert="horz">
            <a:noAutofit/>
          </a:bodyPr>
          <a:lstStyle/>
          <a:p>
            <a:r>
              <a:rPr lang="en-US" dirty="0"/>
              <a:t>Technological potential for iron and steel CCS exists but is not yet proven at scale</a:t>
            </a:r>
            <a:endParaRPr lang="en-US" dirty="0">
              <a:cs typeface="Arial"/>
            </a:endParaRPr>
          </a:p>
        </p:txBody>
      </p:sp>
      <p:sp>
        <p:nvSpPr>
          <p:cNvPr id="5" name="Oval 4">
            <a:extLst>
              <a:ext uri="{FF2B5EF4-FFF2-40B4-BE49-F238E27FC236}">
                <a16:creationId xmlns:a16="http://schemas.microsoft.com/office/drawing/2014/main" id="{73B0F7BB-592A-AF46-315B-0A9FEADE9EBF}"/>
              </a:ext>
            </a:extLst>
          </p:cNvPr>
          <p:cNvSpPr/>
          <p:nvPr/>
        </p:nvSpPr>
        <p:spPr bwMode="gray">
          <a:xfrm>
            <a:off x="0" y="45720"/>
            <a:ext cx="416560" cy="406400"/>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1</a:t>
            </a:r>
          </a:p>
        </p:txBody>
      </p:sp>
      <p:sp>
        <p:nvSpPr>
          <p:cNvPr id="25" name="Rectangle 24">
            <a:extLst>
              <a:ext uri="{FF2B5EF4-FFF2-40B4-BE49-F238E27FC236}">
                <a16:creationId xmlns:a16="http://schemas.microsoft.com/office/drawing/2014/main" id="{126F5B1E-21C6-EDE2-316A-534ACC2B6F23}"/>
              </a:ext>
            </a:extLst>
          </p:cNvPr>
          <p:cNvSpPr/>
          <p:nvPr/>
        </p:nvSpPr>
        <p:spPr bwMode="gray">
          <a:xfrm>
            <a:off x="7531100" y="2076521"/>
            <a:ext cx="3859177" cy="334115"/>
          </a:xfrm>
          <a:prstGeom prst="rect">
            <a:avLst/>
          </a:prstGeom>
          <a:solidFill>
            <a:srgbClr val="BBCAB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rgbClr val="000000"/>
                </a:solidFill>
                <a:latin typeface="Arial"/>
              </a:rPr>
              <a:t>Pros</a:t>
            </a:r>
            <a:endParaRPr kumimoji="0" lang="en-US" sz="1600" b="1" i="0" u="none" strike="noStrike" kern="1200" cap="none" spc="0" normalizeH="0" baseline="0" noProof="0">
              <a:ln>
                <a:noFill/>
              </a:ln>
              <a:solidFill>
                <a:srgbClr val="000000"/>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2EE211A5-6983-8C3A-54B5-DA8E4661C6F9}"/>
              </a:ext>
            </a:extLst>
          </p:cNvPr>
          <p:cNvSpPr/>
          <p:nvPr/>
        </p:nvSpPr>
        <p:spPr bwMode="gray">
          <a:xfrm>
            <a:off x="7525807" y="4249282"/>
            <a:ext cx="3859654" cy="334115"/>
          </a:xfrm>
          <a:prstGeom prst="rect">
            <a:avLst/>
          </a:prstGeom>
          <a:solidFill>
            <a:srgbClr val="EED6E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rgbClr val="000000"/>
                </a:solidFill>
                <a:latin typeface="Arial"/>
              </a:rPr>
              <a:t>Cons</a:t>
            </a:r>
            <a:endParaRPr kumimoji="0" lang="en-US" sz="1600" b="1" i="0" u="none" strike="noStrike" kern="1200" cap="none" spc="0" normalizeH="0" baseline="0" noProof="0">
              <a:ln>
                <a:noFill/>
              </a:ln>
              <a:solidFill>
                <a:srgbClr val="000000"/>
              </a:solidFill>
              <a:effectLst/>
              <a:uLnTx/>
              <a:uFillTx/>
              <a:latin typeface="Arial"/>
              <a:ea typeface="+mn-ea"/>
              <a:cs typeface="+mn-cs"/>
            </a:endParaRPr>
          </a:p>
        </p:txBody>
      </p:sp>
      <p:sp>
        <p:nvSpPr>
          <p:cNvPr id="27" name="btfpHBCheckCross222230">
            <a:extLst>
              <a:ext uri="{FF2B5EF4-FFF2-40B4-BE49-F238E27FC236}">
                <a16:creationId xmlns:a16="http://schemas.microsoft.com/office/drawing/2014/main" id="{B46FA751-0290-784E-6ACE-0CFBF146B24C}"/>
              </a:ext>
            </a:extLst>
          </p:cNvPr>
          <p:cNvSpPr/>
          <p:nvPr>
            <p:custDataLst>
              <p:tags r:id="rId3"/>
            </p:custDataLst>
          </p:nvPr>
        </p:nvSpPr>
        <p:spPr bwMode="gray">
          <a:xfrm>
            <a:off x="8820496" y="2110788"/>
            <a:ext cx="285922" cy="318993"/>
          </a:xfrm>
          <a:prstGeom prst="rect">
            <a:avLst/>
          </a:prstGeom>
          <a:blipFill>
            <a:blip r:embed="rId20" cstate="email">
              <a:extLst>
                <a:ext uri="{28A0092B-C50C-407E-A947-70E740481C1C}">
                  <a14:useLocalDpi xmlns:a14="http://schemas.microsoft.com/office/drawing/2010/main"/>
                </a:ext>
              </a:extLst>
            </a:blip>
            <a:stretch>
              <a:fillRect/>
            </a:stretch>
          </a:blip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28" name="btfpHBCheckCross222230">
            <a:extLst>
              <a:ext uri="{FF2B5EF4-FFF2-40B4-BE49-F238E27FC236}">
                <a16:creationId xmlns:a16="http://schemas.microsoft.com/office/drawing/2014/main" id="{FC279DB1-4CC1-A8AC-682F-9A23BD3ADAE3}"/>
              </a:ext>
            </a:extLst>
          </p:cNvPr>
          <p:cNvSpPr/>
          <p:nvPr>
            <p:custDataLst>
              <p:tags r:id="rId4"/>
            </p:custDataLst>
          </p:nvPr>
        </p:nvSpPr>
        <p:spPr bwMode="gray">
          <a:xfrm>
            <a:off x="8815334" y="4280382"/>
            <a:ext cx="285922" cy="318993"/>
          </a:xfrm>
          <a:prstGeom prst="rect">
            <a:avLst/>
          </a:prstGeom>
          <a:blipFill>
            <a:blip r:embed="rId21" cstate="email">
              <a:extLst>
                <a:ext uri="{28A0092B-C50C-407E-A947-70E740481C1C}">
                  <a14:useLocalDpi xmlns:a14="http://schemas.microsoft.com/office/drawing/2010/main"/>
                </a:ext>
              </a:extLst>
            </a:blip>
            <a:stretch>
              <a:fillRect/>
            </a:stretch>
          </a:blip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29" name="btfpBulletedList926647">
            <a:extLst>
              <a:ext uri="{FF2B5EF4-FFF2-40B4-BE49-F238E27FC236}">
                <a16:creationId xmlns:a16="http://schemas.microsoft.com/office/drawing/2014/main" id="{E4A969F5-280B-5A60-959A-4967BB3D3F71}"/>
              </a:ext>
            </a:extLst>
          </p:cNvPr>
          <p:cNvSpPr txBox="1"/>
          <p:nvPr>
            <p:custDataLst>
              <p:tags r:id="rId5"/>
            </p:custDataLst>
          </p:nvPr>
        </p:nvSpPr>
        <p:spPr bwMode="gray">
          <a:xfrm>
            <a:off x="7530623" y="2589137"/>
            <a:ext cx="3859177" cy="1426920"/>
          </a:xfrm>
          <a:prstGeom prst="rect">
            <a:avLst/>
          </a:prstGeom>
          <a:noFill/>
        </p:spPr>
        <p:txBody>
          <a:bodyPr vert="horz" wrap="square" lIns="36000" tIns="36000" rIns="36000" bIns="36000" rtlCol="0" anchor="t">
            <a:spAutoFit/>
          </a:bodyPr>
          <a:lstStyle/>
          <a:p>
            <a:pPr marL="177800" marR="0" lvl="0" indent="-177800" algn="l" defTabSz="914400" rtl="0" eaLnBrk="1" fontAlgn="auto" latinLnBrk="0" hangingPunct="1">
              <a:lnSpc>
                <a:spcPct val="100000"/>
              </a:lnSpc>
              <a:spcBef>
                <a:spcPts val="0"/>
              </a:spcBef>
              <a:spcAft>
                <a:spcPts val="0"/>
              </a:spcAft>
              <a:buClrTx/>
              <a:buSzTx/>
              <a:buFontTx/>
              <a:buChar char="•"/>
              <a:tabLst/>
              <a:defRPr/>
            </a:pPr>
            <a:r>
              <a:rPr lang="en-US" sz="1100" dirty="0">
                <a:solidFill>
                  <a:srgbClr val="000000"/>
                </a:solidFill>
                <a:latin typeface="Arial"/>
              </a:rPr>
              <a:t>Offers p</a:t>
            </a:r>
            <a:r>
              <a:rPr kumimoji="0" lang="en-US" sz="1100" b="0" i="0" u="none" strike="noStrike" kern="1200" cap="none" spc="0" normalizeH="0" baseline="0" noProof="0" dirty="0" err="1">
                <a:ln>
                  <a:noFill/>
                </a:ln>
                <a:solidFill>
                  <a:srgbClr val="000000"/>
                </a:solidFill>
                <a:effectLst/>
                <a:uLnTx/>
                <a:uFillTx/>
                <a:latin typeface="Arial"/>
                <a:ea typeface="+mn-ea"/>
                <a:cs typeface="+mn-cs"/>
              </a:rPr>
              <a:t>otential</a:t>
            </a:r>
            <a:r>
              <a:rPr kumimoji="0" lang="en-US" sz="1100" b="0" i="0" u="none" strike="noStrike" kern="1200" cap="none" spc="0" normalizeH="0" baseline="0" noProof="0" dirty="0">
                <a:ln>
                  <a:noFill/>
                </a:ln>
                <a:solidFill>
                  <a:srgbClr val="000000"/>
                </a:solidFill>
                <a:effectLst/>
                <a:uLnTx/>
                <a:uFillTx/>
                <a:latin typeface="Arial"/>
                <a:ea typeface="+mn-ea"/>
                <a:cs typeface="+mn-cs"/>
              </a:rPr>
              <a:t> for </a:t>
            </a:r>
            <a:r>
              <a:rPr kumimoji="0" lang="en-US" sz="1100" b="1" i="0" u="none" strike="noStrike" kern="1200" cap="none" spc="0" normalizeH="0" baseline="0" noProof="0" dirty="0">
                <a:ln>
                  <a:noFill/>
                </a:ln>
                <a:solidFill>
                  <a:srgbClr val="000000"/>
                </a:solidFill>
                <a:effectLst/>
                <a:uLnTx/>
                <a:uFillTx/>
                <a:latin typeface="Arial"/>
                <a:ea typeface="+mn-ea"/>
                <a:cs typeface="+mn-cs"/>
              </a:rPr>
              <a:t>considerable emission reduction</a:t>
            </a:r>
            <a:r>
              <a:rPr kumimoji="0" lang="en-US" sz="1100" b="0" i="0" u="none" strike="noStrike" kern="1200" cap="none" spc="0" normalizeH="0" baseline="0" noProof="0" dirty="0">
                <a:ln>
                  <a:noFill/>
                </a:ln>
                <a:solidFill>
                  <a:srgbClr val="000000"/>
                </a:solidFill>
                <a:effectLst/>
                <a:uLnTx/>
                <a:uFillTx/>
                <a:latin typeface="Arial"/>
                <a:ea typeface="+mn-ea"/>
                <a:cs typeface="+mn-cs"/>
              </a:rPr>
              <a:t> of this </a:t>
            </a:r>
            <a:r>
              <a:rPr lang="en-US" sz="1100" b="1" dirty="0">
                <a:solidFill>
                  <a:srgbClr val="000000"/>
                </a:solidFill>
                <a:latin typeface="Arial"/>
              </a:rPr>
              <a:t>heavy-emitting, hard-to-abate sector.</a:t>
            </a:r>
          </a:p>
          <a:p>
            <a:pPr lvl="1">
              <a:defRPr/>
            </a:pPr>
            <a:r>
              <a:rPr lang="en-US" sz="1100" dirty="0">
                <a:solidFill>
                  <a:srgbClr val="000000"/>
                </a:solidFill>
                <a:latin typeface="Arial"/>
              </a:rPr>
              <a:t>- If done successfully, could serve as a </a:t>
            </a:r>
            <a:r>
              <a:rPr lang="en-US" sz="1100" b="1" dirty="0">
                <a:solidFill>
                  <a:srgbClr val="000000"/>
                </a:solidFill>
                <a:latin typeface="Arial"/>
              </a:rPr>
              <a:t>case study for other hard-to-abate sectors.</a:t>
            </a:r>
            <a:endParaRPr lang="en-US" sz="1100" b="1" dirty="0">
              <a:solidFill>
                <a:srgbClr val="000000"/>
              </a:solidFill>
              <a:latin typeface="Arial"/>
              <a:cs typeface="Arial"/>
            </a:endParaRPr>
          </a:p>
          <a:p>
            <a:pPr marL="177800" indent="-177800">
              <a:buChar char="•"/>
              <a:defRPr/>
            </a:pPr>
            <a:r>
              <a:rPr lang="en-US" sz="1100" dirty="0">
                <a:solidFill>
                  <a:srgbClr val="000000"/>
                </a:solidFill>
                <a:latin typeface="Arial"/>
                <a:cs typeface="Arial"/>
              </a:rPr>
              <a:t>Can be used with </a:t>
            </a:r>
            <a:r>
              <a:rPr lang="en-US" sz="1100" b="1" dirty="0">
                <a:solidFill>
                  <a:srgbClr val="000000"/>
                </a:solidFill>
                <a:latin typeface="Arial"/>
                <a:cs typeface="Arial"/>
              </a:rPr>
              <a:t>existing equipment through retrofits.</a:t>
            </a:r>
          </a:p>
          <a:p>
            <a:pPr marL="177800" marR="0" lvl="0" indent="-177800" algn="l" defTabSz="914400" rtl="0" eaLnBrk="1" fontAlgn="auto" latinLnBrk="0" hangingPunct="1">
              <a:lnSpc>
                <a:spcPct val="100000"/>
              </a:lnSpc>
              <a:spcBef>
                <a:spcPts val="0"/>
              </a:spcBef>
              <a:spcAft>
                <a:spcPts val="0"/>
              </a:spcAft>
              <a:buClrTx/>
              <a:buSzTx/>
              <a:buFontTx/>
              <a:buChar char="•"/>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Captured CO</a:t>
            </a:r>
            <a:r>
              <a:rPr kumimoji="0" lang="en-US" sz="1100" b="0" i="0" u="none" strike="noStrike" kern="1200" cap="none" spc="0" normalizeH="0" baseline="-25000" noProof="0" dirty="0">
                <a:ln>
                  <a:noFill/>
                </a:ln>
                <a:solidFill>
                  <a:srgbClr val="000000"/>
                </a:solidFill>
                <a:effectLst/>
                <a:uLnTx/>
                <a:uFillTx/>
                <a:latin typeface="Arial"/>
                <a:ea typeface="+mn-ea"/>
                <a:cs typeface="+mn-cs"/>
              </a:rPr>
              <a:t>2</a:t>
            </a:r>
            <a:r>
              <a:rPr kumimoji="0" lang="en-US" sz="1100" b="0" i="0" u="none" strike="noStrike" kern="1200" cap="none" spc="0" normalizeH="0" baseline="0" noProof="0" dirty="0">
                <a:ln>
                  <a:noFill/>
                </a:ln>
                <a:solidFill>
                  <a:srgbClr val="000000"/>
                </a:solidFill>
                <a:effectLst/>
                <a:uLnTx/>
                <a:uFillTx/>
                <a:latin typeface="Arial"/>
                <a:ea typeface="+mn-ea"/>
                <a:cs typeface="+mn-cs"/>
              </a:rPr>
              <a:t> </a:t>
            </a:r>
            <a:r>
              <a:rPr kumimoji="0" lang="en-US" sz="1100" b="1" i="0" u="none" strike="noStrike" kern="1200" cap="none" spc="0" normalizeH="0" baseline="0" noProof="0" dirty="0">
                <a:ln>
                  <a:noFill/>
                </a:ln>
                <a:solidFill>
                  <a:srgbClr val="000000"/>
                </a:solidFill>
                <a:effectLst/>
                <a:uLnTx/>
                <a:uFillTx/>
                <a:latin typeface="Arial"/>
                <a:ea typeface="+mn-ea"/>
                <a:cs typeface="+mn-cs"/>
              </a:rPr>
              <a:t>can be used for </a:t>
            </a:r>
            <a:r>
              <a:rPr lang="en-US" sz="1100" b="1" dirty="0">
                <a:solidFill>
                  <a:srgbClr val="000000"/>
                </a:solidFill>
                <a:latin typeface="Arial"/>
              </a:rPr>
              <a:t>enhanced oil recovery</a:t>
            </a:r>
            <a:r>
              <a:rPr kumimoji="0" lang="en-US" sz="1100" b="0" i="0" u="none" strike="noStrike" kern="1200" cap="none" spc="0" normalizeH="0" baseline="0" noProof="0" dirty="0">
                <a:ln>
                  <a:noFill/>
                </a:ln>
                <a:solidFill>
                  <a:srgbClr val="000000"/>
                </a:solidFill>
                <a:effectLst/>
                <a:uLnTx/>
                <a:uFillTx/>
                <a:latin typeface="Arial"/>
                <a:ea typeface="+mn-ea"/>
                <a:cs typeface="+mn-cs"/>
              </a:rPr>
              <a:t>, </a:t>
            </a:r>
            <a:r>
              <a:rPr kumimoji="0" lang="en-US" sz="1100" b="1" i="0" u="none" strike="noStrike" kern="1200" cap="none" spc="0" normalizeH="0" baseline="0" noProof="0" dirty="0">
                <a:ln>
                  <a:noFill/>
                </a:ln>
                <a:solidFill>
                  <a:srgbClr val="000000"/>
                </a:solidFill>
                <a:effectLst/>
                <a:uLnTx/>
                <a:uFillTx/>
                <a:latin typeface="Arial"/>
                <a:ea typeface="+mn-ea"/>
                <a:cs typeface="+mn-cs"/>
              </a:rPr>
              <a:t>increasing the efficiency of oil extraction </a:t>
            </a:r>
            <a:r>
              <a:rPr kumimoji="0" lang="en-US" sz="1100" b="0" i="0" u="none" strike="noStrike" kern="1200" cap="none" spc="0" normalizeH="0" baseline="0" noProof="0" dirty="0">
                <a:ln>
                  <a:noFill/>
                </a:ln>
                <a:solidFill>
                  <a:srgbClr val="000000"/>
                </a:solidFill>
                <a:effectLst/>
                <a:uLnTx/>
                <a:uFillTx/>
                <a:latin typeface="Arial"/>
                <a:ea typeface="+mn-ea"/>
                <a:cs typeface="+mn-cs"/>
              </a:rPr>
              <a:t>and providing an </a:t>
            </a:r>
            <a:r>
              <a:rPr kumimoji="0" lang="en-US" sz="1100" b="1" i="0" u="none" strike="noStrike" kern="1200" cap="none" spc="0" normalizeH="0" baseline="0" noProof="0" dirty="0">
                <a:ln>
                  <a:noFill/>
                </a:ln>
                <a:solidFill>
                  <a:srgbClr val="000000"/>
                </a:solidFill>
                <a:effectLst/>
                <a:uLnTx/>
                <a:uFillTx/>
                <a:latin typeface="Arial"/>
                <a:ea typeface="+mn-ea"/>
                <a:cs typeface="+mn-cs"/>
              </a:rPr>
              <a:t>additional revenue stream.</a:t>
            </a:r>
            <a:endParaRPr lang="en-US" sz="1100" b="1" i="0" u="none" strike="noStrike" kern="1200" cap="none" spc="0" normalizeH="0" baseline="0" noProof="0" dirty="0">
              <a:ln>
                <a:noFill/>
              </a:ln>
              <a:solidFill>
                <a:srgbClr val="000000"/>
              </a:solidFill>
              <a:effectLst/>
              <a:uLnTx/>
              <a:uFillTx/>
              <a:latin typeface="Arial"/>
              <a:cs typeface="Arial"/>
            </a:endParaRPr>
          </a:p>
        </p:txBody>
      </p:sp>
      <p:sp>
        <p:nvSpPr>
          <p:cNvPr id="30" name="btfpBulletedList926647">
            <a:extLst>
              <a:ext uri="{FF2B5EF4-FFF2-40B4-BE49-F238E27FC236}">
                <a16:creationId xmlns:a16="http://schemas.microsoft.com/office/drawing/2014/main" id="{8D235E30-3750-ED12-ECD5-361A9FAC94D4}"/>
              </a:ext>
            </a:extLst>
          </p:cNvPr>
          <p:cNvSpPr txBox="1"/>
          <p:nvPr>
            <p:custDataLst>
              <p:tags r:id="rId6"/>
            </p:custDataLst>
          </p:nvPr>
        </p:nvSpPr>
        <p:spPr bwMode="gray">
          <a:xfrm>
            <a:off x="7525330" y="4762634"/>
            <a:ext cx="3859654" cy="1088366"/>
          </a:xfrm>
          <a:prstGeom prst="rect">
            <a:avLst/>
          </a:prstGeom>
          <a:noFill/>
        </p:spPr>
        <p:txBody>
          <a:bodyPr vert="horz" wrap="square" lIns="36000" tIns="36000" rIns="36000" bIns="36000" rtlCol="0" anchor="t">
            <a:spAutoFit/>
          </a:bodyPr>
          <a:lstStyle/>
          <a:p>
            <a:pPr marL="177800" marR="0" lvl="0" indent="-177800" algn="l" defTabSz="914400" rtl="0" eaLnBrk="1" fontAlgn="auto" latinLnBrk="0" hangingPunct="1">
              <a:lnSpc>
                <a:spcPct val="100000"/>
              </a:lnSpc>
              <a:spcBef>
                <a:spcPts val="0"/>
              </a:spcBef>
              <a:spcAft>
                <a:spcPts val="0"/>
              </a:spcAft>
              <a:buClrTx/>
              <a:buSzTx/>
              <a:buFontTx/>
              <a:buChar char="•"/>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Technology is not yet proven at scale</a:t>
            </a:r>
            <a:r>
              <a:rPr kumimoji="0" lang="en-US" sz="1100" b="0" i="0" u="none" strike="noStrike" kern="1200" cap="none" spc="0" normalizeH="0" baseline="0" noProof="0" dirty="0">
                <a:ln>
                  <a:noFill/>
                </a:ln>
                <a:solidFill>
                  <a:srgbClr val="000000"/>
                </a:solidFill>
                <a:effectLst/>
                <a:uLnTx/>
                <a:uFillTx/>
                <a:latin typeface="Arial"/>
                <a:ea typeface="+mn-ea"/>
                <a:cs typeface="+mn-cs"/>
              </a:rPr>
              <a:t>, making it </a:t>
            </a:r>
            <a:r>
              <a:rPr kumimoji="0" lang="en-US" sz="1100" b="1" i="0" u="none" strike="noStrike" kern="1200" cap="none" spc="0" normalizeH="0" baseline="0" noProof="0" dirty="0">
                <a:ln>
                  <a:noFill/>
                </a:ln>
                <a:solidFill>
                  <a:srgbClr val="000000"/>
                </a:solidFill>
                <a:effectLst/>
                <a:uLnTx/>
                <a:uFillTx/>
                <a:latin typeface="Arial"/>
                <a:ea typeface="+mn-ea"/>
                <a:cs typeface="+mn-cs"/>
              </a:rPr>
              <a:t>difficult to secure conviction and funding. </a:t>
            </a:r>
          </a:p>
          <a:p>
            <a:pPr marL="177800" marR="0" lvl="0" indent="-177800" algn="l" defTabSz="914400" rtl="0" eaLnBrk="1" fontAlgn="auto" latinLnBrk="0" hangingPunct="1">
              <a:lnSpc>
                <a:spcPct val="100000"/>
              </a:lnSpc>
              <a:spcBef>
                <a:spcPts val="0"/>
              </a:spcBef>
              <a:spcAft>
                <a:spcPts val="0"/>
              </a:spcAft>
              <a:buClrTx/>
              <a:buSzTx/>
              <a:buFontTx/>
              <a:buChar char="•"/>
              <a:tabLst/>
              <a:defRPr/>
            </a:pPr>
            <a:r>
              <a:rPr lang="en-US" sz="1100" b="1" dirty="0">
                <a:solidFill>
                  <a:srgbClr val="000000"/>
                </a:solidFill>
                <a:latin typeface="Arial"/>
              </a:rPr>
              <a:t>Costs are significant </a:t>
            </a:r>
            <a:r>
              <a:rPr lang="en-US" sz="1100" dirty="0">
                <a:solidFill>
                  <a:srgbClr val="000000"/>
                </a:solidFill>
                <a:latin typeface="Arial"/>
              </a:rPr>
              <a:t>with </a:t>
            </a:r>
            <a:r>
              <a:rPr lang="en-US" sz="1100" b="1" dirty="0">
                <a:solidFill>
                  <a:srgbClr val="000000"/>
                </a:solidFill>
                <a:latin typeface="Arial"/>
              </a:rPr>
              <a:t>no</a:t>
            </a:r>
            <a:r>
              <a:rPr lang="en-US" sz="1100" dirty="0">
                <a:solidFill>
                  <a:srgbClr val="000000"/>
                </a:solidFill>
                <a:latin typeface="Arial"/>
              </a:rPr>
              <a:t> </a:t>
            </a:r>
            <a:r>
              <a:rPr lang="en-US" sz="1100" b="1" dirty="0">
                <a:solidFill>
                  <a:srgbClr val="000000"/>
                </a:solidFill>
                <a:latin typeface="Arial"/>
              </a:rPr>
              <a:t>guarantee of effectiveness</a:t>
            </a:r>
            <a:r>
              <a:rPr lang="en-US" sz="1100" dirty="0">
                <a:solidFill>
                  <a:srgbClr val="000000"/>
                </a:solidFill>
                <a:latin typeface="Arial"/>
              </a:rPr>
              <a:t>, making for </a:t>
            </a:r>
            <a:r>
              <a:rPr lang="en-US" sz="1100" b="1" dirty="0">
                <a:solidFill>
                  <a:srgbClr val="000000"/>
                </a:solidFill>
                <a:latin typeface="Arial"/>
              </a:rPr>
              <a:t>risky</a:t>
            </a:r>
            <a:r>
              <a:rPr lang="en-US" sz="1100" dirty="0">
                <a:solidFill>
                  <a:srgbClr val="000000"/>
                </a:solidFill>
                <a:latin typeface="Arial"/>
              </a:rPr>
              <a:t> investments.</a:t>
            </a:r>
          </a:p>
          <a:p>
            <a:pPr marL="177800" indent="-177800">
              <a:buFontTx/>
              <a:buChar char="•"/>
              <a:defRPr/>
            </a:pPr>
            <a:r>
              <a:rPr lang="en-US" sz="1100" dirty="0">
                <a:solidFill>
                  <a:srgbClr val="000000"/>
                </a:solidFill>
                <a:latin typeface="Arial"/>
                <a:cs typeface="Arial"/>
              </a:rPr>
              <a:t>Does </a:t>
            </a:r>
            <a:r>
              <a:rPr lang="en-US" sz="1100" b="1" dirty="0">
                <a:solidFill>
                  <a:srgbClr val="000000"/>
                </a:solidFill>
                <a:latin typeface="Arial"/>
                <a:cs typeface="Arial"/>
              </a:rPr>
              <a:t>not remove reliance on fossil fuels </a:t>
            </a:r>
            <a:r>
              <a:rPr lang="en-US" sz="1100" dirty="0">
                <a:solidFill>
                  <a:srgbClr val="000000"/>
                </a:solidFill>
                <a:latin typeface="Arial"/>
                <a:cs typeface="Arial"/>
              </a:rPr>
              <a:t>in steel-making.</a:t>
            </a:r>
          </a:p>
        </p:txBody>
      </p:sp>
      <p:sp>
        <p:nvSpPr>
          <p:cNvPr id="68" name="TextBox 67">
            <a:extLst>
              <a:ext uri="{FF2B5EF4-FFF2-40B4-BE49-F238E27FC236}">
                <a16:creationId xmlns:a16="http://schemas.microsoft.com/office/drawing/2014/main" id="{D5345180-E8D6-0583-BA60-2A4A5A633743}"/>
              </a:ext>
            </a:extLst>
          </p:cNvPr>
          <p:cNvSpPr txBox="1"/>
          <p:nvPr/>
        </p:nvSpPr>
        <p:spPr bwMode="gray">
          <a:xfrm>
            <a:off x="507451" y="5230126"/>
            <a:ext cx="1198563" cy="442035"/>
          </a:xfrm>
          <a:prstGeom prst="rect">
            <a:avLst/>
          </a:prstGeom>
          <a:noFill/>
        </p:spPr>
        <p:txBody>
          <a:bodyPr wrap="square" lIns="36000" tIns="36000" rIns="36000" bIns="360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CCUS facilities:</a:t>
            </a:r>
            <a:endParaRPr lang="en-US" sz="1200" b="1" i="0" u="none" strike="noStrike" kern="1200" cap="none" spc="0" normalizeH="0" baseline="0" noProof="0" dirty="0">
              <a:ln>
                <a:noFill/>
              </a:ln>
              <a:solidFill>
                <a:srgbClr val="000000"/>
              </a:solidFill>
              <a:effectLst/>
              <a:uLnTx/>
              <a:uFillTx/>
              <a:latin typeface="Arial"/>
              <a:cs typeface="Arial"/>
            </a:endParaRPr>
          </a:p>
        </p:txBody>
      </p:sp>
      <p:sp>
        <p:nvSpPr>
          <p:cNvPr id="81" name="TextBox 80">
            <a:extLst>
              <a:ext uri="{FF2B5EF4-FFF2-40B4-BE49-F238E27FC236}">
                <a16:creationId xmlns:a16="http://schemas.microsoft.com/office/drawing/2014/main" id="{DA31711E-5625-1E51-6B7E-1E7F3DE79483}"/>
              </a:ext>
            </a:extLst>
          </p:cNvPr>
          <p:cNvSpPr txBox="1"/>
          <p:nvPr/>
        </p:nvSpPr>
        <p:spPr bwMode="gray">
          <a:xfrm>
            <a:off x="1495531" y="5287972"/>
            <a:ext cx="290513" cy="288147"/>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2</a:t>
            </a:r>
          </a:p>
        </p:txBody>
      </p:sp>
      <p:sp>
        <p:nvSpPr>
          <p:cNvPr id="82" name="TextBox 81">
            <a:extLst>
              <a:ext uri="{FF2B5EF4-FFF2-40B4-BE49-F238E27FC236}">
                <a16:creationId xmlns:a16="http://schemas.microsoft.com/office/drawing/2014/main" id="{4B6023EE-734D-00EF-C0AE-7276C09AD818}"/>
              </a:ext>
            </a:extLst>
          </p:cNvPr>
          <p:cNvSpPr txBox="1"/>
          <p:nvPr/>
        </p:nvSpPr>
        <p:spPr bwMode="gray">
          <a:xfrm>
            <a:off x="3608370" y="5287972"/>
            <a:ext cx="290513" cy="288147"/>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rgbClr val="000000"/>
                </a:solidFill>
                <a:latin typeface="Arial"/>
              </a:rPr>
              <a:t>3</a:t>
            </a:r>
            <a:endParaRPr kumimoji="0" lang="en-US" sz="1400" b="1" i="0" u="none" strike="noStrike" kern="1200" cap="none" spc="0" normalizeH="0" baseline="0" noProof="0">
              <a:ln>
                <a:noFill/>
              </a:ln>
              <a:solidFill>
                <a:srgbClr val="000000"/>
              </a:solidFill>
              <a:effectLst/>
              <a:uLnTx/>
              <a:uFillTx/>
              <a:latin typeface="Arial"/>
              <a:ea typeface="+mn-ea"/>
              <a:cs typeface="+mn-cs"/>
            </a:endParaRPr>
          </a:p>
        </p:txBody>
      </p:sp>
      <p:sp>
        <p:nvSpPr>
          <p:cNvPr id="83" name="TextBox 82">
            <a:extLst>
              <a:ext uri="{FF2B5EF4-FFF2-40B4-BE49-F238E27FC236}">
                <a16:creationId xmlns:a16="http://schemas.microsoft.com/office/drawing/2014/main" id="{1A2EDFC3-9EE0-945C-876F-B052B72119E2}"/>
              </a:ext>
            </a:extLst>
          </p:cNvPr>
          <p:cNvSpPr txBox="1"/>
          <p:nvPr/>
        </p:nvSpPr>
        <p:spPr bwMode="gray">
          <a:xfrm>
            <a:off x="5599906" y="5323382"/>
            <a:ext cx="442913" cy="288147"/>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50+</a:t>
            </a:r>
          </a:p>
        </p:txBody>
      </p:sp>
      <p:sp>
        <p:nvSpPr>
          <p:cNvPr id="146" name="btfpNotesBox962619">
            <a:extLst>
              <a:ext uri="{FF2B5EF4-FFF2-40B4-BE49-F238E27FC236}">
                <a16:creationId xmlns:a16="http://schemas.microsoft.com/office/drawing/2014/main" id="{0F6ACF97-5B6D-FE9D-120F-18B35F26CC79}"/>
              </a:ext>
            </a:extLst>
          </p:cNvPr>
          <p:cNvSpPr txBox="1"/>
          <p:nvPr>
            <p:custDataLst>
              <p:tags r:id="rId7"/>
            </p:custDataLst>
          </p:nvPr>
        </p:nvSpPr>
        <p:spPr bwMode="gray">
          <a:xfrm>
            <a:off x="329183" y="6272784"/>
            <a:ext cx="9213715" cy="492443"/>
          </a:xfrm>
          <a:prstGeom prst="rect">
            <a:avLst/>
          </a:prstGeom>
          <a:noFill/>
        </p:spPr>
        <p:txBody>
          <a:bodyPr vert="horz"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lvl="0">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AZO Cleantech, </a:t>
            </a:r>
            <a:r>
              <a:rPr lang="en-US" sz="800" dirty="0">
                <a:solidFill>
                  <a:srgbClr val="000000"/>
                </a:solidFill>
                <a:latin typeface="Arial"/>
                <a:hlinkClick r:id="rId22"/>
              </a:rPr>
              <a:t>T</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2"/>
              </a:rPr>
              <a:t>he Advantages </a:t>
            </a:r>
            <a:r>
              <a:rPr lang="en-US" sz="800" dirty="0">
                <a:solidFill>
                  <a:srgbClr val="000000"/>
                </a:solidFill>
                <a:latin typeface="Arial"/>
                <a:hlinkClick r:id="rId22"/>
              </a:rPr>
              <a:t>and</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2"/>
              </a:rPr>
              <a:t> Disadvantages of Carbon Capture</a:t>
            </a:r>
            <a:r>
              <a:rPr lang="en-US" sz="800" dirty="0">
                <a:solidFill>
                  <a:srgbClr val="000000"/>
                </a:solidFill>
                <a:latin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(2022); Center on Global Energy Policy,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3"/>
              </a:rPr>
              <a:t>Low-Carbon Production of Iron and Steel</a:t>
            </a:r>
            <a:r>
              <a:rPr lang="en-US" sz="800" dirty="0">
                <a:solidFill>
                  <a:srgbClr val="000000"/>
                </a:solidFill>
                <a:latin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(2021); IEA,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4"/>
              </a:rPr>
              <a:t>Iron and Steel Technology Roadmap</a:t>
            </a:r>
            <a:r>
              <a:rPr kumimoji="0" lang="en-US" sz="800" b="0" i="0" u="none" strike="noStrike" kern="1200" cap="none" spc="0" normalizeH="0" baseline="0" noProof="0" dirty="0">
                <a:ln>
                  <a:noFill/>
                </a:ln>
                <a:solidFill>
                  <a:srgbClr val="000000"/>
                </a:solidFill>
                <a:effectLst/>
                <a:uLnTx/>
                <a:uFillTx/>
                <a:latin typeface="Arial"/>
                <a:ea typeface="+mn-ea"/>
                <a:cs typeface="+mn-cs"/>
              </a:rPr>
              <a:t> (2020); IEA,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5"/>
              </a:rPr>
              <a:t>Is carbon capture too expensive?</a:t>
            </a:r>
            <a:r>
              <a:rPr kumimoji="0" lang="en-US" sz="800" b="0" i="0" u="none" strike="noStrike" kern="1200" cap="none" spc="0" normalizeH="0" baseline="0" noProof="0" dirty="0">
                <a:ln>
                  <a:noFill/>
                </a:ln>
                <a:solidFill>
                  <a:srgbClr val="000000"/>
                </a:solidFill>
                <a:effectLst/>
                <a:uLnTx/>
                <a:uFillTx/>
                <a:latin typeface="Arial"/>
                <a:ea typeface="+mn-ea"/>
                <a:cs typeface="+mn-cs"/>
              </a:rPr>
              <a:t> (2021); LETA,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6"/>
              </a:rPr>
              <a:t>CCUS case studies</a:t>
            </a:r>
            <a:r>
              <a:rPr lang="en-US" sz="800" dirty="0">
                <a:solidFill>
                  <a:srgbClr val="000000"/>
                </a:solidFill>
                <a:latin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(2025); Global CCS Institute,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7"/>
              </a:rPr>
              <a:t>Facilities Database</a:t>
            </a:r>
            <a:r>
              <a:rPr lang="en-US" sz="800" dirty="0">
                <a:solidFill>
                  <a:srgbClr val="000000"/>
                </a:solidFill>
                <a:latin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(2025).</a:t>
            </a:r>
            <a:endParaRPr kumimoji="0" lang="en-US" sz="1800" b="0" i="0" u="none" strike="noStrike" kern="1200" cap="none" spc="0" normalizeH="0" baseline="0" noProof="0" dirty="0">
              <a:ln>
                <a:noFill/>
              </a:ln>
              <a:solidFill>
                <a:srgbClr val="000000"/>
              </a:solidFill>
              <a:effectLst/>
              <a:uLnTx/>
              <a:uFillTx/>
              <a:latin typeface="Arial"/>
              <a:ea typeface="+mn-ea"/>
              <a:cs typeface="Arial"/>
            </a:endParaRPr>
          </a:p>
          <a:p>
            <a:pPr lvl="0">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Michelle Priscilla, Anda Wang, Grace Frascati, Hyae Ryung Kim, and </a:t>
            </a:r>
            <a:r>
              <a:rPr lang="en-US" sz="800" dirty="0">
                <a:solidFill>
                  <a:srgbClr val="000000"/>
                </a:solidFill>
                <a:hlinkClick r:id="rId28"/>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9"/>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30"/>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39B52B4A-8BE1-530E-6CDB-3BAB46FA1C70}"/>
              </a:ext>
            </a:extLst>
          </p:cNvPr>
          <p:cNvSpPr/>
          <p:nvPr/>
        </p:nvSpPr>
        <p:spPr bwMode="gray">
          <a:xfrm>
            <a:off x="495884" y="68051"/>
            <a:ext cx="2430196" cy="36576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a:solidFill>
                  <a:srgbClr val="FFFFFF"/>
                </a:solidFill>
                <a:latin typeface="Arial"/>
              </a:rPr>
              <a:t>Iron and Steel</a:t>
            </a:r>
          </a:p>
        </p:txBody>
      </p:sp>
      <p:sp>
        <p:nvSpPr>
          <p:cNvPr id="3" name="btfpCallout843070">
            <a:extLst>
              <a:ext uri="{FF2B5EF4-FFF2-40B4-BE49-F238E27FC236}">
                <a16:creationId xmlns:a16="http://schemas.microsoft.com/office/drawing/2014/main" id="{7C8024E3-64F7-A1B7-11AB-124C342B9084}"/>
              </a:ext>
            </a:extLst>
          </p:cNvPr>
          <p:cNvSpPr/>
          <p:nvPr/>
        </p:nvSpPr>
        <p:spPr bwMode="gray">
          <a:xfrm rot="10800000" flipV="1">
            <a:off x="594360" y="5747502"/>
            <a:ext cx="2173114" cy="307136"/>
          </a:xfrm>
          <a:prstGeom prst="wedgeRectCallout">
            <a:avLst>
              <a:gd name="adj1" fmla="val 4436"/>
              <a:gd name="adj2" fmla="val -116125"/>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spAutoFit/>
          </a:bodyPr>
          <a:lstStyle/>
          <a:p>
            <a:pPr algn="ctr" defTabSz="711200">
              <a:defRPr/>
            </a:pPr>
            <a:r>
              <a:rPr lang="en-US" sz="1050" dirty="0">
                <a:solidFill>
                  <a:schemeClr val="bg1"/>
                </a:solidFill>
                <a:latin typeface="Arial"/>
              </a:rPr>
              <a:t>Baotou Steel and Emirates Steel</a:t>
            </a:r>
            <a:endParaRPr lang="en-US" sz="1050" dirty="0">
              <a:solidFill>
                <a:schemeClr val="bg1"/>
              </a:solidFill>
              <a:cs typeface="Arial"/>
            </a:endParaRPr>
          </a:p>
        </p:txBody>
      </p:sp>
      <p:sp>
        <p:nvSpPr>
          <p:cNvPr id="4" name="btfpCallout843070">
            <a:extLst>
              <a:ext uri="{FF2B5EF4-FFF2-40B4-BE49-F238E27FC236}">
                <a16:creationId xmlns:a16="http://schemas.microsoft.com/office/drawing/2014/main" id="{504DF1F1-32C1-9B38-C9DA-23FDFAD9F30C}"/>
              </a:ext>
            </a:extLst>
          </p:cNvPr>
          <p:cNvSpPr/>
          <p:nvPr/>
        </p:nvSpPr>
        <p:spPr bwMode="gray">
          <a:xfrm rot="10800000" flipV="1">
            <a:off x="2913248" y="5743288"/>
            <a:ext cx="2042443" cy="307136"/>
          </a:xfrm>
          <a:prstGeom prst="wedgeRectCallout">
            <a:avLst>
              <a:gd name="adj1" fmla="val 11839"/>
              <a:gd name="adj2" fmla="val -117758"/>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spAutoFit/>
          </a:bodyPr>
          <a:lstStyle/>
          <a:p>
            <a:pPr algn="ctr" defTabSz="711200">
              <a:defRPr/>
            </a:pPr>
            <a:r>
              <a:rPr lang="en-US" altLang="zh-CN" sz="1050" dirty="0"/>
              <a:t>ArcelorMittal and Tata Steel</a:t>
            </a:r>
            <a:endParaRPr lang="en-US" sz="1050" dirty="0">
              <a:solidFill>
                <a:schemeClr val="bg1"/>
              </a:solidFill>
              <a:cs typeface="Arial"/>
            </a:endParaRPr>
          </a:p>
        </p:txBody>
      </p:sp>
      <p:graphicFrame>
        <p:nvGraphicFramePr>
          <p:cNvPr id="14" name="Chart 13">
            <a:extLst>
              <a:ext uri="{FF2B5EF4-FFF2-40B4-BE49-F238E27FC236}">
                <a16:creationId xmlns:a16="http://schemas.microsoft.com/office/drawing/2014/main" id="{AE725EE3-2FE6-B01C-59B0-BAB4F1EC8868}"/>
              </a:ext>
            </a:extLst>
          </p:cNvPr>
          <p:cNvGraphicFramePr/>
          <p:nvPr>
            <p:custDataLst>
              <p:tags r:id="rId8"/>
            </p:custDataLst>
          </p:nvPr>
        </p:nvGraphicFramePr>
        <p:xfrm>
          <a:off x="438150" y="2506663"/>
          <a:ext cx="6519863" cy="2552700"/>
        </p:xfrm>
        <a:graphic>
          <a:graphicData uri="http://schemas.openxmlformats.org/drawingml/2006/chart">
            <c:chart xmlns:c="http://schemas.openxmlformats.org/drawingml/2006/chart" xmlns:r="http://schemas.openxmlformats.org/officeDocument/2006/relationships" r:id="rId31"/>
          </a:graphicData>
        </a:graphic>
      </p:graphicFrame>
      <p:sp>
        <p:nvSpPr>
          <p:cNvPr id="64" name="Text Placeholder 10">
            <a:extLst>
              <a:ext uri="{FF2B5EF4-FFF2-40B4-BE49-F238E27FC236}">
                <a16:creationId xmlns:a16="http://schemas.microsoft.com/office/drawing/2014/main" id="{115DFB91-512B-3844-A114-92FBEDCA92F2}"/>
              </a:ext>
            </a:extLst>
          </p:cNvPr>
          <p:cNvSpPr>
            <a:spLocks noGrp="1"/>
          </p:cNvSpPr>
          <p:nvPr>
            <p:custDataLst>
              <p:tags r:id="rId9"/>
            </p:custDataLst>
          </p:nvPr>
        </p:nvSpPr>
        <p:spPr bwMode="auto">
          <a:xfrm>
            <a:off x="520700" y="2076450"/>
            <a:ext cx="2468563"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kumimoji="0" lang="en-US" sz="1200" b="1" i="0" u="none" strike="noStrike" kern="1200" cap="none" spc="0" normalizeH="0" baseline="0" noProof="0" dirty="0">
                <a:ln>
                  <a:noFill/>
                </a:ln>
                <a:solidFill>
                  <a:srgbClr val="000000"/>
                </a:solidFill>
                <a:effectLst/>
                <a:uLnTx/>
                <a:uFillTx/>
                <a:latin typeface="Arial"/>
                <a:ea typeface="+mn-ea"/>
                <a:cs typeface="+mn-cs"/>
              </a:rPr>
              <a:t>Estimated CCUS capture capacity</a:t>
            </a:r>
            <a:br>
              <a:rPr kumimoji="0" lang="en-US" sz="1200" b="1" i="0" u="none" strike="noStrike" kern="1200" cap="none" spc="0" normalizeH="0" baseline="0" noProof="0" dirty="0">
                <a:ln>
                  <a:noFill/>
                </a:ln>
                <a:solidFill>
                  <a:srgbClr val="000000"/>
                </a:solidFill>
                <a:effectLst/>
                <a:uLnTx/>
                <a:uFillTx/>
                <a:latin typeface="Arial"/>
                <a:ea typeface="+mn-ea"/>
                <a:cs typeface="+mn-cs"/>
              </a:rPr>
            </a:br>
            <a:r>
              <a:rPr kumimoji="0" lang="en-US" sz="1200" b="0" i="0" u="none" strike="noStrike" kern="1200" cap="none" spc="0" normalizeH="0" baseline="0" noProof="0" dirty="0">
                <a:ln>
                  <a:noFill/>
                </a:ln>
                <a:solidFill>
                  <a:srgbClr val="000000"/>
                </a:solidFill>
                <a:effectLst/>
                <a:uLnTx/>
                <a:uFillTx/>
                <a:latin typeface="Arial"/>
                <a:ea typeface="+mn-ea"/>
                <a:cs typeface="+mn-cs"/>
              </a:rPr>
              <a:t>in 2025</a:t>
            </a:r>
            <a:r>
              <a:rPr lang="en-US" sz="1200" dirty="0">
                <a:solidFill>
                  <a:srgbClr val="000000"/>
                </a:solidFill>
                <a:latin typeface="Arial"/>
              </a:rPr>
              <a:t>,</a:t>
            </a:r>
            <a:r>
              <a:rPr kumimoji="0" lang="en-US" sz="1200" b="0" i="0" u="none" strike="noStrike" kern="1200" cap="none" spc="0" normalizeH="0" baseline="0" noProof="0" dirty="0">
                <a:ln>
                  <a:noFill/>
                </a:ln>
                <a:solidFill>
                  <a:srgbClr val="000000"/>
                </a:solidFill>
                <a:effectLst/>
                <a:uLnTx/>
                <a:uFillTx/>
                <a:latin typeface="Arial"/>
                <a:ea typeface="+mn-ea"/>
                <a:cs typeface="+mn-cs"/>
              </a:rPr>
              <a:t> in Mtpa CO</a:t>
            </a:r>
            <a:r>
              <a:rPr kumimoji="0" lang="en-US" sz="1200" b="0" i="0" u="none" strike="noStrike" kern="1200" cap="none" spc="0" normalizeH="0" baseline="-25000" noProof="0" dirty="0">
                <a:ln>
                  <a:noFill/>
                </a:ln>
                <a:solidFill>
                  <a:srgbClr val="000000"/>
                </a:solidFill>
                <a:effectLst/>
                <a:uLnTx/>
                <a:uFillTx/>
                <a:latin typeface="Arial"/>
                <a:ea typeface="+mn-ea"/>
                <a:cs typeface="+mn-cs"/>
              </a:rPr>
              <a:t>2</a:t>
            </a:r>
          </a:p>
        </p:txBody>
      </p:sp>
      <p:sp>
        <p:nvSpPr>
          <p:cNvPr id="8" name="Text Placeholder 10">
            <a:extLst>
              <a:ext uri="{FF2B5EF4-FFF2-40B4-BE49-F238E27FC236}">
                <a16:creationId xmlns:a16="http://schemas.microsoft.com/office/drawing/2014/main" id="{115DFB91-512B-3844-A114-92FBEDCA92F2}"/>
              </a:ext>
            </a:extLst>
          </p:cNvPr>
          <p:cNvSpPr>
            <a:spLocks noGrp="1"/>
          </p:cNvSpPr>
          <p:nvPr>
            <p:custDataLst>
              <p:tags r:id="rId10"/>
            </p:custDataLst>
          </p:nvPr>
        </p:nvSpPr>
        <p:spPr bwMode="auto">
          <a:xfrm>
            <a:off x="1239838" y="5027613"/>
            <a:ext cx="6794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CE55D73-E8AB-4170-9DF5-67253438FA94}" type="datetime'''''''O''''''p''''e''ra''''t''i''''''''''''''n''''''''''g'''''">
              <a:rPr lang="en-US" altLang="en-US" sz="1200" smtClean="0"/>
              <a:pPr marL="0" lvl="0" indent="0" algn="ctr">
                <a:spcBef>
                  <a:spcPct val="0"/>
                </a:spcBef>
                <a:spcAft>
                  <a:spcPct val="0"/>
                </a:spcAft>
                <a:buNone/>
              </a:pPr>
              <a:t>Operating</a:t>
            </a:fld>
            <a:endParaRPr lang="en-US" sz="1200"/>
          </a:p>
        </p:txBody>
      </p:sp>
      <p:sp>
        <p:nvSpPr>
          <p:cNvPr id="40" name="Text Placeholder 10">
            <a:extLst>
              <a:ext uri="{FF2B5EF4-FFF2-40B4-BE49-F238E27FC236}">
                <a16:creationId xmlns:a16="http://schemas.microsoft.com/office/drawing/2014/main" id="{3F9993DD-72FD-9C6D-7584-2A92BD3B58C4}"/>
              </a:ext>
            </a:extLst>
          </p:cNvPr>
          <p:cNvSpPr>
            <a:spLocks noGrp="1"/>
          </p:cNvSpPr>
          <p:nvPr>
            <p:custDataLst>
              <p:tags r:id="rId11"/>
            </p:custDataLst>
          </p:nvPr>
        </p:nvSpPr>
        <p:spPr bwMode="auto">
          <a:xfrm>
            <a:off x="3036888" y="5027613"/>
            <a:ext cx="13208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1200" dirty="0"/>
              <a:t>Under construction</a:t>
            </a:r>
            <a:endParaRPr lang="en-US" sz="1200" dirty="0"/>
          </a:p>
        </p:txBody>
      </p:sp>
      <p:sp>
        <p:nvSpPr>
          <p:cNvPr id="43" name="Text Placeholder 10">
            <a:extLst>
              <a:ext uri="{FF2B5EF4-FFF2-40B4-BE49-F238E27FC236}">
                <a16:creationId xmlns:a16="http://schemas.microsoft.com/office/drawing/2014/main" id="{DB3EB201-4775-7838-1980-A60A2328A3D7}"/>
              </a:ext>
            </a:extLst>
          </p:cNvPr>
          <p:cNvSpPr>
            <a:spLocks noGrp="1"/>
          </p:cNvSpPr>
          <p:nvPr>
            <p:custDataLst>
              <p:tags r:id="rId12"/>
            </p:custDataLst>
          </p:nvPr>
        </p:nvSpPr>
        <p:spPr bwMode="auto">
          <a:xfrm>
            <a:off x="5532438" y="5027613"/>
            <a:ext cx="5683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2067279-EC45-42B2-8EC2-D0A6B25A6383}" type="datetime'''''''P''l''''''a''n''n''''''''e''''d'''''''''''''''">
              <a:rPr lang="en-US" altLang="en-US" sz="1200" smtClean="0"/>
              <a:pPr marL="0" lvl="0" indent="0" algn="ctr">
                <a:spcBef>
                  <a:spcPct val="0"/>
                </a:spcBef>
                <a:spcAft>
                  <a:spcPct val="0"/>
                </a:spcAft>
                <a:buNone/>
              </a:pPr>
              <a:t>Planned</a:t>
            </a:fld>
            <a:endParaRPr lang="en-US" sz="1200"/>
          </a:p>
        </p:txBody>
      </p:sp>
      <p:sp>
        <p:nvSpPr>
          <p:cNvPr id="12" name="Text Placeholder 10">
            <a:extLst>
              <a:ext uri="{FF2B5EF4-FFF2-40B4-BE49-F238E27FC236}">
                <a16:creationId xmlns:a16="http://schemas.microsoft.com/office/drawing/2014/main" id="{15CD4A32-9EDF-EE6D-D25A-20871697642B}"/>
              </a:ext>
            </a:extLst>
          </p:cNvPr>
          <p:cNvSpPr txBox="1">
            <a:spLocks/>
          </p:cNvSpPr>
          <p:nvPr>
            <p:custDataLst>
              <p:tags r:id="rId13"/>
            </p:custDataLst>
          </p:nvPr>
        </p:nvSpPr>
        <p:spPr bwMode="gray">
          <a:xfrm>
            <a:off x="1452563" y="4741863"/>
            <a:ext cx="2555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sz="1200"/>
              <a:t>0.9</a:t>
            </a:r>
          </a:p>
        </p:txBody>
      </p:sp>
      <p:sp useBgFill="1">
        <p:nvSpPr>
          <p:cNvPr id="33" name="Text Placeholder 10">
            <a:extLst>
              <a:ext uri="{FF2B5EF4-FFF2-40B4-BE49-F238E27FC236}">
                <a16:creationId xmlns:a16="http://schemas.microsoft.com/office/drawing/2014/main" id="{33051323-6271-DF49-259F-2B64A21A1D13}"/>
              </a:ext>
            </a:extLst>
          </p:cNvPr>
          <p:cNvSpPr txBox="1">
            <a:spLocks/>
          </p:cNvSpPr>
          <p:nvPr>
            <p:custDataLst>
              <p:tags r:id="rId14"/>
            </p:custDataLst>
          </p:nvPr>
        </p:nvSpPr>
        <p:spPr bwMode="gray">
          <a:xfrm>
            <a:off x="3570288" y="4605338"/>
            <a:ext cx="255588" cy="182563"/>
          </a:xfrm>
          <a:prstGeom prst="rect">
            <a:avLst/>
          </a:prstGeom>
          <a:ln>
            <a:noFill/>
          </a:ln>
          <a:effec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sz="1200"/>
              <a:t>5.5</a:t>
            </a:r>
          </a:p>
        </p:txBody>
      </p:sp>
      <p:sp useBgFill="1">
        <p:nvSpPr>
          <p:cNvPr id="19" name="Text Placeholder 10">
            <a:extLst>
              <a:ext uri="{FF2B5EF4-FFF2-40B4-BE49-F238E27FC236}">
                <a16:creationId xmlns:a16="http://schemas.microsoft.com/office/drawing/2014/main" id="{62DD701A-CC13-DFCE-E7AD-4878D9DCE1A6}"/>
              </a:ext>
            </a:extLst>
          </p:cNvPr>
          <p:cNvSpPr txBox="1">
            <a:spLocks/>
          </p:cNvSpPr>
          <p:nvPr>
            <p:custDataLst>
              <p:tags r:id="rId15"/>
            </p:custDataLst>
          </p:nvPr>
        </p:nvSpPr>
        <p:spPr bwMode="gray">
          <a:xfrm>
            <a:off x="5710238" y="2530475"/>
            <a:ext cx="212725" cy="182563"/>
          </a:xfrm>
          <a:prstGeom prst="rect">
            <a:avLst/>
          </a:prstGeom>
          <a:ln>
            <a:noFill/>
          </a:ln>
          <a:effec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sz="1200"/>
              <a:t>75</a:t>
            </a:r>
          </a:p>
        </p:txBody>
      </p:sp>
      <p:grpSp>
        <p:nvGrpSpPr>
          <p:cNvPr id="35" name="Group 34">
            <a:extLst>
              <a:ext uri="{FF2B5EF4-FFF2-40B4-BE49-F238E27FC236}">
                <a16:creationId xmlns:a16="http://schemas.microsoft.com/office/drawing/2014/main" id="{CE3BBC2B-0A58-2089-8D5A-888749ADDCB1}"/>
              </a:ext>
            </a:extLst>
          </p:cNvPr>
          <p:cNvGrpSpPr/>
          <p:nvPr/>
        </p:nvGrpSpPr>
        <p:grpSpPr>
          <a:xfrm>
            <a:off x="7531100" y="1554480"/>
            <a:ext cx="3854362" cy="288219"/>
            <a:chOff x="488950" y="1695176"/>
            <a:chExt cx="4394199" cy="288219"/>
          </a:xfrm>
        </p:grpSpPr>
        <p:sp>
          <p:nvSpPr>
            <p:cNvPr id="36" name="btfpColumnHeaderBoxText223027">
              <a:extLst>
                <a:ext uri="{FF2B5EF4-FFF2-40B4-BE49-F238E27FC236}">
                  <a16:creationId xmlns:a16="http://schemas.microsoft.com/office/drawing/2014/main" id="{29F1EDC5-2705-BC84-29E5-11FC11E07C32}"/>
                </a:ext>
              </a:extLst>
            </p:cNvPr>
            <p:cNvSpPr txBox="1"/>
            <p:nvPr/>
          </p:nvSpPr>
          <p:spPr bwMode="gray">
            <a:xfrm>
              <a:off x="488950" y="1695176"/>
              <a:ext cx="4394198" cy="288219"/>
            </a:xfrm>
            <a:prstGeom prst="rect">
              <a:avLst/>
            </a:prstGeom>
            <a:noFill/>
            <a:ln w="9525" cap="flat" cmpd="sng" algn="ctr">
              <a:noFill/>
              <a:prstDash val="solid"/>
              <a:round/>
              <a:headEnd type="none" w="med" len="med"/>
              <a:tailEnd type="none" w="med" len="med"/>
            </a:ln>
          </p:spPr>
          <p:txBody>
            <a:bodyPr vert="horz" wrap="square" lIns="36036" tIns="36036" rIns="36036" bIns="36036"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Considerations</a:t>
              </a:r>
            </a:p>
          </p:txBody>
        </p:sp>
        <p:cxnSp>
          <p:nvCxnSpPr>
            <p:cNvPr id="37" name="btfpColumnHeaderBoxLine223027">
              <a:extLst>
                <a:ext uri="{FF2B5EF4-FFF2-40B4-BE49-F238E27FC236}">
                  <a16:creationId xmlns:a16="http://schemas.microsoft.com/office/drawing/2014/main" id="{720B390B-E9D3-0123-49FC-0C76FE442685}"/>
                </a:ext>
              </a:extLst>
            </p:cNvPr>
            <p:cNvCxnSpPr>
              <a:cxnSpLocks/>
            </p:cNvCxnSpPr>
            <p:nvPr/>
          </p:nvCxnSpPr>
          <p:spPr bwMode="gray">
            <a:xfrm>
              <a:off x="488952" y="1965105"/>
              <a:ext cx="4394197" cy="0"/>
            </a:xfrm>
            <a:prstGeom prst="line">
              <a:avLst/>
            </a:prstGeom>
            <a:ln w="9525" cap="flat" cmpd="sng" algn="ctr">
              <a:solidFill>
                <a:schemeClr val="tx1"/>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1393263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think-cell data - do not delete" hidden="1">
            <a:extLst>
              <a:ext uri="{FF2B5EF4-FFF2-40B4-BE49-F238E27FC236}">
                <a16:creationId xmlns:a16="http://schemas.microsoft.com/office/drawing/2014/main" id="{DAA2262B-24D6-8D55-0449-980EE9258809}"/>
              </a:ext>
            </a:extLst>
          </p:cNvPr>
          <p:cNvGraphicFramePr>
            <a:graphicFrameLocks noChangeAspect="1"/>
          </p:cNvGraphicFramePr>
          <p:nvPr>
            <p:custDataLst>
              <p:tags r:id="rId1"/>
            </p:custDataLst>
            <p:extLst>
              <p:ext uri="{D42A27DB-BD31-4B8C-83A1-F6EECF244321}">
                <p14:modId xmlns:p14="http://schemas.microsoft.com/office/powerpoint/2010/main" val="341198854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8" imgW="7772400" imgH="10058400" progId="TCLayout.ActiveDocument.1">
                  <p:embed/>
                </p:oleObj>
              </mc:Choice>
              <mc:Fallback>
                <p:oleObj name="think-cell Slide" r:id="rId48" imgW="7772400" imgH="10058400" progId="TCLayout.ActiveDocument.1">
                  <p:embed/>
                  <p:pic>
                    <p:nvPicPr>
                      <p:cNvPr id="0" name=""/>
                      <p:cNvPicPr/>
                      <p:nvPr/>
                    </p:nvPicPr>
                    <p:blipFill>
                      <a:blip r:embed="rId49"/>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ED3AAFD-5217-731E-C6CE-460BAB2606FA}"/>
              </a:ext>
            </a:extLst>
          </p:cNvPr>
          <p:cNvSpPr>
            <a:spLocks noGrp="1"/>
          </p:cNvSpPr>
          <p:nvPr>
            <p:ph type="title"/>
          </p:nvPr>
        </p:nvSpPr>
        <p:spPr/>
        <p:txBody>
          <a:bodyPr vert="horz">
            <a:noAutofit/>
          </a:bodyPr>
          <a:lstStyle/>
          <a:p>
            <a:r>
              <a:rPr lang="en-US" dirty="0"/>
              <a:t>Capture costs in iron and steel indicate $40-$159/ton CO</a:t>
            </a:r>
            <a:r>
              <a:rPr lang="en-US" baseline="-25000" dirty="0"/>
              <a:t>2</a:t>
            </a:r>
            <a:r>
              <a:rPr lang="en-US" dirty="0"/>
              <a:t>, though total CCUS cost is much higher and range from use of scrap</a:t>
            </a:r>
          </a:p>
        </p:txBody>
      </p:sp>
      <p:cxnSp>
        <p:nvCxnSpPr>
          <p:cNvPr id="5" name="Straight Connector 4">
            <a:extLst>
              <a:ext uri="{FF2B5EF4-FFF2-40B4-BE49-F238E27FC236}">
                <a16:creationId xmlns:a16="http://schemas.microsoft.com/office/drawing/2014/main" id="{03374296-C8C8-7233-8ECE-2375F97F5419}"/>
              </a:ext>
            </a:extLst>
          </p:cNvPr>
          <p:cNvCxnSpPr/>
          <p:nvPr>
            <p:custDataLst>
              <p:tags r:id="rId2"/>
            </p:custDataLst>
          </p:nvPr>
        </p:nvCxnSpPr>
        <p:spPr bwMode="gray">
          <a:xfrm>
            <a:off x="2824163" y="2406650"/>
            <a:ext cx="0" cy="353695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B25E750D-75DD-F20C-D905-ACBC5D03CFA9}"/>
              </a:ext>
            </a:extLst>
          </p:cNvPr>
          <p:cNvCxnSpPr/>
          <p:nvPr>
            <p:custDataLst>
              <p:tags r:id="rId3"/>
            </p:custDataLst>
          </p:nvPr>
        </p:nvCxnSpPr>
        <p:spPr bwMode="gray">
          <a:xfrm>
            <a:off x="3321050" y="2406650"/>
            <a:ext cx="0" cy="353695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5361BA26-BD34-A014-42D9-ACD54FCC94E3}"/>
              </a:ext>
            </a:extLst>
          </p:cNvPr>
          <p:cNvCxnSpPr/>
          <p:nvPr>
            <p:custDataLst>
              <p:tags r:id="rId4"/>
            </p:custDataLst>
          </p:nvPr>
        </p:nvCxnSpPr>
        <p:spPr bwMode="gray">
          <a:xfrm>
            <a:off x="3816350" y="2406650"/>
            <a:ext cx="0" cy="353695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54BDAEE8-AC1C-4597-F849-9B66770EEF28}"/>
              </a:ext>
            </a:extLst>
          </p:cNvPr>
          <p:cNvCxnSpPr/>
          <p:nvPr>
            <p:custDataLst>
              <p:tags r:id="rId5"/>
            </p:custDataLst>
          </p:nvPr>
        </p:nvCxnSpPr>
        <p:spPr bwMode="gray">
          <a:xfrm>
            <a:off x="4313238" y="2406650"/>
            <a:ext cx="0" cy="353695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6478276-8262-40A1-63B3-A537A70CBAB9}"/>
              </a:ext>
            </a:extLst>
          </p:cNvPr>
          <p:cNvCxnSpPr/>
          <p:nvPr>
            <p:custDataLst>
              <p:tags r:id="rId6"/>
            </p:custDataLst>
          </p:nvPr>
        </p:nvCxnSpPr>
        <p:spPr bwMode="gray">
          <a:xfrm>
            <a:off x="4810125" y="2406650"/>
            <a:ext cx="0" cy="353695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47F10913-77B4-9044-D044-9AFE165A4D25}"/>
              </a:ext>
            </a:extLst>
          </p:cNvPr>
          <p:cNvCxnSpPr/>
          <p:nvPr>
            <p:custDataLst>
              <p:tags r:id="rId7"/>
            </p:custDataLst>
          </p:nvPr>
        </p:nvCxnSpPr>
        <p:spPr bwMode="gray">
          <a:xfrm>
            <a:off x="5307013" y="2406650"/>
            <a:ext cx="0" cy="353695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C429FDD-1F12-38C3-5877-29FE104DD8BD}"/>
              </a:ext>
            </a:extLst>
          </p:cNvPr>
          <p:cNvCxnSpPr/>
          <p:nvPr>
            <p:custDataLst>
              <p:tags r:id="rId8"/>
            </p:custDataLst>
          </p:nvPr>
        </p:nvCxnSpPr>
        <p:spPr bwMode="gray">
          <a:xfrm>
            <a:off x="5802313" y="2406650"/>
            <a:ext cx="0" cy="353695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62665E32-F77E-F1ED-125E-6E0DBD80253B}"/>
              </a:ext>
            </a:extLst>
          </p:cNvPr>
          <p:cNvCxnSpPr/>
          <p:nvPr>
            <p:custDataLst>
              <p:tags r:id="rId9"/>
            </p:custDataLst>
          </p:nvPr>
        </p:nvCxnSpPr>
        <p:spPr bwMode="gray">
          <a:xfrm>
            <a:off x="6299200" y="2406650"/>
            <a:ext cx="0" cy="353695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73" name="Chart 72">
            <a:extLst>
              <a:ext uri="{FF2B5EF4-FFF2-40B4-BE49-F238E27FC236}">
                <a16:creationId xmlns:a16="http://schemas.microsoft.com/office/drawing/2014/main" id="{8397EAF8-A738-4887-8C40-EB49BE4183B7}"/>
              </a:ext>
            </a:extLst>
          </p:cNvPr>
          <p:cNvGraphicFramePr/>
          <p:nvPr>
            <p:custDataLst>
              <p:tags r:id="rId10"/>
            </p:custDataLst>
            <p:extLst>
              <p:ext uri="{D42A27DB-BD31-4B8C-83A1-F6EECF244321}">
                <p14:modId xmlns:p14="http://schemas.microsoft.com/office/powerpoint/2010/main" val="3072469619"/>
              </p:ext>
            </p:extLst>
          </p:nvPr>
        </p:nvGraphicFramePr>
        <p:xfrm>
          <a:off x="2244725" y="2324100"/>
          <a:ext cx="4137025" cy="3702050"/>
        </p:xfrm>
        <a:graphic>
          <a:graphicData uri="http://schemas.openxmlformats.org/drawingml/2006/chart">
            <c:chart xmlns:c="http://schemas.openxmlformats.org/drawingml/2006/chart" xmlns:r="http://schemas.openxmlformats.org/officeDocument/2006/relationships" r:id="rId50"/>
          </a:graphicData>
        </a:graphic>
      </p:graphicFrame>
      <p:sp>
        <p:nvSpPr>
          <p:cNvPr id="14" name="Rectangle 13">
            <a:extLst>
              <a:ext uri="{FF2B5EF4-FFF2-40B4-BE49-F238E27FC236}">
                <a16:creationId xmlns:a16="http://schemas.microsoft.com/office/drawing/2014/main" id="{FFB17886-DB52-2CAE-66A7-82D5986FF589}"/>
              </a:ext>
            </a:extLst>
          </p:cNvPr>
          <p:cNvSpPr/>
          <p:nvPr>
            <p:custDataLst>
              <p:tags r:id="rId11"/>
            </p:custDataLst>
          </p:nvPr>
        </p:nvSpPr>
        <p:spPr bwMode="auto">
          <a:xfrm>
            <a:off x="2724150" y="4851400"/>
            <a:ext cx="277813" cy="219075"/>
          </a:xfrm>
          <a:prstGeom prst="rect">
            <a:avLst/>
          </a:prstGeom>
          <a:noFill/>
          <a:ln w="28575" cap="flat" cmpd="sng" algn="ctr">
            <a:solidFill>
              <a:srgbClr val="D9D9D9"/>
            </a:solidFill>
            <a:prstDash val="dash"/>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5" name="Rectangle 14">
            <a:extLst>
              <a:ext uri="{FF2B5EF4-FFF2-40B4-BE49-F238E27FC236}">
                <a16:creationId xmlns:a16="http://schemas.microsoft.com/office/drawing/2014/main" id="{1A3BD3AB-5F3D-63A9-85EA-E831E49E4BEE}"/>
              </a:ext>
            </a:extLst>
          </p:cNvPr>
          <p:cNvSpPr/>
          <p:nvPr>
            <p:custDataLst>
              <p:tags r:id="rId12"/>
            </p:custDataLst>
          </p:nvPr>
        </p:nvSpPr>
        <p:spPr bwMode="auto">
          <a:xfrm>
            <a:off x="2922588" y="2886075"/>
            <a:ext cx="422275" cy="219075"/>
          </a:xfrm>
          <a:prstGeom prst="rect">
            <a:avLst/>
          </a:prstGeom>
          <a:noFill/>
          <a:ln w="28575" cap="flat" cmpd="sng" algn="ctr">
            <a:solidFill>
              <a:srgbClr val="D9D9D9"/>
            </a:solidFill>
            <a:prstDash val="dash"/>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6" name="Rectangle 15">
            <a:extLst>
              <a:ext uri="{FF2B5EF4-FFF2-40B4-BE49-F238E27FC236}">
                <a16:creationId xmlns:a16="http://schemas.microsoft.com/office/drawing/2014/main" id="{9504DF38-E11D-EA24-4472-58C5099482E1}"/>
              </a:ext>
            </a:extLst>
          </p:cNvPr>
          <p:cNvSpPr/>
          <p:nvPr>
            <p:custDataLst>
              <p:tags r:id="rId13"/>
            </p:custDataLst>
          </p:nvPr>
        </p:nvSpPr>
        <p:spPr bwMode="auto">
          <a:xfrm>
            <a:off x="2824164" y="2493963"/>
            <a:ext cx="163513" cy="219075"/>
          </a:xfrm>
          <a:prstGeom prst="rect">
            <a:avLst/>
          </a:prstGeom>
          <a:noFill/>
          <a:ln w="28575" cap="flat" cmpd="sng" algn="ctr">
            <a:solidFill>
              <a:schemeClr val="accent6"/>
            </a:solidFill>
            <a:prstDash val="dash"/>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7" name="Text Placeholder 10">
            <a:extLst>
              <a:ext uri="{FF2B5EF4-FFF2-40B4-BE49-F238E27FC236}">
                <a16:creationId xmlns:a16="http://schemas.microsoft.com/office/drawing/2014/main" id="{03B50373-4A63-E31C-F3E0-02401DE9D363}"/>
              </a:ext>
            </a:extLst>
          </p:cNvPr>
          <p:cNvSpPr>
            <a:spLocks noGrp="1"/>
          </p:cNvSpPr>
          <p:nvPr>
            <p:custDataLst>
              <p:tags r:id="rId14"/>
            </p:custDataLst>
          </p:nvPr>
        </p:nvSpPr>
        <p:spPr bwMode="auto">
          <a:xfrm>
            <a:off x="2022475" y="2081213"/>
            <a:ext cx="42767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r>
              <a:rPr kumimoji="0" lang="en-US" sz="1200" b="1" i="0" u="none" strike="noStrike" kern="1200" cap="none" spc="0" normalizeH="0" baseline="0" noProof="0" dirty="0">
                <a:ln>
                  <a:noFill/>
                </a:ln>
                <a:solidFill>
                  <a:srgbClr val="000000"/>
                </a:solidFill>
                <a:effectLst/>
                <a:uLnTx/>
                <a:uFillTx/>
                <a:latin typeface="Arial"/>
                <a:ea typeface="+mn-ea"/>
                <a:cs typeface="+mn-cs"/>
              </a:rPr>
              <a:t>Levelized </a:t>
            </a:r>
            <a:r>
              <a:rPr lang="en-US" sz="1200" b="1" dirty="0">
                <a:solidFill>
                  <a:srgbClr val="000000"/>
                </a:solidFill>
                <a:latin typeface="Arial"/>
              </a:rPr>
              <a:t>c</a:t>
            </a:r>
            <a:r>
              <a:rPr kumimoji="0" lang="en-US" sz="1200" b="1" i="0" u="none" strike="noStrike" kern="1200" cap="none" spc="0" normalizeH="0" baseline="0" noProof="0" dirty="0" err="1">
                <a:ln>
                  <a:noFill/>
                </a:ln>
                <a:solidFill>
                  <a:srgbClr val="000000"/>
                </a:solidFill>
                <a:effectLst/>
                <a:uLnTx/>
                <a:uFillTx/>
                <a:latin typeface="Arial"/>
                <a:ea typeface="+mn-ea"/>
                <a:cs typeface="+mn-cs"/>
              </a:rPr>
              <a:t>ost</a:t>
            </a:r>
            <a:r>
              <a:rPr kumimoji="0" lang="en-US" sz="1200" b="1" i="0" u="none" strike="noStrike" kern="1200" cap="none" spc="0" normalizeH="0" baseline="0" noProof="0" dirty="0">
                <a:ln>
                  <a:noFill/>
                </a:ln>
                <a:solidFill>
                  <a:srgbClr val="000000"/>
                </a:solidFill>
                <a:effectLst/>
                <a:uLnTx/>
                <a:uFillTx/>
                <a:latin typeface="Arial"/>
                <a:ea typeface="+mn-ea"/>
                <a:cs typeface="+mn-cs"/>
              </a:rPr>
              <a:t> of </a:t>
            </a:r>
            <a:r>
              <a:rPr lang="en-US" sz="1200" b="1" dirty="0">
                <a:solidFill>
                  <a:srgbClr val="000000"/>
                </a:solidFill>
                <a:latin typeface="Arial"/>
              </a:rPr>
              <a:t>CO</a:t>
            </a:r>
            <a:r>
              <a:rPr lang="en-US" sz="1200" b="1" baseline="-25000" dirty="0">
                <a:solidFill>
                  <a:srgbClr val="000000"/>
                </a:solidFill>
                <a:latin typeface="Arial"/>
              </a:rPr>
              <a:t>2</a:t>
            </a:r>
            <a:r>
              <a:rPr lang="en-US" sz="1200" b="1" dirty="0">
                <a:solidFill>
                  <a:srgbClr val="000000"/>
                </a:solidFill>
                <a:latin typeface="Arial"/>
              </a:rPr>
              <a:t> capture a</a:t>
            </a:r>
            <a:r>
              <a:rPr kumimoji="0" lang="en-US" sz="1200" b="1" i="0" u="none" strike="noStrike" kern="1200" cap="none" spc="0" normalizeH="0" baseline="0" noProof="0" dirty="0">
                <a:ln>
                  <a:noFill/>
                </a:ln>
                <a:solidFill>
                  <a:srgbClr val="000000"/>
                </a:solidFill>
                <a:effectLst/>
                <a:uLnTx/>
                <a:uFillTx/>
                <a:latin typeface="Arial"/>
                <a:ea typeface="+mn-ea"/>
                <a:cs typeface="+mn-cs"/>
              </a:rPr>
              <a:t>cross </a:t>
            </a:r>
            <a:r>
              <a:rPr lang="en-US" sz="1200" b="1" dirty="0">
                <a:solidFill>
                  <a:srgbClr val="000000"/>
                </a:solidFill>
                <a:latin typeface="Arial"/>
              </a:rPr>
              <a:t>s</a:t>
            </a:r>
            <a:r>
              <a:rPr kumimoji="0" lang="en-US" sz="1200" b="1" i="0" u="none" strike="noStrike" kern="1200" cap="none" spc="0" normalizeH="0" baseline="0" noProof="0" dirty="0" err="1">
                <a:ln>
                  <a:noFill/>
                </a:ln>
                <a:solidFill>
                  <a:srgbClr val="000000"/>
                </a:solidFill>
                <a:effectLst/>
                <a:uLnTx/>
                <a:uFillTx/>
                <a:latin typeface="Arial"/>
                <a:ea typeface="+mn-ea"/>
                <a:cs typeface="+mn-cs"/>
              </a:rPr>
              <a:t>ectors</a:t>
            </a:r>
            <a:r>
              <a:rPr kumimoji="0" lang="en-US" sz="1200" b="1" i="0" u="none" strike="noStrike" kern="1200" cap="none" spc="0" normalizeH="0" baseline="0" noProof="0" dirty="0">
                <a:ln>
                  <a:noFill/>
                </a:ln>
                <a:solidFill>
                  <a:srgbClr val="000000"/>
                </a:solidFill>
                <a:effectLst/>
                <a:uLnTx/>
                <a:uFillTx/>
                <a:latin typeface="Arial"/>
                <a:ea typeface="+mn-ea"/>
                <a:cs typeface="+mn-cs"/>
              </a:rPr>
              <a:t> (in US$/ton)</a:t>
            </a:r>
          </a:p>
        </p:txBody>
      </p:sp>
      <p:sp>
        <p:nvSpPr>
          <p:cNvPr id="18" name="Text Placeholder 10">
            <a:extLst>
              <a:ext uri="{FF2B5EF4-FFF2-40B4-BE49-F238E27FC236}">
                <a16:creationId xmlns:a16="http://schemas.microsoft.com/office/drawing/2014/main" id="{849AE60C-23DB-F728-9CA6-793C6AE94137}"/>
              </a:ext>
            </a:extLst>
          </p:cNvPr>
          <p:cNvSpPr>
            <a:spLocks noGrp="1"/>
          </p:cNvSpPr>
          <p:nvPr>
            <p:custDataLst>
              <p:tags r:id="rId15"/>
            </p:custDataLst>
          </p:nvPr>
        </p:nvSpPr>
        <p:spPr bwMode="auto">
          <a:xfrm>
            <a:off x="1430338" y="2513013"/>
            <a:ext cx="7953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US" altLang="en-US" sz="1200" dirty="0"/>
              <a:t>Iron &amp; steel</a:t>
            </a:r>
            <a:endParaRPr lang="en-US" sz="1200" dirty="0"/>
          </a:p>
        </p:txBody>
      </p:sp>
      <p:sp>
        <p:nvSpPr>
          <p:cNvPr id="19" name="Text Placeholder 10">
            <a:extLst>
              <a:ext uri="{FF2B5EF4-FFF2-40B4-BE49-F238E27FC236}">
                <a16:creationId xmlns:a16="http://schemas.microsoft.com/office/drawing/2014/main" id="{239B48BA-3787-E507-8B5D-6842A5A4C12F}"/>
              </a:ext>
            </a:extLst>
          </p:cNvPr>
          <p:cNvSpPr>
            <a:spLocks noGrp="1"/>
          </p:cNvSpPr>
          <p:nvPr>
            <p:custDataLst>
              <p:tags r:id="rId16"/>
            </p:custDataLst>
          </p:nvPr>
        </p:nvSpPr>
        <p:spPr bwMode="auto">
          <a:xfrm>
            <a:off x="1693863" y="2905125"/>
            <a:ext cx="5318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D634A845-01C8-42C2-83E1-BCEBC0B5143E}" type="datetime'''''''''''''''''''''''''''Ce''m''en''t'''''''''">
              <a:rPr lang="en-US" altLang="en-US" sz="1200" smtClean="0"/>
              <a:pPr marL="0" lvl="0" indent="0" algn="r">
                <a:spcBef>
                  <a:spcPct val="0"/>
                </a:spcBef>
                <a:spcAft>
                  <a:spcPct val="0"/>
                </a:spcAft>
                <a:buNone/>
              </a:pPr>
              <a:t>Cement</a:t>
            </a:fld>
            <a:endParaRPr lang="en-US" sz="1200"/>
          </a:p>
        </p:txBody>
      </p:sp>
      <p:sp>
        <p:nvSpPr>
          <p:cNvPr id="20" name="Text Placeholder 10">
            <a:extLst>
              <a:ext uri="{FF2B5EF4-FFF2-40B4-BE49-F238E27FC236}">
                <a16:creationId xmlns:a16="http://schemas.microsoft.com/office/drawing/2014/main" id="{DB3D6738-EE08-9E5E-98B3-88A357F1603F}"/>
              </a:ext>
            </a:extLst>
          </p:cNvPr>
          <p:cNvSpPr>
            <a:spLocks noGrp="1"/>
          </p:cNvSpPr>
          <p:nvPr>
            <p:custDataLst>
              <p:tags r:id="rId17"/>
            </p:custDataLst>
          </p:nvPr>
        </p:nvSpPr>
        <p:spPr bwMode="auto">
          <a:xfrm>
            <a:off x="1109663" y="3298825"/>
            <a:ext cx="11160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US" altLang="en-US" sz="1200" dirty="0"/>
              <a:t>Freight transport</a:t>
            </a:r>
            <a:endParaRPr lang="en-US" sz="1200" dirty="0"/>
          </a:p>
        </p:txBody>
      </p:sp>
      <p:sp>
        <p:nvSpPr>
          <p:cNvPr id="21" name="Text Placeholder 10">
            <a:extLst>
              <a:ext uri="{FF2B5EF4-FFF2-40B4-BE49-F238E27FC236}">
                <a16:creationId xmlns:a16="http://schemas.microsoft.com/office/drawing/2014/main" id="{3972C922-3B5B-4C77-7223-EDE99541CD54}"/>
              </a:ext>
            </a:extLst>
          </p:cNvPr>
          <p:cNvSpPr>
            <a:spLocks noGrp="1"/>
          </p:cNvSpPr>
          <p:nvPr>
            <p:custDataLst>
              <p:tags r:id="rId18"/>
            </p:custDataLst>
          </p:nvPr>
        </p:nvSpPr>
        <p:spPr bwMode="auto">
          <a:xfrm>
            <a:off x="774700" y="3598863"/>
            <a:ext cx="1450975"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US" altLang="en-US" sz="1200" dirty="0"/>
              <a:t>Chemicals &amp; refining</a:t>
            </a:r>
            <a:br>
              <a:rPr lang="en-US" altLang="en-US" sz="1200" dirty="0"/>
            </a:br>
            <a:r>
              <a:rPr lang="en-US" altLang="en-US" sz="1200" dirty="0"/>
              <a:t>(High-purity CO2)</a:t>
            </a:r>
            <a:endParaRPr lang="en-US" sz="1200" dirty="0"/>
          </a:p>
        </p:txBody>
      </p:sp>
      <p:sp>
        <p:nvSpPr>
          <p:cNvPr id="22" name="Text Placeholder 10">
            <a:extLst>
              <a:ext uri="{FF2B5EF4-FFF2-40B4-BE49-F238E27FC236}">
                <a16:creationId xmlns:a16="http://schemas.microsoft.com/office/drawing/2014/main" id="{90ABC59C-36C5-355E-DC1B-89718958C4E2}"/>
              </a:ext>
            </a:extLst>
          </p:cNvPr>
          <p:cNvSpPr>
            <a:spLocks noGrp="1"/>
          </p:cNvSpPr>
          <p:nvPr>
            <p:custDataLst>
              <p:tags r:id="rId19"/>
            </p:custDataLst>
          </p:nvPr>
        </p:nvSpPr>
        <p:spPr bwMode="auto">
          <a:xfrm>
            <a:off x="774700" y="3992563"/>
            <a:ext cx="1450975"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US" altLang="en-US" sz="1200" dirty="0"/>
              <a:t>Chemicals &amp; refining</a:t>
            </a:r>
            <a:br>
              <a:rPr lang="en-US" altLang="en-US" sz="1200" dirty="0"/>
            </a:br>
            <a:r>
              <a:rPr lang="en-US" altLang="en-US" sz="1200" dirty="0"/>
              <a:t>(Refineries)</a:t>
            </a:r>
            <a:endParaRPr lang="en-US" sz="1200" dirty="0"/>
          </a:p>
        </p:txBody>
      </p:sp>
      <p:sp>
        <p:nvSpPr>
          <p:cNvPr id="23" name="Text Placeholder 10">
            <a:extLst>
              <a:ext uri="{FF2B5EF4-FFF2-40B4-BE49-F238E27FC236}">
                <a16:creationId xmlns:a16="http://schemas.microsoft.com/office/drawing/2014/main" id="{902CCCA6-7001-80B3-52EB-B221AA46C31B}"/>
              </a:ext>
            </a:extLst>
          </p:cNvPr>
          <p:cNvSpPr>
            <a:spLocks noGrp="1"/>
          </p:cNvSpPr>
          <p:nvPr>
            <p:custDataLst>
              <p:tags r:id="rId20"/>
            </p:custDataLst>
          </p:nvPr>
        </p:nvSpPr>
        <p:spPr bwMode="auto">
          <a:xfrm>
            <a:off x="774700" y="4384675"/>
            <a:ext cx="1450975"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US" altLang="en-US" sz="1200" dirty="0"/>
              <a:t>Chemicals &amp; refining</a:t>
            </a:r>
            <a:br>
              <a:rPr lang="en-US" altLang="en-US" sz="1200" dirty="0"/>
            </a:br>
            <a:r>
              <a:rPr lang="en-US" altLang="en-US" sz="1200" dirty="0"/>
              <a:t>(Ammonia)</a:t>
            </a:r>
            <a:endParaRPr lang="en-US" sz="1200" dirty="0"/>
          </a:p>
        </p:txBody>
      </p:sp>
      <p:sp>
        <p:nvSpPr>
          <p:cNvPr id="24" name="Text Placeholder 10">
            <a:extLst>
              <a:ext uri="{FF2B5EF4-FFF2-40B4-BE49-F238E27FC236}">
                <a16:creationId xmlns:a16="http://schemas.microsoft.com/office/drawing/2014/main" id="{A03B8100-E471-3BF4-928A-A1BF6D0E63CC}"/>
              </a:ext>
            </a:extLst>
          </p:cNvPr>
          <p:cNvSpPr>
            <a:spLocks noGrp="1"/>
          </p:cNvSpPr>
          <p:nvPr>
            <p:custDataLst>
              <p:tags r:id="rId21"/>
            </p:custDataLst>
          </p:nvPr>
        </p:nvSpPr>
        <p:spPr bwMode="auto">
          <a:xfrm>
            <a:off x="409575" y="4870450"/>
            <a:ext cx="18161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58AF0DA7-7416-489D-B62F-ABE4E5F36619}" type="datetime'''''''''Hy''''''''d''rog''''en (SMR'' ''w''''''ith CCS'')'''''">
              <a:rPr lang="en-US" altLang="en-US" sz="1200" smtClean="0"/>
              <a:pPr marL="0" lvl="0" indent="0" algn="r">
                <a:spcBef>
                  <a:spcPct val="0"/>
                </a:spcBef>
                <a:spcAft>
                  <a:spcPct val="0"/>
                </a:spcAft>
                <a:buNone/>
              </a:pPr>
              <a:t>Hydrogen (SMR with CCS)</a:t>
            </a:fld>
            <a:endParaRPr lang="en-US" sz="1200"/>
          </a:p>
        </p:txBody>
      </p:sp>
      <p:sp>
        <p:nvSpPr>
          <p:cNvPr id="25" name="Text Placeholder 10">
            <a:extLst>
              <a:ext uri="{FF2B5EF4-FFF2-40B4-BE49-F238E27FC236}">
                <a16:creationId xmlns:a16="http://schemas.microsoft.com/office/drawing/2014/main" id="{5B4C9980-AF2E-2E5F-8751-074470F2F5BE}"/>
              </a:ext>
            </a:extLst>
          </p:cNvPr>
          <p:cNvSpPr>
            <a:spLocks noGrp="1"/>
          </p:cNvSpPr>
          <p:nvPr>
            <p:custDataLst>
              <p:tags r:id="rId22"/>
            </p:custDataLst>
          </p:nvPr>
        </p:nvSpPr>
        <p:spPr bwMode="auto">
          <a:xfrm>
            <a:off x="1905000" y="5262563"/>
            <a:ext cx="3206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04644424-6D6B-47D5-87AC-3831CBC6EAC8}" type="datetime'''''''DA''''''''''''''''''''''''''''''''''C'''''">
              <a:rPr lang="en-US" altLang="en-US" sz="1200" smtClean="0"/>
              <a:pPr marL="0" lvl="0" indent="0" algn="r">
                <a:spcBef>
                  <a:spcPct val="0"/>
                </a:spcBef>
                <a:spcAft>
                  <a:spcPct val="0"/>
                </a:spcAft>
                <a:buNone/>
              </a:pPr>
              <a:t>DAC</a:t>
            </a:fld>
            <a:endParaRPr lang="en-US" sz="1200"/>
          </a:p>
        </p:txBody>
      </p:sp>
      <p:sp>
        <p:nvSpPr>
          <p:cNvPr id="26" name="Text Placeholder 10">
            <a:extLst>
              <a:ext uri="{FF2B5EF4-FFF2-40B4-BE49-F238E27FC236}">
                <a16:creationId xmlns:a16="http://schemas.microsoft.com/office/drawing/2014/main" id="{5DA3E3D3-7806-2D9F-3970-A7B51E2E8966}"/>
              </a:ext>
            </a:extLst>
          </p:cNvPr>
          <p:cNvSpPr>
            <a:spLocks noGrp="1"/>
          </p:cNvSpPr>
          <p:nvPr>
            <p:custDataLst>
              <p:tags r:id="rId23"/>
            </p:custDataLst>
          </p:nvPr>
        </p:nvSpPr>
        <p:spPr bwMode="auto">
          <a:xfrm>
            <a:off x="1844675" y="5656263"/>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6385A399-90C6-4962-9301-CEBD64C6F689}" type="datetime'''O''''''''''''''''''''''''t''''''''''h''''''e''''''''r'''''">
              <a:rPr lang="en-US" altLang="en-US" sz="1200" smtClean="0"/>
              <a:pPr marL="0" lvl="0" indent="0" algn="r">
                <a:spcBef>
                  <a:spcPct val="0"/>
                </a:spcBef>
                <a:spcAft>
                  <a:spcPct val="0"/>
                </a:spcAft>
                <a:buNone/>
              </a:pPr>
              <a:t>Other</a:t>
            </a:fld>
            <a:endParaRPr lang="en-US" sz="1200"/>
          </a:p>
        </p:txBody>
      </p:sp>
      <p:sp useBgFill="1">
        <p:nvSpPr>
          <p:cNvPr id="27" name="Text Placeholder 10">
            <a:extLst>
              <a:ext uri="{FF2B5EF4-FFF2-40B4-BE49-F238E27FC236}">
                <a16:creationId xmlns:a16="http://schemas.microsoft.com/office/drawing/2014/main" id="{6286A5DC-A0A1-CA3B-3AAC-308FAF00B8D9}"/>
              </a:ext>
            </a:extLst>
          </p:cNvPr>
          <p:cNvSpPr>
            <a:spLocks noGrp="1"/>
          </p:cNvSpPr>
          <p:nvPr>
            <p:custDataLst>
              <p:tags r:id="rId24"/>
            </p:custDataLst>
          </p:nvPr>
        </p:nvSpPr>
        <p:spPr bwMode="gray">
          <a:xfrm>
            <a:off x="3013075" y="2519363"/>
            <a:ext cx="708025"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effectLst/>
              </a:rPr>
              <a:t>$40-$133</a:t>
            </a:r>
            <a:endParaRPr lang="en-US" sz="1100" dirty="0"/>
          </a:p>
        </p:txBody>
      </p:sp>
      <p:sp useBgFill="1">
        <p:nvSpPr>
          <p:cNvPr id="28" name="Text Placeholder 10">
            <a:extLst>
              <a:ext uri="{FF2B5EF4-FFF2-40B4-BE49-F238E27FC236}">
                <a16:creationId xmlns:a16="http://schemas.microsoft.com/office/drawing/2014/main" id="{8F162509-7757-A4F9-A737-B719FF2D123F}"/>
              </a:ext>
            </a:extLst>
          </p:cNvPr>
          <p:cNvSpPr>
            <a:spLocks noGrp="1"/>
          </p:cNvSpPr>
          <p:nvPr>
            <p:custDataLst>
              <p:tags r:id="rId25"/>
            </p:custDataLst>
          </p:nvPr>
        </p:nvSpPr>
        <p:spPr bwMode="gray">
          <a:xfrm>
            <a:off x="3370263" y="2911475"/>
            <a:ext cx="708025"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t>$60-$205</a:t>
            </a:r>
            <a:endParaRPr lang="en-US" sz="1100" dirty="0"/>
          </a:p>
        </p:txBody>
      </p:sp>
      <p:sp>
        <p:nvSpPr>
          <p:cNvPr id="29" name="Text Placeholder 10">
            <a:extLst>
              <a:ext uri="{FF2B5EF4-FFF2-40B4-BE49-F238E27FC236}">
                <a16:creationId xmlns:a16="http://schemas.microsoft.com/office/drawing/2014/main" id="{D451A9DA-8C55-5CF9-B02B-1C894A36F60F}"/>
              </a:ext>
            </a:extLst>
          </p:cNvPr>
          <p:cNvSpPr>
            <a:spLocks noGrp="1"/>
          </p:cNvSpPr>
          <p:nvPr>
            <p:custDataLst>
              <p:tags r:id="rId26"/>
            </p:custDataLst>
          </p:nvPr>
        </p:nvSpPr>
        <p:spPr bwMode="gray">
          <a:xfrm>
            <a:off x="6324600" y="3221038"/>
            <a:ext cx="468313" cy="3365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effectLst/>
              </a:rPr>
              <a:t>$750-</a:t>
            </a:r>
            <a:br>
              <a:rPr lang="en-US" altLang="en-US" sz="1100" dirty="0">
                <a:effectLst/>
              </a:rPr>
            </a:br>
            <a:r>
              <a:rPr lang="en-US" altLang="en-US" sz="1100" dirty="0">
                <a:effectLst/>
              </a:rPr>
              <a:t>$800 </a:t>
            </a:r>
            <a:endParaRPr lang="en-US" sz="1100" dirty="0"/>
          </a:p>
        </p:txBody>
      </p:sp>
      <p:sp useBgFill="1">
        <p:nvSpPr>
          <p:cNvPr id="30" name="Text Placeholder 10">
            <a:extLst>
              <a:ext uri="{FF2B5EF4-FFF2-40B4-BE49-F238E27FC236}">
                <a16:creationId xmlns:a16="http://schemas.microsoft.com/office/drawing/2014/main" id="{FAB5072E-6ADC-22EA-7695-34F81602483E}"/>
              </a:ext>
            </a:extLst>
          </p:cNvPr>
          <p:cNvSpPr>
            <a:spLocks noGrp="1"/>
          </p:cNvSpPr>
          <p:nvPr>
            <p:custDataLst>
              <p:tags r:id="rId27"/>
            </p:custDataLst>
          </p:nvPr>
        </p:nvSpPr>
        <p:spPr bwMode="gray">
          <a:xfrm>
            <a:off x="2525713" y="3697288"/>
            <a:ext cx="630238"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t>$15-$20</a:t>
            </a:r>
            <a:endParaRPr lang="en-US" sz="1100" dirty="0"/>
          </a:p>
        </p:txBody>
      </p:sp>
      <p:sp useBgFill="1">
        <p:nvSpPr>
          <p:cNvPr id="31" name="Text Placeholder 10">
            <a:extLst>
              <a:ext uri="{FF2B5EF4-FFF2-40B4-BE49-F238E27FC236}">
                <a16:creationId xmlns:a16="http://schemas.microsoft.com/office/drawing/2014/main" id="{883692D0-D9DB-1F5B-1DD0-1693DD53E100}"/>
              </a:ext>
            </a:extLst>
          </p:cNvPr>
          <p:cNvSpPr>
            <a:spLocks noGrp="1"/>
          </p:cNvSpPr>
          <p:nvPr>
            <p:custDataLst>
              <p:tags r:id="rId28"/>
            </p:custDataLst>
          </p:nvPr>
        </p:nvSpPr>
        <p:spPr bwMode="gray">
          <a:xfrm>
            <a:off x="3162300" y="4090988"/>
            <a:ext cx="708025"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t>$88-$163</a:t>
            </a:r>
            <a:endParaRPr lang="en-US" sz="1100" dirty="0"/>
          </a:p>
        </p:txBody>
      </p:sp>
      <p:sp useBgFill="1">
        <p:nvSpPr>
          <p:cNvPr id="32" name="Text Placeholder 10">
            <a:extLst>
              <a:ext uri="{FF2B5EF4-FFF2-40B4-BE49-F238E27FC236}">
                <a16:creationId xmlns:a16="http://schemas.microsoft.com/office/drawing/2014/main" id="{CEA44886-FD57-BE84-6A76-6D75A6CC370E}"/>
              </a:ext>
            </a:extLst>
          </p:cNvPr>
          <p:cNvSpPr>
            <a:spLocks noGrp="1"/>
          </p:cNvSpPr>
          <p:nvPr>
            <p:custDataLst>
              <p:tags r:id="rId29"/>
            </p:custDataLst>
          </p:nvPr>
        </p:nvSpPr>
        <p:spPr bwMode="gray">
          <a:xfrm>
            <a:off x="2525713" y="4483100"/>
            <a:ext cx="630238"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t>$20-$35</a:t>
            </a:r>
            <a:endParaRPr lang="en-US" sz="1100" dirty="0"/>
          </a:p>
        </p:txBody>
      </p:sp>
      <p:sp useBgFill="1">
        <p:nvSpPr>
          <p:cNvPr id="33" name="Text Placeholder 10">
            <a:extLst>
              <a:ext uri="{FF2B5EF4-FFF2-40B4-BE49-F238E27FC236}">
                <a16:creationId xmlns:a16="http://schemas.microsoft.com/office/drawing/2014/main" id="{267C5EB8-B927-C75D-00B1-23CB673F7D42}"/>
              </a:ext>
            </a:extLst>
          </p:cNvPr>
          <p:cNvSpPr>
            <a:spLocks noGrp="1"/>
          </p:cNvSpPr>
          <p:nvPr>
            <p:custDataLst>
              <p:tags r:id="rId30"/>
            </p:custDataLst>
          </p:nvPr>
        </p:nvSpPr>
        <p:spPr bwMode="gray">
          <a:xfrm>
            <a:off x="3027363" y="4876800"/>
            <a:ext cx="708025"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sz="1100" dirty="0"/>
              <a:t>$50-$136</a:t>
            </a:r>
          </a:p>
        </p:txBody>
      </p:sp>
      <p:sp useBgFill="1">
        <p:nvSpPr>
          <p:cNvPr id="34" name="Text Placeholder 10">
            <a:extLst>
              <a:ext uri="{FF2B5EF4-FFF2-40B4-BE49-F238E27FC236}">
                <a16:creationId xmlns:a16="http://schemas.microsoft.com/office/drawing/2014/main" id="{3D3C7A4A-C00E-AD09-DB3A-DA43AECBC0D9}"/>
              </a:ext>
            </a:extLst>
          </p:cNvPr>
          <p:cNvSpPr>
            <a:spLocks noGrp="1"/>
          </p:cNvSpPr>
          <p:nvPr>
            <p:custDataLst>
              <p:tags r:id="rId31"/>
            </p:custDataLst>
          </p:nvPr>
        </p:nvSpPr>
        <p:spPr bwMode="gray">
          <a:xfrm>
            <a:off x="4065588" y="5268913"/>
            <a:ext cx="785813"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t>$100-$345</a:t>
            </a:r>
            <a:endParaRPr lang="en-US" sz="1100" dirty="0"/>
          </a:p>
        </p:txBody>
      </p:sp>
      <p:sp useBgFill="1">
        <p:nvSpPr>
          <p:cNvPr id="35" name="Text Placeholder 10">
            <a:extLst>
              <a:ext uri="{FF2B5EF4-FFF2-40B4-BE49-F238E27FC236}">
                <a16:creationId xmlns:a16="http://schemas.microsoft.com/office/drawing/2014/main" id="{B588AE07-DBB9-F1A0-8243-F51C6CA0A444}"/>
              </a:ext>
            </a:extLst>
          </p:cNvPr>
          <p:cNvSpPr>
            <a:spLocks noGrp="1"/>
          </p:cNvSpPr>
          <p:nvPr>
            <p:custDataLst>
              <p:tags r:id="rId32"/>
            </p:custDataLst>
          </p:nvPr>
        </p:nvSpPr>
        <p:spPr bwMode="gray">
          <a:xfrm>
            <a:off x="3841750" y="5662613"/>
            <a:ext cx="785813"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t>$200-$300</a:t>
            </a:r>
            <a:endParaRPr lang="en-US" sz="1100" dirty="0"/>
          </a:p>
        </p:txBody>
      </p:sp>
      <p:sp>
        <p:nvSpPr>
          <p:cNvPr id="36" name="Title 5">
            <a:extLst>
              <a:ext uri="{FF2B5EF4-FFF2-40B4-BE49-F238E27FC236}">
                <a16:creationId xmlns:a16="http://schemas.microsoft.com/office/drawing/2014/main" id="{940AB957-7A53-BD3A-CF02-40FF3DA6FF8B}"/>
              </a:ext>
            </a:extLst>
          </p:cNvPr>
          <p:cNvSpPr txBox="1">
            <a:spLocks/>
          </p:cNvSpPr>
          <p:nvPr/>
        </p:nvSpPr>
        <p:spPr>
          <a:xfrm>
            <a:off x="330200" y="523318"/>
            <a:ext cx="11531600" cy="882788"/>
          </a:xfrm>
          <a:prstGeom prst="rect">
            <a:avLst/>
          </a:prstGeom>
        </p:spPr>
        <p:txBody>
          <a:bodyPr vert="horz" lIns="91440" tIns="0" rIns="91440" bIns="45720" rtlCol="0" anchor="t">
            <a:noAutofit/>
          </a:bodyPr>
          <a:lstStyle>
            <a:lvl1pPr algn="l" defTabSz="711200" rtl="0" eaLnBrk="1" latinLnBrk="0" hangingPunct="1">
              <a:lnSpc>
                <a:spcPct val="100000"/>
              </a:lnSpc>
              <a:spcBef>
                <a:spcPct val="0"/>
              </a:spcBef>
              <a:buNone/>
              <a:defRPr sz="2800" b="1" kern="1200" baseline="0">
                <a:solidFill>
                  <a:schemeClr val="tx1"/>
                </a:solidFill>
                <a:latin typeface="+mj-lt"/>
                <a:ea typeface="+mj-ea"/>
                <a:cs typeface="+mj-cs"/>
              </a:defRPr>
            </a:lvl1pPr>
          </a:lstStyle>
          <a:p>
            <a:endParaRPr lang="en-US"/>
          </a:p>
        </p:txBody>
      </p:sp>
      <p:sp>
        <p:nvSpPr>
          <p:cNvPr id="37" name="Oval 36">
            <a:extLst>
              <a:ext uri="{FF2B5EF4-FFF2-40B4-BE49-F238E27FC236}">
                <a16:creationId xmlns:a16="http://schemas.microsoft.com/office/drawing/2014/main" id="{5303E08B-279B-F3D9-2B1C-8239E00DB02A}"/>
              </a:ext>
            </a:extLst>
          </p:cNvPr>
          <p:cNvSpPr/>
          <p:nvPr/>
        </p:nvSpPr>
        <p:spPr bwMode="gray">
          <a:xfrm>
            <a:off x="0" y="45720"/>
            <a:ext cx="416560" cy="406400"/>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1</a:t>
            </a:r>
          </a:p>
        </p:txBody>
      </p:sp>
      <p:sp>
        <p:nvSpPr>
          <p:cNvPr id="38" name="btfpNotesBox962619">
            <a:extLst>
              <a:ext uri="{FF2B5EF4-FFF2-40B4-BE49-F238E27FC236}">
                <a16:creationId xmlns:a16="http://schemas.microsoft.com/office/drawing/2014/main" id="{29B0BC0C-A847-2D37-AFFD-AF2379CB2744}"/>
              </a:ext>
            </a:extLst>
          </p:cNvPr>
          <p:cNvSpPr txBox="1"/>
          <p:nvPr>
            <p:custDataLst>
              <p:tags r:id="rId33"/>
            </p:custDataLst>
          </p:nvPr>
        </p:nvSpPr>
        <p:spPr bwMode="gray">
          <a:xfrm>
            <a:off x="330202" y="6272784"/>
            <a:ext cx="9213848" cy="492443"/>
          </a:xfrm>
          <a:prstGeom prst="rect">
            <a:avLst/>
          </a:prstGeom>
          <a:noFill/>
        </p:spPr>
        <p:txBody>
          <a:bodyPr vert="horz" wrap="square" lIns="0" tIns="0" rIns="0" bIns="0" rtlCol="0" anchor="b">
            <a:spAutoFit/>
          </a:bodyPr>
          <a:lstStyle/>
          <a:p>
            <a:pPr lvl="0">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Note: Iron and steel recycling incorporates scrap steel.</a:t>
            </a:r>
            <a:r>
              <a:rPr kumimoji="0" lang="en-US" sz="800" b="0" i="0" u="none" strike="noStrike" kern="1200" cap="none" spc="0" normalizeH="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Sources: Arcelor </a:t>
            </a:r>
            <a:r>
              <a:rPr lang="en-US" sz="800" dirty="0">
                <a:solidFill>
                  <a:srgbClr val="000000"/>
                </a:solidFill>
                <a:latin typeface="Arial"/>
              </a:rPr>
              <a:t>Mittal, </a:t>
            </a:r>
            <a:r>
              <a:rPr lang="en-US" sz="800" dirty="0" err="1">
                <a:solidFill>
                  <a:srgbClr val="000000"/>
                </a:solidFill>
                <a:latin typeface="Arial"/>
                <a:hlinkClick r:id="rId51"/>
              </a:rPr>
              <a:t>LanzaTech</a:t>
            </a:r>
            <a:r>
              <a:rPr lang="en-US" sz="800" dirty="0">
                <a:solidFill>
                  <a:srgbClr val="000000"/>
                </a:solidFill>
                <a:latin typeface="Arial"/>
                <a:hlinkClick r:id="rId51"/>
              </a:rPr>
              <a:t> partnership</a:t>
            </a:r>
            <a:r>
              <a:rPr lang="en-US" sz="800" dirty="0">
                <a:solidFill>
                  <a:srgbClr val="000000"/>
                </a:solidFill>
                <a:latin typeface="Arial" panose="020B0604020202020204" pitchFamily="34" charset="0"/>
              </a:rPr>
              <a:t> </a:t>
            </a:r>
            <a:r>
              <a:rPr lang="en-US" sz="800" dirty="0">
                <a:solidFill>
                  <a:srgbClr val="000000"/>
                </a:solidFill>
                <a:latin typeface="Arial"/>
              </a:rPr>
              <a:t>(2021); Bloomberg, </a:t>
            </a:r>
            <a:r>
              <a:rPr lang="en-US" sz="800" dirty="0">
                <a:solidFill>
                  <a:srgbClr val="000000"/>
                </a:solidFill>
                <a:latin typeface="Arial"/>
                <a:hlinkClick r:id="rId52"/>
              </a:rPr>
              <a:t>CCUS market</a:t>
            </a:r>
            <a:r>
              <a:rPr lang="en-US" sz="800" dirty="0">
                <a:solidFill>
                  <a:srgbClr val="000000"/>
                </a:solidFill>
                <a:latin typeface="Arial"/>
              </a:rPr>
              <a:t> (2023); </a:t>
            </a:r>
            <a:r>
              <a:rPr kumimoji="0" lang="en-US" sz="800" b="0" i="0" u="none" strike="noStrike" kern="1200" cap="none" spc="0" normalizeH="0" baseline="0" noProof="0" dirty="0">
                <a:ln>
                  <a:noFill/>
                </a:ln>
                <a:solidFill>
                  <a:srgbClr val="000000"/>
                </a:solidFill>
                <a:effectLst/>
                <a:uLnTx/>
                <a:uFillTx/>
                <a:latin typeface="Arial"/>
                <a:ea typeface="+mn-ea"/>
                <a:cs typeface="+mn-cs"/>
              </a:rPr>
              <a:t>IEA,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53"/>
              </a:rPr>
              <a:t>CCUS Projects Explorer</a:t>
            </a:r>
            <a:r>
              <a:rPr kumimoji="0" lang="en-US" sz="800" b="0" i="0" u="none" strike="noStrike" kern="1200" cap="none" spc="0" normalizeH="0" baseline="0" noProof="0" dirty="0">
                <a:ln>
                  <a:noFill/>
                </a:ln>
                <a:solidFill>
                  <a:srgbClr val="000000"/>
                </a:solidFill>
                <a:effectLst/>
                <a:uLnTx/>
                <a:uFillTx/>
                <a:latin typeface="Arial"/>
                <a:ea typeface="+mn-ea"/>
                <a:cs typeface="+mn-cs"/>
              </a:rPr>
              <a:t> (2024); IEA,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54"/>
              </a:rPr>
              <a:t>Iron and Steel Technology Roadmap</a:t>
            </a:r>
            <a:r>
              <a:rPr kumimoji="0" lang="en-US" sz="800" b="0" i="0" u="none" strike="noStrike" kern="1200" cap="none" spc="0" normalizeH="0" baseline="0" noProof="0" dirty="0">
                <a:ln>
                  <a:noFill/>
                </a:ln>
                <a:solidFill>
                  <a:srgbClr val="000000"/>
                </a:solidFill>
                <a:effectLst/>
                <a:uLnTx/>
                <a:uFillTx/>
                <a:latin typeface="Arial"/>
                <a:ea typeface="+mn-ea"/>
                <a:cs typeface="+mn-cs"/>
              </a:rPr>
              <a:t> (2020), IEA,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55"/>
              </a:rPr>
              <a:t>Is carbon capture too expensive?</a:t>
            </a:r>
            <a:r>
              <a:rPr kumimoji="0" lang="en-US" sz="800" b="0" i="0" u="none" strike="noStrike" kern="1200" cap="none" spc="0" normalizeH="0" baseline="0" noProof="0" dirty="0">
                <a:ln>
                  <a:noFill/>
                </a:ln>
                <a:solidFill>
                  <a:srgbClr val="000000"/>
                </a:solidFill>
                <a:effectLst/>
                <a:uLnTx/>
                <a:uFillTx/>
                <a:latin typeface="Arial"/>
                <a:ea typeface="+mn-ea"/>
                <a:cs typeface="+mn-cs"/>
              </a:rPr>
              <a:t> (2021); Masdar,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56"/>
              </a:rPr>
              <a:t>CCUS at Emirates Steel</a:t>
            </a:r>
            <a:r>
              <a:rPr kumimoji="0" lang="en-US" sz="800" b="0" i="0" u="none" strike="noStrike" kern="1200" cap="none" spc="0" normalizeH="0" baseline="0" noProof="0" dirty="0">
                <a:ln>
                  <a:noFill/>
                </a:ln>
                <a:solidFill>
                  <a:srgbClr val="000000"/>
                </a:solidFill>
                <a:effectLst/>
                <a:uLnTx/>
                <a:uFillTx/>
                <a:latin typeface="Arial"/>
                <a:ea typeface="+mn-ea"/>
                <a:cs typeface="+mn-cs"/>
              </a:rPr>
              <a:t> (2012)</a:t>
            </a:r>
            <a:r>
              <a:rPr lang="en-US" sz="800" dirty="0">
                <a:solidFill>
                  <a:srgbClr val="000000"/>
                </a:solidFill>
                <a:latin typeface="Arial"/>
              </a:rPr>
              <a:t>; </a:t>
            </a:r>
            <a:r>
              <a:rPr lang="en-US" sz="800" dirty="0"/>
              <a:t>DOE, </a:t>
            </a:r>
            <a:r>
              <a:rPr lang="en-US" sz="800" u="sng" dirty="0">
                <a:hlinkClick r:id="rId57"/>
              </a:rPr>
              <a:t>Pathways to Commercial Liftoff </a:t>
            </a:r>
            <a:r>
              <a:rPr lang="en-US" sz="800" dirty="0"/>
              <a:t>(2024)​; </a:t>
            </a:r>
            <a:r>
              <a:rPr lang="en-US" sz="800" dirty="0">
                <a:solidFill>
                  <a:srgbClr val="000000"/>
                </a:solidFill>
              </a:rPr>
              <a:t>IEA, </a:t>
            </a:r>
            <a:r>
              <a:rPr lang="en-US" sz="800" dirty="0">
                <a:solidFill>
                  <a:srgbClr val="000000"/>
                </a:solidFill>
                <a:hlinkClick r:id="rId58"/>
              </a:rPr>
              <a:t>Levelized Cost of CO2 Capture by Sector and Initial CO2 Concentration</a:t>
            </a:r>
            <a:r>
              <a:rPr lang="en-US" sz="800" dirty="0">
                <a:solidFill>
                  <a:srgbClr val="000000"/>
                </a:solidFill>
              </a:rPr>
              <a:t> (2019); Harvard Kennedy School Belfer Center, </a:t>
            </a:r>
            <a:r>
              <a:rPr lang="en-US" sz="800" dirty="0">
                <a:solidFill>
                  <a:srgbClr val="000000"/>
                </a:solidFill>
                <a:hlinkClick r:id="rId59"/>
              </a:rPr>
              <a:t>Carbon Capture Utilization and Storage: Technologies and Costs US Context </a:t>
            </a:r>
            <a:r>
              <a:rPr lang="en-US" sz="800" dirty="0">
                <a:solidFill>
                  <a:srgbClr val="000000"/>
                </a:solidFill>
              </a:rPr>
              <a:t>(2022).</a:t>
            </a:r>
            <a:endParaRPr kumimoji="0" lang="en-US" sz="800" b="0" i="0" u="none" strike="noStrike" kern="1200" cap="none" spc="0" normalizeH="0" baseline="0" noProof="0" dirty="0">
              <a:ln>
                <a:noFill/>
              </a:ln>
              <a:solidFill>
                <a:srgbClr val="000000"/>
              </a:solidFill>
              <a:effectLst/>
              <a:uLnTx/>
              <a:uFillTx/>
              <a:latin typeface="Arial"/>
              <a:ea typeface="+mn-ea"/>
              <a:cs typeface="Arial"/>
            </a:endParaRPr>
          </a:p>
          <a:p>
            <a:pPr lvl="0">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Grace Frascati, Michelle Priscilla, Hyae Ryung Kim, and </a:t>
            </a:r>
            <a:r>
              <a:rPr lang="en-US" sz="800" dirty="0">
                <a:solidFill>
                  <a:srgbClr val="000000"/>
                </a:solidFill>
                <a:hlinkClick r:id="rId60"/>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61"/>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62"/>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C7B90551-7703-43E3-EAA8-8C2E70CDFEEA}"/>
              </a:ext>
            </a:extLst>
          </p:cNvPr>
          <p:cNvSpPr/>
          <p:nvPr/>
        </p:nvSpPr>
        <p:spPr bwMode="gray">
          <a:xfrm>
            <a:off x="495884" y="68051"/>
            <a:ext cx="2430196" cy="36576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a:solidFill>
                  <a:srgbClr val="FFFFFF"/>
                </a:solidFill>
                <a:latin typeface="Arial"/>
              </a:rPr>
              <a:t>Iron and Steel</a:t>
            </a:r>
          </a:p>
        </p:txBody>
      </p:sp>
      <p:graphicFrame>
        <p:nvGraphicFramePr>
          <p:cNvPr id="75" name="Chart 74">
            <a:extLst>
              <a:ext uri="{FF2B5EF4-FFF2-40B4-BE49-F238E27FC236}">
                <a16:creationId xmlns:a16="http://schemas.microsoft.com/office/drawing/2014/main" id="{28B5DA6D-296B-E99F-2C53-FD46BF6BD142}"/>
              </a:ext>
            </a:extLst>
          </p:cNvPr>
          <p:cNvGraphicFramePr/>
          <p:nvPr>
            <p:custDataLst>
              <p:tags r:id="rId34"/>
            </p:custDataLst>
            <p:extLst>
              <p:ext uri="{D42A27DB-BD31-4B8C-83A1-F6EECF244321}">
                <p14:modId xmlns:p14="http://schemas.microsoft.com/office/powerpoint/2010/main" val="4020885132"/>
              </p:ext>
            </p:extLst>
          </p:nvPr>
        </p:nvGraphicFramePr>
        <p:xfrm>
          <a:off x="7459663" y="2686050"/>
          <a:ext cx="4264025" cy="3187700"/>
        </p:xfrm>
        <a:graphic>
          <a:graphicData uri="http://schemas.openxmlformats.org/drawingml/2006/chart">
            <c:chart xmlns:c="http://schemas.openxmlformats.org/drawingml/2006/chart" xmlns:r="http://schemas.openxmlformats.org/officeDocument/2006/relationships" r:id="rId63"/>
          </a:graphicData>
        </a:graphic>
      </p:graphicFrame>
      <p:sp>
        <p:nvSpPr>
          <p:cNvPr id="41" name="Text Placeholder 10">
            <a:extLst>
              <a:ext uri="{FF2B5EF4-FFF2-40B4-BE49-F238E27FC236}">
                <a16:creationId xmlns:a16="http://schemas.microsoft.com/office/drawing/2014/main" id="{39ABACEB-D3D6-B9C2-8408-9EEDE44170A6}"/>
              </a:ext>
            </a:extLst>
          </p:cNvPr>
          <p:cNvSpPr>
            <a:spLocks noGrp="1"/>
          </p:cNvSpPr>
          <p:nvPr>
            <p:custDataLst>
              <p:tags r:id="rId35"/>
            </p:custDataLst>
          </p:nvPr>
        </p:nvSpPr>
        <p:spPr bwMode="gray">
          <a:xfrm>
            <a:off x="7356475" y="5700713"/>
            <a:ext cx="84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2C1C7C3F-28F5-4187-BD45-B1D7C08A0199}" type="datetime'''''''''''''''''0'''''''''''''''''">
              <a:rPr lang="en-US" altLang="en-US" sz="1200" smtClean="0"/>
              <a:pPr marL="0" lvl="0" indent="0" algn="r">
                <a:spcBef>
                  <a:spcPct val="0"/>
                </a:spcBef>
                <a:spcAft>
                  <a:spcPct val="0"/>
                </a:spcAft>
                <a:buNone/>
              </a:pPr>
              <a:t>0</a:t>
            </a:fld>
            <a:endParaRPr lang="en-US" sz="1200"/>
          </a:p>
        </p:txBody>
      </p:sp>
      <p:sp>
        <p:nvSpPr>
          <p:cNvPr id="42" name="Text Placeholder 10">
            <a:extLst>
              <a:ext uri="{FF2B5EF4-FFF2-40B4-BE49-F238E27FC236}">
                <a16:creationId xmlns:a16="http://schemas.microsoft.com/office/drawing/2014/main" id="{8F276E9F-5E95-AD95-3A92-ABEB3D502D29}"/>
              </a:ext>
            </a:extLst>
          </p:cNvPr>
          <p:cNvSpPr>
            <a:spLocks noGrp="1"/>
          </p:cNvSpPr>
          <p:nvPr>
            <p:custDataLst>
              <p:tags r:id="rId36"/>
            </p:custDataLst>
          </p:nvPr>
        </p:nvSpPr>
        <p:spPr bwMode="gray">
          <a:xfrm>
            <a:off x="7188200" y="4945063"/>
            <a:ext cx="252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7E0419E1-3858-4802-B3EE-D59CC9CE0695}" type="datetime'''''''''''''''50''''''''''''''''''''''0'''''''''''''''''''''''">
              <a:rPr lang="en-US" altLang="en-US" sz="1200" smtClean="0"/>
              <a:pPr marL="0" lvl="0" indent="0" algn="r">
                <a:spcBef>
                  <a:spcPct val="0"/>
                </a:spcBef>
                <a:spcAft>
                  <a:spcPct val="0"/>
                </a:spcAft>
                <a:buNone/>
              </a:pPr>
              <a:t>500</a:t>
            </a:fld>
            <a:endParaRPr lang="en-US" sz="1200"/>
          </a:p>
        </p:txBody>
      </p:sp>
      <p:sp>
        <p:nvSpPr>
          <p:cNvPr id="43" name="Text Placeholder 10">
            <a:extLst>
              <a:ext uri="{FF2B5EF4-FFF2-40B4-BE49-F238E27FC236}">
                <a16:creationId xmlns:a16="http://schemas.microsoft.com/office/drawing/2014/main" id="{4725DD0C-DC08-11B5-75E0-5670DBB1CAEC}"/>
              </a:ext>
            </a:extLst>
          </p:cNvPr>
          <p:cNvSpPr>
            <a:spLocks noGrp="1"/>
          </p:cNvSpPr>
          <p:nvPr>
            <p:custDataLst>
              <p:tags r:id="rId37"/>
            </p:custDataLst>
          </p:nvPr>
        </p:nvSpPr>
        <p:spPr bwMode="gray">
          <a:xfrm>
            <a:off x="7061200" y="4189413"/>
            <a:ext cx="379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DF629460-25BD-4954-BFB2-4E1E7F2388F4}" type="datetime'''''''''''''1'''''''''''''''''',0''0''''''''''0'''''''''">
              <a:rPr lang="en-US" altLang="en-US" sz="1200" smtClean="0"/>
              <a:pPr marL="0" lvl="0" indent="0" algn="r">
                <a:spcBef>
                  <a:spcPct val="0"/>
                </a:spcBef>
                <a:spcAft>
                  <a:spcPct val="0"/>
                </a:spcAft>
                <a:buNone/>
              </a:pPr>
              <a:t>1,000</a:t>
            </a:fld>
            <a:endParaRPr lang="en-US" sz="1200"/>
          </a:p>
        </p:txBody>
      </p:sp>
      <p:sp>
        <p:nvSpPr>
          <p:cNvPr id="44" name="Text Placeholder 10">
            <a:extLst>
              <a:ext uri="{FF2B5EF4-FFF2-40B4-BE49-F238E27FC236}">
                <a16:creationId xmlns:a16="http://schemas.microsoft.com/office/drawing/2014/main" id="{887EF03A-3296-0B0E-4895-73154B9FDB25}"/>
              </a:ext>
            </a:extLst>
          </p:cNvPr>
          <p:cNvSpPr>
            <a:spLocks noGrp="1"/>
          </p:cNvSpPr>
          <p:nvPr>
            <p:custDataLst>
              <p:tags r:id="rId38"/>
            </p:custDataLst>
          </p:nvPr>
        </p:nvSpPr>
        <p:spPr bwMode="gray">
          <a:xfrm>
            <a:off x="7061200" y="3433763"/>
            <a:ext cx="379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F0B0509-2815-4B23-A87E-CC06AB612A6D}" type="datetime'''1,''''''''''''''''''''''''''''''5''''0''''0'">
              <a:rPr lang="en-US" altLang="en-US" sz="1200" smtClean="0"/>
              <a:pPr marL="0" lvl="0" indent="0" algn="r">
                <a:spcBef>
                  <a:spcPct val="0"/>
                </a:spcBef>
                <a:spcAft>
                  <a:spcPct val="0"/>
                </a:spcAft>
                <a:buNone/>
              </a:pPr>
              <a:t>1,500</a:t>
            </a:fld>
            <a:endParaRPr lang="en-US" sz="1200"/>
          </a:p>
        </p:txBody>
      </p:sp>
      <p:sp>
        <p:nvSpPr>
          <p:cNvPr id="45" name="Text Placeholder 10">
            <a:extLst>
              <a:ext uri="{FF2B5EF4-FFF2-40B4-BE49-F238E27FC236}">
                <a16:creationId xmlns:a16="http://schemas.microsoft.com/office/drawing/2014/main" id="{A3DFAB73-42C8-CA31-D424-94B846D0B67A}"/>
              </a:ext>
            </a:extLst>
          </p:cNvPr>
          <p:cNvSpPr>
            <a:spLocks noGrp="1"/>
          </p:cNvSpPr>
          <p:nvPr>
            <p:custDataLst>
              <p:tags r:id="rId39"/>
            </p:custDataLst>
          </p:nvPr>
        </p:nvSpPr>
        <p:spPr bwMode="gray">
          <a:xfrm>
            <a:off x="7061200" y="2678113"/>
            <a:ext cx="379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FBDFDCB9-4656-4810-9D93-44ABC8DC2D3C}" type="datetime'''''''2'''''''''',''''''''''''''''''''0''''0''''''''''''''''0'">
              <a:rPr lang="en-US" altLang="en-US" sz="1200" smtClean="0"/>
              <a:pPr marL="0" lvl="0" indent="0" algn="r">
                <a:spcBef>
                  <a:spcPct val="0"/>
                </a:spcBef>
                <a:spcAft>
                  <a:spcPct val="0"/>
                </a:spcAft>
                <a:buNone/>
              </a:pPr>
              <a:t>2,000</a:t>
            </a:fld>
            <a:endParaRPr lang="en-US" sz="1200"/>
          </a:p>
        </p:txBody>
      </p:sp>
      <p:sp>
        <p:nvSpPr>
          <p:cNvPr id="46" name="Text Placeholder 10">
            <a:extLst>
              <a:ext uri="{FF2B5EF4-FFF2-40B4-BE49-F238E27FC236}">
                <a16:creationId xmlns:a16="http://schemas.microsoft.com/office/drawing/2014/main" id="{209E2289-C487-F2E0-2621-DD077FA33C62}"/>
              </a:ext>
            </a:extLst>
          </p:cNvPr>
          <p:cNvSpPr>
            <a:spLocks noGrp="1"/>
          </p:cNvSpPr>
          <p:nvPr>
            <p:custDataLst>
              <p:tags r:id="rId40"/>
            </p:custDataLst>
          </p:nvPr>
        </p:nvSpPr>
        <p:spPr bwMode="auto">
          <a:xfrm>
            <a:off x="7061200" y="2198687"/>
            <a:ext cx="4149725" cy="3365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sz="1100" b="1" i="0">
                <a:solidFill>
                  <a:srgbClr val="000000"/>
                </a:solidFill>
                <a:effectLst/>
              </a:rPr>
              <a:t>Simplified levelized cost of competing low-carbon tech in steel</a:t>
            </a:r>
            <a:br>
              <a:rPr lang="en-US" sz="1100" b="1" i="0">
                <a:solidFill>
                  <a:srgbClr val="000000"/>
                </a:solidFill>
                <a:effectLst/>
              </a:rPr>
            </a:br>
            <a:r>
              <a:rPr lang="en-US" sz="1100" b="1" i="0">
                <a:solidFill>
                  <a:srgbClr val="000000"/>
                </a:solidFill>
                <a:effectLst/>
              </a:rPr>
              <a:t> production</a:t>
            </a:r>
          </a:p>
        </p:txBody>
      </p:sp>
      <p:sp>
        <p:nvSpPr>
          <p:cNvPr id="47" name="Text Placeholder 10">
            <a:extLst>
              <a:ext uri="{FF2B5EF4-FFF2-40B4-BE49-F238E27FC236}">
                <a16:creationId xmlns:a16="http://schemas.microsoft.com/office/drawing/2014/main" id="{19FDEACC-0135-A1B9-7619-59F91865C5A9}"/>
              </a:ext>
            </a:extLst>
          </p:cNvPr>
          <p:cNvSpPr>
            <a:spLocks noGrp="1"/>
          </p:cNvSpPr>
          <p:nvPr>
            <p:custDataLst>
              <p:tags r:id="rId41"/>
            </p:custDataLst>
          </p:nvPr>
        </p:nvSpPr>
        <p:spPr bwMode="auto">
          <a:xfrm>
            <a:off x="7664450" y="5842000"/>
            <a:ext cx="5730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0B2689C-8AA9-4A88-9EA0-40260862C163}" type="datetime'B''''''''''''''F''''-''''''''''''B''''''''''''''O''''''F'''">
              <a:rPr lang="en-US" altLang="en-US" sz="1200" smtClean="0"/>
              <a:pPr marL="0" lvl="0" indent="0" algn="ctr">
                <a:spcBef>
                  <a:spcPct val="0"/>
                </a:spcBef>
                <a:spcAft>
                  <a:spcPct val="0"/>
                </a:spcAft>
                <a:buNone/>
              </a:pPr>
              <a:t>BF-BOF</a:t>
            </a:fld>
            <a:endParaRPr lang="en-US" sz="1200"/>
          </a:p>
        </p:txBody>
      </p:sp>
      <p:sp>
        <p:nvSpPr>
          <p:cNvPr id="48" name="Text Placeholder 10">
            <a:extLst>
              <a:ext uri="{FF2B5EF4-FFF2-40B4-BE49-F238E27FC236}">
                <a16:creationId xmlns:a16="http://schemas.microsoft.com/office/drawing/2014/main" id="{00A3E0C6-2588-6487-C3BE-89F02BD3B277}"/>
              </a:ext>
            </a:extLst>
          </p:cNvPr>
          <p:cNvSpPr>
            <a:spLocks noGrp="1"/>
          </p:cNvSpPr>
          <p:nvPr>
            <p:custDataLst>
              <p:tags r:id="rId42"/>
            </p:custDataLst>
          </p:nvPr>
        </p:nvSpPr>
        <p:spPr bwMode="auto">
          <a:xfrm>
            <a:off x="8637588" y="5842000"/>
            <a:ext cx="2667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47B9287-9990-465D-9E1D-4C942C3621E3}" type="datetime'''''''''''I''''''''''S''''''''''''''R'''''''''''''''''''''''">
              <a:rPr lang="en-US" altLang="en-US" sz="1200" smtClean="0"/>
              <a:pPr marL="0" lvl="0" indent="0" algn="ctr">
                <a:spcBef>
                  <a:spcPct val="0"/>
                </a:spcBef>
                <a:spcAft>
                  <a:spcPct val="0"/>
                </a:spcAft>
                <a:buNone/>
              </a:pPr>
              <a:t>ISR</a:t>
            </a:fld>
            <a:endParaRPr lang="en-US" sz="1200"/>
          </a:p>
        </p:txBody>
      </p:sp>
      <p:sp>
        <p:nvSpPr>
          <p:cNvPr id="49" name="Text Placeholder 10">
            <a:extLst>
              <a:ext uri="{FF2B5EF4-FFF2-40B4-BE49-F238E27FC236}">
                <a16:creationId xmlns:a16="http://schemas.microsoft.com/office/drawing/2014/main" id="{18F896AB-3677-F3DE-7571-59AB92A46A8D}"/>
              </a:ext>
            </a:extLst>
          </p:cNvPr>
          <p:cNvSpPr>
            <a:spLocks noGrp="1"/>
          </p:cNvSpPr>
          <p:nvPr>
            <p:custDataLst>
              <p:tags r:id="rId43"/>
            </p:custDataLst>
          </p:nvPr>
        </p:nvSpPr>
        <p:spPr bwMode="auto">
          <a:xfrm>
            <a:off x="9291638" y="5842000"/>
            <a:ext cx="5969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079BCE2-3651-423A-A848-740A79A87BEC}" type="datetime'Ga''''''''''''''''s'' ''''D''''''''''R''''''''''''''''''''''I'">
              <a:rPr lang="en-US" altLang="en-US" sz="1200" smtClean="0"/>
              <a:pPr marL="0" lvl="0" indent="0" algn="ctr">
                <a:spcBef>
                  <a:spcPct val="0"/>
                </a:spcBef>
                <a:spcAft>
                  <a:spcPct val="0"/>
                </a:spcAft>
                <a:buNone/>
              </a:pPr>
              <a:t>Gas DRI</a:t>
            </a:fld>
            <a:endParaRPr lang="en-US" sz="1200"/>
          </a:p>
        </p:txBody>
      </p:sp>
      <p:sp>
        <p:nvSpPr>
          <p:cNvPr id="50" name="Text Placeholder 10">
            <a:extLst>
              <a:ext uri="{FF2B5EF4-FFF2-40B4-BE49-F238E27FC236}">
                <a16:creationId xmlns:a16="http://schemas.microsoft.com/office/drawing/2014/main" id="{4BA00489-C0D7-3D42-BF6C-EEA032352E72}"/>
              </a:ext>
            </a:extLst>
          </p:cNvPr>
          <p:cNvSpPr>
            <a:spLocks noGrp="1"/>
          </p:cNvSpPr>
          <p:nvPr>
            <p:custDataLst>
              <p:tags r:id="rId44"/>
            </p:custDataLst>
          </p:nvPr>
        </p:nvSpPr>
        <p:spPr bwMode="auto">
          <a:xfrm>
            <a:off x="10112375" y="5842000"/>
            <a:ext cx="5969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665004D-7F31-439F-861E-44FFE89879D8}" type="datetime'''''''''G''''''''''''''''''a''''''s'' ''D''R''''I'''''''''''">
              <a:rPr lang="en-US" altLang="en-US" sz="1200" smtClean="0"/>
              <a:pPr marL="0" lvl="0" indent="0" algn="ctr">
                <a:spcBef>
                  <a:spcPct val="0"/>
                </a:spcBef>
                <a:spcAft>
                  <a:spcPct val="0"/>
                </a:spcAft>
                <a:buNone/>
              </a:pPr>
              <a:t>Gas DRI</a:t>
            </a:fld>
            <a:endParaRPr lang="en-US" sz="1200"/>
          </a:p>
        </p:txBody>
      </p:sp>
      <p:sp>
        <p:nvSpPr>
          <p:cNvPr id="51" name="Text Placeholder 10">
            <a:extLst>
              <a:ext uri="{FF2B5EF4-FFF2-40B4-BE49-F238E27FC236}">
                <a16:creationId xmlns:a16="http://schemas.microsoft.com/office/drawing/2014/main" id="{A7D42104-3B9E-1C75-4EC2-ABBDA3BCA2B7}"/>
              </a:ext>
            </a:extLst>
          </p:cNvPr>
          <p:cNvSpPr>
            <a:spLocks noGrp="1"/>
          </p:cNvSpPr>
          <p:nvPr>
            <p:custDataLst>
              <p:tags r:id="rId45"/>
            </p:custDataLst>
          </p:nvPr>
        </p:nvSpPr>
        <p:spPr bwMode="auto">
          <a:xfrm>
            <a:off x="10974388" y="5842000"/>
            <a:ext cx="5111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E0CE0C7-DDB6-4EC7-AF20-08F0B0391542}" type="datetime'''H2'''''''''''''''''''''''''''' ''DR''''''''''''''''I'''''">
              <a:rPr lang="en-US" altLang="en-US" sz="1200" smtClean="0"/>
              <a:pPr marL="0" lvl="0" indent="0" algn="ctr">
                <a:spcBef>
                  <a:spcPct val="0"/>
                </a:spcBef>
                <a:spcAft>
                  <a:spcPct val="0"/>
                </a:spcAft>
                <a:buNone/>
              </a:pPr>
              <a:t>H2 DRI</a:t>
            </a:fld>
            <a:endParaRPr lang="en-US" sz="1200"/>
          </a:p>
        </p:txBody>
      </p:sp>
      <p:grpSp>
        <p:nvGrpSpPr>
          <p:cNvPr id="52" name="Group 51">
            <a:extLst>
              <a:ext uri="{FF2B5EF4-FFF2-40B4-BE49-F238E27FC236}">
                <a16:creationId xmlns:a16="http://schemas.microsoft.com/office/drawing/2014/main" id="{A78563A2-9AC3-D11F-F969-F5C7A9BCACD9}"/>
              </a:ext>
            </a:extLst>
          </p:cNvPr>
          <p:cNvGrpSpPr/>
          <p:nvPr/>
        </p:nvGrpSpPr>
        <p:grpSpPr>
          <a:xfrm>
            <a:off x="10247312" y="2578100"/>
            <a:ext cx="1495426" cy="823913"/>
            <a:chOff x="10247312" y="2159391"/>
            <a:chExt cx="1495426" cy="823553"/>
          </a:xfrm>
        </p:grpSpPr>
        <p:sp>
          <p:nvSpPr>
            <p:cNvPr id="53" name="Rectangle 52">
              <a:extLst>
                <a:ext uri="{FF2B5EF4-FFF2-40B4-BE49-F238E27FC236}">
                  <a16:creationId xmlns:a16="http://schemas.microsoft.com/office/drawing/2014/main" id="{96D821BE-45BB-5129-AA69-F6EE715F51A1}"/>
                </a:ext>
              </a:extLst>
            </p:cNvPr>
            <p:cNvSpPr/>
            <p:nvPr/>
          </p:nvSpPr>
          <p:spPr bwMode="gray">
            <a:xfrm>
              <a:off x="10247312" y="2597970"/>
              <a:ext cx="179388" cy="11430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nvGrpSpPr>
            <p:cNvPr id="54" name="Group 53">
              <a:extLst>
                <a:ext uri="{FF2B5EF4-FFF2-40B4-BE49-F238E27FC236}">
                  <a16:creationId xmlns:a16="http://schemas.microsoft.com/office/drawing/2014/main" id="{4EFCCF1D-9EEC-C954-30AA-2109C1A91F8D}"/>
                </a:ext>
              </a:extLst>
            </p:cNvPr>
            <p:cNvGrpSpPr/>
            <p:nvPr/>
          </p:nvGrpSpPr>
          <p:grpSpPr>
            <a:xfrm>
              <a:off x="10247312" y="2159391"/>
              <a:ext cx="1495426" cy="823553"/>
              <a:chOff x="10247312" y="2159391"/>
              <a:chExt cx="1495426" cy="823553"/>
            </a:xfrm>
          </p:grpSpPr>
          <p:sp>
            <p:nvSpPr>
              <p:cNvPr id="55" name="Rectangle 54">
                <a:extLst>
                  <a:ext uri="{FF2B5EF4-FFF2-40B4-BE49-F238E27FC236}">
                    <a16:creationId xmlns:a16="http://schemas.microsoft.com/office/drawing/2014/main" id="{DCC12909-4604-4AFC-00D1-6BCC7CAEEABB}"/>
                  </a:ext>
                </a:extLst>
              </p:cNvPr>
              <p:cNvSpPr/>
              <p:nvPr/>
            </p:nvSpPr>
            <p:spPr bwMode="gray">
              <a:xfrm>
                <a:off x="10247312" y="2229644"/>
                <a:ext cx="179388" cy="1143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6" name="Rectangle 55">
                <a:extLst>
                  <a:ext uri="{FF2B5EF4-FFF2-40B4-BE49-F238E27FC236}">
                    <a16:creationId xmlns:a16="http://schemas.microsoft.com/office/drawing/2014/main" id="{7FE11D28-09B7-AC5B-70FF-F3331B3380C5}"/>
                  </a:ext>
                </a:extLst>
              </p:cNvPr>
              <p:cNvSpPr/>
              <p:nvPr/>
            </p:nvSpPr>
            <p:spPr bwMode="gray">
              <a:xfrm>
                <a:off x="10247312" y="2416760"/>
                <a:ext cx="179388" cy="11430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7" name="TextBox 56">
                <a:extLst>
                  <a:ext uri="{FF2B5EF4-FFF2-40B4-BE49-F238E27FC236}">
                    <a16:creationId xmlns:a16="http://schemas.microsoft.com/office/drawing/2014/main" id="{8345E424-11A4-C172-6A00-3C1236B09AE7}"/>
                  </a:ext>
                </a:extLst>
              </p:cNvPr>
              <p:cNvSpPr txBox="1"/>
              <p:nvPr/>
            </p:nvSpPr>
            <p:spPr bwMode="gray">
              <a:xfrm>
                <a:off x="10445750" y="2159391"/>
                <a:ext cx="1110552" cy="257369"/>
              </a:xfrm>
              <a:prstGeom prst="rect">
                <a:avLst/>
              </a:prstGeom>
              <a:noFill/>
            </p:spPr>
            <p:txBody>
              <a:bodyPr wrap="square" lIns="36000" tIns="36000" rIns="36000" bIns="36000" rtlCol="0">
                <a:spAutoFit/>
              </a:bodyPr>
              <a:lstStyle/>
              <a:p>
                <a:pPr marL="0" indent="0">
                  <a:buNone/>
                </a:pPr>
                <a:r>
                  <a:rPr lang="en-US" sz="1200"/>
                  <a:t>Conventional</a:t>
                </a:r>
              </a:p>
            </p:txBody>
          </p:sp>
          <p:sp>
            <p:nvSpPr>
              <p:cNvPr id="58" name="TextBox 57">
                <a:extLst>
                  <a:ext uri="{FF2B5EF4-FFF2-40B4-BE49-F238E27FC236}">
                    <a16:creationId xmlns:a16="http://schemas.microsoft.com/office/drawing/2014/main" id="{D90A8D00-CD62-C7CC-7532-411320818135}"/>
                  </a:ext>
                </a:extLst>
              </p:cNvPr>
              <p:cNvSpPr txBox="1"/>
              <p:nvPr/>
            </p:nvSpPr>
            <p:spPr bwMode="gray">
              <a:xfrm>
                <a:off x="10445750" y="2363008"/>
                <a:ext cx="1110552" cy="257369"/>
              </a:xfrm>
              <a:prstGeom prst="rect">
                <a:avLst/>
              </a:prstGeom>
              <a:noFill/>
            </p:spPr>
            <p:txBody>
              <a:bodyPr wrap="square" lIns="36000" tIns="36000" rIns="36000" bIns="36000" rtlCol="0">
                <a:spAutoFit/>
              </a:bodyPr>
              <a:lstStyle/>
              <a:p>
                <a:pPr marL="0" indent="0">
                  <a:buNone/>
                </a:pPr>
                <a:r>
                  <a:rPr lang="en-US" sz="1200"/>
                  <a:t>CCUS-based</a:t>
                </a:r>
              </a:p>
            </p:txBody>
          </p:sp>
          <p:sp>
            <p:nvSpPr>
              <p:cNvPr id="59" name="TextBox 58">
                <a:extLst>
                  <a:ext uri="{FF2B5EF4-FFF2-40B4-BE49-F238E27FC236}">
                    <a16:creationId xmlns:a16="http://schemas.microsoft.com/office/drawing/2014/main" id="{5F13F93D-20AB-7F4E-4331-2989DDA6AC1B}"/>
                  </a:ext>
                </a:extLst>
              </p:cNvPr>
              <p:cNvSpPr txBox="1"/>
              <p:nvPr/>
            </p:nvSpPr>
            <p:spPr bwMode="gray">
              <a:xfrm>
                <a:off x="10445750" y="2540909"/>
                <a:ext cx="1296988" cy="442035"/>
              </a:xfrm>
              <a:prstGeom prst="rect">
                <a:avLst/>
              </a:prstGeom>
              <a:noFill/>
            </p:spPr>
            <p:txBody>
              <a:bodyPr wrap="square" lIns="36000" tIns="36000" rIns="36000" bIns="36000" rtlCol="0">
                <a:spAutoFit/>
              </a:bodyPr>
              <a:lstStyle/>
              <a:p>
                <a:pPr marL="0" indent="0">
                  <a:buNone/>
                </a:pPr>
                <a:r>
                  <a:rPr lang="en-US" sz="1200"/>
                  <a:t>Non CCUS-based (low CO</a:t>
                </a:r>
                <a:r>
                  <a:rPr lang="en-US" sz="1200" baseline="-25000"/>
                  <a:t>2</a:t>
                </a:r>
                <a:r>
                  <a:rPr lang="en-US" sz="1200"/>
                  <a:t>)</a:t>
                </a:r>
              </a:p>
            </p:txBody>
          </p:sp>
        </p:grpSp>
      </p:grpSp>
      <p:grpSp>
        <p:nvGrpSpPr>
          <p:cNvPr id="60" name="Group 59">
            <a:extLst>
              <a:ext uri="{FF2B5EF4-FFF2-40B4-BE49-F238E27FC236}">
                <a16:creationId xmlns:a16="http://schemas.microsoft.com/office/drawing/2014/main" id="{763D919C-85E7-9A85-3CF5-6F765A0F991E}"/>
              </a:ext>
            </a:extLst>
          </p:cNvPr>
          <p:cNvGrpSpPr/>
          <p:nvPr/>
        </p:nvGrpSpPr>
        <p:grpSpPr>
          <a:xfrm>
            <a:off x="329184" y="1479732"/>
            <a:ext cx="6203951" cy="503663"/>
            <a:chOff x="488950" y="1479732"/>
            <a:chExt cx="4394199" cy="503663"/>
          </a:xfrm>
        </p:grpSpPr>
        <p:sp>
          <p:nvSpPr>
            <p:cNvPr id="61" name="btfpColumnHeaderBoxText223027">
              <a:extLst>
                <a:ext uri="{FF2B5EF4-FFF2-40B4-BE49-F238E27FC236}">
                  <a16:creationId xmlns:a16="http://schemas.microsoft.com/office/drawing/2014/main" id="{5E55B25C-2CA9-BB91-8176-B294C2BE5E1E}"/>
                </a:ext>
              </a:extLst>
            </p:cNvPr>
            <p:cNvSpPr txBox="1"/>
            <p:nvPr/>
          </p:nvSpPr>
          <p:spPr bwMode="gray">
            <a:xfrm>
              <a:off x="488950" y="1479732"/>
              <a:ext cx="4394198" cy="503663"/>
            </a:xfrm>
            <a:prstGeom prst="rect">
              <a:avLst/>
            </a:prstGeom>
            <a:noFill/>
            <a:ln w="9525" cap="flat" cmpd="sng" algn="ctr">
              <a:noFill/>
              <a:prstDash val="solid"/>
              <a:round/>
              <a:headEnd type="none" w="med" len="med"/>
              <a:tailEnd type="none" w="med" len="med"/>
            </a:ln>
          </p:spPr>
          <p:txBody>
            <a:bodyPr vert="horz" wrap="square" lIns="36036" tIns="36036" rIns="36036" bIns="36036"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Iron and steel levelized cost is on the lower end of </a:t>
              </a:r>
              <a:r>
                <a:rPr lang="en-US" sz="1400" b="1" dirty="0">
                  <a:solidFill>
                    <a:srgbClr val="000000"/>
                  </a:solidFill>
                  <a:latin typeface="Arial"/>
                </a:rPr>
                <a:t>overall </a:t>
              </a:r>
              <a:r>
                <a:rPr kumimoji="0" lang="en-US" sz="1400" b="1" i="0" u="none" strike="noStrike" kern="1200" cap="none" spc="0" normalizeH="0" baseline="0" noProof="0" dirty="0">
                  <a:ln>
                    <a:noFill/>
                  </a:ln>
                  <a:solidFill>
                    <a:srgbClr val="000000"/>
                  </a:solidFill>
                  <a:effectLst/>
                  <a:uLnTx/>
                  <a:uFillTx/>
                  <a:latin typeface="Arial"/>
                  <a:ea typeface="+mn-ea"/>
                  <a:cs typeface="+mn-cs"/>
                </a:rPr>
                <a:t>industry range</a:t>
              </a:r>
              <a:endParaRPr kumimoji="0" lang="en-US" sz="1400" b="1" i="0" u="none" strike="noStrike" kern="1200" cap="none" spc="0" normalizeH="0" baseline="-25000" noProof="0" dirty="0">
                <a:ln>
                  <a:noFill/>
                </a:ln>
                <a:solidFill>
                  <a:srgbClr val="000000"/>
                </a:solidFill>
                <a:effectLst/>
                <a:uLnTx/>
                <a:uFillTx/>
                <a:latin typeface="Arial"/>
                <a:ea typeface="+mn-ea"/>
                <a:cs typeface="+mn-cs"/>
              </a:endParaRPr>
            </a:p>
          </p:txBody>
        </p:sp>
        <p:cxnSp>
          <p:nvCxnSpPr>
            <p:cNvPr id="62" name="btfpColumnHeaderBoxLine223027">
              <a:extLst>
                <a:ext uri="{FF2B5EF4-FFF2-40B4-BE49-F238E27FC236}">
                  <a16:creationId xmlns:a16="http://schemas.microsoft.com/office/drawing/2014/main" id="{488046DB-E7D2-D971-3443-83F96DE84B7C}"/>
                </a:ext>
              </a:extLst>
            </p:cNvPr>
            <p:cNvCxnSpPr>
              <a:cxnSpLocks/>
            </p:cNvCxnSpPr>
            <p:nvPr/>
          </p:nvCxnSpPr>
          <p:spPr bwMode="gray">
            <a:xfrm>
              <a:off x="488952" y="1965105"/>
              <a:ext cx="4394197" cy="0"/>
            </a:xfrm>
            <a:prstGeom prst="line">
              <a:avLst/>
            </a:prstGeom>
            <a:ln w="9525" cap="flat" cmpd="sng" algn="ctr">
              <a:solidFill>
                <a:schemeClr val="tx1"/>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3660BE4A-CFF4-39CB-B941-EA37582C0950}"/>
              </a:ext>
            </a:extLst>
          </p:cNvPr>
          <p:cNvGrpSpPr/>
          <p:nvPr/>
        </p:nvGrpSpPr>
        <p:grpSpPr>
          <a:xfrm>
            <a:off x="7023100" y="1477489"/>
            <a:ext cx="4684713" cy="503663"/>
            <a:chOff x="488950" y="1479732"/>
            <a:chExt cx="4394199" cy="503663"/>
          </a:xfrm>
        </p:grpSpPr>
        <p:sp>
          <p:nvSpPr>
            <p:cNvPr id="64" name="btfpColumnHeaderBoxText223027">
              <a:extLst>
                <a:ext uri="{FF2B5EF4-FFF2-40B4-BE49-F238E27FC236}">
                  <a16:creationId xmlns:a16="http://schemas.microsoft.com/office/drawing/2014/main" id="{C73DDED0-AFE9-A45B-804E-949E20FFDFC9}"/>
                </a:ext>
              </a:extLst>
            </p:cNvPr>
            <p:cNvSpPr txBox="1"/>
            <p:nvPr/>
          </p:nvSpPr>
          <p:spPr bwMode="gray">
            <a:xfrm>
              <a:off x="488950" y="1479732"/>
              <a:ext cx="4394198" cy="503663"/>
            </a:xfrm>
            <a:prstGeom prst="rect">
              <a:avLst/>
            </a:prstGeom>
            <a:noFill/>
            <a:ln w="9525" cap="flat" cmpd="sng" algn="ctr">
              <a:noFill/>
              <a:prstDash val="solid"/>
              <a:round/>
              <a:headEnd type="none" w="med" len="med"/>
              <a:tailEnd type="none" w="med" len="med"/>
            </a:ln>
          </p:spPr>
          <p:txBody>
            <a:bodyPr vert="horz" wrap="square" lIns="36036" tIns="36036" rIns="36036" bIns="36036"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CCUS adds to cost consideration but is cheaper than hydrogen-based DRI</a:t>
              </a:r>
              <a:endParaRPr kumimoji="0" lang="en-US" sz="1400" b="1" i="0" u="none" strike="noStrike" kern="1200" cap="none" spc="0" normalizeH="0" baseline="-25000" noProof="0">
                <a:ln>
                  <a:noFill/>
                </a:ln>
                <a:solidFill>
                  <a:srgbClr val="000000"/>
                </a:solidFill>
                <a:effectLst/>
                <a:uLnTx/>
                <a:uFillTx/>
                <a:latin typeface="Arial"/>
                <a:ea typeface="+mn-ea"/>
                <a:cs typeface="+mn-cs"/>
              </a:endParaRPr>
            </a:p>
          </p:txBody>
        </p:sp>
        <p:cxnSp>
          <p:nvCxnSpPr>
            <p:cNvPr id="65" name="btfpColumnHeaderBoxLine223027">
              <a:extLst>
                <a:ext uri="{FF2B5EF4-FFF2-40B4-BE49-F238E27FC236}">
                  <a16:creationId xmlns:a16="http://schemas.microsoft.com/office/drawing/2014/main" id="{944B7469-DF78-1778-D6DD-05CD40F7E642}"/>
                </a:ext>
              </a:extLst>
            </p:cNvPr>
            <p:cNvCxnSpPr>
              <a:cxnSpLocks/>
            </p:cNvCxnSpPr>
            <p:nvPr/>
          </p:nvCxnSpPr>
          <p:spPr bwMode="gray">
            <a:xfrm>
              <a:off x="488952" y="1965105"/>
              <a:ext cx="4394197" cy="0"/>
            </a:xfrm>
            <a:prstGeom prst="line">
              <a:avLst/>
            </a:prstGeom>
            <a:ln w="9525" cap="flat" cmpd="sng" algn="ctr">
              <a:solidFill>
                <a:schemeClr val="tx1"/>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66" name="btfpCallout843070">
            <a:extLst>
              <a:ext uri="{FF2B5EF4-FFF2-40B4-BE49-F238E27FC236}">
                <a16:creationId xmlns:a16="http://schemas.microsoft.com/office/drawing/2014/main" id="{9EED7A73-6FF7-14DA-1187-455CF04AE097}"/>
              </a:ext>
            </a:extLst>
          </p:cNvPr>
          <p:cNvSpPr/>
          <p:nvPr/>
        </p:nvSpPr>
        <p:spPr bwMode="gray">
          <a:xfrm>
            <a:off x="3833813" y="3113807"/>
            <a:ext cx="2093121" cy="206641"/>
          </a:xfrm>
          <a:prstGeom prst="wedgeRectCallout">
            <a:avLst>
              <a:gd name="adj1" fmla="val -55031"/>
              <a:gd name="adj2" fmla="val -302007"/>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73" rIns="0" bIns="72073"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a:ea typeface="+mn-ea"/>
                <a:cs typeface="+mn-cs"/>
              </a:rPr>
              <a:t>Supports BNEF’s $72/ton estimate</a:t>
            </a:r>
            <a:endParaRPr kumimoji="0" lang="en-US" sz="1000" b="1" i="0" u="none" strike="noStrike" kern="1200" cap="none" spc="0" normalizeH="0" baseline="0" noProof="0" dirty="0">
              <a:ln>
                <a:noFill/>
              </a:ln>
              <a:solidFill>
                <a:schemeClr val="bg1"/>
              </a:solidFill>
              <a:effectLst/>
              <a:uLnTx/>
              <a:uFillTx/>
              <a:latin typeface="Arial"/>
              <a:ea typeface="+mn-ea"/>
              <a:cs typeface="+mn-cs"/>
            </a:endParaRPr>
          </a:p>
        </p:txBody>
      </p:sp>
      <p:grpSp>
        <p:nvGrpSpPr>
          <p:cNvPr id="68" name="Group 67">
            <a:extLst>
              <a:ext uri="{FF2B5EF4-FFF2-40B4-BE49-F238E27FC236}">
                <a16:creationId xmlns:a16="http://schemas.microsoft.com/office/drawing/2014/main" id="{2EA19993-8393-93FA-3B4B-8BEBBC0A45CC}"/>
              </a:ext>
            </a:extLst>
          </p:cNvPr>
          <p:cNvGrpSpPr/>
          <p:nvPr/>
        </p:nvGrpSpPr>
        <p:grpSpPr>
          <a:xfrm>
            <a:off x="4269142" y="2440577"/>
            <a:ext cx="2533295" cy="461075"/>
            <a:chOff x="10247312" y="2159391"/>
            <a:chExt cx="2533295" cy="460874"/>
          </a:xfrm>
        </p:grpSpPr>
        <p:sp>
          <p:nvSpPr>
            <p:cNvPr id="69" name="Rectangle 68">
              <a:extLst>
                <a:ext uri="{FF2B5EF4-FFF2-40B4-BE49-F238E27FC236}">
                  <a16:creationId xmlns:a16="http://schemas.microsoft.com/office/drawing/2014/main" id="{9A45C07D-474C-B1B0-ADD2-F132E9C357AE}"/>
                </a:ext>
              </a:extLst>
            </p:cNvPr>
            <p:cNvSpPr/>
            <p:nvPr/>
          </p:nvSpPr>
          <p:spPr bwMode="gray">
            <a:xfrm>
              <a:off x="10247312" y="2229644"/>
              <a:ext cx="179388" cy="114300"/>
            </a:xfrm>
            <a:prstGeom prst="rect">
              <a:avLst/>
            </a:prstGeom>
            <a:gradFill flip="none" rotWithShape="1">
              <a:gsLst>
                <a:gs pos="0">
                  <a:srgbClr val="34A398"/>
                </a:gs>
                <a:gs pos="100000">
                  <a:srgbClr val="D9D9D9"/>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70" name="Rectangle 69">
              <a:extLst>
                <a:ext uri="{FF2B5EF4-FFF2-40B4-BE49-F238E27FC236}">
                  <a16:creationId xmlns:a16="http://schemas.microsoft.com/office/drawing/2014/main" id="{A795222E-6527-1656-B630-F85946BEDA66}"/>
                </a:ext>
              </a:extLst>
            </p:cNvPr>
            <p:cNvSpPr/>
            <p:nvPr/>
          </p:nvSpPr>
          <p:spPr bwMode="gray">
            <a:xfrm>
              <a:off x="10247312" y="2416760"/>
              <a:ext cx="179388" cy="114300"/>
            </a:xfrm>
            <a:prstGeom prst="rect">
              <a:avLst/>
            </a:prstGeom>
            <a:noFill/>
            <a:ln w="28575">
              <a:gradFill flip="none" rotWithShape="1">
                <a:gsLst>
                  <a:gs pos="0">
                    <a:srgbClr val="34A398"/>
                  </a:gs>
                  <a:gs pos="100000">
                    <a:srgbClr val="D9D9D9"/>
                  </a:gs>
                </a:gsLst>
                <a:lin ang="0" scaled="1"/>
                <a:tileRect/>
              </a:gra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71" name="TextBox 70">
              <a:extLst>
                <a:ext uri="{FF2B5EF4-FFF2-40B4-BE49-F238E27FC236}">
                  <a16:creationId xmlns:a16="http://schemas.microsoft.com/office/drawing/2014/main" id="{360774F4-3F09-6872-43E5-39873D8F9462}"/>
                </a:ext>
              </a:extLst>
            </p:cNvPr>
            <p:cNvSpPr txBox="1"/>
            <p:nvPr/>
          </p:nvSpPr>
          <p:spPr bwMode="gray">
            <a:xfrm>
              <a:off x="10445750" y="2159391"/>
              <a:ext cx="1936748" cy="257369"/>
            </a:xfrm>
            <a:prstGeom prst="rect">
              <a:avLst/>
            </a:prstGeom>
            <a:noFill/>
          </p:spPr>
          <p:txBody>
            <a:bodyPr wrap="square" lIns="36000" tIns="36000" rIns="36000" bIns="36000" rtlCol="0">
              <a:spAutoFit/>
            </a:bodyPr>
            <a:lstStyle/>
            <a:p>
              <a:pPr marL="0" indent="0">
                <a:buNone/>
              </a:pPr>
              <a:r>
                <a:rPr lang="en-US" sz="1200" dirty="0"/>
                <a:t>Industrial carbon capture</a:t>
              </a:r>
            </a:p>
          </p:txBody>
        </p:sp>
        <p:sp>
          <p:nvSpPr>
            <p:cNvPr id="72" name="TextBox 71">
              <a:extLst>
                <a:ext uri="{FF2B5EF4-FFF2-40B4-BE49-F238E27FC236}">
                  <a16:creationId xmlns:a16="http://schemas.microsoft.com/office/drawing/2014/main" id="{C21E6B17-4278-9846-F983-84E1EBD9063A}"/>
                </a:ext>
              </a:extLst>
            </p:cNvPr>
            <p:cNvSpPr txBox="1"/>
            <p:nvPr/>
          </p:nvSpPr>
          <p:spPr bwMode="gray">
            <a:xfrm>
              <a:off x="10445749" y="2363008"/>
              <a:ext cx="2334858" cy="257257"/>
            </a:xfrm>
            <a:prstGeom prst="rect">
              <a:avLst/>
            </a:prstGeom>
            <a:noFill/>
          </p:spPr>
          <p:txBody>
            <a:bodyPr wrap="square" lIns="36000" tIns="36000" rIns="36000" bIns="36000" rtlCol="0">
              <a:spAutoFit/>
            </a:bodyPr>
            <a:lstStyle/>
            <a:p>
              <a:pPr lvl="0">
                <a:spcBef>
                  <a:spcPct val="0"/>
                </a:spcBef>
                <a:spcAft>
                  <a:spcPct val="0"/>
                </a:spcAft>
              </a:pPr>
              <a:r>
                <a:rPr lang="en-US" sz="1200" dirty="0"/>
                <a:t>Belfer estimated carbon capture</a:t>
              </a:r>
            </a:p>
          </p:txBody>
        </p:sp>
      </p:grpSp>
    </p:spTree>
    <p:extLst>
      <p:ext uri="{BB962C8B-B14F-4D97-AF65-F5344CB8AC3E}">
        <p14:creationId xmlns:p14="http://schemas.microsoft.com/office/powerpoint/2010/main" val="2629168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212DCC2-3A76-FF62-0F1C-4DE1727B1D6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84" imgH="486" progId="TCLayout.ActiveDocument.1">
                  <p:embed/>
                </p:oleObj>
              </mc:Choice>
              <mc:Fallback>
                <p:oleObj name="think-cell Slide" r:id="rId11" imgW="484" imgH="486" progId="TCLayout.ActiveDocument.1">
                  <p:embed/>
                  <p:pic>
                    <p:nvPicPr>
                      <p:cNvPr id="4" name="think-cell data - do not delete" hidden="1">
                        <a:extLst>
                          <a:ext uri="{FF2B5EF4-FFF2-40B4-BE49-F238E27FC236}">
                            <a16:creationId xmlns:a16="http://schemas.microsoft.com/office/drawing/2014/main" id="{E212DCC2-3A76-FF62-0F1C-4DE1727B1D6D}"/>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grpSp>
        <p:nvGrpSpPr>
          <p:cNvPr id="10" name="btfpRowHeaderBox259386">
            <a:extLst>
              <a:ext uri="{FF2B5EF4-FFF2-40B4-BE49-F238E27FC236}">
                <a16:creationId xmlns:a16="http://schemas.microsoft.com/office/drawing/2014/main" id="{9E832356-FAB0-BD47-CBB5-4662D7E0B04D}"/>
              </a:ext>
            </a:extLst>
          </p:cNvPr>
          <p:cNvGrpSpPr/>
          <p:nvPr>
            <p:custDataLst>
              <p:tags r:id="rId3"/>
            </p:custDataLst>
          </p:nvPr>
        </p:nvGrpSpPr>
        <p:grpSpPr>
          <a:xfrm>
            <a:off x="334960" y="2194560"/>
            <a:ext cx="1459689" cy="1703004"/>
            <a:chOff x="330200" y="1241312"/>
            <a:chExt cx="1184048" cy="1001667"/>
          </a:xfrm>
        </p:grpSpPr>
        <p:sp>
          <p:nvSpPr>
            <p:cNvPr id="7" name="btfpRowHeaderBoxText259386">
              <a:extLst>
                <a:ext uri="{FF2B5EF4-FFF2-40B4-BE49-F238E27FC236}">
                  <a16:creationId xmlns:a16="http://schemas.microsoft.com/office/drawing/2014/main" id="{60DFD005-56B8-CC71-63E1-27857C2A84BD}"/>
                </a:ext>
              </a:extLst>
            </p:cNvPr>
            <p:cNvSpPr txBox="1"/>
            <p:nvPr/>
          </p:nvSpPr>
          <p:spPr bwMode="gray">
            <a:xfrm>
              <a:off x="330200" y="1270000"/>
              <a:ext cx="1184048" cy="972979"/>
            </a:xfrm>
            <a:prstGeom prst="rect">
              <a:avLst/>
            </a:prstGeom>
            <a:noFill/>
          </p:spPr>
          <p:txBody>
            <a:bodyPr vert="horz" wrap="square" lIns="36036" tIns="36036" rIns="180181" bIns="36036" rtlCol="0" anchor="t">
              <a:no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Description</a:t>
              </a:r>
            </a:p>
          </p:txBody>
        </p:sp>
        <p:cxnSp>
          <p:nvCxnSpPr>
            <p:cNvPr id="8" name="btfpRowHeaderBoxLine259386">
              <a:extLst>
                <a:ext uri="{FF2B5EF4-FFF2-40B4-BE49-F238E27FC236}">
                  <a16:creationId xmlns:a16="http://schemas.microsoft.com/office/drawing/2014/main" id="{CC7FFE9D-4C71-5984-F4A4-782FC27CEE5B}"/>
                </a:ext>
              </a:extLst>
            </p:cNvPr>
            <p:cNvCxnSpPr/>
            <p:nvPr/>
          </p:nvCxnSpPr>
          <p:spPr bwMode="gray">
            <a:xfrm>
              <a:off x="1514248" y="1241312"/>
              <a:ext cx="0" cy="752960"/>
            </a:xfrm>
            <a:prstGeom prst="line">
              <a:avLst/>
            </a:prstGeom>
            <a:ln w="152400" cap="flat">
              <a:solidFill>
                <a:schemeClr val="accent1"/>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45" name="btfpHighlightRectangle211460">
            <a:extLst>
              <a:ext uri="{FF2B5EF4-FFF2-40B4-BE49-F238E27FC236}">
                <a16:creationId xmlns:a16="http://schemas.microsoft.com/office/drawing/2014/main" id="{EF39B57A-9B28-73CE-4DA1-C9E324554E74}"/>
              </a:ext>
            </a:extLst>
          </p:cNvPr>
          <p:cNvSpPr/>
          <p:nvPr>
            <p:custDataLst>
              <p:tags r:id="rId4"/>
            </p:custDataLst>
          </p:nvPr>
        </p:nvSpPr>
        <p:spPr bwMode="gray">
          <a:xfrm>
            <a:off x="5415952" y="1487010"/>
            <a:ext cx="3108960" cy="4594799"/>
          </a:xfrm>
          <a:prstGeom prst="rect">
            <a:avLst/>
          </a:prstGeom>
          <a:solidFill>
            <a:schemeClr val="bg1">
              <a:alpha val="0"/>
            </a:schemeClr>
          </a:solidFill>
          <a:ln w="190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0"/>
              </a:lnSpc>
              <a:spcBef>
                <a:spcPts val="120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itle 1">
            <a:extLst>
              <a:ext uri="{FF2B5EF4-FFF2-40B4-BE49-F238E27FC236}">
                <a16:creationId xmlns:a16="http://schemas.microsoft.com/office/drawing/2014/main" id="{7B10D084-5109-90EC-6DF5-80A7CC2DA89A}"/>
              </a:ext>
            </a:extLst>
          </p:cNvPr>
          <p:cNvSpPr>
            <a:spLocks noGrp="1"/>
          </p:cNvSpPr>
          <p:nvPr>
            <p:ph type="title"/>
          </p:nvPr>
        </p:nvSpPr>
        <p:spPr>
          <a:xfrm>
            <a:off x="330199" y="492838"/>
            <a:ext cx="11861797" cy="659434"/>
          </a:xfrm>
        </p:spPr>
        <p:txBody>
          <a:bodyPr vert="horz">
            <a:noAutofit/>
          </a:bodyPr>
          <a:lstStyle/>
          <a:p>
            <a:r>
              <a:rPr lang="en-US" dirty="0"/>
              <a:t>CCUS, a retroactive CO</a:t>
            </a:r>
            <a:r>
              <a:rPr lang="en-US" baseline="-25000" dirty="0"/>
              <a:t>2</a:t>
            </a:r>
            <a:r>
              <a:rPr lang="en-US" dirty="0"/>
              <a:t> abatement lever, used for hard-to-abate emissions not addressed by renewable power and alternative fuels</a:t>
            </a:r>
          </a:p>
        </p:txBody>
      </p:sp>
      <p:sp>
        <p:nvSpPr>
          <p:cNvPr id="9" name="Rectangle 8">
            <a:extLst>
              <a:ext uri="{FF2B5EF4-FFF2-40B4-BE49-F238E27FC236}">
                <a16:creationId xmlns:a16="http://schemas.microsoft.com/office/drawing/2014/main" id="{97DAF6D7-69F0-20F6-6634-75AC4B712D07}"/>
              </a:ext>
            </a:extLst>
          </p:cNvPr>
          <p:cNvSpPr/>
          <p:nvPr/>
        </p:nvSpPr>
        <p:spPr bwMode="gray">
          <a:xfrm>
            <a:off x="2058986" y="2194560"/>
            <a:ext cx="2908300" cy="3865418"/>
          </a:xfrm>
          <a:prstGeom prst="rect">
            <a:avLst/>
          </a:prstGeom>
          <a:solidFill>
            <a:srgbClr val="DCE5EA">
              <a:alpha val="25000"/>
            </a:srgbClr>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710039F4-254C-B128-A8B0-8FF2C997B8D1}"/>
              </a:ext>
            </a:extLst>
          </p:cNvPr>
          <p:cNvSpPr/>
          <p:nvPr/>
        </p:nvSpPr>
        <p:spPr bwMode="gray">
          <a:xfrm>
            <a:off x="5534327" y="2194560"/>
            <a:ext cx="2908300" cy="3823855"/>
          </a:xfrm>
          <a:prstGeom prst="rect">
            <a:avLst/>
          </a:prstGeom>
          <a:solidFill>
            <a:srgbClr val="DCE5EA">
              <a:alpha val="25000"/>
            </a:srgbClr>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379DBA9D-5FC2-506C-7CF3-157FE1D53925}"/>
              </a:ext>
            </a:extLst>
          </p:cNvPr>
          <p:cNvSpPr/>
          <p:nvPr/>
        </p:nvSpPr>
        <p:spPr bwMode="gray">
          <a:xfrm>
            <a:off x="8956674" y="2194560"/>
            <a:ext cx="2905126" cy="3865418"/>
          </a:xfrm>
          <a:prstGeom prst="rect">
            <a:avLst/>
          </a:prstGeom>
          <a:solidFill>
            <a:srgbClr val="DCE5EA">
              <a:alpha val="25000"/>
            </a:srgbClr>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Rectangle 2">
            <a:extLst>
              <a:ext uri="{FF2B5EF4-FFF2-40B4-BE49-F238E27FC236}">
                <a16:creationId xmlns:a16="http://schemas.microsoft.com/office/drawing/2014/main" id="{77580FD3-AC91-D671-FB69-733B8EF11F5A}"/>
              </a:ext>
            </a:extLst>
          </p:cNvPr>
          <p:cNvSpPr/>
          <p:nvPr/>
        </p:nvSpPr>
        <p:spPr bwMode="gray">
          <a:xfrm>
            <a:off x="5896365" y="1652677"/>
            <a:ext cx="2203058" cy="55915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Capturing carbon (CCUS)</a:t>
            </a:r>
          </a:p>
        </p:txBody>
      </p:sp>
      <p:sp>
        <p:nvSpPr>
          <p:cNvPr id="5" name="Rectangle 4">
            <a:extLst>
              <a:ext uri="{FF2B5EF4-FFF2-40B4-BE49-F238E27FC236}">
                <a16:creationId xmlns:a16="http://schemas.microsoft.com/office/drawing/2014/main" id="{1418F8A5-317D-62B4-380C-9CA4E029DD6D}"/>
              </a:ext>
            </a:extLst>
          </p:cNvPr>
          <p:cNvSpPr/>
          <p:nvPr/>
        </p:nvSpPr>
        <p:spPr bwMode="gray">
          <a:xfrm>
            <a:off x="9307708" y="1652677"/>
            <a:ext cx="2203058" cy="55915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Alternative fuels</a:t>
            </a:r>
          </a:p>
        </p:txBody>
      </p:sp>
      <p:sp>
        <p:nvSpPr>
          <p:cNvPr id="6" name="Rectangle 5">
            <a:extLst>
              <a:ext uri="{FF2B5EF4-FFF2-40B4-BE49-F238E27FC236}">
                <a16:creationId xmlns:a16="http://schemas.microsoft.com/office/drawing/2014/main" id="{3F9A9057-B156-8EF1-00D5-918B2A2A1F8F}"/>
              </a:ext>
            </a:extLst>
          </p:cNvPr>
          <p:cNvSpPr/>
          <p:nvPr/>
        </p:nvSpPr>
        <p:spPr bwMode="gray">
          <a:xfrm>
            <a:off x="2411607" y="1652677"/>
            <a:ext cx="2203058" cy="55915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Renewable power</a:t>
            </a:r>
          </a:p>
        </p:txBody>
      </p:sp>
      <p:grpSp>
        <p:nvGrpSpPr>
          <p:cNvPr id="12" name="btfpRowHeaderBox259386">
            <a:extLst>
              <a:ext uri="{FF2B5EF4-FFF2-40B4-BE49-F238E27FC236}">
                <a16:creationId xmlns:a16="http://schemas.microsoft.com/office/drawing/2014/main" id="{87579E2C-F0F1-E308-A9E5-23B0224BAA38}"/>
              </a:ext>
            </a:extLst>
          </p:cNvPr>
          <p:cNvGrpSpPr/>
          <p:nvPr>
            <p:custDataLst>
              <p:tags r:id="rId5"/>
            </p:custDataLst>
          </p:nvPr>
        </p:nvGrpSpPr>
        <p:grpSpPr>
          <a:xfrm>
            <a:off x="334960" y="3657600"/>
            <a:ext cx="1459689" cy="1080195"/>
            <a:chOff x="330200" y="869923"/>
            <a:chExt cx="1184048" cy="1015981"/>
          </a:xfrm>
        </p:grpSpPr>
        <p:sp>
          <p:nvSpPr>
            <p:cNvPr id="14" name="btfpRowHeaderBoxText259386">
              <a:extLst>
                <a:ext uri="{FF2B5EF4-FFF2-40B4-BE49-F238E27FC236}">
                  <a16:creationId xmlns:a16="http://schemas.microsoft.com/office/drawing/2014/main" id="{70FE1AD7-2C4F-8BED-23AB-8DCB144B23EB}"/>
                </a:ext>
              </a:extLst>
            </p:cNvPr>
            <p:cNvSpPr txBox="1"/>
            <p:nvPr/>
          </p:nvSpPr>
          <p:spPr bwMode="gray">
            <a:xfrm>
              <a:off x="330200" y="912925"/>
              <a:ext cx="1184048" cy="972979"/>
            </a:xfrm>
            <a:prstGeom prst="rect">
              <a:avLst/>
            </a:prstGeom>
            <a:noFill/>
          </p:spPr>
          <p:txBody>
            <a:bodyPr vert="horz" wrap="square" lIns="36036" tIns="36036" rIns="180181" bIns="36036" rtlCol="0" anchor="t">
              <a:no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Progress to date</a:t>
              </a:r>
            </a:p>
          </p:txBody>
        </p:sp>
        <p:cxnSp>
          <p:nvCxnSpPr>
            <p:cNvPr id="22" name="btfpRowHeaderBoxLine259386">
              <a:extLst>
                <a:ext uri="{FF2B5EF4-FFF2-40B4-BE49-F238E27FC236}">
                  <a16:creationId xmlns:a16="http://schemas.microsoft.com/office/drawing/2014/main" id="{28EEDC3E-B490-4456-FF5A-7A2CE78744D9}"/>
                </a:ext>
              </a:extLst>
            </p:cNvPr>
            <p:cNvCxnSpPr/>
            <p:nvPr/>
          </p:nvCxnSpPr>
          <p:spPr bwMode="gray">
            <a:xfrm>
              <a:off x="1514248" y="869923"/>
              <a:ext cx="0" cy="774038"/>
            </a:xfrm>
            <a:prstGeom prst="line">
              <a:avLst/>
            </a:prstGeom>
            <a:ln w="152400" cap="flat">
              <a:solidFill>
                <a:schemeClr val="accent1"/>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24" name="btfpRowHeaderBox259386">
            <a:extLst>
              <a:ext uri="{FF2B5EF4-FFF2-40B4-BE49-F238E27FC236}">
                <a16:creationId xmlns:a16="http://schemas.microsoft.com/office/drawing/2014/main" id="{21EF5A9D-0186-8892-E1F3-24364D139A7C}"/>
              </a:ext>
            </a:extLst>
          </p:cNvPr>
          <p:cNvGrpSpPr/>
          <p:nvPr>
            <p:custDataLst>
              <p:tags r:id="rId6"/>
            </p:custDataLst>
          </p:nvPr>
        </p:nvGrpSpPr>
        <p:grpSpPr>
          <a:xfrm>
            <a:off x="334960" y="4663440"/>
            <a:ext cx="1459689" cy="1080195"/>
            <a:chOff x="330200" y="691401"/>
            <a:chExt cx="1184048" cy="1015981"/>
          </a:xfrm>
        </p:grpSpPr>
        <p:sp>
          <p:nvSpPr>
            <p:cNvPr id="25" name="btfpRowHeaderBoxText259386">
              <a:extLst>
                <a:ext uri="{FF2B5EF4-FFF2-40B4-BE49-F238E27FC236}">
                  <a16:creationId xmlns:a16="http://schemas.microsoft.com/office/drawing/2014/main" id="{D9450E62-E4C9-CA5B-9657-F4964C121A7D}"/>
                </a:ext>
              </a:extLst>
            </p:cNvPr>
            <p:cNvSpPr txBox="1"/>
            <p:nvPr/>
          </p:nvSpPr>
          <p:spPr bwMode="gray">
            <a:xfrm>
              <a:off x="330200" y="734403"/>
              <a:ext cx="1184048" cy="972979"/>
            </a:xfrm>
            <a:prstGeom prst="rect">
              <a:avLst/>
            </a:prstGeom>
            <a:noFill/>
          </p:spPr>
          <p:txBody>
            <a:bodyPr vert="horz" wrap="square" lIns="36036" tIns="36036" rIns="180181" bIns="36036" rtlCol="0" anchor="t">
              <a:no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Impact (potential abatement)</a:t>
              </a:r>
            </a:p>
          </p:txBody>
        </p:sp>
        <p:cxnSp>
          <p:nvCxnSpPr>
            <p:cNvPr id="26" name="btfpRowHeaderBoxLine259386">
              <a:extLst>
                <a:ext uri="{FF2B5EF4-FFF2-40B4-BE49-F238E27FC236}">
                  <a16:creationId xmlns:a16="http://schemas.microsoft.com/office/drawing/2014/main" id="{E0DDDD2F-2125-45D1-91F8-62A95D54B31A}"/>
                </a:ext>
              </a:extLst>
            </p:cNvPr>
            <p:cNvCxnSpPr/>
            <p:nvPr/>
          </p:nvCxnSpPr>
          <p:spPr bwMode="gray">
            <a:xfrm>
              <a:off x="1512281" y="691401"/>
              <a:ext cx="0" cy="972979"/>
            </a:xfrm>
            <a:prstGeom prst="line">
              <a:avLst/>
            </a:prstGeom>
            <a:ln w="152400" cap="flat">
              <a:solidFill>
                <a:schemeClr val="accent1"/>
              </a:solidFill>
              <a:miter lim="800000"/>
              <a:tailEnd type="none" w="med" len="lg"/>
            </a:ln>
          </p:spPr>
          <p:style>
            <a:lnRef idx="1">
              <a:schemeClr val="accent1"/>
            </a:lnRef>
            <a:fillRef idx="0">
              <a:schemeClr val="accent1"/>
            </a:fillRef>
            <a:effectRef idx="0">
              <a:schemeClr val="accent1"/>
            </a:effectRef>
            <a:fontRef idx="minor">
              <a:schemeClr val="tx1"/>
            </a:fontRef>
          </p:style>
        </p:cxnSp>
      </p:grpSp>
      <p:cxnSp>
        <p:nvCxnSpPr>
          <p:cNvPr id="28" name="Straight Connector 27">
            <a:extLst>
              <a:ext uri="{FF2B5EF4-FFF2-40B4-BE49-F238E27FC236}">
                <a16:creationId xmlns:a16="http://schemas.microsoft.com/office/drawing/2014/main" id="{A290C175-959B-A453-40AD-F2E8D73DAABF}"/>
              </a:ext>
            </a:extLst>
          </p:cNvPr>
          <p:cNvCxnSpPr/>
          <p:nvPr/>
        </p:nvCxnSpPr>
        <p:spPr bwMode="gray">
          <a:xfrm>
            <a:off x="334961" y="3566160"/>
            <a:ext cx="11531600" cy="0"/>
          </a:xfrm>
          <a:prstGeom prst="line">
            <a:avLst/>
          </a:prstGeom>
          <a:ln w="9525" cap="flat">
            <a:solidFill>
              <a:schemeClr val="bg1">
                <a:lumMod val="75000"/>
              </a:schemeClr>
            </a:solidFill>
            <a:prstDash val="dash"/>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3F81BDF-5203-D26B-5309-2822B8F14534}"/>
              </a:ext>
            </a:extLst>
          </p:cNvPr>
          <p:cNvCxnSpPr/>
          <p:nvPr/>
        </p:nvCxnSpPr>
        <p:spPr bwMode="gray">
          <a:xfrm>
            <a:off x="334961" y="4572000"/>
            <a:ext cx="11531600" cy="0"/>
          </a:xfrm>
          <a:prstGeom prst="line">
            <a:avLst/>
          </a:prstGeom>
          <a:ln w="9525" cap="flat">
            <a:solidFill>
              <a:schemeClr val="bg1">
                <a:lumMod val="75000"/>
              </a:schemeClr>
            </a:solidFill>
            <a:prstDash val="dash"/>
            <a:miter lim="800000"/>
            <a:tailEnd type="none" w="med" len="lg"/>
          </a:ln>
        </p:spPr>
        <p:style>
          <a:lnRef idx="1">
            <a:schemeClr val="accent1"/>
          </a:lnRef>
          <a:fillRef idx="0">
            <a:schemeClr val="accent1"/>
          </a:fillRef>
          <a:effectRef idx="0">
            <a:schemeClr val="accent1"/>
          </a:effectRef>
          <a:fontRef idx="minor">
            <a:schemeClr val="tx1"/>
          </a:fontRef>
        </p:style>
      </p:cxnSp>
      <p:sp>
        <p:nvSpPr>
          <p:cNvPr id="31" name="btfpBulletedList942039">
            <a:extLst>
              <a:ext uri="{FF2B5EF4-FFF2-40B4-BE49-F238E27FC236}">
                <a16:creationId xmlns:a16="http://schemas.microsoft.com/office/drawing/2014/main" id="{5B155FD5-0A2A-71FE-D974-915DE072E310}"/>
              </a:ext>
            </a:extLst>
          </p:cNvPr>
          <p:cNvSpPr txBox="1"/>
          <p:nvPr/>
        </p:nvSpPr>
        <p:spPr bwMode="gray">
          <a:xfrm>
            <a:off x="5641632" y="2240280"/>
            <a:ext cx="2775292" cy="1280726"/>
          </a:xfrm>
          <a:prstGeom prst="rect">
            <a:avLst/>
          </a:prstGeom>
          <a:noFill/>
        </p:spPr>
        <p:txBody>
          <a:bodyPr wrap="square" lIns="36000" tIns="36000" rIns="36000" bIns="36000" rtlCol="0">
            <a:spAutoFit/>
          </a:bodyPr>
          <a:lstStyle/>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CCUS is </a:t>
            </a:r>
            <a:r>
              <a:rPr kumimoji="0" lang="en-US" sz="1050" b="1" i="0" u="none" strike="noStrike" kern="1200" cap="none" spc="0" normalizeH="0" baseline="0" noProof="0" dirty="0">
                <a:ln>
                  <a:noFill/>
                </a:ln>
                <a:solidFill>
                  <a:srgbClr val="000000"/>
                </a:solidFill>
                <a:effectLst/>
                <a:uLnTx/>
                <a:uFillTx/>
                <a:latin typeface="Arial"/>
                <a:ea typeface="+mn-ea"/>
                <a:cs typeface="+mn-cs"/>
              </a:rPr>
              <a:t>tech that captures CO</a:t>
            </a:r>
            <a:r>
              <a:rPr kumimoji="0" lang="en-US" sz="1050" b="1" i="0" u="none" strike="noStrike" kern="1200" cap="none" spc="0" normalizeH="0" baseline="-25000" noProof="0" dirty="0">
                <a:ln>
                  <a:noFill/>
                </a:ln>
                <a:solidFill>
                  <a:srgbClr val="000000"/>
                </a:solidFill>
                <a:effectLst/>
                <a:uLnTx/>
                <a:uFillTx/>
                <a:latin typeface="Arial"/>
                <a:ea typeface="+mn-ea"/>
                <a:cs typeface="+mn-cs"/>
              </a:rPr>
              <a:t>2</a:t>
            </a:r>
            <a:r>
              <a:rPr kumimoji="0" lang="en-US" sz="1050" b="0" i="0" u="none" strike="noStrike" kern="1200" cap="none" spc="0" normalizeH="0" baseline="0" noProof="0" dirty="0">
                <a:ln>
                  <a:noFill/>
                </a:ln>
                <a:solidFill>
                  <a:srgbClr val="000000"/>
                </a:solidFill>
                <a:effectLst/>
                <a:uLnTx/>
                <a:uFillTx/>
                <a:latin typeface="Arial"/>
                <a:ea typeface="+mn-ea"/>
                <a:cs typeface="+mn-cs"/>
              </a:rPr>
              <a:t>, generally from large point sources like power generation </a:t>
            </a:r>
            <a:r>
              <a:rPr lang="en-US" sz="1050" dirty="0">
                <a:solidFill>
                  <a:srgbClr val="000000"/>
                </a:solidFill>
                <a:latin typeface="Arial"/>
              </a:rPr>
              <a:t>and</a:t>
            </a:r>
            <a:r>
              <a:rPr kumimoji="0" lang="en-US" sz="1050" b="0" i="0" u="none" strike="noStrike" kern="1200" cap="none" spc="0" normalizeH="0" baseline="0" noProof="0" dirty="0">
                <a:ln>
                  <a:noFill/>
                </a:ln>
                <a:solidFill>
                  <a:srgbClr val="000000"/>
                </a:solidFill>
                <a:effectLst/>
                <a:uLnTx/>
                <a:uFillTx/>
                <a:latin typeface="Arial"/>
                <a:ea typeface="+mn-ea"/>
                <a:cs typeface="+mn-cs"/>
              </a:rPr>
              <a:t> industrial facilities or directly from air. </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CCUS can </a:t>
            </a:r>
            <a:r>
              <a:rPr kumimoji="0" lang="en-US" sz="1050" b="1" i="0" u="none" strike="noStrike" kern="1200" cap="none" spc="0" normalizeH="0" baseline="0" noProof="0" dirty="0">
                <a:ln>
                  <a:noFill/>
                </a:ln>
                <a:solidFill>
                  <a:srgbClr val="000000"/>
                </a:solidFill>
                <a:effectLst/>
                <a:uLnTx/>
                <a:uFillTx/>
                <a:latin typeface="Arial"/>
                <a:ea typeface="+mn-ea"/>
                <a:cs typeface="+mn-cs"/>
              </a:rPr>
              <a:t>either store </a:t>
            </a:r>
            <a:r>
              <a:rPr kumimoji="0" lang="en-US" sz="1050" b="0" i="0" u="none" strike="noStrike" kern="1200" cap="none" spc="0" normalizeH="0" baseline="0" noProof="0" dirty="0">
                <a:ln>
                  <a:noFill/>
                </a:ln>
                <a:solidFill>
                  <a:srgbClr val="000000"/>
                </a:solidFill>
                <a:effectLst/>
                <a:uLnTx/>
                <a:uFillTx/>
                <a:latin typeface="Arial"/>
                <a:ea typeface="+mn-ea"/>
                <a:cs typeface="+mn-cs"/>
              </a:rPr>
              <a:t>CO</a:t>
            </a:r>
            <a:r>
              <a:rPr kumimoji="0" lang="en-US" sz="1050" b="0" i="0" u="none" strike="noStrike" kern="1200" cap="none" spc="0" normalizeH="0" baseline="-25000" noProof="0" dirty="0">
                <a:ln>
                  <a:noFill/>
                </a:ln>
                <a:solidFill>
                  <a:srgbClr val="000000"/>
                </a:solidFill>
                <a:effectLst/>
                <a:uLnTx/>
                <a:uFillTx/>
                <a:latin typeface="Arial"/>
                <a:ea typeface="+mn-ea"/>
                <a:cs typeface="+mn-cs"/>
              </a:rPr>
              <a:t>2</a:t>
            </a:r>
            <a:r>
              <a:rPr kumimoji="0" lang="en-US" sz="1050" b="0" i="0" u="none" strike="noStrike" kern="1200" cap="none" spc="0" normalizeH="0" baseline="0" noProof="0" dirty="0">
                <a:ln>
                  <a:noFill/>
                </a:ln>
                <a:solidFill>
                  <a:srgbClr val="000000"/>
                </a:solidFill>
                <a:effectLst/>
                <a:uLnTx/>
                <a:uFillTx/>
                <a:latin typeface="Arial"/>
                <a:ea typeface="+mn-ea"/>
                <a:cs typeface="+mn-cs"/>
              </a:rPr>
              <a:t> in geologic formations or </a:t>
            </a:r>
            <a:r>
              <a:rPr kumimoji="0" lang="en-US" sz="1050" b="1" i="0" u="none" strike="noStrike" kern="1200" cap="none" spc="0" normalizeH="0" baseline="0" noProof="0" dirty="0">
                <a:ln>
                  <a:noFill/>
                </a:ln>
                <a:solidFill>
                  <a:srgbClr val="000000"/>
                </a:solidFill>
                <a:effectLst/>
                <a:uLnTx/>
                <a:uFillTx/>
                <a:latin typeface="Arial"/>
                <a:ea typeface="+mn-ea"/>
                <a:cs typeface="+mn-cs"/>
              </a:rPr>
              <a:t>reuse</a:t>
            </a:r>
            <a:r>
              <a:rPr kumimoji="0" lang="en-US" sz="1050" b="0" i="0" u="none" strike="noStrike" kern="1200" cap="none" spc="0" normalizeH="0" baseline="0" noProof="0" dirty="0">
                <a:ln>
                  <a:noFill/>
                </a:ln>
                <a:solidFill>
                  <a:srgbClr val="000000"/>
                </a:solidFill>
                <a:effectLst/>
                <a:uLnTx/>
                <a:uFillTx/>
                <a:latin typeface="Arial"/>
                <a:ea typeface="+mn-ea"/>
                <a:cs typeface="+mn-cs"/>
              </a:rPr>
              <a:t> </a:t>
            </a:r>
            <a:r>
              <a:rPr lang="en-US" sz="1050" dirty="0">
                <a:solidFill>
                  <a:srgbClr val="000000"/>
                </a:solidFill>
                <a:latin typeface="Arial"/>
              </a:rPr>
              <a:t>it </a:t>
            </a:r>
            <a:r>
              <a:rPr kumimoji="0" lang="en-US" sz="1050" b="0" i="0" u="none" strike="noStrike" kern="1200" cap="none" spc="0" normalizeH="0" baseline="0" noProof="0" dirty="0">
                <a:ln>
                  <a:noFill/>
                </a:ln>
                <a:solidFill>
                  <a:srgbClr val="000000"/>
                </a:solidFill>
                <a:effectLst/>
                <a:uLnTx/>
                <a:uFillTx/>
                <a:latin typeface="Arial"/>
                <a:ea typeface="+mn-ea"/>
                <a:cs typeface="+mn-cs"/>
              </a:rPr>
              <a:t>to create valuable products.</a:t>
            </a:r>
          </a:p>
        </p:txBody>
      </p:sp>
      <p:sp>
        <p:nvSpPr>
          <p:cNvPr id="32" name="btfpBulletedList331582">
            <a:extLst>
              <a:ext uri="{FF2B5EF4-FFF2-40B4-BE49-F238E27FC236}">
                <a16:creationId xmlns:a16="http://schemas.microsoft.com/office/drawing/2014/main" id="{C51B448D-F943-20CE-4A7A-75695D517D19}"/>
              </a:ext>
            </a:extLst>
          </p:cNvPr>
          <p:cNvSpPr txBox="1"/>
          <p:nvPr/>
        </p:nvSpPr>
        <p:spPr bwMode="gray">
          <a:xfrm>
            <a:off x="5641632" y="3611880"/>
            <a:ext cx="2775292" cy="957561"/>
          </a:xfrm>
          <a:prstGeom prst="rect">
            <a:avLst/>
          </a:prstGeom>
          <a:noFill/>
        </p:spPr>
        <p:txBody>
          <a:bodyPr wrap="square" lIns="36000" tIns="36000" rIns="36000" bIns="36000" rtlCol="0">
            <a:spAutoFit/>
          </a:bodyPr>
          <a:lstStyle/>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Today, CCUS facilities capture </a:t>
            </a:r>
            <a:r>
              <a:rPr kumimoji="0" lang="en-US" sz="1050" b="1" i="0" u="none" strike="noStrike" kern="1200" cap="none" spc="0" normalizeH="0" baseline="0" noProof="0" dirty="0">
                <a:ln>
                  <a:noFill/>
                </a:ln>
                <a:solidFill>
                  <a:srgbClr val="000000"/>
                </a:solidFill>
                <a:effectLst/>
                <a:uLnTx/>
                <a:uFillTx/>
                <a:latin typeface="Arial"/>
                <a:ea typeface="+mn-ea"/>
                <a:cs typeface="+mn-cs"/>
              </a:rPr>
              <a:t>~50 MtCO</a:t>
            </a:r>
            <a:r>
              <a:rPr kumimoji="0" lang="en-US" sz="1050" b="1" i="0" u="none" strike="noStrike" kern="1200" cap="none" spc="0" normalizeH="0" baseline="-25000" noProof="0" dirty="0">
                <a:ln>
                  <a:noFill/>
                </a:ln>
                <a:solidFill>
                  <a:srgbClr val="000000"/>
                </a:solidFill>
                <a:effectLst/>
                <a:uLnTx/>
                <a:uFillTx/>
                <a:latin typeface="Arial"/>
                <a:ea typeface="+mn-ea"/>
                <a:cs typeface="+mn-cs"/>
              </a:rPr>
              <a:t>2</a:t>
            </a:r>
            <a:r>
              <a:rPr kumimoji="0" lang="en-US" sz="1050" b="1" i="0" u="none" strike="noStrike" kern="1200" cap="none" spc="0" normalizeH="0" baseline="0" noProof="0" dirty="0">
                <a:ln>
                  <a:noFill/>
                </a:ln>
                <a:solidFill>
                  <a:srgbClr val="000000"/>
                </a:solidFill>
                <a:effectLst/>
                <a:uLnTx/>
                <a:uFillTx/>
                <a:latin typeface="Arial"/>
                <a:ea typeface="+mn-ea"/>
                <a:cs typeface="+mn-cs"/>
              </a:rPr>
              <a:t> annually.</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Cost per CO</a:t>
            </a:r>
            <a:r>
              <a:rPr kumimoji="0" lang="en-US" sz="1050" b="0" i="0" u="none" strike="noStrike" kern="1200" cap="none" spc="0" normalizeH="0" baseline="-25000" noProof="0" dirty="0">
                <a:ln>
                  <a:noFill/>
                </a:ln>
                <a:solidFill>
                  <a:srgbClr val="000000"/>
                </a:solidFill>
                <a:effectLst/>
                <a:uLnTx/>
                <a:uFillTx/>
                <a:latin typeface="Arial"/>
                <a:ea typeface="+mn-ea"/>
                <a:cs typeface="+mn-cs"/>
              </a:rPr>
              <a:t>2</a:t>
            </a:r>
            <a:r>
              <a:rPr kumimoji="0" lang="en-US" sz="1050" b="0" i="0" u="none" strike="noStrike" kern="1200" cap="none" spc="0" normalizeH="0" baseline="0" noProof="0" dirty="0">
                <a:ln>
                  <a:noFill/>
                </a:ln>
                <a:solidFill>
                  <a:srgbClr val="000000"/>
                </a:solidFill>
                <a:effectLst/>
                <a:uLnTx/>
                <a:uFillTx/>
                <a:latin typeface="Arial"/>
                <a:ea typeface="+mn-ea"/>
                <a:cs typeface="+mn-cs"/>
              </a:rPr>
              <a:t> ton captured varies </a:t>
            </a:r>
            <a:r>
              <a:rPr kumimoji="0" lang="en-US" sz="1050" b="1" i="0" u="none" strike="noStrike" kern="1200" cap="none" spc="0" normalizeH="0" baseline="0" noProof="0" dirty="0">
                <a:ln>
                  <a:noFill/>
                </a:ln>
                <a:solidFill>
                  <a:srgbClr val="000000"/>
                </a:solidFill>
                <a:effectLst/>
                <a:uLnTx/>
                <a:uFillTx/>
                <a:latin typeface="Arial"/>
                <a:ea typeface="+mn-ea"/>
                <a:cs typeface="+mn-cs"/>
              </a:rPr>
              <a:t>from $25 to $340 </a:t>
            </a:r>
            <a:r>
              <a:rPr kumimoji="0" lang="en-US" sz="1050" b="0" i="0" u="none" strike="noStrike" kern="1200" cap="none" spc="0" normalizeH="0" baseline="0" noProof="0" dirty="0">
                <a:ln>
                  <a:noFill/>
                </a:ln>
                <a:solidFill>
                  <a:srgbClr val="000000"/>
                </a:solidFill>
                <a:effectLst/>
                <a:uLnTx/>
                <a:uFillTx/>
                <a:latin typeface="Arial"/>
                <a:ea typeface="+mn-ea"/>
                <a:cs typeface="+mn-cs"/>
              </a:rPr>
              <a:t>depending on sector and technology.</a:t>
            </a:r>
          </a:p>
        </p:txBody>
      </p:sp>
      <p:sp>
        <p:nvSpPr>
          <p:cNvPr id="33" name="btfpBulletedList424355">
            <a:extLst>
              <a:ext uri="{FF2B5EF4-FFF2-40B4-BE49-F238E27FC236}">
                <a16:creationId xmlns:a16="http://schemas.microsoft.com/office/drawing/2014/main" id="{8D4C79CA-BE13-65AC-4559-23A0BBF0CA54}"/>
              </a:ext>
            </a:extLst>
          </p:cNvPr>
          <p:cNvSpPr txBox="1"/>
          <p:nvPr/>
        </p:nvSpPr>
        <p:spPr bwMode="gray">
          <a:xfrm>
            <a:off x="5641631" y="4617720"/>
            <a:ext cx="2775292" cy="1442309"/>
          </a:xfrm>
          <a:prstGeom prst="rect">
            <a:avLst/>
          </a:prstGeom>
          <a:noFill/>
        </p:spPr>
        <p:txBody>
          <a:bodyPr wrap="square" lIns="36000" tIns="36000" rIns="36000" bIns="36000" rtlCol="0">
            <a:spAutoFit/>
          </a:bodyPr>
          <a:lstStyle/>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Retrofitting fossil </a:t>
            </a:r>
            <a:r>
              <a:rPr lang="en-US" sz="1050" b="1" dirty="0">
                <a:solidFill>
                  <a:srgbClr val="000000"/>
                </a:solidFill>
                <a:latin typeface="Arial"/>
              </a:rPr>
              <a:t>p</a:t>
            </a:r>
            <a:r>
              <a:rPr kumimoji="0" lang="en-US" sz="1050" b="1" i="0" u="none" strike="noStrike" kern="1200" cap="none" spc="0" normalizeH="0" baseline="0" noProof="0" dirty="0">
                <a:ln>
                  <a:noFill/>
                </a:ln>
                <a:solidFill>
                  <a:srgbClr val="000000"/>
                </a:solidFill>
                <a:effectLst/>
                <a:uLnTx/>
                <a:uFillTx/>
                <a:latin typeface="Arial"/>
                <a:ea typeface="+mn-ea"/>
                <a:cs typeface="+mn-cs"/>
              </a:rPr>
              <a:t>lants:</a:t>
            </a:r>
            <a:r>
              <a:rPr kumimoji="0" lang="en-US" sz="1050" i="0" u="none" strike="noStrike" kern="1200" cap="none" spc="0" normalizeH="0" baseline="0" noProof="0" dirty="0">
                <a:ln>
                  <a:noFill/>
                </a:ln>
                <a:solidFill>
                  <a:srgbClr val="000000"/>
                </a:solidFill>
                <a:effectLst/>
                <a:uLnTx/>
                <a:uFillTx/>
                <a:latin typeface="Arial"/>
                <a:ea typeface="+mn-ea"/>
                <a:cs typeface="+mn-cs"/>
              </a:rPr>
              <a:t> CCUS could reduce emissions from existing coal and gas plants by &gt;90%, preventing lock-in of legacy infrastructure.</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lang="en-US" sz="1050" dirty="0"/>
              <a:t>CCUS facilities can adjust operations in response to electricity supply and demand, helping </a:t>
            </a:r>
            <a:r>
              <a:rPr lang="en-US" sz="1050" b="1" dirty="0"/>
              <a:t>balance the grid </a:t>
            </a:r>
            <a:r>
              <a:rPr lang="en-US" sz="1050" dirty="0"/>
              <a:t>as intermittent renewables are integrated.</a:t>
            </a:r>
            <a:endParaRPr kumimoji="0" lang="en-US" sz="1050" i="0" u="none" strike="noStrike" kern="1200" cap="none" spc="0" normalizeH="0" baseline="0" noProof="0" dirty="0">
              <a:ln>
                <a:noFill/>
              </a:ln>
              <a:solidFill>
                <a:srgbClr val="000000"/>
              </a:solidFill>
              <a:effectLst/>
              <a:uLnTx/>
              <a:uFillTx/>
              <a:latin typeface="Arial"/>
              <a:ea typeface="+mn-ea"/>
              <a:cs typeface="+mn-cs"/>
            </a:endParaRPr>
          </a:p>
        </p:txBody>
      </p:sp>
      <p:sp>
        <p:nvSpPr>
          <p:cNvPr id="35" name="btfpNumberBubble396893">
            <a:extLst>
              <a:ext uri="{FF2B5EF4-FFF2-40B4-BE49-F238E27FC236}">
                <a16:creationId xmlns:a16="http://schemas.microsoft.com/office/drawing/2014/main" id="{46DCE56C-D71E-46F9-88C1-CB25DEE243AF}"/>
              </a:ext>
            </a:extLst>
          </p:cNvPr>
          <p:cNvSpPr/>
          <p:nvPr/>
        </p:nvSpPr>
        <p:spPr bwMode="gray">
          <a:xfrm>
            <a:off x="2269419" y="1518535"/>
            <a:ext cx="274320" cy="274320"/>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1</a:t>
            </a:r>
          </a:p>
        </p:txBody>
      </p:sp>
      <p:sp>
        <p:nvSpPr>
          <p:cNvPr id="38" name="btfpNumberBubble396893">
            <a:extLst>
              <a:ext uri="{FF2B5EF4-FFF2-40B4-BE49-F238E27FC236}">
                <a16:creationId xmlns:a16="http://schemas.microsoft.com/office/drawing/2014/main" id="{1D22D7D5-666D-96B6-CD9A-49DFC0F0C71F}"/>
              </a:ext>
            </a:extLst>
          </p:cNvPr>
          <p:cNvSpPr/>
          <p:nvPr/>
        </p:nvSpPr>
        <p:spPr bwMode="gray">
          <a:xfrm>
            <a:off x="5749261" y="1518535"/>
            <a:ext cx="274320" cy="274320"/>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2</a:t>
            </a:r>
          </a:p>
        </p:txBody>
      </p:sp>
      <p:sp>
        <p:nvSpPr>
          <p:cNvPr id="39" name="btfpNumberBubble396893">
            <a:extLst>
              <a:ext uri="{FF2B5EF4-FFF2-40B4-BE49-F238E27FC236}">
                <a16:creationId xmlns:a16="http://schemas.microsoft.com/office/drawing/2014/main" id="{2C5569CE-1B6E-33C8-F2BD-4CA3A50B870E}"/>
              </a:ext>
            </a:extLst>
          </p:cNvPr>
          <p:cNvSpPr/>
          <p:nvPr/>
        </p:nvSpPr>
        <p:spPr bwMode="gray">
          <a:xfrm>
            <a:off x="9148958" y="1518535"/>
            <a:ext cx="274320" cy="274320"/>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3</a:t>
            </a:r>
          </a:p>
        </p:txBody>
      </p:sp>
      <p:grpSp>
        <p:nvGrpSpPr>
          <p:cNvPr id="42" name="btfpStatusSticker869171">
            <a:extLst>
              <a:ext uri="{FF2B5EF4-FFF2-40B4-BE49-F238E27FC236}">
                <a16:creationId xmlns:a16="http://schemas.microsoft.com/office/drawing/2014/main" id="{EE029D74-5533-302E-4757-6E4BF17D0E0F}"/>
              </a:ext>
            </a:extLst>
          </p:cNvPr>
          <p:cNvGrpSpPr/>
          <p:nvPr>
            <p:custDataLst>
              <p:tags r:id="rId7"/>
            </p:custDataLst>
          </p:nvPr>
        </p:nvGrpSpPr>
        <p:grpSpPr>
          <a:xfrm>
            <a:off x="9563084" y="1376634"/>
            <a:ext cx="2248052" cy="235611"/>
            <a:chOff x="-2771593" y="876300"/>
            <a:chExt cx="2248052" cy="235611"/>
          </a:xfrm>
        </p:grpSpPr>
        <p:sp>
          <p:nvSpPr>
            <p:cNvPr id="40" name="btfpStatusStickerText869171">
              <a:extLst>
                <a:ext uri="{FF2B5EF4-FFF2-40B4-BE49-F238E27FC236}">
                  <a16:creationId xmlns:a16="http://schemas.microsoft.com/office/drawing/2014/main" id="{6ABA430A-34AA-D8EA-D8AE-DDC7D914D6B8}"/>
                </a:ext>
              </a:extLst>
            </p:cNvPr>
            <p:cNvSpPr txBox="1"/>
            <p:nvPr/>
          </p:nvSpPr>
          <p:spPr bwMode="gray">
            <a:xfrm>
              <a:off x="-2609691" y="876300"/>
              <a:ext cx="2086150" cy="212527"/>
            </a:xfrm>
            <a:prstGeom prst="rect">
              <a:avLst/>
            </a:prstGeom>
            <a:solidFill>
              <a:srgbClr val="E3E8EE"/>
            </a:solidFill>
          </p:spPr>
          <p:txBody>
            <a:bodyPr vert="horz" wrap="none" lIns="72073" tIns="25226" rIns="0" bIns="25226" rtlCol="0" anchor="t">
              <a:spAutoFit/>
            </a:bodyPr>
            <a:lstStyle/>
            <a:p>
              <a:pPr marL="0" marR="0" lvl="0" indent="0" algn="r" defTabSz="711200" rtl="0" eaLnBrk="1" fontAlgn="auto" latinLnBrk="0" hangingPunct="1">
                <a:lnSpc>
                  <a:spcPct val="100000"/>
                </a:lnSpc>
                <a:spcBef>
                  <a:spcPts val="0"/>
                </a:spcBef>
                <a:spcAft>
                  <a:spcPts val="0"/>
                </a:spcAft>
                <a:buClrTx/>
                <a:buSzTx/>
                <a:buFontTx/>
                <a:buNone/>
                <a:tabLst/>
                <a:defRPr/>
              </a:pPr>
              <a:r>
                <a:rPr kumimoji="0" lang="en-US" sz="1050" b="1" i="0" u="none" strike="noStrike" kern="1200" cap="all" spc="450" normalizeH="0" baseline="0" noProof="0" dirty="0">
                  <a:ln>
                    <a:noFill/>
                  </a:ln>
                  <a:solidFill>
                    <a:srgbClr val="000000"/>
                  </a:solidFill>
                  <a:effectLst/>
                  <a:uLnTx/>
                  <a:uFillTx/>
                  <a:latin typeface="Arial"/>
                  <a:ea typeface="+mn-ea"/>
                  <a:cs typeface="+mn-cs"/>
                </a:rPr>
                <a:t>Non-Exhaustive</a:t>
              </a:r>
            </a:p>
          </p:txBody>
        </p:sp>
        <p:cxnSp>
          <p:nvCxnSpPr>
            <p:cNvPr id="41" name="btfpStatusStickerLine869171">
              <a:extLst>
                <a:ext uri="{FF2B5EF4-FFF2-40B4-BE49-F238E27FC236}">
                  <a16:creationId xmlns:a16="http://schemas.microsoft.com/office/drawing/2014/main" id="{71DCB73C-236D-9BF6-2AC8-3016A064A8D9}"/>
                </a:ext>
              </a:extLst>
            </p:cNvPr>
            <p:cNvCxnSpPr>
              <a:cxnSpLocks/>
            </p:cNvCxnSpPr>
            <p:nvPr/>
          </p:nvCxnSpPr>
          <p:spPr bwMode="gray">
            <a:xfrm rot="720000">
              <a:off x="-2771593" y="876300"/>
              <a:ext cx="0" cy="235611"/>
            </a:xfrm>
            <a:prstGeom prst="line">
              <a:avLst/>
            </a:prstGeom>
            <a:ln w="19050" cap="flat" cmpd="sng">
              <a:solidFill>
                <a:srgbClr val="000000"/>
              </a:solidFill>
              <a:prstDash val="solid"/>
              <a:miter lim="800000"/>
              <a:headEnd type="none"/>
              <a:tailEnd type="none" w="med" len="lg"/>
            </a:ln>
          </p:spPr>
          <p:style>
            <a:lnRef idx="1">
              <a:schemeClr val="accent1"/>
            </a:lnRef>
            <a:fillRef idx="0">
              <a:schemeClr val="accent1"/>
            </a:fillRef>
            <a:effectRef idx="0">
              <a:schemeClr val="accent1"/>
            </a:effectRef>
            <a:fontRef idx="minor">
              <a:schemeClr val="tx1"/>
            </a:fontRef>
          </p:style>
        </p:cxnSp>
      </p:grpSp>
      <p:sp>
        <p:nvSpPr>
          <p:cNvPr id="46" name="Rectangle 45">
            <a:extLst>
              <a:ext uri="{FF2B5EF4-FFF2-40B4-BE49-F238E27FC236}">
                <a16:creationId xmlns:a16="http://schemas.microsoft.com/office/drawing/2014/main" id="{248550D8-2703-D3CE-06C7-07864BAEAEC0}"/>
              </a:ext>
            </a:extLst>
          </p:cNvPr>
          <p:cNvSpPr/>
          <p:nvPr/>
        </p:nvSpPr>
        <p:spPr bwMode="gray">
          <a:xfrm>
            <a:off x="7346066" y="1363408"/>
            <a:ext cx="1156519" cy="219856"/>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0" i="1" u="none" strike="noStrike" kern="1200" cap="none" spc="0" normalizeH="0" baseline="0" noProof="0" dirty="0">
                <a:ln>
                  <a:noFill/>
                </a:ln>
                <a:solidFill>
                  <a:srgbClr val="FFFFFF"/>
                </a:solidFill>
                <a:effectLst/>
                <a:uLnTx/>
                <a:uFillTx/>
                <a:latin typeface="Arial"/>
                <a:ea typeface="+mn-ea"/>
                <a:cs typeface="+mn-cs"/>
              </a:rPr>
              <a:t>Focus of deck</a:t>
            </a:r>
          </a:p>
        </p:txBody>
      </p:sp>
      <p:sp>
        <p:nvSpPr>
          <p:cNvPr id="16" name="btfpBulletedList942039">
            <a:extLst>
              <a:ext uri="{FF2B5EF4-FFF2-40B4-BE49-F238E27FC236}">
                <a16:creationId xmlns:a16="http://schemas.microsoft.com/office/drawing/2014/main" id="{E4D7FA26-6EEF-CF75-C16C-043E06C3C15C}"/>
              </a:ext>
            </a:extLst>
          </p:cNvPr>
          <p:cNvSpPr txBox="1"/>
          <p:nvPr/>
        </p:nvSpPr>
        <p:spPr bwMode="gray">
          <a:xfrm>
            <a:off x="2126613" y="2225040"/>
            <a:ext cx="2857577" cy="1357670"/>
          </a:xfrm>
          <a:prstGeom prst="rect">
            <a:avLst/>
          </a:prstGeom>
          <a:noFill/>
        </p:spPr>
        <p:txBody>
          <a:bodyPr wrap="square" lIns="36000" tIns="36000" rIns="36000" bIns="36000" rtlCol="0">
            <a:spAutoFit/>
          </a:bodyPr>
          <a:lstStyle/>
          <a:p>
            <a:pPr marL="177800" marR="0" lvl="0" indent="-177800" algn="l" defTabSz="711200" rtl="0" eaLnBrk="1" fontAlgn="auto" latinLnBrk="0" hangingPunct="1">
              <a:lnSpc>
                <a:spcPct val="100000"/>
              </a:lnSpc>
              <a:spcBef>
                <a:spcPts val="600"/>
              </a:spcBef>
              <a:spcAft>
                <a:spcPts val="0"/>
              </a:spcAft>
              <a:buClrTx/>
              <a:buSzTx/>
              <a:buFontTx/>
              <a:buChar char="•"/>
              <a:tabLst/>
              <a:defRPr/>
            </a:pPr>
            <a:r>
              <a:rPr lang="en-US" sz="1050" dirty="0">
                <a:solidFill>
                  <a:srgbClr val="000000"/>
                </a:solidFill>
                <a:latin typeface="Arial"/>
              </a:rPr>
              <a:t>There has been a s</a:t>
            </a:r>
            <a:r>
              <a:rPr kumimoji="0" lang="en-US" sz="1050" b="0" i="0" u="none" strike="noStrike" kern="1200" cap="none" spc="0" normalizeH="0" baseline="0" noProof="0" dirty="0">
                <a:ln>
                  <a:noFill/>
                </a:ln>
                <a:solidFill>
                  <a:srgbClr val="000000"/>
                </a:solidFill>
                <a:effectLst/>
                <a:uLnTx/>
                <a:uFillTx/>
                <a:latin typeface="Arial"/>
                <a:ea typeface="+mn-ea"/>
                <a:cs typeface="+mn-cs"/>
              </a:rPr>
              <a:t>hift toward </a:t>
            </a:r>
            <a:r>
              <a:rPr kumimoji="0" lang="en-US" sz="1050" b="1" i="0" u="none" strike="noStrike" kern="1200" cap="none" spc="0" normalizeH="0" baseline="0" noProof="0" dirty="0">
                <a:ln>
                  <a:noFill/>
                </a:ln>
                <a:solidFill>
                  <a:srgbClr val="000000"/>
                </a:solidFill>
                <a:effectLst/>
                <a:uLnTx/>
                <a:uFillTx/>
                <a:latin typeface="Arial"/>
                <a:ea typeface="+mn-ea"/>
                <a:cs typeface="+mn-cs"/>
              </a:rPr>
              <a:t>low-carbon and/or clean power sources </a:t>
            </a:r>
            <a:r>
              <a:rPr kumimoji="0" lang="en-US" sz="1050" b="0" i="0" u="none" strike="noStrike" kern="1200" cap="none" spc="0" normalizeH="0" baseline="0" noProof="0" dirty="0">
                <a:ln>
                  <a:noFill/>
                </a:ln>
                <a:solidFill>
                  <a:srgbClr val="000000"/>
                </a:solidFill>
                <a:effectLst/>
                <a:uLnTx/>
                <a:uFillTx/>
                <a:latin typeface="Arial"/>
                <a:ea typeface="+mn-ea"/>
                <a:cs typeface="+mn-cs"/>
              </a:rPr>
              <a:t>such as renewables. </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Wind and solar </a:t>
            </a:r>
            <a:r>
              <a:rPr lang="en-US" sz="1050" dirty="0">
                <a:solidFill>
                  <a:srgbClr val="000000"/>
                </a:solidFill>
                <a:latin typeface="Arial"/>
              </a:rPr>
              <a:t>will</a:t>
            </a:r>
            <a:r>
              <a:rPr kumimoji="0" lang="en-US" sz="1050" b="0" i="0" u="none" strike="noStrike" kern="1200" cap="none" spc="0" normalizeH="0" baseline="0" noProof="0" dirty="0">
                <a:ln>
                  <a:noFill/>
                </a:ln>
                <a:solidFill>
                  <a:srgbClr val="000000"/>
                </a:solidFill>
                <a:effectLst/>
                <a:uLnTx/>
                <a:uFillTx/>
                <a:latin typeface="Arial"/>
                <a:ea typeface="+mn-ea"/>
                <a:cs typeface="+mn-cs"/>
              </a:rPr>
              <a:t> </a:t>
            </a:r>
            <a:r>
              <a:rPr kumimoji="0" lang="en-US" sz="1050" b="1" i="0" u="none" strike="noStrike" kern="1200" cap="none" spc="0" normalizeH="0" baseline="0" noProof="0" dirty="0">
                <a:ln>
                  <a:noFill/>
                </a:ln>
                <a:solidFill>
                  <a:srgbClr val="000000"/>
                </a:solidFill>
                <a:effectLst/>
                <a:uLnTx/>
                <a:uFillTx/>
                <a:latin typeface="Arial"/>
                <a:ea typeface="+mn-ea"/>
                <a:cs typeface="+mn-cs"/>
              </a:rPr>
              <a:t>double their share to 25% of global electricity </a:t>
            </a:r>
            <a:r>
              <a:rPr kumimoji="0" lang="en-US" sz="1050" b="0" i="0" u="none" strike="noStrike" kern="1200" cap="none" spc="0" normalizeH="0" baseline="0" noProof="0" dirty="0">
                <a:ln>
                  <a:noFill/>
                </a:ln>
                <a:solidFill>
                  <a:srgbClr val="000000"/>
                </a:solidFill>
                <a:effectLst/>
                <a:uLnTx/>
                <a:uFillTx/>
                <a:latin typeface="Arial"/>
                <a:ea typeface="+mn-ea"/>
                <a:cs typeface="+mn-cs"/>
              </a:rPr>
              <a:t>by 2028.</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lang="en-US" sz="1050" dirty="0">
                <a:solidFill>
                  <a:srgbClr val="000000"/>
                </a:solidFill>
                <a:latin typeface="Arial"/>
              </a:rPr>
              <a:t>S</a:t>
            </a:r>
            <a:r>
              <a:rPr kumimoji="0" lang="en-US" sz="1050" b="0" i="0" u="none" strike="noStrike" kern="1200" cap="none" spc="0" normalizeH="0" baseline="0" noProof="0" dirty="0">
                <a:ln>
                  <a:noFill/>
                </a:ln>
                <a:solidFill>
                  <a:srgbClr val="000000"/>
                </a:solidFill>
                <a:effectLst/>
                <a:uLnTx/>
                <a:uFillTx/>
                <a:latin typeface="Arial"/>
                <a:ea typeface="+mn-ea"/>
                <a:cs typeface="+mn-cs"/>
              </a:rPr>
              <a:t>olar, wind, </a:t>
            </a:r>
            <a:r>
              <a:rPr lang="en-US" sz="1050" dirty="0">
                <a:solidFill>
                  <a:srgbClr val="000000"/>
                </a:solidFill>
                <a:latin typeface="Arial"/>
              </a:rPr>
              <a:t>and </a:t>
            </a:r>
            <a:r>
              <a:rPr kumimoji="0" lang="en-US" sz="1050" b="0" i="0" u="none" strike="noStrike" kern="1200" cap="none" spc="0" normalizeH="0" baseline="0" noProof="0" dirty="0">
                <a:ln>
                  <a:noFill/>
                </a:ln>
                <a:solidFill>
                  <a:srgbClr val="000000"/>
                </a:solidFill>
                <a:effectLst/>
                <a:uLnTx/>
                <a:uFillTx/>
                <a:latin typeface="Arial"/>
                <a:ea typeface="+mn-ea"/>
                <a:cs typeface="+mn-cs"/>
              </a:rPr>
              <a:t>hydro costs have </a:t>
            </a:r>
            <a:br>
              <a:rPr kumimoji="0" lang="en-US" sz="1050" b="0" i="0" u="none" strike="noStrike" kern="1200" cap="none" spc="0" normalizeH="0" baseline="0" noProof="0" dirty="0">
                <a:ln>
                  <a:noFill/>
                </a:ln>
                <a:solidFill>
                  <a:srgbClr val="000000"/>
                </a:solidFill>
                <a:effectLst/>
                <a:uLnTx/>
                <a:uFillTx/>
                <a:latin typeface="Arial"/>
                <a:ea typeface="+mn-ea"/>
                <a:cs typeface="+mn-cs"/>
              </a:rPr>
            </a:br>
            <a:r>
              <a:rPr kumimoji="0" lang="en-US" sz="1050" b="0" i="0" u="none" strike="noStrike" kern="1200" cap="none" spc="0" normalizeH="0" baseline="0" noProof="0" dirty="0">
                <a:ln>
                  <a:noFill/>
                </a:ln>
                <a:solidFill>
                  <a:srgbClr val="000000"/>
                </a:solidFill>
                <a:effectLst/>
                <a:uLnTx/>
                <a:uFillTx/>
                <a:latin typeface="Arial"/>
                <a:ea typeface="+mn-ea"/>
                <a:cs typeface="+mn-cs"/>
              </a:rPr>
              <a:t>decreased, making renewables competitive.</a:t>
            </a:r>
          </a:p>
        </p:txBody>
      </p:sp>
      <p:sp>
        <p:nvSpPr>
          <p:cNvPr id="17" name="btfpBulletedList424355">
            <a:extLst>
              <a:ext uri="{FF2B5EF4-FFF2-40B4-BE49-F238E27FC236}">
                <a16:creationId xmlns:a16="http://schemas.microsoft.com/office/drawing/2014/main" id="{01A6A6F4-801E-675C-1BE5-94C2292485C5}"/>
              </a:ext>
            </a:extLst>
          </p:cNvPr>
          <p:cNvSpPr txBox="1"/>
          <p:nvPr/>
        </p:nvSpPr>
        <p:spPr bwMode="gray">
          <a:xfrm>
            <a:off x="2126614" y="4617720"/>
            <a:ext cx="2775292" cy="880617"/>
          </a:xfrm>
          <a:prstGeom prst="rect">
            <a:avLst/>
          </a:prstGeom>
          <a:noFill/>
        </p:spPr>
        <p:txBody>
          <a:bodyPr wrap="square" lIns="36000" tIns="36000" rIns="36000" bIns="36000" rtlCol="0">
            <a:spAutoFit/>
          </a:bodyPr>
          <a:lstStyle/>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Emissions reduction</a:t>
            </a:r>
            <a:r>
              <a:rPr lang="en-US" sz="1050" b="1" dirty="0">
                <a:solidFill>
                  <a:srgbClr val="000000"/>
                </a:solidFill>
                <a:latin typeface="Arial"/>
              </a:rPr>
              <a:t>:</a:t>
            </a:r>
            <a:r>
              <a:rPr kumimoji="0" lang="en-US" sz="1050" b="1" i="0" u="none" strike="noStrike" kern="1200" cap="none" spc="0" normalizeH="0" baseline="0" noProof="0" dirty="0">
                <a:ln>
                  <a:noFill/>
                </a:ln>
                <a:solidFill>
                  <a:srgbClr val="000000"/>
                </a:solidFill>
                <a:effectLst/>
                <a:uLnTx/>
                <a:uFillTx/>
                <a:latin typeface="Arial"/>
                <a:ea typeface="+mn-ea"/>
                <a:cs typeface="+mn-cs"/>
              </a:rPr>
              <a:t> </a:t>
            </a:r>
            <a:r>
              <a:rPr kumimoji="0" lang="en-US" sz="1050" i="0" u="none" strike="noStrike" kern="1200" cap="none" spc="0" normalizeH="0" baseline="0" noProof="0" dirty="0">
                <a:ln>
                  <a:noFill/>
                </a:ln>
                <a:solidFill>
                  <a:srgbClr val="000000"/>
                </a:solidFill>
                <a:effectLst/>
                <a:uLnTx/>
                <a:uFillTx/>
                <a:latin typeface="Arial"/>
                <a:ea typeface="+mn-ea"/>
                <a:cs typeface="+mn-cs"/>
              </a:rPr>
              <a:t>Transitioning the U.S. power grid to 100% clean electricity by 2035 could cut economywide emissions by 62% compared </a:t>
            </a:r>
            <a:r>
              <a:rPr lang="en-US" sz="1050" dirty="0">
                <a:solidFill>
                  <a:srgbClr val="000000"/>
                </a:solidFill>
                <a:latin typeface="Arial"/>
              </a:rPr>
              <a:t>with</a:t>
            </a:r>
            <a:r>
              <a:rPr kumimoji="0" lang="en-US" sz="1050" i="0" u="none" strike="noStrike" kern="1200" cap="none" spc="0" normalizeH="0" baseline="0" noProof="0" dirty="0">
                <a:ln>
                  <a:noFill/>
                </a:ln>
                <a:solidFill>
                  <a:srgbClr val="000000"/>
                </a:solidFill>
                <a:effectLst/>
                <a:uLnTx/>
                <a:uFillTx/>
                <a:latin typeface="Arial"/>
                <a:ea typeface="+mn-ea"/>
                <a:cs typeface="+mn-cs"/>
              </a:rPr>
              <a:t> </a:t>
            </a:r>
            <a:br>
              <a:rPr kumimoji="0" lang="en-US" sz="1050" i="0" u="none" strike="noStrike" kern="1200" cap="none" spc="0" normalizeH="0" baseline="0" noProof="0" dirty="0">
                <a:ln>
                  <a:noFill/>
                </a:ln>
                <a:solidFill>
                  <a:srgbClr val="000000"/>
                </a:solidFill>
                <a:effectLst/>
                <a:uLnTx/>
                <a:uFillTx/>
                <a:latin typeface="Arial"/>
                <a:ea typeface="+mn-ea"/>
                <a:cs typeface="+mn-cs"/>
              </a:rPr>
            </a:br>
            <a:r>
              <a:rPr kumimoji="0" lang="en-US" sz="1050" i="0" u="none" strike="noStrike" kern="1200" cap="none" spc="0" normalizeH="0" baseline="0" noProof="0" dirty="0">
                <a:ln>
                  <a:noFill/>
                </a:ln>
                <a:solidFill>
                  <a:srgbClr val="000000"/>
                </a:solidFill>
                <a:effectLst/>
                <a:uLnTx/>
                <a:uFillTx/>
                <a:latin typeface="Arial"/>
                <a:ea typeface="+mn-ea"/>
                <a:cs typeface="+mn-cs"/>
              </a:rPr>
              <a:t>2005 levels.</a:t>
            </a:r>
          </a:p>
        </p:txBody>
      </p:sp>
      <p:sp>
        <p:nvSpPr>
          <p:cNvPr id="18" name="btfpBulletedList331582">
            <a:extLst>
              <a:ext uri="{FF2B5EF4-FFF2-40B4-BE49-F238E27FC236}">
                <a16:creationId xmlns:a16="http://schemas.microsoft.com/office/drawing/2014/main" id="{2DAA63A4-75E0-553A-D381-88B76CCDC680}"/>
              </a:ext>
            </a:extLst>
          </p:cNvPr>
          <p:cNvSpPr txBox="1"/>
          <p:nvPr/>
        </p:nvSpPr>
        <p:spPr bwMode="gray">
          <a:xfrm>
            <a:off x="2126614" y="3611880"/>
            <a:ext cx="2775292" cy="957561"/>
          </a:xfrm>
          <a:prstGeom prst="rect">
            <a:avLst/>
          </a:prstGeom>
          <a:noFill/>
        </p:spPr>
        <p:txBody>
          <a:bodyPr wrap="square" lIns="36000" tIns="36000" rIns="36000" bIns="36000" rtlCol="0">
            <a:spAutoFit/>
          </a:bodyPr>
          <a:lstStyle/>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Renewables </a:t>
            </a:r>
            <a:r>
              <a:rPr kumimoji="0" lang="en-US" sz="1050" b="1" i="0" u="none" strike="noStrike" kern="1200" cap="none" spc="0" normalizeH="0" baseline="0" noProof="0" dirty="0">
                <a:ln>
                  <a:noFill/>
                </a:ln>
                <a:solidFill>
                  <a:srgbClr val="000000"/>
                </a:solidFill>
                <a:effectLst/>
                <a:uLnTx/>
                <a:uFillTx/>
                <a:latin typeface="Arial"/>
                <a:ea typeface="+mn-ea"/>
                <a:cs typeface="+mn-cs"/>
              </a:rPr>
              <a:t>surpassed coal as the largest electricity source </a:t>
            </a:r>
            <a:r>
              <a:rPr lang="en-US" sz="1050" dirty="0">
                <a:solidFill>
                  <a:srgbClr val="000000"/>
                </a:solidFill>
                <a:latin typeface="Arial"/>
              </a:rPr>
              <a:t>in</a:t>
            </a:r>
            <a:r>
              <a:rPr kumimoji="0" lang="en-US" sz="1050" b="0" i="0" u="none" strike="noStrike" kern="1200" cap="none" spc="0" normalizeH="0" baseline="0" noProof="0" dirty="0">
                <a:ln>
                  <a:noFill/>
                </a:ln>
                <a:solidFill>
                  <a:srgbClr val="000000"/>
                </a:solidFill>
                <a:effectLst/>
                <a:uLnTx/>
                <a:uFillTx/>
                <a:latin typeface="Arial"/>
                <a:ea typeface="+mn-ea"/>
                <a:cs typeface="+mn-cs"/>
              </a:rPr>
              <a:t> 2025.</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Investment imbalances </a:t>
            </a:r>
            <a:r>
              <a:rPr lang="en-US" sz="1050" dirty="0">
                <a:solidFill>
                  <a:srgbClr val="000000"/>
                </a:solidFill>
                <a:latin typeface="Arial"/>
              </a:rPr>
              <a:t>exist</a:t>
            </a:r>
            <a:r>
              <a:rPr kumimoji="0" lang="en-US" sz="1050" b="1" i="0" u="none" strike="noStrike" kern="1200" cap="none" spc="0" normalizeH="0" baseline="0" noProof="0" dirty="0">
                <a:ln>
                  <a:noFill/>
                </a:ln>
                <a:solidFill>
                  <a:srgbClr val="000000"/>
                </a:solidFill>
                <a:effectLst/>
                <a:uLnTx/>
                <a:uFillTx/>
                <a:latin typeface="Arial"/>
                <a:ea typeface="+mn-ea"/>
                <a:cs typeface="+mn-cs"/>
              </a:rPr>
              <a:t> </a:t>
            </a:r>
            <a:r>
              <a:rPr kumimoji="0" lang="en-US" sz="1050" b="0" i="0" u="none" strike="noStrike" kern="1200" cap="none" spc="0" normalizeH="0" baseline="0" noProof="0" dirty="0">
                <a:ln>
                  <a:noFill/>
                </a:ln>
                <a:solidFill>
                  <a:srgbClr val="000000"/>
                </a:solidFill>
                <a:effectLst/>
                <a:uLnTx/>
                <a:uFillTx/>
                <a:latin typeface="Arial"/>
                <a:ea typeface="+mn-ea"/>
                <a:cs typeface="+mn-cs"/>
              </a:rPr>
              <a:t>across regions; emerging and developing markets account for only 16%.</a:t>
            </a:r>
          </a:p>
        </p:txBody>
      </p:sp>
      <p:sp>
        <p:nvSpPr>
          <p:cNvPr id="15" name="btfpBulletedList942039">
            <a:extLst>
              <a:ext uri="{FF2B5EF4-FFF2-40B4-BE49-F238E27FC236}">
                <a16:creationId xmlns:a16="http://schemas.microsoft.com/office/drawing/2014/main" id="{23CBE452-846E-578E-A000-E4DEE96256CA}"/>
              </a:ext>
            </a:extLst>
          </p:cNvPr>
          <p:cNvSpPr txBox="1"/>
          <p:nvPr/>
        </p:nvSpPr>
        <p:spPr bwMode="gray">
          <a:xfrm>
            <a:off x="9035844" y="2240280"/>
            <a:ext cx="2775292" cy="1357670"/>
          </a:xfrm>
          <a:prstGeom prst="rect">
            <a:avLst/>
          </a:prstGeom>
          <a:noFill/>
        </p:spPr>
        <p:txBody>
          <a:bodyPr wrap="square" lIns="36000" tIns="36000" rIns="36000" bIns="36000" rtlCol="0">
            <a:spAutoFit/>
          </a:bodyPr>
          <a:lstStyle/>
          <a:p>
            <a:pPr marL="177800" marR="0" lvl="0" indent="-177800" algn="l" defTabSz="711200" rtl="0" eaLnBrk="1" fontAlgn="auto" latinLnBrk="0" hangingPunct="1">
              <a:lnSpc>
                <a:spcPct val="100000"/>
              </a:lnSpc>
              <a:spcBef>
                <a:spcPts val="600"/>
              </a:spcBef>
              <a:spcAft>
                <a:spcPts val="0"/>
              </a:spcAft>
              <a:buClrTx/>
              <a:buSzTx/>
              <a:buFontTx/>
              <a:buChar char="•"/>
              <a:tabLst/>
              <a:defRPr/>
            </a:pPr>
            <a:r>
              <a:rPr lang="en-US" sz="1050" dirty="0">
                <a:solidFill>
                  <a:srgbClr val="000000"/>
                </a:solidFill>
                <a:latin typeface="Arial"/>
              </a:rPr>
              <a:t>T</a:t>
            </a:r>
            <a:r>
              <a:rPr kumimoji="0" lang="en-US" sz="1050" b="0" i="0" u="none" strike="noStrike" kern="1200" cap="none" spc="0" normalizeH="0" baseline="0" noProof="0" dirty="0">
                <a:ln>
                  <a:noFill/>
                </a:ln>
                <a:solidFill>
                  <a:srgbClr val="000000"/>
                </a:solidFill>
                <a:effectLst/>
                <a:uLnTx/>
                <a:uFillTx/>
                <a:latin typeface="Arial"/>
                <a:ea typeface="+mn-ea"/>
                <a:cs typeface="+mn-cs"/>
              </a:rPr>
              <a:t>he remaining emissions that cannot be electrified</a:t>
            </a:r>
            <a:r>
              <a:rPr lang="en-US" sz="1050" dirty="0">
                <a:solidFill>
                  <a:srgbClr val="000000"/>
                </a:solidFill>
                <a:latin typeface="Arial"/>
              </a:rPr>
              <a:t> </a:t>
            </a:r>
            <a:r>
              <a:rPr kumimoji="0" lang="en-US" sz="1050" b="0" i="0" u="none" strike="noStrike" kern="1200" cap="none" spc="0" normalizeH="0" baseline="0" noProof="0" dirty="0">
                <a:ln>
                  <a:noFill/>
                </a:ln>
                <a:solidFill>
                  <a:srgbClr val="000000"/>
                </a:solidFill>
                <a:effectLst/>
                <a:uLnTx/>
                <a:uFillTx/>
                <a:latin typeface="Arial"/>
                <a:ea typeface="+mn-ea"/>
                <a:cs typeface="+mn-cs"/>
              </a:rPr>
              <a:t>will be replaced with </a:t>
            </a:r>
            <a:r>
              <a:rPr kumimoji="0" lang="en-US" sz="1050" b="1" i="0" u="none" strike="noStrike" kern="1200" cap="none" spc="0" normalizeH="0" baseline="0" noProof="0" dirty="0">
                <a:ln>
                  <a:noFill/>
                </a:ln>
                <a:solidFill>
                  <a:srgbClr val="000000"/>
                </a:solidFill>
                <a:effectLst/>
                <a:uLnTx/>
                <a:uFillTx/>
                <a:latin typeface="Arial"/>
                <a:ea typeface="+mn-ea"/>
                <a:cs typeface="+mn-cs"/>
              </a:rPr>
              <a:t>cleaner fuels</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Primary use case has been in transportation and industrials</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Biofuels and hydrogen for road transport, SAF for airplanes, ammonia for shipping </a:t>
            </a:r>
          </a:p>
        </p:txBody>
      </p:sp>
      <p:sp>
        <p:nvSpPr>
          <p:cNvPr id="20" name="btfpBulletedList331582">
            <a:extLst>
              <a:ext uri="{FF2B5EF4-FFF2-40B4-BE49-F238E27FC236}">
                <a16:creationId xmlns:a16="http://schemas.microsoft.com/office/drawing/2014/main" id="{BBD8E97B-6E11-313E-ABAD-CFF2E3ED6E66}"/>
              </a:ext>
            </a:extLst>
          </p:cNvPr>
          <p:cNvSpPr txBox="1"/>
          <p:nvPr/>
        </p:nvSpPr>
        <p:spPr bwMode="gray">
          <a:xfrm>
            <a:off x="9035909" y="3611880"/>
            <a:ext cx="2775292" cy="957561"/>
          </a:xfrm>
          <a:prstGeom prst="rect">
            <a:avLst/>
          </a:prstGeom>
          <a:noFill/>
        </p:spPr>
        <p:txBody>
          <a:bodyPr wrap="square" lIns="36000" tIns="36000" rIns="36000" bIns="36000" rtlCol="0">
            <a:spAutoFit/>
          </a:bodyPr>
          <a:lstStyle/>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Biofuel for road </a:t>
            </a:r>
            <a:r>
              <a:rPr lang="en-US" sz="1050" dirty="0">
                <a:solidFill>
                  <a:srgbClr val="000000"/>
                </a:solidFill>
                <a:latin typeface="Arial"/>
              </a:rPr>
              <a:t>is</a:t>
            </a:r>
            <a:r>
              <a:rPr kumimoji="0" lang="en-US" sz="1050" b="0" i="0" u="none" strike="noStrike" kern="1200" cap="none" spc="0" normalizeH="0" baseline="0" noProof="0" dirty="0">
                <a:ln>
                  <a:noFill/>
                </a:ln>
                <a:solidFill>
                  <a:srgbClr val="000000"/>
                </a:solidFill>
                <a:effectLst/>
                <a:uLnTx/>
                <a:uFillTx/>
                <a:latin typeface="Arial"/>
                <a:ea typeface="+mn-ea"/>
                <a:cs typeface="+mn-cs"/>
              </a:rPr>
              <a:t> more </a:t>
            </a:r>
            <a:r>
              <a:rPr kumimoji="0" lang="en-US" sz="1050" b="1" i="0" u="none" strike="noStrike" kern="1200" cap="none" spc="0" normalizeH="0" baseline="0" noProof="0" dirty="0">
                <a:ln>
                  <a:noFill/>
                </a:ln>
                <a:solidFill>
                  <a:srgbClr val="000000"/>
                </a:solidFill>
                <a:effectLst/>
                <a:uLnTx/>
                <a:uFillTx/>
                <a:latin typeface="Arial"/>
                <a:ea typeface="+mn-ea"/>
                <a:cs typeface="+mn-cs"/>
              </a:rPr>
              <a:t>price competitive </a:t>
            </a:r>
            <a:r>
              <a:rPr kumimoji="0" lang="en-US" sz="1050" b="0" i="0" u="none" strike="noStrike" kern="1200" cap="none" spc="0" normalizeH="0" baseline="0" noProof="0" dirty="0">
                <a:ln>
                  <a:noFill/>
                </a:ln>
                <a:solidFill>
                  <a:srgbClr val="000000"/>
                </a:solidFill>
                <a:effectLst/>
                <a:uLnTx/>
                <a:uFillTx/>
                <a:latin typeface="Arial"/>
                <a:ea typeface="+mn-ea"/>
                <a:cs typeface="+mn-cs"/>
              </a:rPr>
              <a:t>as countries regulate biofuel usage in transportation</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SAF </a:t>
            </a:r>
            <a:r>
              <a:rPr lang="en-US" sz="1050" dirty="0">
                <a:solidFill>
                  <a:srgbClr val="000000"/>
                </a:solidFill>
                <a:latin typeface="Arial"/>
              </a:rPr>
              <a:t>and </a:t>
            </a:r>
            <a:r>
              <a:rPr kumimoji="0" lang="en-US" sz="1050" b="0" i="0" u="none" strike="noStrike" kern="1200" cap="none" spc="0" normalizeH="0" baseline="0" noProof="0" dirty="0">
                <a:ln>
                  <a:noFill/>
                </a:ln>
                <a:solidFill>
                  <a:srgbClr val="000000"/>
                </a:solidFill>
                <a:effectLst/>
                <a:uLnTx/>
                <a:uFillTx/>
                <a:latin typeface="Arial"/>
                <a:ea typeface="+mn-ea"/>
                <a:cs typeface="+mn-cs"/>
              </a:rPr>
              <a:t>gaseous fuels remain</a:t>
            </a:r>
            <a:r>
              <a:rPr kumimoji="0" lang="en-US" sz="1050" b="1" i="0" u="none" strike="noStrike" kern="1200" cap="none" spc="0" normalizeH="0" baseline="0" noProof="0" dirty="0">
                <a:ln>
                  <a:noFill/>
                </a:ln>
                <a:solidFill>
                  <a:srgbClr val="000000"/>
                </a:solidFill>
                <a:effectLst/>
                <a:uLnTx/>
                <a:uFillTx/>
                <a:latin typeface="Arial"/>
                <a:ea typeface="+mn-ea"/>
                <a:cs typeface="+mn-cs"/>
              </a:rPr>
              <a:t> costly due to low adoption</a:t>
            </a:r>
          </a:p>
        </p:txBody>
      </p:sp>
      <p:sp>
        <p:nvSpPr>
          <p:cNvPr id="21" name="btfpBulletedList424355">
            <a:extLst>
              <a:ext uri="{FF2B5EF4-FFF2-40B4-BE49-F238E27FC236}">
                <a16:creationId xmlns:a16="http://schemas.microsoft.com/office/drawing/2014/main" id="{0736F711-215D-EFDF-804F-94BE4609AB0A}"/>
              </a:ext>
            </a:extLst>
          </p:cNvPr>
          <p:cNvSpPr txBox="1"/>
          <p:nvPr/>
        </p:nvSpPr>
        <p:spPr bwMode="gray">
          <a:xfrm>
            <a:off x="9019227" y="4617720"/>
            <a:ext cx="2775292" cy="719034"/>
          </a:xfrm>
          <a:prstGeom prst="rect">
            <a:avLst/>
          </a:prstGeom>
          <a:noFill/>
        </p:spPr>
        <p:txBody>
          <a:bodyPr wrap="square" lIns="36000" tIns="36000" rIns="36000" bIns="36000" rtlCol="0">
            <a:spAutoFit/>
          </a:bodyPr>
          <a:lstStyle/>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Biofuel and H</a:t>
            </a:r>
            <a:r>
              <a:rPr kumimoji="0" lang="en-US" sz="1050" b="1" i="0" u="none" strike="noStrike" kern="1200" cap="none" spc="0" normalizeH="0" baseline="-25000" noProof="0" dirty="0">
                <a:ln>
                  <a:noFill/>
                </a:ln>
                <a:solidFill>
                  <a:srgbClr val="000000"/>
                </a:solidFill>
                <a:effectLst/>
                <a:uLnTx/>
                <a:uFillTx/>
                <a:latin typeface="Arial"/>
                <a:ea typeface="+mn-ea"/>
                <a:cs typeface="+mn-cs"/>
              </a:rPr>
              <a:t>2</a:t>
            </a:r>
            <a:r>
              <a:rPr kumimoji="0" lang="en-US" sz="1050" b="1" i="0" u="none" strike="noStrike" kern="1200" cap="none" spc="0" normalizeH="0" baseline="0" noProof="0" dirty="0">
                <a:ln>
                  <a:noFill/>
                </a:ln>
                <a:solidFill>
                  <a:srgbClr val="000000"/>
                </a:solidFill>
                <a:effectLst/>
                <a:uLnTx/>
                <a:uFillTx/>
                <a:latin typeface="Arial"/>
                <a:ea typeface="+mn-ea"/>
                <a:cs typeface="+mn-cs"/>
              </a:rPr>
              <a:t>: </a:t>
            </a:r>
            <a:r>
              <a:rPr kumimoji="0" lang="en-US" sz="1050" i="0" u="none" strike="noStrike" kern="1200" cap="none" spc="0" normalizeH="0" baseline="0" noProof="0" dirty="0">
                <a:ln>
                  <a:noFill/>
                </a:ln>
                <a:solidFill>
                  <a:srgbClr val="000000"/>
                </a:solidFill>
                <a:effectLst/>
                <a:uLnTx/>
                <a:uFillTx/>
                <a:latin typeface="Arial"/>
                <a:ea typeface="+mn-ea"/>
                <a:cs typeface="+mn-cs"/>
              </a:rPr>
              <a:t>By 2031, biodiesel production supported by U.S. tax credits could reduce emissions by 31 MMT and </a:t>
            </a:r>
            <a:r>
              <a:rPr lang="en-US" sz="1050" dirty="0">
                <a:solidFill>
                  <a:srgbClr val="000000"/>
                </a:solidFill>
                <a:latin typeface="Arial"/>
              </a:rPr>
              <a:t>48</a:t>
            </a:r>
            <a:r>
              <a:rPr kumimoji="0" lang="en-US" sz="1050" i="0" u="none" strike="noStrike" kern="1200" cap="none" spc="0" normalizeH="0" baseline="0" noProof="0" dirty="0">
                <a:ln>
                  <a:noFill/>
                </a:ln>
                <a:solidFill>
                  <a:srgbClr val="000000"/>
                </a:solidFill>
                <a:effectLst/>
                <a:uLnTx/>
                <a:uFillTx/>
                <a:latin typeface="Arial"/>
                <a:ea typeface="+mn-ea"/>
                <a:cs typeface="+mn-cs"/>
              </a:rPr>
              <a:t> MMT for clean hydrogen annually</a:t>
            </a:r>
            <a:endParaRPr kumimoji="0" lang="en-US" sz="1050" b="0" i="0" u="none" strike="noStrike" kern="1200" cap="none" spc="0" normalizeH="0" baseline="0" noProof="0" dirty="0">
              <a:ln>
                <a:noFill/>
              </a:ln>
              <a:solidFill>
                <a:srgbClr val="000000"/>
              </a:solidFill>
              <a:effectLst/>
              <a:uLnTx/>
              <a:uFillTx/>
              <a:latin typeface="Arial"/>
              <a:ea typeface="+mn-ea"/>
              <a:cs typeface="+mn-cs"/>
            </a:endParaRPr>
          </a:p>
        </p:txBody>
      </p:sp>
      <p:sp>
        <p:nvSpPr>
          <p:cNvPr id="27" name="btfpNotesBox962619">
            <a:extLst>
              <a:ext uri="{FF2B5EF4-FFF2-40B4-BE49-F238E27FC236}">
                <a16:creationId xmlns:a16="http://schemas.microsoft.com/office/drawing/2014/main" id="{AFE96FA9-02CA-181C-E380-9689A3917FA1}"/>
              </a:ext>
            </a:extLst>
          </p:cNvPr>
          <p:cNvSpPr txBox="1"/>
          <p:nvPr>
            <p:custDataLst>
              <p:tags r:id="rId8"/>
            </p:custDataLst>
          </p:nvPr>
        </p:nvSpPr>
        <p:spPr bwMode="gray">
          <a:xfrm>
            <a:off x="329184" y="6272784"/>
            <a:ext cx="9209405" cy="492443"/>
          </a:xfrm>
          <a:prstGeom prst="rect">
            <a:avLst/>
          </a:prstGeom>
          <a:noFill/>
        </p:spPr>
        <p:txBody>
          <a:bodyPr vert="horz" wrap="square" lIns="0" tIns="0" rIns="0" bIns="0" rtlCol="0" anchor="b">
            <a:spAutoFit/>
          </a:bodyPr>
          <a:lstStyle/>
          <a:p>
            <a:r>
              <a:rPr lang="en-US" sz="800" dirty="0">
                <a:effectLst/>
              </a:rPr>
              <a:t>Notes: Hard</a:t>
            </a:r>
            <a:r>
              <a:rPr lang="en-US" sz="800" dirty="0"/>
              <a:t>-</a:t>
            </a:r>
            <a:r>
              <a:rPr lang="en-US" sz="800" dirty="0">
                <a:effectLst/>
              </a:rPr>
              <a:t>to-abate emissions are those that are difficult to eliminate due to inherent process emissions in sectors like cement (calcination), steel (coal-based reduction), and chemicals (process-related CO₂ release). Carbon capture is essential to address these emissions.</a:t>
            </a:r>
            <a:endParaRPr lang="en-US" sz="800" dirty="0">
              <a:solidFill>
                <a:srgbClr val="000000"/>
              </a:solidFill>
            </a:endParaRPr>
          </a:p>
          <a:p>
            <a:r>
              <a:rPr lang="en-US" sz="800" dirty="0">
                <a:solidFill>
                  <a:srgbClr val="000000"/>
                </a:solidFill>
              </a:rPr>
              <a:t>Sources: IAE, </a:t>
            </a:r>
            <a:r>
              <a:rPr lang="en-US" sz="800" dirty="0">
                <a:solidFill>
                  <a:srgbClr val="000000"/>
                </a:solidFill>
                <a:hlinkClick r:id="rId13"/>
              </a:rPr>
              <a:t>Renewables</a:t>
            </a:r>
            <a:r>
              <a:rPr lang="en-US" sz="800" dirty="0">
                <a:solidFill>
                  <a:srgbClr val="000000"/>
                </a:solidFill>
              </a:rPr>
              <a:t> (2024); IAE, </a:t>
            </a:r>
            <a:r>
              <a:rPr lang="en-US" sz="800" dirty="0">
                <a:solidFill>
                  <a:srgbClr val="000000"/>
                </a:solidFill>
                <a:hlinkClick r:id="rId14"/>
              </a:rPr>
              <a:t>CCUS</a:t>
            </a:r>
            <a:r>
              <a:rPr lang="en-US" sz="800" dirty="0">
                <a:solidFill>
                  <a:srgbClr val="000000"/>
                </a:solidFill>
              </a:rPr>
              <a:t> (2024); IAE, </a:t>
            </a:r>
            <a:r>
              <a:rPr lang="en-US" sz="800" dirty="0">
                <a:solidFill>
                  <a:srgbClr val="000000"/>
                </a:solidFill>
                <a:hlinkClick r:id="rId15"/>
              </a:rPr>
              <a:t>Levelized cost of CO</a:t>
            </a:r>
            <a:r>
              <a:rPr lang="en-US" sz="800" baseline="-25000" dirty="0">
                <a:solidFill>
                  <a:srgbClr val="000000"/>
                </a:solidFill>
                <a:hlinkClick r:id="rId15"/>
              </a:rPr>
              <a:t>2 </a:t>
            </a:r>
            <a:r>
              <a:rPr lang="en-US" sz="800" baseline="-25000" dirty="0">
                <a:solidFill>
                  <a:srgbClr val="000000"/>
                </a:solidFill>
              </a:rPr>
              <a:t> </a:t>
            </a:r>
            <a:r>
              <a:rPr lang="en-US" sz="800" dirty="0">
                <a:solidFill>
                  <a:srgbClr val="000000"/>
                </a:solidFill>
              </a:rPr>
              <a:t>(2024); DoE, </a:t>
            </a:r>
            <a:r>
              <a:rPr lang="en-US" sz="800" dirty="0">
                <a:solidFill>
                  <a:srgbClr val="000000"/>
                </a:solidFill>
                <a:hlinkClick r:id="rId16"/>
              </a:rPr>
              <a:t>Pathways to Commercial Liftoff: Clean Hydrogen</a:t>
            </a:r>
            <a:r>
              <a:rPr lang="en-US" sz="800" dirty="0"/>
              <a:t> </a:t>
            </a:r>
            <a:r>
              <a:rPr lang="en-US" sz="800" dirty="0">
                <a:solidFill>
                  <a:srgbClr val="000000"/>
                </a:solidFill>
              </a:rPr>
              <a:t>(2024).</a:t>
            </a:r>
            <a:endParaRPr lang="en-US" sz="800" dirty="0">
              <a:cs typeface="Arial"/>
            </a:endParaRPr>
          </a:p>
          <a:p>
            <a:r>
              <a:rPr lang="en-US" sz="800" dirty="0">
                <a:solidFill>
                  <a:srgbClr val="000000"/>
                </a:solidFill>
              </a:rPr>
              <a:t>Credit: Maitreyi Menon, Michelle Priscilla, Anda Wang, Yosafat Partogi, </a:t>
            </a:r>
            <a:r>
              <a:rPr kumimoji="0" lang="en-US" sz="800" b="0" i="0" u="none" strike="noStrike" kern="1200" cap="none" spc="0" normalizeH="0" baseline="0" noProof="0" dirty="0">
                <a:ln>
                  <a:noFill/>
                </a:ln>
                <a:solidFill>
                  <a:srgbClr val="000000"/>
                </a:solidFill>
                <a:effectLst/>
                <a:uLnTx/>
                <a:uFillTx/>
              </a:rPr>
              <a:t>Hyae Ryung Kim, and </a:t>
            </a:r>
            <a:r>
              <a:rPr lang="en-US" sz="800" dirty="0">
                <a:solidFill>
                  <a:srgbClr val="000000"/>
                </a:solidFill>
                <a:hlinkClick r:id="rId17"/>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hlinkClick r:id="rId18"/>
              </a:rPr>
              <a:t>Share with attribution</a:t>
            </a:r>
            <a:r>
              <a:rPr kumimoji="0" lang="en-US" sz="800" b="0" i="0" u="none" strike="noStrike" kern="1200" cap="none" spc="0" normalizeH="0" baseline="0" noProof="0" dirty="0">
                <a:ln>
                  <a:noFill/>
                </a:ln>
                <a:solidFill>
                  <a:srgbClr val="000000"/>
                </a:solidFill>
                <a:effectLst/>
                <a:uLnTx/>
                <a:uFillTx/>
              </a:rPr>
              <a:t>: 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19"/>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p>
        </p:txBody>
      </p:sp>
    </p:spTree>
    <p:custDataLst>
      <p:tags r:id="rId1"/>
    </p:custDataLst>
    <p:extLst>
      <p:ext uri="{BB962C8B-B14F-4D97-AF65-F5344CB8AC3E}">
        <p14:creationId xmlns:p14="http://schemas.microsoft.com/office/powerpoint/2010/main" val="9540538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5D639-82EF-42E5-7112-0A8E6879CFCC}"/>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90826BF-EBA6-AEE0-2F08-3B8DCD14CEE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1" imgW="592" imgH="591" progId="TCLayout.ActiveDocument.1">
                  <p:embed/>
                </p:oleObj>
              </mc:Choice>
              <mc:Fallback>
                <p:oleObj name="think-cell Slide" r:id="rId31" imgW="592" imgH="591" progId="TCLayout.ActiveDocument.1">
                  <p:embed/>
                  <p:pic>
                    <p:nvPicPr>
                      <p:cNvPr id="7" name="think-cell data - do not delete" hidden="1">
                        <a:extLst>
                          <a:ext uri="{FF2B5EF4-FFF2-40B4-BE49-F238E27FC236}">
                            <a16:creationId xmlns:a16="http://schemas.microsoft.com/office/drawing/2014/main" id="{590826BF-EBA6-AEE0-2F08-3B8DCD14CEE1}"/>
                          </a:ext>
                        </a:extLst>
                      </p:cNvPr>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242E20F8-CECC-BA18-44F0-DE0600A45347}"/>
              </a:ext>
            </a:extLst>
          </p:cNvPr>
          <p:cNvSpPr>
            <a:spLocks noGrp="1"/>
          </p:cNvSpPr>
          <p:nvPr>
            <p:ph type="title"/>
          </p:nvPr>
        </p:nvSpPr>
        <p:spPr/>
        <p:txBody>
          <a:bodyPr vert="horz">
            <a:noAutofit/>
          </a:bodyPr>
          <a:lstStyle/>
          <a:p>
            <a:r>
              <a:rPr lang="en-US">
                <a:cs typeface="Arial"/>
              </a:rPr>
              <a:t>Carbon capture for iron and steel continues to face economic hurdles, even with current credits </a:t>
            </a:r>
          </a:p>
        </p:txBody>
      </p:sp>
      <p:sp>
        <p:nvSpPr>
          <p:cNvPr id="26" name="btfpNotesBox962619">
            <a:extLst>
              <a:ext uri="{FF2B5EF4-FFF2-40B4-BE49-F238E27FC236}">
                <a16:creationId xmlns:a16="http://schemas.microsoft.com/office/drawing/2014/main" id="{1D4CB42B-273C-39C1-67DB-5E231A81A06D}"/>
              </a:ext>
            </a:extLst>
          </p:cNvPr>
          <p:cNvSpPr txBox="1"/>
          <p:nvPr>
            <p:custDataLst>
              <p:tags r:id="rId3"/>
            </p:custDataLst>
          </p:nvPr>
        </p:nvSpPr>
        <p:spPr bwMode="gray">
          <a:xfrm>
            <a:off x="329185" y="6149674"/>
            <a:ext cx="8675919" cy="615553"/>
          </a:xfrm>
          <a:prstGeom prst="rect">
            <a:avLst/>
          </a:prstGeom>
          <a:noFill/>
        </p:spPr>
        <p:txBody>
          <a:bodyPr vert="horz" wrap="square" lIns="0" tIns="0" rIns="0" bIns="0" rtlCol="0" anchor="b">
            <a:spAutoFit/>
          </a:bodyPr>
          <a:lstStyle/>
          <a:p>
            <a:pPr>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Note: Uses $70, the average from prior slide, as LCOC. Uses $14 and $10 transport and storage costs, on the higher end of general (i.e., non-iron and steel specific) IEA estimates, for a more conservative approach; ~$7 VCOM is also a general figure.</a:t>
            </a:r>
          </a:p>
          <a:p>
            <a:pPr>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 Arcelor</a:t>
            </a:r>
            <a:r>
              <a:rPr lang="en-US" sz="800" dirty="0">
                <a:solidFill>
                  <a:srgbClr val="000000"/>
                </a:solidFill>
                <a:latin typeface="Arial"/>
              </a:rPr>
              <a:t>Mittal, </a:t>
            </a:r>
            <a:r>
              <a:rPr lang="en-US" sz="800" dirty="0" err="1">
                <a:solidFill>
                  <a:srgbClr val="000000"/>
                </a:solidFill>
                <a:latin typeface="Arial"/>
                <a:hlinkClick r:id="rId33"/>
              </a:rPr>
              <a:t>LanzaTech</a:t>
            </a:r>
            <a:r>
              <a:rPr lang="en-US" sz="800" dirty="0">
                <a:solidFill>
                  <a:srgbClr val="000000"/>
                </a:solidFill>
                <a:latin typeface="Arial"/>
                <a:hlinkClick r:id="rId33"/>
              </a:rPr>
              <a:t> partnership</a:t>
            </a:r>
            <a:r>
              <a:rPr lang="en-US" sz="800" dirty="0">
                <a:solidFill>
                  <a:srgbClr val="000000"/>
                </a:solidFill>
              </a:rPr>
              <a:t> </a:t>
            </a:r>
            <a:r>
              <a:rPr lang="en-US" sz="800" dirty="0">
                <a:solidFill>
                  <a:srgbClr val="000000"/>
                </a:solidFill>
                <a:latin typeface="Arial"/>
              </a:rPr>
              <a:t>(2021); Bloomberg, </a:t>
            </a:r>
            <a:r>
              <a:rPr lang="en-US" sz="800" dirty="0">
                <a:solidFill>
                  <a:srgbClr val="000000"/>
                </a:solidFill>
                <a:latin typeface="Arial"/>
                <a:hlinkClick r:id="rId34"/>
              </a:rPr>
              <a:t>CCUS market</a:t>
            </a:r>
            <a:r>
              <a:rPr lang="en-US" sz="800" dirty="0">
                <a:solidFill>
                  <a:srgbClr val="000000"/>
                </a:solidFill>
                <a:latin typeface="Arial"/>
              </a:rPr>
              <a:t> (2023);</a:t>
            </a:r>
            <a:r>
              <a:rPr kumimoji="0" lang="en-US" sz="800" b="0" i="0" u="none" strike="noStrike" kern="1200" cap="none" spc="0" normalizeH="0" baseline="0" noProof="0" dirty="0">
                <a:ln>
                  <a:noFill/>
                </a:ln>
                <a:solidFill>
                  <a:srgbClr val="000000"/>
                </a:solidFill>
                <a:effectLst/>
                <a:uLnTx/>
                <a:uFillTx/>
                <a:latin typeface="Arial"/>
                <a:ea typeface="+mn-ea"/>
                <a:cs typeface="+mn-cs"/>
              </a:rPr>
              <a:t> IEA,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5"/>
              </a:rPr>
              <a:t>Iron and Steel Technology Roadmap</a:t>
            </a:r>
            <a:r>
              <a:rPr kumimoji="0" lang="en-US" sz="800" b="0" i="0" u="none" strike="noStrike" kern="1200" cap="none" spc="0" normalizeH="0" baseline="0" noProof="0" dirty="0">
                <a:ln>
                  <a:noFill/>
                </a:ln>
                <a:solidFill>
                  <a:srgbClr val="000000"/>
                </a:solidFill>
                <a:effectLst/>
                <a:uLnTx/>
                <a:uFillTx/>
                <a:latin typeface="Arial"/>
                <a:ea typeface="+mn-ea"/>
                <a:cs typeface="+mn-cs"/>
              </a:rPr>
              <a:t> (2020); IEA,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6"/>
              </a:rPr>
              <a:t>Is carbon capture too expensive?</a:t>
            </a:r>
            <a:r>
              <a:rPr kumimoji="0" lang="en-US" sz="800" b="0" i="0" u="none" strike="noStrike" kern="1200" cap="none" spc="0" normalizeH="0" baseline="0" noProof="0" dirty="0">
                <a:ln>
                  <a:noFill/>
                </a:ln>
                <a:solidFill>
                  <a:srgbClr val="000000"/>
                </a:solidFill>
                <a:effectLst/>
                <a:uLnTx/>
                <a:uFillTx/>
                <a:latin typeface="Arial"/>
                <a:ea typeface="+mn-ea"/>
                <a:cs typeface="+mn-cs"/>
              </a:rPr>
              <a:t> (2021); Masdar,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7"/>
              </a:rPr>
              <a:t>CCUS at Emirates Steel</a:t>
            </a:r>
            <a:r>
              <a:rPr kumimoji="0" lang="en-US" sz="800" b="0" i="0" u="none" strike="noStrike" kern="1200" cap="none" spc="0" normalizeH="0" baseline="0" noProof="0" dirty="0">
                <a:ln>
                  <a:noFill/>
                </a:ln>
                <a:solidFill>
                  <a:srgbClr val="000000"/>
                </a:solidFill>
                <a:effectLst/>
                <a:uLnTx/>
                <a:uFillTx/>
                <a:latin typeface="Arial"/>
                <a:ea typeface="+mn-ea"/>
                <a:cs typeface="+mn-cs"/>
              </a:rPr>
              <a:t> (2012).</a:t>
            </a:r>
            <a:endParaRPr lang="en-US" sz="800" dirty="0">
              <a:solidFill>
                <a:srgbClr val="000000"/>
              </a:solidFill>
              <a:ea typeface="+mn-lt"/>
              <a:cs typeface="+mn-lt"/>
            </a:endParaRPr>
          </a:p>
          <a:p>
            <a:pPr>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lang="en-US" sz="800" dirty="0">
                <a:solidFill>
                  <a:srgbClr val="000000"/>
                </a:solidFill>
                <a:latin typeface="Arial"/>
              </a:rPr>
              <a:t>Grace Frascati</a:t>
            </a:r>
            <a:r>
              <a:rPr kumimoji="0" lang="en-US" sz="800" b="0" i="0" u="none" strike="noStrike" kern="1200" cap="none" spc="0" normalizeH="0" baseline="0" noProof="0" dirty="0">
                <a:ln>
                  <a:noFill/>
                </a:ln>
                <a:solidFill>
                  <a:srgbClr val="000000"/>
                </a:solidFill>
                <a:effectLst/>
                <a:uLnTx/>
                <a:uFillTx/>
                <a:latin typeface="Arial"/>
                <a:ea typeface="+mn-ea"/>
                <a:cs typeface="+mn-cs"/>
              </a:rPr>
              <a:t>, Anda Wang, Hyae Ryung Kim, and </a:t>
            </a:r>
            <a:r>
              <a:rPr lang="en-US" sz="800" dirty="0">
                <a:solidFill>
                  <a:srgbClr val="000000"/>
                </a:solidFill>
                <a:hlinkClick r:id="rId38"/>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9"/>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40"/>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5" name="btfpColumnHeaderBox741267">
            <a:extLst>
              <a:ext uri="{FF2B5EF4-FFF2-40B4-BE49-F238E27FC236}">
                <a16:creationId xmlns:a16="http://schemas.microsoft.com/office/drawing/2014/main" id="{D76DB364-1908-CDC5-B25B-0E37EA7FF600}"/>
              </a:ext>
            </a:extLst>
          </p:cNvPr>
          <p:cNvGrpSpPr/>
          <p:nvPr>
            <p:custDataLst>
              <p:tags r:id="rId4"/>
            </p:custDataLst>
          </p:nvPr>
        </p:nvGrpSpPr>
        <p:grpSpPr>
          <a:xfrm>
            <a:off x="329184" y="1554480"/>
            <a:ext cx="7120313" cy="293090"/>
            <a:chOff x="330200" y="1536446"/>
            <a:chExt cx="5495528" cy="293090"/>
          </a:xfrm>
        </p:grpSpPr>
        <p:sp>
          <p:nvSpPr>
            <p:cNvPr id="23" name="btfpColumnHeaderBoxText741267">
              <a:extLst>
                <a:ext uri="{FF2B5EF4-FFF2-40B4-BE49-F238E27FC236}">
                  <a16:creationId xmlns:a16="http://schemas.microsoft.com/office/drawing/2014/main" id="{7EFC6309-8D67-402F-3BB6-1C4DF3A693E7}"/>
                </a:ext>
              </a:extLst>
            </p:cNvPr>
            <p:cNvSpPr txBox="1"/>
            <p:nvPr/>
          </p:nvSpPr>
          <p:spPr bwMode="gray">
            <a:xfrm>
              <a:off x="330200" y="1536446"/>
              <a:ext cx="5495528" cy="288219"/>
            </a:xfrm>
            <a:prstGeom prst="rect">
              <a:avLst/>
            </a:prstGeom>
            <a:noFill/>
          </p:spPr>
          <p:txBody>
            <a:bodyPr vert="horz" wrap="square" lIns="36036" tIns="36036" rIns="36036" bIns="36036" rtlCol="0" anchor="b">
              <a:spAutoFit/>
            </a:bodyPr>
            <a:lstStyle/>
            <a:p>
              <a:r>
                <a:rPr lang="en-US" sz="1400" b="1" dirty="0">
                  <a:ea typeface="+mn-lt"/>
                  <a:cs typeface="+mn-lt"/>
                </a:rPr>
                <a:t>Even with the 45Q credit, CCUS for iron and steel may not be economically feasible</a:t>
              </a:r>
              <a:endParaRPr lang="en-US" b="1" dirty="0">
                <a:cs typeface="Arial"/>
              </a:endParaRPr>
            </a:p>
          </p:txBody>
        </p:sp>
        <p:cxnSp>
          <p:nvCxnSpPr>
            <p:cNvPr id="24" name="btfpColumnHeaderBoxLine741267">
              <a:extLst>
                <a:ext uri="{FF2B5EF4-FFF2-40B4-BE49-F238E27FC236}">
                  <a16:creationId xmlns:a16="http://schemas.microsoft.com/office/drawing/2014/main" id="{95CC1DFC-2C36-C652-40B5-5BFD43370A9B}"/>
                </a:ext>
              </a:extLst>
            </p:cNvPr>
            <p:cNvCxnSpPr/>
            <p:nvPr/>
          </p:nvCxnSpPr>
          <p:spPr bwMode="gray">
            <a:xfrm>
              <a:off x="330200" y="1829536"/>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id="{500354FF-6875-B9AE-3B5D-3A3BF19423AB}"/>
              </a:ext>
            </a:extLst>
          </p:cNvPr>
          <p:cNvCxnSpPr/>
          <p:nvPr>
            <p:custDataLst>
              <p:tags r:id="rId5"/>
            </p:custDataLst>
          </p:nvPr>
        </p:nvCxnSpPr>
        <p:spPr bwMode="auto">
          <a:xfrm>
            <a:off x="6169025" y="3503613"/>
            <a:ext cx="496888"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1F572CF9-64B2-03E2-2803-AB380560612E}"/>
              </a:ext>
            </a:extLst>
          </p:cNvPr>
          <p:cNvCxnSpPr/>
          <p:nvPr>
            <p:custDataLst>
              <p:tags r:id="rId6"/>
            </p:custDataLst>
          </p:nvPr>
        </p:nvCxnSpPr>
        <p:spPr bwMode="auto">
          <a:xfrm>
            <a:off x="5048250" y="3306763"/>
            <a:ext cx="496888"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02160828-9779-0DFB-B58F-AC339C11FF5D}"/>
              </a:ext>
            </a:extLst>
          </p:cNvPr>
          <p:cNvCxnSpPr/>
          <p:nvPr>
            <p:custDataLst>
              <p:tags r:id="rId7"/>
            </p:custDataLst>
          </p:nvPr>
        </p:nvCxnSpPr>
        <p:spPr bwMode="auto">
          <a:xfrm>
            <a:off x="3929063" y="3030538"/>
            <a:ext cx="496888"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21887301-CAD5-F790-CC6F-34776F911417}"/>
              </a:ext>
            </a:extLst>
          </p:cNvPr>
          <p:cNvCxnSpPr/>
          <p:nvPr>
            <p:custDataLst>
              <p:tags r:id="rId8"/>
            </p:custDataLst>
          </p:nvPr>
        </p:nvCxnSpPr>
        <p:spPr bwMode="auto">
          <a:xfrm>
            <a:off x="2809875" y="3167063"/>
            <a:ext cx="496888"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D86EA1FE-4C48-5632-3599-CCD861992521}"/>
              </a:ext>
            </a:extLst>
          </p:cNvPr>
          <p:cNvCxnSpPr/>
          <p:nvPr>
            <p:custDataLst>
              <p:tags r:id="rId9"/>
            </p:custDataLst>
          </p:nvPr>
        </p:nvCxnSpPr>
        <p:spPr bwMode="auto">
          <a:xfrm>
            <a:off x="1689100" y="4845050"/>
            <a:ext cx="496888"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8" name="Chart 3">
            <a:extLst>
              <a:ext uri="{FF2B5EF4-FFF2-40B4-BE49-F238E27FC236}">
                <a16:creationId xmlns:a16="http://schemas.microsoft.com/office/drawing/2014/main" id="{C772ACB5-14FF-6A98-354E-EAF997A6B80F}"/>
              </a:ext>
            </a:extLst>
          </p:cNvPr>
          <p:cNvGraphicFramePr/>
          <p:nvPr>
            <p:custDataLst>
              <p:tags r:id="rId10"/>
            </p:custDataLst>
          </p:nvPr>
        </p:nvGraphicFramePr>
        <p:xfrm>
          <a:off x="736600" y="2393950"/>
          <a:ext cx="6883400" cy="3125788"/>
        </p:xfrm>
        <a:graphic>
          <a:graphicData uri="http://schemas.openxmlformats.org/drawingml/2006/chart">
            <c:chart xmlns:c="http://schemas.openxmlformats.org/drawingml/2006/chart" xmlns:r="http://schemas.openxmlformats.org/officeDocument/2006/relationships" r:id="rId41"/>
          </a:graphicData>
        </a:graphic>
      </p:graphicFrame>
      <p:sp>
        <p:nvSpPr>
          <p:cNvPr id="121" name="Text Placeholder 10">
            <a:extLst>
              <a:ext uri="{FF2B5EF4-FFF2-40B4-BE49-F238E27FC236}">
                <a16:creationId xmlns:a16="http://schemas.microsoft.com/office/drawing/2014/main" id="{1B5BA2D3-9DEA-228B-C311-1CB0DC068701}"/>
              </a:ext>
            </a:extLst>
          </p:cNvPr>
          <p:cNvSpPr>
            <a:spLocks noGrp="1"/>
          </p:cNvSpPr>
          <p:nvPr>
            <p:custDataLst>
              <p:tags r:id="rId11"/>
            </p:custDataLst>
          </p:nvPr>
        </p:nvSpPr>
        <p:spPr bwMode="gray">
          <a:xfrm>
            <a:off x="414338" y="5346700"/>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065E6A6-4C91-431A-94A8-F8330C8D7866}" type="datetime'''''''''''''''''-''''1''''''''''''''0''''''0'''''">
              <a:rPr lang="en-US" altLang="en-US" sz="1200" smtClean="0">
                <a:effectLst/>
              </a:rPr>
              <a:pPr marL="0" lvl="0" indent="0" algn="r">
                <a:spcBef>
                  <a:spcPct val="0"/>
                </a:spcBef>
                <a:spcAft>
                  <a:spcPct val="0"/>
                </a:spcAft>
                <a:buNone/>
              </a:pPr>
              <a:t>-100</a:t>
            </a:fld>
            <a:endParaRPr lang="en-US" sz="1200"/>
          </a:p>
        </p:txBody>
      </p:sp>
      <p:sp>
        <p:nvSpPr>
          <p:cNvPr id="172" name="Text Placeholder 10">
            <a:extLst>
              <a:ext uri="{FF2B5EF4-FFF2-40B4-BE49-F238E27FC236}">
                <a16:creationId xmlns:a16="http://schemas.microsoft.com/office/drawing/2014/main" id="{3D28AF3D-681C-8ED2-C2AF-724FA6622D83}"/>
              </a:ext>
            </a:extLst>
          </p:cNvPr>
          <p:cNvSpPr>
            <a:spLocks noGrp="1"/>
          </p:cNvSpPr>
          <p:nvPr>
            <p:custDataLst>
              <p:tags r:id="rId12"/>
            </p:custDataLst>
          </p:nvPr>
        </p:nvSpPr>
        <p:spPr bwMode="gray">
          <a:xfrm>
            <a:off x="498475" y="4359275"/>
            <a:ext cx="2190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901E5A50-093B-4BF4-9F0E-C4FAE1626363}" type="datetime'''''''''''''-''5''''0'''''''''''">
              <a:rPr lang="en-US" altLang="en-US" sz="1200" smtClean="0">
                <a:effectLst/>
              </a:rPr>
              <a:pPr marL="0" lvl="0" indent="0" algn="r">
                <a:spcBef>
                  <a:spcPct val="0"/>
                </a:spcBef>
                <a:spcAft>
                  <a:spcPct val="0"/>
                </a:spcAft>
                <a:buNone/>
              </a:pPr>
              <a:t>-50</a:t>
            </a:fld>
            <a:endParaRPr lang="en-US" sz="1200"/>
          </a:p>
        </p:txBody>
      </p:sp>
      <p:sp>
        <p:nvSpPr>
          <p:cNvPr id="122" name="Text Placeholder 10">
            <a:extLst>
              <a:ext uri="{FF2B5EF4-FFF2-40B4-BE49-F238E27FC236}">
                <a16:creationId xmlns:a16="http://schemas.microsoft.com/office/drawing/2014/main" id="{67A6CB2B-0FFF-BBB0-03EB-95D59B194B62}"/>
              </a:ext>
            </a:extLst>
          </p:cNvPr>
          <p:cNvSpPr>
            <a:spLocks noGrp="1"/>
          </p:cNvSpPr>
          <p:nvPr>
            <p:custDataLst>
              <p:tags r:id="rId13"/>
            </p:custDataLst>
          </p:nvPr>
        </p:nvSpPr>
        <p:spPr bwMode="gray">
          <a:xfrm>
            <a:off x="633413" y="3373438"/>
            <a:ext cx="84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2538B355-020A-401F-B380-E067F5A974B3}" type="datetime'''''''''''''''''''''''''''0'''''''''''''''''''''''''''''">
              <a:rPr lang="en-US" altLang="en-US" sz="1200" smtClean="0">
                <a:effectLst/>
              </a:rPr>
              <a:pPr marL="0" lvl="0" indent="0" algn="r">
                <a:spcBef>
                  <a:spcPct val="0"/>
                </a:spcBef>
                <a:spcAft>
                  <a:spcPct val="0"/>
                </a:spcAft>
                <a:buNone/>
              </a:pPr>
              <a:t>0</a:t>
            </a:fld>
            <a:endParaRPr lang="en-US" sz="1200"/>
          </a:p>
        </p:txBody>
      </p:sp>
      <p:sp>
        <p:nvSpPr>
          <p:cNvPr id="175" name="Text Placeholder 10">
            <a:extLst>
              <a:ext uri="{FF2B5EF4-FFF2-40B4-BE49-F238E27FC236}">
                <a16:creationId xmlns:a16="http://schemas.microsoft.com/office/drawing/2014/main" id="{F46FFAF9-1AB4-4735-0770-87437832E7D1}"/>
              </a:ext>
            </a:extLst>
          </p:cNvPr>
          <p:cNvSpPr>
            <a:spLocks noGrp="1"/>
          </p:cNvSpPr>
          <p:nvPr>
            <p:custDataLst>
              <p:tags r:id="rId14"/>
            </p:custDataLst>
          </p:nvPr>
        </p:nvSpPr>
        <p:spPr bwMode="gray">
          <a:xfrm>
            <a:off x="549275" y="2386014"/>
            <a:ext cx="1682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91FBA09-9A59-4C21-B358-FD6B4000EF07}" type="datetime'''''''''''''''''''''5''''''''''''''''''''''''''0'''''''''''">
              <a:rPr lang="en-US" altLang="en-US" sz="1200" smtClean="0">
                <a:effectLst/>
              </a:rPr>
              <a:pPr marL="0" lvl="0" indent="0" algn="r">
                <a:spcBef>
                  <a:spcPct val="0"/>
                </a:spcBef>
                <a:spcAft>
                  <a:spcPct val="0"/>
                </a:spcAft>
                <a:buNone/>
              </a:pPr>
              <a:t>50</a:t>
            </a:fld>
            <a:endParaRPr lang="en-US" sz="1200"/>
          </a:p>
        </p:txBody>
      </p:sp>
      <p:sp>
        <p:nvSpPr>
          <p:cNvPr id="177" name="Rectangle 176">
            <a:extLst>
              <a:ext uri="{FF2B5EF4-FFF2-40B4-BE49-F238E27FC236}">
                <a16:creationId xmlns:a16="http://schemas.microsoft.com/office/drawing/2014/main" id="{5BFA00DC-191D-E86E-5953-6190AC4ED4BA}"/>
              </a:ext>
            </a:extLst>
          </p:cNvPr>
          <p:cNvSpPr/>
          <p:nvPr>
            <p:custDataLst>
              <p:tags r:id="rId15"/>
            </p:custDataLst>
          </p:nvPr>
        </p:nvSpPr>
        <p:spPr bwMode="auto">
          <a:xfrm>
            <a:off x="5545137" y="3446463"/>
            <a:ext cx="623888" cy="34925"/>
          </a:xfrm>
          <a:prstGeom prst="rect">
            <a:avLst/>
          </a:prstGeom>
          <a:solidFill>
            <a:schemeClr val="accent5"/>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76" name="Rectangle 175">
            <a:extLst>
              <a:ext uri="{FF2B5EF4-FFF2-40B4-BE49-F238E27FC236}">
                <a16:creationId xmlns:a16="http://schemas.microsoft.com/office/drawing/2014/main" id="{20839F15-243A-190F-7EA9-2A37B37CD1A7}"/>
              </a:ext>
            </a:extLst>
          </p:cNvPr>
          <p:cNvSpPr/>
          <p:nvPr>
            <p:custDataLst>
              <p:tags r:id="rId16"/>
            </p:custDataLst>
          </p:nvPr>
        </p:nvSpPr>
        <p:spPr bwMode="auto">
          <a:xfrm>
            <a:off x="2185987" y="3446463"/>
            <a:ext cx="623888" cy="34925"/>
          </a:xfrm>
          <a:prstGeom prst="rect">
            <a:avLst/>
          </a:prstGeom>
          <a:solidFill>
            <a:schemeClr val="accent3"/>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5" name="Text Placeholder 2">
            <a:extLst>
              <a:ext uri="{FF2B5EF4-FFF2-40B4-BE49-F238E27FC236}">
                <a16:creationId xmlns:a16="http://schemas.microsoft.com/office/drawing/2014/main" id="{14F8062C-44E6-86EE-4038-8C2172F02D7E}"/>
              </a:ext>
            </a:extLst>
          </p:cNvPr>
          <p:cNvSpPr txBox="1">
            <a:spLocks/>
          </p:cNvSpPr>
          <p:nvPr>
            <p:custDataLst>
              <p:tags r:id="rId17"/>
            </p:custDataLst>
          </p:nvPr>
        </p:nvSpPr>
        <p:spPr bwMode="gray">
          <a:xfrm>
            <a:off x="4535488" y="3073400"/>
            <a:ext cx="404813" cy="192088"/>
          </a:xfrm>
          <a:prstGeom prst="rect">
            <a:avLst/>
          </a:prstGeom>
          <a:noFill/>
          <a:ln>
            <a:noFill/>
          </a:ln>
          <a:effectLst/>
          <a:extLst>
            <a:ext uri="{909E8E84-426E-40DD-AFC4-6F175D3DCCD1}">
              <a14:hiddenFill xmlns:a14="http://schemas.microsoft.com/office/drawing/2010/main">
                <a:solidFill>
                  <a:schemeClr val="accent5"/>
                </a:solidFill>
              </a14:hiddenFill>
            </a:ext>
          </a:extLst>
        </p:spPr>
        <p:txBody>
          <a:bodyPr vert="horz" wrap="none" lIns="25400" tIns="0" rIns="254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400">
                <a:solidFill>
                  <a:schemeClr val="bg1"/>
                </a:solidFill>
                <a:effectLst/>
              </a:rPr>
              <a:t>-$</a:t>
            </a:r>
            <a:fld id="{D4DF7E06-6D22-4B4C-9CA1-9F69224751E1}" type="datetime'''''''''''''''1''''''''''''''''4'''''''''''''''''''''">
              <a:rPr lang="en-US" altLang="en-US" sz="1400" smtClean="0">
                <a:solidFill>
                  <a:schemeClr val="bg1"/>
                </a:solidFill>
                <a:effectLst/>
              </a:rPr>
              <a:pPr marL="0" indent="0" algn="ctr">
                <a:spcBef>
                  <a:spcPct val="0"/>
                </a:spcBef>
                <a:spcAft>
                  <a:spcPct val="0"/>
                </a:spcAft>
                <a:buNone/>
              </a:pPr>
              <a:t>14</a:t>
            </a:fld>
            <a:endParaRPr lang="en-US" sz="1400">
              <a:solidFill>
                <a:schemeClr val="bg1"/>
              </a:solidFill>
            </a:endParaRPr>
          </a:p>
        </p:txBody>
      </p:sp>
      <p:sp>
        <p:nvSpPr>
          <p:cNvPr id="69" name="Text Placeholder 2">
            <a:extLst>
              <a:ext uri="{FF2B5EF4-FFF2-40B4-BE49-F238E27FC236}">
                <a16:creationId xmlns:a16="http://schemas.microsoft.com/office/drawing/2014/main" id="{3DBD36E0-BCCC-3A12-8CE3-77670EDD1C3D}"/>
              </a:ext>
            </a:extLst>
          </p:cNvPr>
          <p:cNvSpPr txBox="1">
            <a:spLocks/>
          </p:cNvSpPr>
          <p:nvPr>
            <p:custDataLst>
              <p:tags r:id="rId18"/>
            </p:custDataLst>
          </p:nvPr>
        </p:nvSpPr>
        <p:spPr bwMode="auto">
          <a:xfrm>
            <a:off x="3344863" y="5495925"/>
            <a:ext cx="5461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63A579CF-23A0-4F17-9CE9-E4E044E89020}" type="datetime'''''''VC''O''''''M'''''''''''">
              <a:rPr lang="en-US" altLang="en-US" sz="1400" smtClean="0"/>
              <a:pPr marL="0" indent="0" algn="ctr">
                <a:spcBef>
                  <a:spcPct val="0"/>
                </a:spcBef>
                <a:spcAft>
                  <a:spcPct val="0"/>
                </a:spcAft>
                <a:buNone/>
              </a:pPr>
              <a:t>VCOM</a:t>
            </a:fld>
            <a:endParaRPr lang="en-US" sz="1400"/>
          </a:p>
        </p:txBody>
      </p:sp>
      <p:sp>
        <p:nvSpPr>
          <p:cNvPr id="36" name="Text Placeholder 2">
            <a:extLst>
              <a:ext uri="{FF2B5EF4-FFF2-40B4-BE49-F238E27FC236}">
                <a16:creationId xmlns:a16="http://schemas.microsoft.com/office/drawing/2014/main" id="{BF7C3430-5A9A-AF62-72C2-7E6627EB8AFA}"/>
              </a:ext>
            </a:extLst>
          </p:cNvPr>
          <p:cNvSpPr txBox="1">
            <a:spLocks/>
          </p:cNvSpPr>
          <p:nvPr>
            <p:custDataLst>
              <p:tags r:id="rId19"/>
            </p:custDataLst>
          </p:nvPr>
        </p:nvSpPr>
        <p:spPr bwMode="gray">
          <a:xfrm>
            <a:off x="5654675" y="3309938"/>
            <a:ext cx="404813" cy="192088"/>
          </a:xfrm>
          <a:prstGeom prst="rect">
            <a:avLst/>
          </a:prstGeom>
          <a:noFill/>
          <a:ln>
            <a:noFill/>
          </a:ln>
          <a:effectLst/>
          <a:extLst>
            <a:ext uri="{909E8E84-426E-40DD-AFC4-6F175D3DCCD1}">
              <a14:hiddenFill xmlns:a14="http://schemas.microsoft.com/office/drawing/2010/main">
                <a:solidFill>
                  <a:schemeClr val="accent5"/>
                </a:solidFill>
              </a14:hiddenFill>
            </a:ext>
          </a:extLst>
        </p:spPr>
        <p:txBody>
          <a:bodyPr vert="horz" wrap="none" lIns="25400" tIns="0" rIns="254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400">
                <a:solidFill>
                  <a:schemeClr val="bg1"/>
                </a:solidFill>
                <a:effectLst/>
              </a:rPr>
              <a:t>-$</a:t>
            </a:r>
            <a:fld id="{E2D756E6-DAD3-4212-A8FA-FBD72F2BC8EB}" type="datetime'''''''''''''''''''''''''1''''''''''''''''''''''''''''''''''0'">
              <a:rPr lang="en-US" altLang="en-US" sz="1400" smtClean="0">
                <a:solidFill>
                  <a:schemeClr val="bg1"/>
                </a:solidFill>
                <a:effectLst/>
              </a:rPr>
              <a:pPr marL="0" indent="0" algn="ctr">
                <a:spcBef>
                  <a:spcPct val="0"/>
                </a:spcBef>
                <a:spcAft>
                  <a:spcPct val="0"/>
                </a:spcAft>
                <a:buNone/>
              </a:pPr>
              <a:t>10</a:t>
            </a:fld>
            <a:endParaRPr lang="en-US" sz="1400">
              <a:solidFill>
                <a:schemeClr val="bg1"/>
              </a:solidFill>
            </a:endParaRPr>
          </a:p>
        </p:txBody>
      </p:sp>
      <p:sp>
        <p:nvSpPr>
          <p:cNvPr id="17" name="Text Placeholder 2">
            <a:extLst>
              <a:ext uri="{FF2B5EF4-FFF2-40B4-BE49-F238E27FC236}">
                <a16:creationId xmlns:a16="http://schemas.microsoft.com/office/drawing/2014/main" id="{013E5ABD-2D5A-8BF2-4319-EF9482A1E67F}"/>
              </a:ext>
            </a:extLst>
          </p:cNvPr>
          <p:cNvSpPr txBox="1">
            <a:spLocks/>
          </p:cNvSpPr>
          <p:nvPr>
            <p:custDataLst>
              <p:tags r:id="rId20"/>
            </p:custDataLst>
          </p:nvPr>
        </p:nvSpPr>
        <p:spPr bwMode="auto">
          <a:xfrm>
            <a:off x="5540375" y="5495925"/>
            <a:ext cx="6334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56FE6327-35BE-4968-ABA4-DD8FCFC043A4}" type="datetime'''''S''''t''o''''''r''''''''''''a''''''g''''''e'''''''''''''''">
              <a:rPr lang="en-US" altLang="en-US" sz="1400" smtClean="0"/>
              <a:pPr marL="0" indent="0" algn="ctr">
                <a:spcBef>
                  <a:spcPct val="0"/>
                </a:spcBef>
                <a:spcAft>
                  <a:spcPct val="0"/>
                </a:spcAft>
                <a:buNone/>
              </a:pPr>
              <a:t>Storage</a:t>
            </a:fld>
            <a:endParaRPr lang="en-US" sz="1400"/>
          </a:p>
        </p:txBody>
      </p:sp>
      <p:sp>
        <p:nvSpPr>
          <p:cNvPr id="37" name="Text Placeholder 2">
            <a:extLst>
              <a:ext uri="{FF2B5EF4-FFF2-40B4-BE49-F238E27FC236}">
                <a16:creationId xmlns:a16="http://schemas.microsoft.com/office/drawing/2014/main" id="{488C81F8-5FAD-5BF9-ACE0-04A08D890FDC}"/>
              </a:ext>
            </a:extLst>
          </p:cNvPr>
          <p:cNvSpPr txBox="1">
            <a:spLocks/>
          </p:cNvSpPr>
          <p:nvPr>
            <p:custDataLst>
              <p:tags r:id="rId21"/>
            </p:custDataLst>
          </p:nvPr>
        </p:nvSpPr>
        <p:spPr bwMode="gray">
          <a:xfrm>
            <a:off x="6824663" y="3427413"/>
            <a:ext cx="306388" cy="192088"/>
          </a:xfrm>
          <a:prstGeom prst="rect">
            <a:avLst/>
          </a:prstGeom>
          <a:solidFill>
            <a:schemeClr val="accent6"/>
          </a:solidFill>
          <a:ln>
            <a:noFill/>
          </a:ln>
          <a:effectLst/>
        </p:spPr>
        <p:txBody>
          <a:bodyPr vert="horz" wrap="none" lIns="25400" tIns="0" rIns="254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400">
                <a:solidFill>
                  <a:schemeClr val="bg1"/>
                </a:solidFill>
              </a:rPr>
              <a:t>-</a:t>
            </a:r>
            <a:r>
              <a:rPr lang="en-US" altLang="en-US" sz="1400">
                <a:solidFill>
                  <a:schemeClr val="bg1"/>
                </a:solidFill>
                <a:effectLst/>
              </a:rPr>
              <a:t>$</a:t>
            </a:r>
            <a:fld id="{AE48DB46-BE72-436C-8D08-DFD8236FE54E}" type="datetime'''''''''''''''2'''''''''''''''''''''''">
              <a:rPr lang="en-US" altLang="en-US" sz="1400" smtClean="0">
                <a:solidFill>
                  <a:schemeClr val="bg1"/>
                </a:solidFill>
              </a:rPr>
              <a:pPr marL="0" indent="0" algn="ctr">
                <a:spcBef>
                  <a:spcPct val="0"/>
                </a:spcBef>
                <a:spcAft>
                  <a:spcPct val="0"/>
                </a:spcAft>
                <a:buNone/>
              </a:pPr>
              <a:t>2</a:t>
            </a:fld>
            <a:endParaRPr lang="en-US" sz="1400">
              <a:solidFill>
                <a:schemeClr val="bg1"/>
              </a:solidFill>
            </a:endParaRPr>
          </a:p>
        </p:txBody>
      </p:sp>
      <p:sp>
        <p:nvSpPr>
          <p:cNvPr id="18" name="Text Placeholder 2">
            <a:extLst>
              <a:ext uri="{FF2B5EF4-FFF2-40B4-BE49-F238E27FC236}">
                <a16:creationId xmlns:a16="http://schemas.microsoft.com/office/drawing/2014/main" id="{925A9819-7D9B-D132-FDE0-2A498C98C34A}"/>
              </a:ext>
            </a:extLst>
          </p:cNvPr>
          <p:cNvSpPr txBox="1">
            <a:spLocks/>
          </p:cNvSpPr>
          <p:nvPr>
            <p:custDataLst>
              <p:tags r:id="rId22"/>
            </p:custDataLst>
          </p:nvPr>
        </p:nvSpPr>
        <p:spPr bwMode="auto">
          <a:xfrm>
            <a:off x="6588125" y="5495925"/>
            <a:ext cx="77946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400" dirty="0"/>
              <a:t>Net value</a:t>
            </a:r>
            <a:endParaRPr lang="en-US" sz="1400" dirty="0"/>
          </a:p>
        </p:txBody>
      </p:sp>
      <p:sp>
        <p:nvSpPr>
          <p:cNvPr id="38" name="Text Placeholder 2">
            <a:extLst>
              <a:ext uri="{FF2B5EF4-FFF2-40B4-BE49-F238E27FC236}">
                <a16:creationId xmlns:a16="http://schemas.microsoft.com/office/drawing/2014/main" id="{CC04B96E-C106-0085-1CC8-A383795D44F7}"/>
              </a:ext>
            </a:extLst>
          </p:cNvPr>
          <p:cNvSpPr txBox="1">
            <a:spLocks/>
          </p:cNvSpPr>
          <p:nvPr>
            <p:custDataLst>
              <p:tags r:id="rId23"/>
            </p:custDataLst>
          </p:nvPr>
        </p:nvSpPr>
        <p:spPr bwMode="auto">
          <a:xfrm>
            <a:off x="1125538" y="5495925"/>
            <a:ext cx="5064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8C7035D2-7EB2-4400-BD68-CDEC16BB9A29}" type="datetime'L''C''''''''''''''''''''O''''''''''''C'''''">
              <a:rPr lang="en-US" altLang="en-US" sz="1400" smtClean="0"/>
              <a:pPr marL="0" indent="0" algn="ctr">
                <a:spcBef>
                  <a:spcPct val="0"/>
                </a:spcBef>
                <a:spcAft>
                  <a:spcPct val="0"/>
                </a:spcAft>
                <a:buNone/>
              </a:pPr>
              <a:t>LCOC</a:t>
            </a:fld>
            <a:endParaRPr lang="en-US" sz="1400"/>
          </a:p>
        </p:txBody>
      </p:sp>
      <p:sp>
        <p:nvSpPr>
          <p:cNvPr id="34" name="Text Placeholder 2">
            <a:extLst>
              <a:ext uri="{FF2B5EF4-FFF2-40B4-BE49-F238E27FC236}">
                <a16:creationId xmlns:a16="http://schemas.microsoft.com/office/drawing/2014/main" id="{7EC95AE5-FA6C-5059-0144-5C609FA96728}"/>
              </a:ext>
            </a:extLst>
          </p:cNvPr>
          <p:cNvSpPr txBox="1">
            <a:spLocks/>
          </p:cNvSpPr>
          <p:nvPr>
            <p:custDataLst>
              <p:tags r:id="rId24"/>
            </p:custDataLst>
          </p:nvPr>
        </p:nvSpPr>
        <p:spPr bwMode="gray">
          <a:xfrm>
            <a:off x="1176338" y="4059238"/>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400">
                <a:solidFill>
                  <a:schemeClr val="bg1"/>
                </a:solidFill>
              </a:rPr>
              <a:t>-$</a:t>
            </a:r>
            <a:fld id="{B9A0BA2C-6C54-4178-B1F7-C3A488B3BFCE}" type="datetime'''''''''''''''7''0'''''''''">
              <a:rPr lang="en-US" altLang="en-US" sz="1400" smtClean="0">
                <a:solidFill>
                  <a:schemeClr val="bg1"/>
                </a:solidFill>
              </a:rPr>
              <a:pPr marL="0" indent="0" algn="ctr">
                <a:spcBef>
                  <a:spcPct val="0"/>
                </a:spcBef>
                <a:spcAft>
                  <a:spcPct val="0"/>
                </a:spcAft>
                <a:buNone/>
              </a:pPr>
              <a:t>70</a:t>
            </a:fld>
            <a:endParaRPr lang="en-US" sz="1400">
              <a:solidFill>
                <a:schemeClr val="bg1"/>
              </a:solidFill>
            </a:endParaRPr>
          </a:p>
        </p:txBody>
      </p:sp>
      <p:sp>
        <p:nvSpPr>
          <p:cNvPr id="70" name="Text Placeholder 2">
            <a:extLst>
              <a:ext uri="{FF2B5EF4-FFF2-40B4-BE49-F238E27FC236}">
                <a16:creationId xmlns:a16="http://schemas.microsoft.com/office/drawing/2014/main" id="{1BBC083F-C51D-8747-00B2-2FBB6643CDEE}"/>
              </a:ext>
            </a:extLst>
          </p:cNvPr>
          <p:cNvSpPr txBox="1">
            <a:spLocks/>
          </p:cNvSpPr>
          <p:nvPr>
            <p:custDataLst>
              <p:tags r:id="rId25"/>
            </p:custDataLst>
          </p:nvPr>
        </p:nvSpPr>
        <p:spPr bwMode="gray">
          <a:xfrm>
            <a:off x="3446780" y="3003550"/>
            <a:ext cx="332740" cy="192088"/>
          </a:xfrm>
          <a:prstGeom prst="rect">
            <a:avLst/>
          </a:prstGeom>
          <a:solidFill>
            <a:schemeClr val="accent3"/>
          </a:solidFill>
          <a:ln>
            <a:noFill/>
          </a:ln>
          <a:effectLst/>
        </p:spPr>
        <p:txBody>
          <a:bodyPr vert="horz" wrap="none" lIns="25400" tIns="0" rIns="254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400" dirty="0">
                <a:solidFill>
                  <a:schemeClr val="bg1"/>
                </a:solidFill>
              </a:rPr>
              <a:t>+$</a:t>
            </a:r>
            <a:fld id="{0D121E67-53B9-4F5D-BFF4-6F1DEB3DC756}" type="datetime'''''''''''''''''''''''''''''''''''7'''''''''''''''''''''''">
              <a:rPr lang="en-US" altLang="en-US" sz="1400" smtClean="0">
                <a:solidFill>
                  <a:schemeClr val="bg1"/>
                </a:solidFill>
              </a:rPr>
              <a:pPr marL="0" indent="0" algn="ctr">
                <a:spcBef>
                  <a:spcPct val="0"/>
                </a:spcBef>
                <a:spcAft>
                  <a:spcPct val="0"/>
                </a:spcAft>
                <a:buNone/>
              </a:pPr>
              <a:t>7</a:t>
            </a:fld>
            <a:endParaRPr lang="en-US" sz="1400" dirty="0">
              <a:solidFill>
                <a:schemeClr val="bg1"/>
              </a:solidFill>
            </a:endParaRPr>
          </a:p>
        </p:txBody>
      </p:sp>
      <p:sp>
        <p:nvSpPr>
          <p:cNvPr id="32" name="Text Placeholder 2">
            <a:extLst>
              <a:ext uri="{FF2B5EF4-FFF2-40B4-BE49-F238E27FC236}">
                <a16:creationId xmlns:a16="http://schemas.microsoft.com/office/drawing/2014/main" id="{A1866157-CDE2-7209-368E-2192AB180FC3}"/>
              </a:ext>
            </a:extLst>
          </p:cNvPr>
          <p:cNvSpPr txBox="1">
            <a:spLocks/>
          </p:cNvSpPr>
          <p:nvPr>
            <p:custDataLst>
              <p:tags r:id="rId26"/>
            </p:custDataLst>
          </p:nvPr>
        </p:nvSpPr>
        <p:spPr bwMode="auto">
          <a:xfrm>
            <a:off x="2081212" y="5495925"/>
            <a:ext cx="8318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400" dirty="0"/>
              <a:t>45Q credit</a:t>
            </a:r>
            <a:endParaRPr lang="en-US" dirty="0">
              <a:cs typeface="Arial"/>
            </a:endParaRPr>
          </a:p>
        </p:txBody>
      </p:sp>
      <p:sp>
        <p:nvSpPr>
          <p:cNvPr id="33" name="Text Placeholder 2">
            <a:extLst>
              <a:ext uri="{FF2B5EF4-FFF2-40B4-BE49-F238E27FC236}">
                <a16:creationId xmlns:a16="http://schemas.microsoft.com/office/drawing/2014/main" id="{91EF05A0-CDA8-E866-0027-F14C8F170DB8}"/>
              </a:ext>
            </a:extLst>
          </p:cNvPr>
          <p:cNvSpPr txBox="1">
            <a:spLocks/>
          </p:cNvSpPr>
          <p:nvPr>
            <p:custDataLst>
              <p:tags r:id="rId27"/>
            </p:custDataLst>
          </p:nvPr>
        </p:nvSpPr>
        <p:spPr bwMode="gray">
          <a:xfrm>
            <a:off x="2273300" y="3910013"/>
            <a:ext cx="44926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400">
                <a:solidFill>
                  <a:schemeClr val="bg1"/>
                </a:solidFill>
                <a:effectLst/>
              </a:rPr>
              <a:t>+$</a:t>
            </a:r>
            <a:fld id="{3D97EF29-F24E-419F-9E57-B26E1A64A42C}" type="datetime'''''''''''''8''''''''''''''''''''''''''''''''''''''''5'''''">
              <a:rPr lang="en-US" altLang="en-US" sz="1400" smtClean="0">
                <a:solidFill>
                  <a:schemeClr val="bg1"/>
                </a:solidFill>
              </a:rPr>
              <a:pPr marL="0" indent="0" algn="ctr">
                <a:spcBef>
                  <a:spcPct val="0"/>
                </a:spcBef>
                <a:spcAft>
                  <a:spcPct val="0"/>
                </a:spcAft>
                <a:buNone/>
              </a:pPr>
              <a:t>85</a:t>
            </a:fld>
            <a:endParaRPr lang="en-US" sz="1400">
              <a:solidFill>
                <a:schemeClr val="bg1"/>
              </a:solidFill>
            </a:endParaRPr>
          </a:p>
        </p:txBody>
      </p:sp>
      <p:sp>
        <p:nvSpPr>
          <p:cNvPr id="31" name="Text Placeholder 2">
            <a:extLst>
              <a:ext uri="{FF2B5EF4-FFF2-40B4-BE49-F238E27FC236}">
                <a16:creationId xmlns:a16="http://schemas.microsoft.com/office/drawing/2014/main" id="{115BCC73-F851-938A-735A-CF6DCA92C5E0}"/>
              </a:ext>
            </a:extLst>
          </p:cNvPr>
          <p:cNvSpPr txBox="1">
            <a:spLocks/>
          </p:cNvSpPr>
          <p:nvPr>
            <p:custDataLst>
              <p:tags r:id="rId28"/>
            </p:custDataLst>
          </p:nvPr>
        </p:nvSpPr>
        <p:spPr bwMode="auto">
          <a:xfrm>
            <a:off x="4356100" y="5495925"/>
            <a:ext cx="763588"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022C933-484C-46EE-9644-8B12B618A561}" type="datetime'T''''''''''r''''a''''''n''sp''o''''r''t'''">
              <a:rPr lang="en-US" altLang="en-US" sz="1400" smtClean="0"/>
              <a:pPr marL="0" indent="0" algn="ctr">
                <a:spcBef>
                  <a:spcPct val="0"/>
                </a:spcBef>
                <a:spcAft>
                  <a:spcPct val="0"/>
                </a:spcAft>
                <a:buNone/>
              </a:pPr>
              <a:t>Transport</a:t>
            </a:fld>
            <a:endParaRPr lang="en-US" sz="1400"/>
          </a:p>
        </p:txBody>
      </p:sp>
      <p:sp>
        <p:nvSpPr>
          <p:cNvPr id="2" name="Oval 1">
            <a:extLst>
              <a:ext uri="{FF2B5EF4-FFF2-40B4-BE49-F238E27FC236}">
                <a16:creationId xmlns:a16="http://schemas.microsoft.com/office/drawing/2014/main" id="{FEDA7438-7F2E-8979-5C76-00C10807E255}"/>
              </a:ext>
            </a:extLst>
          </p:cNvPr>
          <p:cNvSpPr/>
          <p:nvPr/>
        </p:nvSpPr>
        <p:spPr bwMode="gray">
          <a:xfrm>
            <a:off x="0" y="45720"/>
            <a:ext cx="416560" cy="406400"/>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1</a:t>
            </a:r>
          </a:p>
        </p:txBody>
      </p:sp>
      <p:sp>
        <p:nvSpPr>
          <p:cNvPr id="14" name="Rectangle 13">
            <a:extLst>
              <a:ext uri="{FF2B5EF4-FFF2-40B4-BE49-F238E27FC236}">
                <a16:creationId xmlns:a16="http://schemas.microsoft.com/office/drawing/2014/main" id="{5C20A00F-B958-0B73-4A01-FFE453B119C4}"/>
              </a:ext>
            </a:extLst>
          </p:cNvPr>
          <p:cNvSpPr/>
          <p:nvPr/>
        </p:nvSpPr>
        <p:spPr bwMode="gray">
          <a:xfrm>
            <a:off x="495884" y="68051"/>
            <a:ext cx="2430196" cy="36576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a:solidFill>
                  <a:srgbClr val="FFFFFF"/>
                </a:solidFill>
                <a:latin typeface="Arial"/>
              </a:rPr>
              <a:t>Iron and Steel</a:t>
            </a:r>
          </a:p>
        </p:txBody>
      </p:sp>
      <p:sp>
        <p:nvSpPr>
          <p:cNvPr id="169" name="TextBox 168">
            <a:extLst>
              <a:ext uri="{FF2B5EF4-FFF2-40B4-BE49-F238E27FC236}">
                <a16:creationId xmlns:a16="http://schemas.microsoft.com/office/drawing/2014/main" id="{7A1839D6-2242-CB13-55A4-AB21016CC5B6}"/>
              </a:ext>
            </a:extLst>
          </p:cNvPr>
          <p:cNvSpPr txBox="1"/>
          <p:nvPr/>
        </p:nvSpPr>
        <p:spPr bwMode="gray">
          <a:xfrm>
            <a:off x="437285" y="2100903"/>
            <a:ext cx="4779091" cy="276999"/>
          </a:xfrm>
          <a:prstGeom prst="rect">
            <a:avLst/>
          </a:prstGeom>
          <a:noFill/>
        </p:spPr>
        <p:txBody>
          <a:bodyPr wrap="square" lIns="91440" tIns="45720" rIns="91440" bIns="45720" anchor="t">
            <a:spAutoFit/>
          </a:bodyPr>
          <a:lstStyle/>
          <a:p>
            <a:pPr>
              <a:spcBef>
                <a:spcPct val="0"/>
              </a:spcBef>
              <a:spcAft>
                <a:spcPct val="0"/>
              </a:spcAft>
            </a:pPr>
            <a:r>
              <a:rPr lang="en-US" sz="1200" dirty="0">
                <a:ea typeface="+mn-lt"/>
                <a:cs typeface="+mn-lt"/>
              </a:rPr>
              <a:t>Permanent storage + 45Q tax credit monetization, in </a:t>
            </a:r>
            <a:r>
              <a:rPr lang="en-US" sz="1200" dirty="0">
                <a:cs typeface="Arial"/>
              </a:rPr>
              <a:t>$/ton CO</a:t>
            </a:r>
            <a:r>
              <a:rPr lang="en-US" sz="1200" baseline="-25000" dirty="0">
                <a:cs typeface="Arial"/>
              </a:rPr>
              <a:t>2</a:t>
            </a:r>
          </a:p>
        </p:txBody>
      </p:sp>
      <p:sp>
        <p:nvSpPr>
          <p:cNvPr id="21" name="TextBox 8">
            <a:extLst>
              <a:ext uri="{FF2B5EF4-FFF2-40B4-BE49-F238E27FC236}">
                <a16:creationId xmlns:a16="http://schemas.microsoft.com/office/drawing/2014/main" id="{3C03DD1E-8AD4-8D17-2777-50D6C4CD8142}"/>
              </a:ext>
            </a:extLst>
          </p:cNvPr>
          <p:cNvSpPr txBox="1"/>
          <p:nvPr/>
        </p:nvSpPr>
        <p:spPr bwMode="gray">
          <a:xfrm>
            <a:off x="9156700" y="1554480"/>
            <a:ext cx="2705100" cy="4595194"/>
          </a:xfrm>
          <a:prstGeom prst="rect">
            <a:avLst/>
          </a:prstGeom>
          <a:solidFill>
            <a:srgbClr val="E3E8EE"/>
          </a:solidFill>
          <a:ln w="9525" cap="flat" cmpd="sng" algn="ctr">
            <a:noFill/>
            <a:prstDash val="solid"/>
            <a:round/>
            <a:headEnd type="none" w="med" len="med"/>
            <a:tailEnd type="none" w="med" len="med"/>
          </a:ln>
        </p:spPr>
        <p:txBody>
          <a:bodyPr wrap="square" lIns="137160" tIns="137160" rIns="274320" bIns="137160" rtlCol="0" anchor="t">
            <a:noAutofit/>
          </a:bodyPr>
          <a:lstStyle/>
          <a:p>
            <a:pPr marL="0" marR="0" lvl="0" indent="-177800" algn="l" defTabSz="711200" rtl="0" eaLnBrk="1" fontAlgn="auto" latinLnBrk="0" hangingPunct="1">
              <a:lnSpc>
                <a:spcPct val="100000"/>
              </a:lnSpc>
              <a:spcBef>
                <a:spcPts val="1200"/>
              </a:spcBef>
              <a:spcAft>
                <a:spcPts val="60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Observations</a:t>
            </a:r>
          </a:p>
          <a:p>
            <a:pPr marL="177800" indent="-177800" defTabSz="711200">
              <a:spcAft>
                <a:spcPts val="400"/>
              </a:spcAft>
              <a:buFont typeface="Arial"/>
              <a:buChar char="•"/>
              <a:defRPr/>
            </a:pPr>
            <a:r>
              <a:rPr lang="en-US" sz="1050" dirty="0">
                <a:ea typeface="+mn-lt"/>
                <a:cs typeface="+mn-lt"/>
              </a:rPr>
              <a:t>ArcelorMittal’s </a:t>
            </a:r>
            <a:r>
              <a:rPr lang="en-US" sz="1050" dirty="0" err="1">
                <a:ea typeface="+mn-lt"/>
                <a:cs typeface="+mn-lt"/>
              </a:rPr>
              <a:t>Steelanol</a:t>
            </a:r>
            <a:r>
              <a:rPr lang="en-US" sz="1050" dirty="0">
                <a:ea typeface="+mn-lt"/>
                <a:cs typeface="+mn-lt"/>
              </a:rPr>
              <a:t> project has received </a:t>
            </a:r>
            <a:r>
              <a:rPr lang="en-US" sz="1050" b="1" dirty="0">
                <a:ea typeface="+mn-lt"/>
                <a:cs typeface="+mn-lt"/>
              </a:rPr>
              <a:t>funding from various sources, including from the European Union's Horizon 2020 program, </a:t>
            </a:r>
            <a:r>
              <a:rPr lang="en-US" sz="1050" b="1" dirty="0">
                <a:latin typeface="Arial"/>
                <a:cs typeface="Arial"/>
              </a:rPr>
              <a:t>the European Investment Bank, and the Belgian and Flemish governments </a:t>
            </a:r>
            <a:r>
              <a:rPr lang="en-US" sz="1050" dirty="0">
                <a:latin typeface="Arial"/>
                <a:cs typeface="Arial"/>
              </a:rPr>
              <a:t>(details not disclosed).</a:t>
            </a:r>
          </a:p>
          <a:p>
            <a:pPr marL="177800" indent="-177800" defTabSz="711200">
              <a:spcAft>
                <a:spcPts val="400"/>
              </a:spcAft>
              <a:buFont typeface="Arial"/>
              <a:buChar char="•"/>
              <a:defRPr/>
            </a:pPr>
            <a:r>
              <a:rPr lang="en-US" sz="1050" dirty="0">
                <a:latin typeface="Arial"/>
                <a:cs typeface="Arial"/>
              </a:rPr>
              <a:t>While specific funding details are not readily available, </a:t>
            </a:r>
            <a:r>
              <a:rPr lang="en-US" sz="1050" b="1" dirty="0">
                <a:latin typeface="Arial"/>
                <a:cs typeface="Arial"/>
              </a:rPr>
              <a:t>Emirates Steel’s CCUS project </a:t>
            </a:r>
            <a:r>
              <a:rPr lang="en-US" sz="1050" dirty="0">
                <a:latin typeface="Arial"/>
                <a:cs typeface="Arial"/>
              </a:rPr>
              <a:t>is supported by major organizations (</a:t>
            </a:r>
            <a:r>
              <a:rPr lang="en-US" sz="1050" dirty="0" err="1">
                <a:latin typeface="Arial"/>
                <a:cs typeface="Arial"/>
              </a:rPr>
              <a:t>Masdar</a:t>
            </a:r>
            <a:r>
              <a:rPr lang="en-US" sz="1050" dirty="0">
                <a:latin typeface="Arial"/>
                <a:cs typeface="Arial"/>
              </a:rPr>
              <a:t> and ADNOC).</a:t>
            </a:r>
          </a:p>
          <a:p>
            <a:pPr marL="355600" lvl="1" indent="-177800" defTabSz="711200">
              <a:spcAft>
                <a:spcPts val="400"/>
              </a:spcAft>
              <a:buFontTx/>
              <a:buChar char="–"/>
              <a:defRPr/>
            </a:pPr>
            <a:r>
              <a:rPr lang="en-US" sz="1050" b="1" dirty="0">
                <a:solidFill>
                  <a:srgbClr val="000000"/>
                </a:solidFill>
                <a:latin typeface="Arial"/>
              </a:rPr>
              <a:t>Funding has been fueled by a lack of other viable options</a:t>
            </a:r>
            <a:r>
              <a:rPr lang="en-US" sz="1050" dirty="0">
                <a:solidFill>
                  <a:srgbClr val="000000"/>
                </a:solidFill>
                <a:latin typeface="Arial"/>
              </a:rPr>
              <a:t> for addressing this hard-to-abate sector (BF-BOF is a very efficient process, though carbon intensive).</a:t>
            </a:r>
          </a:p>
          <a:p>
            <a:pPr marL="177800" indent="-177800" defTabSz="711200">
              <a:spcAft>
                <a:spcPts val="400"/>
              </a:spcAft>
              <a:buFont typeface="Arial"/>
              <a:buChar char="•"/>
              <a:defRPr/>
            </a:pPr>
            <a:r>
              <a:rPr lang="en-US" sz="1050" dirty="0">
                <a:latin typeface="Arial"/>
                <a:cs typeface="Arial"/>
              </a:rPr>
              <a:t>Otherwise, capturing carbon in the iron and steel industry benefits from the </a:t>
            </a:r>
            <a:r>
              <a:rPr lang="en-US" sz="1050" b="1" dirty="0">
                <a:latin typeface="Arial"/>
                <a:cs typeface="Arial"/>
              </a:rPr>
              <a:t>same generic subsidies (e.g., 45Q tax credit).</a:t>
            </a:r>
            <a:endParaRPr lang="en-US" sz="1050" dirty="0">
              <a:latin typeface="Arial"/>
              <a:cs typeface="Arial"/>
            </a:endParaRPr>
          </a:p>
        </p:txBody>
      </p:sp>
      <p:sp>
        <p:nvSpPr>
          <p:cNvPr id="3" name="btfpCallout843070">
            <a:extLst>
              <a:ext uri="{FF2B5EF4-FFF2-40B4-BE49-F238E27FC236}">
                <a16:creationId xmlns:a16="http://schemas.microsoft.com/office/drawing/2014/main" id="{201A8B26-2584-45C2-27CD-A117B2C2BF9A}"/>
              </a:ext>
            </a:extLst>
          </p:cNvPr>
          <p:cNvSpPr/>
          <p:nvPr/>
        </p:nvSpPr>
        <p:spPr bwMode="gray">
          <a:xfrm>
            <a:off x="3033670" y="4443508"/>
            <a:ext cx="3133468" cy="607219"/>
          </a:xfrm>
          <a:prstGeom prst="wedgeRectCallout">
            <a:avLst>
              <a:gd name="adj1" fmla="val -51935"/>
              <a:gd name="adj2" fmla="val -87264"/>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spAutoFit/>
          </a:bodyPr>
          <a:lstStyle/>
          <a:p>
            <a:pPr defTabSz="711200">
              <a:defRPr/>
            </a:pPr>
            <a:r>
              <a:rPr kumimoji="0" lang="en-US" sz="1000" b="0" i="0" u="none" strike="noStrike" kern="1200" cap="none" spc="0" normalizeH="0" baseline="0" noProof="0" dirty="0">
                <a:ln>
                  <a:noFill/>
                </a:ln>
                <a:solidFill>
                  <a:schemeClr val="bg1"/>
                </a:solidFill>
                <a:effectLst/>
                <a:uLnTx/>
                <a:uFillTx/>
                <a:latin typeface="Arial"/>
                <a:ea typeface="+mn-ea"/>
                <a:cs typeface="+mn-cs"/>
              </a:rPr>
              <a:t>Financial viability depends on the U.S. </a:t>
            </a:r>
            <a:r>
              <a:rPr lang="en-US" sz="1000" dirty="0">
                <a:solidFill>
                  <a:schemeClr val="bg1"/>
                </a:solidFill>
                <a:latin typeface="Arial"/>
              </a:rPr>
              <a:t>45Q tax credit </a:t>
            </a:r>
            <a:r>
              <a:rPr kumimoji="0" lang="en-US" sz="1000" b="0" i="0" u="none" strike="noStrike" kern="1200" cap="none" spc="0" normalizeH="0" baseline="0" noProof="0" dirty="0">
                <a:ln>
                  <a:noFill/>
                </a:ln>
                <a:solidFill>
                  <a:schemeClr val="bg1"/>
                </a:solidFill>
                <a:effectLst/>
                <a:uLnTx/>
                <a:uFillTx/>
                <a:latin typeface="Arial"/>
                <a:ea typeface="+mn-ea"/>
                <a:cs typeface="+mn-cs"/>
              </a:rPr>
              <a:t>policy stability, but given the current climate policy, tax credits may not be guaranteed.</a:t>
            </a:r>
          </a:p>
        </p:txBody>
      </p:sp>
    </p:spTree>
    <p:custDataLst>
      <p:tags r:id="rId1"/>
    </p:custDataLst>
    <p:extLst>
      <p:ext uri="{BB962C8B-B14F-4D97-AF65-F5344CB8AC3E}">
        <p14:creationId xmlns:p14="http://schemas.microsoft.com/office/powerpoint/2010/main" val="6235762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BDF2C-7AD8-3E00-1AE6-4BD3C775BB1F}"/>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BB4EEF4-BD7E-1E5C-388F-70F69C4116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92" imgH="591" progId="TCLayout.ActiveDocument.1">
                  <p:embed/>
                </p:oleObj>
              </mc:Choice>
              <mc:Fallback>
                <p:oleObj name="think-cell Slide" r:id="rId11" imgW="592" imgH="591" progId="TCLayout.ActiveDocument.1">
                  <p:embed/>
                  <p:pic>
                    <p:nvPicPr>
                      <p:cNvPr id="7" name="think-cell data - do not delete" hidden="1">
                        <a:extLst>
                          <a:ext uri="{FF2B5EF4-FFF2-40B4-BE49-F238E27FC236}">
                            <a16:creationId xmlns:a16="http://schemas.microsoft.com/office/drawing/2014/main" id="{CBB4EEF4-BD7E-1E5C-388F-70F69C41168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grpSp>
        <p:nvGrpSpPr>
          <p:cNvPr id="10" name="btfpColumnHeaderBox741267">
            <a:extLst>
              <a:ext uri="{FF2B5EF4-FFF2-40B4-BE49-F238E27FC236}">
                <a16:creationId xmlns:a16="http://schemas.microsoft.com/office/drawing/2014/main" id="{D1E851D8-AA01-CE36-92DA-B2183F9B920D}"/>
              </a:ext>
            </a:extLst>
          </p:cNvPr>
          <p:cNvGrpSpPr/>
          <p:nvPr>
            <p:custDataLst>
              <p:tags r:id="rId3"/>
            </p:custDataLst>
          </p:nvPr>
        </p:nvGrpSpPr>
        <p:grpSpPr>
          <a:xfrm>
            <a:off x="329184" y="1554480"/>
            <a:ext cx="3361691" cy="293090"/>
            <a:chOff x="330200" y="1536446"/>
            <a:chExt cx="5495528" cy="293090"/>
          </a:xfrm>
        </p:grpSpPr>
        <p:sp>
          <p:nvSpPr>
            <p:cNvPr id="12" name="btfpColumnHeaderBoxText741267">
              <a:extLst>
                <a:ext uri="{FF2B5EF4-FFF2-40B4-BE49-F238E27FC236}">
                  <a16:creationId xmlns:a16="http://schemas.microsoft.com/office/drawing/2014/main" id="{4F566C99-1A4C-95ED-F921-5BD5FC8CE2A3}"/>
                </a:ext>
              </a:extLst>
            </p:cNvPr>
            <p:cNvSpPr txBox="1"/>
            <p:nvPr/>
          </p:nvSpPr>
          <p:spPr bwMode="gray">
            <a:xfrm>
              <a:off x="330200" y="1536446"/>
              <a:ext cx="5495528" cy="288219"/>
            </a:xfrm>
            <a:prstGeom prst="rect">
              <a:avLst/>
            </a:prstGeom>
            <a:noFill/>
          </p:spPr>
          <p:txBody>
            <a:bodyPr vert="horz" wrap="square" lIns="36036" tIns="36036" rIns="36036" bIns="36036" rtlCol="0" anchor="b">
              <a:spAutoFit/>
            </a:bodyPr>
            <a:lstStyle/>
            <a:p>
              <a:r>
                <a:rPr lang="en-US" sz="1400" b="1" dirty="0">
                  <a:solidFill>
                    <a:srgbClr val="000000"/>
                  </a:solidFill>
                </a:rPr>
                <a:t>Plant overview</a:t>
              </a:r>
            </a:p>
          </p:txBody>
        </p:sp>
        <p:cxnSp>
          <p:nvCxnSpPr>
            <p:cNvPr id="13" name="btfpColumnHeaderBoxLine741267">
              <a:extLst>
                <a:ext uri="{FF2B5EF4-FFF2-40B4-BE49-F238E27FC236}">
                  <a16:creationId xmlns:a16="http://schemas.microsoft.com/office/drawing/2014/main" id="{DB9DA00E-40C3-2578-3D2C-B9ABBD36A6BC}"/>
                </a:ext>
              </a:extLst>
            </p:cNvPr>
            <p:cNvCxnSpPr/>
            <p:nvPr/>
          </p:nvCxnSpPr>
          <p:spPr bwMode="gray">
            <a:xfrm>
              <a:off x="330200" y="1829536"/>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6" name="Title 5">
            <a:extLst>
              <a:ext uri="{FF2B5EF4-FFF2-40B4-BE49-F238E27FC236}">
                <a16:creationId xmlns:a16="http://schemas.microsoft.com/office/drawing/2014/main" id="{ED3D10A7-E1FC-20A1-53B9-F9C2C6587628}"/>
              </a:ext>
            </a:extLst>
          </p:cNvPr>
          <p:cNvSpPr>
            <a:spLocks noGrp="1"/>
          </p:cNvSpPr>
          <p:nvPr>
            <p:ph type="title"/>
          </p:nvPr>
        </p:nvSpPr>
        <p:spPr/>
        <p:txBody>
          <a:bodyPr vert="horz">
            <a:noAutofit/>
          </a:bodyPr>
          <a:lstStyle/>
          <a:p>
            <a:r>
              <a:rPr lang="en-US" dirty="0"/>
              <a:t>Case study: ArcelorMittal, one of only two operational projects in the industry, uses </a:t>
            </a:r>
            <a:r>
              <a:rPr lang="en-US" dirty="0" err="1"/>
              <a:t>LanzaTech</a:t>
            </a:r>
            <a:r>
              <a:rPr lang="en-US" dirty="0"/>
              <a:t> to capture carbon-rich waste gases </a:t>
            </a:r>
          </a:p>
        </p:txBody>
      </p:sp>
      <p:sp>
        <p:nvSpPr>
          <p:cNvPr id="5" name="Oval 4">
            <a:extLst>
              <a:ext uri="{FF2B5EF4-FFF2-40B4-BE49-F238E27FC236}">
                <a16:creationId xmlns:a16="http://schemas.microsoft.com/office/drawing/2014/main" id="{EFF28664-249B-0F3D-B534-195441A30F25}"/>
              </a:ext>
            </a:extLst>
          </p:cNvPr>
          <p:cNvSpPr/>
          <p:nvPr/>
        </p:nvSpPr>
        <p:spPr bwMode="gray">
          <a:xfrm>
            <a:off x="0" y="45720"/>
            <a:ext cx="416560" cy="406400"/>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1</a:t>
            </a:r>
          </a:p>
        </p:txBody>
      </p:sp>
      <p:sp>
        <p:nvSpPr>
          <p:cNvPr id="16" name="btfpNotesBox962619">
            <a:extLst>
              <a:ext uri="{FF2B5EF4-FFF2-40B4-BE49-F238E27FC236}">
                <a16:creationId xmlns:a16="http://schemas.microsoft.com/office/drawing/2014/main" id="{2BF11440-9AD1-467B-1E65-52AE91A4D7B6}"/>
              </a:ext>
            </a:extLst>
          </p:cNvPr>
          <p:cNvSpPr txBox="1"/>
          <p:nvPr>
            <p:custDataLst>
              <p:tags r:id="rId4"/>
            </p:custDataLst>
          </p:nvPr>
        </p:nvSpPr>
        <p:spPr bwMode="gray">
          <a:xfrm>
            <a:off x="330200" y="6272784"/>
            <a:ext cx="11531600" cy="492443"/>
          </a:xfrm>
          <a:prstGeom prst="rect">
            <a:avLst/>
          </a:prstGeom>
          <a:noFill/>
        </p:spPr>
        <p:txBody>
          <a:bodyPr vert="horz"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srgbClr val="000000"/>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ArcelorMittal, </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13"/>
              </a:rPr>
              <a:t>Carbalyst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14"/>
              </a:rPr>
              <a:t>LanzaTech</a:t>
            </a:r>
            <a:r>
              <a:rPr kumimoji="0" lang="en-US" sz="800" b="0" i="0" u="none" strike="noStrike" kern="1200" cap="none" spc="0" normalizeH="0" baseline="0" noProof="0" dirty="0">
                <a:ln>
                  <a:noFill/>
                </a:ln>
                <a:solidFill>
                  <a:srgbClr val="000000"/>
                </a:solidFill>
                <a:effectLst/>
                <a:uLnTx/>
                <a:uFillTx/>
                <a:latin typeface="Arial"/>
                <a:ea typeface="+mn-ea"/>
                <a:cs typeface="+mn-cs"/>
              </a:rPr>
              <a:t> (2021)</a:t>
            </a:r>
            <a:r>
              <a:rPr lang="en-US" sz="800" dirty="0">
                <a:solidFill>
                  <a:srgbClr val="000000"/>
                </a:solidFill>
                <a:latin typeface="Arial"/>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rPr>
              <a:t>Georgeault</a:t>
            </a:r>
            <a:r>
              <a:rPr lang="en-US" sz="800" dirty="0">
                <a:solidFill>
                  <a:srgbClr val="000000"/>
                </a:solidFill>
                <a:latin typeface="Arial"/>
              </a:rPr>
              <a:t>, </a:t>
            </a:r>
            <a:r>
              <a:rPr lang="en-US" sz="800" dirty="0">
                <a:solidFill>
                  <a:srgbClr val="000000"/>
                </a:solidFill>
                <a:latin typeface="Arial"/>
                <a:hlinkClick r:id="rId15"/>
              </a:rPr>
              <a:t>ArcelorMittal</a:t>
            </a:r>
            <a:r>
              <a:rPr lang="en-US" sz="800" dirty="0">
                <a:solidFill>
                  <a:srgbClr val="000000"/>
                </a:solidFill>
                <a:latin typeface="Arial"/>
              </a:rPr>
              <a:t> (2022).</a:t>
            </a:r>
            <a:endParaRPr kumimoji="0" lang="en-US" sz="1800" b="0" i="0" u="none" strike="noStrike" kern="1200" cap="none" spc="0" normalizeH="0" baseline="0" noProof="0" dirty="0">
              <a:ln>
                <a:noFill/>
              </a:ln>
              <a:solidFill>
                <a:srgbClr val="000000"/>
              </a:solidFill>
              <a:effectLst/>
              <a:uLnTx/>
              <a:uFillTx/>
              <a:latin typeface="Arial"/>
              <a:ea typeface="+mn-ea"/>
              <a:cs typeface="Arial"/>
            </a:endParaRPr>
          </a:p>
          <a:p>
            <a:pPr lvl="0">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Grace Frascati, Hyae Ryung Kim, and </a:t>
            </a:r>
            <a:r>
              <a:rPr lang="en-US" sz="800" dirty="0">
                <a:solidFill>
                  <a:srgbClr val="000000"/>
                </a:solidFill>
                <a:hlinkClick r:id="rId16"/>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7"/>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18"/>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026" name="Picture 2" descr="ArcelorMittal monte les premiers modules de capture de CO2">
            <a:extLst>
              <a:ext uri="{FF2B5EF4-FFF2-40B4-BE49-F238E27FC236}">
                <a16:creationId xmlns:a16="http://schemas.microsoft.com/office/drawing/2014/main" id="{9DD7C447-7E22-6576-6FF2-4EDA44284D4E}"/>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1473439" y="4123037"/>
            <a:ext cx="5023612" cy="205666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39B52B4A-8BE1-530E-6CDB-3BAB46FA1C70}"/>
              </a:ext>
            </a:extLst>
          </p:cNvPr>
          <p:cNvSpPr/>
          <p:nvPr/>
        </p:nvSpPr>
        <p:spPr bwMode="gray">
          <a:xfrm>
            <a:off x="495884" y="68051"/>
            <a:ext cx="2430196" cy="36576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a:solidFill>
                  <a:srgbClr val="FFFFFF"/>
                </a:solidFill>
                <a:latin typeface="Arial"/>
              </a:rPr>
              <a:t>Iron and Steel</a:t>
            </a:r>
          </a:p>
        </p:txBody>
      </p:sp>
      <p:sp>
        <p:nvSpPr>
          <p:cNvPr id="11" name="btfpBulletedList461076">
            <a:extLst>
              <a:ext uri="{FF2B5EF4-FFF2-40B4-BE49-F238E27FC236}">
                <a16:creationId xmlns:a16="http://schemas.microsoft.com/office/drawing/2014/main" id="{0BAA334C-0B6D-CB84-A32A-C61AE8A81344}"/>
              </a:ext>
            </a:extLst>
          </p:cNvPr>
          <p:cNvSpPr txBox="1"/>
          <p:nvPr>
            <p:custDataLst>
              <p:tags r:id="rId5"/>
            </p:custDataLst>
          </p:nvPr>
        </p:nvSpPr>
        <p:spPr bwMode="gray">
          <a:xfrm>
            <a:off x="330200" y="2015679"/>
            <a:ext cx="3483504" cy="1919363"/>
          </a:xfrm>
          <a:prstGeom prst="rect">
            <a:avLst/>
          </a:prstGeom>
          <a:noFill/>
        </p:spPr>
        <p:txBody>
          <a:bodyPr vert="horz" wrap="square" lIns="36000" tIns="36000" rIns="36000" bIns="36000" rtlCol="0" anchor="t">
            <a:spAutoFit/>
          </a:bodyPr>
          <a:lstStyle/>
          <a:p>
            <a:pPr marL="177800" indent="-177800">
              <a:buFont typeface="Arial,Sans-Serif"/>
              <a:buChar char="•"/>
            </a:pPr>
            <a:r>
              <a:rPr lang="en-US" sz="1200" b="1" dirty="0" err="1"/>
              <a:t>Carbalyst</a:t>
            </a:r>
            <a:r>
              <a:rPr lang="en-US" sz="1200" b="1" dirty="0"/>
              <a:t>®, </a:t>
            </a:r>
            <a:r>
              <a:rPr lang="en-US" sz="1200" dirty="0"/>
              <a:t>also known as </a:t>
            </a:r>
            <a:r>
              <a:rPr lang="en-US" sz="1200" b="1" dirty="0" err="1"/>
              <a:t>Steelanol</a:t>
            </a:r>
            <a:r>
              <a:rPr lang="en-US" sz="1200" b="1" dirty="0"/>
              <a:t>,</a:t>
            </a:r>
            <a:r>
              <a:rPr lang="en-US" sz="1200" dirty="0"/>
              <a:t> uses technology developed by </a:t>
            </a:r>
            <a:r>
              <a:rPr lang="en-US" sz="1200" b="1" dirty="0" err="1"/>
              <a:t>LanzaTech</a:t>
            </a:r>
            <a:r>
              <a:rPr lang="en-US" sz="1200" b="1" dirty="0"/>
              <a:t> to capture carbon-rich waste gases</a:t>
            </a:r>
            <a:r>
              <a:rPr lang="en-US" sz="1200" dirty="0"/>
              <a:t> emitted from the blast furnace during the steelmaking process and </a:t>
            </a:r>
            <a:r>
              <a:rPr lang="en-US" sz="1200" b="1" dirty="0"/>
              <a:t>convert them into recycled carbon chemicals.</a:t>
            </a:r>
            <a:endParaRPr lang="en-US" sz="1200" dirty="0">
              <a:cs typeface="Arial"/>
            </a:endParaRPr>
          </a:p>
          <a:p>
            <a:pPr marL="177800" indent="-177800">
              <a:buFont typeface="Arial,Sans-Serif"/>
              <a:buChar char="•"/>
            </a:pPr>
            <a:endParaRPr lang="en-US" sz="1200" dirty="0">
              <a:cs typeface="Arial"/>
            </a:endParaRPr>
          </a:p>
          <a:p>
            <a:pPr marL="177800" indent="-177800">
              <a:buFont typeface="Arial,Sans-Serif"/>
              <a:buChar char="•"/>
            </a:pPr>
            <a:r>
              <a:rPr lang="en-US" sz="1200" dirty="0"/>
              <a:t>The project is an </a:t>
            </a:r>
            <a:r>
              <a:rPr lang="en-US" sz="1200" b="1" dirty="0"/>
              <a:t>industrial-scale demonstration plant </a:t>
            </a:r>
            <a:r>
              <a:rPr lang="en-US" sz="1200" dirty="0"/>
              <a:t>at ArcelorMittal’s steelworks </a:t>
            </a:r>
            <a:r>
              <a:rPr lang="en-US" sz="1200" b="1" dirty="0"/>
              <a:t>in Ghent, Belgium.</a:t>
            </a:r>
            <a:endParaRPr lang="en-US" sz="1200" dirty="0"/>
          </a:p>
        </p:txBody>
      </p:sp>
      <p:sp>
        <p:nvSpPr>
          <p:cNvPr id="33" name="btfpBulletedList461076">
            <a:extLst>
              <a:ext uri="{FF2B5EF4-FFF2-40B4-BE49-F238E27FC236}">
                <a16:creationId xmlns:a16="http://schemas.microsoft.com/office/drawing/2014/main" id="{5DCAA740-4B11-F0D5-5F42-D56B3A54F643}"/>
              </a:ext>
            </a:extLst>
          </p:cNvPr>
          <p:cNvSpPr txBox="1"/>
          <p:nvPr>
            <p:custDataLst>
              <p:tags r:id="rId6"/>
            </p:custDataLst>
          </p:nvPr>
        </p:nvSpPr>
        <p:spPr bwMode="gray">
          <a:xfrm>
            <a:off x="4354248" y="2015679"/>
            <a:ext cx="3483504" cy="1365365"/>
          </a:xfrm>
          <a:prstGeom prst="rect">
            <a:avLst/>
          </a:prstGeom>
          <a:noFill/>
        </p:spPr>
        <p:txBody>
          <a:bodyPr vert="horz" wrap="square" lIns="36000" tIns="36000" rIns="36000" bIns="36000" rtlCol="0" anchor="t">
            <a:spAutoFit/>
          </a:bodyPr>
          <a:lstStyle/>
          <a:p>
            <a:pPr marL="171450" indent="-171450">
              <a:buFont typeface="Arial,Sans-Serif"/>
              <a:buChar char="•"/>
            </a:pPr>
            <a:r>
              <a:rPr lang="en-US" sz="1200" b="1" dirty="0"/>
              <a:t>Proven effective reduction of hard-to-abate emissions: </a:t>
            </a:r>
            <a:r>
              <a:rPr lang="en-US" sz="1200" dirty="0"/>
              <a:t>Cuts steel production emissions, advancing ArcelorMittal’s 2050 NZE goal.</a:t>
            </a:r>
            <a:endParaRPr lang="en-US" sz="1200" dirty="0">
              <a:cs typeface="Arial"/>
            </a:endParaRPr>
          </a:p>
          <a:p>
            <a:pPr marL="171450" indent="-171450">
              <a:buFont typeface="Arial,Sans-Serif"/>
              <a:buChar char="•"/>
            </a:pPr>
            <a:r>
              <a:rPr lang="en-US" sz="1200" b="1" dirty="0"/>
              <a:t>Establishes company as a sustainability leader:</a:t>
            </a:r>
            <a:r>
              <a:rPr lang="en-US" sz="1200" dirty="0"/>
              <a:t> By repurposing captured CO₂, ArcelorMittal promotes sustainability and leads CCUS adoption in steel.</a:t>
            </a:r>
          </a:p>
        </p:txBody>
      </p:sp>
      <p:sp>
        <p:nvSpPr>
          <p:cNvPr id="41" name="TextBox 40">
            <a:extLst>
              <a:ext uri="{FF2B5EF4-FFF2-40B4-BE49-F238E27FC236}">
                <a16:creationId xmlns:a16="http://schemas.microsoft.com/office/drawing/2014/main" id="{99737483-22AD-980D-E740-3993BA25B712}"/>
              </a:ext>
            </a:extLst>
          </p:cNvPr>
          <p:cNvSpPr txBox="1"/>
          <p:nvPr/>
        </p:nvSpPr>
        <p:spPr bwMode="gray">
          <a:xfrm>
            <a:off x="8377238" y="2316667"/>
            <a:ext cx="3396933" cy="503590"/>
          </a:xfrm>
          <a:prstGeom prst="rect">
            <a:avLst/>
          </a:prstGeom>
          <a:noFill/>
        </p:spPr>
        <p:txBody>
          <a:bodyPr wrap="square" lIns="36000" tIns="36000" rIns="36000" bIns="36000" rtlCol="0" anchor="t">
            <a:spAutoFit/>
          </a:bodyPr>
          <a:lstStyle/>
          <a:p>
            <a:pPr marL="0" indent="0">
              <a:buNone/>
            </a:pPr>
            <a:r>
              <a:rPr lang="en-US" sz="2800" b="1">
                <a:solidFill>
                  <a:schemeClr val="accent1"/>
                </a:solidFill>
              </a:rPr>
              <a:t>125,000</a:t>
            </a:r>
            <a:r>
              <a:rPr lang="en-US" sz="1600"/>
              <a:t> </a:t>
            </a:r>
            <a:r>
              <a:rPr lang="en-US" sz="1200"/>
              <a:t>tons of CO</a:t>
            </a:r>
            <a:r>
              <a:rPr lang="en-US" sz="1200" baseline="-25000"/>
              <a:t>2</a:t>
            </a:r>
            <a:r>
              <a:rPr lang="en-US" sz="1200"/>
              <a:t> per year</a:t>
            </a:r>
            <a:endParaRPr lang="en-US" sz="1600" baseline="-25000"/>
          </a:p>
        </p:txBody>
      </p:sp>
      <p:sp>
        <p:nvSpPr>
          <p:cNvPr id="42" name="TextBox 41">
            <a:extLst>
              <a:ext uri="{FF2B5EF4-FFF2-40B4-BE49-F238E27FC236}">
                <a16:creationId xmlns:a16="http://schemas.microsoft.com/office/drawing/2014/main" id="{0994BAF4-BE2A-4D01-74F8-F2E917A067E0}"/>
              </a:ext>
            </a:extLst>
          </p:cNvPr>
          <p:cNvSpPr txBox="1"/>
          <p:nvPr/>
        </p:nvSpPr>
        <p:spPr bwMode="gray">
          <a:xfrm>
            <a:off x="8377238" y="2020597"/>
            <a:ext cx="3169920" cy="288147"/>
          </a:xfrm>
          <a:prstGeom prst="rect">
            <a:avLst/>
          </a:prstGeom>
          <a:noFill/>
        </p:spPr>
        <p:txBody>
          <a:bodyPr wrap="square" lIns="36000" tIns="36000" rIns="36000" bIns="36000" rtlCol="0" anchor="t">
            <a:spAutoFit/>
          </a:bodyPr>
          <a:lstStyle/>
          <a:p>
            <a:r>
              <a:rPr lang="en-US" sz="1400" b="1" i="1"/>
              <a:t>Reduces CO</a:t>
            </a:r>
            <a:r>
              <a:rPr lang="en-US" sz="1400" b="1" baseline="-25000"/>
              <a:t>2</a:t>
            </a:r>
            <a:r>
              <a:rPr lang="en-US" sz="1400" b="1" i="1"/>
              <a:t> emissions by…</a:t>
            </a:r>
          </a:p>
        </p:txBody>
      </p:sp>
      <p:sp>
        <p:nvSpPr>
          <p:cNvPr id="45" name="TextBox 44">
            <a:extLst>
              <a:ext uri="{FF2B5EF4-FFF2-40B4-BE49-F238E27FC236}">
                <a16:creationId xmlns:a16="http://schemas.microsoft.com/office/drawing/2014/main" id="{1A022085-C4BD-9C5B-840E-F6FD947E162D}"/>
              </a:ext>
            </a:extLst>
          </p:cNvPr>
          <p:cNvSpPr txBox="1"/>
          <p:nvPr/>
        </p:nvSpPr>
        <p:spPr bwMode="gray">
          <a:xfrm>
            <a:off x="8377238" y="3132173"/>
            <a:ext cx="3401695" cy="503590"/>
          </a:xfrm>
          <a:prstGeom prst="rect">
            <a:avLst/>
          </a:prstGeom>
          <a:noFill/>
        </p:spPr>
        <p:txBody>
          <a:bodyPr wrap="square" lIns="36000" tIns="36000" rIns="36000" bIns="36000" rtlCol="0" anchor="t">
            <a:spAutoFit/>
          </a:bodyPr>
          <a:lstStyle/>
          <a:p>
            <a:r>
              <a:rPr lang="en-US" sz="2800" b="1" dirty="0">
                <a:solidFill>
                  <a:schemeClr val="accent1"/>
                </a:solidFill>
              </a:rPr>
              <a:t>80M</a:t>
            </a:r>
            <a:r>
              <a:rPr lang="en-US" sz="1600" dirty="0"/>
              <a:t> </a:t>
            </a:r>
            <a:r>
              <a:rPr lang="en-US" sz="1200" dirty="0"/>
              <a:t>liters per year</a:t>
            </a:r>
            <a:endParaRPr lang="en-US" sz="1200" dirty="0">
              <a:cs typeface="Arial"/>
            </a:endParaRPr>
          </a:p>
        </p:txBody>
      </p:sp>
      <p:sp>
        <p:nvSpPr>
          <p:cNvPr id="46" name="TextBox 45">
            <a:extLst>
              <a:ext uri="{FF2B5EF4-FFF2-40B4-BE49-F238E27FC236}">
                <a16:creationId xmlns:a16="http://schemas.microsoft.com/office/drawing/2014/main" id="{BFB0B443-D0DE-5449-2277-42CAAA6B56E6}"/>
              </a:ext>
            </a:extLst>
          </p:cNvPr>
          <p:cNvSpPr txBox="1"/>
          <p:nvPr/>
        </p:nvSpPr>
        <p:spPr bwMode="gray">
          <a:xfrm>
            <a:off x="8377238" y="2836103"/>
            <a:ext cx="3169920" cy="288147"/>
          </a:xfrm>
          <a:prstGeom prst="rect">
            <a:avLst/>
          </a:prstGeom>
          <a:noFill/>
        </p:spPr>
        <p:txBody>
          <a:bodyPr wrap="square" lIns="36000" tIns="36000" rIns="36000" bIns="36000" rtlCol="0" anchor="t">
            <a:spAutoFit/>
          </a:bodyPr>
          <a:lstStyle/>
          <a:p>
            <a:r>
              <a:rPr lang="en-US" sz="1400" b="1" i="1" dirty="0"/>
              <a:t>Produces bioethanol at a rate of...</a:t>
            </a:r>
            <a:endParaRPr lang="en-US" sz="1400" dirty="0"/>
          </a:p>
        </p:txBody>
      </p:sp>
      <p:sp>
        <p:nvSpPr>
          <p:cNvPr id="49" name="TextBox 48">
            <a:extLst>
              <a:ext uri="{FF2B5EF4-FFF2-40B4-BE49-F238E27FC236}">
                <a16:creationId xmlns:a16="http://schemas.microsoft.com/office/drawing/2014/main" id="{C2D93B7E-D186-8CF6-D2C0-A589F6EA88E7}"/>
              </a:ext>
            </a:extLst>
          </p:cNvPr>
          <p:cNvSpPr txBox="1"/>
          <p:nvPr/>
        </p:nvSpPr>
        <p:spPr bwMode="gray">
          <a:xfrm>
            <a:off x="8377238" y="4163122"/>
            <a:ext cx="3396933" cy="1057588"/>
          </a:xfrm>
          <a:prstGeom prst="rect">
            <a:avLst/>
          </a:prstGeom>
          <a:noFill/>
        </p:spPr>
        <p:txBody>
          <a:bodyPr wrap="square" lIns="36000" tIns="36000" rIns="36000" bIns="36000" rtlCol="0" anchor="t">
            <a:spAutoFit/>
          </a:bodyPr>
          <a:lstStyle/>
          <a:p>
            <a:r>
              <a:rPr lang="en-US" sz="2800" b="1" dirty="0">
                <a:solidFill>
                  <a:schemeClr val="accent1"/>
                </a:solidFill>
              </a:rPr>
              <a:t>€180M</a:t>
            </a:r>
            <a:r>
              <a:rPr lang="en-US" sz="2800" dirty="0"/>
              <a:t> </a:t>
            </a:r>
            <a:r>
              <a:rPr lang="en-US" sz="1200" dirty="0"/>
              <a:t>project from the European Union's Horizon 2020 program, European Investment Bank, and Belgian and Flemish governments (details not disclosed)</a:t>
            </a:r>
            <a:endParaRPr lang="en-US" sz="1200" baseline="-25000" dirty="0">
              <a:cs typeface="Arial"/>
            </a:endParaRPr>
          </a:p>
        </p:txBody>
      </p:sp>
      <p:sp>
        <p:nvSpPr>
          <p:cNvPr id="50" name="TextBox 49">
            <a:extLst>
              <a:ext uri="{FF2B5EF4-FFF2-40B4-BE49-F238E27FC236}">
                <a16:creationId xmlns:a16="http://schemas.microsoft.com/office/drawing/2014/main" id="{8CF5A22E-558F-44DC-3339-677D8AEA19AF}"/>
              </a:ext>
            </a:extLst>
          </p:cNvPr>
          <p:cNvSpPr txBox="1"/>
          <p:nvPr/>
        </p:nvSpPr>
        <p:spPr bwMode="gray">
          <a:xfrm>
            <a:off x="8377238" y="3651609"/>
            <a:ext cx="3169920" cy="503590"/>
          </a:xfrm>
          <a:prstGeom prst="rect">
            <a:avLst/>
          </a:prstGeom>
          <a:noFill/>
        </p:spPr>
        <p:txBody>
          <a:bodyPr wrap="square" lIns="36000" tIns="36000" rIns="36000" bIns="36000" rtlCol="0" anchor="t">
            <a:spAutoFit/>
          </a:bodyPr>
          <a:lstStyle/>
          <a:p>
            <a:r>
              <a:rPr lang="en-US" sz="1400" b="1" i="1" dirty="0"/>
              <a:t>Received funding to help finance the...</a:t>
            </a:r>
            <a:endParaRPr lang="en-US" sz="1400" b="1" i="1" dirty="0">
              <a:cs typeface="Arial"/>
            </a:endParaRPr>
          </a:p>
        </p:txBody>
      </p:sp>
      <p:sp>
        <p:nvSpPr>
          <p:cNvPr id="53" name="TextBox 52">
            <a:extLst>
              <a:ext uri="{FF2B5EF4-FFF2-40B4-BE49-F238E27FC236}">
                <a16:creationId xmlns:a16="http://schemas.microsoft.com/office/drawing/2014/main" id="{AE030AE3-8BBF-2A7E-AEC5-6574EC998FC7}"/>
              </a:ext>
            </a:extLst>
          </p:cNvPr>
          <p:cNvSpPr txBox="1"/>
          <p:nvPr/>
        </p:nvSpPr>
        <p:spPr bwMode="gray">
          <a:xfrm>
            <a:off x="8377238" y="5532622"/>
            <a:ext cx="3484562" cy="688256"/>
          </a:xfrm>
          <a:prstGeom prst="rect">
            <a:avLst/>
          </a:prstGeom>
          <a:noFill/>
        </p:spPr>
        <p:txBody>
          <a:bodyPr wrap="square" lIns="36000" tIns="36000" rIns="36000" bIns="36000" rtlCol="0" anchor="t">
            <a:spAutoFit/>
          </a:bodyPr>
          <a:lstStyle/>
          <a:p>
            <a:r>
              <a:rPr lang="en-US" sz="2800" b="1" dirty="0">
                <a:solidFill>
                  <a:schemeClr val="accent1"/>
                </a:solidFill>
              </a:rPr>
              <a:t>$30M</a:t>
            </a:r>
            <a:r>
              <a:rPr lang="en-US" sz="2800" dirty="0"/>
              <a:t> </a:t>
            </a:r>
            <a:r>
              <a:rPr lang="en-US" sz="1200" dirty="0"/>
              <a:t>from ArcelorMittal’s </a:t>
            </a:r>
            <a:r>
              <a:rPr lang="en-US" sz="1200" dirty="0" err="1"/>
              <a:t>XCarb</a:t>
            </a:r>
            <a:r>
              <a:rPr lang="en-US" sz="1200" dirty="0"/>
              <a:t> Innovation Fund (most funding is private)</a:t>
            </a:r>
            <a:endParaRPr lang="en-US" sz="1200" baseline="-25000" dirty="0">
              <a:cs typeface="Arial"/>
            </a:endParaRPr>
          </a:p>
        </p:txBody>
      </p:sp>
      <p:sp>
        <p:nvSpPr>
          <p:cNvPr id="54" name="TextBox 53">
            <a:extLst>
              <a:ext uri="{FF2B5EF4-FFF2-40B4-BE49-F238E27FC236}">
                <a16:creationId xmlns:a16="http://schemas.microsoft.com/office/drawing/2014/main" id="{063C2DE5-B72B-75E1-3786-F98430B4BB21}"/>
              </a:ext>
            </a:extLst>
          </p:cNvPr>
          <p:cNvSpPr txBox="1"/>
          <p:nvPr/>
        </p:nvSpPr>
        <p:spPr bwMode="gray">
          <a:xfrm>
            <a:off x="8377238" y="5236556"/>
            <a:ext cx="3169920" cy="288147"/>
          </a:xfrm>
          <a:prstGeom prst="rect">
            <a:avLst/>
          </a:prstGeom>
          <a:noFill/>
        </p:spPr>
        <p:txBody>
          <a:bodyPr wrap="square" lIns="36000" tIns="36000" rIns="36000" bIns="36000" rtlCol="0" anchor="t">
            <a:spAutoFit/>
          </a:bodyPr>
          <a:lstStyle/>
          <a:p>
            <a:r>
              <a:rPr lang="en-US" sz="1400" b="1" i="1" dirty="0" err="1"/>
              <a:t>LanzaTech</a:t>
            </a:r>
            <a:r>
              <a:rPr lang="en-US" sz="1400" b="1" i="1" dirty="0"/>
              <a:t> received investment of…  </a:t>
            </a:r>
            <a:endParaRPr lang="en-US" sz="1400" b="1" i="1" dirty="0">
              <a:cs typeface="Arial"/>
            </a:endParaRPr>
          </a:p>
        </p:txBody>
      </p:sp>
      <p:cxnSp>
        <p:nvCxnSpPr>
          <p:cNvPr id="57" name="Straight Connector 56">
            <a:extLst>
              <a:ext uri="{FF2B5EF4-FFF2-40B4-BE49-F238E27FC236}">
                <a16:creationId xmlns:a16="http://schemas.microsoft.com/office/drawing/2014/main" id="{773F64AD-5573-1182-1FEF-7D0BAF30D33E}"/>
              </a:ext>
            </a:extLst>
          </p:cNvPr>
          <p:cNvCxnSpPr>
            <a:cxnSpLocks/>
          </p:cNvCxnSpPr>
          <p:nvPr/>
        </p:nvCxnSpPr>
        <p:spPr bwMode="gray">
          <a:xfrm>
            <a:off x="8377238" y="2828180"/>
            <a:ext cx="1545908" cy="0"/>
          </a:xfrm>
          <a:prstGeom prst="line">
            <a:avLst/>
          </a:prstGeom>
          <a:ln w="28575" cap="flat">
            <a:solidFill>
              <a:schemeClr val="bg1">
                <a:lumMod val="65000"/>
              </a:schemeClr>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7370F27-F098-6BB2-C65C-958F302646D9}"/>
              </a:ext>
            </a:extLst>
          </p:cNvPr>
          <p:cNvCxnSpPr>
            <a:cxnSpLocks/>
          </p:cNvCxnSpPr>
          <p:nvPr/>
        </p:nvCxnSpPr>
        <p:spPr bwMode="gray">
          <a:xfrm>
            <a:off x="8377238" y="3643686"/>
            <a:ext cx="1545908" cy="0"/>
          </a:xfrm>
          <a:prstGeom prst="line">
            <a:avLst/>
          </a:prstGeom>
          <a:ln w="28575" cap="flat">
            <a:solidFill>
              <a:schemeClr val="bg1">
                <a:lumMod val="65000"/>
              </a:schemeClr>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F26D4FF-2BBC-B59C-8C00-108C8A83FB9B}"/>
              </a:ext>
            </a:extLst>
          </p:cNvPr>
          <p:cNvCxnSpPr>
            <a:cxnSpLocks/>
          </p:cNvCxnSpPr>
          <p:nvPr/>
        </p:nvCxnSpPr>
        <p:spPr bwMode="gray">
          <a:xfrm>
            <a:off x="8377238" y="5228633"/>
            <a:ext cx="1545908" cy="0"/>
          </a:xfrm>
          <a:prstGeom prst="line">
            <a:avLst/>
          </a:prstGeom>
          <a:ln w="28575" cap="flat">
            <a:solidFill>
              <a:schemeClr val="bg1">
                <a:lumMod val="65000"/>
              </a:schemeClr>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63" name="btfpSequenceArrow108995">
            <a:extLst>
              <a:ext uri="{FF2B5EF4-FFF2-40B4-BE49-F238E27FC236}">
                <a16:creationId xmlns:a16="http://schemas.microsoft.com/office/drawing/2014/main" id="{CBB9CBB6-94DA-9C25-D82E-813293DAC6EA}"/>
              </a:ext>
            </a:extLst>
          </p:cNvPr>
          <p:cNvSpPr/>
          <p:nvPr/>
        </p:nvSpPr>
        <p:spPr bwMode="gray">
          <a:xfrm>
            <a:off x="3980711" y="2583374"/>
            <a:ext cx="252255" cy="972980"/>
          </a:xfrm>
          <a:custGeom>
            <a:avLst/>
            <a:gdLst/>
            <a:ahLst/>
            <a:cxnLst/>
            <a:rect l="0" t="0" r="0" b="0"/>
            <a:pathLst>
              <a:path w="252255" h="972980">
                <a:moveTo>
                  <a:pt x="38100" y="0"/>
                </a:moveTo>
                <a:lnTo>
                  <a:pt x="252254" y="486489"/>
                </a:lnTo>
                <a:lnTo>
                  <a:pt x="38100" y="972979"/>
                </a:lnTo>
                <a:lnTo>
                  <a:pt x="0" y="972979"/>
                </a:lnTo>
                <a:lnTo>
                  <a:pt x="214154" y="486489"/>
                </a:lnTo>
                <a:lnTo>
                  <a:pt x="0" y="0"/>
                </a:lnTo>
              </a:path>
            </a:pathLst>
          </a:custGeom>
          <a:solidFill>
            <a:srgbClr val="009DDC"/>
          </a:solidFill>
          <a:ln w="9525" cap="flat">
            <a:solidFill>
              <a:srgbClr val="009DDC"/>
            </a:solidFill>
            <a:miter lim="800000"/>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0"/>
              </a:lnSpc>
            </a:pPr>
            <a:endParaRPr lang="en-US"/>
          </a:p>
        </p:txBody>
      </p:sp>
      <p:grpSp>
        <p:nvGrpSpPr>
          <p:cNvPr id="15" name="btfpColumnHeaderBox741267">
            <a:extLst>
              <a:ext uri="{FF2B5EF4-FFF2-40B4-BE49-F238E27FC236}">
                <a16:creationId xmlns:a16="http://schemas.microsoft.com/office/drawing/2014/main" id="{6A556A21-C64E-0F3A-4ADD-2B2E903A4276}"/>
              </a:ext>
            </a:extLst>
          </p:cNvPr>
          <p:cNvGrpSpPr/>
          <p:nvPr>
            <p:custDataLst>
              <p:tags r:id="rId7"/>
            </p:custDataLst>
          </p:nvPr>
        </p:nvGrpSpPr>
        <p:grpSpPr>
          <a:xfrm>
            <a:off x="4437062" y="1554480"/>
            <a:ext cx="3361691" cy="293090"/>
            <a:chOff x="330200" y="1536446"/>
            <a:chExt cx="5495528" cy="293090"/>
          </a:xfrm>
        </p:grpSpPr>
        <p:sp>
          <p:nvSpPr>
            <p:cNvPr id="17" name="btfpColumnHeaderBoxText741267">
              <a:extLst>
                <a:ext uri="{FF2B5EF4-FFF2-40B4-BE49-F238E27FC236}">
                  <a16:creationId xmlns:a16="http://schemas.microsoft.com/office/drawing/2014/main" id="{9B1306B3-6BE6-8D64-CDB7-7F12E025370B}"/>
                </a:ext>
              </a:extLst>
            </p:cNvPr>
            <p:cNvSpPr txBox="1"/>
            <p:nvPr/>
          </p:nvSpPr>
          <p:spPr bwMode="gray">
            <a:xfrm>
              <a:off x="330200" y="1536446"/>
              <a:ext cx="5495528" cy="288219"/>
            </a:xfrm>
            <a:prstGeom prst="rect">
              <a:avLst/>
            </a:prstGeom>
            <a:noFill/>
          </p:spPr>
          <p:txBody>
            <a:bodyPr vert="horz" wrap="square" lIns="36036" tIns="36036" rIns="36036" bIns="36036" rtlCol="0" anchor="b">
              <a:spAutoFit/>
            </a:bodyPr>
            <a:lstStyle/>
            <a:p>
              <a:r>
                <a:rPr lang="en-US" sz="1400" b="1" dirty="0">
                  <a:solidFill>
                    <a:srgbClr val="000000"/>
                  </a:solidFill>
                </a:rPr>
                <a:t>CCS expansion</a:t>
              </a:r>
            </a:p>
          </p:txBody>
        </p:sp>
        <p:cxnSp>
          <p:nvCxnSpPr>
            <p:cNvPr id="18" name="btfpColumnHeaderBoxLine741267">
              <a:extLst>
                <a:ext uri="{FF2B5EF4-FFF2-40B4-BE49-F238E27FC236}">
                  <a16:creationId xmlns:a16="http://schemas.microsoft.com/office/drawing/2014/main" id="{8813FFC6-9BC4-1A20-0328-D7AC108467CC}"/>
                </a:ext>
              </a:extLst>
            </p:cNvPr>
            <p:cNvCxnSpPr/>
            <p:nvPr/>
          </p:nvCxnSpPr>
          <p:spPr bwMode="gray">
            <a:xfrm>
              <a:off x="330200" y="1829536"/>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26" name="btfpColumnHeaderBox741267">
            <a:extLst>
              <a:ext uri="{FF2B5EF4-FFF2-40B4-BE49-F238E27FC236}">
                <a16:creationId xmlns:a16="http://schemas.microsoft.com/office/drawing/2014/main" id="{9ACA797F-8194-69BC-FE3A-F9E522E204FF}"/>
              </a:ext>
            </a:extLst>
          </p:cNvPr>
          <p:cNvGrpSpPr/>
          <p:nvPr>
            <p:custDataLst>
              <p:tags r:id="rId8"/>
            </p:custDataLst>
          </p:nvPr>
        </p:nvGrpSpPr>
        <p:grpSpPr>
          <a:xfrm>
            <a:off x="8412163" y="1554480"/>
            <a:ext cx="3361691" cy="293090"/>
            <a:chOff x="330200" y="1536446"/>
            <a:chExt cx="5495528" cy="293090"/>
          </a:xfrm>
        </p:grpSpPr>
        <p:sp>
          <p:nvSpPr>
            <p:cNvPr id="27" name="btfpColumnHeaderBoxText741267">
              <a:extLst>
                <a:ext uri="{FF2B5EF4-FFF2-40B4-BE49-F238E27FC236}">
                  <a16:creationId xmlns:a16="http://schemas.microsoft.com/office/drawing/2014/main" id="{EB2BABB0-898C-F810-110A-FCB19675859D}"/>
                </a:ext>
              </a:extLst>
            </p:cNvPr>
            <p:cNvSpPr txBox="1"/>
            <p:nvPr/>
          </p:nvSpPr>
          <p:spPr bwMode="gray">
            <a:xfrm>
              <a:off x="330200" y="1536446"/>
              <a:ext cx="5495528" cy="288219"/>
            </a:xfrm>
            <a:prstGeom prst="rect">
              <a:avLst/>
            </a:prstGeom>
            <a:noFill/>
          </p:spPr>
          <p:txBody>
            <a:bodyPr vert="horz" wrap="square" lIns="36036" tIns="36036" rIns="36036" bIns="36036" rtlCol="0" anchor="b">
              <a:spAutoFit/>
            </a:bodyPr>
            <a:lstStyle/>
            <a:p>
              <a:r>
                <a:rPr lang="en-US" sz="1400" b="1" dirty="0">
                  <a:solidFill>
                    <a:srgbClr val="000000"/>
                  </a:solidFill>
                </a:rPr>
                <a:t>Key statistics</a:t>
              </a:r>
            </a:p>
          </p:txBody>
        </p:sp>
        <p:cxnSp>
          <p:nvCxnSpPr>
            <p:cNvPr id="28" name="btfpColumnHeaderBoxLine741267">
              <a:extLst>
                <a:ext uri="{FF2B5EF4-FFF2-40B4-BE49-F238E27FC236}">
                  <a16:creationId xmlns:a16="http://schemas.microsoft.com/office/drawing/2014/main" id="{479FADA7-6894-1653-1A13-2D425DE0BB15}"/>
                </a:ext>
              </a:extLst>
            </p:cNvPr>
            <p:cNvCxnSpPr/>
            <p:nvPr/>
          </p:nvCxnSpPr>
          <p:spPr bwMode="gray">
            <a:xfrm>
              <a:off x="330200" y="1829536"/>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7431098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AD294-1A62-3204-1D7C-17EDB12B4BA6}"/>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02983350-1481-078A-3FAC-54C96BB579C1}"/>
              </a:ext>
            </a:extLst>
          </p:cNvPr>
          <p:cNvGraphicFramePr>
            <a:graphicFrameLocks noChangeAspect="1"/>
          </p:cNvGraphicFramePr>
          <p:nvPr>
            <p:custDataLst>
              <p:tags r:id="rId2"/>
            </p:custDataLst>
            <p:extLst>
              <p:ext uri="{D42A27DB-BD31-4B8C-83A1-F6EECF244321}">
                <p14:modId xmlns:p14="http://schemas.microsoft.com/office/powerpoint/2010/main" val="2386434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503" imgH="503" progId="TCLayout.ActiveDocument.1">
                  <p:embed/>
                </p:oleObj>
              </mc:Choice>
              <mc:Fallback>
                <p:oleObj name="think-cell Slide" r:id="rId28" imgW="503" imgH="503" progId="TCLayout.ActiveDocument.1">
                  <p:embed/>
                  <p:pic>
                    <p:nvPicPr>
                      <p:cNvPr id="4" name="think-cell data - do not delete" hidden="1">
                        <a:extLst>
                          <a:ext uri="{FF2B5EF4-FFF2-40B4-BE49-F238E27FC236}">
                            <a16:creationId xmlns:a16="http://schemas.microsoft.com/office/drawing/2014/main" id="{02983350-1481-078A-3FAC-54C96BB579C1}"/>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FB09CD0C-9AA5-8D73-E86C-A1D42E3513CC}"/>
              </a:ext>
            </a:extLst>
          </p:cNvPr>
          <p:cNvSpPr>
            <a:spLocks noGrp="1"/>
          </p:cNvSpPr>
          <p:nvPr>
            <p:ph type="title"/>
          </p:nvPr>
        </p:nvSpPr>
        <p:spPr/>
        <p:txBody>
          <a:bodyPr vert="horz">
            <a:noAutofit/>
          </a:bodyPr>
          <a:lstStyle/>
          <a:p>
            <a:r>
              <a:rPr lang="en-US"/>
              <a:t>Cement emissions expected to rise dramatically absent scaling carbon abatement technology, particularly in China</a:t>
            </a:r>
          </a:p>
        </p:txBody>
      </p:sp>
      <p:graphicFrame>
        <p:nvGraphicFramePr>
          <p:cNvPr id="35" name="Chart 34">
            <a:extLst>
              <a:ext uri="{FF2B5EF4-FFF2-40B4-BE49-F238E27FC236}">
                <a16:creationId xmlns:a16="http://schemas.microsoft.com/office/drawing/2014/main" id="{62A9540D-D055-4E7C-AC44-4F0A3BF7FA7D}"/>
              </a:ext>
            </a:extLst>
          </p:cNvPr>
          <p:cNvGraphicFramePr/>
          <p:nvPr>
            <p:custDataLst>
              <p:tags r:id="rId3"/>
            </p:custDataLst>
            <p:extLst>
              <p:ext uri="{D42A27DB-BD31-4B8C-83A1-F6EECF244321}">
                <p14:modId xmlns:p14="http://schemas.microsoft.com/office/powerpoint/2010/main" val="3455260193"/>
              </p:ext>
            </p:extLst>
          </p:nvPr>
        </p:nvGraphicFramePr>
        <p:xfrm>
          <a:off x="584200" y="2155825"/>
          <a:ext cx="7335838" cy="3983038"/>
        </p:xfrm>
        <a:graphic>
          <a:graphicData uri="http://schemas.openxmlformats.org/drawingml/2006/chart">
            <c:chart xmlns:c="http://schemas.openxmlformats.org/drawingml/2006/chart" xmlns:r="http://schemas.openxmlformats.org/officeDocument/2006/relationships" r:id="rId30"/>
          </a:graphicData>
        </a:graphic>
      </p:graphicFrame>
      <p:sp>
        <p:nvSpPr>
          <p:cNvPr id="3" name="Text Placeholder 10">
            <a:extLst>
              <a:ext uri="{FF2B5EF4-FFF2-40B4-BE49-F238E27FC236}">
                <a16:creationId xmlns:a16="http://schemas.microsoft.com/office/drawing/2014/main" id="{8AD2B381-45CD-7704-8418-423A5F27312B}"/>
              </a:ext>
            </a:extLst>
          </p:cNvPr>
          <p:cNvSpPr txBox="1">
            <a:spLocks/>
          </p:cNvSpPr>
          <p:nvPr>
            <p:custDataLst>
              <p:tags r:id="rId4"/>
            </p:custDataLst>
          </p:nvPr>
        </p:nvSpPr>
        <p:spPr bwMode="gray">
          <a:xfrm>
            <a:off x="406400" y="58372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D64955F2-9141-4EFE-BE8E-6A470CC7541A}" type="datetime'''''''''''''0''''''''''.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0.0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5" name="Text Placeholder 10">
            <a:extLst>
              <a:ext uri="{FF2B5EF4-FFF2-40B4-BE49-F238E27FC236}">
                <a16:creationId xmlns:a16="http://schemas.microsoft.com/office/drawing/2014/main" id="{22A90B60-385C-4549-7DF9-89936A8F8216}"/>
              </a:ext>
            </a:extLst>
          </p:cNvPr>
          <p:cNvSpPr txBox="1">
            <a:spLocks/>
          </p:cNvSpPr>
          <p:nvPr>
            <p:custDataLst>
              <p:tags r:id="rId5"/>
            </p:custDataLst>
          </p:nvPr>
        </p:nvSpPr>
        <p:spPr bwMode="gray">
          <a:xfrm>
            <a:off x="406400" y="53959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C8D64018-DFFA-4C2A-8AA4-DC18C27F677E}" type="datetime'''''''''''''''''''''''''''0''''''''''.''''''''''''5'''''''''">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0.5</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7" name="Text Placeholder 10">
            <a:extLst>
              <a:ext uri="{FF2B5EF4-FFF2-40B4-BE49-F238E27FC236}">
                <a16:creationId xmlns:a16="http://schemas.microsoft.com/office/drawing/2014/main" id="{405F0CBE-DF79-1202-9B27-7A1332379BE9}"/>
              </a:ext>
            </a:extLst>
          </p:cNvPr>
          <p:cNvSpPr txBox="1">
            <a:spLocks/>
          </p:cNvSpPr>
          <p:nvPr>
            <p:custDataLst>
              <p:tags r:id="rId6"/>
            </p:custDataLst>
          </p:nvPr>
        </p:nvSpPr>
        <p:spPr bwMode="gray">
          <a:xfrm>
            <a:off x="406400" y="49545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DAFCD6E6-516E-4830-BA01-B652408DCAC7}" type="datetime'''''1''''''''''''''''''''''''.''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8" name="Text Placeholder 10">
            <a:extLst>
              <a:ext uri="{FF2B5EF4-FFF2-40B4-BE49-F238E27FC236}">
                <a16:creationId xmlns:a16="http://schemas.microsoft.com/office/drawing/2014/main" id="{5832781F-3A91-C7D1-980C-9C0EEB74D98F}"/>
              </a:ext>
            </a:extLst>
          </p:cNvPr>
          <p:cNvSpPr txBox="1">
            <a:spLocks/>
          </p:cNvSpPr>
          <p:nvPr>
            <p:custDataLst>
              <p:tags r:id="rId7"/>
            </p:custDataLst>
          </p:nvPr>
        </p:nvSpPr>
        <p:spPr bwMode="gray">
          <a:xfrm>
            <a:off x="406400" y="45132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37211D19-BD21-4770-9256-BF9E697373CE}" type="datetime'''''''''''''''''''''''''1''''''''''.''''''''''5'''''''''''">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1.5</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9" name="Text Placeholder 10">
            <a:extLst>
              <a:ext uri="{FF2B5EF4-FFF2-40B4-BE49-F238E27FC236}">
                <a16:creationId xmlns:a16="http://schemas.microsoft.com/office/drawing/2014/main" id="{F1F69390-4E49-294D-24DD-5A016831AE17}"/>
              </a:ext>
            </a:extLst>
          </p:cNvPr>
          <p:cNvSpPr txBox="1">
            <a:spLocks/>
          </p:cNvSpPr>
          <p:nvPr>
            <p:custDataLst>
              <p:tags r:id="rId8"/>
            </p:custDataLst>
          </p:nvPr>
        </p:nvSpPr>
        <p:spPr bwMode="gray">
          <a:xfrm>
            <a:off x="406400" y="40719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4E06BBD0-A6A2-431B-8BC7-003B2F7BD409}" type="datetime'''''2.''''''''''''''''''''''''''''''''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11" name="Text Placeholder 10">
            <a:extLst>
              <a:ext uri="{FF2B5EF4-FFF2-40B4-BE49-F238E27FC236}">
                <a16:creationId xmlns:a16="http://schemas.microsoft.com/office/drawing/2014/main" id="{EDEDDE9C-5191-FB0E-B6CF-F41E406C769E}"/>
              </a:ext>
            </a:extLst>
          </p:cNvPr>
          <p:cNvSpPr txBox="1">
            <a:spLocks/>
          </p:cNvSpPr>
          <p:nvPr>
            <p:custDataLst>
              <p:tags r:id="rId9"/>
            </p:custDataLst>
          </p:nvPr>
        </p:nvSpPr>
        <p:spPr bwMode="gray">
          <a:xfrm>
            <a:off x="406400" y="36290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AEF930BE-C453-4C2C-9CCA-E9079B7FEDFB}" type="datetime'''''''''''''2''''''''''''''''''''''''''''''.''''''''''5'''">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2.5</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12" name="Text Placeholder 10">
            <a:extLst>
              <a:ext uri="{FF2B5EF4-FFF2-40B4-BE49-F238E27FC236}">
                <a16:creationId xmlns:a16="http://schemas.microsoft.com/office/drawing/2014/main" id="{7D46D4D3-2AF1-F809-905F-3F65FB041C33}"/>
              </a:ext>
            </a:extLst>
          </p:cNvPr>
          <p:cNvSpPr txBox="1">
            <a:spLocks/>
          </p:cNvSpPr>
          <p:nvPr>
            <p:custDataLst>
              <p:tags r:id="rId10"/>
            </p:custDataLst>
          </p:nvPr>
        </p:nvSpPr>
        <p:spPr bwMode="gray">
          <a:xfrm>
            <a:off x="406400" y="31877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C5F1EB1C-88A2-4C5A-97BB-61D0D8CBFC3C}" type="datetime'''''''''''''''''''''''''''3''''''''''''''''''''''''.''''''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3.0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54" name="Text Placeholder 10">
            <a:extLst>
              <a:ext uri="{FF2B5EF4-FFF2-40B4-BE49-F238E27FC236}">
                <a16:creationId xmlns:a16="http://schemas.microsoft.com/office/drawing/2014/main" id="{BC9EF545-46D7-6984-3129-DDF58BF70204}"/>
              </a:ext>
            </a:extLst>
          </p:cNvPr>
          <p:cNvSpPr>
            <a:spLocks noGrp="1"/>
          </p:cNvSpPr>
          <p:nvPr>
            <p:custDataLst>
              <p:tags r:id="rId11"/>
            </p:custDataLst>
          </p:nvPr>
        </p:nvSpPr>
        <p:spPr bwMode="gray">
          <a:xfrm>
            <a:off x="406400" y="2746375"/>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496245B3-41CB-4BDE-9594-6FF2A2AA9C91}" type="datetime'''''''3''''''''''.''''''''''''''''''''''''''''''''5'">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3.5</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78" name="Text Placeholder 10">
            <a:extLst>
              <a:ext uri="{FF2B5EF4-FFF2-40B4-BE49-F238E27FC236}">
                <a16:creationId xmlns:a16="http://schemas.microsoft.com/office/drawing/2014/main" id="{F814C81C-A205-D4D5-F505-9644C51E2334}"/>
              </a:ext>
            </a:extLst>
          </p:cNvPr>
          <p:cNvSpPr txBox="1">
            <a:spLocks/>
          </p:cNvSpPr>
          <p:nvPr>
            <p:custDataLst>
              <p:tags r:id="rId12"/>
            </p:custDataLst>
          </p:nvPr>
        </p:nvSpPr>
        <p:spPr bwMode="gray">
          <a:xfrm>
            <a:off x="406400" y="23050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DB40C079-1A18-40C3-B67F-D826769B43DB}" type="datetime'''''''''''''''4''''.''''''''''''''''''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4.0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25" name="Text Placeholder 10">
            <a:extLst>
              <a:ext uri="{FF2B5EF4-FFF2-40B4-BE49-F238E27FC236}">
                <a16:creationId xmlns:a16="http://schemas.microsoft.com/office/drawing/2014/main" id="{589F0946-A541-06EB-ECB0-83848F2B3D80}"/>
              </a:ext>
            </a:extLst>
          </p:cNvPr>
          <p:cNvSpPr>
            <a:spLocks noGrp="1"/>
          </p:cNvSpPr>
          <p:nvPr>
            <p:custDataLst>
              <p:tags r:id="rId13"/>
            </p:custDataLst>
          </p:nvPr>
        </p:nvSpPr>
        <p:spPr bwMode="auto">
          <a:xfrm>
            <a:off x="406400" y="2020888"/>
            <a:ext cx="54038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a:rPr>
              <a:t>Direct CO</a:t>
            </a:r>
            <a:r>
              <a:rPr kumimoji="0" lang="en-US" sz="1200" b="0" i="0" u="none" strike="noStrike" kern="1200" cap="none" spc="0" normalizeH="0" baseline="-25000" noProof="0" dirty="0">
                <a:ln>
                  <a:noFill/>
                </a:ln>
                <a:solidFill>
                  <a:srgbClr val="000000"/>
                </a:solidFill>
                <a:effectLst/>
                <a:uLnTx/>
                <a:uFillTx/>
                <a:latin typeface="Arial"/>
                <a:ea typeface="+mn-ea"/>
                <a:cs typeface="Arial"/>
              </a:rPr>
              <a:t>2</a:t>
            </a:r>
            <a:r>
              <a:rPr kumimoji="0" lang="en-US" sz="1200" b="0" i="0" u="none" strike="noStrike" kern="1200" cap="none" spc="0" normalizeH="0" baseline="0" noProof="0" dirty="0">
                <a:ln>
                  <a:noFill/>
                </a:ln>
                <a:solidFill>
                  <a:srgbClr val="000000"/>
                </a:solidFill>
                <a:effectLst/>
                <a:uLnTx/>
                <a:uFillTx/>
                <a:latin typeface="Arial"/>
                <a:ea typeface="+mn-ea"/>
                <a:cs typeface="Arial"/>
              </a:rPr>
              <a:t> emissions in the cement sector per IEA scenario (in Gt CO</a:t>
            </a:r>
            <a:r>
              <a:rPr kumimoji="0" lang="en-US" sz="1200" b="0" i="0" u="none" strike="noStrike" kern="1200" cap="none" spc="0" normalizeH="0" baseline="-25000" noProof="0" dirty="0">
                <a:ln>
                  <a:noFill/>
                </a:ln>
                <a:solidFill>
                  <a:srgbClr val="000000"/>
                </a:solidFill>
                <a:effectLst/>
                <a:uLnTx/>
                <a:uFillTx/>
                <a:latin typeface="Arial"/>
                <a:ea typeface="+mn-ea"/>
                <a:cs typeface="Arial"/>
              </a:rPr>
              <a:t>2 </a:t>
            </a:r>
            <a:r>
              <a:rPr kumimoji="0" lang="en-US" sz="1200" b="0" i="0" u="none" strike="noStrike" kern="1200" cap="none" spc="0" normalizeH="0" baseline="0" noProof="0" dirty="0">
                <a:ln>
                  <a:noFill/>
                </a:ln>
                <a:solidFill>
                  <a:srgbClr val="000000"/>
                </a:solidFill>
                <a:effectLst/>
                <a:uLnTx/>
                <a:uFillTx/>
                <a:latin typeface="Arial"/>
                <a:ea typeface="+mn-ea"/>
                <a:cs typeface="Arial"/>
              </a:rPr>
              <a:t> per year)</a:t>
            </a:r>
            <a:endParaRPr kumimoji="0" lang="en-US" sz="1200" b="0" i="0" u="none" strike="noStrike" kern="1200" cap="none" spc="0" normalizeH="0" baseline="-25000" noProof="0" dirty="0">
              <a:ln>
                <a:noFill/>
              </a:ln>
              <a:solidFill>
                <a:srgbClr val="000000"/>
              </a:solidFill>
              <a:effectLst/>
              <a:uLnTx/>
              <a:uFillTx/>
              <a:latin typeface="Arial"/>
              <a:ea typeface="+mn-ea"/>
              <a:cs typeface="Arial"/>
            </a:endParaRPr>
          </a:p>
        </p:txBody>
      </p:sp>
      <p:sp>
        <p:nvSpPr>
          <p:cNvPr id="129" name="Text Placeholder 10">
            <a:extLst>
              <a:ext uri="{FF2B5EF4-FFF2-40B4-BE49-F238E27FC236}">
                <a16:creationId xmlns:a16="http://schemas.microsoft.com/office/drawing/2014/main" id="{C179E217-05F5-B03B-3440-9C66F44A0355}"/>
              </a:ext>
            </a:extLst>
          </p:cNvPr>
          <p:cNvSpPr>
            <a:spLocks noGrp="1"/>
          </p:cNvSpPr>
          <p:nvPr>
            <p:custDataLst>
              <p:tags r:id="rId14"/>
            </p:custDataLst>
          </p:nvPr>
        </p:nvSpPr>
        <p:spPr bwMode="auto">
          <a:xfrm>
            <a:off x="1716088" y="59563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6D3E57A7-5D6D-4009-8C03-0C7A2A9C4EFF}" type="datetime'''''''''''''''''2''''''''''''''''''''''''''''''''02''2'''''">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2022</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130" name="Text Placeholder 10">
            <a:extLst>
              <a:ext uri="{FF2B5EF4-FFF2-40B4-BE49-F238E27FC236}">
                <a16:creationId xmlns:a16="http://schemas.microsoft.com/office/drawing/2014/main" id="{FB4433AD-2225-EF85-56DE-E43BD5549974}"/>
              </a:ext>
            </a:extLst>
          </p:cNvPr>
          <p:cNvSpPr>
            <a:spLocks noGrp="1"/>
          </p:cNvSpPr>
          <p:nvPr>
            <p:custDataLst>
              <p:tags r:id="rId15"/>
            </p:custDataLst>
          </p:nvPr>
        </p:nvSpPr>
        <p:spPr bwMode="auto">
          <a:xfrm>
            <a:off x="4105275" y="59563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6304C300-C6A5-4A9C-9820-32029CD1ACC8}" type="datetime'''''2''''''''''''''''''''''0''''''''''''3''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2030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131" name="Text Placeholder 10">
            <a:extLst>
              <a:ext uri="{FF2B5EF4-FFF2-40B4-BE49-F238E27FC236}">
                <a16:creationId xmlns:a16="http://schemas.microsoft.com/office/drawing/2014/main" id="{0B289291-E4A2-5B70-4DFF-EF7033A71C72}"/>
              </a:ext>
            </a:extLst>
          </p:cNvPr>
          <p:cNvSpPr>
            <a:spLocks noGrp="1"/>
          </p:cNvSpPr>
          <p:nvPr>
            <p:custDataLst>
              <p:tags r:id="rId16"/>
            </p:custDataLst>
          </p:nvPr>
        </p:nvSpPr>
        <p:spPr bwMode="auto">
          <a:xfrm>
            <a:off x="6496050" y="59563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FDCCF8E2-F302-4A6E-93AE-B39BD695A7F7}" type="datetime'''''''''''''''2''''0''5''''''''''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2050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useBgFill="1">
        <p:nvSpPr>
          <p:cNvPr id="85" name="Text Placeholder 10">
            <a:extLst>
              <a:ext uri="{FF2B5EF4-FFF2-40B4-BE49-F238E27FC236}">
                <a16:creationId xmlns:a16="http://schemas.microsoft.com/office/drawing/2014/main" id="{220C611D-80FA-D7F2-39C7-9390152F323F}"/>
              </a:ext>
            </a:extLst>
          </p:cNvPr>
          <p:cNvSpPr txBox="1">
            <a:spLocks/>
          </p:cNvSpPr>
          <p:nvPr>
            <p:custDataLst>
              <p:tags r:id="rId17"/>
            </p:custDataLst>
          </p:nvPr>
        </p:nvSpPr>
        <p:spPr bwMode="gray">
          <a:xfrm>
            <a:off x="1330325" y="3600450"/>
            <a:ext cx="209550" cy="152400"/>
          </a:xfrm>
          <a:prstGeom prst="rect">
            <a:avLst/>
          </a:prstGeom>
          <a:ln>
            <a:noFill/>
          </a:ln>
          <a:effec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B0D8C4F2-F316-445B-A98F-DB586BD51789}" type="datetime'2''.''''''''''4'''''''''">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2.4</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useBgFill="1">
        <p:nvSpPr>
          <p:cNvPr id="62" name="Text Placeholder 10">
            <a:extLst>
              <a:ext uri="{FF2B5EF4-FFF2-40B4-BE49-F238E27FC236}">
                <a16:creationId xmlns:a16="http://schemas.microsoft.com/office/drawing/2014/main" id="{2ED33091-6033-F15C-ABCB-D849BDE4DEDD}"/>
              </a:ext>
            </a:extLst>
          </p:cNvPr>
          <p:cNvSpPr txBox="1">
            <a:spLocks/>
          </p:cNvSpPr>
          <p:nvPr>
            <p:custDataLst>
              <p:tags r:id="rId18"/>
            </p:custDataLst>
          </p:nvPr>
        </p:nvSpPr>
        <p:spPr bwMode="gray">
          <a:xfrm>
            <a:off x="4573588" y="4048125"/>
            <a:ext cx="209550" cy="152400"/>
          </a:xfrm>
          <a:prstGeom prst="rect">
            <a:avLst/>
          </a:prstGeom>
          <a:ln>
            <a:noFill/>
          </a:ln>
          <a:effec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D4159DE4-F7A8-46F3-8B37-428E461E6C81}" type="datetime'''''''''''1''''''.''''''''''''''''''''''''9'''''''''''">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1.9</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E5A4572C-0029-D239-34A3-EA5E41315E07}"/>
              </a:ext>
            </a:extLst>
          </p:cNvPr>
          <p:cNvSpPr/>
          <p:nvPr/>
        </p:nvSpPr>
        <p:spPr bwMode="gray">
          <a:xfrm>
            <a:off x="666750" y="2381250"/>
            <a:ext cx="2254250" cy="660400"/>
          </a:xfrm>
          <a:prstGeom prst="rect">
            <a:avLst/>
          </a:prstGeom>
          <a:solidFill>
            <a:schemeClr val="bg1"/>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F2683D89-4098-109D-10B7-BDA40E7E904E}"/>
              </a:ext>
            </a:extLst>
          </p:cNvPr>
          <p:cNvSpPr/>
          <p:nvPr>
            <p:custDataLst>
              <p:tags r:id="rId19"/>
            </p:custDataLst>
          </p:nvPr>
        </p:nvSpPr>
        <p:spPr bwMode="auto">
          <a:xfrm>
            <a:off x="666750" y="2381250"/>
            <a:ext cx="2254250" cy="457200"/>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154" name="Rectangle 153">
            <a:extLst>
              <a:ext uri="{FF2B5EF4-FFF2-40B4-BE49-F238E27FC236}">
                <a16:creationId xmlns:a16="http://schemas.microsoft.com/office/drawing/2014/main" id="{FD231876-C6B1-DD8C-ACE6-C7741200BD07}"/>
              </a:ext>
            </a:extLst>
          </p:cNvPr>
          <p:cNvSpPr/>
          <p:nvPr>
            <p:custDataLst>
              <p:tags r:id="rId20"/>
            </p:custDataLst>
          </p:nvPr>
        </p:nvSpPr>
        <p:spPr bwMode="auto">
          <a:xfrm>
            <a:off x="717550" y="2436813"/>
            <a:ext cx="179388" cy="133350"/>
          </a:xfrm>
          <a:prstGeom prst="rect">
            <a:avLst/>
          </a:prstGeom>
          <a:solidFill>
            <a:schemeClr val="accent1"/>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162" name="Rectangle 161">
            <a:extLst>
              <a:ext uri="{FF2B5EF4-FFF2-40B4-BE49-F238E27FC236}">
                <a16:creationId xmlns:a16="http://schemas.microsoft.com/office/drawing/2014/main" id="{ED6D3845-1785-B631-DD27-C93C6F129347}"/>
              </a:ext>
            </a:extLst>
          </p:cNvPr>
          <p:cNvSpPr/>
          <p:nvPr>
            <p:custDataLst>
              <p:tags r:id="rId21"/>
            </p:custDataLst>
          </p:nvPr>
        </p:nvSpPr>
        <p:spPr bwMode="auto">
          <a:xfrm>
            <a:off x="717550" y="2640013"/>
            <a:ext cx="179388" cy="133350"/>
          </a:xfrm>
          <a:prstGeom prst="rect">
            <a:avLst/>
          </a:prstGeom>
          <a:solidFill>
            <a:schemeClr val="accent2"/>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151" name="Text Placeholder 10">
            <a:extLst>
              <a:ext uri="{FF2B5EF4-FFF2-40B4-BE49-F238E27FC236}">
                <a16:creationId xmlns:a16="http://schemas.microsoft.com/office/drawing/2014/main" id="{CCE09811-057F-371C-191E-38023E94F59D}"/>
              </a:ext>
            </a:extLst>
          </p:cNvPr>
          <p:cNvSpPr>
            <a:spLocks noGrp="1"/>
          </p:cNvSpPr>
          <p:nvPr>
            <p:custDataLst>
              <p:tags r:id="rId22"/>
            </p:custDataLst>
          </p:nvPr>
        </p:nvSpPr>
        <p:spPr bwMode="auto">
          <a:xfrm>
            <a:off x="947738" y="2432050"/>
            <a:ext cx="4841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42DD72BD-0D77-473C-9A18-3E5C589EC4D8}" type="datetime'''''B''ase''''''l''i''''''''''n''''''''''e'''">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Baseline</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159" name="Text Placeholder 10">
            <a:extLst>
              <a:ext uri="{FF2B5EF4-FFF2-40B4-BE49-F238E27FC236}">
                <a16:creationId xmlns:a16="http://schemas.microsoft.com/office/drawing/2014/main" id="{64272572-E841-2507-F8C5-5513E5891180}"/>
              </a:ext>
            </a:extLst>
          </p:cNvPr>
          <p:cNvSpPr>
            <a:spLocks noGrp="1"/>
          </p:cNvSpPr>
          <p:nvPr>
            <p:custDataLst>
              <p:tags r:id="rId23"/>
            </p:custDataLst>
          </p:nvPr>
        </p:nvSpPr>
        <p:spPr bwMode="auto">
          <a:xfrm>
            <a:off x="947738" y="2635250"/>
            <a:ext cx="19113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1000" b="0" i="0" u="none" strike="noStrike" kern="1200" cap="none" spc="0" normalizeH="0" baseline="0" noProof="0" dirty="0">
                <a:ln>
                  <a:noFill/>
                </a:ln>
                <a:solidFill>
                  <a:srgbClr val="000000"/>
                </a:solidFill>
                <a:effectLst/>
                <a:uLnTx/>
                <a:uFillTx/>
                <a:latin typeface="Arial"/>
                <a:ea typeface="+mn-ea"/>
                <a:cs typeface="+mn-cs"/>
              </a:rPr>
              <a:t>Net-zero emissions by 2050 (IEA)</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68" name="btfpColumnHeaderBox984923">
            <a:extLst>
              <a:ext uri="{FF2B5EF4-FFF2-40B4-BE49-F238E27FC236}">
                <a16:creationId xmlns:a16="http://schemas.microsoft.com/office/drawing/2014/main" id="{3415A4E4-3DCA-1505-B37C-DD08ABB24389}"/>
              </a:ext>
            </a:extLst>
          </p:cNvPr>
          <p:cNvGrpSpPr/>
          <p:nvPr>
            <p:custDataLst>
              <p:tags r:id="rId24"/>
            </p:custDataLst>
          </p:nvPr>
        </p:nvGrpSpPr>
        <p:grpSpPr>
          <a:xfrm>
            <a:off x="329184" y="1554480"/>
            <a:ext cx="7480300" cy="303608"/>
            <a:chOff x="2054792" y="3720706"/>
            <a:chExt cx="1184048" cy="303608"/>
          </a:xfrm>
        </p:grpSpPr>
        <p:sp>
          <p:nvSpPr>
            <p:cNvPr id="69" name="btfpColumnHeaderBoxText984923">
              <a:extLst>
                <a:ext uri="{FF2B5EF4-FFF2-40B4-BE49-F238E27FC236}">
                  <a16:creationId xmlns:a16="http://schemas.microsoft.com/office/drawing/2014/main" id="{04600C45-AD58-6961-2993-DA3F6B95955E}"/>
                </a:ext>
              </a:extLst>
            </p:cNvPr>
            <p:cNvSpPr txBox="1"/>
            <p:nvPr/>
          </p:nvSpPr>
          <p:spPr bwMode="gray">
            <a:xfrm>
              <a:off x="2054792" y="3720706"/>
              <a:ext cx="1184048" cy="303608"/>
            </a:xfrm>
            <a:prstGeom prst="rect">
              <a:avLst/>
            </a:prstGeom>
            <a:noFill/>
          </p:spPr>
          <p:txBody>
            <a:bodyPr vert="horz" wrap="square" lIns="36036" tIns="36036" rIns="36036" bIns="36036"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0000"/>
                  </a:solidFill>
                  <a:effectLst/>
                  <a:uLnTx/>
                  <a:uFillTx/>
                  <a:latin typeface="Arial"/>
                  <a:ea typeface="+mn-ea"/>
                  <a:cs typeface="+mn-cs"/>
                </a:rPr>
                <a:t>Only with intervention will CO</a:t>
              </a:r>
              <a:r>
                <a:rPr kumimoji="0" lang="en-US" sz="1500" b="1" i="0" u="none" strike="noStrike" kern="1200" cap="none" spc="0" normalizeH="0" baseline="-25000" noProof="0">
                  <a:ln>
                    <a:noFill/>
                  </a:ln>
                  <a:solidFill>
                    <a:srgbClr val="000000"/>
                  </a:solidFill>
                  <a:effectLst/>
                  <a:uLnTx/>
                  <a:uFillTx/>
                  <a:latin typeface="Arial"/>
                  <a:ea typeface="+mn-ea"/>
                  <a:cs typeface="+mn-cs"/>
                </a:rPr>
                <a:t>2</a:t>
              </a:r>
              <a:r>
                <a:rPr kumimoji="0" lang="en-US" sz="1500" b="1" i="0" u="none" strike="noStrike" kern="1200" cap="none" spc="0" normalizeH="0" baseline="0" noProof="0">
                  <a:ln>
                    <a:noFill/>
                  </a:ln>
                  <a:solidFill>
                    <a:srgbClr val="000000"/>
                  </a:solidFill>
                  <a:effectLst/>
                  <a:uLnTx/>
                  <a:uFillTx/>
                  <a:latin typeface="Arial"/>
                  <a:ea typeface="+mn-ea"/>
                  <a:cs typeface="+mn-cs"/>
                </a:rPr>
                <a:t>e from cement decline into 2050</a:t>
              </a:r>
              <a:endParaRPr lang="en-US" sz="1500" b="1" i="0" u="none" strike="noStrike" kern="1200" cap="none" spc="0" normalizeH="0" baseline="-25000" noProof="0">
                <a:ln>
                  <a:noFill/>
                </a:ln>
                <a:solidFill>
                  <a:srgbClr val="000000"/>
                </a:solidFill>
                <a:effectLst/>
                <a:uLnTx/>
                <a:uFillTx/>
                <a:latin typeface="Arial"/>
                <a:cs typeface="Arial"/>
              </a:endParaRPr>
            </a:p>
          </p:txBody>
        </p:sp>
        <p:cxnSp>
          <p:nvCxnSpPr>
            <p:cNvPr id="70" name="btfpColumnHeaderBoxLine984923">
              <a:extLst>
                <a:ext uri="{FF2B5EF4-FFF2-40B4-BE49-F238E27FC236}">
                  <a16:creationId xmlns:a16="http://schemas.microsoft.com/office/drawing/2014/main" id="{DFE9A4B9-30D8-9D51-BC5B-A9F47714E6CE}"/>
                </a:ext>
              </a:extLst>
            </p:cNvPr>
            <p:cNvCxnSpPr/>
            <p:nvPr/>
          </p:nvCxnSpPr>
          <p:spPr bwMode="gray">
            <a:xfrm>
              <a:off x="2054792" y="4024314"/>
              <a:ext cx="118404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32" name="btfpNotesBox927036">
            <a:extLst>
              <a:ext uri="{FF2B5EF4-FFF2-40B4-BE49-F238E27FC236}">
                <a16:creationId xmlns:a16="http://schemas.microsoft.com/office/drawing/2014/main" id="{831D7C36-3961-F87B-5CA4-046CA0C798CB}"/>
              </a:ext>
            </a:extLst>
          </p:cNvPr>
          <p:cNvSpPr txBox="1"/>
          <p:nvPr>
            <p:custDataLst>
              <p:tags r:id="rId25"/>
            </p:custDataLst>
          </p:nvPr>
        </p:nvSpPr>
        <p:spPr bwMode="gray">
          <a:xfrm>
            <a:off x="330200" y="6149674"/>
            <a:ext cx="9076690" cy="615553"/>
          </a:xfrm>
          <a:prstGeom prst="rect">
            <a:avLst/>
          </a:prstGeom>
          <a:noFill/>
        </p:spPr>
        <p:txBody>
          <a:bodyPr vert="horz"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srgbClr val="000000"/>
              </a:solidFill>
              <a:latin typeface="Arial"/>
            </a:endParaRPr>
          </a:p>
          <a:p>
            <a:pPr>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IEA,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1"/>
              </a:rPr>
              <a:t>Net Zero by 2050 </a:t>
            </a:r>
            <a:r>
              <a:rPr kumimoji="0" lang="en-US" sz="800" b="0" i="0" u="none" strike="noStrike" kern="1200" cap="none" spc="0" normalizeH="0" baseline="0" noProof="0" dirty="0">
                <a:ln>
                  <a:noFill/>
                </a:ln>
                <a:solidFill>
                  <a:srgbClr val="000000"/>
                </a:solidFill>
                <a:effectLst/>
                <a:uLnTx/>
                <a:uFillTx/>
                <a:latin typeface="Arial"/>
                <a:ea typeface="+mn-ea"/>
                <a:cs typeface="+mn-cs"/>
              </a:rPr>
              <a:t>(2021); BCG,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2"/>
              </a:rPr>
              <a:t>Cement’s Carbon Footprint Doesn’t Have to be Set in Stone</a:t>
            </a:r>
            <a:r>
              <a:rPr kumimoji="0" lang="en-US" sz="800" b="0" i="0" u="none" strike="noStrike" kern="1200" cap="none" spc="0" normalizeH="0" baseline="0" noProof="0" dirty="0">
                <a:ln>
                  <a:noFill/>
                </a:ln>
                <a:solidFill>
                  <a:srgbClr val="000000"/>
                </a:solidFill>
                <a:effectLst/>
                <a:uLnTx/>
                <a:uFillTx/>
                <a:latin typeface="Arial"/>
                <a:ea typeface="+mn-ea"/>
                <a:cs typeface="+mn-cs"/>
              </a:rPr>
              <a:t> (2024); Nature Communications, </a:t>
            </a:r>
            <a:r>
              <a:rPr lang="en-US" sz="800" dirty="0">
                <a:hlinkClick r:id="rId33"/>
              </a:rPr>
              <a:t>Projecting future carbon emissions from cement production in developing countries</a:t>
            </a:r>
            <a:r>
              <a:rPr lang="en-US" sz="800" dirty="0"/>
              <a:t> </a:t>
            </a:r>
            <a:r>
              <a:rPr kumimoji="0" lang="en-US" sz="800" b="0" i="0" u="none" strike="noStrike" kern="1200" cap="none" spc="0" normalizeH="0" baseline="0" noProof="0" dirty="0">
                <a:ln>
                  <a:noFill/>
                </a:ln>
                <a:solidFill>
                  <a:srgbClr val="000000"/>
                </a:solidFill>
                <a:effectLst/>
                <a:uLnTx/>
                <a:uFillTx/>
                <a:latin typeface="Arial"/>
                <a:ea typeface="+mn-ea"/>
                <a:cs typeface="+mn-cs"/>
              </a:rPr>
              <a:t>(2023).</a:t>
            </a:r>
            <a:endParaRPr kumimoji="0" lang="en-US" sz="8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Michelle Priscilla, Shaurir Ramanujan, Hyae Ryung Kim, and </a:t>
            </a:r>
            <a:r>
              <a:rPr lang="en-US" sz="800" dirty="0">
                <a:solidFill>
                  <a:srgbClr val="000000"/>
                </a:solidFill>
                <a:hlinkClick r:id="rId34"/>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5"/>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36"/>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TextBox 12">
            <a:extLst>
              <a:ext uri="{FF2B5EF4-FFF2-40B4-BE49-F238E27FC236}">
                <a16:creationId xmlns:a16="http://schemas.microsoft.com/office/drawing/2014/main" id="{E53D7F34-465F-BFAC-64CF-78550CD54756}"/>
              </a:ext>
            </a:extLst>
          </p:cNvPr>
          <p:cNvSpPr txBox="1"/>
          <p:nvPr/>
        </p:nvSpPr>
        <p:spPr bwMode="gray">
          <a:xfrm>
            <a:off x="8442326" y="1554480"/>
            <a:ext cx="3419474" cy="3354765"/>
          </a:xfrm>
          <a:prstGeom prst="rect">
            <a:avLst/>
          </a:prstGeom>
          <a:solidFill>
            <a:srgbClr val="E3E8EE"/>
          </a:solidFill>
        </p:spPr>
        <p:txBody>
          <a:bodyPr wrap="square" lIns="137160" tIns="137160" rIns="274320" bIns="137160" rtlCol="0" anchor="t">
            <a:spAutoFit/>
          </a:bodyPr>
          <a:lstStyle/>
          <a:p>
            <a:pPr marL="0" marR="0" lvl="0" indent="0" algn="l" defTabSz="914400" rtl="0" eaLnBrk="1" fontAlgn="auto" latinLnBrk="0" hangingPunct="1">
              <a:lnSpc>
                <a:spcPct val="100000"/>
              </a:lnSpc>
              <a:spcBef>
                <a:spcPts val="1200"/>
              </a:spcBef>
              <a:spcAft>
                <a:spcPts val="60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Observations</a:t>
            </a:r>
          </a:p>
          <a:p>
            <a:pPr marL="177800" marR="0" lvl="0" indent="-177800" algn="l" defTabSz="711200" rtl="0" eaLnBrk="1" fontAlgn="auto" latinLnBrk="0" hangingPunct="1">
              <a:lnSpc>
                <a:spcPct val="100000"/>
              </a:lnSpc>
              <a:spcBef>
                <a:spcPts val="0"/>
              </a:spcBef>
              <a:spcAft>
                <a:spcPts val="400"/>
              </a:spcAft>
              <a:buClrTx/>
              <a:buSzTx/>
              <a:buFontTx/>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If no abatement measures are taken, </a:t>
            </a:r>
            <a:r>
              <a:rPr kumimoji="0" lang="en-US" sz="1050" b="1" i="0" u="none" strike="noStrike" kern="1200" cap="none" spc="0" normalizeH="0" baseline="0" noProof="0" dirty="0">
                <a:ln>
                  <a:noFill/>
                </a:ln>
                <a:solidFill>
                  <a:srgbClr val="000000"/>
                </a:solidFill>
                <a:effectLst/>
                <a:uLnTx/>
                <a:uFillTx/>
                <a:latin typeface="Arial"/>
                <a:ea typeface="+mn-ea"/>
                <a:cs typeface="+mn-cs"/>
              </a:rPr>
              <a:t>global emissions </a:t>
            </a:r>
            <a:r>
              <a:rPr kumimoji="0" lang="en-US" sz="1050" b="0" i="0" u="none" strike="noStrike" kern="1200" cap="none" spc="0" normalizeH="0" baseline="0" noProof="0" dirty="0">
                <a:ln>
                  <a:noFill/>
                </a:ln>
                <a:solidFill>
                  <a:srgbClr val="000000"/>
                </a:solidFill>
                <a:effectLst/>
                <a:uLnTx/>
                <a:uFillTx/>
                <a:latin typeface="Arial"/>
                <a:ea typeface="+mn-ea"/>
                <a:cs typeface="+mn-cs"/>
              </a:rPr>
              <a:t>from the cement sector are </a:t>
            </a:r>
            <a:r>
              <a:rPr kumimoji="0" lang="en-US" sz="1050" b="1" i="0" u="none" strike="noStrike" kern="1200" cap="none" spc="0" normalizeH="0" baseline="0" noProof="0" dirty="0">
                <a:ln>
                  <a:noFill/>
                </a:ln>
                <a:solidFill>
                  <a:srgbClr val="000000"/>
                </a:solidFill>
                <a:effectLst/>
                <a:uLnTx/>
                <a:uFillTx/>
                <a:latin typeface="Arial"/>
                <a:ea typeface="+mn-ea"/>
                <a:cs typeface="+mn-cs"/>
              </a:rPr>
              <a:t>expected to peak at 3.8 gigatons per year in 2050.</a:t>
            </a:r>
          </a:p>
          <a:p>
            <a:pPr marL="355600" marR="0" lvl="1" indent="-177800" algn="l" defTabSz="711200" rtl="0" eaLnBrk="1" fontAlgn="auto" latinLnBrk="0" hangingPunct="1">
              <a:lnSpc>
                <a:spcPct val="100000"/>
              </a:lnSpc>
              <a:spcBef>
                <a:spcPts val="0"/>
              </a:spcBef>
              <a:spcAft>
                <a:spcPts val="400"/>
              </a:spcAft>
              <a:buClrTx/>
              <a:buSzTx/>
              <a:buFontTx/>
              <a:buChar char="–"/>
              <a:tabLst/>
              <a:defRPr/>
            </a:pPr>
            <a:r>
              <a:rPr kumimoji="0" lang="en-US" sz="850" b="0" i="0" u="none" strike="noStrike" kern="1200" cap="none" spc="0" normalizeH="0" baseline="0" noProof="0" dirty="0">
                <a:ln>
                  <a:noFill/>
                </a:ln>
                <a:solidFill>
                  <a:srgbClr val="000000"/>
                </a:solidFill>
                <a:effectLst/>
                <a:uLnTx/>
                <a:uFillTx/>
                <a:latin typeface="Arial"/>
                <a:ea typeface="+mn-ea"/>
                <a:cs typeface="+mn-cs"/>
              </a:rPr>
              <a:t>Increase in emissions attributable </a:t>
            </a:r>
            <a:r>
              <a:rPr kumimoji="0" lang="en-US" sz="850" b="1" i="0" u="none" strike="noStrike" kern="1200" cap="none" spc="0" normalizeH="0" baseline="0" noProof="0" dirty="0">
                <a:ln>
                  <a:noFill/>
                </a:ln>
                <a:solidFill>
                  <a:srgbClr val="000000"/>
                </a:solidFill>
                <a:effectLst/>
                <a:uLnTx/>
                <a:uFillTx/>
                <a:latin typeface="Arial"/>
                <a:ea typeface="+mn-ea"/>
                <a:cs typeface="+mn-cs"/>
              </a:rPr>
              <a:t>to growing construction from emerging economies </a:t>
            </a:r>
            <a:r>
              <a:rPr kumimoji="0" lang="en-US" sz="850" b="0" i="0" u="none" strike="noStrike" kern="1200" cap="none" spc="0" normalizeH="0" baseline="0" noProof="0" dirty="0">
                <a:ln>
                  <a:noFill/>
                </a:ln>
                <a:solidFill>
                  <a:srgbClr val="000000"/>
                </a:solidFill>
                <a:effectLst/>
                <a:uLnTx/>
                <a:uFillTx/>
                <a:latin typeface="Arial"/>
                <a:ea typeface="+mn-ea"/>
                <a:cs typeface="+mn-cs"/>
              </a:rPr>
              <a:t>with</a:t>
            </a:r>
            <a:r>
              <a:rPr kumimoji="0" lang="en-US" sz="850" b="1" i="0" u="none" strike="noStrike" kern="1200" cap="none" spc="0" normalizeH="0" baseline="0" noProof="0" dirty="0">
                <a:ln>
                  <a:noFill/>
                </a:ln>
                <a:solidFill>
                  <a:srgbClr val="000000"/>
                </a:solidFill>
                <a:effectLst/>
                <a:uLnTx/>
                <a:uFillTx/>
                <a:latin typeface="Arial"/>
                <a:ea typeface="+mn-ea"/>
                <a:cs typeface="+mn-cs"/>
              </a:rPr>
              <a:t> increased population and infrastructure needs</a:t>
            </a:r>
          </a:p>
          <a:p>
            <a:pPr marL="171450" marR="0" lvl="0" indent="-171450" algn="l" defTabSz="914400" rtl="0" eaLnBrk="1" fontAlgn="auto" latinLnBrk="0" hangingPunct="1">
              <a:lnSpc>
                <a:spcPct val="100000"/>
              </a:lnSpc>
              <a:spcBef>
                <a:spcPts val="0"/>
              </a:spcBef>
              <a:spcAft>
                <a:spcPts val="400"/>
              </a:spcAft>
              <a:buClrTx/>
              <a:buSzTx/>
              <a:buFont typeface="Arial"/>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IEA </a:t>
            </a:r>
            <a:r>
              <a:rPr kumimoji="0" lang="en-US" sz="1050" b="0" i="0" u="none" strike="noStrike" kern="1200" cap="none" spc="0" normalizeH="0" baseline="0" noProof="0" dirty="0">
                <a:ln>
                  <a:noFill/>
                </a:ln>
                <a:solidFill>
                  <a:srgbClr val="000000"/>
                </a:solidFill>
                <a:effectLst/>
                <a:uLnTx/>
                <a:uFillTx/>
                <a:latin typeface="Arial"/>
                <a:ea typeface="+mn-ea"/>
                <a:cs typeface="+mn-cs"/>
              </a:rPr>
              <a:t>has developed a net-zero pathway for the cement industry that assumes the following:</a:t>
            </a:r>
          </a:p>
          <a:p>
            <a:pPr marL="355600" marR="0" lvl="1" indent="-177800" algn="l" defTabSz="711200" rtl="0" eaLnBrk="1" fontAlgn="auto" latinLnBrk="0" hangingPunct="1">
              <a:lnSpc>
                <a:spcPct val="100000"/>
              </a:lnSpc>
              <a:spcBef>
                <a:spcPts val="0"/>
              </a:spcBef>
              <a:spcAft>
                <a:spcPts val="400"/>
              </a:spcAft>
              <a:buClrTx/>
              <a:buSzTx/>
              <a:buFontTx/>
              <a:buChar char="–"/>
              <a:tabLst/>
              <a:defRPr/>
            </a:pPr>
            <a:r>
              <a:rPr kumimoji="0" lang="en-US" sz="850" b="0" i="0" u="none" strike="noStrike" kern="1200" cap="none" spc="0" normalizeH="0" baseline="0" noProof="0" dirty="0">
                <a:ln>
                  <a:noFill/>
                </a:ln>
                <a:solidFill>
                  <a:srgbClr val="000000"/>
                </a:solidFill>
                <a:effectLst/>
                <a:uLnTx/>
                <a:uFillTx/>
                <a:latin typeface="Arial"/>
                <a:ea typeface="+mn-ea"/>
                <a:cs typeface="+mn-cs"/>
              </a:rPr>
              <a:t>A 30- </a:t>
            </a:r>
            <a:r>
              <a:rPr lang="en-US" sz="850" dirty="0">
                <a:solidFill>
                  <a:srgbClr val="000000"/>
                </a:solidFill>
                <a:latin typeface="Arial"/>
              </a:rPr>
              <a:t>to </a:t>
            </a:r>
            <a:r>
              <a:rPr kumimoji="0" lang="en-US" sz="850" b="0" i="0" u="none" strike="noStrike" kern="1200" cap="none" spc="0" normalizeH="0" baseline="0" noProof="0" dirty="0">
                <a:ln>
                  <a:noFill/>
                </a:ln>
                <a:solidFill>
                  <a:srgbClr val="000000"/>
                </a:solidFill>
                <a:effectLst/>
                <a:uLnTx/>
                <a:uFillTx/>
                <a:latin typeface="Arial"/>
                <a:ea typeface="+mn-ea"/>
                <a:cs typeface="+mn-cs"/>
              </a:rPr>
              <a:t>40-year lifetime for cement kilns</a:t>
            </a:r>
            <a:endParaRPr kumimoji="0" lang="en-US" sz="850" b="1" i="0" u="none" strike="noStrike" kern="1200" cap="none" spc="0" normalizeH="0" baseline="0" noProof="0" dirty="0">
              <a:ln>
                <a:noFill/>
              </a:ln>
              <a:solidFill>
                <a:srgbClr val="000000"/>
              </a:solidFill>
              <a:effectLst/>
              <a:uLnTx/>
              <a:uFillTx/>
              <a:latin typeface="Arial"/>
              <a:ea typeface="+mn-ea"/>
              <a:cs typeface="+mn-cs"/>
            </a:endParaRPr>
          </a:p>
          <a:p>
            <a:pPr marL="355600" marR="0" lvl="1" indent="-177800" algn="l" defTabSz="711200" rtl="0" eaLnBrk="1" fontAlgn="auto" latinLnBrk="0" hangingPunct="1">
              <a:lnSpc>
                <a:spcPct val="100000"/>
              </a:lnSpc>
              <a:spcBef>
                <a:spcPts val="0"/>
              </a:spcBef>
              <a:spcAft>
                <a:spcPts val="400"/>
              </a:spcAft>
              <a:buClrTx/>
              <a:buSzTx/>
              <a:buFontTx/>
              <a:buChar char="–"/>
              <a:tabLst/>
              <a:defRPr/>
            </a:pPr>
            <a:r>
              <a:rPr kumimoji="0" lang="en-US" sz="850" b="0" i="0" u="none" strike="noStrike" kern="1200" cap="none" spc="0" normalizeH="0" baseline="0" noProof="0" dirty="0">
                <a:ln>
                  <a:noFill/>
                </a:ln>
                <a:solidFill>
                  <a:srgbClr val="000000"/>
                </a:solidFill>
                <a:effectLst/>
                <a:uLnTx/>
                <a:uFillTx/>
                <a:latin typeface="Arial"/>
                <a:ea typeface="+mn-ea"/>
                <a:cs typeface="+mn-cs"/>
              </a:rPr>
              <a:t>Hydrogen and CCUS playing an outsized role in achieving emissions reductions</a:t>
            </a:r>
          </a:p>
          <a:p>
            <a:pPr marL="355600" marR="0" lvl="1" indent="-177800" algn="l" defTabSz="711200" rtl="0" eaLnBrk="1" fontAlgn="auto" latinLnBrk="0" hangingPunct="1">
              <a:lnSpc>
                <a:spcPct val="100000"/>
              </a:lnSpc>
              <a:spcBef>
                <a:spcPts val="0"/>
              </a:spcBef>
              <a:spcAft>
                <a:spcPts val="400"/>
              </a:spcAft>
              <a:buClrTx/>
              <a:buSzTx/>
              <a:buFontTx/>
              <a:buChar char="–"/>
              <a:tabLst/>
              <a:defRPr/>
            </a:pPr>
            <a:r>
              <a:rPr kumimoji="0" lang="en-US" sz="850" b="1" i="0" u="none" strike="noStrike" kern="1200" cap="none" spc="0" normalizeH="0" baseline="0" noProof="0" dirty="0">
                <a:ln>
                  <a:noFill/>
                </a:ln>
                <a:solidFill>
                  <a:srgbClr val="000000"/>
                </a:solidFill>
                <a:effectLst/>
                <a:uLnTx/>
                <a:uFillTx/>
                <a:latin typeface="Arial"/>
                <a:ea typeface="+mn-ea"/>
                <a:cs typeface="+mn-cs"/>
              </a:rPr>
              <a:t>Bioenergy </a:t>
            </a:r>
            <a:r>
              <a:rPr kumimoji="0" lang="en-US" sz="850" b="0" i="0" u="none" strike="noStrike" kern="1200" cap="none" spc="0" normalizeH="0" baseline="0" noProof="0" dirty="0">
                <a:ln>
                  <a:noFill/>
                </a:ln>
                <a:solidFill>
                  <a:srgbClr val="000000"/>
                </a:solidFill>
                <a:effectLst/>
                <a:uLnTx/>
                <a:uFillTx/>
                <a:latin typeface="Arial"/>
                <a:ea typeface="+mn-ea"/>
                <a:cs typeface="+mn-cs"/>
              </a:rPr>
              <a:t>accounting for</a:t>
            </a:r>
            <a:r>
              <a:rPr kumimoji="0" lang="en-US" sz="850" b="1" i="0" u="none" strike="noStrike" kern="1200" cap="none" spc="0" normalizeH="0" baseline="0" noProof="0" dirty="0">
                <a:ln>
                  <a:noFill/>
                </a:ln>
                <a:solidFill>
                  <a:srgbClr val="000000"/>
                </a:solidFill>
                <a:effectLst/>
                <a:uLnTx/>
                <a:uFillTx/>
                <a:latin typeface="Arial"/>
                <a:ea typeface="+mn-ea"/>
                <a:cs typeface="+mn-cs"/>
              </a:rPr>
              <a:t> 30% of energy demand in cement production by 2050</a:t>
            </a:r>
          </a:p>
          <a:p>
            <a:pPr marL="171450" marR="0" lvl="0" indent="-171450" algn="l" defTabSz="914400" rtl="0" eaLnBrk="1" fontAlgn="auto" latinLnBrk="0" hangingPunct="1">
              <a:lnSpc>
                <a:spcPct val="100000"/>
              </a:lnSpc>
              <a:spcBef>
                <a:spcPts val="0"/>
              </a:spcBef>
              <a:spcAft>
                <a:spcPts val="400"/>
              </a:spcAft>
              <a:buClrTx/>
              <a:buSzTx/>
              <a:buFont typeface="Arial"/>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Arial"/>
              </a:rPr>
              <a:t>Most projections assume a </a:t>
            </a:r>
            <a:r>
              <a:rPr kumimoji="0" lang="en-US" sz="1050" b="1" i="0" u="none" strike="noStrike" kern="1200" cap="none" spc="0" normalizeH="0" baseline="0" noProof="0" dirty="0">
                <a:ln>
                  <a:noFill/>
                </a:ln>
                <a:solidFill>
                  <a:srgbClr val="000000"/>
                </a:solidFill>
                <a:effectLst/>
                <a:uLnTx/>
                <a:uFillTx/>
                <a:latin typeface="Arial"/>
                <a:ea typeface="+mn-ea"/>
                <a:cs typeface="Arial"/>
              </a:rPr>
              <a:t>linear rise in alternative fuels </a:t>
            </a:r>
            <a:r>
              <a:rPr kumimoji="0" lang="en-US" sz="1050" b="0" i="0" u="none" strike="noStrike" kern="1200" cap="none" spc="0" normalizeH="0" baseline="0" noProof="0" dirty="0">
                <a:ln>
                  <a:noFill/>
                </a:ln>
                <a:solidFill>
                  <a:srgbClr val="000000"/>
                </a:solidFill>
                <a:effectLst/>
                <a:uLnTx/>
                <a:uFillTx/>
                <a:latin typeface="Arial"/>
                <a:ea typeface="+mn-ea"/>
                <a:cs typeface="Arial"/>
              </a:rPr>
              <a:t>and</a:t>
            </a:r>
            <a:r>
              <a:rPr kumimoji="0" lang="en-US" sz="1050" b="1" i="0" u="none" strike="noStrike" kern="1200" cap="none" spc="0" normalizeH="0" baseline="0" noProof="0" dirty="0">
                <a:ln>
                  <a:noFill/>
                </a:ln>
                <a:solidFill>
                  <a:srgbClr val="000000"/>
                </a:solidFill>
                <a:effectLst/>
                <a:uLnTx/>
                <a:uFillTx/>
                <a:latin typeface="Arial"/>
                <a:ea typeface="+mn-ea"/>
                <a:cs typeface="Arial"/>
              </a:rPr>
              <a:t> minimal changes in fundamental kiln structure.</a:t>
            </a:r>
          </a:p>
        </p:txBody>
      </p:sp>
      <p:sp>
        <p:nvSpPr>
          <p:cNvPr id="91" name="Oval 90">
            <a:extLst>
              <a:ext uri="{FF2B5EF4-FFF2-40B4-BE49-F238E27FC236}">
                <a16:creationId xmlns:a16="http://schemas.microsoft.com/office/drawing/2014/main" id="{4581C5DA-4458-AD7E-6A31-3D1FCF9C5005}"/>
              </a:ext>
            </a:extLst>
          </p:cNvPr>
          <p:cNvSpPr/>
          <p:nvPr/>
        </p:nvSpPr>
        <p:spPr bwMode="gray">
          <a:xfrm>
            <a:off x="0" y="45720"/>
            <a:ext cx="416560" cy="406400"/>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2</a:t>
            </a:r>
          </a:p>
        </p:txBody>
      </p:sp>
      <p:sp>
        <p:nvSpPr>
          <p:cNvPr id="92" name="Rectangle 91">
            <a:extLst>
              <a:ext uri="{FF2B5EF4-FFF2-40B4-BE49-F238E27FC236}">
                <a16:creationId xmlns:a16="http://schemas.microsoft.com/office/drawing/2014/main" id="{3D005393-F8BC-6D9F-C7F4-7421312D4314}"/>
              </a:ext>
            </a:extLst>
          </p:cNvPr>
          <p:cNvSpPr/>
          <p:nvPr/>
        </p:nvSpPr>
        <p:spPr bwMode="gray">
          <a:xfrm>
            <a:off x="495884" y="68051"/>
            <a:ext cx="2430196" cy="36576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Cement</a:t>
            </a:r>
          </a:p>
        </p:txBody>
      </p:sp>
      <p:cxnSp>
        <p:nvCxnSpPr>
          <p:cNvPr id="14" name="Straight Connector 13">
            <a:extLst>
              <a:ext uri="{FF2B5EF4-FFF2-40B4-BE49-F238E27FC236}">
                <a16:creationId xmlns:a16="http://schemas.microsoft.com/office/drawing/2014/main" id="{702F679D-B600-F05B-7D84-6F7D2A023076}"/>
              </a:ext>
            </a:extLst>
          </p:cNvPr>
          <p:cNvCxnSpPr>
            <a:cxnSpLocks/>
          </p:cNvCxnSpPr>
          <p:nvPr/>
        </p:nvCxnSpPr>
        <p:spPr bwMode="gray">
          <a:xfrm>
            <a:off x="2613026" y="3039742"/>
            <a:ext cx="0" cy="2915290"/>
          </a:xfrm>
          <a:prstGeom prst="line">
            <a:avLst/>
          </a:prstGeom>
          <a:ln w="381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custDataLst>
      <p:tags r:id="rId1"/>
    </p:custDataLst>
    <p:extLst>
      <p:ext uri="{BB962C8B-B14F-4D97-AF65-F5344CB8AC3E}">
        <p14:creationId xmlns:p14="http://schemas.microsoft.com/office/powerpoint/2010/main" val="9062097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2DD39-9128-EFFF-0B3B-D61D5DA7AB58}"/>
            </a:ext>
          </a:extLst>
        </p:cNvPr>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FF59ED5E-294A-7747-3439-D39154C94AF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592" imgH="591" progId="TCLayout.ActiveDocument.1">
                  <p:embed/>
                </p:oleObj>
              </mc:Choice>
              <mc:Fallback>
                <p:oleObj name="think-cell Slide" r:id="rId37" imgW="592" imgH="591" progId="TCLayout.ActiveDocument.1">
                  <p:embed/>
                  <p:pic>
                    <p:nvPicPr>
                      <p:cNvPr id="14" name="think-cell data - do not delete" hidden="1">
                        <a:extLst>
                          <a:ext uri="{FF2B5EF4-FFF2-40B4-BE49-F238E27FC236}">
                            <a16:creationId xmlns:a16="http://schemas.microsoft.com/office/drawing/2014/main" id="{FF59ED5E-294A-7747-3439-D39154C94AF9}"/>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11" name="Title 10">
            <a:extLst>
              <a:ext uri="{FF2B5EF4-FFF2-40B4-BE49-F238E27FC236}">
                <a16:creationId xmlns:a16="http://schemas.microsoft.com/office/drawing/2014/main" id="{026572C3-6D9F-25DB-F2B9-446954505871}"/>
              </a:ext>
            </a:extLst>
          </p:cNvPr>
          <p:cNvSpPr>
            <a:spLocks noGrp="1"/>
          </p:cNvSpPr>
          <p:nvPr>
            <p:ph type="title"/>
          </p:nvPr>
        </p:nvSpPr>
        <p:spPr/>
        <p:txBody>
          <a:bodyPr vert="horz">
            <a:noAutofit/>
          </a:bodyPr>
          <a:lstStyle/>
          <a:p>
            <a:r>
              <a:rPr lang="en-US" dirty="0"/>
              <a:t>Carbon capture, utilization, and storage projected to abate cement sector emissions not abated by other technologies </a:t>
            </a:r>
          </a:p>
        </p:txBody>
      </p:sp>
      <p:sp>
        <p:nvSpPr>
          <p:cNvPr id="7" name="Text Placeholder 6">
            <a:extLst>
              <a:ext uri="{FF2B5EF4-FFF2-40B4-BE49-F238E27FC236}">
                <a16:creationId xmlns:a16="http://schemas.microsoft.com/office/drawing/2014/main" id="{3F7E8386-4D5D-988A-8469-3D0E851FC141}"/>
              </a:ext>
            </a:extLst>
          </p:cNvPr>
          <p:cNvSpPr>
            <a:spLocks noGrp="1"/>
          </p:cNvSpPr>
          <p:nvPr>
            <p:ph type="body" sz="quarter" idx="4294967295"/>
          </p:nvPr>
        </p:nvSpPr>
        <p:spPr>
          <a:xfrm>
            <a:off x="9115067" y="1554164"/>
            <a:ext cx="2746733" cy="4419600"/>
          </a:xfrm>
          <a:solidFill>
            <a:srgbClr val="E3E9EE"/>
          </a:solidFill>
        </p:spPr>
        <p:txBody>
          <a:bodyPr vert="horz" lIns="137160" tIns="137160" rIns="274320" bIns="137160" rtlCol="0" anchor="t">
            <a:noAutofit/>
          </a:bodyPr>
          <a:lstStyle/>
          <a:p>
            <a:pPr marL="0" indent="0">
              <a:spcAft>
                <a:spcPts val="600"/>
              </a:spcAft>
              <a:buNone/>
            </a:pPr>
            <a:r>
              <a:rPr lang="en-US" altLang="ja-JP" sz="1250" b="1" dirty="0">
                <a:latin typeface="Arial"/>
                <a:cs typeface="Arial"/>
              </a:rPr>
              <a:t>Observations</a:t>
            </a:r>
          </a:p>
          <a:p>
            <a:pPr>
              <a:spcBef>
                <a:spcPts val="0"/>
              </a:spcBef>
              <a:spcAft>
                <a:spcPts val="600"/>
              </a:spcAft>
            </a:pPr>
            <a:r>
              <a:rPr lang="en-US" altLang="ja-JP" sz="1050" b="1" dirty="0">
                <a:latin typeface="Arial"/>
                <a:cs typeface="Arial"/>
              </a:rPr>
              <a:t>~55% of the cumulative emissions reductions from CCUS </a:t>
            </a:r>
            <a:r>
              <a:rPr lang="en-US" altLang="ja-JP" sz="1050" dirty="0">
                <a:latin typeface="Arial"/>
                <a:cs typeface="Arial"/>
              </a:rPr>
              <a:t>will</a:t>
            </a:r>
            <a:r>
              <a:rPr lang="en-US" altLang="ja-JP" sz="1050" b="1" dirty="0">
                <a:latin typeface="Arial"/>
                <a:cs typeface="Arial"/>
              </a:rPr>
              <a:t> </a:t>
            </a:r>
            <a:r>
              <a:rPr lang="en-US" altLang="ja-JP" sz="1050" dirty="0">
                <a:latin typeface="Arial"/>
                <a:cs typeface="Arial"/>
              </a:rPr>
              <a:t>rely on technologies that are currently at the demonstration or prototype stage.</a:t>
            </a:r>
          </a:p>
          <a:p>
            <a:pPr>
              <a:spcBef>
                <a:spcPts val="0"/>
              </a:spcBef>
              <a:spcAft>
                <a:spcPts val="600"/>
              </a:spcAft>
            </a:pPr>
            <a:r>
              <a:rPr lang="en-US" sz="1050" dirty="0">
                <a:solidFill>
                  <a:srgbClr val="000000"/>
                </a:solidFill>
                <a:latin typeface="Arial"/>
              </a:rPr>
              <a:t>Heidelberg received Norwegian government funding in 2020 to build a </a:t>
            </a:r>
            <a:r>
              <a:rPr lang="en-US" sz="1050" b="1" dirty="0">
                <a:solidFill>
                  <a:srgbClr val="000000"/>
                </a:solidFill>
                <a:latin typeface="Arial"/>
              </a:rPr>
              <a:t>full-scale carbon capture and storage facility</a:t>
            </a:r>
            <a:r>
              <a:rPr lang="en-US" sz="1050" dirty="0">
                <a:solidFill>
                  <a:srgbClr val="000000"/>
                </a:solidFill>
                <a:latin typeface="Arial"/>
              </a:rPr>
              <a:t> at its factory in Brevik. Completed in 2024, the project anticipates reducing emissions by </a:t>
            </a:r>
            <a:r>
              <a:rPr lang="en-US" sz="1050" b="1" dirty="0">
                <a:solidFill>
                  <a:srgbClr val="000000"/>
                </a:solidFill>
                <a:latin typeface="Arial"/>
              </a:rPr>
              <a:t>400,000 tons of CO</a:t>
            </a:r>
            <a:r>
              <a:rPr lang="en-US" sz="1050" b="1" baseline="-25000" dirty="0"/>
              <a:t>2</a:t>
            </a:r>
            <a:r>
              <a:rPr lang="en-US" sz="1050" b="1" dirty="0">
                <a:solidFill>
                  <a:srgbClr val="000000"/>
                </a:solidFill>
                <a:latin typeface="Arial"/>
              </a:rPr>
              <a:t> annually. </a:t>
            </a:r>
            <a:r>
              <a:rPr lang="en-US" altLang="zh-CN" sz="1050" dirty="0"/>
              <a:t>The project is in the </a:t>
            </a:r>
            <a:r>
              <a:rPr lang="en-US" altLang="zh-CN" sz="1050" b="1" dirty="0"/>
              <a:t>final commissioning phase</a:t>
            </a:r>
            <a:r>
              <a:rPr lang="en-US" altLang="zh-CN" sz="1050" dirty="0"/>
              <a:t> and is expected to be fully operational in the second half of 2025.</a:t>
            </a:r>
            <a:endParaRPr lang="en-US" sz="1050" dirty="0">
              <a:solidFill>
                <a:srgbClr val="000000"/>
              </a:solidFill>
              <a:latin typeface="Arial"/>
            </a:endParaRPr>
          </a:p>
          <a:p>
            <a:pPr>
              <a:spcBef>
                <a:spcPts val="0"/>
              </a:spcBef>
              <a:spcAft>
                <a:spcPts val="600"/>
              </a:spcAft>
            </a:pPr>
            <a:r>
              <a:rPr lang="en-US" sz="1050" dirty="0">
                <a:solidFill>
                  <a:srgbClr val="000000"/>
                </a:solidFill>
                <a:latin typeface="Arial"/>
              </a:rPr>
              <a:t>In 2018, China-based Anhui Conch invested $10 million in a carbon capture project to capture </a:t>
            </a:r>
            <a:r>
              <a:rPr lang="en-US" sz="1050" b="1" dirty="0">
                <a:solidFill>
                  <a:srgbClr val="000000"/>
                </a:solidFill>
                <a:latin typeface="Arial"/>
              </a:rPr>
              <a:t>50,000 tons of CO</a:t>
            </a:r>
            <a:r>
              <a:rPr lang="en-US" sz="1050" b="1" baseline="-25000" dirty="0"/>
              <a:t>2</a:t>
            </a:r>
            <a:r>
              <a:rPr lang="en-US" sz="1050" b="1" dirty="0">
                <a:solidFill>
                  <a:srgbClr val="000000"/>
                </a:solidFill>
                <a:latin typeface="Arial"/>
              </a:rPr>
              <a:t> annually;</a:t>
            </a:r>
            <a:r>
              <a:rPr lang="en-US" sz="1050" dirty="0">
                <a:solidFill>
                  <a:srgbClr val="000000"/>
                </a:solidFill>
                <a:latin typeface="Arial"/>
              </a:rPr>
              <a:t> however, it is a “loss maker,” as there is a </a:t>
            </a:r>
            <a:r>
              <a:rPr lang="en-US" sz="1050" b="1" dirty="0">
                <a:solidFill>
                  <a:srgbClr val="000000"/>
                </a:solidFill>
                <a:latin typeface="Arial"/>
              </a:rPr>
              <a:t>limited local market </a:t>
            </a:r>
            <a:r>
              <a:rPr lang="en-US" sz="1050" dirty="0">
                <a:solidFill>
                  <a:srgbClr val="000000"/>
                </a:solidFill>
                <a:latin typeface="Arial"/>
              </a:rPr>
              <a:t>for the captured CO</a:t>
            </a:r>
            <a:r>
              <a:rPr lang="en-US" sz="1050" baseline="-25000" dirty="0"/>
              <a:t>2.</a:t>
            </a:r>
            <a:endParaRPr lang="en-US" sz="1050" baseline="-25000" dirty="0">
              <a:solidFill>
                <a:srgbClr val="000000"/>
              </a:solidFill>
              <a:latin typeface="Arial"/>
            </a:endParaRPr>
          </a:p>
          <a:p>
            <a:endParaRPr lang="en-US" dirty="0"/>
          </a:p>
        </p:txBody>
      </p:sp>
      <p:graphicFrame>
        <p:nvGraphicFramePr>
          <p:cNvPr id="25" name="Chart 24">
            <a:extLst>
              <a:ext uri="{FF2B5EF4-FFF2-40B4-BE49-F238E27FC236}">
                <a16:creationId xmlns:a16="http://schemas.microsoft.com/office/drawing/2014/main" id="{027BC53A-6FCA-0344-1E1C-192A76995450}"/>
              </a:ext>
            </a:extLst>
          </p:cNvPr>
          <p:cNvGraphicFramePr/>
          <p:nvPr>
            <p:custDataLst>
              <p:tags r:id="rId3"/>
            </p:custDataLst>
          </p:nvPr>
        </p:nvGraphicFramePr>
        <p:xfrm>
          <a:off x="558800" y="1930400"/>
          <a:ext cx="3479800" cy="4076700"/>
        </p:xfrm>
        <a:graphic>
          <a:graphicData uri="http://schemas.openxmlformats.org/drawingml/2006/chart">
            <c:chart xmlns:c="http://schemas.openxmlformats.org/drawingml/2006/chart" xmlns:r="http://schemas.openxmlformats.org/officeDocument/2006/relationships" r:id="rId39"/>
          </a:graphicData>
        </a:graphic>
      </p:graphicFrame>
      <p:sp>
        <p:nvSpPr>
          <p:cNvPr id="4" name="Text Placeholder 10">
            <a:extLst>
              <a:ext uri="{FF2B5EF4-FFF2-40B4-BE49-F238E27FC236}">
                <a16:creationId xmlns:a16="http://schemas.microsoft.com/office/drawing/2014/main" id="{115DFB91-512B-3844-A114-92FBEDCA92F2}"/>
              </a:ext>
            </a:extLst>
          </p:cNvPr>
          <p:cNvSpPr>
            <a:spLocks noGrp="1"/>
          </p:cNvSpPr>
          <p:nvPr>
            <p:custDataLst>
              <p:tags r:id="rId4"/>
            </p:custDataLst>
          </p:nvPr>
        </p:nvSpPr>
        <p:spPr bwMode="gray">
          <a:xfrm>
            <a:off x="455613" y="5649914"/>
            <a:ext cx="84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BB4E5269-9CA3-47FC-8D70-98F0421BA6CD}" type="datetime'0'''''''''''''''''''''''''''''''''''''''''''''''''''''">
              <a:rPr lang="en-US" altLang="en-US" sz="1200" smtClean="0">
                <a:effectLst/>
              </a:rPr>
              <a:pPr marL="0" lvl="0" indent="0" algn="r">
                <a:spcBef>
                  <a:spcPct val="0"/>
                </a:spcBef>
                <a:spcAft>
                  <a:spcPct val="0"/>
                </a:spcAft>
                <a:buNone/>
              </a:pPr>
              <a:t>0</a:t>
            </a:fld>
            <a:endParaRPr lang="en-US" sz="1200"/>
          </a:p>
        </p:txBody>
      </p:sp>
      <p:sp>
        <p:nvSpPr>
          <p:cNvPr id="5" name="Text Placeholder 10">
            <a:extLst>
              <a:ext uri="{FF2B5EF4-FFF2-40B4-BE49-F238E27FC236}">
                <a16:creationId xmlns:a16="http://schemas.microsoft.com/office/drawing/2014/main" id="{115DFB91-512B-3844-A114-92FBEDCA92F2}"/>
              </a:ext>
            </a:extLst>
          </p:cNvPr>
          <p:cNvSpPr>
            <a:spLocks noGrp="1"/>
          </p:cNvSpPr>
          <p:nvPr>
            <p:custDataLst>
              <p:tags r:id="rId5"/>
            </p:custDataLst>
          </p:nvPr>
        </p:nvSpPr>
        <p:spPr bwMode="gray">
          <a:xfrm>
            <a:off x="455613" y="4941889"/>
            <a:ext cx="84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20DF4978-0E05-49EC-8BD9-DDDB40DC5599}" type="datetime'''''''''''''''''''''2'''">
              <a:rPr lang="en-US" altLang="en-US" sz="1200" smtClean="0">
                <a:effectLst/>
              </a:rPr>
              <a:pPr marL="0" lvl="0" indent="0" algn="r">
                <a:spcBef>
                  <a:spcPct val="0"/>
                </a:spcBef>
                <a:spcAft>
                  <a:spcPct val="0"/>
                </a:spcAft>
                <a:buNone/>
              </a:pPr>
              <a:t>2</a:t>
            </a:fld>
            <a:endParaRPr lang="en-US" sz="1200"/>
          </a:p>
        </p:txBody>
      </p:sp>
      <p:sp>
        <p:nvSpPr>
          <p:cNvPr id="6" name="Text Placeholder 10">
            <a:extLst>
              <a:ext uri="{FF2B5EF4-FFF2-40B4-BE49-F238E27FC236}">
                <a16:creationId xmlns:a16="http://schemas.microsoft.com/office/drawing/2014/main" id="{115DFB91-512B-3844-A114-92FBEDCA92F2}"/>
              </a:ext>
            </a:extLst>
          </p:cNvPr>
          <p:cNvSpPr>
            <a:spLocks noGrp="1"/>
          </p:cNvSpPr>
          <p:nvPr>
            <p:custDataLst>
              <p:tags r:id="rId6"/>
            </p:custDataLst>
          </p:nvPr>
        </p:nvSpPr>
        <p:spPr bwMode="gray">
          <a:xfrm>
            <a:off x="455613" y="4232276"/>
            <a:ext cx="84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C9D9D408-FD43-488F-B1CF-C6E2ACBA51B8}" type="datetime'''''''''''''''''''''''''4'''''''''''''''''''''''''''">
              <a:rPr lang="en-US" altLang="en-US" sz="1200" smtClean="0">
                <a:effectLst/>
              </a:rPr>
              <a:pPr marL="0" lvl="0" indent="0" algn="r">
                <a:spcBef>
                  <a:spcPct val="0"/>
                </a:spcBef>
                <a:spcAft>
                  <a:spcPct val="0"/>
                </a:spcAft>
                <a:buNone/>
              </a:pPr>
              <a:t>4</a:t>
            </a:fld>
            <a:endParaRPr lang="en-US" sz="1200"/>
          </a:p>
        </p:txBody>
      </p:sp>
      <p:sp>
        <p:nvSpPr>
          <p:cNvPr id="8" name="Text Placeholder 10">
            <a:extLst>
              <a:ext uri="{FF2B5EF4-FFF2-40B4-BE49-F238E27FC236}">
                <a16:creationId xmlns:a16="http://schemas.microsoft.com/office/drawing/2014/main" id="{115DFB91-512B-3844-A114-92FBEDCA92F2}"/>
              </a:ext>
            </a:extLst>
          </p:cNvPr>
          <p:cNvSpPr>
            <a:spLocks noGrp="1"/>
          </p:cNvSpPr>
          <p:nvPr>
            <p:custDataLst>
              <p:tags r:id="rId7"/>
            </p:custDataLst>
          </p:nvPr>
        </p:nvSpPr>
        <p:spPr bwMode="gray">
          <a:xfrm>
            <a:off x="455613" y="3524251"/>
            <a:ext cx="84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240A1D44-2E80-4ECA-9101-C6C7D90F1B34}" type="datetime'6'''''''''''''''''''''''''''''''''''''''''">
              <a:rPr lang="en-US" altLang="en-US" sz="1200" smtClean="0">
                <a:effectLst/>
              </a:rPr>
              <a:pPr marL="0" lvl="0" indent="0" algn="r">
                <a:spcBef>
                  <a:spcPct val="0"/>
                </a:spcBef>
                <a:spcAft>
                  <a:spcPct val="0"/>
                </a:spcAft>
                <a:buNone/>
              </a:pPr>
              <a:t>6</a:t>
            </a:fld>
            <a:endParaRPr lang="en-US" sz="1200"/>
          </a:p>
        </p:txBody>
      </p:sp>
      <p:sp>
        <p:nvSpPr>
          <p:cNvPr id="9" name="Text Placeholder 10">
            <a:extLst>
              <a:ext uri="{FF2B5EF4-FFF2-40B4-BE49-F238E27FC236}">
                <a16:creationId xmlns:a16="http://schemas.microsoft.com/office/drawing/2014/main" id="{115DFB91-512B-3844-A114-92FBEDCA92F2}"/>
              </a:ext>
            </a:extLst>
          </p:cNvPr>
          <p:cNvSpPr>
            <a:spLocks noGrp="1"/>
          </p:cNvSpPr>
          <p:nvPr>
            <p:custDataLst>
              <p:tags r:id="rId8"/>
            </p:custDataLst>
          </p:nvPr>
        </p:nvSpPr>
        <p:spPr bwMode="gray">
          <a:xfrm>
            <a:off x="455613" y="2814639"/>
            <a:ext cx="84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1023453E-6EC7-48E7-9106-2FCA83D7865E}" type="datetime'8'''">
              <a:rPr lang="en-US" altLang="en-US" sz="1200" smtClean="0">
                <a:effectLst/>
              </a:rPr>
              <a:pPr marL="0" lvl="0" indent="0" algn="r">
                <a:spcBef>
                  <a:spcPct val="0"/>
                </a:spcBef>
                <a:spcAft>
                  <a:spcPct val="0"/>
                </a:spcAft>
                <a:buNone/>
              </a:pPr>
              <a:t>8</a:t>
            </a:fld>
            <a:endParaRPr lang="en-US" sz="1200"/>
          </a:p>
        </p:txBody>
      </p:sp>
      <p:sp>
        <p:nvSpPr>
          <p:cNvPr id="10" name="Text Placeholder 10">
            <a:extLst>
              <a:ext uri="{FF2B5EF4-FFF2-40B4-BE49-F238E27FC236}">
                <a16:creationId xmlns:a16="http://schemas.microsoft.com/office/drawing/2014/main" id="{115DFB91-512B-3844-A114-92FBEDCA92F2}"/>
              </a:ext>
            </a:extLst>
          </p:cNvPr>
          <p:cNvSpPr>
            <a:spLocks noGrp="1"/>
          </p:cNvSpPr>
          <p:nvPr>
            <p:custDataLst>
              <p:tags r:id="rId9"/>
            </p:custDataLst>
          </p:nvPr>
        </p:nvSpPr>
        <p:spPr bwMode="gray">
          <a:xfrm>
            <a:off x="371475" y="2106614"/>
            <a:ext cx="1682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EAEA0705-9541-4300-BE18-58567A662E7D}" type="datetime'''''''1''''''''''''''''''''''''''''''''''''''''0'''">
              <a:rPr lang="en-US" altLang="en-US" sz="1200" smtClean="0">
                <a:effectLst/>
              </a:rPr>
              <a:pPr marL="0" lvl="0" indent="0" algn="r">
                <a:spcBef>
                  <a:spcPct val="0"/>
                </a:spcBef>
                <a:spcAft>
                  <a:spcPct val="0"/>
                </a:spcAft>
                <a:buNone/>
              </a:pPr>
              <a:t>10</a:t>
            </a:fld>
            <a:endParaRPr lang="en-US" sz="1200"/>
          </a:p>
        </p:txBody>
      </p:sp>
      <p:sp>
        <p:nvSpPr>
          <p:cNvPr id="20" name="Text Placeholder 10">
            <a:extLst>
              <a:ext uri="{FF2B5EF4-FFF2-40B4-BE49-F238E27FC236}">
                <a16:creationId xmlns:a16="http://schemas.microsoft.com/office/drawing/2014/main" id="{115DFB91-512B-3844-A114-92FBEDCA92F2}"/>
              </a:ext>
            </a:extLst>
          </p:cNvPr>
          <p:cNvSpPr>
            <a:spLocks noGrp="1"/>
          </p:cNvSpPr>
          <p:nvPr>
            <p:custDataLst>
              <p:tags r:id="rId10"/>
            </p:custDataLst>
          </p:nvPr>
        </p:nvSpPr>
        <p:spPr bwMode="gray">
          <a:xfrm>
            <a:off x="473075" y="5791201"/>
            <a:ext cx="336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788A890-1069-49CF-B13E-863D0FB937A7}" type="datetime'''2''''''''''''''''''''''''''''''0''''2''''''''''''''0'">
              <a:rPr lang="en-US" altLang="en-US" sz="1200" smtClean="0">
                <a:effectLst/>
              </a:rPr>
              <a:pPr marL="0" lvl="0" indent="0" algn="ctr">
                <a:spcBef>
                  <a:spcPct val="0"/>
                </a:spcBef>
                <a:spcAft>
                  <a:spcPct val="0"/>
                </a:spcAft>
                <a:buNone/>
              </a:pPr>
              <a:t>2020</a:t>
            </a:fld>
            <a:endParaRPr lang="en-US" sz="1200"/>
          </a:p>
        </p:txBody>
      </p:sp>
      <p:sp>
        <p:nvSpPr>
          <p:cNvPr id="21" name="Text Placeholder 10">
            <a:extLst>
              <a:ext uri="{FF2B5EF4-FFF2-40B4-BE49-F238E27FC236}">
                <a16:creationId xmlns:a16="http://schemas.microsoft.com/office/drawing/2014/main" id="{115DFB91-512B-3844-A114-92FBEDCA92F2}"/>
              </a:ext>
            </a:extLst>
          </p:cNvPr>
          <p:cNvSpPr>
            <a:spLocks noGrp="1"/>
          </p:cNvSpPr>
          <p:nvPr>
            <p:custDataLst>
              <p:tags r:id="rId11"/>
            </p:custDataLst>
          </p:nvPr>
        </p:nvSpPr>
        <p:spPr bwMode="gray">
          <a:xfrm>
            <a:off x="1554163" y="5791201"/>
            <a:ext cx="336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3752CB0-AF4E-455D-A54C-2F92E9477B8B}" type="datetime'''''2''0''''''''''''''''''3''''''''''''''''''''0'''''''''''">
              <a:rPr lang="en-US" altLang="en-US" sz="1200" smtClean="0">
                <a:effectLst/>
              </a:rPr>
              <a:pPr marL="0" lvl="0" indent="0" algn="ctr">
                <a:spcBef>
                  <a:spcPct val="0"/>
                </a:spcBef>
                <a:spcAft>
                  <a:spcPct val="0"/>
                </a:spcAft>
                <a:buNone/>
              </a:pPr>
              <a:t>2030</a:t>
            </a:fld>
            <a:endParaRPr lang="en-US" sz="1200"/>
          </a:p>
        </p:txBody>
      </p:sp>
      <p:sp>
        <p:nvSpPr>
          <p:cNvPr id="22" name="Text Placeholder 10">
            <a:extLst>
              <a:ext uri="{FF2B5EF4-FFF2-40B4-BE49-F238E27FC236}">
                <a16:creationId xmlns:a16="http://schemas.microsoft.com/office/drawing/2014/main" id="{115DFB91-512B-3844-A114-92FBEDCA92F2}"/>
              </a:ext>
            </a:extLst>
          </p:cNvPr>
          <p:cNvSpPr>
            <a:spLocks noGrp="1"/>
          </p:cNvSpPr>
          <p:nvPr>
            <p:custDataLst>
              <p:tags r:id="rId12"/>
            </p:custDataLst>
          </p:nvPr>
        </p:nvSpPr>
        <p:spPr bwMode="gray">
          <a:xfrm>
            <a:off x="2636838" y="5791201"/>
            <a:ext cx="336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624019D-6DD1-414C-AE39-7069443538EC}" type="datetime'''''''''2''''''''''''''''''''''''''04''''''0'''''''''''''''''">
              <a:rPr lang="en-US" altLang="en-US" sz="1200" smtClean="0">
                <a:effectLst/>
              </a:rPr>
              <a:pPr marL="0" lvl="0" indent="0" algn="ctr">
                <a:spcBef>
                  <a:spcPct val="0"/>
                </a:spcBef>
                <a:spcAft>
                  <a:spcPct val="0"/>
                </a:spcAft>
                <a:buNone/>
              </a:pPr>
              <a:t>2040</a:t>
            </a:fld>
            <a:endParaRPr lang="en-US" sz="1200"/>
          </a:p>
        </p:txBody>
      </p:sp>
      <p:sp>
        <p:nvSpPr>
          <p:cNvPr id="23" name="Text Placeholder 10">
            <a:extLst>
              <a:ext uri="{FF2B5EF4-FFF2-40B4-BE49-F238E27FC236}">
                <a16:creationId xmlns:a16="http://schemas.microsoft.com/office/drawing/2014/main" id="{115DFB91-512B-3844-A114-92FBEDCA92F2}"/>
              </a:ext>
            </a:extLst>
          </p:cNvPr>
          <p:cNvSpPr>
            <a:spLocks noGrp="1"/>
          </p:cNvSpPr>
          <p:nvPr>
            <p:custDataLst>
              <p:tags r:id="rId13"/>
            </p:custDataLst>
          </p:nvPr>
        </p:nvSpPr>
        <p:spPr bwMode="gray">
          <a:xfrm>
            <a:off x="3717925" y="5791201"/>
            <a:ext cx="336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CB5F4A2-D848-4733-BE3E-778A2CADBA3D}" type="datetime'''''''''''''''''''''''''2''''''0''''''5''''0'''''''''''''''">
              <a:rPr lang="en-US" altLang="en-US" sz="1200" smtClean="0">
                <a:effectLst/>
              </a:rPr>
              <a:pPr marL="0" lvl="0" indent="0" algn="ctr">
                <a:spcBef>
                  <a:spcPct val="0"/>
                </a:spcBef>
                <a:spcAft>
                  <a:spcPct val="0"/>
                </a:spcAft>
                <a:buNone/>
              </a:pPr>
              <a:t>2050</a:t>
            </a:fld>
            <a:endParaRPr lang="en-US" sz="1200"/>
          </a:p>
        </p:txBody>
      </p:sp>
      <p:sp>
        <p:nvSpPr>
          <p:cNvPr id="128" name="Text Placeholder 10">
            <a:extLst>
              <a:ext uri="{FF2B5EF4-FFF2-40B4-BE49-F238E27FC236}">
                <a16:creationId xmlns:a16="http://schemas.microsoft.com/office/drawing/2014/main" id="{115DFB91-512B-3844-A114-92FBEDCA92F2}"/>
              </a:ext>
            </a:extLst>
          </p:cNvPr>
          <p:cNvSpPr>
            <a:spLocks noGrp="1"/>
          </p:cNvSpPr>
          <p:nvPr>
            <p:custDataLst>
              <p:tags r:id="rId14"/>
            </p:custDataLst>
          </p:nvPr>
        </p:nvSpPr>
        <p:spPr bwMode="auto">
          <a:xfrm>
            <a:off x="371475" y="1619250"/>
            <a:ext cx="269875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IEA targets for CO</a:t>
            </a:r>
            <a:r>
              <a:rPr kumimoji="0" lang="en-US" sz="1200" b="1" i="0" u="none" strike="noStrike" kern="1200" cap="none" spc="0" normalizeH="0" baseline="-25000" noProof="0">
                <a:ln>
                  <a:noFill/>
                </a:ln>
                <a:solidFill>
                  <a:srgbClr val="000000"/>
                </a:solidFill>
                <a:effectLst/>
                <a:uLnTx/>
                <a:uFillTx/>
                <a:latin typeface="Arial"/>
                <a:ea typeface="+mn-ea"/>
                <a:cs typeface="+mn-cs"/>
              </a:rPr>
              <a:t>2</a:t>
            </a:r>
            <a:r>
              <a:rPr kumimoji="0" lang="en-US" sz="1200" b="1" i="0" u="none" strike="noStrike" kern="1200" cap="none" spc="0" normalizeH="0" baseline="0" noProof="0">
                <a:ln>
                  <a:noFill/>
                </a:ln>
                <a:solidFill>
                  <a:srgbClr val="000000"/>
                </a:solidFill>
                <a:effectLst/>
                <a:uLnTx/>
                <a:uFillTx/>
                <a:latin typeface="Arial"/>
                <a:ea typeface="+mn-ea"/>
                <a:cs typeface="+mn-cs"/>
              </a:rPr>
              <a:t> captured, 2020-50</a:t>
            </a:r>
          </a:p>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Gt CO</a:t>
            </a:r>
            <a:r>
              <a:rPr kumimoji="0" lang="en-US" sz="1200" b="0" i="0" u="none" strike="noStrike" kern="1200" cap="none" spc="0" normalizeH="0" baseline="-25000" noProof="0">
                <a:ln>
                  <a:noFill/>
                </a:ln>
                <a:solidFill>
                  <a:srgbClr val="000000"/>
                </a:solidFill>
                <a:effectLst/>
                <a:uLnTx/>
                <a:uFillTx/>
                <a:latin typeface="Arial"/>
                <a:ea typeface="+mn-ea"/>
                <a:cs typeface="+mn-cs"/>
              </a:rPr>
              <a:t>2</a:t>
            </a:r>
            <a:r>
              <a:rPr kumimoji="0" lang="en-US" sz="1200" b="1" i="0" u="none" strike="noStrike" kern="1200" cap="none" spc="0" normalizeH="0" baseline="0" noProof="0">
                <a:ln>
                  <a:noFill/>
                </a:ln>
                <a:solidFill>
                  <a:srgbClr val="000000"/>
                </a:solidFill>
                <a:effectLst/>
                <a:uLnTx/>
                <a:uFillTx/>
                <a:latin typeface="Arial"/>
                <a:ea typeface="+mn-ea"/>
                <a:cs typeface="+mn-cs"/>
              </a:rPr>
              <a:t> </a:t>
            </a:r>
          </a:p>
        </p:txBody>
      </p:sp>
      <p:sp useBgFill="1">
        <p:nvSpPr>
          <p:cNvPr id="39" name="Text Placeholder 10">
            <a:extLst>
              <a:ext uri="{FF2B5EF4-FFF2-40B4-BE49-F238E27FC236}">
                <a16:creationId xmlns:a16="http://schemas.microsoft.com/office/drawing/2014/main" id="{1337336B-D2CF-7B26-C6AB-9F2D83F6AC20}"/>
              </a:ext>
            </a:extLst>
          </p:cNvPr>
          <p:cNvSpPr txBox="1">
            <a:spLocks/>
          </p:cNvSpPr>
          <p:nvPr>
            <p:custDataLst>
              <p:tags r:id="rId15"/>
            </p:custDataLst>
          </p:nvPr>
        </p:nvSpPr>
        <p:spPr bwMode="gray">
          <a:xfrm>
            <a:off x="1595438" y="4910138"/>
            <a:ext cx="255588" cy="182563"/>
          </a:xfrm>
          <a:prstGeom prst="rect">
            <a:avLst/>
          </a:prstGeom>
          <a:ln>
            <a:noFill/>
          </a:ln>
          <a:effec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D17D138C-487F-407B-AEC3-CDC5425C3501}" type="datetime'''''''''''''''''1.''''''''''''''''''7'''''''''''''''''''''">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1.7</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42" name="Chart 41">
            <a:extLst>
              <a:ext uri="{FF2B5EF4-FFF2-40B4-BE49-F238E27FC236}">
                <a16:creationId xmlns:a16="http://schemas.microsoft.com/office/drawing/2014/main" id="{2AE1CCAD-FC60-7117-FA4B-E1A9C1B56474}"/>
              </a:ext>
            </a:extLst>
          </p:cNvPr>
          <p:cNvGraphicFramePr/>
          <p:nvPr>
            <p:custDataLst>
              <p:tags r:id="rId16"/>
            </p:custDataLst>
          </p:nvPr>
        </p:nvGraphicFramePr>
        <p:xfrm>
          <a:off x="4460875" y="2941638"/>
          <a:ext cx="4200525" cy="3065462"/>
        </p:xfrm>
        <a:graphic>
          <a:graphicData uri="http://schemas.openxmlformats.org/drawingml/2006/chart">
            <c:chart xmlns:c="http://schemas.openxmlformats.org/drawingml/2006/chart" xmlns:r="http://schemas.openxmlformats.org/officeDocument/2006/relationships" r:id="rId40"/>
          </a:graphicData>
        </a:graphic>
      </p:graphicFrame>
      <p:sp>
        <p:nvSpPr>
          <p:cNvPr id="155" name="Text Placeholder 10">
            <a:extLst>
              <a:ext uri="{FF2B5EF4-FFF2-40B4-BE49-F238E27FC236}">
                <a16:creationId xmlns:a16="http://schemas.microsoft.com/office/drawing/2014/main" id="{115DFB91-512B-3844-A114-92FBEDCA92F2}"/>
              </a:ext>
            </a:extLst>
          </p:cNvPr>
          <p:cNvSpPr>
            <a:spLocks noGrp="1"/>
          </p:cNvSpPr>
          <p:nvPr>
            <p:custDataLst>
              <p:tags r:id="rId17"/>
            </p:custDataLst>
          </p:nvPr>
        </p:nvSpPr>
        <p:spPr bwMode="auto">
          <a:xfrm>
            <a:off x="4543425" y="1620838"/>
            <a:ext cx="4181475" cy="14605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1200" b="1" i="0" u="none" strike="noStrike" kern="1200" cap="none" spc="0" normalizeH="0" baseline="0" noProof="0">
                <a:ln>
                  <a:noFill/>
                </a:ln>
                <a:solidFill>
                  <a:srgbClr val="000000"/>
                </a:solidFill>
                <a:effectLst/>
                <a:uLnTx/>
                <a:uFillTx/>
                <a:latin typeface="Arial"/>
                <a:ea typeface="+mn-ea"/>
                <a:cs typeface="+mn-cs"/>
              </a:rPr>
              <a:t>Abatement from CCUS by decarbonization roadmap, 2050</a:t>
            </a:r>
          </a:p>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a:ln>
                  <a:noFill/>
                </a:ln>
                <a:solidFill>
                  <a:srgbClr val="000000"/>
                </a:solidFill>
                <a:effectLst/>
                <a:uLnTx/>
                <a:uFillTx/>
                <a:latin typeface="Arial"/>
                <a:ea typeface="+mn-ea"/>
                <a:cs typeface="+mn-cs"/>
              </a:rPr>
              <a:t>Percentage</a:t>
            </a:r>
          </a:p>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12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12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12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12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12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24" name="Text Placeholder 10">
            <a:extLst>
              <a:ext uri="{FF2B5EF4-FFF2-40B4-BE49-F238E27FC236}">
                <a16:creationId xmlns:a16="http://schemas.microsoft.com/office/drawing/2014/main" id="{531F77EF-E434-47D9-A496-953BA2CE781D}"/>
              </a:ext>
            </a:extLst>
          </p:cNvPr>
          <p:cNvSpPr txBox="1">
            <a:spLocks/>
          </p:cNvSpPr>
          <p:nvPr>
            <p:custDataLst>
              <p:tags r:id="rId18"/>
            </p:custDataLst>
          </p:nvPr>
        </p:nvSpPr>
        <p:spPr bwMode="auto">
          <a:xfrm>
            <a:off x="4822825" y="5791200"/>
            <a:ext cx="4524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5EDFA25E-64A7-4821-8201-9793B2A8C8EA}" type="datetime'''G''''C''''''C''''''''A'''''''''''''''''''''''''''''''''''">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GCCA</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26" name="Text Placeholder 10">
            <a:extLst>
              <a:ext uri="{FF2B5EF4-FFF2-40B4-BE49-F238E27FC236}">
                <a16:creationId xmlns:a16="http://schemas.microsoft.com/office/drawing/2014/main" id="{7D53A231-7BB3-B367-2AD8-0664A417314F}"/>
              </a:ext>
            </a:extLst>
          </p:cNvPr>
          <p:cNvSpPr txBox="1">
            <a:spLocks/>
          </p:cNvSpPr>
          <p:nvPr>
            <p:custDataLst>
              <p:tags r:id="rId19"/>
            </p:custDataLst>
          </p:nvPr>
        </p:nvSpPr>
        <p:spPr bwMode="auto">
          <a:xfrm>
            <a:off x="5884863" y="5791200"/>
            <a:ext cx="3429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C5C663D5-3F4F-44E5-927F-EC2589303330}" type="datetime'''''''''''''''''M''P''''''''P'''''''">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MPP</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27" name="Text Placeholder 10">
            <a:extLst>
              <a:ext uri="{FF2B5EF4-FFF2-40B4-BE49-F238E27FC236}">
                <a16:creationId xmlns:a16="http://schemas.microsoft.com/office/drawing/2014/main" id="{E03DD250-978F-E894-C60E-AADAA61E2126}"/>
              </a:ext>
            </a:extLst>
          </p:cNvPr>
          <p:cNvSpPr txBox="1">
            <a:spLocks/>
          </p:cNvSpPr>
          <p:nvPr>
            <p:custDataLst>
              <p:tags r:id="rId20"/>
            </p:custDataLst>
          </p:nvPr>
        </p:nvSpPr>
        <p:spPr bwMode="auto">
          <a:xfrm>
            <a:off x="6904038" y="5791200"/>
            <a:ext cx="3254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6BAA5E3E-3655-4662-BC23-49669256EBAE}" type="datetime'''''''''''''''''''PCA'''''''''''''''">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PCA</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29" name="Text Placeholder 10">
            <a:extLst>
              <a:ext uri="{FF2B5EF4-FFF2-40B4-BE49-F238E27FC236}">
                <a16:creationId xmlns:a16="http://schemas.microsoft.com/office/drawing/2014/main" id="{4EACA4FE-9F75-F8FC-C7FE-031B03507804}"/>
              </a:ext>
            </a:extLst>
          </p:cNvPr>
          <p:cNvSpPr txBox="1">
            <a:spLocks/>
          </p:cNvSpPr>
          <p:nvPr>
            <p:custDataLst>
              <p:tags r:id="rId21"/>
            </p:custDataLst>
          </p:nvPr>
        </p:nvSpPr>
        <p:spPr bwMode="auto">
          <a:xfrm>
            <a:off x="7581900" y="5791200"/>
            <a:ext cx="984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dirty="0" err="1">
                <a:ln>
                  <a:noFill/>
                </a:ln>
                <a:solidFill>
                  <a:srgbClr val="000000"/>
                </a:solidFill>
                <a:effectLst/>
                <a:uLnTx/>
                <a:uFillTx/>
                <a:latin typeface="Arial"/>
                <a:ea typeface="+mn-ea"/>
                <a:cs typeface="+mn-cs"/>
              </a:rPr>
              <a:t>Cembureau</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33" name="Text Placeholder 10">
            <a:extLst>
              <a:ext uri="{FF2B5EF4-FFF2-40B4-BE49-F238E27FC236}">
                <a16:creationId xmlns:a16="http://schemas.microsoft.com/office/drawing/2014/main" id="{7D05A1C0-6ED5-D604-941A-B58D8CD2BAFF}"/>
              </a:ext>
            </a:extLst>
          </p:cNvPr>
          <p:cNvSpPr txBox="1">
            <a:spLocks/>
          </p:cNvSpPr>
          <p:nvPr>
            <p:custDataLst>
              <p:tags r:id="rId22"/>
            </p:custDataLst>
          </p:nvPr>
        </p:nvSpPr>
        <p:spPr bwMode="gray">
          <a:xfrm>
            <a:off x="4900613" y="3422650"/>
            <a:ext cx="2968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A866EB75-02AF-41F8-9CAE-3F1D34377A89}" type="datetime'''''1''''''''''''''''''''''0''''''''''''''''''''''0'''''''''''">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100</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36" name="Text Placeholder 10">
            <a:extLst>
              <a:ext uri="{FF2B5EF4-FFF2-40B4-BE49-F238E27FC236}">
                <a16:creationId xmlns:a16="http://schemas.microsoft.com/office/drawing/2014/main" id="{03BCA571-92B8-5F78-585C-E6A4CCDC221C}"/>
              </a:ext>
            </a:extLst>
          </p:cNvPr>
          <p:cNvSpPr txBox="1">
            <a:spLocks/>
          </p:cNvSpPr>
          <p:nvPr>
            <p:custDataLst>
              <p:tags r:id="rId23"/>
            </p:custDataLst>
          </p:nvPr>
        </p:nvSpPr>
        <p:spPr bwMode="gray">
          <a:xfrm>
            <a:off x="5908675" y="3422650"/>
            <a:ext cx="2968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62C5C20C-8F99-448A-A344-F0E4ED6551D7}" type="datetime'''''''''''''1''0''''''''''''''''''0'''''''''''''''''">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100</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37" name="Text Placeholder 10">
            <a:extLst>
              <a:ext uri="{FF2B5EF4-FFF2-40B4-BE49-F238E27FC236}">
                <a16:creationId xmlns:a16="http://schemas.microsoft.com/office/drawing/2014/main" id="{2EC8A37D-6DA3-E654-0687-205D231E3E0C}"/>
              </a:ext>
            </a:extLst>
          </p:cNvPr>
          <p:cNvSpPr txBox="1">
            <a:spLocks/>
          </p:cNvSpPr>
          <p:nvPr>
            <p:custDataLst>
              <p:tags r:id="rId24"/>
            </p:custDataLst>
          </p:nvPr>
        </p:nvSpPr>
        <p:spPr bwMode="gray">
          <a:xfrm>
            <a:off x="6918325" y="3422650"/>
            <a:ext cx="2968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17D94E68-2C3F-4F7D-83A7-6C5490A1E4EE}" type="datetime'''''''''''''''''''''''''''''10''0'''''''''''''''''''''''">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100</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38" name="Text Placeholder 10">
            <a:extLst>
              <a:ext uri="{FF2B5EF4-FFF2-40B4-BE49-F238E27FC236}">
                <a16:creationId xmlns:a16="http://schemas.microsoft.com/office/drawing/2014/main" id="{D62777D7-90CC-028C-2419-441266B77E4B}"/>
              </a:ext>
            </a:extLst>
          </p:cNvPr>
          <p:cNvSpPr txBox="1">
            <a:spLocks/>
          </p:cNvSpPr>
          <p:nvPr>
            <p:custDataLst>
              <p:tags r:id="rId25"/>
            </p:custDataLst>
          </p:nvPr>
        </p:nvSpPr>
        <p:spPr bwMode="gray">
          <a:xfrm>
            <a:off x="7926388" y="3000375"/>
            <a:ext cx="2968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C6DF2CA3-36D5-4117-B1D9-D7D1DD4A6988}" type="datetime'''''''''''''1''''''''''''''''2''''''''''''''0'''''''''''">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120</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cxnSp>
        <p:nvCxnSpPr>
          <p:cNvPr id="186" name="Straight Connector 185">
            <a:extLst>
              <a:ext uri="{FF2B5EF4-FFF2-40B4-BE49-F238E27FC236}">
                <a16:creationId xmlns:a16="http://schemas.microsoft.com/office/drawing/2014/main" id="{3B0C07D9-5EEC-34B7-297F-9769CCD0C142}"/>
              </a:ext>
            </a:extLst>
          </p:cNvPr>
          <p:cNvCxnSpPr/>
          <p:nvPr>
            <p:custDataLst>
              <p:tags r:id="rId26"/>
            </p:custDataLst>
          </p:nvPr>
        </p:nvCxnSpPr>
        <p:spPr bwMode="gray">
          <a:xfrm>
            <a:off x="809625" y="2341563"/>
            <a:ext cx="185738" cy="0"/>
          </a:xfrm>
          <a:prstGeom prst="line">
            <a:avLst/>
          </a:prstGeom>
          <a:ln w="28575" cap="rnd" cmpd="sng" algn="ctr">
            <a:solidFill>
              <a:schemeClr val="accent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88" name="Straight Connector 187">
            <a:extLst>
              <a:ext uri="{FF2B5EF4-FFF2-40B4-BE49-F238E27FC236}">
                <a16:creationId xmlns:a16="http://schemas.microsoft.com/office/drawing/2014/main" id="{ACEA4E0B-FE62-2859-B8E5-9B5EED248141}"/>
              </a:ext>
            </a:extLst>
          </p:cNvPr>
          <p:cNvCxnSpPr/>
          <p:nvPr>
            <p:custDataLst>
              <p:tags r:id="rId27"/>
            </p:custDataLst>
          </p:nvPr>
        </p:nvCxnSpPr>
        <p:spPr bwMode="gray">
          <a:xfrm>
            <a:off x="809625" y="2574925"/>
            <a:ext cx="185738" cy="0"/>
          </a:xfrm>
          <a:prstGeom prst="line">
            <a:avLst/>
          </a:prstGeom>
          <a:ln w="28575" cap="rnd" cmpd="sng" algn="ctr">
            <a:solidFill>
              <a:schemeClr val="accent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184" name="Text Placeholder 10">
            <a:extLst>
              <a:ext uri="{FF2B5EF4-FFF2-40B4-BE49-F238E27FC236}">
                <a16:creationId xmlns:a16="http://schemas.microsoft.com/office/drawing/2014/main" id="{3F9A39E8-1216-8C25-4C46-D483050EB801}"/>
              </a:ext>
            </a:extLst>
          </p:cNvPr>
          <p:cNvSpPr txBox="1">
            <a:spLocks/>
          </p:cNvSpPr>
          <p:nvPr>
            <p:custDataLst>
              <p:tags r:id="rId28"/>
            </p:custDataLst>
          </p:nvPr>
        </p:nvSpPr>
        <p:spPr bwMode="auto">
          <a:xfrm>
            <a:off x="1060449" y="2257425"/>
            <a:ext cx="21463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r>
              <a:rPr kumimoji="0" lang="en-US" altLang="en-US" sz="1200" b="0" i="0" u="none" strike="noStrike" kern="1200" cap="none" spc="0" normalizeH="0" baseline="0" noProof="0">
                <a:ln>
                  <a:noFill/>
                </a:ln>
                <a:solidFill>
                  <a:srgbClr val="000000"/>
                </a:solidFill>
                <a:effectLst/>
                <a:uLnTx/>
                <a:uFillTx/>
                <a:latin typeface="Arial"/>
                <a:ea typeface="+mn-ea"/>
                <a:cs typeface="+mn-cs"/>
              </a:rPr>
              <a:t>Co</a:t>
            </a:r>
            <a:r>
              <a:rPr lang="en-US" altLang="zh-CN" sz="1200" baseline="-25000">
                <a:solidFill>
                  <a:srgbClr val="000000"/>
                </a:solidFill>
                <a:cs typeface="Arial"/>
              </a:rPr>
              <a:t>2 </a:t>
            </a:r>
            <a:r>
              <a:rPr kumimoji="0" lang="en-US" altLang="en-US" sz="1200" b="0" i="0" u="none" strike="noStrike" kern="1200" cap="none" spc="0" normalizeH="0" baseline="0" noProof="0">
                <a:ln>
                  <a:noFill/>
                </a:ln>
                <a:solidFill>
                  <a:srgbClr val="000000"/>
                </a:solidFill>
                <a:effectLst/>
                <a:uLnTx/>
                <a:uFillTx/>
                <a:latin typeface="Arial"/>
                <a:ea typeface="+mn-ea"/>
                <a:cs typeface="+mn-cs"/>
              </a:rPr>
              <a:t>captured by CCUS per year</a:t>
            </a: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182" name="Text Placeholder 10">
            <a:extLst>
              <a:ext uri="{FF2B5EF4-FFF2-40B4-BE49-F238E27FC236}">
                <a16:creationId xmlns:a16="http://schemas.microsoft.com/office/drawing/2014/main" id="{D7ABFA57-5150-0388-6496-07557E4D66E3}"/>
              </a:ext>
            </a:extLst>
          </p:cNvPr>
          <p:cNvSpPr txBox="1">
            <a:spLocks/>
          </p:cNvSpPr>
          <p:nvPr>
            <p:custDataLst>
              <p:tags r:id="rId29"/>
            </p:custDataLst>
          </p:nvPr>
        </p:nvSpPr>
        <p:spPr bwMode="auto">
          <a:xfrm>
            <a:off x="1060450" y="2490789"/>
            <a:ext cx="23653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r>
              <a:rPr kumimoji="0" lang="en-US" altLang="en-US" sz="1200" b="0" i="0" u="none" strike="noStrike" kern="1200" cap="none" spc="0" normalizeH="0" baseline="0" noProof="0">
                <a:ln>
                  <a:noFill/>
                </a:ln>
                <a:solidFill>
                  <a:srgbClr val="000000"/>
                </a:solidFill>
                <a:effectLst/>
                <a:uLnTx/>
                <a:uFillTx/>
                <a:latin typeface="Arial"/>
                <a:ea typeface="+mn-ea"/>
                <a:cs typeface="+mn-cs"/>
              </a:rPr>
              <a:t>CO</a:t>
            </a:r>
            <a:r>
              <a:rPr lang="en-US" altLang="zh-CN" sz="1200" baseline="-25000">
                <a:solidFill>
                  <a:srgbClr val="000000"/>
                </a:solidFill>
                <a:cs typeface="Arial"/>
              </a:rPr>
              <a:t>2</a:t>
            </a:r>
            <a:r>
              <a:rPr kumimoji="0" lang="en-US" altLang="en-US" sz="1200" b="0" i="0" u="none" strike="noStrike" kern="1200" cap="none" spc="0" normalizeH="0" baseline="0" noProof="0">
                <a:ln>
                  <a:noFill/>
                </a:ln>
                <a:solidFill>
                  <a:srgbClr val="000000"/>
                </a:solidFill>
                <a:effectLst/>
                <a:uLnTx/>
                <a:uFillTx/>
                <a:latin typeface="Arial"/>
                <a:ea typeface="+mn-ea"/>
                <a:cs typeface="+mn-cs"/>
              </a:rPr>
              <a:t> captured by cement subsector</a:t>
            </a: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218" name="Rectangle 217">
            <a:extLst>
              <a:ext uri="{FF2B5EF4-FFF2-40B4-BE49-F238E27FC236}">
                <a16:creationId xmlns:a16="http://schemas.microsoft.com/office/drawing/2014/main" id="{E72E8F69-42E6-AC14-4377-A7A2BBCB9F87}"/>
              </a:ext>
            </a:extLst>
          </p:cNvPr>
          <p:cNvSpPr/>
          <p:nvPr>
            <p:custDataLst>
              <p:tags r:id="rId30"/>
            </p:custDataLst>
          </p:nvPr>
        </p:nvSpPr>
        <p:spPr bwMode="auto">
          <a:xfrm>
            <a:off x="4603750" y="2262188"/>
            <a:ext cx="214313" cy="160338"/>
          </a:xfrm>
          <a:prstGeom prst="rect">
            <a:avLst/>
          </a:prstGeom>
          <a:pattFill prst="ltDnDiag">
            <a:fgClr>
              <a:schemeClr val="tx1"/>
            </a:fgClr>
            <a:bgClr>
              <a:schemeClr val="bg1"/>
            </a:bgClr>
          </a:patt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219" name="Rectangle 218">
            <a:extLst>
              <a:ext uri="{FF2B5EF4-FFF2-40B4-BE49-F238E27FC236}">
                <a16:creationId xmlns:a16="http://schemas.microsoft.com/office/drawing/2014/main" id="{BC3793F9-B0F5-BAB7-CBB0-196814B45A18}"/>
              </a:ext>
            </a:extLst>
          </p:cNvPr>
          <p:cNvSpPr/>
          <p:nvPr>
            <p:custDataLst>
              <p:tags r:id="rId31"/>
            </p:custDataLst>
          </p:nvPr>
        </p:nvSpPr>
        <p:spPr bwMode="auto">
          <a:xfrm>
            <a:off x="4603750" y="2495550"/>
            <a:ext cx="214313" cy="160338"/>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215" name="Text Placeholder 10">
            <a:extLst>
              <a:ext uri="{FF2B5EF4-FFF2-40B4-BE49-F238E27FC236}">
                <a16:creationId xmlns:a16="http://schemas.microsoft.com/office/drawing/2014/main" id="{7A2688D9-EB74-E2E4-EF79-A504111020DD}"/>
              </a:ext>
            </a:extLst>
          </p:cNvPr>
          <p:cNvSpPr txBox="1">
            <a:spLocks/>
          </p:cNvSpPr>
          <p:nvPr>
            <p:custDataLst>
              <p:tags r:id="rId32"/>
            </p:custDataLst>
          </p:nvPr>
        </p:nvSpPr>
        <p:spPr bwMode="auto">
          <a:xfrm>
            <a:off x="4868863" y="2257425"/>
            <a:ext cx="1065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Other pathways</a:t>
            </a:r>
          </a:p>
        </p:txBody>
      </p:sp>
      <p:sp>
        <p:nvSpPr>
          <p:cNvPr id="32" name="Text Placeholder 10">
            <a:extLst>
              <a:ext uri="{FF2B5EF4-FFF2-40B4-BE49-F238E27FC236}">
                <a16:creationId xmlns:a16="http://schemas.microsoft.com/office/drawing/2014/main" id="{CA1A2601-F9A9-A430-3F21-6E068321BF4D}"/>
              </a:ext>
            </a:extLst>
          </p:cNvPr>
          <p:cNvSpPr txBox="1">
            <a:spLocks/>
          </p:cNvSpPr>
          <p:nvPr>
            <p:custDataLst>
              <p:tags r:id="rId33"/>
            </p:custDataLst>
          </p:nvPr>
        </p:nvSpPr>
        <p:spPr bwMode="auto">
          <a:xfrm>
            <a:off x="4868863" y="2490788"/>
            <a:ext cx="430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442743A6-40FE-4BF0-85AF-58BC4C0D6B0E}" type="datetime'''''''C''''''C''U''''''''''''''''''''''''''''S'''">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CCUS</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48" name="btfpCallout843070">
            <a:extLst>
              <a:ext uri="{FF2B5EF4-FFF2-40B4-BE49-F238E27FC236}">
                <a16:creationId xmlns:a16="http://schemas.microsoft.com/office/drawing/2014/main" id="{8C205B2A-F1F4-1F2C-76A7-9A924EDCC2EB}"/>
              </a:ext>
            </a:extLst>
          </p:cNvPr>
          <p:cNvSpPr/>
          <p:nvPr/>
        </p:nvSpPr>
        <p:spPr bwMode="gray">
          <a:xfrm>
            <a:off x="6180139" y="2079328"/>
            <a:ext cx="2538412" cy="914995"/>
          </a:xfrm>
          <a:prstGeom prst="wedgeRectCallout">
            <a:avLst>
              <a:gd name="adj1" fmla="val -5144"/>
              <a:gd name="adj2" fmla="val 67388"/>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n-ea"/>
                <a:cs typeface="+mn-cs"/>
              </a:rPr>
              <a:t>The DOE’s decarbonization roadmap projects ~60-70% of emissions abatement from CCUS, alternative production methods, and alternative binder chemistries.</a:t>
            </a:r>
          </a:p>
        </p:txBody>
      </p:sp>
      <p:sp>
        <p:nvSpPr>
          <p:cNvPr id="34" name="Oval 33">
            <a:extLst>
              <a:ext uri="{FF2B5EF4-FFF2-40B4-BE49-F238E27FC236}">
                <a16:creationId xmlns:a16="http://schemas.microsoft.com/office/drawing/2014/main" id="{73B0F7BB-592A-AF46-315B-0A9FEADE9EBF}"/>
              </a:ext>
            </a:extLst>
          </p:cNvPr>
          <p:cNvSpPr/>
          <p:nvPr/>
        </p:nvSpPr>
        <p:spPr bwMode="gray">
          <a:xfrm>
            <a:off x="0" y="45720"/>
            <a:ext cx="416560" cy="406400"/>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2</a:t>
            </a:r>
          </a:p>
        </p:txBody>
      </p:sp>
      <p:sp>
        <p:nvSpPr>
          <p:cNvPr id="35" name="Rectangle 34">
            <a:extLst>
              <a:ext uri="{FF2B5EF4-FFF2-40B4-BE49-F238E27FC236}">
                <a16:creationId xmlns:a16="http://schemas.microsoft.com/office/drawing/2014/main" id="{39B52B4A-8BE1-530E-6CDB-3BAB46FA1C70}"/>
              </a:ext>
            </a:extLst>
          </p:cNvPr>
          <p:cNvSpPr/>
          <p:nvPr/>
        </p:nvSpPr>
        <p:spPr bwMode="gray">
          <a:xfrm>
            <a:off x="495884" y="68051"/>
            <a:ext cx="2430196" cy="36576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Cement</a:t>
            </a:r>
          </a:p>
        </p:txBody>
      </p:sp>
      <p:sp>
        <p:nvSpPr>
          <p:cNvPr id="40" name="btfpNotesBox962619">
            <a:extLst>
              <a:ext uri="{FF2B5EF4-FFF2-40B4-BE49-F238E27FC236}">
                <a16:creationId xmlns:a16="http://schemas.microsoft.com/office/drawing/2014/main" id="{0F6ACF97-5B6D-FE9D-120F-18B35F26CC79}"/>
              </a:ext>
            </a:extLst>
          </p:cNvPr>
          <p:cNvSpPr txBox="1"/>
          <p:nvPr>
            <p:custDataLst>
              <p:tags r:id="rId34"/>
            </p:custDataLst>
          </p:nvPr>
        </p:nvSpPr>
        <p:spPr bwMode="gray">
          <a:xfrm>
            <a:off x="330200" y="6149675"/>
            <a:ext cx="8428789" cy="615553"/>
          </a:xfrm>
          <a:prstGeom prst="rect">
            <a:avLst/>
          </a:prstGeom>
          <a:noFill/>
        </p:spPr>
        <p:txBody>
          <a:bodyPr vert="horz"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IEA,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41"/>
              </a:rPr>
              <a:t>Net Zero by 2050 </a:t>
            </a:r>
            <a:r>
              <a:rPr kumimoji="0" lang="en-US" sz="800" b="0" i="0" u="none" strike="noStrike" kern="1200" cap="none" spc="0" normalizeH="0" baseline="0" noProof="0" dirty="0">
                <a:ln>
                  <a:noFill/>
                </a:ln>
                <a:solidFill>
                  <a:srgbClr val="000000"/>
                </a:solidFill>
                <a:effectLst/>
                <a:uLnTx/>
                <a:uFillTx/>
                <a:latin typeface="Arial"/>
                <a:ea typeface="+mn-ea"/>
                <a:cs typeface="+mn-cs"/>
              </a:rPr>
              <a:t>(2021); </a:t>
            </a:r>
            <a:r>
              <a:rPr kumimoji="0" lang="en-US" altLang="ja-JP" sz="800" b="0" i="0" u="none" strike="noStrike" kern="1200" cap="none" spc="0" normalizeH="0" baseline="0" noProof="0" dirty="0">
                <a:ln>
                  <a:noFill/>
                </a:ln>
                <a:solidFill>
                  <a:srgbClr val="000000"/>
                </a:solidFill>
                <a:effectLst/>
                <a:uLnTx/>
                <a:uFillTx/>
                <a:latin typeface="Arial"/>
                <a:ea typeface="+mn-ea"/>
                <a:cs typeface="+mn-cs"/>
              </a:rPr>
              <a:t>IEA, </a:t>
            </a:r>
            <a:r>
              <a:rPr kumimoji="0" lang="en-US" altLang="ja-JP" sz="800" b="0" i="0" u="none" strike="noStrike" kern="1200" cap="none" spc="0" normalizeH="0" baseline="0" noProof="0" dirty="0">
                <a:ln>
                  <a:noFill/>
                </a:ln>
                <a:solidFill>
                  <a:srgbClr val="000000"/>
                </a:solidFill>
                <a:effectLst/>
                <a:uLnTx/>
                <a:uFillTx/>
                <a:latin typeface="Arial"/>
                <a:ea typeface="+mn-ea"/>
                <a:cs typeface="+mn-cs"/>
                <a:hlinkClick r:id="rId42"/>
              </a:rPr>
              <a:t>Cement</a:t>
            </a:r>
            <a:r>
              <a:rPr kumimoji="0" lang="en-US" altLang="ja-JP" sz="800" b="0" i="0" u="none" strike="noStrike" kern="1200" cap="none" spc="0" normalizeH="0" baseline="0" noProof="0" dirty="0">
                <a:ln>
                  <a:noFill/>
                </a:ln>
                <a:solidFill>
                  <a:srgbClr val="000000"/>
                </a:solidFill>
                <a:effectLst/>
                <a:uLnTx/>
                <a:uFillTx/>
                <a:latin typeface="Arial"/>
                <a:ea typeface="+mn-ea"/>
                <a:cs typeface="+mn-cs"/>
              </a:rPr>
              <a:t> (2023); Global Cement Magazine, </a:t>
            </a:r>
            <a:r>
              <a:rPr kumimoji="0" lang="en-US" altLang="ja-JP" sz="800" b="0" i="0" u="none" strike="noStrike" kern="1200" cap="none" spc="0" normalizeH="0" baseline="0" noProof="0" dirty="0">
                <a:ln>
                  <a:noFill/>
                </a:ln>
                <a:solidFill>
                  <a:srgbClr val="000000"/>
                </a:solidFill>
                <a:effectLst/>
                <a:uLnTx/>
                <a:uFillTx/>
                <a:latin typeface="Arial"/>
                <a:ea typeface="+mn-ea"/>
                <a:cs typeface="+mn-cs"/>
                <a:hlinkClick r:id="rId43"/>
              </a:rPr>
              <a:t>CCUS</a:t>
            </a:r>
            <a:r>
              <a:rPr kumimoji="0" lang="en-US" altLang="ja-JP" sz="800" b="0" i="0" u="none" strike="noStrike" kern="1200" cap="none" spc="0" normalizeH="0" baseline="0" noProof="0" dirty="0">
                <a:ln>
                  <a:noFill/>
                </a:ln>
                <a:solidFill>
                  <a:srgbClr val="000000"/>
                </a:solidFill>
                <a:effectLst/>
                <a:uLnTx/>
                <a:uFillTx/>
                <a:latin typeface="Arial"/>
                <a:ea typeface="+mn-ea"/>
                <a:cs typeface="+mn-cs"/>
              </a:rPr>
              <a:t> (2024); </a:t>
            </a:r>
            <a:r>
              <a:rPr lang="en-US" sz="800" dirty="0">
                <a:solidFill>
                  <a:srgbClr val="000000"/>
                </a:solidFill>
                <a:latin typeface="Arial"/>
              </a:rPr>
              <a:t>International Cement Review,</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44"/>
              </a:rPr>
              <a:t>China starts CCUS focus</a:t>
            </a:r>
            <a:r>
              <a:rPr kumimoji="0" lang="en-US" sz="800" b="0" i="0" u="none" strike="noStrike" kern="1200" cap="none" spc="0" normalizeH="0" baseline="0" noProof="0" dirty="0">
                <a:ln>
                  <a:noFill/>
                </a:ln>
                <a:solidFill>
                  <a:srgbClr val="000000"/>
                </a:solidFill>
                <a:effectLst/>
                <a:uLnTx/>
                <a:uFillTx/>
                <a:latin typeface="Arial"/>
                <a:ea typeface="+mn-ea"/>
                <a:cs typeface="+mn-cs"/>
              </a:rPr>
              <a:t> (2024); </a:t>
            </a:r>
            <a:r>
              <a:rPr lang="en-US" sz="800" dirty="0">
                <a:solidFill>
                  <a:srgbClr val="000000"/>
                </a:solidFill>
                <a:latin typeface="Arial"/>
              </a:rPr>
              <a:t>Heidelberg, </a:t>
            </a:r>
            <a:r>
              <a:rPr lang="en-US" sz="800" dirty="0">
                <a:hlinkClick r:id="rId45"/>
              </a:rPr>
              <a:t>First global net-zero carbon capture and storage facility in the cement industry</a:t>
            </a:r>
            <a:r>
              <a:rPr lang="en-US" sz="800" dirty="0"/>
              <a:t> </a:t>
            </a:r>
            <a:r>
              <a:rPr kumimoji="0" lang="en-US" sz="800" b="0" i="0" u="none" strike="noStrike" kern="1200" cap="none" spc="0" normalizeH="0" baseline="0" noProof="0" dirty="0">
                <a:ln>
                  <a:noFill/>
                </a:ln>
                <a:solidFill>
                  <a:srgbClr val="000000"/>
                </a:solidFill>
                <a:effectLst/>
                <a:uLnTx/>
                <a:uFillTx/>
                <a:latin typeface="Arial"/>
                <a:ea typeface="+mn-ea"/>
                <a:cs typeface="+mn-cs"/>
              </a:rPr>
              <a:t>(2024); </a:t>
            </a:r>
            <a:r>
              <a:rPr lang="en-US" sz="800" dirty="0">
                <a:solidFill>
                  <a:srgbClr val="000000"/>
                </a:solidFill>
                <a:latin typeface="Arial"/>
              </a:rPr>
              <a:t>GCCA,</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46"/>
              </a:rPr>
              <a:t>Concrete Future</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(2021);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47"/>
              </a:rPr>
              <a:t>Mission Possible Partnership</a:t>
            </a:r>
            <a:r>
              <a:rPr kumimoji="0" lang="en-US" sz="800" b="0" i="0" u="none" strike="noStrike" kern="1200" cap="none" spc="0" normalizeH="0" baseline="0" noProof="0" dirty="0">
                <a:ln>
                  <a:noFill/>
                </a:ln>
                <a:solidFill>
                  <a:srgbClr val="000000"/>
                </a:solidFill>
                <a:effectLst/>
                <a:uLnTx/>
                <a:uFillTx/>
                <a:latin typeface="Arial"/>
                <a:ea typeface="+mn-ea"/>
                <a:cs typeface="+mn-cs"/>
              </a:rPr>
              <a:t> (2023); </a:t>
            </a:r>
            <a:r>
              <a:rPr lang="en-US" sz="800" dirty="0">
                <a:solidFill>
                  <a:srgbClr val="000000"/>
                </a:solidFill>
                <a:latin typeface="Arial"/>
              </a:rPr>
              <a:t>PCA, </a:t>
            </a:r>
            <a:r>
              <a:rPr lang="en-US" sz="800" dirty="0">
                <a:solidFill>
                  <a:srgbClr val="000000"/>
                </a:solidFill>
                <a:latin typeface="Arial"/>
                <a:hlinkClick r:id="rId48"/>
              </a:rPr>
              <a:t>Roadmap to Carbon Neutrality</a:t>
            </a:r>
            <a:r>
              <a:rPr lang="en-US" sz="800" dirty="0">
                <a:solidFill>
                  <a:srgbClr val="000000"/>
                </a:solidFill>
                <a:latin typeface="Aria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(2024); DOE,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49"/>
              </a:rPr>
              <a:t>Low Carbon Cement </a:t>
            </a:r>
            <a:r>
              <a:rPr kumimoji="0" lang="en-US" sz="800" b="0" i="0" u="none" strike="noStrike" kern="1200" cap="none" spc="0" normalizeH="0" baseline="0" noProof="0" dirty="0">
                <a:ln>
                  <a:noFill/>
                </a:ln>
                <a:solidFill>
                  <a:srgbClr val="000000"/>
                </a:solidFill>
                <a:effectLst/>
                <a:uLnTx/>
                <a:uFillTx/>
                <a:latin typeface="Arial"/>
                <a:ea typeface="+mn-ea"/>
                <a:cs typeface="+mn-cs"/>
              </a:rPr>
              <a:t>(2023), </a:t>
            </a:r>
            <a:r>
              <a:rPr lang="en-US" sz="800" dirty="0" err="1">
                <a:solidFill>
                  <a:srgbClr val="000000"/>
                </a:solidFill>
                <a:latin typeface="Arial"/>
              </a:rPr>
              <a:t>Cembureau</a:t>
            </a:r>
            <a:r>
              <a:rPr lang="en-US" sz="800" dirty="0">
                <a:solidFill>
                  <a:srgbClr val="000000"/>
                </a:solidFill>
                <a:latin typeface="Arial"/>
              </a:rPr>
              <a:t>, </a:t>
            </a:r>
            <a:r>
              <a:rPr lang="en-US" sz="800" dirty="0">
                <a:solidFill>
                  <a:srgbClr val="000000"/>
                </a:solidFill>
                <a:latin typeface="Arial"/>
                <a:hlinkClick r:id="rId50"/>
              </a:rPr>
              <a:t>From Ambition to Deployment</a:t>
            </a:r>
            <a:r>
              <a:rPr kumimoji="0" lang="en-US" sz="800" b="0" i="0" u="none" strike="noStrike" kern="1200" cap="none" spc="0" normalizeH="0" baseline="0" noProof="0" dirty="0">
                <a:ln>
                  <a:noFill/>
                </a:ln>
                <a:solidFill>
                  <a:srgbClr val="000000"/>
                </a:solidFill>
                <a:effectLst/>
                <a:uLnTx/>
                <a:uFillTx/>
                <a:latin typeface="Arial"/>
                <a:ea typeface="+mn-ea"/>
                <a:cs typeface="+mn-cs"/>
              </a:rPr>
              <a:t> (2024).</a:t>
            </a:r>
            <a:endParaRPr kumimoji="0" lang="en-US" altLang="ja-JP"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Michelle Priscilla, Anda Wang, Shaurir Ramanujan, Hyae Ryung Kim, and </a:t>
            </a:r>
            <a:r>
              <a:rPr lang="en-US" sz="800" dirty="0">
                <a:solidFill>
                  <a:srgbClr val="000000"/>
                </a:solidFill>
                <a:hlinkClick r:id="rId51"/>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52"/>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53"/>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8" name="btfpColumnHeaderBoxLine223027">
            <a:extLst>
              <a:ext uri="{FF2B5EF4-FFF2-40B4-BE49-F238E27FC236}">
                <a16:creationId xmlns:a16="http://schemas.microsoft.com/office/drawing/2014/main" id="{1D1BEE3B-35A0-8880-A8E8-425B840D9873}"/>
              </a:ext>
            </a:extLst>
          </p:cNvPr>
          <p:cNvCxnSpPr>
            <a:cxnSpLocks/>
          </p:cNvCxnSpPr>
          <p:nvPr/>
        </p:nvCxnSpPr>
        <p:spPr bwMode="gray">
          <a:xfrm>
            <a:off x="330200" y="2035175"/>
            <a:ext cx="3822700" cy="0"/>
          </a:xfrm>
          <a:prstGeom prst="line">
            <a:avLst/>
          </a:prstGeom>
          <a:ln w="9525" cap="flat" cmpd="sng" algn="ctr">
            <a:solidFill>
              <a:schemeClr val="tx1"/>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4" name="btfpColumnHeaderBoxLine223027">
            <a:extLst>
              <a:ext uri="{FF2B5EF4-FFF2-40B4-BE49-F238E27FC236}">
                <a16:creationId xmlns:a16="http://schemas.microsoft.com/office/drawing/2014/main" id="{B0D0A8FB-9312-E455-0E89-2B053298CDFD}"/>
              </a:ext>
            </a:extLst>
          </p:cNvPr>
          <p:cNvCxnSpPr>
            <a:cxnSpLocks/>
          </p:cNvCxnSpPr>
          <p:nvPr/>
        </p:nvCxnSpPr>
        <p:spPr bwMode="gray">
          <a:xfrm>
            <a:off x="4532885" y="2035175"/>
            <a:ext cx="4226104" cy="0"/>
          </a:xfrm>
          <a:prstGeom prst="line">
            <a:avLst/>
          </a:prstGeom>
          <a:ln w="9525" cap="flat" cmpd="sng" algn="ctr">
            <a:solidFill>
              <a:schemeClr val="tx1"/>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289670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D1D3A-1753-89B1-4544-93F6B5659ECE}"/>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FCD591A-D2AF-ECEA-9B1F-EB09ACAA7DD7}"/>
              </a:ext>
            </a:extLst>
          </p:cNvPr>
          <p:cNvGraphicFramePr>
            <a:graphicFrameLocks noChangeAspect="1"/>
          </p:cNvGraphicFramePr>
          <p:nvPr>
            <p:custDataLst>
              <p:tags r:id="rId2"/>
            </p:custDataLst>
            <p:extLst>
              <p:ext uri="{D42A27DB-BD31-4B8C-83A1-F6EECF244321}">
                <p14:modId xmlns:p14="http://schemas.microsoft.com/office/powerpoint/2010/main" val="1002460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7" name="think-cell data - do not delete" hidden="1">
                        <a:extLst>
                          <a:ext uri="{FF2B5EF4-FFF2-40B4-BE49-F238E27FC236}">
                            <a16:creationId xmlns:a16="http://schemas.microsoft.com/office/drawing/2014/main" id="{AFCD591A-D2AF-ECEA-9B1F-EB09ACAA7DD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1" name="テキスト ボックス 10">
            <a:extLst>
              <a:ext uri="{FF2B5EF4-FFF2-40B4-BE49-F238E27FC236}">
                <a16:creationId xmlns:a16="http://schemas.microsoft.com/office/drawing/2014/main" id="{672ED84F-4F00-8FDA-3011-AFB4761698D9}"/>
              </a:ext>
            </a:extLst>
          </p:cNvPr>
          <p:cNvSpPr txBox="1"/>
          <p:nvPr/>
        </p:nvSpPr>
        <p:spPr bwMode="gray">
          <a:xfrm>
            <a:off x="395541" y="6037832"/>
            <a:ext cx="72768" cy="719034"/>
          </a:xfrm>
          <a:prstGeom prst="rect">
            <a:avLst/>
          </a:prstGeom>
          <a:noFill/>
        </p:spPr>
        <p:txBody>
          <a:bodyPr rot="0" spcFirstLastPara="0" vertOverflow="overflow" horzOverflow="overflow" vert="horz" wrap="none" lIns="36000" tIns="36000" rIns="36000" bIns="36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1200" cap="none" spc="0" normalizeH="0" baseline="0" noProof="0" err="1">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a:ea typeface="+mn-ea"/>
              <a:cs typeface="Arial"/>
            </a:endParaRPr>
          </a:p>
        </p:txBody>
      </p:sp>
      <p:graphicFrame>
        <p:nvGraphicFramePr>
          <p:cNvPr id="4" name="Table 3">
            <a:extLst>
              <a:ext uri="{FF2B5EF4-FFF2-40B4-BE49-F238E27FC236}">
                <a16:creationId xmlns:a16="http://schemas.microsoft.com/office/drawing/2014/main" id="{86FC85F8-8094-7341-2291-F02B71F7C526}"/>
              </a:ext>
            </a:extLst>
          </p:cNvPr>
          <p:cNvGraphicFramePr>
            <a:graphicFrameLocks noGrp="1"/>
          </p:cNvGraphicFramePr>
          <p:nvPr>
            <p:extLst>
              <p:ext uri="{D42A27DB-BD31-4B8C-83A1-F6EECF244321}">
                <p14:modId xmlns:p14="http://schemas.microsoft.com/office/powerpoint/2010/main" val="1522294201"/>
              </p:ext>
            </p:extLst>
          </p:nvPr>
        </p:nvGraphicFramePr>
        <p:xfrm>
          <a:off x="330200" y="1410037"/>
          <a:ext cx="11466260" cy="4787363"/>
        </p:xfrm>
        <a:graphic>
          <a:graphicData uri="http://schemas.openxmlformats.org/drawingml/2006/table">
            <a:tbl>
              <a:tblPr firstRow="1" bandRow="1">
                <a:tableStyleId>{5C22544A-7EE6-4342-B048-85BDC9FD1C3A}</a:tableStyleId>
              </a:tblPr>
              <a:tblGrid>
                <a:gridCol w="1102850">
                  <a:extLst>
                    <a:ext uri="{9D8B030D-6E8A-4147-A177-3AD203B41FA5}">
                      <a16:colId xmlns:a16="http://schemas.microsoft.com/office/drawing/2014/main" val="1771642302"/>
                    </a:ext>
                  </a:extLst>
                </a:gridCol>
                <a:gridCol w="766101">
                  <a:extLst>
                    <a:ext uri="{9D8B030D-6E8A-4147-A177-3AD203B41FA5}">
                      <a16:colId xmlns:a16="http://schemas.microsoft.com/office/drawing/2014/main" val="615658777"/>
                    </a:ext>
                  </a:extLst>
                </a:gridCol>
                <a:gridCol w="1540621">
                  <a:extLst>
                    <a:ext uri="{9D8B030D-6E8A-4147-A177-3AD203B41FA5}">
                      <a16:colId xmlns:a16="http://schemas.microsoft.com/office/drawing/2014/main" val="731527029"/>
                    </a:ext>
                  </a:extLst>
                </a:gridCol>
                <a:gridCol w="3424725">
                  <a:extLst>
                    <a:ext uri="{9D8B030D-6E8A-4147-A177-3AD203B41FA5}">
                      <a16:colId xmlns:a16="http://schemas.microsoft.com/office/drawing/2014/main" val="3334471809"/>
                    </a:ext>
                  </a:extLst>
                </a:gridCol>
                <a:gridCol w="4631963">
                  <a:extLst>
                    <a:ext uri="{9D8B030D-6E8A-4147-A177-3AD203B41FA5}">
                      <a16:colId xmlns:a16="http://schemas.microsoft.com/office/drawing/2014/main" val="1589626039"/>
                    </a:ext>
                  </a:extLst>
                </a:gridCol>
              </a:tblGrid>
              <a:tr h="448424">
                <a:tc>
                  <a:txBody>
                    <a:bodyPr/>
                    <a:lstStyle/>
                    <a:p>
                      <a:pPr marL="0" indent="0">
                        <a:buNone/>
                      </a:pPr>
                      <a:r>
                        <a:rPr lang="en-US" sz="1200" dirty="0">
                          <a:latin typeface="+mj-lt"/>
                        </a:rPr>
                        <a:t>Enabler</a:t>
                      </a:r>
                    </a:p>
                  </a:txBody>
                  <a:tcPr anchor="ctr"/>
                </a:tc>
                <a:tc>
                  <a:txBody>
                    <a:bodyPr/>
                    <a:lstStyle/>
                    <a:p>
                      <a:pPr marL="0" indent="0">
                        <a:buNone/>
                      </a:pPr>
                      <a:r>
                        <a:rPr lang="en-US" sz="1200">
                          <a:latin typeface="+mj-lt"/>
                        </a:rPr>
                        <a:t>Policy type</a:t>
                      </a:r>
                    </a:p>
                  </a:txBody>
                  <a:tcPr anchor="ctr"/>
                </a:tc>
                <a:tc>
                  <a:txBody>
                    <a:bodyPr/>
                    <a:lstStyle/>
                    <a:p>
                      <a:pPr marL="0" indent="0">
                        <a:buNone/>
                      </a:pPr>
                      <a:r>
                        <a:rPr lang="en-US" sz="1200">
                          <a:latin typeface="+mj-lt"/>
                        </a:rPr>
                        <a:t>Policy instrument</a:t>
                      </a:r>
                    </a:p>
                  </a:txBody>
                  <a:tcPr anchor="ctr"/>
                </a:tc>
                <a:tc>
                  <a:txBody>
                    <a:bodyPr/>
                    <a:lstStyle/>
                    <a:p>
                      <a:pPr marL="0" indent="0">
                        <a:buNone/>
                      </a:pPr>
                      <a:r>
                        <a:rPr lang="en-US" sz="1200">
                          <a:latin typeface="+mj-lt"/>
                        </a:rPr>
                        <a:t>Key examples</a:t>
                      </a:r>
                    </a:p>
                  </a:txBody>
                  <a:tcPr anchor="ctr"/>
                </a:tc>
                <a:tc>
                  <a:txBody>
                    <a:bodyPr/>
                    <a:lstStyle/>
                    <a:p>
                      <a:pPr marL="0" indent="0">
                        <a:buNone/>
                      </a:pPr>
                      <a:r>
                        <a:rPr lang="en-US" sz="1200">
                          <a:latin typeface="+mj-lt"/>
                        </a:rPr>
                        <a:t>Impact</a:t>
                      </a:r>
                    </a:p>
                  </a:txBody>
                  <a:tcPr anchor="ctr"/>
                </a:tc>
                <a:extLst>
                  <a:ext uri="{0D108BD9-81ED-4DB2-BD59-A6C34878D82A}">
                    <a16:rowId xmlns:a16="http://schemas.microsoft.com/office/drawing/2014/main" val="4133558732"/>
                  </a:ext>
                </a:extLst>
              </a:tr>
              <a:tr h="515688">
                <a:tc>
                  <a:txBody>
                    <a:bodyPr/>
                    <a:lstStyle/>
                    <a:p>
                      <a:pPr marL="0" indent="0" algn="l" fontAlgn="ctr">
                        <a:spcBef>
                          <a:spcPts val="0"/>
                        </a:spcBef>
                        <a:buNone/>
                      </a:pPr>
                      <a:r>
                        <a:rPr lang="en-US" sz="950" b="1" i="0" u="none" strike="noStrike">
                          <a:solidFill>
                            <a:schemeClr val="tx1"/>
                          </a:solidFill>
                          <a:effectLst/>
                          <a:latin typeface="+mj-lt"/>
                        </a:rPr>
                        <a:t>Risk management</a:t>
                      </a:r>
                    </a:p>
                  </a:txBody>
                  <a:tcPr anchor="ctr">
                    <a:lnB w="12700" cap="flat" cmpd="sng" algn="ctr">
                      <a:solidFill>
                        <a:schemeClr val="bg2"/>
                      </a:solidFill>
                      <a:prstDash val="solid"/>
                      <a:round/>
                      <a:headEnd type="none" w="med" len="med"/>
                      <a:tailEnd type="none" w="med" len="med"/>
                    </a:lnB>
                    <a:solidFill>
                      <a:srgbClr val="CBDFF1"/>
                    </a:solidFill>
                  </a:tcPr>
                </a:tc>
                <a:tc>
                  <a:txBody>
                    <a:bodyPr/>
                    <a:lstStyle/>
                    <a:p>
                      <a:pPr marL="0" indent="0" algn="l" fontAlgn="ctr">
                        <a:buNone/>
                      </a:pPr>
                      <a:r>
                        <a:rPr lang="en-US" sz="950" b="0" i="0" u="none" strike="noStrike">
                          <a:solidFill>
                            <a:schemeClr val="tx1"/>
                          </a:solidFill>
                          <a:effectLst/>
                          <a:latin typeface="+mj-lt"/>
                        </a:rPr>
                        <a:t>Risk-sharing</a:t>
                      </a:r>
                    </a:p>
                  </a:txBody>
                  <a:tcPr anchor="ctr">
                    <a:lnB w="12700" cap="flat" cmpd="sng" algn="ctr">
                      <a:solidFill>
                        <a:schemeClr val="bg2"/>
                      </a:solidFill>
                      <a:prstDash val="solid"/>
                      <a:round/>
                      <a:headEnd type="none" w="med" len="med"/>
                      <a:tailEnd type="none" w="med" len="med"/>
                    </a:lnB>
                    <a:solidFill>
                      <a:srgbClr val="E7EFF8"/>
                    </a:solidFill>
                  </a:tcPr>
                </a:tc>
                <a:tc>
                  <a:txBody>
                    <a:bodyPr/>
                    <a:lstStyle/>
                    <a:p>
                      <a:pPr marL="0" indent="0" algn="l" fontAlgn="t">
                        <a:buNone/>
                      </a:pPr>
                      <a:r>
                        <a:rPr lang="en-US" sz="950" b="0" i="0" u="none" strike="noStrike" dirty="0">
                          <a:solidFill>
                            <a:schemeClr val="tx1"/>
                          </a:solidFill>
                          <a:effectLst/>
                          <a:latin typeface="+mj-lt"/>
                        </a:rPr>
                        <a:t>Financial certainty to innovators (through subsidies</a:t>
                      </a:r>
                      <a:r>
                        <a:rPr lang="en-US" sz="950" b="0" i="0" u="none" strike="noStrike" baseline="0" dirty="0">
                          <a:solidFill>
                            <a:schemeClr val="tx1"/>
                          </a:solidFill>
                          <a:effectLst/>
                          <a:latin typeface="+mj-lt"/>
                        </a:rPr>
                        <a:t> and incentives)</a:t>
                      </a:r>
                      <a:endParaRPr lang="en-US" sz="950" b="0" i="0" u="none" strike="noStrike" dirty="0">
                        <a:solidFill>
                          <a:schemeClr val="tx1"/>
                        </a:solidFill>
                        <a:effectLst/>
                        <a:latin typeface="+mj-lt"/>
                      </a:endParaRPr>
                    </a:p>
                  </a:txBody>
                  <a:tcPr anchor="ctr">
                    <a:lnB w="12700" cap="flat" cmpd="sng" algn="ctr">
                      <a:solidFill>
                        <a:schemeClr val="bg2"/>
                      </a:solidFill>
                      <a:prstDash val="solid"/>
                      <a:round/>
                      <a:headEnd type="none" w="med" len="med"/>
                      <a:tailEnd type="none" w="med" len="med"/>
                    </a:lnB>
                    <a:solidFill>
                      <a:srgbClr val="E7EFF8"/>
                    </a:solidFill>
                  </a:tcPr>
                </a:tc>
                <a:tc>
                  <a:txBody>
                    <a:bodyPr/>
                    <a:lstStyle/>
                    <a:p>
                      <a:pPr marL="177800" marR="0" lvl="0" indent="-177800" algn="l" defTabSz="711200" rtl="0" eaLnBrk="1" fontAlgn="t" latinLnBrk="0" hangingPunct="1">
                        <a:lnSpc>
                          <a:spcPct val="100000"/>
                        </a:lnSpc>
                        <a:spcBef>
                          <a:spcPts val="0"/>
                        </a:spcBef>
                        <a:spcAft>
                          <a:spcPts val="0"/>
                        </a:spcAft>
                        <a:buClrTx/>
                        <a:buSzTx/>
                        <a:buFontTx/>
                        <a:buChar char="•"/>
                        <a:tabLst/>
                        <a:defRPr/>
                      </a:pPr>
                      <a:r>
                        <a:rPr lang="en-US" sz="950" b="0" u="none" strike="noStrike" kern="1200" dirty="0">
                          <a:solidFill>
                            <a:schemeClr val="tx1"/>
                          </a:solidFill>
                          <a:effectLst/>
                          <a:latin typeface="+mj-lt"/>
                          <a:ea typeface="+mn-ea"/>
                          <a:cs typeface="+mn-cs"/>
                        </a:rPr>
                        <a:t>EU Carbon Contracts for Difference</a:t>
                      </a:r>
                    </a:p>
                    <a:p>
                      <a:pPr marL="177800" indent="-177800" algn="l" defTabSz="711200" rtl="0" eaLnBrk="1" fontAlgn="t" latinLnBrk="0" hangingPunct="1">
                        <a:spcBef>
                          <a:spcPts val="0"/>
                        </a:spcBef>
                        <a:buChar char="•"/>
                      </a:pPr>
                      <a:r>
                        <a:rPr lang="en-US" sz="950" b="0" u="none" strike="noStrike" kern="1200" dirty="0">
                          <a:solidFill>
                            <a:schemeClr val="tx1"/>
                          </a:solidFill>
                          <a:effectLst/>
                          <a:latin typeface="+mj-lt"/>
                          <a:ea typeface="+mn-ea"/>
                          <a:cs typeface="+mn-cs"/>
                        </a:rPr>
                        <a:t>U.S. DOE Industrial Demonstration Program</a:t>
                      </a:r>
                    </a:p>
                  </a:txBody>
                  <a:tcPr anchor="ctr">
                    <a:lnB w="12700" cap="flat" cmpd="sng" algn="ctr">
                      <a:solidFill>
                        <a:schemeClr val="bg2"/>
                      </a:solidFill>
                      <a:prstDash val="solid"/>
                      <a:round/>
                      <a:headEnd type="none" w="med" len="med"/>
                      <a:tailEnd type="none" w="med" len="med"/>
                    </a:lnB>
                    <a:solidFill>
                      <a:srgbClr val="E7EFF8"/>
                    </a:solidFill>
                  </a:tcPr>
                </a:tc>
                <a:tc>
                  <a:txBody>
                    <a:bodyPr/>
                    <a:lstStyle/>
                    <a:p>
                      <a:pPr marL="0" indent="0" algn="l" fontAlgn="t">
                        <a:buNone/>
                      </a:pPr>
                      <a:r>
                        <a:rPr lang="en-US" sz="950" b="0" i="0" u="none" strike="noStrike">
                          <a:solidFill>
                            <a:schemeClr val="tx1"/>
                          </a:solidFill>
                          <a:effectLst/>
                          <a:latin typeface="+mj-lt"/>
                        </a:rPr>
                        <a:t>Provides financial certainty to innovators by sharing investment risks in early-stage low-carbon technologies, incentivizing adoption and de-risking the transition to decarbonization solutions</a:t>
                      </a:r>
                    </a:p>
                  </a:txBody>
                  <a:tcPr anchor="ctr">
                    <a:lnB w="12700" cap="flat" cmpd="sng" algn="ctr">
                      <a:solidFill>
                        <a:schemeClr val="bg2"/>
                      </a:solidFill>
                      <a:prstDash val="solid"/>
                      <a:round/>
                      <a:headEnd type="none" w="med" len="med"/>
                      <a:tailEnd type="none" w="med" len="med"/>
                    </a:lnB>
                    <a:solidFill>
                      <a:srgbClr val="E7EFF8"/>
                    </a:solidFill>
                  </a:tcPr>
                </a:tc>
                <a:extLst>
                  <a:ext uri="{0D108BD9-81ED-4DB2-BD59-A6C34878D82A}">
                    <a16:rowId xmlns:a16="http://schemas.microsoft.com/office/drawing/2014/main" val="3773368724"/>
                  </a:ext>
                </a:extLst>
              </a:tr>
              <a:tr h="271322">
                <a:tc rowSpan="4">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950" b="1" u="none" strike="noStrike" kern="1200">
                          <a:solidFill>
                            <a:schemeClr val="tx1"/>
                          </a:solidFill>
                          <a:effectLst/>
                          <a:latin typeface="+mj-lt"/>
                          <a:ea typeface="+mn-ea"/>
                          <a:cs typeface="+mn-cs"/>
                        </a:rPr>
                        <a:t>Technology</a:t>
                      </a:r>
                    </a:p>
                    <a:p>
                      <a:pPr marL="0" indent="0">
                        <a:buNone/>
                      </a:pPr>
                      <a:endParaRPr lang="en-US" sz="95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BDFF1"/>
                    </a:solidFill>
                  </a:tcPr>
                </a:tc>
                <a:tc rowSpan="2">
                  <a:txBody>
                    <a:bodyPr/>
                    <a:lstStyle/>
                    <a:p>
                      <a:pPr marL="0" marR="0" lvl="0" indent="0" algn="l" defTabSz="711200" rtl="0" eaLnBrk="1" fontAlgn="ctr" latinLnBrk="0" hangingPunct="1">
                        <a:lnSpc>
                          <a:spcPct val="100000"/>
                        </a:lnSpc>
                        <a:spcBef>
                          <a:spcPts val="1200"/>
                        </a:spcBef>
                        <a:spcAft>
                          <a:spcPts val="0"/>
                        </a:spcAft>
                        <a:buClrTx/>
                        <a:buSzTx/>
                        <a:buFontTx/>
                        <a:buNone/>
                        <a:tabLst/>
                        <a:defRPr/>
                      </a:pPr>
                      <a:r>
                        <a:rPr lang="en-US" sz="950" b="0" u="none" strike="noStrike" kern="1200">
                          <a:solidFill>
                            <a:schemeClr val="tx1"/>
                          </a:solidFill>
                          <a:effectLst/>
                          <a:latin typeface="+mn-lt"/>
                          <a:ea typeface="+mn-ea"/>
                          <a:cs typeface="+mn-cs"/>
                        </a:rPr>
                        <a:t>Incentive- based</a:t>
                      </a:r>
                      <a:endParaRPr lang="en-US" sz="950" b="0" i="0" u="none" strike="noStrike" kern="1200">
                        <a:solidFill>
                          <a:schemeClr val="tx1"/>
                        </a:solidFill>
                        <a:effectLst/>
                        <a:latin typeface="+mn-lt"/>
                        <a:ea typeface="+mn-ea"/>
                        <a:cs typeface="+mn-cs"/>
                      </a:endParaRP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7EFF8"/>
                    </a:solidFill>
                  </a:tcPr>
                </a:tc>
                <a:tc>
                  <a:txBody>
                    <a:bodyPr/>
                    <a:lstStyle/>
                    <a:p>
                      <a:pPr marL="0" marR="0" lvl="0" indent="0" algn="l" defTabSz="711200" rtl="0" eaLnBrk="1" fontAlgn="t" latinLnBrk="0" hangingPunct="1">
                        <a:lnSpc>
                          <a:spcPct val="100000"/>
                        </a:lnSpc>
                        <a:spcBef>
                          <a:spcPts val="1200"/>
                        </a:spcBef>
                        <a:spcAft>
                          <a:spcPts val="0"/>
                        </a:spcAft>
                        <a:buClrTx/>
                        <a:buSzTx/>
                        <a:buFontTx/>
                        <a:buNone/>
                        <a:tabLst/>
                        <a:defRPr/>
                      </a:pPr>
                      <a:r>
                        <a:rPr lang="en-US" sz="950" b="0" u="none" strike="noStrike" kern="1200">
                          <a:solidFill>
                            <a:schemeClr val="tx1"/>
                          </a:solidFill>
                          <a:effectLst/>
                          <a:latin typeface="+mn-lt"/>
                          <a:ea typeface="+mn-ea"/>
                          <a:cs typeface="+mn-cs"/>
                        </a:rPr>
                        <a:t>R&amp;D direct funding</a:t>
                      </a:r>
                      <a:endParaRPr lang="en-US" sz="950" b="0" i="0" u="none" strike="noStrike" kern="1200">
                        <a:solidFill>
                          <a:schemeClr val="tx1"/>
                        </a:solidFill>
                        <a:effectLst/>
                        <a:latin typeface="+mn-lt"/>
                        <a:ea typeface="+mn-ea"/>
                        <a:cs typeface="+mn-cs"/>
                      </a:endParaRPr>
                    </a:p>
                  </a:txBody>
                  <a:tcPr anchor="ctr">
                    <a:lnT w="12700" cap="flat" cmpd="sng" algn="ctr">
                      <a:solidFill>
                        <a:schemeClr val="bg2"/>
                      </a:solidFill>
                      <a:prstDash val="solid"/>
                      <a:round/>
                      <a:headEnd type="none" w="med" len="med"/>
                      <a:tailEnd type="none" w="med" len="med"/>
                    </a:lnT>
                    <a:solidFill>
                      <a:srgbClr val="E7EFF8"/>
                    </a:solidFill>
                  </a:tcPr>
                </a:tc>
                <a:tc>
                  <a:txBody>
                    <a:bodyPr/>
                    <a:lstStyle/>
                    <a:p>
                      <a:pPr marL="177800" marR="0" lvl="0" indent="-177800" algn="l" defTabSz="711200" rtl="0" eaLnBrk="1" fontAlgn="t" latinLnBrk="0" hangingPunct="1">
                        <a:lnSpc>
                          <a:spcPct val="100000"/>
                        </a:lnSpc>
                        <a:spcBef>
                          <a:spcPts val="0"/>
                        </a:spcBef>
                        <a:spcAft>
                          <a:spcPts val="0"/>
                        </a:spcAft>
                        <a:buClrTx/>
                        <a:buSzTx/>
                        <a:buFontTx/>
                        <a:buChar char="•"/>
                        <a:tabLst/>
                        <a:defRPr/>
                      </a:pPr>
                      <a:r>
                        <a:rPr lang="en-US" sz="950" b="0" u="none" strike="noStrike" kern="1200">
                          <a:solidFill>
                            <a:schemeClr val="tx1"/>
                          </a:solidFill>
                          <a:effectLst/>
                          <a:latin typeface="+mn-lt"/>
                          <a:ea typeface="+mn-ea"/>
                          <a:cs typeface="+mn-cs"/>
                        </a:rPr>
                        <a:t>EU Innovation Fund</a:t>
                      </a:r>
                      <a:endParaRPr lang="en-US" sz="950" b="0" i="0" u="none" strike="noStrike" kern="1200">
                        <a:solidFill>
                          <a:schemeClr val="tx1"/>
                        </a:solidFill>
                        <a:effectLst/>
                        <a:latin typeface="+mn-lt"/>
                        <a:ea typeface="+mn-ea"/>
                        <a:cs typeface="+mn-cs"/>
                      </a:endParaRPr>
                    </a:p>
                  </a:txBody>
                  <a:tcPr anchor="ctr">
                    <a:lnT w="12700" cap="flat" cmpd="sng" algn="ctr">
                      <a:solidFill>
                        <a:schemeClr val="bg2"/>
                      </a:solidFill>
                      <a:prstDash val="solid"/>
                      <a:round/>
                      <a:headEnd type="none" w="med" len="med"/>
                      <a:tailEnd type="none" w="med" len="med"/>
                    </a:lnT>
                    <a:solidFill>
                      <a:srgbClr val="E7EFF8"/>
                    </a:solidFill>
                  </a:tcPr>
                </a:tc>
                <a:tc>
                  <a:txBody>
                    <a:bodyPr/>
                    <a:lstStyle/>
                    <a:p>
                      <a:pPr marL="0" marR="0" lvl="0" indent="0" algn="l" defTabSz="711200" rtl="0" eaLnBrk="1" fontAlgn="t" latinLnBrk="0" hangingPunct="1">
                        <a:lnSpc>
                          <a:spcPct val="100000"/>
                        </a:lnSpc>
                        <a:spcBef>
                          <a:spcPts val="0"/>
                        </a:spcBef>
                        <a:spcAft>
                          <a:spcPts val="0"/>
                        </a:spcAft>
                        <a:buClrTx/>
                        <a:buSzTx/>
                        <a:buFontTx/>
                        <a:buNone/>
                        <a:tabLst/>
                        <a:defRPr/>
                      </a:pPr>
                      <a:r>
                        <a:rPr lang="en-US" sz="950" b="0" u="none" strike="noStrike" kern="1200" dirty="0">
                          <a:solidFill>
                            <a:schemeClr val="tx1"/>
                          </a:solidFill>
                          <a:effectLst/>
                          <a:latin typeface="+mn-lt"/>
                          <a:ea typeface="+mn-ea"/>
                          <a:cs typeface="+mn-cs"/>
                        </a:rPr>
                        <a:t>Grant</a:t>
                      </a:r>
                      <a:r>
                        <a:rPr lang="en-US" sz="950" b="1" u="none" strike="noStrike" kern="1200" dirty="0">
                          <a:solidFill>
                            <a:schemeClr val="tx1"/>
                          </a:solidFill>
                          <a:effectLst/>
                          <a:latin typeface="+mn-lt"/>
                          <a:ea typeface="+mn-ea"/>
                          <a:cs typeface="+mn-cs"/>
                        </a:rPr>
                        <a:t> </a:t>
                      </a:r>
                      <a:r>
                        <a:rPr lang="en-US" sz="950" b="0" u="none" strike="noStrike" kern="1200" dirty="0">
                          <a:solidFill>
                            <a:schemeClr val="tx1"/>
                          </a:solidFill>
                          <a:effectLst/>
                          <a:latin typeface="+mn-lt"/>
                          <a:ea typeface="+mn-ea"/>
                          <a:cs typeface="+mn-cs"/>
                        </a:rPr>
                        <a:t>funding provided for </a:t>
                      </a:r>
                      <a:r>
                        <a:rPr lang="en-US" sz="950" b="1" u="none" strike="noStrike" kern="1200" dirty="0">
                          <a:solidFill>
                            <a:schemeClr val="tx1"/>
                          </a:solidFill>
                          <a:effectLst/>
                          <a:latin typeface="+mn-lt"/>
                          <a:ea typeface="+mn-ea"/>
                          <a:cs typeface="+mn-cs"/>
                        </a:rPr>
                        <a:t>20+ cement CCUS projects</a:t>
                      </a:r>
                      <a:r>
                        <a:rPr lang="en-US" sz="950" b="0" u="none" strike="noStrike" kern="1200" dirty="0">
                          <a:solidFill>
                            <a:schemeClr val="tx1"/>
                          </a:solidFill>
                          <a:effectLst/>
                          <a:latin typeface="+mn-lt"/>
                          <a:ea typeface="+mn-ea"/>
                          <a:cs typeface="+mn-cs"/>
                        </a:rPr>
                        <a:t> in </a:t>
                      </a:r>
                      <a:r>
                        <a:rPr lang="en-US" sz="950" b="1" u="none" strike="noStrike" kern="1200" dirty="0">
                          <a:solidFill>
                            <a:schemeClr val="tx1"/>
                          </a:solidFill>
                          <a:effectLst/>
                          <a:latin typeface="+mn-lt"/>
                          <a:ea typeface="+mn-ea"/>
                          <a:cs typeface="+mn-cs"/>
                        </a:rPr>
                        <a:t>eight countries </a:t>
                      </a:r>
                      <a:endParaRPr lang="en-US" sz="950" b="0" i="0" u="none" strike="noStrike" kern="1200" dirty="0">
                        <a:solidFill>
                          <a:schemeClr val="tx1"/>
                        </a:solidFill>
                        <a:effectLst/>
                        <a:latin typeface="+mn-lt"/>
                        <a:ea typeface="+mn-ea"/>
                        <a:cs typeface="+mn-cs"/>
                      </a:endParaRPr>
                    </a:p>
                  </a:txBody>
                  <a:tcPr anchor="ctr">
                    <a:lnT w="12700" cap="flat" cmpd="sng" algn="ctr">
                      <a:solidFill>
                        <a:schemeClr val="bg2"/>
                      </a:solidFill>
                      <a:prstDash val="solid"/>
                      <a:round/>
                      <a:headEnd type="none" w="med" len="med"/>
                      <a:tailEnd type="none" w="med" len="med"/>
                    </a:lnT>
                    <a:solidFill>
                      <a:srgbClr val="E7EFF8"/>
                    </a:solidFill>
                  </a:tcPr>
                </a:tc>
                <a:extLst>
                  <a:ext uri="{0D108BD9-81ED-4DB2-BD59-A6C34878D82A}">
                    <a16:rowId xmlns:a16="http://schemas.microsoft.com/office/drawing/2014/main" val="10002"/>
                  </a:ext>
                </a:extLst>
              </a:tr>
              <a:tr h="373687">
                <a:tc vMerge="1">
                  <a:txBody>
                    <a:bodyPr/>
                    <a:lstStyle/>
                    <a:p>
                      <a:pPr marL="0" indent="0">
                        <a:buNone/>
                      </a:pPr>
                      <a:endParaRPr lang="en-US"/>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BDFF1"/>
                    </a:solidFill>
                  </a:tcPr>
                </a:tc>
                <a:tc vMerge="1">
                  <a:txBody>
                    <a:bodyPr/>
                    <a:lstStyle/>
                    <a:p>
                      <a:pPr marL="0" marR="0" lvl="0" indent="0" algn="l" defTabSz="711200" rtl="0" eaLnBrk="1" fontAlgn="ctr" latinLnBrk="0" hangingPunct="1">
                        <a:lnSpc>
                          <a:spcPct val="100000"/>
                        </a:lnSpc>
                        <a:spcBef>
                          <a:spcPts val="1200"/>
                        </a:spcBef>
                        <a:spcAft>
                          <a:spcPts val="0"/>
                        </a:spcAft>
                        <a:buClrTx/>
                        <a:buSzTx/>
                        <a:buFontTx/>
                        <a:buNone/>
                        <a:tabLst/>
                        <a:defRPr/>
                      </a:pPr>
                      <a:endParaRPr lang="en-US" sz="1000" b="0" i="0" u="none" strike="noStrike" kern="1200">
                        <a:solidFill>
                          <a:schemeClr val="tx1"/>
                        </a:solidFill>
                        <a:effectLst/>
                        <a:latin typeface="+mn-lt"/>
                        <a:ea typeface="+mn-ea"/>
                        <a:cs typeface="+mn-cs"/>
                      </a:endParaRP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7EFF8"/>
                    </a:solidFill>
                  </a:tcPr>
                </a:tc>
                <a:tc>
                  <a:txBody>
                    <a:bodyPr/>
                    <a:lstStyle/>
                    <a:p>
                      <a:pPr marL="0" indent="0" algn="l" fontAlgn="t">
                        <a:buNone/>
                      </a:pPr>
                      <a:r>
                        <a:rPr lang="en-US" sz="950" b="0" u="none" strike="noStrike">
                          <a:solidFill>
                            <a:schemeClr val="tx1"/>
                          </a:solidFill>
                          <a:effectLst/>
                          <a:latin typeface="+mj-lt"/>
                        </a:rPr>
                        <a:t>Supporting regulations</a:t>
                      </a:r>
                      <a:endParaRPr lang="en-US" sz="950" b="0" i="0" u="none" strike="noStrike">
                        <a:solidFill>
                          <a:schemeClr val="tx1"/>
                        </a:solidFill>
                        <a:effectLst/>
                        <a:latin typeface="+mj-lt"/>
                      </a:endParaRPr>
                    </a:p>
                  </a:txBody>
                  <a:tcPr anchor="ctr">
                    <a:lnB w="12700" cap="flat" cmpd="sng" algn="ctr">
                      <a:solidFill>
                        <a:schemeClr val="bg2"/>
                      </a:solidFill>
                      <a:prstDash val="solid"/>
                      <a:round/>
                      <a:headEnd type="none" w="med" len="med"/>
                      <a:tailEnd type="none" w="med" len="med"/>
                    </a:lnB>
                    <a:solidFill>
                      <a:srgbClr val="E7EFF8"/>
                    </a:solidFill>
                  </a:tcPr>
                </a:tc>
                <a:tc>
                  <a:txBody>
                    <a:bodyPr/>
                    <a:lstStyle/>
                    <a:p>
                      <a:pPr marL="177800" indent="-177800" algn="l" fontAlgn="t">
                        <a:spcBef>
                          <a:spcPts val="0"/>
                        </a:spcBef>
                      </a:pPr>
                      <a:r>
                        <a:rPr lang="en-US" sz="950" b="0" u="none" strike="noStrike" dirty="0">
                          <a:solidFill>
                            <a:schemeClr val="tx1"/>
                          </a:solidFill>
                          <a:effectLst/>
                          <a:latin typeface="+mj-lt"/>
                        </a:rPr>
                        <a:t>EU Net-Zero Industry Act</a:t>
                      </a:r>
                      <a:endParaRPr lang="en-US" sz="950" b="0" i="0" u="none" strike="noStrike" dirty="0">
                        <a:solidFill>
                          <a:schemeClr val="tx1"/>
                        </a:solidFill>
                        <a:effectLst/>
                        <a:latin typeface="+mj-lt"/>
                      </a:endParaRPr>
                    </a:p>
                  </a:txBody>
                  <a:tcPr anchor="ctr">
                    <a:lnB w="12700" cap="flat" cmpd="sng" algn="ctr">
                      <a:solidFill>
                        <a:schemeClr val="bg2"/>
                      </a:solidFill>
                      <a:prstDash val="solid"/>
                      <a:round/>
                      <a:headEnd type="none" w="med" len="med"/>
                      <a:tailEnd type="none" w="med" len="med"/>
                    </a:lnB>
                    <a:solidFill>
                      <a:srgbClr val="E7EFF8"/>
                    </a:solidFill>
                  </a:tcPr>
                </a:tc>
                <a:tc>
                  <a:txBody>
                    <a:bodyPr/>
                    <a:lstStyle/>
                    <a:p>
                      <a:pPr marL="0" marR="0" indent="0" algn="l" defTabSz="711200" rtl="0" eaLnBrk="1" fontAlgn="t" latinLnBrk="0" hangingPunct="1">
                        <a:lnSpc>
                          <a:spcPct val="100000"/>
                        </a:lnSpc>
                        <a:spcBef>
                          <a:spcPts val="0"/>
                        </a:spcBef>
                        <a:spcAft>
                          <a:spcPts val="0"/>
                        </a:spcAft>
                        <a:buClrTx/>
                        <a:buSzTx/>
                        <a:buFontTx/>
                        <a:buNone/>
                        <a:tabLst/>
                        <a:defRPr/>
                      </a:pPr>
                      <a:r>
                        <a:rPr lang="en-US" sz="950" b="0" u="none" strike="noStrike" dirty="0">
                          <a:solidFill>
                            <a:schemeClr val="tx1"/>
                          </a:solidFill>
                          <a:effectLst/>
                          <a:latin typeface="+mj-lt"/>
                        </a:rPr>
                        <a:t>Strengthens regulations and creates targets and permitting environment to boost CCUS technology investments; </a:t>
                      </a:r>
                      <a:r>
                        <a:rPr lang="en-US" sz="950" b="1" u="none" strike="noStrike" dirty="0">
                          <a:solidFill>
                            <a:schemeClr val="tx1"/>
                          </a:solidFill>
                          <a:effectLst/>
                          <a:latin typeface="+mj-lt"/>
                        </a:rPr>
                        <a:t>entered into force in July 2024</a:t>
                      </a:r>
                      <a:endParaRPr lang="en-US" sz="950" b="1" i="0" u="none" strike="noStrike" dirty="0">
                        <a:solidFill>
                          <a:schemeClr val="tx1"/>
                        </a:solidFill>
                        <a:effectLst/>
                        <a:latin typeface="+mj-lt"/>
                      </a:endParaRPr>
                    </a:p>
                  </a:txBody>
                  <a:tcPr anchor="ctr">
                    <a:lnB w="12700" cap="flat" cmpd="sng" algn="ctr">
                      <a:solidFill>
                        <a:schemeClr val="bg2"/>
                      </a:solidFill>
                      <a:prstDash val="solid"/>
                      <a:round/>
                      <a:headEnd type="none" w="med" len="med"/>
                      <a:tailEnd type="none" w="med" len="med"/>
                    </a:lnB>
                    <a:solidFill>
                      <a:srgbClr val="E7EFF8"/>
                    </a:solidFill>
                  </a:tcPr>
                </a:tc>
                <a:extLst>
                  <a:ext uri="{0D108BD9-81ED-4DB2-BD59-A6C34878D82A}">
                    <a16:rowId xmlns:a16="http://schemas.microsoft.com/office/drawing/2014/main" val="4038379399"/>
                  </a:ext>
                </a:extLst>
              </a:tr>
              <a:tr h="515688">
                <a:tc vMerge="1">
                  <a:txBody>
                    <a:bodyPr/>
                    <a:lstStyle/>
                    <a:p>
                      <a:endParaRPr lang="en-US"/>
                    </a:p>
                  </a:txBody>
                  <a:tcPr/>
                </a:tc>
                <a:tc rowSpan="2">
                  <a:txBody>
                    <a:bodyPr/>
                    <a:lstStyle/>
                    <a:p>
                      <a:pPr marL="0" indent="0" algn="l" fontAlgn="t">
                        <a:buNone/>
                      </a:pPr>
                      <a:r>
                        <a:rPr lang="en-US" sz="950" b="0" u="none" strike="noStrike">
                          <a:solidFill>
                            <a:schemeClr val="tx1"/>
                          </a:solidFill>
                          <a:effectLst/>
                          <a:latin typeface="+mj-lt"/>
                        </a:rPr>
                        <a:t>Market- based</a:t>
                      </a:r>
                      <a:endParaRPr lang="en-US" sz="950" b="0" i="0" u="none" strike="noStrike">
                        <a:solidFill>
                          <a:schemeClr val="tx1"/>
                        </a:solidFill>
                        <a:effectLst/>
                        <a:latin typeface="+mj-lt"/>
                      </a:endParaRP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BDEF1"/>
                    </a:solidFill>
                  </a:tcPr>
                </a:tc>
                <a:tc>
                  <a:txBody>
                    <a:bodyPr/>
                    <a:lstStyle/>
                    <a:p>
                      <a:pPr marL="0" indent="0" algn="l" fontAlgn="t">
                        <a:buNone/>
                      </a:pPr>
                      <a:r>
                        <a:rPr lang="en-US" sz="950" b="0" u="none" strike="noStrike">
                          <a:solidFill>
                            <a:schemeClr val="tx1"/>
                          </a:solidFill>
                          <a:effectLst/>
                          <a:latin typeface="+mj-lt"/>
                        </a:rPr>
                        <a:t>Carbon price</a:t>
                      </a:r>
                      <a:endParaRPr lang="en-US" sz="950" b="0" i="0" u="none" strike="noStrike">
                        <a:solidFill>
                          <a:schemeClr val="tx1"/>
                        </a:solidFill>
                        <a:effectLst/>
                        <a:latin typeface="+mj-lt"/>
                      </a:endParaRPr>
                    </a:p>
                  </a:txBody>
                  <a:tcPr anchor="ctr">
                    <a:lnT w="12700" cap="flat" cmpd="sng" algn="ctr">
                      <a:solidFill>
                        <a:schemeClr val="bg2"/>
                      </a:solidFill>
                      <a:prstDash val="solid"/>
                      <a:round/>
                      <a:headEnd type="none" w="med" len="med"/>
                      <a:tailEnd type="none" w="med" len="med"/>
                    </a:lnT>
                    <a:solidFill>
                      <a:srgbClr val="CBDEF1"/>
                    </a:solidFill>
                  </a:tcPr>
                </a:tc>
                <a:tc>
                  <a:txBody>
                    <a:bodyPr/>
                    <a:lstStyle/>
                    <a:p>
                      <a:pPr marL="177800" indent="-177800" algn="l" fontAlgn="t">
                        <a:spcBef>
                          <a:spcPts val="0"/>
                        </a:spcBef>
                      </a:pPr>
                      <a:r>
                        <a:rPr lang="en-US" sz="950" b="0" u="none" strike="noStrike" dirty="0">
                          <a:solidFill>
                            <a:schemeClr val="tx1"/>
                          </a:solidFill>
                          <a:effectLst/>
                          <a:latin typeface="+mj-lt"/>
                        </a:rPr>
                        <a:t>EU Emissions Trading System (ETS)</a:t>
                      </a:r>
                      <a:endParaRPr lang="en-US" sz="950" b="0" u="none" strike="noStrike" baseline="30000" dirty="0">
                        <a:solidFill>
                          <a:schemeClr val="tx1"/>
                        </a:solidFill>
                        <a:effectLst/>
                        <a:latin typeface="+mj-lt"/>
                      </a:endParaRPr>
                    </a:p>
                    <a:p>
                      <a:pPr marL="177800" indent="-177800" algn="l" fontAlgn="t">
                        <a:spcBef>
                          <a:spcPts val="0"/>
                        </a:spcBef>
                      </a:pPr>
                      <a:r>
                        <a:rPr lang="en-US" sz="950" b="0" u="none" strike="noStrike" dirty="0">
                          <a:solidFill>
                            <a:schemeClr val="tx1"/>
                          </a:solidFill>
                          <a:effectLst/>
                          <a:latin typeface="+mj-lt"/>
                        </a:rPr>
                        <a:t>California ETS</a:t>
                      </a:r>
                      <a:endParaRPr lang="en-US" sz="950" b="0" u="none" strike="noStrike" baseline="30000" dirty="0">
                        <a:solidFill>
                          <a:schemeClr val="tx1"/>
                        </a:solidFill>
                        <a:effectLst/>
                        <a:latin typeface="+mj-lt"/>
                      </a:endParaRPr>
                    </a:p>
                    <a:p>
                      <a:pPr marL="177800" marR="0" indent="-177800" algn="l" defTabSz="711200" rtl="0" eaLnBrk="1" fontAlgn="t" latinLnBrk="0" hangingPunct="1">
                        <a:lnSpc>
                          <a:spcPct val="100000"/>
                        </a:lnSpc>
                        <a:spcBef>
                          <a:spcPts val="0"/>
                        </a:spcBef>
                        <a:spcAft>
                          <a:spcPts val="0"/>
                        </a:spcAft>
                        <a:buClrTx/>
                        <a:buSzTx/>
                        <a:buFontTx/>
                        <a:buChar char="•"/>
                        <a:tabLst/>
                        <a:defRPr/>
                      </a:pPr>
                      <a:r>
                        <a:rPr lang="en-US" sz="950" b="0" u="none" strike="noStrike" dirty="0">
                          <a:solidFill>
                            <a:schemeClr val="tx1"/>
                          </a:solidFill>
                          <a:effectLst/>
                          <a:latin typeface="+mj-lt"/>
                        </a:rPr>
                        <a:t>China ETS</a:t>
                      </a:r>
                      <a:r>
                        <a:rPr lang="en-US" sz="950" b="0" u="none" strike="noStrike" baseline="30000" dirty="0">
                          <a:solidFill>
                            <a:schemeClr val="tx1"/>
                          </a:solidFill>
                          <a:effectLst/>
                          <a:latin typeface="+mj-lt"/>
                        </a:rPr>
                        <a:t>  </a:t>
                      </a:r>
                      <a:r>
                        <a:rPr lang="en-US" sz="950" b="0" u="none" strike="noStrike" dirty="0">
                          <a:solidFill>
                            <a:schemeClr val="tx1"/>
                          </a:solidFill>
                          <a:effectLst/>
                          <a:latin typeface="+mj-lt"/>
                        </a:rPr>
                        <a:t>(expand the ETS to include the cement sector)</a:t>
                      </a:r>
                      <a:endParaRPr lang="en-US" sz="950" b="0" i="0" u="none" strike="noStrike" dirty="0">
                        <a:solidFill>
                          <a:schemeClr val="tx1"/>
                        </a:solidFill>
                        <a:effectLst/>
                        <a:latin typeface="+mj-lt"/>
                      </a:endParaRPr>
                    </a:p>
                  </a:txBody>
                  <a:tcPr anchor="ctr">
                    <a:lnT w="12700" cap="flat" cmpd="sng" algn="ctr">
                      <a:solidFill>
                        <a:schemeClr val="bg2"/>
                      </a:solidFill>
                      <a:prstDash val="solid"/>
                      <a:round/>
                      <a:headEnd type="none" w="med" len="med"/>
                      <a:tailEnd type="none" w="med" len="med"/>
                    </a:lnT>
                    <a:solidFill>
                      <a:srgbClr val="CBDEF1"/>
                    </a:solidFill>
                  </a:tcPr>
                </a:tc>
                <a:tc>
                  <a:txBody>
                    <a:bodyPr/>
                    <a:lstStyle/>
                    <a:p>
                      <a:pPr marL="0" indent="0" algn="l" fontAlgn="t">
                        <a:buNone/>
                      </a:pPr>
                      <a:r>
                        <a:rPr lang="en-US" sz="950" b="0" u="none" strike="noStrike" dirty="0">
                          <a:solidFill>
                            <a:schemeClr val="tx1"/>
                          </a:solidFill>
                          <a:effectLst/>
                          <a:latin typeface="+mj-lt"/>
                        </a:rPr>
                        <a:t>Incentivizes cement producers to reduce emissions by trading credits</a:t>
                      </a:r>
                      <a:endParaRPr lang="en-US" sz="950" b="0" i="0" u="none" strike="noStrike" dirty="0">
                        <a:solidFill>
                          <a:schemeClr val="tx1"/>
                        </a:solidFill>
                        <a:effectLst/>
                        <a:latin typeface="+mj-lt"/>
                      </a:endParaRPr>
                    </a:p>
                  </a:txBody>
                  <a:tcPr anchor="ctr">
                    <a:lnT w="12700" cap="flat" cmpd="sng" algn="ctr">
                      <a:solidFill>
                        <a:schemeClr val="bg2"/>
                      </a:solidFill>
                      <a:prstDash val="solid"/>
                      <a:round/>
                      <a:headEnd type="none" w="med" len="med"/>
                      <a:tailEnd type="none" w="med" len="med"/>
                    </a:lnT>
                    <a:solidFill>
                      <a:srgbClr val="CBDEF1"/>
                    </a:solidFill>
                  </a:tcPr>
                </a:tc>
                <a:extLst>
                  <a:ext uri="{0D108BD9-81ED-4DB2-BD59-A6C34878D82A}">
                    <a16:rowId xmlns:a16="http://schemas.microsoft.com/office/drawing/2014/main" val="230390909"/>
                  </a:ext>
                </a:extLst>
              </a:tr>
              <a:tr h="373687">
                <a:tc vMerge="1">
                  <a:txBody>
                    <a:bodyPr/>
                    <a:lstStyle/>
                    <a:p>
                      <a:endParaRPr lang="en-US"/>
                    </a:p>
                  </a:txBody>
                  <a:tcPr/>
                </a:tc>
                <a:tc vMerge="1">
                  <a:txBody>
                    <a:bodyPr/>
                    <a:lstStyle/>
                    <a:p>
                      <a:endParaRPr lang="en-US"/>
                    </a:p>
                  </a:txBody>
                  <a:tcPr/>
                </a:tc>
                <a:tc>
                  <a:txBody>
                    <a:bodyPr/>
                    <a:lstStyle/>
                    <a:p>
                      <a:pPr marL="0" indent="0" algn="l" fontAlgn="t">
                        <a:buNone/>
                      </a:pPr>
                      <a:r>
                        <a:rPr lang="en-US" sz="950" b="0" u="none" strike="noStrike">
                          <a:solidFill>
                            <a:schemeClr val="tx1"/>
                          </a:solidFill>
                          <a:effectLst/>
                          <a:latin typeface="+mj-lt"/>
                        </a:rPr>
                        <a:t>Border adjustment tariff</a:t>
                      </a:r>
                      <a:endParaRPr lang="en-US" sz="950" b="0" i="0" u="none" strike="noStrike">
                        <a:solidFill>
                          <a:schemeClr val="tx1"/>
                        </a:solidFill>
                        <a:effectLst/>
                        <a:latin typeface="+mj-lt"/>
                      </a:endParaRPr>
                    </a:p>
                  </a:txBody>
                  <a:tcPr anchor="ctr">
                    <a:lnB w="12700" cap="flat" cmpd="sng" algn="ctr">
                      <a:solidFill>
                        <a:schemeClr val="bg2"/>
                      </a:solidFill>
                      <a:prstDash val="solid"/>
                      <a:round/>
                      <a:headEnd type="none" w="med" len="med"/>
                      <a:tailEnd type="none" w="med" len="med"/>
                    </a:lnB>
                    <a:solidFill>
                      <a:srgbClr val="CBDEF1"/>
                    </a:solidFill>
                  </a:tcPr>
                </a:tc>
                <a:tc>
                  <a:txBody>
                    <a:bodyPr/>
                    <a:lstStyle/>
                    <a:p>
                      <a:pPr marL="177800" indent="-177800" algn="l" fontAlgn="t">
                        <a:spcBef>
                          <a:spcPts val="0"/>
                        </a:spcBef>
                      </a:pPr>
                      <a:r>
                        <a:rPr lang="en-US" sz="950" b="0" u="none" strike="noStrike">
                          <a:solidFill>
                            <a:schemeClr val="tx1"/>
                          </a:solidFill>
                          <a:effectLst/>
                          <a:latin typeface="+mj-lt"/>
                        </a:rPr>
                        <a:t>CBAM</a:t>
                      </a:r>
                      <a:r>
                        <a:rPr lang="en-US" sz="950" b="0" u="none" strike="noStrike" baseline="30000">
                          <a:solidFill>
                            <a:schemeClr val="tx1"/>
                          </a:solidFill>
                          <a:effectLst/>
                          <a:latin typeface="+mj-lt"/>
                        </a:rPr>
                        <a:t> </a:t>
                      </a:r>
                      <a:r>
                        <a:rPr lang="en-US" sz="950" b="0" u="none" strike="noStrike">
                          <a:solidFill>
                            <a:schemeClr val="tx1"/>
                          </a:solidFill>
                          <a:effectLst/>
                          <a:latin typeface="+mj-lt"/>
                        </a:rPr>
                        <a:t>(full implementation in </a:t>
                      </a:r>
                      <a:r>
                        <a:rPr lang="en-US" sz="950" b="1" u="none" strike="noStrike">
                          <a:solidFill>
                            <a:schemeClr val="tx1"/>
                          </a:solidFill>
                          <a:effectLst/>
                          <a:latin typeface="+mj-lt"/>
                        </a:rPr>
                        <a:t>2026</a:t>
                      </a:r>
                      <a:r>
                        <a:rPr lang="en-US" sz="950" b="0" u="none" strike="noStrike">
                          <a:solidFill>
                            <a:schemeClr val="tx1"/>
                          </a:solidFill>
                          <a:effectLst/>
                          <a:latin typeface="+mj-lt"/>
                        </a:rPr>
                        <a:t>)</a:t>
                      </a:r>
                    </a:p>
                    <a:p>
                      <a:pPr marL="177800" indent="-177800" algn="l" fontAlgn="t">
                        <a:spcBef>
                          <a:spcPts val="0"/>
                        </a:spcBef>
                      </a:pPr>
                      <a:r>
                        <a:rPr lang="en-US" sz="950" b="0" u="none" strike="noStrike">
                          <a:solidFill>
                            <a:schemeClr val="tx1"/>
                          </a:solidFill>
                          <a:effectLst/>
                          <a:latin typeface="+mj-lt"/>
                        </a:rPr>
                        <a:t>Prove It Act</a:t>
                      </a:r>
                      <a:r>
                        <a:rPr lang="en-US" sz="950" b="0" u="none" strike="noStrike" baseline="30000">
                          <a:solidFill>
                            <a:schemeClr val="tx1"/>
                          </a:solidFill>
                          <a:effectLst/>
                          <a:latin typeface="+mj-lt"/>
                        </a:rPr>
                        <a:t>  </a:t>
                      </a:r>
                      <a:r>
                        <a:rPr lang="en-US" sz="950" b="0" u="none" strike="noStrike">
                          <a:solidFill>
                            <a:schemeClr val="tx1"/>
                          </a:solidFill>
                          <a:effectLst/>
                          <a:latin typeface="+mj-lt"/>
                        </a:rPr>
                        <a:t>(under discussion)</a:t>
                      </a:r>
                      <a:endParaRPr lang="en-US" sz="950" b="0" i="0" u="none" strike="noStrike">
                        <a:solidFill>
                          <a:schemeClr val="tx1"/>
                        </a:solidFill>
                        <a:effectLst/>
                        <a:latin typeface="+mj-lt"/>
                      </a:endParaRPr>
                    </a:p>
                  </a:txBody>
                  <a:tcPr anchor="ctr">
                    <a:lnB w="12700" cap="flat" cmpd="sng" algn="ctr">
                      <a:solidFill>
                        <a:schemeClr val="bg2"/>
                      </a:solidFill>
                      <a:prstDash val="solid"/>
                      <a:round/>
                      <a:headEnd type="none" w="med" len="med"/>
                      <a:tailEnd type="none" w="med" len="med"/>
                    </a:lnB>
                    <a:solidFill>
                      <a:srgbClr val="CBDEF1"/>
                    </a:solidFill>
                  </a:tcPr>
                </a:tc>
                <a:tc>
                  <a:txBody>
                    <a:bodyPr/>
                    <a:lstStyle/>
                    <a:p>
                      <a:pPr marL="0" indent="0" algn="l" fontAlgn="t">
                        <a:buNone/>
                      </a:pPr>
                      <a:r>
                        <a:rPr lang="en-US" sz="950" b="0" u="none" strike="noStrike" dirty="0">
                          <a:solidFill>
                            <a:schemeClr val="tx1"/>
                          </a:solidFill>
                          <a:effectLst/>
                          <a:latin typeface="+mj-lt"/>
                        </a:rPr>
                        <a:t>Emission-intensive cement exporters to the EU face a cost escalation of up to 100%; needs to be complemented by transparent carbon accounting standards</a:t>
                      </a:r>
                      <a:endParaRPr lang="en-US" sz="950" b="0" i="0" u="none" strike="noStrike" dirty="0">
                        <a:solidFill>
                          <a:schemeClr val="tx1"/>
                        </a:solidFill>
                        <a:effectLst/>
                        <a:latin typeface="+mj-lt"/>
                      </a:endParaRPr>
                    </a:p>
                  </a:txBody>
                  <a:tcPr anchor="ctr">
                    <a:lnB w="12700" cap="flat" cmpd="sng" algn="ctr">
                      <a:solidFill>
                        <a:schemeClr val="bg2"/>
                      </a:solidFill>
                      <a:prstDash val="solid"/>
                      <a:round/>
                      <a:headEnd type="none" w="med" len="med"/>
                      <a:tailEnd type="none" w="med" len="med"/>
                    </a:lnB>
                    <a:solidFill>
                      <a:srgbClr val="CBDEF1"/>
                    </a:solidFill>
                  </a:tcPr>
                </a:tc>
                <a:extLst>
                  <a:ext uri="{0D108BD9-81ED-4DB2-BD59-A6C34878D82A}">
                    <a16:rowId xmlns:a16="http://schemas.microsoft.com/office/drawing/2014/main" val="2456643692"/>
                  </a:ext>
                </a:extLst>
              </a:tr>
              <a:tr h="515688">
                <a:tc rowSpan="2">
                  <a:txBody>
                    <a:bodyPr/>
                    <a:lstStyle/>
                    <a:p>
                      <a:pPr marL="0" indent="0" algn="l" fontAlgn="t">
                        <a:buNone/>
                      </a:pPr>
                      <a:r>
                        <a:rPr lang="en-US" sz="950" b="1" u="none" strike="noStrike">
                          <a:solidFill>
                            <a:schemeClr val="tx1"/>
                          </a:solidFill>
                          <a:effectLst/>
                          <a:latin typeface="+mj-lt"/>
                        </a:rPr>
                        <a:t>Demand</a:t>
                      </a:r>
                      <a:endParaRPr lang="en-US" sz="950" b="1" i="0" u="none" strike="noStrike">
                        <a:solidFill>
                          <a:schemeClr val="tx1"/>
                        </a:solidFill>
                        <a:effectLst/>
                        <a:latin typeface="+mj-lt"/>
                      </a:endParaRP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BDFF1"/>
                    </a:solidFill>
                  </a:tcPr>
                </a:tc>
                <a:tc>
                  <a:txBody>
                    <a:bodyPr/>
                    <a:lstStyle/>
                    <a:p>
                      <a:pPr marL="0" indent="0" algn="l" fontAlgn="t">
                        <a:buNone/>
                      </a:pPr>
                      <a:r>
                        <a:rPr lang="en-US" sz="950" b="0" u="none" strike="noStrike">
                          <a:solidFill>
                            <a:schemeClr val="tx1"/>
                          </a:solidFill>
                          <a:effectLst/>
                          <a:latin typeface="+mj-lt"/>
                        </a:rPr>
                        <a:t>Incentive- based</a:t>
                      </a:r>
                      <a:endParaRPr lang="en-US" sz="950" b="0" i="0" u="none" strike="noStrike">
                        <a:solidFill>
                          <a:schemeClr val="tx1"/>
                        </a:solidFill>
                        <a:effectLst/>
                        <a:latin typeface="+mj-lt"/>
                      </a:endParaRP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7EFF8"/>
                    </a:solidFill>
                  </a:tcPr>
                </a:tc>
                <a:tc>
                  <a:txBody>
                    <a:bodyPr/>
                    <a:lstStyle/>
                    <a:p>
                      <a:pPr marL="0" indent="0" algn="l" fontAlgn="t">
                        <a:buNone/>
                      </a:pPr>
                      <a:r>
                        <a:rPr lang="en-US" sz="950" b="0" u="none" strike="noStrike">
                          <a:solidFill>
                            <a:schemeClr val="tx1"/>
                          </a:solidFill>
                          <a:effectLst/>
                          <a:latin typeface="+mj-lt"/>
                        </a:rPr>
                        <a:t>Green public procurement (GPP)</a:t>
                      </a:r>
                      <a:endParaRPr lang="en-US" sz="950" b="0" i="0" u="none" strike="noStrike">
                        <a:solidFill>
                          <a:schemeClr val="tx1"/>
                        </a:solidFill>
                        <a:effectLst/>
                        <a:latin typeface="+mj-lt"/>
                      </a:endParaRP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7EFF8"/>
                    </a:solidFill>
                  </a:tcPr>
                </a:tc>
                <a:tc>
                  <a:txBody>
                    <a:bodyPr/>
                    <a:lstStyle/>
                    <a:p>
                      <a:pPr marL="177800" indent="-177800" algn="l" fontAlgn="t">
                        <a:spcBef>
                          <a:spcPts val="0"/>
                        </a:spcBef>
                      </a:pPr>
                      <a:r>
                        <a:rPr lang="en-US" sz="950" b="0" u="none" strike="noStrike" dirty="0">
                          <a:solidFill>
                            <a:schemeClr val="tx1"/>
                          </a:solidFill>
                          <a:effectLst/>
                          <a:latin typeface="+mj-lt"/>
                        </a:rPr>
                        <a:t>GPP concrete product policies in Germany, the Netherlands, the UK, and Sweden</a:t>
                      </a:r>
                      <a:endParaRPr lang="en-US" sz="950" b="0" u="none" strike="noStrike" baseline="30000" dirty="0">
                        <a:solidFill>
                          <a:schemeClr val="tx1"/>
                        </a:solidFill>
                        <a:effectLst/>
                        <a:latin typeface="+mj-lt"/>
                      </a:endParaRPr>
                    </a:p>
                    <a:p>
                      <a:pPr marL="177800" indent="-177800" algn="l" fontAlgn="t">
                        <a:spcBef>
                          <a:spcPts val="0"/>
                        </a:spcBef>
                      </a:pPr>
                      <a:r>
                        <a:rPr lang="en-US" sz="950" b="0" u="none" strike="noStrike" dirty="0">
                          <a:solidFill>
                            <a:schemeClr val="tx1"/>
                          </a:solidFill>
                          <a:effectLst/>
                          <a:latin typeface="+mj-lt"/>
                        </a:rPr>
                        <a:t>Federal Buy Clean Initiative in the U.S.</a:t>
                      </a:r>
                      <a:endParaRPr lang="en-US" sz="950" b="0" u="none" strike="noStrike" baseline="30000" dirty="0">
                        <a:solidFill>
                          <a:schemeClr val="tx1"/>
                        </a:solidFill>
                        <a:effectLst/>
                        <a:latin typeface="+mj-lt"/>
                      </a:endParaRP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7EFF8"/>
                    </a:solidFill>
                  </a:tcPr>
                </a:tc>
                <a:tc>
                  <a:txBody>
                    <a:bodyPr/>
                    <a:lstStyle/>
                    <a:p>
                      <a:pPr marL="0" indent="0" algn="l" fontAlgn="t">
                        <a:buNone/>
                      </a:pPr>
                      <a:r>
                        <a:rPr lang="en-US" sz="950" b="0" u="none" strike="noStrike">
                          <a:solidFill>
                            <a:schemeClr val="tx1"/>
                          </a:solidFill>
                          <a:effectLst/>
                          <a:latin typeface="+mj-lt"/>
                        </a:rPr>
                        <a:t>Creates a viable market for low-emission cement through GPP commitments</a:t>
                      </a:r>
                      <a:endParaRPr lang="en-US" sz="950" b="0" i="0" u="none" strike="noStrike">
                        <a:solidFill>
                          <a:schemeClr val="tx1"/>
                        </a:solidFill>
                        <a:effectLst/>
                        <a:latin typeface="+mj-lt"/>
                      </a:endParaRP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7EFF8"/>
                    </a:solidFill>
                  </a:tcPr>
                </a:tc>
                <a:extLst>
                  <a:ext uri="{0D108BD9-81ED-4DB2-BD59-A6C34878D82A}">
                    <a16:rowId xmlns:a16="http://schemas.microsoft.com/office/drawing/2014/main" val="174569234"/>
                  </a:ext>
                </a:extLst>
              </a:tr>
              <a:tr h="657689">
                <a:tc vMerge="1">
                  <a:txBody>
                    <a:bodyPr/>
                    <a:lstStyle/>
                    <a:p>
                      <a:endParaRPr lang="en-US"/>
                    </a:p>
                  </a:txBody>
                  <a:tcPr/>
                </a:tc>
                <a:tc>
                  <a:txBody>
                    <a:bodyPr/>
                    <a:lstStyle/>
                    <a:p>
                      <a:pPr marL="0" indent="0" algn="l" fontAlgn="t">
                        <a:buNone/>
                      </a:pPr>
                      <a:r>
                        <a:rPr lang="en-US" sz="950" b="0" u="none" strike="noStrike">
                          <a:solidFill>
                            <a:schemeClr val="tx1"/>
                          </a:solidFill>
                          <a:effectLst/>
                          <a:latin typeface="+mj-lt"/>
                        </a:rPr>
                        <a:t>Mandate- based</a:t>
                      </a:r>
                      <a:endParaRPr lang="en-US" sz="950" b="0" i="0" u="none" strike="noStrike">
                        <a:solidFill>
                          <a:schemeClr val="tx1"/>
                        </a:solidFill>
                        <a:effectLst/>
                        <a:latin typeface="+mj-lt"/>
                      </a:endParaRP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BDEF1"/>
                    </a:solidFill>
                  </a:tcPr>
                </a:tc>
                <a:tc>
                  <a:txBody>
                    <a:bodyPr/>
                    <a:lstStyle/>
                    <a:p>
                      <a:pPr marL="0" indent="0" algn="l" fontAlgn="t">
                        <a:buNone/>
                      </a:pPr>
                      <a:r>
                        <a:rPr lang="en-US" sz="950" b="0" u="none" strike="noStrike" dirty="0">
                          <a:solidFill>
                            <a:schemeClr val="tx1"/>
                          </a:solidFill>
                          <a:effectLst/>
                          <a:latin typeface="+mj-lt"/>
                        </a:rPr>
                        <a:t>Building/end-use product codes and standards</a:t>
                      </a:r>
                      <a:endParaRPr lang="en-US" sz="950" b="0" i="0" u="none" strike="noStrike" dirty="0">
                        <a:solidFill>
                          <a:schemeClr val="tx1"/>
                        </a:solidFill>
                        <a:effectLst/>
                        <a:latin typeface="+mj-lt"/>
                      </a:endParaRP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BDEF1"/>
                    </a:solidFill>
                  </a:tcPr>
                </a:tc>
                <a:tc>
                  <a:txBody>
                    <a:bodyPr/>
                    <a:lstStyle/>
                    <a:p>
                      <a:pPr marL="177800" indent="-177800" algn="l" fontAlgn="t">
                        <a:spcBef>
                          <a:spcPts val="0"/>
                        </a:spcBef>
                      </a:pPr>
                      <a:r>
                        <a:rPr lang="en-US" sz="950" b="0" u="none" strike="noStrike" dirty="0">
                          <a:solidFill>
                            <a:schemeClr val="tx1"/>
                          </a:solidFill>
                          <a:effectLst/>
                          <a:latin typeface="+mj-lt"/>
                        </a:rPr>
                        <a:t>Embodied carbon limit policies in the Netherlands,</a:t>
                      </a:r>
                      <a:br>
                        <a:rPr lang="en-US" sz="950" b="0" u="none" strike="noStrike" dirty="0">
                          <a:solidFill>
                            <a:schemeClr val="tx1"/>
                          </a:solidFill>
                          <a:effectLst/>
                          <a:latin typeface="+mj-lt"/>
                        </a:rPr>
                      </a:br>
                      <a:r>
                        <a:rPr lang="en-US" sz="950" b="0" u="none" strike="noStrike" dirty="0">
                          <a:solidFill>
                            <a:schemeClr val="tx1"/>
                          </a:solidFill>
                          <a:effectLst/>
                          <a:latin typeface="+mj-lt"/>
                        </a:rPr>
                        <a:t>Sweden, France, and Germany</a:t>
                      </a:r>
                      <a:endParaRPr lang="en-US" sz="950" b="0" u="none" strike="noStrike" baseline="30000" dirty="0">
                        <a:solidFill>
                          <a:schemeClr val="tx1"/>
                        </a:solidFill>
                        <a:effectLst/>
                        <a:latin typeface="+mj-lt"/>
                      </a:endParaRPr>
                    </a:p>
                    <a:p>
                      <a:pPr marL="177800" indent="-177800" algn="l" fontAlgn="t">
                        <a:spcBef>
                          <a:spcPts val="0"/>
                        </a:spcBef>
                      </a:pPr>
                      <a:r>
                        <a:rPr lang="en-US" sz="950" b="0" u="none" strike="noStrike" dirty="0">
                          <a:solidFill>
                            <a:schemeClr val="tx1"/>
                          </a:solidFill>
                          <a:effectLst/>
                          <a:latin typeface="+mj-lt"/>
                        </a:rPr>
                        <a:t>U.S. General Services Administration low embodied carbon concrete standards in the U.S.</a:t>
                      </a:r>
                      <a:endParaRPr lang="en-US" sz="950" b="0" i="0" u="none" strike="noStrike" dirty="0">
                        <a:solidFill>
                          <a:schemeClr val="tx1"/>
                        </a:solidFill>
                        <a:effectLst/>
                        <a:latin typeface="+mj-lt"/>
                      </a:endParaRP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BDEF1"/>
                    </a:solidFill>
                  </a:tcPr>
                </a:tc>
                <a:tc>
                  <a:txBody>
                    <a:bodyPr/>
                    <a:lstStyle/>
                    <a:p>
                      <a:pPr marL="0" indent="0" algn="l" fontAlgn="t">
                        <a:buNone/>
                      </a:pPr>
                      <a:r>
                        <a:rPr lang="en-US" sz="950" b="0" u="none" strike="noStrike">
                          <a:solidFill>
                            <a:schemeClr val="tx1"/>
                          </a:solidFill>
                          <a:effectLst/>
                          <a:latin typeface="+mj-lt"/>
                        </a:rPr>
                        <a:t>Provides a clear market signal to low-emission cement production</a:t>
                      </a:r>
                      <a:endParaRPr lang="en-US" sz="950" b="0" i="0" u="none" strike="noStrike">
                        <a:solidFill>
                          <a:schemeClr val="tx1"/>
                        </a:solidFill>
                        <a:effectLst/>
                        <a:latin typeface="+mj-lt"/>
                      </a:endParaRP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BDEF1"/>
                    </a:solidFill>
                  </a:tcPr>
                </a:tc>
                <a:extLst>
                  <a:ext uri="{0D108BD9-81ED-4DB2-BD59-A6C34878D82A}">
                    <a16:rowId xmlns:a16="http://schemas.microsoft.com/office/drawing/2014/main" val="1285081329"/>
                  </a:ext>
                </a:extLst>
              </a:tr>
              <a:tr h="373687">
                <a:tc>
                  <a:txBody>
                    <a:bodyPr/>
                    <a:lstStyle/>
                    <a:p>
                      <a:pPr marL="0" indent="0" algn="l" fontAlgn="t">
                        <a:buNone/>
                      </a:pPr>
                      <a:r>
                        <a:rPr lang="en-US" sz="950" b="1" u="none" strike="noStrike">
                          <a:solidFill>
                            <a:schemeClr val="tx1"/>
                          </a:solidFill>
                          <a:effectLst/>
                          <a:latin typeface="+mj-lt"/>
                        </a:rPr>
                        <a:t>Infrastructure</a:t>
                      </a:r>
                      <a:endParaRPr lang="en-US" sz="950" b="1" i="0" u="none" strike="noStrike">
                        <a:solidFill>
                          <a:schemeClr val="tx1"/>
                        </a:solidFill>
                        <a:effectLst/>
                        <a:latin typeface="+mj-lt"/>
                      </a:endParaRP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BDFF1"/>
                    </a:solidFill>
                  </a:tcPr>
                </a:tc>
                <a:tc>
                  <a:txBody>
                    <a:bodyPr/>
                    <a:lstStyle/>
                    <a:p>
                      <a:pPr marL="0" indent="0" algn="l" fontAlgn="t">
                        <a:buNone/>
                      </a:pPr>
                      <a:r>
                        <a:rPr lang="en-US" sz="950" b="0" u="none" strike="noStrike">
                          <a:solidFill>
                            <a:schemeClr val="tx1"/>
                          </a:solidFill>
                          <a:effectLst/>
                          <a:latin typeface="+mj-lt"/>
                        </a:rPr>
                        <a:t>Incentive- based</a:t>
                      </a:r>
                      <a:endParaRPr lang="en-US" sz="950" b="0" i="0" u="none" strike="noStrike">
                        <a:solidFill>
                          <a:schemeClr val="tx1"/>
                        </a:solidFill>
                        <a:effectLst/>
                        <a:latin typeface="+mj-lt"/>
                      </a:endParaRP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7EFF8"/>
                    </a:solidFill>
                  </a:tcPr>
                </a:tc>
                <a:tc>
                  <a:txBody>
                    <a:bodyPr/>
                    <a:lstStyle/>
                    <a:p>
                      <a:pPr marL="0" indent="0" algn="l" fontAlgn="t">
                        <a:buNone/>
                      </a:pPr>
                      <a:r>
                        <a:rPr lang="en-US" sz="950" b="0" u="none" strike="noStrike">
                          <a:solidFill>
                            <a:schemeClr val="tx1"/>
                          </a:solidFill>
                          <a:effectLst/>
                          <a:latin typeface="+mj-lt"/>
                        </a:rPr>
                        <a:t>CCUS infrastructure direct funding</a:t>
                      </a:r>
                      <a:endParaRPr lang="en-US" sz="950" b="0" i="0" u="none" strike="noStrike">
                        <a:solidFill>
                          <a:schemeClr val="tx1"/>
                        </a:solidFill>
                        <a:effectLst/>
                        <a:latin typeface="+mj-lt"/>
                      </a:endParaRP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7EFF8"/>
                    </a:solidFill>
                  </a:tcPr>
                </a:tc>
                <a:tc>
                  <a:txBody>
                    <a:bodyPr/>
                    <a:lstStyle/>
                    <a:p>
                      <a:pPr marL="177800" indent="-177800" algn="l" fontAlgn="t">
                        <a:spcBef>
                          <a:spcPts val="0"/>
                        </a:spcBef>
                      </a:pPr>
                      <a:r>
                        <a:rPr lang="en-US" sz="950" b="0" u="none" strike="noStrike">
                          <a:solidFill>
                            <a:schemeClr val="tx1"/>
                          </a:solidFill>
                          <a:effectLst/>
                          <a:latin typeface="+mj-lt"/>
                        </a:rPr>
                        <a:t>Public funding of CCUS hubs in the EU</a:t>
                      </a:r>
                      <a:endParaRPr lang="en-US" sz="950" b="0" u="none" strike="noStrike" baseline="30000">
                        <a:solidFill>
                          <a:schemeClr val="tx1"/>
                        </a:solidFill>
                        <a:effectLst/>
                        <a:latin typeface="+mj-lt"/>
                      </a:endParaRPr>
                    </a:p>
                    <a:p>
                      <a:pPr marL="177800" indent="-177800" algn="l" fontAlgn="t">
                        <a:spcBef>
                          <a:spcPts val="0"/>
                        </a:spcBef>
                      </a:pPr>
                      <a:r>
                        <a:rPr lang="en-US" sz="950" b="0" u="none" strike="noStrike">
                          <a:solidFill>
                            <a:schemeClr val="tx1"/>
                          </a:solidFill>
                          <a:effectLst/>
                          <a:latin typeface="+mj-lt"/>
                        </a:rPr>
                        <a:t>CCUS hubs provision under Bipartisan Infrastructure Law</a:t>
                      </a:r>
                      <a:endParaRPr lang="en-US" sz="950" b="0" i="0" u="none" strike="noStrike">
                        <a:solidFill>
                          <a:schemeClr val="tx1"/>
                        </a:solidFill>
                        <a:effectLst/>
                        <a:latin typeface="+mj-lt"/>
                      </a:endParaRP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7EFF8"/>
                    </a:solidFill>
                  </a:tcPr>
                </a:tc>
                <a:tc>
                  <a:txBody>
                    <a:bodyPr/>
                    <a:lstStyle/>
                    <a:p>
                      <a:pPr marL="0" indent="0" algn="l" fontAlgn="t">
                        <a:buNone/>
                      </a:pPr>
                      <a:r>
                        <a:rPr lang="en-US" sz="950" b="0" u="none" strike="noStrike" dirty="0">
                          <a:solidFill>
                            <a:schemeClr val="tx1"/>
                          </a:solidFill>
                          <a:effectLst/>
                          <a:latin typeface="+mj-lt"/>
                        </a:rPr>
                        <a:t>Over </a:t>
                      </a:r>
                      <a:r>
                        <a:rPr lang="en-US" sz="950" b="1" u="none" strike="noStrike" dirty="0">
                          <a:solidFill>
                            <a:schemeClr val="tx1"/>
                          </a:solidFill>
                          <a:effectLst/>
                          <a:latin typeface="+mj-lt"/>
                        </a:rPr>
                        <a:t>$15 billion</a:t>
                      </a:r>
                      <a:r>
                        <a:rPr lang="en-US" sz="950" b="0" u="none" strike="noStrike" dirty="0">
                          <a:solidFill>
                            <a:schemeClr val="tx1"/>
                          </a:solidFill>
                          <a:effectLst/>
                          <a:latin typeface="+mj-lt"/>
                        </a:rPr>
                        <a:t> committed to develop CCUS hubs in the U.S. and the EU</a:t>
                      </a:r>
                      <a:endParaRPr lang="en-US" sz="950" b="0" i="0" u="none" strike="noStrike" dirty="0">
                        <a:solidFill>
                          <a:schemeClr val="tx1"/>
                        </a:solidFill>
                        <a:effectLst/>
                        <a:latin typeface="+mj-lt"/>
                      </a:endParaRP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7EFF8"/>
                    </a:solidFill>
                  </a:tcPr>
                </a:tc>
                <a:extLst>
                  <a:ext uri="{0D108BD9-81ED-4DB2-BD59-A6C34878D82A}">
                    <a16:rowId xmlns:a16="http://schemas.microsoft.com/office/drawing/2014/main" val="3840288301"/>
                  </a:ext>
                </a:extLst>
              </a:tr>
              <a:tr h="523161">
                <a:tc>
                  <a:txBody>
                    <a:bodyPr/>
                    <a:lstStyle/>
                    <a:p>
                      <a:pPr marL="0" indent="0" algn="l" fontAlgn="t">
                        <a:buNone/>
                      </a:pPr>
                      <a:r>
                        <a:rPr lang="en-US" sz="950" b="1" u="none" strike="noStrike">
                          <a:solidFill>
                            <a:schemeClr val="tx1"/>
                          </a:solidFill>
                          <a:effectLst/>
                          <a:latin typeface="+mj-lt"/>
                        </a:rPr>
                        <a:t>Capital</a:t>
                      </a:r>
                      <a:endParaRPr lang="en-US" sz="950" b="1" i="0" u="none" strike="noStrike">
                        <a:solidFill>
                          <a:schemeClr val="tx1"/>
                        </a:solidFill>
                        <a:effectLst/>
                        <a:latin typeface="+mj-lt"/>
                      </a:endParaRPr>
                    </a:p>
                  </a:txBody>
                  <a:tcPr anchor="ct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FF1"/>
                    </a:solidFill>
                  </a:tcPr>
                </a:tc>
                <a:tc>
                  <a:txBody>
                    <a:bodyPr/>
                    <a:lstStyle/>
                    <a:p>
                      <a:pPr marL="0" indent="0" algn="l" fontAlgn="t">
                        <a:buNone/>
                      </a:pPr>
                      <a:r>
                        <a:rPr lang="en-US" sz="950" b="0" u="none" strike="noStrike">
                          <a:solidFill>
                            <a:schemeClr val="tx1"/>
                          </a:solidFill>
                          <a:effectLst/>
                          <a:latin typeface="+mj-lt"/>
                        </a:rPr>
                        <a:t>Incentive- based</a:t>
                      </a:r>
                      <a:endParaRPr lang="en-US" sz="950" b="0" i="0" u="none" strike="noStrike">
                        <a:solidFill>
                          <a:schemeClr val="tx1"/>
                        </a:solidFill>
                        <a:effectLst/>
                        <a:latin typeface="+mj-lt"/>
                      </a:endParaRPr>
                    </a:p>
                  </a:txBody>
                  <a:tcPr anchor="ct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8"/>
                    </a:solidFill>
                  </a:tcPr>
                </a:tc>
                <a:tc>
                  <a:txBody>
                    <a:bodyPr/>
                    <a:lstStyle/>
                    <a:p>
                      <a:pPr marL="0" indent="0" algn="l" fontAlgn="t">
                        <a:buNone/>
                      </a:pPr>
                      <a:r>
                        <a:rPr lang="en-US" sz="950" b="0" u="none" strike="noStrike" dirty="0">
                          <a:solidFill>
                            <a:schemeClr val="tx1"/>
                          </a:solidFill>
                          <a:effectLst/>
                          <a:latin typeface="+mj-lt"/>
                        </a:rPr>
                        <a:t>Tax credits/subsidies</a:t>
                      </a:r>
                      <a:endParaRPr lang="en-US" sz="950" b="0" i="0" u="none" strike="noStrike" dirty="0">
                        <a:solidFill>
                          <a:schemeClr val="tx1"/>
                        </a:solidFill>
                        <a:effectLst/>
                        <a:latin typeface="+mj-lt"/>
                      </a:endParaRPr>
                    </a:p>
                  </a:txBody>
                  <a:tcPr anchor="ct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8"/>
                    </a:solidFill>
                  </a:tcPr>
                </a:tc>
                <a:tc>
                  <a:txBody>
                    <a:bodyPr/>
                    <a:lstStyle/>
                    <a:p>
                      <a:pPr marL="177800" indent="-177800" algn="l" fontAlgn="t">
                        <a:spcBef>
                          <a:spcPts val="0"/>
                        </a:spcBef>
                      </a:pPr>
                      <a:r>
                        <a:rPr lang="en-US" sz="950" b="0" u="none" strike="noStrike" dirty="0">
                          <a:solidFill>
                            <a:schemeClr val="tx1"/>
                          </a:solidFill>
                          <a:effectLst/>
                          <a:latin typeface="+mj-lt"/>
                        </a:rPr>
                        <a:t>CCUS tax credits under Inflation Reduction Act</a:t>
                      </a:r>
                      <a:endParaRPr lang="en-US" sz="950" b="0" i="0" u="none" strike="noStrike" dirty="0">
                        <a:solidFill>
                          <a:schemeClr val="tx1"/>
                        </a:solidFill>
                        <a:effectLst/>
                        <a:latin typeface="+mj-lt"/>
                      </a:endParaRPr>
                    </a:p>
                  </a:txBody>
                  <a:tcPr anchor="ct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8"/>
                    </a:solidFill>
                  </a:tcPr>
                </a:tc>
                <a:tc>
                  <a:txBody>
                    <a:bodyPr/>
                    <a:lstStyle/>
                    <a:p>
                      <a:pPr marL="0" indent="0" algn="l" fontAlgn="t">
                        <a:lnSpc>
                          <a:spcPct val="100000"/>
                        </a:lnSpc>
                        <a:spcBef>
                          <a:spcPts val="0"/>
                        </a:spcBef>
                        <a:buNone/>
                      </a:pPr>
                      <a:r>
                        <a:rPr lang="en-US" sz="950" b="1" u="none" strike="noStrike" dirty="0">
                          <a:solidFill>
                            <a:schemeClr val="tx1"/>
                          </a:solidFill>
                          <a:effectLst/>
                          <a:latin typeface="+mj-lt"/>
                        </a:rPr>
                        <a:t>20-30%</a:t>
                      </a:r>
                      <a:r>
                        <a:rPr lang="en-US" sz="950" b="0" u="none" strike="noStrike" dirty="0">
                          <a:solidFill>
                            <a:schemeClr val="tx1"/>
                          </a:solidFill>
                          <a:effectLst/>
                          <a:latin typeface="+mj-lt"/>
                        </a:rPr>
                        <a:t> reduction in costs to deploy CCUS in cement plants;</a:t>
                      </a:r>
                      <a:r>
                        <a:rPr lang="en-US" sz="950" b="0" u="none" strike="noStrike" kern="1200" dirty="0">
                          <a:solidFill>
                            <a:schemeClr val="tx1"/>
                          </a:solidFill>
                          <a:effectLst/>
                          <a:latin typeface="+mj-lt"/>
                          <a:ea typeface="+mn-ea"/>
                          <a:cs typeface="+mn-cs"/>
                        </a:rPr>
                        <a:t> </a:t>
                      </a:r>
                      <a:r>
                        <a:rPr lang="en-US" sz="950" b="0" u="none" strike="noStrike" kern="1200" dirty="0">
                          <a:solidFill>
                            <a:schemeClr val="tx1"/>
                          </a:solidFill>
                          <a:effectLst/>
                          <a:latin typeface="+mn-lt"/>
                          <a:ea typeface="+mn-ea"/>
                          <a:cs typeface="+mn-cs"/>
                        </a:rPr>
                        <a:t>extended 45Q credit results in a CCUS cost of </a:t>
                      </a:r>
                      <a:r>
                        <a:rPr lang="en-US" sz="950" b="1" u="none" strike="noStrike" kern="1200" dirty="0">
                          <a:solidFill>
                            <a:schemeClr val="tx1"/>
                          </a:solidFill>
                          <a:effectLst/>
                          <a:latin typeface="+mn-lt"/>
                          <a:ea typeface="+mn-ea"/>
                          <a:cs typeface="+mn-cs"/>
                        </a:rPr>
                        <a:t>$15-$65/ton </a:t>
                      </a:r>
                      <a:r>
                        <a:rPr lang="en-US" sz="950" b="0" u="none" strike="noStrike" kern="1200" dirty="0">
                          <a:solidFill>
                            <a:schemeClr val="tx1"/>
                          </a:solidFill>
                          <a:effectLst/>
                          <a:latin typeface="+mn-lt"/>
                          <a:ea typeface="+mn-ea"/>
                          <a:cs typeface="+mn-cs"/>
                        </a:rPr>
                        <a:t>in cement plants</a:t>
                      </a:r>
                      <a:endParaRPr lang="en-US" sz="950" b="0" i="0" u="none" strike="noStrike" kern="1200" dirty="0">
                        <a:solidFill>
                          <a:schemeClr val="tx1"/>
                        </a:solidFill>
                        <a:effectLst/>
                        <a:latin typeface="+mn-lt"/>
                        <a:ea typeface="+mn-ea"/>
                        <a:cs typeface="+mn-cs"/>
                      </a:endParaRPr>
                    </a:p>
                  </a:txBody>
                  <a:tcPr anchor="ct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8"/>
                    </a:solidFill>
                  </a:tcPr>
                </a:tc>
                <a:extLst>
                  <a:ext uri="{0D108BD9-81ED-4DB2-BD59-A6C34878D82A}">
                    <a16:rowId xmlns:a16="http://schemas.microsoft.com/office/drawing/2014/main" val="1721927118"/>
                  </a:ext>
                </a:extLst>
              </a:tr>
            </a:tbl>
          </a:graphicData>
        </a:graphic>
      </p:graphicFrame>
      <p:sp>
        <p:nvSpPr>
          <p:cNvPr id="8" name="Title 7">
            <a:extLst>
              <a:ext uri="{FF2B5EF4-FFF2-40B4-BE49-F238E27FC236}">
                <a16:creationId xmlns:a16="http://schemas.microsoft.com/office/drawing/2014/main" id="{0FD067B2-25B3-36A1-F70E-8D965408F389}"/>
              </a:ext>
            </a:extLst>
          </p:cNvPr>
          <p:cNvSpPr>
            <a:spLocks noGrp="1"/>
          </p:cNvSpPr>
          <p:nvPr>
            <p:ph type="title"/>
          </p:nvPr>
        </p:nvSpPr>
        <p:spPr/>
        <p:txBody>
          <a:bodyPr vert="horz">
            <a:noAutofit/>
          </a:bodyPr>
          <a:lstStyle/>
          <a:p>
            <a:r>
              <a:rPr lang="en-US">
                <a:solidFill>
                  <a:srgbClr val="000000"/>
                </a:solidFill>
                <a:latin typeface="Arial" panose="020B0604020202020204" pitchFamily="34" charset="0"/>
              </a:rPr>
              <a:t>Despite policy uncertainty, a broad range of instruments have been implemented to decarbonize cement manufacturing</a:t>
            </a:r>
            <a:endParaRPr lang="en-US"/>
          </a:p>
        </p:txBody>
      </p:sp>
      <p:sp>
        <p:nvSpPr>
          <p:cNvPr id="9" name="Oval 8">
            <a:extLst>
              <a:ext uri="{FF2B5EF4-FFF2-40B4-BE49-F238E27FC236}">
                <a16:creationId xmlns:a16="http://schemas.microsoft.com/office/drawing/2014/main" id="{73B0F7BB-592A-AF46-315B-0A9FEADE9EBF}"/>
              </a:ext>
            </a:extLst>
          </p:cNvPr>
          <p:cNvSpPr/>
          <p:nvPr/>
        </p:nvSpPr>
        <p:spPr bwMode="gray">
          <a:xfrm>
            <a:off x="0" y="45720"/>
            <a:ext cx="416560" cy="406400"/>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2</a:t>
            </a:r>
          </a:p>
        </p:txBody>
      </p:sp>
      <p:sp>
        <p:nvSpPr>
          <p:cNvPr id="10" name="Rectangle 9">
            <a:extLst>
              <a:ext uri="{FF2B5EF4-FFF2-40B4-BE49-F238E27FC236}">
                <a16:creationId xmlns:a16="http://schemas.microsoft.com/office/drawing/2014/main" id="{39B52B4A-8BE1-530E-6CDB-3BAB46FA1C70}"/>
              </a:ext>
            </a:extLst>
          </p:cNvPr>
          <p:cNvSpPr/>
          <p:nvPr/>
        </p:nvSpPr>
        <p:spPr bwMode="gray">
          <a:xfrm>
            <a:off x="495884" y="68051"/>
            <a:ext cx="2430196" cy="36576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Cement</a:t>
            </a:r>
          </a:p>
        </p:txBody>
      </p:sp>
      <p:sp>
        <p:nvSpPr>
          <p:cNvPr id="15" name="btfpNotesBox962619">
            <a:extLst>
              <a:ext uri="{FF2B5EF4-FFF2-40B4-BE49-F238E27FC236}">
                <a16:creationId xmlns:a16="http://schemas.microsoft.com/office/drawing/2014/main" id="{E82612FB-E557-AA53-240A-EFB554A098EE}"/>
              </a:ext>
            </a:extLst>
          </p:cNvPr>
          <p:cNvSpPr txBox="1"/>
          <p:nvPr>
            <p:custDataLst>
              <p:tags r:id="rId3"/>
            </p:custDataLst>
          </p:nvPr>
        </p:nvSpPr>
        <p:spPr bwMode="gray">
          <a:xfrm>
            <a:off x="330200" y="6112655"/>
            <a:ext cx="9118403" cy="615553"/>
          </a:xfrm>
          <a:prstGeom prst="rect">
            <a:avLst/>
          </a:prstGeom>
          <a:noFill/>
        </p:spPr>
        <p:txBody>
          <a:bodyPr vert="horz"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lvl="0">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a:t>
            </a:r>
            <a:r>
              <a:rPr lang="en-US" sz="800" dirty="0">
                <a:solidFill>
                  <a:srgbClr val="000000"/>
                </a:solidFill>
                <a:latin typeface="Arial"/>
              </a:rPr>
              <a:t> WEF, </a:t>
            </a:r>
            <a:r>
              <a:rPr lang="en-US" sz="800" dirty="0">
                <a:solidFill>
                  <a:srgbClr val="000000"/>
                </a:solidFill>
                <a:latin typeface="Arial"/>
                <a:hlinkClick r:id="rId8"/>
              </a:rPr>
              <a:t>Net-Zero Industry Tracker </a:t>
            </a:r>
            <a:r>
              <a:rPr kumimoji="0" lang="en-US" sz="800" b="0" i="0" u="none" strike="noStrike" kern="1200" cap="none" spc="0" normalizeH="0" baseline="0" noProof="0" dirty="0">
                <a:ln>
                  <a:noFill/>
                </a:ln>
                <a:solidFill>
                  <a:srgbClr val="000000"/>
                </a:solidFill>
                <a:effectLst/>
                <a:uLnTx/>
                <a:uFillTx/>
                <a:latin typeface="Arial"/>
                <a:ea typeface="+mn-ea"/>
                <a:cs typeface="+mn-cs"/>
              </a:rPr>
              <a:t>(2023); Climate Bond,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9"/>
              </a:rPr>
              <a:t>Cementing the global net-zero transition</a:t>
            </a:r>
            <a:r>
              <a:rPr kumimoji="0" lang="en-US" sz="800" b="0" i="0" u="none" strike="noStrike" kern="1200" cap="none" spc="0" normalizeH="0" baseline="0" noProof="0" dirty="0">
                <a:ln>
                  <a:noFill/>
                </a:ln>
                <a:solidFill>
                  <a:srgbClr val="000000"/>
                </a:solidFill>
                <a:effectLst/>
                <a:uLnTx/>
                <a:uFillTx/>
                <a:latin typeface="Arial"/>
                <a:ea typeface="+mn-ea"/>
                <a:cs typeface="+mn-cs"/>
              </a:rPr>
              <a:t> (2023); EC,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0"/>
              </a:rPr>
              <a:t>EU Innovation Fund</a:t>
            </a:r>
            <a:r>
              <a:rPr kumimoji="0" lang="en-US" sz="800" b="0" i="0" u="none" strike="noStrike" kern="1200" cap="none" spc="0" normalizeH="0" baseline="0" noProof="0" dirty="0">
                <a:ln>
                  <a:noFill/>
                </a:ln>
                <a:solidFill>
                  <a:srgbClr val="000000"/>
                </a:solidFill>
                <a:effectLst/>
                <a:uLnTx/>
                <a:uFillTx/>
                <a:latin typeface="Arial"/>
                <a:ea typeface="+mn-ea"/>
                <a:cs typeface="+mn-cs"/>
              </a:rPr>
              <a:t> (2024); Global Policy Watch,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1"/>
              </a:rPr>
              <a:t>EU Net-Zero Industry Act</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(2024); EC,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2"/>
              </a:rPr>
              <a:t>EU ETS</a:t>
            </a:r>
            <a:r>
              <a:rPr kumimoji="0" lang="en-US" sz="800" b="0" i="0" u="none" strike="noStrike" kern="1200" cap="none" spc="0" normalizeH="0" baseline="0" noProof="0" dirty="0">
                <a:ln>
                  <a:noFill/>
                </a:ln>
                <a:solidFill>
                  <a:srgbClr val="000000"/>
                </a:solidFill>
                <a:effectLst/>
                <a:uLnTx/>
                <a:uFillTx/>
                <a:latin typeface="Arial"/>
                <a:ea typeface="+mn-ea"/>
                <a:cs typeface="+mn-cs"/>
              </a:rPr>
              <a:t> (2024); ICAP,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3"/>
              </a:rPr>
              <a:t>California ETS</a:t>
            </a:r>
            <a:r>
              <a:rPr kumimoji="0" lang="en-US" sz="800" b="0" i="0" u="none" strike="noStrike" kern="1200" cap="none" spc="0" normalizeH="0" baseline="0" noProof="0" dirty="0">
                <a:ln>
                  <a:noFill/>
                </a:ln>
                <a:solidFill>
                  <a:srgbClr val="000000"/>
                </a:solidFill>
                <a:effectLst/>
                <a:uLnTx/>
                <a:uFillTx/>
                <a:latin typeface="Arial"/>
                <a:ea typeface="+mn-ea"/>
                <a:cs typeface="+mn-cs"/>
              </a:rPr>
              <a:t> (2024); EC,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4"/>
              </a:rPr>
              <a:t>EU CBAM</a:t>
            </a:r>
            <a:r>
              <a:rPr kumimoji="0" lang="en-US" sz="800" b="0" i="0" u="none" strike="noStrike" kern="1200" cap="none" spc="0" normalizeH="0" baseline="0" noProof="0" dirty="0">
                <a:ln>
                  <a:noFill/>
                </a:ln>
                <a:solidFill>
                  <a:srgbClr val="000000"/>
                </a:solidFill>
                <a:effectLst/>
                <a:uLnTx/>
                <a:uFillTx/>
                <a:latin typeface="Arial"/>
                <a:ea typeface="+mn-ea"/>
                <a:cs typeface="+mn-cs"/>
              </a:rPr>
              <a:t> (2024); UNIDO,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5"/>
              </a:rPr>
              <a:t>GPP Pledge</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(2023); Office of the Federal Chief Sustainability Officer,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6"/>
              </a:rPr>
              <a:t>Federal Buy Clean Initiative</a:t>
            </a:r>
            <a:r>
              <a:rPr kumimoji="0" lang="en-US" sz="800" b="0" i="0" u="none" strike="noStrike" kern="1200" cap="none" spc="0" normalizeH="0" baseline="0" noProof="0" dirty="0">
                <a:ln>
                  <a:noFill/>
                </a:ln>
                <a:solidFill>
                  <a:srgbClr val="000000"/>
                </a:solidFill>
                <a:effectLst/>
                <a:uLnTx/>
                <a:uFillTx/>
                <a:latin typeface="Arial"/>
                <a:ea typeface="+mn-ea"/>
                <a:cs typeface="+mn-cs"/>
              </a:rPr>
              <a:t> (2024); S&amp;P Global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7"/>
              </a:rPr>
              <a:t>IRA 45Q</a:t>
            </a:r>
            <a:r>
              <a:rPr kumimoji="0" lang="en-US" sz="800" b="0" i="0" u="none" strike="noStrike" kern="1200" cap="none" spc="0" normalizeH="0" baseline="0" noProof="0" dirty="0">
                <a:ln>
                  <a:noFill/>
                </a:ln>
                <a:solidFill>
                  <a:srgbClr val="000000"/>
                </a:solidFill>
                <a:effectLst/>
                <a:uLnTx/>
                <a:uFillTx/>
                <a:latin typeface="Arial"/>
                <a:ea typeface="+mn-ea"/>
                <a:cs typeface="+mn-cs"/>
              </a:rPr>
              <a:t> (2023)</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CATF,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8"/>
              </a:rPr>
              <a:t>EU </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18"/>
              </a:rPr>
              <a:t>CCfDs</a:t>
            </a:r>
            <a:r>
              <a:rPr kumimoji="0" lang="en-US" sz="800" b="0" i="0" u="none" strike="noStrike" kern="1200" cap="none" spc="0" normalizeH="0" baseline="0" noProof="0" dirty="0">
                <a:ln>
                  <a:noFill/>
                </a:ln>
                <a:solidFill>
                  <a:srgbClr val="000000"/>
                </a:solidFill>
                <a:effectLst/>
                <a:uLnTx/>
                <a:uFillTx/>
                <a:latin typeface="Arial"/>
                <a:ea typeface="+mn-ea"/>
                <a:cs typeface="+mn-cs"/>
              </a:rPr>
              <a:t> (2024); DOE,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9"/>
              </a:rPr>
              <a:t>DOE’s Industrial Demonstrations Program</a:t>
            </a:r>
            <a:r>
              <a:rPr kumimoji="0" lang="en-US" sz="800" b="0" i="0" u="none" strike="noStrike" kern="1200" cap="none" spc="0" normalizeH="0" baseline="0" noProof="0" dirty="0">
                <a:ln>
                  <a:noFill/>
                </a:ln>
                <a:solidFill>
                  <a:srgbClr val="000000"/>
                </a:solidFill>
                <a:effectLst/>
                <a:uLnTx/>
                <a:uFillTx/>
                <a:latin typeface="Arial"/>
                <a:ea typeface="+mn-ea"/>
                <a:cs typeface="+mn-cs"/>
              </a:rPr>
              <a:t> (2023); EC,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0"/>
              </a:rPr>
              <a:t>EU Innovation Fund </a:t>
            </a:r>
            <a:r>
              <a:rPr lang="en-US" sz="800" dirty="0">
                <a:solidFill>
                  <a:srgbClr val="000000"/>
                </a:solidFill>
                <a:latin typeface="Arial"/>
                <a:hlinkClick r:id="rId20"/>
              </a:rPr>
              <a:t>p</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20"/>
              </a:rPr>
              <a:t>rojects</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(2025).</a:t>
            </a:r>
            <a:br>
              <a:rPr kumimoji="0" lang="en-US" sz="800" b="0" i="1" u="none" strike="noStrike" kern="1200" cap="none" spc="0" normalizeH="0" baseline="0" noProof="0" dirty="0">
                <a:ln>
                  <a:noFill/>
                </a:ln>
                <a:solidFill>
                  <a:srgbClr val="000000"/>
                </a:solidFill>
                <a:effectLst/>
                <a:uLnTx/>
                <a:uFillTx/>
                <a:latin typeface="Arial"/>
                <a:ea typeface="+mn-ea"/>
                <a:cs typeface="+mn-cs"/>
              </a:rPr>
            </a:br>
            <a:r>
              <a:rPr kumimoji="0" lang="en-US" sz="800" b="0" i="0" u="none" strike="noStrike" kern="1200" cap="none" spc="0" normalizeH="0" baseline="0" noProof="0" dirty="0">
                <a:ln>
                  <a:noFill/>
                </a:ln>
                <a:solidFill>
                  <a:srgbClr val="000000"/>
                </a:solidFill>
                <a:effectLst/>
                <a:uLnTx/>
                <a:uFillTx/>
                <a:latin typeface="Arial"/>
                <a:ea typeface="+mn-ea"/>
                <a:cs typeface="+mn-cs"/>
              </a:rPr>
              <a:t>Credit: Shaurir Ramanujan, Hoshi Ogawa, Sho Tatsuno, Jessica Cong, Shailesh Mishra, Hyae Ryung Kim, and </a:t>
            </a:r>
            <a:r>
              <a:rPr lang="en-US" sz="800" dirty="0">
                <a:solidFill>
                  <a:srgbClr val="000000"/>
                </a:solidFill>
                <a:hlinkClick r:id="rId21"/>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2"/>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23"/>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9143875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FCD2A-1E9D-8A83-DF03-8EC9628F3E2F}"/>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9D95AEAB-4ECD-D0DB-E179-2F2603424AD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1" imgW="592" imgH="591" progId="TCLayout.ActiveDocument.1">
                  <p:embed/>
                </p:oleObj>
              </mc:Choice>
              <mc:Fallback>
                <p:oleObj name="think-cell Slide" r:id="rId31" imgW="592" imgH="591" progId="TCLayout.ActiveDocument.1">
                  <p:embed/>
                  <p:pic>
                    <p:nvPicPr>
                      <p:cNvPr id="7" name="think-cell data - do not delete" hidden="1">
                        <a:extLst>
                          <a:ext uri="{FF2B5EF4-FFF2-40B4-BE49-F238E27FC236}">
                            <a16:creationId xmlns:a16="http://schemas.microsoft.com/office/drawing/2014/main" id="{9D95AEAB-4ECD-D0DB-E179-2F2603424AD3}"/>
                          </a:ext>
                        </a:extLst>
                      </p:cNvPr>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F35E9B8A-54CF-8059-810D-CCDDA2AAB2DF}"/>
              </a:ext>
            </a:extLst>
          </p:cNvPr>
          <p:cNvSpPr>
            <a:spLocks noGrp="1"/>
          </p:cNvSpPr>
          <p:nvPr>
            <p:ph type="title"/>
          </p:nvPr>
        </p:nvSpPr>
        <p:spPr/>
        <p:txBody>
          <a:bodyPr vert="horz">
            <a:noAutofit/>
          </a:bodyPr>
          <a:lstStyle/>
          <a:p>
            <a:r>
              <a:rPr lang="en-US" dirty="0">
                <a:cs typeface="Arial"/>
              </a:rPr>
              <a:t>Significant reduction in LCOC and stronger financial incentives key to achieving economically feasible cement CCUS projects</a:t>
            </a:r>
          </a:p>
        </p:txBody>
      </p:sp>
      <p:sp>
        <p:nvSpPr>
          <p:cNvPr id="26" name="btfpNotesBox962619">
            <a:extLst>
              <a:ext uri="{FF2B5EF4-FFF2-40B4-BE49-F238E27FC236}">
                <a16:creationId xmlns:a16="http://schemas.microsoft.com/office/drawing/2014/main" id="{6BBD95D4-77BF-5845-D021-045E7B7CB2DB}"/>
              </a:ext>
            </a:extLst>
          </p:cNvPr>
          <p:cNvSpPr txBox="1"/>
          <p:nvPr>
            <p:custDataLst>
              <p:tags r:id="rId3"/>
            </p:custDataLst>
          </p:nvPr>
        </p:nvSpPr>
        <p:spPr bwMode="gray">
          <a:xfrm>
            <a:off x="329185" y="6149674"/>
            <a:ext cx="8906256" cy="615553"/>
          </a:xfrm>
          <a:prstGeom prst="rect">
            <a:avLst/>
          </a:prstGeom>
          <a:noFill/>
        </p:spPr>
        <p:txBody>
          <a:bodyPr vert="horz" wrap="square" lIns="0" tIns="0" rIns="0" bIns="0" rtlCol="0" anchor="b">
            <a:spAutoFit/>
          </a:bodyPr>
          <a:lstStyle/>
          <a:p>
            <a:pPr>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Notes: Uses $90, the industry average, as LCOC. Uses $14 and $10 transport and storage costs, on the higher end of general (i.e., non-iron and steel specific) IEA estimates, for a more conservative approach; ~$7 VCOM is also a general figure.</a:t>
            </a:r>
            <a:r>
              <a:rPr lang="en-US" sz="800" dirty="0">
                <a:solidFill>
                  <a:srgbClr val="000000"/>
                </a:solidFill>
                <a:latin typeface="Aria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Sources: DOE,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3"/>
              </a:rPr>
              <a:t>Industrial Demonstrations Program</a:t>
            </a:r>
            <a:r>
              <a:rPr kumimoji="0" lang="en-US" sz="800" b="0" i="0" u="none" strike="noStrike" kern="1200" cap="none" spc="0" normalizeH="0" baseline="0" noProof="0" dirty="0">
                <a:ln>
                  <a:noFill/>
                </a:ln>
                <a:solidFill>
                  <a:srgbClr val="000000"/>
                </a:solidFill>
                <a:effectLst/>
                <a:uLnTx/>
                <a:uFillTx/>
                <a:latin typeface="Arial"/>
                <a:ea typeface="+mn-ea"/>
                <a:cs typeface="+mn-cs"/>
              </a:rPr>
              <a:t> (2024); </a:t>
            </a:r>
            <a:r>
              <a:rPr kumimoji="0" lang="en-US" sz="800" b="0" i="0" u="none" strike="noStrike" kern="1200" cap="none" spc="0" normalizeH="0" baseline="0" noProof="0" dirty="0" err="1">
                <a:ln>
                  <a:noFill/>
                </a:ln>
                <a:solidFill>
                  <a:srgbClr val="000000"/>
                </a:solidFill>
                <a:effectLst/>
                <a:uLnTx/>
                <a:uFillTx/>
                <a:latin typeface="Arial"/>
                <a:ea typeface="+mn-ea"/>
                <a:cs typeface="+mn-cs"/>
              </a:rPr>
              <a:t>Businesswire</a:t>
            </a:r>
            <a:r>
              <a:rPr kumimoji="0" lang="en-US" sz="800" b="0" i="0" u="none" strike="noStrike" kern="1200" cap="none" spc="0" normalizeH="0" baseline="0" noProof="0" dirty="0">
                <a:ln>
                  <a:noFill/>
                </a:ln>
                <a:solidFill>
                  <a:srgbClr val="000000"/>
                </a:solidFill>
                <a:effectLst/>
                <a:uLnTx/>
                <a:uFillTx/>
                <a:latin typeface="Arial"/>
                <a:ea typeface="+mn-ea"/>
                <a:cs typeface="+mn-cs"/>
              </a:rPr>
              <a:t>,</a:t>
            </a:r>
            <a:r>
              <a:rPr lang="en-US" sz="800" dirty="0">
                <a:solidFill>
                  <a:srgbClr val="000000"/>
                </a:solidFill>
                <a:latin typeface="Arial"/>
              </a:rPr>
              <a:t> </a:t>
            </a:r>
            <a:r>
              <a:rPr lang="en-US" sz="800" dirty="0">
                <a:solidFill>
                  <a:srgbClr val="000000"/>
                </a:solidFill>
                <a:latin typeface="Arial"/>
                <a:hlinkClick r:id="rId34"/>
              </a:rPr>
              <a:t>EU backs pioneering CO</a:t>
            </a:r>
            <a:r>
              <a:rPr lang="en-US" altLang="zh-CN" sz="800" baseline="-25000" dirty="0">
                <a:solidFill>
                  <a:srgbClr val="000000"/>
                </a:solidFill>
                <a:cs typeface="Arial"/>
              </a:rPr>
              <a:t>2</a:t>
            </a:r>
            <a:r>
              <a:rPr lang="en-US" sz="800" dirty="0">
                <a:solidFill>
                  <a:srgbClr val="000000"/>
                </a:solidFill>
                <a:latin typeface="Arial"/>
                <a:hlinkClick r:id="rId34"/>
              </a:rPr>
              <a:t> capture project at Cemex’s </a:t>
            </a:r>
            <a:r>
              <a:rPr lang="en-US" sz="800" dirty="0" err="1">
                <a:solidFill>
                  <a:srgbClr val="000000"/>
                </a:solidFill>
                <a:latin typeface="Arial"/>
                <a:hlinkClick r:id="rId34"/>
              </a:rPr>
              <a:t>Rüdersdorf</a:t>
            </a:r>
            <a:r>
              <a:rPr lang="en-US" sz="800" dirty="0">
                <a:solidFill>
                  <a:srgbClr val="000000"/>
                </a:solidFill>
                <a:latin typeface="Arial"/>
                <a:hlinkClick r:id="rId34"/>
              </a:rPr>
              <a:t> Cement Plant</a:t>
            </a:r>
            <a:r>
              <a:rPr lang="en-US" sz="800" dirty="0">
                <a:solidFill>
                  <a:srgbClr val="000000"/>
                </a:solidFill>
              </a:rPr>
              <a:t> </a:t>
            </a:r>
            <a:r>
              <a:rPr lang="en-US" sz="800" dirty="0">
                <a:solidFill>
                  <a:srgbClr val="000000"/>
                </a:solidFill>
                <a:latin typeface="Arial"/>
              </a:rPr>
              <a:t>(2024); Agg-Net, </a:t>
            </a:r>
            <a:r>
              <a:rPr lang="en-US" sz="800" dirty="0">
                <a:solidFill>
                  <a:srgbClr val="000000"/>
                </a:solidFill>
                <a:latin typeface="Arial"/>
                <a:hlinkClick r:id="rId35"/>
              </a:rPr>
              <a:t>Cemex cement plant chosen for US DOE-funded CCUS project</a:t>
            </a:r>
            <a:r>
              <a:rPr lang="en-US" sz="800" dirty="0">
                <a:solidFill>
                  <a:srgbClr val="000000"/>
                </a:solidFill>
                <a:latin typeface="Arial"/>
              </a:rPr>
              <a:t> (2025); ArcelorMittal, </a:t>
            </a:r>
            <a:r>
              <a:rPr lang="en-US" sz="800" dirty="0" err="1">
                <a:solidFill>
                  <a:srgbClr val="000000"/>
                </a:solidFill>
                <a:latin typeface="Arial"/>
                <a:hlinkClick r:id="rId36"/>
              </a:rPr>
              <a:t>LanzaTech</a:t>
            </a:r>
            <a:r>
              <a:rPr lang="en-US" sz="800" dirty="0">
                <a:solidFill>
                  <a:srgbClr val="000000"/>
                </a:solidFill>
                <a:latin typeface="Arial"/>
                <a:hlinkClick r:id="rId36"/>
              </a:rPr>
              <a:t> partnership</a:t>
            </a:r>
            <a:r>
              <a:rPr lang="en-US" sz="800" dirty="0">
                <a:solidFill>
                  <a:srgbClr val="000000"/>
                </a:solidFill>
              </a:rPr>
              <a:t> </a:t>
            </a:r>
            <a:r>
              <a:rPr lang="en-US" sz="800" dirty="0">
                <a:solidFill>
                  <a:srgbClr val="000000"/>
                </a:solidFill>
                <a:latin typeface="Arial"/>
              </a:rPr>
              <a:t>(2021); Bloomberg, </a:t>
            </a:r>
            <a:r>
              <a:rPr lang="en-US" sz="800" dirty="0">
                <a:solidFill>
                  <a:srgbClr val="000000"/>
                </a:solidFill>
                <a:latin typeface="Arial"/>
                <a:hlinkClick r:id="rId37"/>
              </a:rPr>
              <a:t>CCUS market</a:t>
            </a:r>
            <a:r>
              <a:rPr lang="en-US" sz="800" dirty="0">
                <a:solidFill>
                  <a:srgbClr val="000000"/>
                </a:solidFill>
                <a:latin typeface="Arial"/>
              </a:rPr>
              <a:t> (2023); IEA,</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8"/>
              </a:rPr>
              <a:t>Iron and Steel Technology Roadmap</a:t>
            </a:r>
            <a:r>
              <a:rPr kumimoji="0" lang="en-US" sz="800" b="0" i="0" u="none" strike="noStrike" kern="1200" cap="none" spc="0" normalizeH="0" baseline="0" noProof="0" dirty="0">
                <a:ln>
                  <a:noFill/>
                </a:ln>
                <a:solidFill>
                  <a:srgbClr val="000000"/>
                </a:solidFill>
                <a:effectLst/>
                <a:uLnTx/>
                <a:uFillTx/>
                <a:latin typeface="Arial"/>
                <a:ea typeface="+mn-ea"/>
                <a:cs typeface="+mn-cs"/>
              </a:rPr>
              <a:t> (2020); IEA,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9"/>
              </a:rPr>
              <a:t>Is carbon capture too expensive?</a:t>
            </a:r>
            <a:r>
              <a:rPr kumimoji="0" lang="en-US" sz="800" b="0" i="0" u="none" strike="noStrike" kern="1200" cap="none" spc="0" normalizeH="0" baseline="0" noProof="0" dirty="0">
                <a:ln>
                  <a:noFill/>
                </a:ln>
                <a:solidFill>
                  <a:srgbClr val="000000"/>
                </a:solidFill>
                <a:effectLst/>
                <a:uLnTx/>
                <a:uFillTx/>
                <a:latin typeface="Arial"/>
                <a:ea typeface="+mn-ea"/>
                <a:cs typeface="+mn-cs"/>
              </a:rPr>
              <a:t> (2021).</a:t>
            </a:r>
            <a:endParaRPr lang="en-US" sz="800" dirty="0">
              <a:solidFill>
                <a:srgbClr val="000000"/>
              </a:solidFill>
              <a:ea typeface="+mn-lt"/>
              <a:cs typeface="+mn-lt"/>
            </a:endParaRPr>
          </a:p>
          <a:p>
            <a:pPr>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Shaurir Ramanujan, Anda Wang, Hyae Ryung Kim, and </a:t>
            </a:r>
            <a:r>
              <a:rPr lang="en-US" sz="800" dirty="0">
                <a:solidFill>
                  <a:srgbClr val="000000"/>
                </a:solidFill>
                <a:hlinkClick r:id="rId40"/>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41"/>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42"/>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5" name="btfpColumnHeaderBox741267">
            <a:extLst>
              <a:ext uri="{FF2B5EF4-FFF2-40B4-BE49-F238E27FC236}">
                <a16:creationId xmlns:a16="http://schemas.microsoft.com/office/drawing/2014/main" id="{4A013069-73F4-1698-B749-F1E76BA8AEE6}"/>
              </a:ext>
            </a:extLst>
          </p:cNvPr>
          <p:cNvGrpSpPr/>
          <p:nvPr>
            <p:custDataLst>
              <p:tags r:id="rId4"/>
            </p:custDataLst>
          </p:nvPr>
        </p:nvGrpSpPr>
        <p:grpSpPr>
          <a:xfrm>
            <a:off x="329184" y="1554480"/>
            <a:ext cx="7120313" cy="293090"/>
            <a:chOff x="330200" y="1536446"/>
            <a:chExt cx="5495528" cy="293090"/>
          </a:xfrm>
        </p:grpSpPr>
        <p:sp>
          <p:nvSpPr>
            <p:cNvPr id="23" name="btfpColumnHeaderBoxText741267">
              <a:extLst>
                <a:ext uri="{FF2B5EF4-FFF2-40B4-BE49-F238E27FC236}">
                  <a16:creationId xmlns:a16="http://schemas.microsoft.com/office/drawing/2014/main" id="{88051EB2-B298-44EF-BF92-78D3517D9074}"/>
                </a:ext>
              </a:extLst>
            </p:cNvPr>
            <p:cNvSpPr txBox="1"/>
            <p:nvPr/>
          </p:nvSpPr>
          <p:spPr bwMode="gray">
            <a:xfrm>
              <a:off x="330200" y="1536446"/>
              <a:ext cx="5495528" cy="288219"/>
            </a:xfrm>
            <a:prstGeom prst="rect">
              <a:avLst/>
            </a:prstGeom>
            <a:noFill/>
          </p:spPr>
          <p:txBody>
            <a:bodyPr vert="horz" wrap="square" lIns="36036" tIns="36036" rIns="36036" bIns="36036" rtlCol="0" anchor="b">
              <a:spAutoFit/>
            </a:bodyPr>
            <a:lstStyle/>
            <a:p>
              <a:r>
                <a:rPr lang="en-US" sz="1400" b="1" dirty="0">
                  <a:ea typeface="+mn-lt"/>
                  <a:cs typeface="+mn-lt"/>
                </a:rPr>
                <a:t>Even with the 45Q credit, CCUS for cement is not currently economically feasible</a:t>
              </a:r>
              <a:endParaRPr lang="en-US" b="1" dirty="0">
                <a:cs typeface="Arial"/>
              </a:endParaRPr>
            </a:p>
          </p:txBody>
        </p:sp>
        <p:cxnSp>
          <p:nvCxnSpPr>
            <p:cNvPr id="24" name="btfpColumnHeaderBoxLine741267">
              <a:extLst>
                <a:ext uri="{FF2B5EF4-FFF2-40B4-BE49-F238E27FC236}">
                  <a16:creationId xmlns:a16="http://schemas.microsoft.com/office/drawing/2014/main" id="{15F5AA8E-F4E8-AF89-6CBB-E5B28C0294E6}"/>
                </a:ext>
              </a:extLst>
            </p:cNvPr>
            <p:cNvCxnSpPr/>
            <p:nvPr/>
          </p:nvCxnSpPr>
          <p:spPr bwMode="gray">
            <a:xfrm>
              <a:off x="330200" y="1829536"/>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id="{BA177693-3D0C-540C-D5E3-10CB8FAD4319}"/>
              </a:ext>
            </a:extLst>
          </p:cNvPr>
          <p:cNvCxnSpPr/>
          <p:nvPr>
            <p:custDataLst>
              <p:tags r:id="rId5"/>
            </p:custDataLst>
          </p:nvPr>
        </p:nvCxnSpPr>
        <p:spPr bwMode="auto">
          <a:xfrm>
            <a:off x="6169025" y="3898900"/>
            <a:ext cx="496888"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C463BF29-8F86-E1A8-C1A5-27448B2CE27E}"/>
              </a:ext>
            </a:extLst>
          </p:cNvPr>
          <p:cNvCxnSpPr/>
          <p:nvPr>
            <p:custDataLst>
              <p:tags r:id="rId6"/>
            </p:custDataLst>
          </p:nvPr>
        </p:nvCxnSpPr>
        <p:spPr bwMode="auto">
          <a:xfrm>
            <a:off x="5048250" y="3700463"/>
            <a:ext cx="496888"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E1E010C-CCD1-15BA-E97B-DEBC44EA4DEC}"/>
              </a:ext>
            </a:extLst>
          </p:cNvPr>
          <p:cNvCxnSpPr/>
          <p:nvPr>
            <p:custDataLst>
              <p:tags r:id="rId7"/>
            </p:custDataLst>
          </p:nvPr>
        </p:nvCxnSpPr>
        <p:spPr bwMode="auto">
          <a:xfrm>
            <a:off x="3929063" y="3424238"/>
            <a:ext cx="496888"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29B5CEFA-E2DB-8602-BC88-EE149D4E230D}"/>
              </a:ext>
            </a:extLst>
          </p:cNvPr>
          <p:cNvCxnSpPr/>
          <p:nvPr>
            <p:custDataLst>
              <p:tags r:id="rId8"/>
            </p:custDataLst>
          </p:nvPr>
        </p:nvCxnSpPr>
        <p:spPr bwMode="auto">
          <a:xfrm>
            <a:off x="2809875" y="3562350"/>
            <a:ext cx="496888"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5A188B87-ED8B-83F5-D161-D935ED96F3C6}"/>
              </a:ext>
            </a:extLst>
          </p:cNvPr>
          <p:cNvCxnSpPr/>
          <p:nvPr>
            <p:custDataLst>
              <p:tags r:id="rId9"/>
            </p:custDataLst>
          </p:nvPr>
        </p:nvCxnSpPr>
        <p:spPr bwMode="auto">
          <a:xfrm>
            <a:off x="1689100" y="5240338"/>
            <a:ext cx="496888"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9" name="Chart 18">
            <a:extLst>
              <a:ext uri="{FF2B5EF4-FFF2-40B4-BE49-F238E27FC236}">
                <a16:creationId xmlns:a16="http://schemas.microsoft.com/office/drawing/2014/main" id="{C518C784-C172-18CC-C95F-0D1FEA78E629}"/>
              </a:ext>
            </a:extLst>
          </p:cNvPr>
          <p:cNvGraphicFramePr/>
          <p:nvPr>
            <p:custDataLst>
              <p:tags r:id="rId10"/>
            </p:custDataLst>
          </p:nvPr>
        </p:nvGraphicFramePr>
        <p:xfrm>
          <a:off x="736600" y="2393950"/>
          <a:ext cx="6883400" cy="3125788"/>
        </p:xfrm>
        <a:graphic>
          <a:graphicData uri="http://schemas.openxmlformats.org/drawingml/2006/chart">
            <c:chart xmlns:c="http://schemas.openxmlformats.org/drawingml/2006/chart" xmlns:r="http://schemas.openxmlformats.org/officeDocument/2006/relationships" r:id="rId43"/>
          </a:graphicData>
        </a:graphic>
      </p:graphicFrame>
      <p:sp>
        <p:nvSpPr>
          <p:cNvPr id="121" name="Text Placeholder 10">
            <a:extLst>
              <a:ext uri="{FF2B5EF4-FFF2-40B4-BE49-F238E27FC236}">
                <a16:creationId xmlns:a16="http://schemas.microsoft.com/office/drawing/2014/main" id="{4D53EA2E-B125-57FB-5667-460BBDFB1530}"/>
              </a:ext>
            </a:extLst>
          </p:cNvPr>
          <p:cNvSpPr>
            <a:spLocks noGrp="1"/>
          </p:cNvSpPr>
          <p:nvPr>
            <p:custDataLst>
              <p:tags r:id="rId11"/>
            </p:custDataLst>
          </p:nvPr>
        </p:nvSpPr>
        <p:spPr bwMode="gray">
          <a:xfrm>
            <a:off x="414338" y="5346700"/>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065E6A6-4C91-431A-94A8-F8330C8D7866}" type="datetime'''''''''''''''''-''''1''''''''''''''0''''''0'''''">
              <a:rPr lang="en-US" altLang="en-US" sz="1200" smtClean="0">
                <a:effectLst/>
              </a:rPr>
              <a:pPr marL="0" lvl="0" indent="0" algn="r">
                <a:spcBef>
                  <a:spcPct val="0"/>
                </a:spcBef>
                <a:spcAft>
                  <a:spcPct val="0"/>
                </a:spcAft>
                <a:buNone/>
              </a:pPr>
              <a:t>-100</a:t>
            </a:fld>
            <a:endParaRPr lang="en-US" sz="1200"/>
          </a:p>
        </p:txBody>
      </p:sp>
      <p:sp>
        <p:nvSpPr>
          <p:cNvPr id="172" name="Text Placeholder 10">
            <a:extLst>
              <a:ext uri="{FF2B5EF4-FFF2-40B4-BE49-F238E27FC236}">
                <a16:creationId xmlns:a16="http://schemas.microsoft.com/office/drawing/2014/main" id="{769FCF62-E1BF-C634-9CA7-95DE72DF5E45}"/>
              </a:ext>
            </a:extLst>
          </p:cNvPr>
          <p:cNvSpPr>
            <a:spLocks noGrp="1"/>
          </p:cNvSpPr>
          <p:nvPr>
            <p:custDataLst>
              <p:tags r:id="rId12"/>
            </p:custDataLst>
          </p:nvPr>
        </p:nvSpPr>
        <p:spPr bwMode="gray">
          <a:xfrm>
            <a:off x="498475" y="4359275"/>
            <a:ext cx="2190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901E5A50-093B-4BF4-9F0E-C4FAE1626363}" type="datetime'''''''''''''-''5''''0'''''''''''">
              <a:rPr lang="en-US" altLang="en-US" sz="1200" smtClean="0">
                <a:effectLst/>
              </a:rPr>
              <a:pPr marL="0" lvl="0" indent="0" algn="r">
                <a:spcBef>
                  <a:spcPct val="0"/>
                </a:spcBef>
                <a:spcAft>
                  <a:spcPct val="0"/>
                </a:spcAft>
                <a:buNone/>
              </a:pPr>
              <a:t>-50</a:t>
            </a:fld>
            <a:endParaRPr lang="en-US" sz="1200"/>
          </a:p>
        </p:txBody>
      </p:sp>
      <p:sp>
        <p:nvSpPr>
          <p:cNvPr id="122" name="Text Placeholder 10">
            <a:extLst>
              <a:ext uri="{FF2B5EF4-FFF2-40B4-BE49-F238E27FC236}">
                <a16:creationId xmlns:a16="http://schemas.microsoft.com/office/drawing/2014/main" id="{C86F2E74-5738-9EE6-730F-20E260553836}"/>
              </a:ext>
            </a:extLst>
          </p:cNvPr>
          <p:cNvSpPr>
            <a:spLocks noGrp="1"/>
          </p:cNvSpPr>
          <p:nvPr>
            <p:custDataLst>
              <p:tags r:id="rId13"/>
            </p:custDataLst>
          </p:nvPr>
        </p:nvSpPr>
        <p:spPr bwMode="gray">
          <a:xfrm>
            <a:off x="633413" y="3373438"/>
            <a:ext cx="84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2538B355-020A-401F-B380-E067F5A974B3}" type="datetime'''''''''''''''''''''''''''0'''''''''''''''''''''''''''''">
              <a:rPr lang="en-US" altLang="en-US" sz="1200" smtClean="0">
                <a:effectLst/>
              </a:rPr>
              <a:pPr marL="0" lvl="0" indent="0" algn="r">
                <a:spcBef>
                  <a:spcPct val="0"/>
                </a:spcBef>
                <a:spcAft>
                  <a:spcPct val="0"/>
                </a:spcAft>
                <a:buNone/>
              </a:pPr>
              <a:t>0</a:t>
            </a:fld>
            <a:endParaRPr lang="en-US" sz="1200"/>
          </a:p>
        </p:txBody>
      </p:sp>
      <p:sp>
        <p:nvSpPr>
          <p:cNvPr id="175" name="Text Placeholder 10">
            <a:extLst>
              <a:ext uri="{FF2B5EF4-FFF2-40B4-BE49-F238E27FC236}">
                <a16:creationId xmlns:a16="http://schemas.microsoft.com/office/drawing/2014/main" id="{68E057D8-D3B4-A832-ECE0-A08A2CE45551}"/>
              </a:ext>
            </a:extLst>
          </p:cNvPr>
          <p:cNvSpPr>
            <a:spLocks noGrp="1"/>
          </p:cNvSpPr>
          <p:nvPr>
            <p:custDataLst>
              <p:tags r:id="rId14"/>
            </p:custDataLst>
          </p:nvPr>
        </p:nvSpPr>
        <p:spPr bwMode="gray">
          <a:xfrm>
            <a:off x="549275" y="2386014"/>
            <a:ext cx="1682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91FBA09-9A59-4C21-B358-FD6B4000EF07}" type="datetime'''''''''''''''''''''5''''''''''''''''''''''''''0'''''''''''">
              <a:rPr lang="en-US" altLang="en-US" sz="1200" smtClean="0">
                <a:effectLst/>
              </a:rPr>
              <a:pPr marL="0" lvl="0" indent="0" algn="r">
                <a:spcBef>
                  <a:spcPct val="0"/>
                </a:spcBef>
                <a:spcAft>
                  <a:spcPct val="0"/>
                </a:spcAft>
                <a:buNone/>
              </a:pPr>
              <a:t>50</a:t>
            </a:fld>
            <a:endParaRPr lang="en-US" sz="1200"/>
          </a:p>
        </p:txBody>
      </p:sp>
      <p:sp>
        <p:nvSpPr>
          <p:cNvPr id="16" name="Rectangle 15">
            <a:extLst>
              <a:ext uri="{FF2B5EF4-FFF2-40B4-BE49-F238E27FC236}">
                <a16:creationId xmlns:a16="http://schemas.microsoft.com/office/drawing/2014/main" id="{4F44E85B-9D44-1D2F-0492-BAE89DCECAC8}"/>
              </a:ext>
            </a:extLst>
          </p:cNvPr>
          <p:cNvSpPr/>
          <p:nvPr>
            <p:custDataLst>
              <p:tags r:id="rId15"/>
            </p:custDataLst>
          </p:nvPr>
        </p:nvSpPr>
        <p:spPr bwMode="auto">
          <a:xfrm>
            <a:off x="4425950" y="3446463"/>
            <a:ext cx="622300" cy="34925"/>
          </a:xfrm>
          <a:prstGeom prst="rect">
            <a:avLst/>
          </a:prstGeom>
          <a:solidFill>
            <a:schemeClr val="accent5"/>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4" name="Rectangle 13">
            <a:extLst>
              <a:ext uri="{FF2B5EF4-FFF2-40B4-BE49-F238E27FC236}">
                <a16:creationId xmlns:a16="http://schemas.microsoft.com/office/drawing/2014/main" id="{8A97640C-B1C3-61E8-217A-1E5828AB483E}"/>
              </a:ext>
            </a:extLst>
          </p:cNvPr>
          <p:cNvSpPr/>
          <p:nvPr>
            <p:custDataLst>
              <p:tags r:id="rId16"/>
            </p:custDataLst>
          </p:nvPr>
        </p:nvSpPr>
        <p:spPr bwMode="auto">
          <a:xfrm>
            <a:off x="3306763" y="3446463"/>
            <a:ext cx="622300" cy="34925"/>
          </a:xfrm>
          <a:prstGeom prst="rect">
            <a:avLst/>
          </a:prstGeom>
          <a:solidFill>
            <a:schemeClr val="accent3"/>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3" name="Text Placeholder 2">
            <a:extLst>
              <a:ext uri="{FF2B5EF4-FFF2-40B4-BE49-F238E27FC236}">
                <a16:creationId xmlns:a16="http://schemas.microsoft.com/office/drawing/2014/main" id="{7CBCF0BE-8C7F-316E-D7A1-4420FDC23B1C}"/>
              </a:ext>
            </a:extLst>
          </p:cNvPr>
          <p:cNvSpPr txBox="1">
            <a:spLocks/>
          </p:cNvSpPr>
          <p:nvPr>
            <p:custDataLst>
              <p:tags r:id="rId17"/>
            </p:custDataLst>
          </p:nvPr>
        </p:nvSpPr>
        <p:spPr bwMode="gray">
          <a:xfrm>
            <a:off x="2273300" y="4305300"/>
            <a:ext cx="44926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400">
                <a:solidFill>
                  <a:schemeClr val="bg1"/>
                </a:solidFill>
                <a:effectLst/>
              </a:rPr>
              <a:t>+$</a:t>
            </a:r>
            <a:fld id="{3D97EF29-F24E-419F-9E57-B26E1A64A42C}" type="datetime'''''''''''''8''''''''''''''''''''''''''''''''''''''''5'''''">
              <a:rPr lang="en-US" altLang="en-US" sz="1400" smtClean="0">
                <a:solidFill>
                  <a:schemeClr val="bg1"/>
                </a:solidFill>
              </a:rPr>
              <a:pPr marL="0" indent="0" algn="ctr">
                <a:spcBef>
                  <a:spcPct val="0"/>
                </a:spcBef>
                <a:spcAft>
                  <a:spcPct val="0"/>
                </a:spcAft>
                <a:buNone/>
              </a:pPr>
              <a:t>85</a:t>
            </a:fld>
            <a:endParaRPr lang="en-US" sz="1400">
              <a:solidFill>
                <a:schemeClr val="bg1"/>
              </a:solidFill>
            </a:endParaRPr>
          </a:p>
        </p:txBody>
      </p:sp>
      <p:sp>
        <p:nvSpPr>
          <p:cNvPr id="17" name="Text Placeholder 2">
            <a:extLst>
              <a:ext uri="{FF2B5EF4-FFF2-40B4-BE49-F238E27FC236}">
                <a16:creationId xmlns:a16="http://schemas.microsoft.com/office/drawing/2014/main" id="{C97822ED-35A3-56A0-DDC9-D82604491392}"/>
              </a:ext>
            </a:extLst>
          </p:cNvPr>
          <p:cNvSpPr txBox="1">
            <a:spLocks/>
          </p:cNvSpPr>
          <p:nvPr>
            <p:custDataLst>
              <p:tags r:id="rId18"/>
            </p:custDataLst>
          </p:nvPr>
        </p:nvSpPr>
        <p:spPr bwMode="auto">
          <a:xfrm>
            <a:off x="5540375" y="5495925"/>
            <a:ext cx="6334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56FE6327-35BE-4968-ABA4-DD8FCFC043A4}" type="datetime'''''S''''t''o''''''r''''''''''''a''''''g''''''e'''''''''''''''">
              <a:rPr lang="en-US" altLang="en-US" sz="1400" smtClean="0"/>
              <a:pPr marL="0" indent="0" algn="ctr">
                <a:spcBef>
                  <a:spcPct val="0"/>
                </a:spcBef>
                <a:spcAft>
                  <a:spcPct val="0"/>
                </a:spcAft>
                <a:buNone/>
              </a:pPr>
              <a:t>Storage</a:t>
            </a:fld>
            <a:endParaRPr lang="en-US" sz="1400"/>
          </a:p>
        </p:txBody>
      </p:sp>
      <p:sp>
        <p:nvSpPr>
          <p:cNvPr id="37" name="Text Placeholder 2">
            <a:extLst>
              <a:ext uri="{FF2B5EF4-FFF2-40B4-BE49-F238E27FC236}">
                <a16:creationId xmlns:a16="http://schemas.microsoft.com/office/drawing/2014/main" id="{1BB6EEF7-6111-0A3A-2936-5EE13D98AF2F}"/>
              </a:ext>
            </a:extLst>
          </p:cNvPr>
          <p:cNvSpPr txBox="1">
            <a:spLocks/>
          </p:cNvSpPr>
          <p:nvPr>
            <p:custDataLst>
              <p:tags r:id="rId19"/>
            </p:custDataLst>
          </p:nvPr>
        </p:nvSpPr>
        <p:spPr bwMode="gray">
          <a:xfrm>
            <a:off x="6775450" y="4019550"/>
            <a:ext cx="404813" cy="192088"/>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25400" tIns="0" rIns="254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400">
                <a:solidFill>
                  <a:schemeClr val="bg1"/>
                </a:solidFill>
              </a:rPr>
              <a:t>-</a:t>
            </a:r>
            <a:r>
              <a:rPr lang="en-US" altLang="en-US" sz="1400">
                <a:solidFill>
                  <a:schemeClr val="bg1"/>
                </a:solidFill>
                <a:effectLst/>
              </a:rPr>
              <a:t>$</a:t>
            </a:r>
            <a:fld id="{C631D70B-8360-4499-B55A-84271485714A}" type="datetime'''''''''''''''''''''2''2'''''">
              <a:rPr lang="en-US" altLang="en-US" sz="1400" smtClean="0">
                <a:solidFill>
                  <a:schemeClr val="bg1"/>
                </a:solidFill>
                <a:effectLst/>
              </a:rPr>
              <a:pPr marL="0" indent="0" algn="ctr">
                <a:spcBef>
                  <a:spcPct val="0"/>
                </a:spcBef>
                <a:spcAft>
                  <a:spcPct val="0"/>
                </a:spcAft>
                <a:buNone/>
              </a:pPr>
              <a:t>22</a:t>
            </a:fld>
            <a:endParaRPr lang="en-US" sz="1400">
              <a:solidFill>
                <a:schemeClr val="bg1"/>
              </a:solidFill>
            </a:endParaRPr>
          </a:p>
        </p:txBody>
      </p:sp>
      <p:sp>
        <p:nvSpPr>
          <p:cNvPr id="18" name="Text Placeholder 2">
            <a:extLst>
              <a:ext uri="{FF2B5EF4-FFF2-40B4-BE49-F238E27FC236}">
                <a16:creationId xmlns:a16="http://schemas.microsoft.com/office/drawing/2014/main" id="{6B1DEF76-784F-05B7-A0D9-8E8DC7924F33}"/>
              </a:ext>
            </a:extLst>
          </p:cNvPr>
          <p:cNvSpPr txBox="1">
            <a:spLocks/>
          </p:cNvSpPr>
          <p:nvPr>
            <p:custDataLst>
              <p:tags r:id="rId20"/>
            </p:custDataLst>
          </p:nvPr>
        </p:nvSpPr>
        <p:spPr bwMode="auto">
          <a:xfrm>
            <a:off x="6588125" y="5495925"/>
            <a:ext cx="77946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400" dirty="0"/>
              <a:t>Net value</a:t>
            </a:r>
            <a:endParaRPr lang="en-US" sz="1400" dirty="0"/>
          </a:p>
        </p:txBody>
      </p:sp>
      <p:sp>
        <p:nvSpPr>
          <p:cNvPr id="38" name="Text Placeholder 2">
            <a:extLst>
              <a:ext uri="{FF2B5EF4-FFF2-40B4-BE49-F238E27FC236}">
                <a16:creationId xmlns:a16="http://schemas.microsoft.com/office/drawing/2014/main" id="{E658DB79-0530-A0A4-52B8-FCC01EDC7000}"/>
              </a:ext>
            </a:extLst>
          </p:cNvPr>
          <p:cNvSpPr txBox="1">
            <a:spLocks/>
          </p:cNvSpPr>
          <p:nvPr>
            <p:custDataLst>
              <p:tags r:id="rId21"/>
            </p:custDataLst>
          </p:nvPr>
        </p:nvSpPr>
        <p:spPr bwMode="auto">
          <a:xfrm>
            <a:off x="1125538" y="5495925"/>
            <a:ext cx="5064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8C7035D2-7EB2-4400-BD68-CDEC16BB9A29}" type="datetime'L''C''''''''''''''''''''O''''''''''''C'''''">
              <a:rPr lang="en-US" altLang="en-US" sz="1400" smtClean="0"/>
              <a:pPr marL="0" indent="0" algn="ctr">
                <a:spcBef>
                  <a:spcPct val="0"/>
                </a:spcBef>
                <a:spcAft>
                  <a:spcPct val="0"/>
                </a:spcAft>
                <a:buNone/>
              </a:pPr>
              <a:t>LCOC</a:t>
            </a:fld>
            <a:endParaRPr lang="en-US" sz="1400"/>
          </a:p>
        </p:txBody>
      </p:sp>
      <p:sp>
        <p:nvSpPr>
          <p:cNvPr id="34" name="Text Placeholder 2">
            <a:extLst>
              <a:ext uri="{FF2B5EF4-FFF2-40B4-BE49-F238E27FC236}">
                <a16:creationId xmlns:a16="http://schemas.microsoft.com/office/drawing/2014/main" id="{F91EEAAB-CACA-565C-4051-7E05F3B50D20}"/>
              </a:ext>
            </a:extLst>
          </p:cNvPr>
          <p:cNvSpPr txBox="1">
            <a:spLocks/>
          </p:cNvSpPr>
          <p:nvPr>
            <p:custDataLst>
              <p:tags r:id="rId22"/>
            </p:custDataLst>
          </p:nvPr>
        </p:nvSpPr>
        <p:spPr bwMode="gray">
          <a:xfrm>
            <a:off x="1176338" y="4256088"/>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400">
                <a:solidFill>
                  <a:schemeClr val="bg1"/>
                </a:solidFill>
              </a:rPr>
              <a:t>-$</a:t>
            </a:r>
            <a:fld id="{1F4B3A8E-9ED3-4C34-9FCD-811BA5E8BE4B}" type="datetime'''''''''''''''''''''''''''''''''9''0'''''''''''''''''''''''">
              <a:rPr lang="en-US" altLang="en-US" sz="1400" smtClean="0">
                <a:solidFill>
                  <a:schemeClr val="bg1"/>
                </a:solidFill>
              </a:rPr>
              <a:pPr marL="0" indent="0" algn="ctr">
                <a:spcBef>
                  <a:spcPct val="0"/>
                </a:spcBef>
                <a:spcAft>
                  <a:spcPct val="0"/>
                </a:spcAft>
                <a:buNone/>
              </a:pPr>
              <a:t>90</a:t>
            </a:fld>
            <a:endParaRPr lang="en-US" sz="1400">
              <a:solidFill>
                <a:schemeClr val="bg1"/>
              </a:solidFill>
            </a:endParaRPr>
          </a:p>
        </p:txBody>
      </p:sp>
      <p:sp>
        <p:nvSpPr>
          <p:cNvPr id="31" name="Text Placeholder 2">
            <a:extLst>
              <a:ext uri="{FF2B5EF4-FFF2-40B4-BE49-F238E27FC236}">
                <a16:creationId xmlns:a16="http://schemas.microsoft.com/office/drawing/2014/main" id="{E6B6AAF1-7C0D-EC7C-88A1-3C9A15026F8E}"/>
              </a:ext>
            </a:extLst>
          </p:cNvPr>
          <p:cNvSpPr txBox="1">
            <a:spLocks/>
          </p:cNvSpPr>
          <p:nvPr>
            <p:custDataLst>
              <p:tags r:id="rId23"/>
            </p:custDataLst>
          </p:nvPr>
        </p:nvSpPr>
        <p:spPr bwMode="auto">
          <a:xfrm>
            <a:off x="4356100" y="5495925"/>
            <a:ext cx="763588"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022C933-484C-46EE-9644-8B12B618A561}" type="datetime'T''''''''''r''''a''''''n''sp''o''''r''t'''">
              <a:rPr lang="en-US" altLang="en-US" sz="1400" smtClean="0"/>
              <a:pPr marL="0" indent="0" algn="ctr">
                <a:spcBef>
                  <a:spcPct val="0"/>
                </a:spcBef>
                <a:spcAft>
                  <a:spcPct val="0"/>
                </a:spcAft>
                <a:buNone/>
              </a:pPr>
              <a:t>Transport</a:t>
            </a:fld>
            <a:endParaRPr lang="en-US" sz="1400"/>
          </a:p>
        </p:txBody>
      </p:sp>
      <p:sp>
        <p:nvSpPr>
          <p:cNvPr id="35" name="Text Placeholder 2">
            <a:extLst>
              <a:ext uri="{FF2B5EF4-FFF2-40B4-BE49-F238E27FC236}">
                <a16:creationId xmlns:a16="http://schemas.microsoft.com/office/drawing/2014/main" id="{A68E6DBB-75A7-BD95-7547-1C83D8ABF69B}"/>
              </a:ext>
            </a:extLst>
          </p:cNvPr>
          <p:cNvSpPr txBox="1">
            <a:spLocks/>
          </p:cNvSpPr>
          <p:nvPr>
            <p:custDataLst>
              <p:tags r:id="rId24"/>
            </p:custDataLst>
          </p:nvPr>
        </p:nvSpPr>
        <p:spPr bwMode="gray">
          <a:xfrm>
            <a:off x="4535488" y="3467100"/>
            <a:ext cx="404813" cy="192088"/>
          </a:xfrm>
          <a:prstGeom prst="rect">
            <a:avLst/>
          </a:prstGeom>
          <a:noFill/>
          <a:ln>
            <a:noFill/>
          </a:ln>
          <a:effectLst/>
          <a:extLst>
            <a:ext uri="{909E8E84-426E-40DD-AFC4-6F175D3DCCD1}">
              <a14:hiddenFill xmlns:a14="http://schemas.microsoft.com/office/drawing/2010/main">
                <a:solidFill>
                  <a:schemeClr val="accent5"/>
                </a:solidFill>
              </a14:hiddenFill>
            </a:ext>
          </a:extLst>
        </p:spPr>
        <p:txBody>
          <a:bodyPr vert="horz" wrap="none" lIns="25400" tIns="0" rIns="254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400">
                <a:solidFill>
                  <a:schemeClr val="bg1"/>
                </a:solidFill>
                <a:effectLst/>
              </a:rPr>
              <a:t>-$</a:t>
            </a:r>
            <a:fld id="{D4DF7E06-6D22-4B4C-9CA1-9F69224751E1}" type="datetime'''''''''''''''1''''''''''''''''4'''''''''''''''''''''">
              <a:rPr lang="en-US" altLang="en-US" sz="1400" smtClean="0">
                <a:solidFill>
                  <a:schemeClr val="bg1"/>
                </a:solidFill>
                <a:effectLst/>
              </a:rPr>
              <a:pPr marL="0" indent="0" algn="ctr">
                <a:spcBef>
                  <a:spcPct val="0"/>
                </a:spcBef>
                <a:spcAft>
                  <a:spcPct val="0"/>
                </a:spcAft>
                <a:buNone/>
              </a:pPr>
              <a:t>14</a:t>
            </a:fld>
            <a:endParaRPr lang="en-US" sz="1400">
              <a:solidFill>
                <a:schemeClr val="bg1"/>
              </a:solidFill>
            </a:endParaRPr>
          </a:p>
        </p:txBody>
      </p:sp>
      <p:sp>
        <p:nvSpPr>
          <p:cNvPr id="69" name="Text Placeholder 2">
            <a:extLst>
              <a:ext uri="{FF2B5EF4-FFF2-40B4-BE49-F238E27FC236}">
                <a16:creationId xmlns:a16="http://schemas.microsoft.com/office/drawing/2014/main" id="{DEAD082B-0CFE-EAAD-1EC1-A606056B2915}"/>
              </a:ext>
            </a:extLst>
          </p:cNvPr>
          <p:cNvSpPr txBox="1">
            <a:spLocks/>
          </p:cNvSpPr>
          <p:nvPr>
            <p:custDataLst>
              <p:tags r:id="rId25"/>
            </p:custDataLst>
          </p:nvPr>
        </p:nvSpPr>
        <p:spPr bwMode="auto">
          <a:xfrm>
            <a:off x="3344863" y="5495925"/>
            <a:ext cx="5461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63A579CF-23A0-4F17-9CE9-E4E044E89020}" type="datetime'''''''VC''O''''''M'''''''''''">
              <a:rPr lang="en-US" altLang="en-US" sz="1400" smtClean="0"/>
              <a:pPr marL="0" indent="0" algn="ctr">
                <a:spcBef>
                  <a:spcPct val="0"/>
                </a:spcBef>
                <a:spcAft>
                  <a:spcPct val="0"/>
                </a:spcAft>
                <a:buNone/>
              </a:pPr>
              <a:t>VCOM</a:t>
            </a:fld>
            <a:endParaRPr lang="en-US" sz="1400"/>
          </a:p>
        </p:txBody>
      </p:sp>
      <p:sp>
        <p:nvSpPr>
          <p:cNvPr id="70" name="Text Placeholder 2">
            <a:extLst>
              <a:ext uri="{FF2B5EF4-FFF2-40B4-BE49-F238E27FC236}">
                <a16:creationId xmlns:a16="http://schemas.microsoft.com/office/drawing/2014/main" id="{5A81D306-0D16-32FB-BED6-BB4541F9FFDA}"/>
              </a:ext>
            </a:extLst>
          </p:cNvPr>
          <p:cNvSpPr txBox="1">
            <a:spLocks/>
          </p:cNvSpPr>
          <p:nvPr>
            <p:custDataLst>
              <p:tags r:id="rId26"/>
            </p:custDataLst>
          </p:nvPr>
        </p:nvSpPr>
        <p:spPr bwMode="gray">
          <a:xfrm>
            <a:off x="3492500" y="3397250"/>
            <a:ext cx="252413" cy="192088"/>
          </a:xfrm>
          <a:prstGeom prst="rect">
            <a:avLst/>
          </a:prstGeom>
          <a:solidFill>
            <a:schemeClr val="accent3"/>
          </a:solidFill>
          <a:ln>
            <a:noFill/>
          </a:ln>
          <a:effectLst/>
        </p:spPr>
        <p:txBody>
          <a:bodyPr vert="horz" wrap="none" lIns="25400" tIns="0" rIns="254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400" dirty="0">
                <a:solidFill>
                  <a:schemeClr val="bg1"/>
                </a:solidFill>
              </a:rPr>
              <a:t>+$</a:t>
            </a:r>
            <a:fld id="{0D121E67-53B9-4F5D-BFF4-6F1DEB3DC756}" type="datetime'''''''''''''''''''''''''''''''''''7'''''''''''''''''''''''">
              <a:rPr lang="en-US" altLang="en-US" sz="1400" smtClean="0">
                <a:solidFill>
                  <a:schemeClr val="bg1"/>
                </a:solidFill>
              </a:rPr>
              <a:pPr marL="0" indent="0" algn="ctr">
                <a:spcBef>
                  <a:spcPct val="0"/>
                </a:spcBef>
                <a:spcAft>
                  <a:spcPct val="0"/>
                </a:spcAft>
                <a:buNone/>
              </a:pPr>
              <a:t>7</a:t>
            </a:fld>
            <a:endParaRPr lang="en-US" sz="1400" dirty="0">
              <a:solidFill>
                <a:schemeClr val="bg1"/>
              </a:solidFill>
            </a:endParaRPr>
          </a:p>
        </p:txBody>
      </p:sp>
      <p:sp>
        <p:nvSpPr>
          <p:cNvPr id="32" name="Text Placeholder 2">
            <a:extLst>
              <a:ext uri="{FF2B5EF4-FFF2-40B4-BE49-F238E27FC236}">
                <a16:creationId xmlns:a16="http://schemas.microsoft.com/office/drawing/2014/main" id="{21D1647C-ED92-A391-7091-C003D6609B16}"/>
              </a:ext>
            </a:extLst>
          </p:cNvPr>
          <p:cNvSpPr txBox="1">
            <a:spLocks/>
          </p:cNvSpPr>
          <p:nvPr>
            <p:custDataLst>
              <p:tags r:id="rId27"/>
            </p:custDataLst>
          </p:nvPr>
        </p:nvSpPr>
        <p:spPr bwMode="auto">
          <a:xfrm>
            <a:off x="2081212" y="5495925"/>
            <a:ext cx="8318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400" dirty="0"/>
              <a:t>45Q credit</a:t>
            </a:r>
            <a:endParaRPr lang="en-US" dirty="0"/>
          </a:p>
        </p:txBody>
      </p:sp>
      <p:sp>
        <p:nvSpPr>
          <p:cNvPr id="36" name="Text Placeholder 2">
            <a:extLst>
              <a:ext uri="{FF2B5EF4-FFF2-40B4-BE49-F238E27FC236}">
                <a16:creationId xmlns:a16="http://schemas.microsoft.com/office/drawing/2014/main" id="{7DEC03DD-3AAA-21AB-B10A-CCCD6ED3DB6E}"/>
              </a:ext>
            </a:extLst>
          </p:cNvPr>
          <p:cNvSpPr txBox="1">
            <a:spLocks/>
          </p:cNvSpPr>
          <p:nvPr>
            <p:custDataLst>
              <p:tags r:id="rId28"/>
            </p:custDataLst>
          </p:nvPr>
        </p:nvSpPr>
        <p:spPr bwMode="gray">
          <a:xfrm>
            <a:off x="5654675" y="3703638"/>
            <a:ext cx="404813" cy="192088"/>
          </a:xfrm>
          <a:prstGeom prst="rect">
            <a:avLst/>
          </a:prstGeom>
          <a:noFill/>
          <a:ln>
            <a:noFill/>
          </a:ln>
          <a:effectLst/>
          <a:extLst>
            <a:ext uri="{909E8E84-426E-40DD-AFC4-6F175D3DCCD1}">
              <a14:hiddenFill xmlns:a14="http://schemas.microsoft.com/office/drawing/2010/main">
                <a:solidFill>
                  <a:schemeClr val="accent5"/>
                </a:solidFill>
              </a14:hiddenFill>
            </a:ext>
          </a:extLst>
        </p:spPr>
        <p:txBody>
          <a:bodyPr vert="horz" wrap="none" lIns="25400" tIns="0" rIns="254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400">
                <a:solidFill>
                  <a:schemeClr val="bg1"/>
                </a:solidFill>
                <a:effectLst/>
              </a:rPr>
              <a:t>-$</a:t>
            </a:r>
            <a:fld id="{E2D756E6-DAD3-4212-A8FA-FBD72F2BC8EB}" type="datetime'''''''''''''''''''''''''1''''''''''''''''''''''''''''''''''0'">
              <a:rPr lang="en-US" altLang="en-US" sz="1400" smtClean="0">
                <a:solidFill>
                  <a:schemeClr val="bg1"/>
                </a:solidFill>
                <a:effectLst/>
              </a:rPr>
              <a:pPr marL="0" indent="0" algn="ctr">
                <a:spcBef>
                  <a:spcPct val="0"/>
                </a:spcBef>
                <a:spcAft>
                  <a:spcPct val="0"/>
                </a:spcAft>
                <a:buNone/>
              </a:pPr>
              <a:t>10</a:t>
            </a:fld>
            <a:endParaRPr lang="en-US" sz="1400">
              <a:solidFill>
                <a:schemeClr val="bg1"/>
              </a:solidFill>
            </a:endParaRPr>
          </a:p>
        </p:txBody>
      </p:sp>
      <p:sp>
        <p:nvSpPr>
          <p:cNvPr id="169" name="TextBox 168">
            <a:extLst>
              <a:ext uri="{FF2B5EF4-FFF2-40B4-BE49-F238E27FC236}">
                <a16:creationId xmlns:a16="http://schemas.microsoft.com/office/drawing/2014/main" id="{F8C8C2F6-0F20-F393-0C90-26D91AC239D4}"/>
              </a:ext>
            </a:extLst>
          </p:cNvPr>
          <p:cNvSpPr txBox="1"/>
          <p:nvPr/>
        </p:nvSpPr>
        <p:spPr bwMode="gray">
          <a:xfrm>
            <a:off x="437285" y="2100903"/>
            <a:ext cx="4809775" cy="276999"/>
          </a:xfrm>
          <a:prstGeom prst="rect">
            <a:avLst/>
          </a:prstGeom>
          <a:noFill/>
        </p:spPr>
        <p:txBody>
          <a:bodyPr wrap="square" lIns="91440" tIns="45720" rIns="91440" bIns="45720" anchor="t">
            <a:spAutoFit/>
          </a:bodyPr>
          <a:lstStyle/>
          <a:p>
            <a:pPr>
              <a:spcBef>
                <a:spcPct val="0"/>
              </a:spcBef>
              <a:spcAft>
                <a:spcPct val="0"/>
              </a:spcAft>
            </a:pPr>
            <a:r>
              <a:rPr lang="en-US" sz="1200" dirty="0">
                <a:ea typeface="+mn-lt"/>
                <a:cs typeface="+mn-lt"/>
              </a:rPr>
              <a:t>Permanent storage + 45Q credit monetization, in </a:t>
            </a:r>
            <a:r>
              <a:rPr lang="en-US" sz="1200" dirty="0">
                <a:cs typeface="Arial"/>
              </a:rPr>
              <a:t>$/ton CO</a:t>
            </a:r>
            <a:r>
              <a:rPr lang="en-US" sz="1200" baseline="-25000" dirty="0">
                <a:cs typeface="Arial"/>
              </a:rPr>
              <a:t>2</a:t>
            </a:r>
          </a:p>
        </p:txBody>
      </p:sp>
      <p:sp>
        <p:nvSpPr>
          <p:cNvPr id="13" name="TextBox 12">
            <a:extLst>
              <a:ext uri="{FF2B5EF4-FFF2-40B4-BE49-F238E27FC236}">
                <a16:creationId xmlns:a16="http://schemas.microsoft.com/office/drawing/2014/main" id="{DBD48F6D-A473-2DE8-1851-54AAA676DDE4}"/>
              </a:ext>
            </a:extLst>
          </p:cNvPr>
          <p:cNvSpPr txBox="1"/>
          <p:nvPr/>
        </p:nvSpPr>
        <p:spPr bwMode="gray">
          <a:xfrm>
            <a:off x="9397612" y="1554480"/>
            <a:ext cx="2443277" cy="4085734"/>
          </a:xfrm>
          <a:prstGeom prst="rect">
            <a:avLst/>
          </a:prstGeom>
          <a:solidFill>
            <a:srgbClr val="E3E9EE"/>
          </a:solidFill>
        </p:spPr>
        <p:txBody>
          <a:bodyPr wrap="square" lIns="137160" tIns="137160" rIns="274320" bIns="137160" rtlCol="0" anchor="t">
            <a:spAutoFit/>
          </a:bodyPr>
          <a:lstStyle/>
          <a:p>
            <a:pPr marL="0" marR="0" lvl="0" indent="-177800" algn="l" defTabSz="711200" rtl="0" eaLnBrk="1" fontAlgn="auto" latinLnBrk="0" hangingPunct="1">
              <a:lnSpc>
                <a:spcPct val="100000"/>
              </a:lnSpc>
              <a:spcBef>
                <a:spcPts val="1200"/>
              </a:spcBef>
              <a:spcAft>
                <a:spcPts val="600"/>
              </a:spcAft>
              <a:buClrTx/>
              <a:buSzTx/>
              <a:buFontTx/>
              <a:buNone/>
              <a:tabLst/>
              <a:defRPr/>
            </a:pPr>
            <a:r>
              <a:rPr kumimoji="0" lang="en-US" sz="1200" b="1" i="0" u="none" strike="noStrike" kern="1200" cap="none" spc="0" normalizeH="0" baseline="0" noProof="0" dirty="0">
                <a:ln>
                  <a:noFill/>
                </a:ln>
                <a:effectLst/>
                <a:uLnTx/>
                <a:uFillTx/>
                <a:latin typeface="Arial"/>
              </a:rPr>
              <a:t>Observations</a:t>
            </a:r>
            <a:endParaRPr lang="en-US" sz="1200" b="1" i="0" u="none" strike="noStrike" kern="1200" cap="none" spc="0" normalizeH="0" baseline="0" noProof="0" dirty="0">
              <a:ln>
                <a:noFill/>
              </a:ln>
              <a:effectLst/>
              <a:uLnTx/>
              <a:uFillTx/>
              <a:latin typeface="Arial"/>
              <a:cs typeface="Arial"/>
            </a:endParaRPr>
          </a:p>
          <a:p>
            <a:pPr marL="177800" indent="-177800" defTabSz="711200">
              <a:spcAft>
                <a:spcPts val="400"/>
              </a:spcAft>
              <a:buFont typeface="Arial"/>
              <a:buChar char="•"/>
              <a:defRPr/>
            </a:pPr>
            <a:r>
              <a:rPr lang="en-US" sz="1050" dirty="0">
                <a:ea typeface="+mn-lt"/>
                <a:cs typeface="+mn-lt"/>
              </a:rPr>
              <a:t>Heidelberg has enjoyed generous funding from the </a:t>
            </a:r>
            <a:r>
              <a:rPr lang="en-US" sz="1050" b="1" dirty="0">
                <a:ea typeface="+mn-lt"/>
                <a:cs typeface="+mn-lt"/>
              </a:rPr>
              <a:t>Norwegian government</a:t>
            </a:r>
            <a:r>
              <a:rPr lang="en-US" sz="1050" dirty="0">
                <a:ea typeface="+mn-lt"/>
                <a:cs typeface="+mn-lt"/>
              </a:rPr>
              <a:t> for its </a:t>
            </a:r>
            <a:r>
              <a:rPr lang="en-US" sz="1050" b="1" dirty="0">
                <a:ea typeface="+mn-lt"/>
                <a:cs typeface="+mn-lt"/>
              </a:rPr>
              <a:t>Brevik plant.</a:t>
            </a:r>
          </a:p>
          <a:p>
            <a:pPr marL="177800" indent="-177800" defTabSz="711200">
              <a:spcAft>
                <a:spcPts val="400"/>
              </a:spcAft>
              <a:buFont typeface="Arial"/>
              <a:buChar char="•"/>
              <a:defRPr/>
            </a:pPr>
            <a:r>
              <a:rPr lang="en-US" sz="1050" dirty="0">
                <a:cs typeface="Arial"/>
              </a:rPr>
              <a:t>In January 2025, the U.S. Department of Energy offered </a:t>
            </a:r>
            <a:r>
              <a:rPr lang="en-US" sz="1050" b="1" dirty="0">
                <a:cs typeface="Arial"/>
              </a:rPr>
              <a:t>$101 million </a:t>
            </a:r>
            <a:r>
              <a:rPr lang="en-US" sz="1050" dirty="0">
                <a:cs typeface="Arial"/>
              </a:rPr>
              <a:t>in funding for </a:t>
            </a:r>
            <a:r>
              <a:rPr lang="en-US" sz="1050" b="1" dirty="0">
                <a:cs typeface="Arial"/>
              </a:rPr>
              <a:t>five projects </a:t>
            </a:r>
            <a:r>
              <a:rPr lang="en-US" sz="1050" dirty="0">
                <a:cs typeface="Arial"/>
              </a:rPr>
              <a:t>to build new CCUS testing centers at cement plants.</a:t>
            </a:r>
          </a:p>
          <a:p>
            <a:pPr marL="355600" lvl="1" indent="-177800" defTabSz="711200">
              <a:spcAft>
                <a:spcPts val="400"/>
              </a:spcAft>
              <a:buFontTx/>
              <a:buChar char="–"/>
              <a:defRPr/>
            </a:pPr>
            <a:r>
              <a:rPr lang="en-US" sz="1050" dirty="0">
                <a:solidFill>
                  <a:srgbClr val="000000"/>
                </a:solidFill>
              </a:rPr>
              <a:t>Another Cemex plant project in Germany, estimated to capture </a:t>
            </a:r>
            <a:br>
              <a:rPr lang="en-US" sz="1050" dirty="0">
                <a:solidFill>
                  <a:srgbClr val="000000"/>
                </a:solidFill>
              </a:rPr>
            </a:br>
            <a:r>
              <a:rPr lang="en-US" sz="1050" b="1" dirty="0">
                <a:solidFill>
                  <a:srgbClr val="000000"/>
                </a:solidFill>
              </a:rPr>
              <a:t>1.3 million MtCO</a:t>
            </a:r>
            <a:r>
              <a:rPr lang="en-US" sz="1050" b="1" baseline="-25000" dirty="0">
                <a:solidFill>
                  <a:srgbClr val="000000"/>
                </a:solidFill>
              </a:rPr>
              <a:t>2</a:t>
            </a:r>
            <a:r>
              <a:rPr lang="en-US" sz="1050" dirty="0">
                <a:solidFill>
                  <a:srgbClr val="000000"/>
                </a:solidFill>
              </a:rPr>
              <a:t> annually, received </a:t>
            </a:r>
            <a:r>
              <a:rPr lang="en-US" sz="1050" b="1" dirty="0">
                <a:solidFill>
                  <a:srgbClr val="000000"/>
                </a:solidFill>
              </a:rPr>
              <a:t>$164 million</a:t>
            </a:r>
            <a:r>
              <a:rPr lang="en-US" sz="1050" dirty="0">
                <a:solidFill>
                  <a:srgbClr val="000000"/>
                </a:solidFill>
              </a:rPr>
              <a:t> from the EU Innovation Fund in October 2024.</a:t>
            </a:r>
          </a:p>
          <a:p>
            <a:pPr marL="177800" indent="-177800" defTabSz="711200">
              <a:spcAft>
                <a:spcPts val="400"/>
              </a:spcAft>
              <a:buFont typeface="Arial"/>
              <a:buChar char="•"/>
              <a:defRPr/>
            </a:pPr>
            <a:r>
              <a:rPr lang="en-US" sz="1050" dirty="0">
                <a:cs typeface="Arial"/>
              </a:rPr>
              <a:t>Otherwise, capturing carbon in the cement industry benefits from the </a:t>
            </a:r>
            <a:r>
              <a:rPr lang="en-US" sz="1050" b="1" dirty="0">
                <a:cs typeface="Arial"/>
              </a:rPr>
              <a:t>generic subsidies (e.g., the 45Q tax credit).</a:t>
            </a:r>
            <a:endParaRPr lang="en-US" sz="1050" dirty="0">
              <a:cs typeface="Arial"/>
            </a:endParaRPr>
          </a:p>
        </p:txBody>
      </p:sp>
      <p:sp>
        <p:nvSpPr>
          <p:cNvPr id="8" name="Oval 7">
            <a:extLst>
              <a:ext uri="{FF2B5EF4-FFF2-40B4-BE49-F238E27FC236}">
                <a16:creationId xmlns:a16="http://schemas.microsoft.com/office/drawing/2014/main" id="{AEDD0618-B5F0-1B4C-648E-F892F1131A57}"/>
              </a:ext>
            </a:extLst>
          </p:cNvPr>
          <p:cNvSpPr/>
          <p:nvPr/>
        </p:nvSpPr>
        <p:spPr bwMode="gray">
          <a:xfrm>
            <a:off x="0" y="45720"/>
            <a:ext cx="416560" cy="406400"/>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2</a:t>
            </a:r>
          </a:p>
        </p:txBody>
      </p:sp>
      <p:sp>
        <p:nvSpPr>
          <p:cNvPr id="15" name="Rectangle 14">
            <a:extLst>
              <a:ext uri="{FF2B5EF4-FFF2-40B4-BE49-F238E27FC236}">
                <a16:creationId xmlns:a16="http://schemas.microsoft.com/office/drawing/2014/main" id="{531B0FF1-CA49-AF30-1813-D217EAE96980}"/>
              </a:ext>
            </a:extLst>
          </p:cNvPr>
          <p:cNvSpPr/>
          <p:nvPr/>
        </p:nvSpPr>
        <p:spPr bwMode="gray">
          <a:xfrm>
            <a:off x="495884" y="68051"/>
            <a:ext cx="2430196" cy="36576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Cement</a:t>
            </a:r>
          </a:p>
        </p:txBody>
      </p:sp>
    </p:spTree>
    <p:custDataLst>
      <p:tags r:id="rId1"/>
    </p:custDataLst>
    <p:extLst>
      <p:ext uri="{BB962C8B-B14F-4D97-AF65-F5344CB8AC3E}">
        <p14:creationId xmlns:p14="http://schemas.microsoft.com/office/powerpoint/2010/main" val="22160062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28DB2-B946-FE64-EB7F-B01034154F00}"/>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8B5D7034-EE93-1806-8A5F-1D1AD20D0F9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think-cell data - do not delete" hidden="1">
                        <a:extLst>
                          <a:ext uri="{FF2B5EF4-FFF2-40B4-BE49-F238E27FC236}">
                            <a16:creationId xmlns:a16="http://schemas.microsoft.com/office/drawing/2014/main" id="{8B5D7034-EE93-1806-8A5F-1D1AD20D0F9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44DBDAD8-C54C-7A82-9553-8A803CD1A0AB}"/>
              </a:ext>
            </a:extLst>
          </p:cNvPr>
          <p:cNvSpPr>
            <a:spLocks noGrp="1"/>
          </p:cNvSpPr>
          <p:nvPr>
            <p:ph type="title"/>
          </p:nvPr>
        </p:nvSpPr>
        <p:spPr/>
        <p:txBody>
          <a:bodyPr vert="horz">
            <a:noAutofit/>
          </a:bodyPr>
          <a:lstStyle/>
          <a:p>
            <a:r>
              <a:rPr lang="en-US"/>
              <a:t>Capturing carbon in the hard-to-abate cement industry done by retrofitting post-combustion technology</a:t>
            </a:r>
            <a:endParaRPr lang="en-US">
              <a:cs typeface="Arial"/>
            </a:endParaRPr>
          </a:p>
        </p:txBody>
      </p:sp>
      <p:sp>
        <p:nvSpPr>
          <p:cNvPr id="5" name="Oval 4">
            <a:extLst>
              <a:ext uri="{FF2B5EF4-FFF2-40B4-BE49-F238E27FC236}">
                <a16:creationId xmlns:a16="http://schemas.microsoft.com/office/drawing/2014/main" id="{73B0F7BB-592A-AF46-315B-0A9FEADE9EBF}"/>
              </a:ext>
            </a:extLst>
          </p:cNvPr>
          <p:cNvSpPr/>
          <p:nvPr/>
        </p:nvSpPr>
        <p:spPr bwMode="gray">
          <a:xfrm>
            <a:off x="0" y="45720"/>
            <a:ext cx="416560" cy="406400"/>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2</a:t>
            </a:r>
          </a:p>
        </p:txBody>
      </p:sp>
      <p:grpSp>
        <p:nvGrpSpPr>
          <p:cNvPr id="21" name="btfpColumnHeaderBox453568">
            <a:extLst>
              <a:ext uri="{FF2B5EF4-FFF2-40B4-BE49-F238E27FC236}">
                <a16:creationId xmlns:a16="http://schemas.microsoft.com/office/drawing/2014/main" id="{8744B75F-A861-E40D-41E5-3A71085A0BA1}"/>
              </a:ext>
            </a:extLst>
          </p:cNvPr>
          <p:cNvGrpSpPr/>
          <p:nvPr>
            <p:custDataLst>
              <p:tags r:id="rId3"/>
            </p:custDataLst>
          </p:nvPr>
        </p:nvGrpSpPr>
        <p:grpSpPr>
          <a:xfrm>
            <a:off x="330199" y="1510546"/>
            <a:ext cx="8610601" cy="315913"/>
            <a:chOff x="330200" y="1510546"/>
            <a:chExt cx="3483504" cy="315913"/>
          </a:xfrm>
        </p:grpSpPr>
        <p:sp>
          <p:nvSpPr>
            <p:cNvPr id="19" name="btfpColumnHeaderBoxText453568">
              <a:extLst>
                <a:ext uri="{FF2B5EF4-FFF2-40B4-BE49-F238E27FC236}">
                  <a16:creationId xmlns:a16="http://schemas.microsoft.com/office/drawing/2014/main" id="{4F47CF31-9457-F123-F164-BD58E988B2A3}"/>
                </a:ext>
              </a:extLst>
            </p:cNvPr>
            <p:cNvSpPr txBox="1"/>
            <p:nvPr/>
          </p:nvSpPr>
          <p:spPr bwMode="gray">
            <a:xfrm>
              <a:off x="330200" y="1510546"/>
              <a:ext cx="3483504" cy="315913"/>
            </a:xfrm>
            <a:prstGeom prst="rect">
              <a:avLst/>
            </a:prstGeom>
            <a:noFill/>
          </p:spPr>
          <p:txBody>
            <a:bodyPr vert="horz" wrap="square" lIns="36036" tIns="36036" rIns="36036" bIns="36036"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mn-ea"/>
                  <a:cs typeface="+mn-cs"/>
                </a:rPr>
                <a:t>Carbon capture process</a:t>
              </a:r>
            </a:p>
          </p:txBody>
        </p:sp>
        <p:cxnSp>
          <p:nvCxnSpPr>
            <p:cNvPr id="20" name="btfpColumnHeaderBoxLine453568">
              <a:extLst>
                <a:ext uri="{FF2B5EF4-FFF2-40B4-BE49-F238E27FC236}">
                  <a16:creationId xmlns:a16="http://schemas.microsoft.com/office/drawing/2014/main" id="{BC82CED2-ACB0-6DD3-5EC2-790057721CF9}"/>
                </a:ext>
              </a:extLst>
            </p:cNvPr>
            <p:cNvCxnSpPr/>
            <p:nvPr/>
          </p:nvCxnSpPr>
          <p:spPr bwMode="gray">
            <a:xfrm>
              <a:off x="330200" y="1826459"/>
              <a:ext cx="3483504"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146" name="btfpNotesBox962619">
            <a:extLst>
              <a:ext uri="{FF2B5EF4-FFF2-40B4-BE49-F238E27FC236}">
                <a16:creationId xmlns:a16="http://schemas.microsoft.com/office/drawing/2014/main" id="{0F6ACF97-5B6D-FE9D-120F-18B35F26CC79}"/>
              </a:ext>
            </a:extLst>
          </p:cNvPr>
          <p:cNvSpPr txBox="1"/>
          <p:nvPr>
            <p:custDataLst>
              <p:tags r:id="rId4"/>
            </p:custDataLst>
          </p:nvPr>
        </p:nvSpPr>
        <p:spPr bwMode="gray">
          <a:xfrm>
            <a:off x="330200" y="6149675"/>
            <a:ext cx="9271000" cy="615553"/>
          </a:xfrm>
          <a:prstGeom prst="rect">
            <a:avLst/>
          </a:prstGeom>
          <a:noFill/>
        </p:spPr>
        <p:txBody>
          <a:bodyPr vert="horz" wrap="square" lIns="0" tIns="0" rIns="0" bIns="0" rtlCol="0" anchor="b">
            <a:spAutoFit/>
          </a:bodyPr>
          <a:lstStyle/>
          <a:p>
            <a:pPr lvl="0">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lvl="0">
              <a:defRPr/>
            </a:pPr>
            <a:endParaRPr lang="en-US" sz="800" dirty="0">
              <a:solidFill>
                <a:srgbClr val="000000"/>
              </a:solidFill>
              <a:latin typeface="Arial"/>
            </a:endParaRPr>
          </a:p>
          <a:p>
            <a:pPr lvl="0">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MDPI, Energies,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9"/>
              </a:rPr>
              <a:t>Comparison of Technologies for CO</a:t>
            </a:r>
            <a:r>
              <a:rPr lang="en-US" altLang="zh-CN" sz="800" baseline="-25000" dirty="0">
                <a:solidFill>
                  <a:srgbClr val="000000"/>
                </a:solidFill>
                <a:cs typeface="Arial"/>
              </a:rPr>
              <a:t>2</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9"/>
              </a:rPr>
              <a:t> Capture from Cement Production – Part 1: Technical Evaluation</a:t>
            </a:r>
            <a:r>
              <a:rPr kumimoji="0" lang="en-US" sz="800" b="0" i="0" u="none" strike="noStrike" kern="1200" cap="none" spc="0" normalizeH="0" baseline="0" noProof="0" dirty="0">
                <a:ln>
                  <a:noFill/>
                </a:ln>
                <a:solidFill>
                  <a:srgbClr val="000000"/>
                </a:solidFill>
                <a:effectLst/>
                <a:uLnTx/>
                <a:uFillTx/>
                <a:latin typeface="Arial"/>
                <a:ea typeface="+mn-ea"/>
                <a:cs typeface="+mn-cs"/>
              </a:rPr>
              <a:t> (2019); Scientific American,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0"/>
              </a:rPr>
              <a:t>Solving Cement’s Massive Carbon Problem</a:t>
            </a:r>
            <a:r>
              <a:rPr kumimoji="0" lang="en-US" sz="800" b="0" i="0" u="none" strike="noStrike" kern="1200" cap="none" spc="0" normalizeH="0" baseline="0" noProof="0" dirty="0">
                <a:ln>
                  <a:noFill/>
                </a:ln>
                <a:solidFill>
                  <a:srgbClr val="000000"/>
                </a:solidFill>
                <a:effectLst/>
                <a:uLnTx/>
                <a:uFillTx/>
                <a:latin typeface="Arial"/>
                <a:ea typeface="+mn-ea"/>
                <a:cs typeface="+mn-cs"/>
              </a:rPr>
              <a:t> (2023).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Shaurir Ramanujan, Hyae Ryung Kim, and </a:t>
            </a:r>
            <a:r>
              <a:rPr lang="en-US" sz="800" dirty="0">
                <a:solidFill>
                  <a:srgbClr val="000000"/>
                </a:solidFill>
                <a:hlinkClick r:id="rId11"/>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2"/>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13"/>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39B52B4A-8BE1-530E-6CDB-3BAB46FA1C70}"/>
              </a:ext>
            </a:extLst>
          </p:cNvPr>
          <p:cNvSpPr/>
          <p:nvPr/>
        </p:nvSpPr>
        <p:spPr bwMode="gray">
          <a:xfrm>
            <a:off x="495884" y="68051"/>
            <a:ext cx="2430196" cy="36576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Cement</a:t>
            </a:r>
          </a:p>
        </p:txBody>
      </p:sp>
      <p:pic>
        <p:nvPicPr>
          <p:cNvPr id="8" name="Picture 7">
            <a:extLst>
              <a:ext uri="{FF2B5EF4-FFF2-40B4-BE49-F238E27FC236}">
                <a16:creationId xmlns:a16="http://schemas.microsoft.com/office/drawing/2014/main" id="{E63F122C-0291-BD03-E309-3709D28E8154}"/>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30199" y="2008357"/>
            <a:ext cx="7772400" cy="2930577"/>
          </a:xfrm>
          <a:prstGeom prst="rect">
            <a:avLst/>
          </a:prstGeom>
        </p:spPr>
      </p:pic>
      <p:sp>
        <p:nvSpPr>
          <p:cNvPr id="4" name="btfpCallout843070">
            <a:extLst>
              <a:ext uri="{FF2B5EF4-FFF2-40B4-BE49-F238E27FC236}">
                <a16:creationId xmlns:a16="http://schemas.microsoft.com/office/drawing/2014/main" id="{9009FB47-346C-525F-3E99-E1BEA7402640}"/>
              </a:ext>
            </a:extLst>
          </p:cNvPr>
          <p:cNvSpPr/>
          <p:nvPr/>
        </p:nvSpPr>
        <p:spPr bwMode="gray">
          <a:xfrm rot="10800000" flipV="1">
            <a:off x="4465320" y="2428710"/>
            <a:ext cx="1471985" cy="453330"/>
          </a:xfrm>
          <a:prstGeom prst="wedgeRectCallout">
            <a:avLst>
              <a:gd name="adj1" fmla="val -52098"/>
              <a:gd name="adj2" fmla="val 116997"/>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spAutoFit/>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n-ea"/>
                <a:cs typeface="+mn-cs"/>
              </a:rPr>
              <a:t>MEA absorbs CO</a:t>
            </a:r>
            <a:r>
              <a:rPr kumimoji="0" lang="en-US" sz="1000" b="0" i="0" u="none" strike="noStrike" kern="1200" cap="none" spc="0" normalizeH="0" baseline="-25000" noProof="0" dirty="0">
                <a:ln>
                  <a:noFill/>
                </a:ln>
                <a:solidFill>
                  <a:srgbClr val="FFFFFF"/>
                </a:solidFill>
                <a:effectLst/>
                <a:uLnTx/>
                <a:uFillTx/>
                <a:latin typeface="Arial"/>
                <a:ea typeface="+mn-ea"/>
                <a:cs typeface="+mn-cs"/>
              </a:rPr>
              <a:t>2</a:t>
            </a:r>
            <a:r>
              <a:rPr kumimoji="0" lang="en-US" sz="1000" b="0" i="0" u="none" strike="noStrike" kern="1200" cap="none" spc="0" normalizeH="0" baseline="0" noProof="0" dirty="0">
                <a:ln>
                  <a:noFill/>
                </a:ln>
                <a:solidFill>
                  <a:srgbClr val="FFFFFF"/>
                </a:solidFill>
                <a:effectLst/>
                <a:uLnTx/>
                <a:uFillTx/>
                <a:latin typeface="Arial"/>
                <a:ea typeface="+mn-ea"/>
                <a:cs typeface="+mn-cs"/>
              </a:rPr>
              <a:t> from outgoing flue gas.</a:t>
            </a:r>
          </a:p>
        </p:txBody>
      </p:sp>
      <p:sp>
        <p:nvSpPr>
          <p:cNvPr id="9" name="btfpCallout843070">
            <a:extLst>
              <a:ext uri="{FF2B5EF4-FFF2-40B4-BE49-F238E27FC236}">
                <a16:creationId xmlns:a16="http://schemas.microsoft.com/office/drawing/2014/main" id="{9994A3A1-6BA9-6330-69C1-0D03C013DCA1}"/>
              </a:ext>
            </a:extLst>
          </p:cNvPr>
          <p:cNvSpPr/>
          <p:nvPr/>
        </p:nvSpPr>
        <p:spPr bwMode="gray">
          <a:xfrm rot="10800000" flipV="1">
            <a:off x="5609481" y="5120831"/>
            <a:ext cx="1400910" cy="453330"/>
          </a:xfrm>
          <a:prstGeom prst="wedgeRectCallout">
            <a:avLst>
              <a:gd name="adj1" fmla="val -17519"/>
              <a:gd name="adj2" fmla="val -156705"/>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spAutoFit/>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n-ea"/>
                <a:cs typeface="+mn-cs"/>
              </a:rPr>
              <a:t>MEA is recovered and regenerated.</a:t>
            </a:r>
          </a:p>
        </p:txBody>
      </p:sp>
      <p:sp>
        <p:nvSpPr>
          <p:cNvPr id="10" name="btfpCallout843070">
            <a:extLst>
              <a:ext uri="{FF2B5EF4-FFF2-40B4-BE49-F238E27FC236}">
                <a16:creationId xmlns:a16="http://schemas.microsoft.com/office/drawing/2014/main" id="{0F93F028-BDC0-E9B1-5FB3-25248279D035}"/>
              </a:ext>
            </a:extLst>
          </p:cNvPr>
          <p:cNvSpPr/>
          <p:nvPr/>
        </p:nvSpPr>
        <p:spPr bwMode="gray">
          <a:xfrm rot="10800000" flipV="1">
            <a:off x="7268899" y="2274821"/>
            <a:ext cx="1400909" cy="761107"/>
          </a:xfrm>
          <a:prstGeom prst="wedgeRectCallout">
            <a:avLst>
              <a:gd name="adj1" fmla="val 48472"/>
              <a:gd name="adj2" fmla="val 138711"/>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spAutoFit/>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n-ea"/>
                <a:cs typeface="+mn-cs"/>
              </a:rPr>
              <a:t>Highly pure CO</a:t>
            </a:r>
            <a:r>
              <a:rPr kumimoji="0" lang="en-US" sz="1000" b="0" i="0" u="none" strike="noStrike" kern="1200" cap="none" spc="0" normalizeH="0" baseline="-25000" noProof="0" dirty="0">
                <a:ln>
                  <a:noFill/>
                </a:ln>
                <a:solidFill>
                  <a:srgbClr val="FFFFFF"/>
                </a:solidFill>
                <a:effectLst/>
                <a:uLnTx/>
                <a:uFillTx/>
                <a:latin typeface="Arial"/>
                <a:ea typeface="+mn-ea"/>
                <a:cs typeface="+mn-cs"/>
              </a:rPr>
              <a:t>2 </a:t>
            </a:r>
            <a:r>
              <a:rPr kumimoji="0" lang="en-US" sz="1000" b="0" i="0" u="none" strike="noStrike" kern="1200" cap="none" spc="0" normalizeH="0" baseline="0" noProof="0" dirty="0">
                <a:ln>
                  <a:noFill/>
                </a:ln>
                <a:solidFill>
                  <a:srgbClr val="FFFFFF"/>
                </a:solidFill>
                <a:effectLst/>
                <a:uLnTx/>
                <a:uFillTx/>
                <a:latin typeface="Arial"/>
                <a:ea typeface="+mn-ea"/>
                <a:cs typeface="+mn-cs"/>
              </a:rPr>
              <a:t>solution is compressed and transported.</a:t>
            </a:r>
          </a:p>
        </p:txBody>
      </p:sp>
      <p:sp>
        <p:nvSpPr>
          <p:cNvPr id="13" name="TextBox 8">
            <a:extLst>
              <a:ext uri="{FF2B5EF4-FFF2-40B4-BE49-F238E27FC236}">
                <a16:creationId xmlns:a16="http://schemas.microsoft.com/office/drawing/2014/main" id="{190C60DF-DE51-4EFA-E06C-E21C67939FCD}"/>
              </a:ext>
            </a:extLst>
          </p:cNvPr>
          <p:cNvSpPr txBox="1"/>
          <p:nvPr/>
        </p:nvSpPr>
        <p:spPr bwMode="gray">
          <a:xfrm>
            <a:off x="9289143" y="1554480"/>
            <a:ext cx="2572657" cy="4376296"/>
          </a:xfrm>
          <a:prstGeom prst="rect">
            <a:avLst/>
          </a:prstGeom>
          <a:solidFill>
            <a:srgbClr val="E3E8EE"/>
          </a:solidFill>
          <a:ln w="9525" cap="flat" cmpd="sng" algn="ctr">
            <a:noFill/>
            <a:prstDash val="solid"/>
            <a:round/>
            <a:headEnd type="none" w="med" len="med"/>
            <a:tailEnd type="none" w="med" len="med"/>
          </a:ln>
        </p:spPr>
        <p:txBody>
          <a:bodyPr wrap="square" lIns="137160" tIns="137160" rIns="274320" bIns="137160" rtlCol="0" anchor="t">
            <a:noAutofit/>
          </a:bodyPr>
          <a:lstStyle/>
          <a:p>
            <a:pPr marR="0" lvl="0" algn="l" defTabSz="711200" rtl="0" eaLnBrk="1" fontAlgn="auto" latinLnBrk="0" hangingPunct="1">
              <a:lnSpc>
                <a:spcPct val="100000"/>
              </a:lnSpc>
              <a:spcBef>
                <a:spcPts val="1200"/>
              </a:spcBef>
              <a:spcAft>
                <a:spcPts val="600"/>
              </a:spcAft>
              <a:buClrTx/>
              <a:buSzTx/>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Observations</a:t>
            </a:r>
          </a:p>
          <a:p>
            <a:pPr marL="177800" indent="-177800" defTabSz="711200">
              <a:spcAft>
                <a:spcPts val="400"/>
              </a:spcAft>
              <a:buFont typeface="Arial"/>
              <a:buChar char="•"/>
              <a:defRPr/>
            </a:pPr>
            <a:r>
              <a:rPr kumimoji="0" lang="en-US" sz="1050" b="0" i="0" u="none" strike="noStrike" kern="1200" cap="none" spc="0" normalizeH="0" baseline="0" noProof="0" dirty="0">
                <a:ln>
                  <a:noFill/>
                </a:ln>
                <a:solidFill>
                  <a:srgbClr val="000000"/>
                </a:solidFill>
                <a:effectLst/>
                <a:uLnTx/>
                <a:uFillTx/>
                <a:latin typeface="Arial"/>
                <a:ea typeface="+mn-lt"/>
                <a:cs typeface="Arial"/>
              </a:rPr>
              <a:t>Hot limestone is transformed into </a:t>
            </a:r>
            <a:r>
              <a:rPr kumimoji="0" lang="en-US" sz="1050" b="1" i="0" u="none" strike="noStrike" kern="1200" cap="none" spc="0" normalizeH="0" baseline="0" noProof="0" dirty="0">
                <a:ln>
                  <a:noFill/>
                </a:ln>
                <a:solidFill>
                  <a:srgbClr val="000000"/>
                </a:solidFill>
                <a:effectLst/>
                <a:uLnTx/>
                <a:uFillTx/>
                <a:latin typeface="Arial"/>
                <a:ea typeface="+mn-lt"/>
                <a:cs typeface="Arial"/>
              </a:rPr>
              <a:t>Portland cement clinker</a:t>
            </a:r>
            <a:r>
              <a:rPr kumimoji="0" lang="en-US" sz="1050" b="0" i="0" u="none" strike="noStrike" kern="1200" cap="none" spc="0" normalizeH="0" baseline="0" noProof="0" dirty="0">
                <a:ln>
                  <a:noFill/>
                </a:ln>
                <a:solidFill>
                  <a:srgbClr val="000000"/>
                </a:solidFill>
                <a:effectLst/>
                <a:uLnTx/>
                <a:uFillTx/>
                <a:latin typeface="Arial"/>
                <a:ea typeface="+mn-lt"/>
                <a:cs typeface="Arial"/>
              </a:rPr>
              <a:t>, providing cement with cohesive properties.</a:t>
            </a:r>
            <a:endParaRPr kumimoji="0" lang="en-US" sz="1050" b="1" i="0" u="none" strike="noStrike" kern="1200" cap="none" spc="0" normalizeH="0" baseline="0" noProof="0" dirty="0">
              <a:ln>
                <a:noFill/>
              </a:ln>
              <a:solidFill>
                <a:srgbClr val="000000"/>
              </a:solidFill>
              <a:effectLst/>
              <a:uLnTx/>
              <a:uFillTx/>
              <a:latin typeface="Arial"/>
              <a:ea typeface="+mn-lt"/>
              <a:cs typeface="Arial"/>
            </a:endParaRPr>
          </a:p>
          <a:p>
            <a:pPr marL="177800" marR="0" lvl="0" indent="-177800" algn="l" defTabSz="711200" rtl="0" eaLnBrk="1" fontAlgn="auto" latinLnBrk="0" hangingPunct="1">
              <a:lnSpc>
                <a:spcPct val="100000"/>
              </a:lnSpc>
              <a:spcBef>
                <a:spcPts val="0"/>
              </a:spcBef>
              <a:spcAft>
                <a:spcPts val="400"/>
              </a:spcAft>
              <a:buClrTx/>
              <a:buSzTx/>
              <a:buFont typeface="Arial"/>
              <a:buChar char="•"/>
              <a:tabLst/>
              <a:defRPr/>
            </a:pPr>
            <a:r>
              <a:rPr lang="en-US" sz="1050" b="1" dirty="0">
                <a:solidFill>
                  <a:srgbClr val="000000"/>
                </a:solidFill>
                <a:latin typeface="Arial"/>
                <a:ea typeface="+mn-lt"/>
                <a:cs typeface="Arial"/>
              </a:rPr>
              <a:t>Two-thirds</a:t>
            </a:r>
            <a:r>
              <a:rPr kumimoji="0" lang="en-US" sz="1050" b="1" i="0" u="none" strike="noStrike" kern="1200" cap="none" spc="0" normalizeH="0" baseline="0" noProof="0" dirty="0">
                <a:ln>
                  <a:noFill/>
                </a:ln>
                <a:solidFill>
                  <a:srgbClr val="000000"/>
                </a:solidFill>
                <a:effectLst/>
                <a:uLnTx/>
                <a:uFillTx/>
                <a:latin typeface="Arial"/>
                <a:ea typeface="+mn-lt"/>
                <a:cs typeface="Arial"/>
              </a:rPr>
              <a:t> of emissions are from reactions in the chemical process of heating limestone</a:t>
            </a:r>
            <a:r>
              <a:rPr kumimoji="0" lang="en-US" sz="1050" b="0" i="0" u="none" strike="noStrike" kern="1200" cap="none" spc="0" normalizeH="0" baseline="0" noProof="0" dirty="0">
                <a:ln>
                  <a:noFill/>
                </a:ln>
                <a:solidFill>
                  <a:srgbClr val="000000"/>
                </a:solidFill>
                <a:effectLst/>
                <a:uLnTx/>
                <a:uFillTx/>
                <a:latin typeface="Arial"/>
                <a:ea typeface="+mn-lt"/>
                <a:cs typeface="Arial"/>
              </a:rPr>
              <a:t>, making CCS an attractive abatement solution.</a:t>
            </a:r>
            <a:endParaRPr kumimoji="0" lang="en-US" altLang="ja-JP" sz="1050" b="1" i="0" u="none" strike="noStrike" kern="1200" cap="none" spc="0" normalizeH="0" baseline="0" noProof="0" dirty="0">
              <a:ln>
                <a:noFill/>
              </a:ln>
              <a:solidFill>
                <a:srgbClr val="000000"/>
              </a:solidFill>
              <a:effectLst/>
              <a:uLnTx/>
              <a:uFillTx/>
              <a:latin typeface="Arial"/>
              <a:ea typeface="+mn-lt"/>
              <a:cs typeface="Arial"/>
            </a:endParaRPr>
          </a:p>
          <a:p>
            <a:pPr marL="355600" marR="0" lvl="1" indent="-177800" algn="l" defTabSz="711200" rtl="0" eaLnBrk="1" fontAlgn="auto" latinLnBrk="0" hangingPunct="1">
              <a:lnSpc>
                <a:spcPct val="100000"/>
              </a:lnSpc>
              <a:spcBef>
                <a:spcPts val="0"/>
              </a:spcBef>
              <a:spcAft>
                <a:spcPts val="400"/>
              </a:spcAft>
              <a:buClrTx/>
              <a:buSzTx/>
              <a:buFontTx/>
              <a:buChar char="–"/>
              <a:tabLst/>
              <a:defRPr/>
            </a:pPr>
            <a:r>
              <a:rPr kumimoji="0" lang="en-US" sz="850" b="0" i="0" u="none" strike="noStrike" kern="1200" cap="none" spc="0" normalizeH="0" baseline="0" noProof="0" dirty="0">
                <a:ln>
                  <a:noFill/>
                </a:ln>
                <a:solidFill>
                  <a:srgbClr val="000000"/>
                </a:solidFill>
                <a:effectLst/>
                <a:uLnTx/>
                <a:uFillTx/>
                <a:latin typeface="Arial"/>
                <a:ea typeface="+mn-ea"/>
                <a:cs typeface="+mn-cs"/>
              </a:rPr>
              <a:t>Process emissions associated with the decomposition of calcium carbonate are </a:t>
            </a:r>
            <a:r>
              <a:rPr kumimoji="0" lang="en-US" sz="850" b="1" i="0" u="none" strike="noStrike" kern="1200" cap="none" spc="0" normalizeH="0" baseline="0" noProof="0" dirty="0">
                <a:ln>
                  <a:noFill/>
                </a:ln>
                <a:solidFill>
                  <a:srgbClr val="000000"/>
                </a:solidFill>
                <a:effectLst/>
                <a:uLnTx/>
                <a:uFillTx/>
                <a:latin typeface="Arial"/>
                <a:ea typeface="+mn-ea"/>
                <a:cs typeface="+mn-cs"/>
              </a:rPr>
              <a:t>non-fossil fuel emissions that only CCS can resolve.</a:t>
            </a:r>
            <a:endParaRPr kumimoji="0" lang="en-US" sz="850" b="1" i="0" u="none" strike="noStrike" kern="1200" cap="none" spc="0" normalizeH="0" baseline="0" noProof="0" dirty="0">
              <a:ln>
                <a:noFill/>
              </a:ln>
              <a:solidFill>
                <a:srgbClr val="000000"/>
              </a:solidFill>
              <a:effectLst/>
              <a:uLnTx/>
              <a:uFillTx/>
              <a:latin typeface="Arial"/>
              <a:ea typeface="+mn-ea"/>
              <a:cs typeface="Arial"/>
            </a:endParaRPr>
          </a:p>
          <a:p>
            <a:pPr marL="177800" marR="0" lvl="0" indent="-177800" algn="l" defTabSz="711200" rtl="0" eaLnBrk="1" fontAlgn="auto" latinLnBrk="0" hangingPunct="1">
              <a:lnSpc>
                <a:spcPct val="100000"/>
              </a:lnSpc>
              <a:spcBef>
                <a:spcPts val="0"/>
              </a:spcBef>
              <a:spcAft>
                <a:spcPts val="400"/>
              </a:spcAft>
              <a:buClrTx/>
              <a:buSzTx/>
              <a:buFont typeface="Arial"/>
              <a:buChar char="•"/>
              <a:tabLst/>
              <a:defRPr/>
            </a:pPr>
            <a:r>
              <a:rPr kumimoji="0" lang="en-US" sz="1050" b="0" i="0" u="none" strike="noStrike" kern="1200" cap="none" spc="0" normalizeH="0" baseline="0" noProof="0" dirty="0">
                <a:ln>
                  <a:noFill/>
                </a:ln>
                <a:solidFill>
                  <a:srgbClr val="000000"/>
                </a:solidFill>
                <a:effectLst/>
                <a:uLnTx/>
                <a:uFillTx/>
                <a:latin typeface="Arial"/>
                <a:ea typeface="+mn-lt"/>
                <a:cs typeface="Arial"/>
              </a:rPr>
              <a:t>While there are many early-stage technologies to retrofit existing processes with CCS, the most common reference point is using </a:t>
            </a:r>
            <a:r>
              <a:rPr kumimoji="0" lang="en-US" sz="1050" b="1" i="0" u="none" strike="noStrike" kern="1200" cap="none" spc="0" normalizeH="0" baseline="0" noProof="0" dirty="0" err="1">
                <a:ln>
                  <a:noFill/>
                </a:ln>
                <a:solidFill>
                  <a:srgbClr val="000000"/>
                </a:solidFill>
                <a:effectLst/>
                <a:uLnTx/>
                <a:uFillTx/>
                <a:latin typeface="Arial"/>
                <a:ea typeface="+mn-lt"/>
                <a:cs typeface="Arial"/>
              </a:rPr>
              <a:t>monoethanloamine</a:t>
            </a:r>
            <a:r>
              <a:rPr kumimoji="0" lang="en-US" sz="1050" b="1" i="0" u="none" strike="noStrike" kern="1200" cap="none" spc="0" normalizeH="0" baseline="0" noProof="0" dirty="0">
                <a:ln>
                  <a:noFill/>
                </a:ln>
                <a:solidFill>
                  <a:srgbClr val="000000"/>
                </a:solidFill>
                <a:effectLst/>
                <a:uLnTx/>
                <a:uFillTx/>
                <a:latin typeface="Arial"/>
                <a:ea typeface="+mn-lt"/>
                <a:cs typeface="Arial"/>
              </a:rPr>
              <a:t> (MEA) </a:t>
            </a:r>
            <a:r>
              <a:rPr kumimoji="0" lang="en-US" sz="1050" b="0" i="0" u="none" strike="noStrike" kern="1200" cap="none" spc="0" normalizeH="0" baseline="0" noProof="0" dirty="0">
                <a:ln>
                  <a:noFill/>
                </a:ln>
                <a:solidFill>
                  <a:srgbClr val="000000"/>
                </a:solidFill>
                <a:effectLst/>
                <a:uLnTx/>
                <a:uFillTx/>
                <a:latin typeface="Arial"/>
                <a:ea typeface="+mn-lt"/>
                <a:cs typeface="Arial"/>
              </a:rPr>
              <a:t>a solvent that </a:t>
            </a:r>
            <a:r>
              <a:rPr kumimoji="0" lang="en-US" sz="1050" b="1" i="0" u="none" strike="noStrike" kern="1200" cap="none" spc="0" normalizeH="0" baseline="0" noProof="0" dirty="0">
                <a:ln>
                  <a:noFill/>
                </a:ln>
                <a:solidFill>
                  <a:srgbClr val="000000"/>
                </a:solidFill>
                <a:effectLst/>
                <a:uLnTx/>
                <a:uFillTx/>
                <a:latin typeface="Arial"/>
                <a:ea typeface="+mn-lt"/>
                <a:cs typeface="Arial"/>
              </a:rPr>
              <a:t>filters and absorbs CO</a:t>
            </a:r>
            <a:r>
              <a:rPr kumimoji="0" lang="en-US" sz="1050" b="1" i="0" u="none" strike="noStrike" kern="1200" cap="none" spc="0" normalizeH="0" baseline="-25000" noProof="0" dirty="0">
                <a:ln>
                  <a:noFill/>
                </a:ln>
                <a:solidFill>
                  <a:srgbClr val="000000"/>
                </a:solidFill>
                <a:effectLst/>
                <a:uLnTx/>
                <a:uFillTx/>
                <a:latin typeface="Arial"/>
                <a:ea typeface="+mn-lt"/>
                <a:cs typeface="Arial"/>
              </a:rPr>
              <a:t>2</a:t>
            </a:r>
            <a:r>
              <a:rPr kumimoji="0" lang="en-US" sz="1050" b="1" i="0" u="none" strike="noStrike" kern="1200" cap="none" spc="0" normalizeH="0" baseline="0" noProof="0" dirty="0">
                <a:ln>
                  <a:noFill/>
                </a:ln>
                <a:solidFill>
                  <a:srgbClr val="000000"/>
                </a:solidFill>
                <a:effectLst/>
                <a:uLnTx/>
                <a:uFillTx/>
                <a:latin typeface="Arial"/>
                <a:ea typeface="+mn-lt"/>
                <a:cs typeface="Arial"/>
              </a:rPr>
              <a:t> from flue gas.</a:t>
            </a:r>
          </a:p>
          <a:p>
            <a:pPr marL="177800" marR="0" lvl="0" indent="-177800" algn="l" defTabSz="711200" rtl="0" eaLnBrk="1" fontAlgn="auto" latinLnBrk="0" hangingPunct="1">
              <a:lnSpc>
                <a:spcPct val="100000"/>
              </a:lnSpc>
              <a:spcBef>
                <a:spcPts val="0"/>
              </a:spcBef>
              <a:spcAft>
                <a:spcPts val="400"/>
              </a:spcAft>
              <a:buClrTx/>
              <a:buSzTx/>
              <a:buFont typeface="Arial"/>
              <a:buChar char="•"/>
              <a:tabLst/>
              <a:defRPr/>
            </a:pPr>
            <a:r>
              <a:rPr kumimoji="0" lang="en-US" sz="1050" b="1" i="0" u="none" strike="noStrike" kern="1200" cap="none" spc="0" normalizeH="0" baseline="0" noProof="0" dirty="0">
                <a:ln>
                  <a:noFill/>
                </a:ln>
                <a:solidFill>
                  <a:srgbClr val="000000"/>
                </a:solidFill>
                <a:effectLst/>
                <a:uLnTx/>
                <a:uFillTx/>
                <a:latin typeface="Arial"/>
                <a:ea typeface="+mn-lt"/>
                <a:cs typeface="Arial"/>
              </a:rPr>
              <a:t>Captured CO</a:t>
            </a:r>
            <a:r>
              <a:rPr kumimoji="0" lang="en-US" sz="1050" b="1" i="0" u="none" strike="noStrike" kern="1200" cap="none" spc="0" normalizeH="0" baseline="-25000" noProof="0" dirty="0">
                <a:ln>
                  <a:noFill/>
                </a:ln>
                <a:solidFill>
                  <a:srgbClr val="000000"/>
                </a:solidFill>
                <a:effectLst/>
                <a:uLnTx/>
                <a:uFillTx/>
                <a:latin typeface="Arial"/>
                <a:ea typeface="+mn-lt"/>
                <a:cs typeface="Arial"/>
              </a:rPr>
              <a:t>2</a:t>
            </a:r>
            <a:r>
              <a:rPr kumimoji="0" lang="en-US" sz="1050" b="1" i="0" u="none" strike="noStrike" kern="1200" cap="none" spc="0" normalizeH="0" baseline="0" noProof="0" dirty="0">
                <a:ln>
                  <a:noFill/>
                </a:ln>
                <a:solidFill>
                  <a:srgbClr val="000000"/>
                </a:solidFill>
                <a:effectLst/>
                <a:uLnTx/>
                <a:uFillTx/>
                <a:latin typeface="Arial"/>
                <a:ea typeface="+mn-lt"/>
                <a:cs typeface="Arial"/>
              </a:rPr>
              <a:t> is subsequently compressed and stored </a:t>
            </a:r>
            <a:r>
              <a:rPr kumimoji="0" lang="en-US" sz="1050" b="0" i="0" u="none" strike="noStrike" kern="1200" cap="none" spc="0" normalizeH="0" baseline="0" noProof="0" dirty="0">
                <a:ln>
                  <a:noFill/>
                </a:ln>
                <a:solidFill>
                  <a:srgbClr val="000000"/>
                </a:solidFill>
                <a:effectLst/>
                <a:uLnTx/>
                <a:uFillTx/>
                <a:latin typeface="Arial"/>
                <a:ea typeface="+mn-lt"/>
                <a:cs typeface="Arial"/>
              </a:rPr>
              <a:t>in a separate facility or underground.</a:t>
            </a:r>
          </a:p>
          <a:p>
            <a:pPr marL="0" marR="0" lvl="0" indent="0" algn="l" defTabSz="711200" rtl="0" eaLnBrk="1" fontAlgn="auto" latinLnBrk="0" hangingPunct="1">
              <a:lnSpc>
                <a:spcPct val="100000"/>
              </a:lnSpc>
              <a:spcBef>
                <a:spcPts val="1200"/>
              </a:spcBef>
              <a:spcAft>
                <a:spcPts val="600"/>
              </a:spcAft>
              <a:buClrTx/>
              <a:buSzTx/>
              <a:buFontTx/>
              <a:buNone/>
              <a:tabLst/>
              <a:defRPr/>
            </a:pPr>
            <a:endParaRPr kumimoji="0" lang="en-US" sz="1050" b="1" i="0" u="none" strike="noStrike" kern="120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9954575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28DB2-B946-FE64-EB7F-B01034154F00}"/>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8B5D7034-EE93-1806-8A5F-1D1AD20D0F9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592" imgH="591" progId="TCLayout.ActiveDocument.1">
                  <p:embed/>
                </p:oleObj>
              </mc:Choice>
              <mc:Fallback>
                <p:oleObj name="think-cell Slide" r:id="rId18" imgW="592" imgH="591" progId="TCLayout.ActiveDocument.1">
                  <p:embed/>
                  <p:pic>
                    <p:nvPicPr>
                      <p:cNvPr id="7" name="think-cell data - do not delete" hidden="1">
                        <a:extLst>
                          <a:ext uri="{FF2B5EF4-FFF2-40B4-BE49-F238E27FC236}">
                            <a16:creationId xmlns:a16="http://schemas.microsoft.com/office/drawing/2014/main" id="{8B5D7034-EE93-1806-8A5F-1D1AD20D0F97}"/>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44DBDAD8-C54C-7A82-9553-8A803CD1A0AB}"/>
              </a:ext>
            </a:extLst>
          </p:cNvPr>
          <p:cNvSpPr>
            <a:spLocks noGrp="1"/>
          </p:cNvSpPr>
          <p:nvPr>
            <p:ph type="title"/>
          </p:nvPr>
        </p:nvSpPr>
        <p:spPr/>
        <p:txBody>
          <a:bodyPr vert="horz">
            <a:noAutofit/>
          </a:bodyPr>
          <a:lstStyle/>
          <a:p>
            <a:r>
              <a:rPr lang="en-US" dirty="0"/>
              <a:t>Despite immense potential for GHG reduction in cement, CCUS remains untapped because results are largely unproven </a:t>
            </a:r>
            <a:endParaRPr lang="en-US" dirty="0">
              <a:cs typeface="Arial"/>
            </a:endParaRPr>
          </a:p>
        </p:txBody>
      </p:sp>
      <p:sp>
        <p:nvSpPr>
          <p:cNvPr id="5" name="Oval 4">
            <a:extLst>
              <a:ext uri="{FF2B5EF4-FFF2-40B4-BE49-F238E27FC236}">
                <a16:creationId xmlns:a16="http://schemas.microsoft.com/office/drawing/2014/main" id="{73B0F7BB-592A-AF46-315B-0A9FEADE9EBF}"/>
              </a:ext>
            </a:extLst>
          </p:cNvPr>
          <p:cNvSpPr/>
          <p:nvPr/>
        </p:nvSpPr>
        <p:spPr bwMode="gray">
          <a:xfrm>
            <a:off x="0" y="45720"/>
            <a:ext cx="416560" cy="406400"/>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2</a:t>
            </a:r>
          </a:p>
        </p:txBody>
      </p:sp>
      <p:grpSp>
        <p:nvGrpSpPr>
          <p:cNvPr id="15" name="btfpColumnHeaderBox406927">
            <a:extLst>
              <a:ext uri="{FF2B5EF4-FFF2-40B4-BE49-F238E27FC236}">
                <a16:creationId xmlns:a16="http://schemas.microsoft.com/office/drawing/2014/main" id="{3FB33FF3-3E3E-5F79-A7EC-F713F18C2EE8}"/>
              </a:ext>
            </a:extLst>
          </p:cNvPr>
          <p:cNvGrpSpPr/>
          <p:nvPr>
            <p:custDataLst>
              <p:tags r:id="rId3"/>
            </p:custDataLst>
          </p:nvPr>
        </p:nvGrpSpPr>
        <p:grpSpPr>
          <a:xfrm>
            <a:off x="6800850" y="1543837"/>
            <a:ext cx="4594242" cy="297535"/>
            <a:chOff x="8378296" y="1533106"/>
            <a:chExt cx="3483504" cy="318997"/>
          </a:xfrm>
        </p:grpSpPr>
        <p:sp>
          <p:nvSpPr>
            <p:cNvPr id="13" name="btfpColumnHeaderBoxText406927">
              <a:extLst>
                <a:ext uri="{FF2B5EF4-FFF2-40B4-BE49-F238E27FC236}">
                  <a16:creationId xmlns:a16="http://schemas.microsoft.com/office/drawing/2014/main" id="{3A029745-79E3-06A3-328C-CE2EB12AFAF5}"/>
                </a:ext>
              </a:extLst>
            </p:cNvPr>
            <p:cNvSpPr txBox="1"/>
            <p:nvPr/>
          </p:nvSpPr>
          <p:spPr bwMode="gray">
            <a:xfrm>
              <a:off x="8378296" y="1533106"/>
              <a:ext cx="3483504" cy="318997"/>
            </a:xfrm>
            <a:prstGeom prst="rect">
              <a:avLst/>
            </a:prstGeom>
            <a:noFill/>
          </p:spPr>
          <p:txBody>
            <a:bodyPr vert="horz" wrap="square" lIns="36036" tIns="36036" rIns="36036" bIns="36036"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mn-ea"/>
                  <a:cs typeface="+mn-cs"/>
                </a:rPr>
                <a:t>Considerations</a:t>
              </a:r>
            </a:p>
          </p:txBody>
        </p:sp>
        <p:cxnSp>
          <p:nvCxnSpPr>
            <p:cNvPr id="14" name="btfpColumnHeaderBoxLine406927">
              <a:extLst>
                <a:ext uri="{FF2B5EF4-FFF2-40B4-BE49-F238E27FC236}">
                  <a16:creationId xmlns:a16="http://schemas.microsoft.com/office/drawing/2014/main" id="{FD01CCBB-BB8E-391F-2A49-08B2A22CD522}"/>
                </a:ext>
              </a:extLst>
            </p:cNvPr>
            <p:cNvCxnSpPr/>
            <p:nvPr/>
          </p:nvCxnSpPr>
          <p:spPr bwMode="gray">
            <a:xfrm>
              <a:off x="8378296" y="1852103"/>
              <a:ext cx="3483504"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18" name="btfpColumnHeaderBox457378">
            <a:extLst>
              <a:ext uri="{FF2B5EF4-FFF2-40B4-BE49-F238E27FC236}">
                <a16:creationId xmlns:a16="http://schemas.microsoft.com/office/drawing/2014/main" id="{FDB838E4-29F4-3628-C794-2968F8279E0D}"/>
              </a:ext>
            </a:extLst>
          </p:cNvPr>
          <p:cNvGrpSpPr/>
          <p:nvPr>
            <p:custDataLst>
              <p:tags r:id="rId4"/>
            </p:custDataLst>
          </p:nvPr>
        </p:nvGrpSpPr>
        <p:grpSpPr>
          <a:xfrm>
            <a:off x="329184" y="1542631"/>
            <a:ext cx="5894387" cy="299947"/>
            <a:chOff x="4354248" y="1533106"/>
            <a:chExt cx="3483505" cy="318997"/>
          </a:xfrm>
        </p:grpSpPr>
        <p:sp>
          <p:nvSpPr>
            <p:cNvPr id="16" name="btfpColumnHeaderBoxText457378">
              <a:extLst>
                <a:ext uri="{FF2B5EF4-FFF2-40B4-BE49-F238E27FC236}">
                  <a16:creationId xmlns:a16="http://schemas.microsoft.com/office/drawing/2014/main" id="{1F82AC3C-26B3-B325-A76D-26CDAB98B6CE}"/>
                </a:ext>
              </a:extLst>
            </p:cNvPr>
            <p:cNvSpPr txBox="1"/>
            <p:nvPr/>
          </p:nvSpPr>
          <p:spPr bwMode="gray">
            <a:xfrm>
              <a:off x="4354248" y="1533106"/>
              <a:ext cx="3483504" cy="318997"/>
            </a:xfrm>
            <a:prstGeom prst="rect">
              <a:avLst/>
            </a:prstGeom>
            <a:noFill/>
          </p:spPr>
          <p:txBody>
            <a:bodyPr vert="horz" wrap="square" lIns="36036" tIns="36036" rIns="36036" bIns="36036"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Capture facility available today</a:t>
              </a:r>
            </a:p>
          </p:txBody>
        </p:sp>
        <p:cxnSp>
          <p:nvCxnSpPr>
            <p:cNvPr id="17" name="btfpColumnHeaderBoxLine457378">
              <a:extLst>
                <a:ext uri="{FF2B5EF4-FFF2-40B4-BE49-F238E27FC236}">
                  <a16:creationId xmlns:a16="http://schemas.microsoft.com/office/drawing/2014/main" id="{B8424B81-A32A-6814-E4FE-A49048CF3837}"/>
                </a:ext>
              </a:extLst>
            </p:cNvPr>
            <p:cNvCxnSpPr/>
            <p:nvPr/>
          </p:nvCxnSpPr>
          <p:spPr bwMode="gray">
            <a:xfrm>
              <a:off x="4354248" y="1852103"/>
              <a:ext cx="3483505"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id="{126F5B1E-21C6-EDE2-316A-534ACC2B6F23}"/>
              </a:ext>
            </a:extLst>
          </p:cNvPr>
          <p:cNvSpPr/>
          <p:nvPr/>
        </p:nvSpPr>
        <p:spPr bwMode="gray">
          <a:xfrm>
            <a:off x="6796035" y="2076521"/>
            <a:ext cx="4594242" cy="334115"/>
          </a:xfrm>
          <a:prstGeom prst="rect">
            <a:avLst/>
          </a:prstGeom>
          <a:solidFill>
            <a:srgbClr val="BBCAB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mn-ea"/>
                <a:cs typeface="+mn-cs"/>
              </a:rPr>
              <a:t>Pros</a:t>
            </a:r>
          </a:p>
        </p:txBody>
      </p:sp>
      <p:sp>
        <p:nvSpPr>
          <p:cNvPr id="26" name="Rectangle 25">
            <a:extLst>
              <a:ext uri="{FF2B5EF4-FFF2-40B4-BE49-F238E27FC236}">
                <a16:creationId xmlns:a16="http://schemas.microsoft.com/office/drawing/2014/main" id="{2EE211A5-6983-8C3A-54B5-DA8E4661C6F9}"/>
              </a:ext>
            </a:extLst>
          </p:cNvPr>
          <p:cNvSpPr/>
          <p:nvPr/>
        </p:nvSpPr>
        <p:spPr bwMode="gray">
          <a:xfrm>
            <a:off x="6795557" y="3939258"/>
            <a:ext cx="4594241" cy="334115"/>
          </a:xfrm>
          <a:prstGeom prst="rect">
            <a:avLst/>
          </a:prstGeom>
          <a:solidFill>
            <a:srgbClr val="EED6E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mn-ea"/>
                <a:cs typeface="+mn-cs"/>
              </a:rPr>
              <a:t>Cons</a:t>
            </a:r>
          </a:p>
        </p:txBody>
      </p:sp>
      <p:sp>
        <p:nvSpPr>
          <p:cNvPr id="27" name="btfpHBCheckCross222230">
            <a:extLst>
              <a:ext uri="{FF2B5EF4-FFF2-40B4-BE49-F238E27FC236}">
                <a16:creationId xmlns:a16="http://schemas.microsoft.com/office/drawing/2014/main" id="{B46FA751-0290-784E-6ACE-0CFBF146B24C}"/>
              </a:ext>
            </a:extLst>
          </p:cNvPr>
          <p:cNvSpPr/>
          <p:nvPr>
            <p:custDataLst>
              <p:tags r:id="rId5"/>
            </p:custDataLst>
          </p:nvPr>
        </p:nvSpPr>
        <p:spPr bwMode="gray">
          <a:xfrm>
            <a:off x="8499821" y="2091242"/>
            <a:ext cx="285922" cy="318993"/>
          </a:xfrm>
          <a:prstGeom prst="rect">
            <a:avLst/>
          </a:prstGeom>
          <a:blipFill>
            <a:blip r:embed="rId20" cstate="email">
              <a:extLst>
                <a:ext uri="{28A0092B-C50C-407E-A947-70E740481C1C}">
                  <a14:useLocalDpi xmlns:a14="http://schemas.microsoft.com/office/drawing/2010/main"/>
                </a:ext>
              </a:extLst>
            </a:blip>
            <a:stretch>
              <a:fillRect/>
            </a:stretch>
          </a:blip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28" name="btfpHBCheckCross222230">
            <a:extLst>
              <a:ext uri="{FF2B5EF4-FFF2-40B4-BE49-F238E27FC236}">
                <a16:creationId xmlns:a16="http://schemas.microsoft.com/office/drawing/2014/main" id="{FC279DB1-4CC1-A8AC-682F-9A23BD3ADAE3}"/>
              </a:ext>
            </a:extLst>
          </p:cNvPr>
          <p:cNvSpPr/>
          <p:nvPr>
            <p:custDataLst>
              <p:tags r:id="rId6"/>
            </p:custDataLst>
          </p:nvPr>
        </p:nvSpPr>
        <p:spPr bwMode="gray">
          <a:xfrm>
            <a:off x="8499821" y="3946818"/>
            <a:ext cx="285922" cy="318993"/>
          </a:xfrm>
          <a:prstGeom prst="rect">
            <a:avLst/>
          </a:prstGeom>
          <a:blipFill>
            <a:blip r:embed="rId21" cstate="email">
              <a:extLst>
                <a:ext uri="{28A0092B-C50C-407E-A947-70E740481C1C}">
                  <a14:useLocalDpi xmlns:a14="http://schemas.microsoft.com/office/drawing/2010/main"/>
                </a:ext>
              </a:extLst>
            </a:blip>
            <a:stretch>
              <a:fillRect/>
            </a:stretch>
          </a:blip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29" name="btfpBulletedList926647">
            <a:extLst>
              <a:ext uri="{FF2B5EF4-FFF2-40B4-BE49-F238E27FC236}">
                <a16:creationId xmlns:a16="http://schemas.microsoft.com/office/drawing/2014/main" id="{E4A969F5-280B-5A60-959A-4967BB3D3F71}"/>
              </a:ext>
            </a:extLst>
          </p:cNvPr>
          <p:cNvSpPr txBox="1"/>
          <p:nvPr>
            <p:custDataLst>
              <p:tags r:id="rId7"/>
            </p:custDataLst>
          </p:nvPr>
        </p:nvSpPr>
        <p:spPr bwMode="gray">
          <a:xfrm>
            <a:off x="6795558" y="2589137"/>
            <a:ext cx="4594242" cy="1042199"/>
          </a:xfrm>
          <a:prstGeom prst="rect">
            <a:avLst/>
          </a:prstGeom>
          <a:noFill/>
        </p:spPr>
        <p:txBody>
          <a:bodyPr vert="horz" wrap="square" lIns="36000" tIns="36000" rIns="36000" bIns="36000" rtlCol="0" anchor="t">
            <a:spAutoFit/>
          </a:bodyPr>
          <a:lstStyle/>
          <a:p>
            <a:pPr marL="177800" marR="0" lvl="0" indent="-177800" algn="l" defTabSz="914400" rtl="0" eaLnBrk="1" fontAlgn="auto" latinLnBrk="0" hangingPunct="1">
              <a:lnSpc>
                <a:spcPct val="100000"/>
              </a:lnSpc>
              <a:spcBef>
                <a:spcPts val="0"/>
              </a:spcBef>
              <a:spcAft>
                <a:spcPts val="0"/>
              </a:spcAft>
              <a:buClrTx/>
              <a:buSzTx/>
              <a:buFontTx/>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Provides feasible emissions abatement alternative for </a:t>
            </a:r>
            <a:r>
              <a:rPr kumimoji="0" lang="en-US" sz="1050" b="1" i="0" u="none" strike="noStrike" kern="1200" cap="none" spc="0" normalizeH="0" baseline="0" noProof="0" dirty="0">
                <a:ln>
                  <a:noFill/>
                </a:ln>
                <a:solidFill>
                  <a:srgbClr val="000000"/>
                </a:solidFill>
                <a:effectLst/>
                <a:uLnTx/>
                <a:uFillTx/>
                <a:latin typeface="Arial"/>
                <a:ea typeface="+mn-ea"/>
                <a:cs typeface="+mn-cs"/>
              </a:rPr>
              <a:t>hard-to-abate</a:t>
            </a:r>
            <a:r>
              <a:rPr kumimoji="0" lang="en-US" sz="1050" b="0" i="0" u="none" strike="noStrike" kern="1200" cap="none" spc="0" normalizeH="0" baseline="0" noProof="0" dirty="0">
                <a:ln>
                  <a:noFill/>
                </a:ln>
                <a:solidFill>
                  <a:srgbClr val="000000"/>
                </a:solidFill>
                <a:effectLst/>
                <a:uLnTx/>
                <a:uFillTx/>
                <a:latin typeface="Arial"/>
                <a:ea typeface="+mn-ea"/>
                <a:cs typeface="+mn-cs"/>
              </a:rPr>
              <a:t> </a:t>
            </a:r>
            <a:r>
              <a:rPr kumimoji="0" lang="en-US" sz="1050" b="1" i="0" u="none" strike="noStrike" kern="1200" cap="none" spc="0" normalizeH="0" baseline="0" noProof="0" dirty="0">
                <a:ln>
                  <a:noFill/>
                </a:ln>
                <a:solidFill>
                  <a:srgbClr val="000000"/>
                </a:solidFill>
                <a:effectLst/>
                <a:uLnTx/>
                <a:uFillTx/>
                <a:latin typeface="Arial"/>
                <a:ea typeface="+mn-ea"/>
                <a:cs typeface="+mn-cs"/>
              </a:rPr>
              <a:t>industry with limited cost-efficient options.</a:t>
            </a:r>
          </a:p>
          <a:p>
            <a:pPr marL="177800" marR="0" lvl="0" indent="-177800" algn="l" defTabSz="914400" rtl="0" eaLnBrk="1" fontAlgn="auto" latinLnBrk="0" hangingPunct="1">
              <a:lnSpc>
                <a:spcPct val="100000"/>
              </a:lnSpc>
              <a:spcBef>
                <a:spcPts val="0"/>
              </a:spcBef>
              <a:spcAft>
                <a:spcPts val="0"/>
              </a:spcAft>
              <a:buClrTx/>
              <a:buSzTx/>
              <a:buFontTx/>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Arial"/>
              </a:rPr>
              <a:t>A portfolio of technologies should be used for </a:t>
            </a:r>
            <a:r>
              <a:rPr kumimoji="0" lang="en-US" sz="1050" b="1" i="0" u="none" strike="noStrike" kern="1200" cap="none" spc="0" normalizeH="0" baseline="0" noProof="0" dirty="0">
                <a:ln>
                  <a:noFill/>
                </a:ln>
                <a:solidFill>
                  <a:srgbClr val="000000"/>
                </a:solidFill>
                <a:effectLst/>
                <a:uLnTx/>
                <a:uFillTx/>
                <a:latin typeface="Arial"/>
                <a:ea typeface="+mn-ea"/>
                <a:cs typeface="Arial"/>
              </a:rPr>
              <a:t>retrofitting existing plants, </a:t>
            </a:r>
            <a:r>
              <a:rPr kumimoji="0" lang="en-US" sz="1050" b="0" i="0" u="none" strike="noStrike" kern="1200" cap="none" spc="0" normalizeH="0" baseline="0" noProof="0" dirty="0">
                <a:ln>
                  <a:noFill/>
                </a:ln>
                <a:solidFill>
                  <a:srgbClr val="000000"/>
                </a:solidFill>
                <a:effectLst/>
                <a:uLnTx/>
                <a:uFillTx/>
                <a:latin typeface="Arial"/>
                <a:ea typeface="+mn-ea"/>
                <a:cs typeface="Arial"/>
              </a:rPr>
              <a:t>with a preference for post-combustion technology.</a:t>
            </a:r>
            <a:endParaRPr kumimoji="0" lang="en-US" sz="1050" b="1" i="0" u="none" strike="noStrike" kern="1200" cap="none" spc="0" normalizeH="0" baseline="0" noProof="0" dirty="0">
              <a:ln>
                <a:noFill/>
              </a:ln>
              <a:solidFill>
                <a:srgbClr val="000000"/>
              </a:solidFill>
              <a:effectLst/>
              <a:uLnTx/>
              <a:uFillTx/>
              <a:latin typeface="Arial"/>
              <a:ea typeface="+mn-ea"/>
              <a:cs typeface="Arial"/>
            </a:endParaRPr>
          </a:p>
          <a:p>
            <a:pPr marL="177800" marR="0" lvl="0" indent="-177800" algn="l" defTabSz="914400" rtl="0" eaLnBrk="1" fontAlgn="auto" latinLnBrk="0" hangingPunct="1">
              <a:lnSpc>
                <a:spcPct val="100000"/>
              </a:lnSpc>
              <a:spcBef>
                <a:spcPts val="0"/>
              </a:spcBef>
              <a:spcAft>
                <a:spcPts val="0"/>
              </a:spcAft>
              <a:buClrTx/>
              <a:buSzTx/>
              <a:buFontTx/>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Some industry plants may inject captured CO</a:t>
            </a:r>
            <a:r>
              <a:rPr kumimoji="0" lang="en-US" sz="1050" b="0" i="0" u="none" strike="noStrike" kern="1200" cap="none" spc="0" normalizeH="0" baseline="-25000" noProof="0" dirty="0">
                <a:ln>
                  <a:noFill/>
                </a:ln>
                <a:solidFill>
                  <a:srgbClr val="000000"/>
                </a:solidFill>
                <a:effectLst/>
                <a:uLnTx/>
                <a:uFillTx/>
                <a:latin typeface="Arial"/>
                <a:ea typeface="+mn-ea"/>
                <a:cs typeface="+mn-cs"/>
              </a:rPr>
              <a:t>2</a:t>
            </a:r>
            <a:r>
              <a:rPr kumimoji="0" lang="en-US" sz="1050" b="0" i="0" u="none" strike="noStrike" kern="1200" cap="none" spc="0" normalizeH="0" baseline="0" noProof="0" dirty="0">
                <a:ln>
                  <a:noFill/>
                </a:ln>
                <a:solidFill>
                  <a:srgbClr val="000000"/>
                </a:solidFill>
                <a:effectLst/>
                <a:uLnTx/>
                <a:uFillTx/>
                <a:latin typeface="Arial"/>
                <a:ea typeface="+mn-ea"/>
                <a:cs typeface="+mn-cs"/>
              </a:rPr>
              <a:t> to be </a:t>
            </a:r>
            <a:r>
              <a:rPr kumimoji="0" lang="en-US" sz="1050" b="1" i="0" u="none" strike="noStrike" kern="1200" cap="none" spc="0" normalizeH="0" baseline="0" noProof="0" dirty="0">
                <a:ln>
                  <a:noFill/>
                </a:ln>
                <a:solidFill>
                  <a:srgbClr val="000000"/>
                </a:solidFill>
                <a:effectLst/>
                <a:uLnTx/>
                <a:uFillTx/>
                <a:latin typeface="Arial"/>
                <a:ea typeface="+mn-ea"/>
                <a:cs typeface="+mn-cs"/>
              </a:rPr>
              <a:t>permanently stored in cement, </a:t>
            </a:r>
            <a:r>
              <a:rPr kumimoji="0" lang="en-US" sz="1050" b="0" i="0" u="none" strike="noStrike" kern="1200" cap="none" spc="0" normalizeH="0" baseline="0" noProof="0" dirty="0">
                <a:ln>
                  <a:noFill/>
                </a:ln>
                <a:solidFill>
                  <a:srgbClr val="000000"/>
                </a:solidFill>
                <a:effectLst/>
                <a:uLnTx/>
                <a:uFillTx/>
                <a:latin typeface="Arial"/>
                <a:ea typeface="+mn-ea"/>
                <a:cs typeface="+mn-cs"/>
              </a:rPr>
              <a:t>a process known as </a:t>
            </a:r>
            <a:r>
              <a:rPr kumimoji="0" lang="en-US" sz="1050" b="1" i="0" u="none" strike="noStrike" kern="1200" cap="none" spc="0" normalizeH="0" baseline="0" noProof="0" dirty="0">
                <a:ln>
                  <a:noFill/>
                </a:ln>
                <a:solidFill>
                  <a:srgbClr val="000000"/>
                </a:solidFill>
                <a:effectLst/>
                <a:uLnTx/>
                <a:uFillTx/>
                <a:latin typeface="Arial"/>
                <a:ea typeface="+mn-ea"/>
                <a:cs typeface="+mn-cs"/>
              </a:rPr>
              <a:t>carbon mineralization.</a:t>
            </a:r>
            <a:endParaRPr kumimoji="0" lang="en-US" sz="1050" b="1" i="0" u="none" strike="noStrike" kern="1200" cap="none" spc="0" normalizeH="0" baseline="0" noProof="0" dirty="0">
              <a:ln>
                <a:noFill/>
              </a:ln>
              <a:solidFill>
                <a:srgbClr val="000000"/>
              </a:solidFill>
              <a:effectLst/>
              <a:uLnTx/>
              <a:uFillTx/>
              <a:latin typeface="Arial"/>
              <a:ea typeface="+mn-ea"/>
              <a:cs typeface="Arial"/>
            </a:endParaRPr>
          </a:p>
        </p:txBody>
      </p:sp>
      <p:sp>
        <p:nvSpPr>
          <p:cNvPr id="30" name="btfpBulletedList926647">
            <a:extLst>
              <a:ext uri="{FF2B5EF4-FFF2-40B4-BE49-F238E27FC236}">
                <a16:creationId xmlns:a16="http://schemas.microsoft.com/office/drawing/2014/main" id="{8D235E30-3750-ED12-ECD5-361A9FAC94D4}"/>
              </a:ext>
            </a:extLst>
          </p:cNvPr>
          <p:cNvSpPr txBox="1"/>
          <p:nvPr>
            <p:custDataLst>
              <p:tags r:id="rId8"/>
            </p:custDataLst>
          </p:nvPr>
        </p:nvSpPr>
        <p:spPr bwMode="gray">
          <a:xfrm>
            <a:off x="6795556" y="4453327"/>
            <a:ext cx="4594241" cy="1042199"/>
          </a:xfrm>
          <a:prstGeom prst="rect">
            <a:avLst/>
          </a:prstGeom>
          <a:noFill/>
        </p:spPr>
        <p:txBody>
          <a:bodyPr vert="horz" wrap="square" lIns="36000" tIns="36000" rIns="36000" bIns="36000" rtlCol="0" anchor="t">
            <a:spAutoFit/>
          </a:bodyPr>
          <a:lstStyle/>
          <a:p>
            <a:pPr marL="177800" marR="0" lvl="0" indent="-177800" algn="l" defTabSz="914400" rtl="0" eaLnBrk="1" fontAlgn="auto" latinLnBrk="0" hangingPunct="1">
              <a:lnSpc>
                <a:spcPct val="100000"/>
              </a:lnSpc>
              <a:spcBef>
                <a:spcPts val="0"/>
              </a:spcBef>
              <a:spcAft>
                <a:spcPts val="0"/>
              </a:spcAft>
              <a:buClrTx/>
              <a:buSzTx/>
              <a:buFontTx/>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Many projects will not be operational until or beyond 2030</a:t>
            </a:r>
            <a:r>
              <a:rPr kumimoji="0" lang="en-US" sz="1050" b="0" i="0" u="none" strike="noStrike" kern="1200" cap="none" spc="0" normalizeH="0" baseline="0" noProof="0" dirty="0">
                <a:ln>
                  <a:noFill/>
                </a:ln>
                <a:solidFill>
                  <a:srgbClr val="000000"/>
                </a:solidFill>
                <a:effectLst/>
                <a:uLnTx/>
                <a:uFillTx/>
                <a:latin typeface="Arial"/>
                <a:ea typeface="+mn-ea"/>
                <a:cs typeface="+mn-cs"/>
              </a:rPr>
              <a:t>, thereby making it an unreliable solution to implement at scale.</a:t>
            </a:r>
          </a:p>
          <a:p>
            <a:pPr marL="177800" marR="0" lvl="0" indent="-177800" algn="l" defTabSz="914400" rtl="0" eaLnBrk="1" fontAlgn="auto" latinLnBrk="0" hangingPunct="1">
              <a:lnSpc>
                <a:spcPct val="100000"/>
              </a:lnSpc>
              <a:spcBef>
                <a:spcPts val="0"/>
              </a:spcBef>
              <a:spcAft>
                <a:spcPts val="0"/>
              </a:spcAft>
              <a:buClrTx/>
              <a:buSzTx/>
              <a:buFontTx/>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Most projects are announced in </a:t>
            </a:r>
            <a:r>
              <a:rPr kumimoji="0" lang="en-US" sz="1050" b="1" i="0" u="none" strike="noStrike" kern="1200" cap="none" spc="0" normalizeH="0" baseline="0" noProof="0" dirty="0">
                <a:ln>
                  <a:noFill/>
                </a:ln>
                <a:solidFill>
                  <a:srgbClr val="000000"/>
                </a:solidFill>
                <a:effectLst/>
                <a:uLnTx/>
                <a:uFillTx/>
                <a:latin typeface="Arial"/>
                <a:ea typeface="+mn-ea"/>
                <a:cs typeface="+mn-cs"/>
              </a:rPr>
              <a:t>Europe, North America, and Australia, </a:t>
            </a:r>
            <a:r>
              <a:rPr kumimoji="0" lang="en-US" sz="1050" b="0" i="0" u="none" strike="noStrike" kern="1200" cap="none" spc="0" normalizeH="0" baseline="0" noProof="0" dirty="0">
                <a:ln>
                  <a:noFill/>
                </a:ln>
                <a:solidFill>
                  <a:srgbClr val="000000"/>
                </a:solidFill>
                <a:effectLst/>
                <a:uLnTx/>
                <a:uFillTx/>
                <a:latin typeface="Arial"/>
                <a:ea typeface="+mn-ea"/>
                <a:cs typeface="+mn-cs"/>
              </a:rPr>
              <a:t>though </a:t>
            </a:r>
            <a:r>
              <a:rPr kumimoji="0" lang="en-US" sz="1050" b="1" i="0" u="none" strike="noStrike" kern="1200" cap="none" spc="0" normalizeH="0" baseline="0" noProof="0" dirty="0">
                <a:ln>
                  <a:noFill/>
                </a:ln>
                <a:solidFill>
                  <a:srgbClr val="000000"/>
                </a:solidFill>
                <a:effectLst/>
                <a:uLnTx/>
                <a:uFillTx/>
                <a:latin typeface="Arial"/>
                <a:ea typeface="+mn-ea"/>
                <a:cs typeface="+mn-cs"/>
              </a:rPr>
              <a:t>58% of cement is produced in China and India</a:t>
            </a:r>
            <a:r>
              <a:rPr kumimoji="0" lang="en-US" sz="1050" b="0" i="0" u="none" strike="noStrike" kern="1200" cap="none" spc="0" normalizeH="0" baseline="0" noProof="0" dirty="0">
                <a:ln>
                  <a:noFill/>
                </a:ln>
                <a:solidFill>
                  <a:srgbClr val="000000"/>
                </a:solidFill>
                <a:effectLst/>
                <a:uLnTx/>
                <a:uFillTx/>
                <a:latin typeface="Arial"/>
                <a:ea typeface="+mn-ea"/>
                <a:cs typeface="+mn-cs"/>
              </a:rPr>
              <a:t> alone.</a:t>
            </a:r>
          </a:p>
          <a:p>
            <a:pPr marL="177800" marR="0" lvl="0" indent="-177800" algn="l" defTabSz="914400" rtl="0" eaLnBrk="1" fontAlgn="auto" latinLnBrk="0" hangingPunct="1">
              <a:lnSpc>
                <a:spcPct val="100000"/>
              </a:lnSpc>
              <a:spcBef>
                <a:spcPts val="0"/>
              </a:spcBef>
              <a:spcAft>
                <a:spcPts val="0"/>
              </a:spcAft>
              <a:buClrTx/>
              <a:buSzTx/>
              <a:buFontTx/>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Arial"/>
              </a:rPr>
              <a:t>The effects of </a:t>
            </a:r>
            <a:r>
              <a:rPr kumimoji="0" lang="en-US" sz="1050" b="1" i="0" u="none" strike="noStrike" kern="1200" cap="none" spc="0" normalizeH="0" baseline="0" noProof="0" dirty="0">
                <a:ln>
                  <a:noFill/>
                </a:ln>
                <a:solidFill>
                  <a:srgbClr val="000000"/>
                </a:solidFill>
                <a:effectLst/>
                <a:uLnTx/>
                <a:uFillTx/>
                <a:latin typeface="Arial"/>
                <a:ea typeface="+mn-ea"/>
                <a:cs typeface="Arial"/>
              </a:rPr>
              <a:t>oceanic carbon storage </a:t>
            </a:r>
            <a:r>
              <a:rPr kumimoji="0" lang="en-US" sz="1050" b="0" i="0" u="none" strike="noStrike" kern="1200" cap="none" spc="0" normalizeH="0" baseline="0" noProof="0" dirty="0">
                <a:ln>
                  <a:noFill/>
                </a:ln>
                <a:solidFill>
                  <a:srgbClr val="000000"/>
                </a:solidFill>
                <a:effectLst/>
                <a:uLnTx/>
                <a:uFillTx/>
                <a:latin typeface="Arial"/>
                <a:ea typeface="+mn-ea"/>
                <a:cs typeface="Arial"/>
              </a:rPr>
              <a:t>on marine ecosystems remains unclear.</a:t>
            </a:r>
          </a:p>
        </p:txBody>
      </p:sp>
      <p:sp>
        <p:nvSpPr>
          <p:cNvPr id="34" name="Text Placeholder 10">
            <a:extLst>
              <a:ext uri="{FF2B5EF4-FFF2-40B4-BE49-F238E27FC236}">
                <a16:creationId xmlns:a16="http://schemas.microsoft.com/office/drawing/2014/main" id="{82AD5028-B9B9-3F53-AC57-DBADAEA81074}"/>
              </a:ext>
            </a:extLst>
          </p:cNvPr>
          <p:cNvSpPr>
            <a:spLocks noGrp="1"/>
          </p:cNvSpPr>
          <p:nvPr>
            <p:custDataLst>
              <p:tags r:id="rId9"/>
            </p:custDataLst>
          </p:nvPr>
        </p:nvSpPr>
        <p:spPr bwMode="auto">
          <a:xfrm>
            <a:off x="1489075" y="4875213"/>
            <a:ext cx="6794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45" name="Text Placeholder 10">
            <a:extLst>
              <a:ext uri="{FF2B5EF4-FFF2-40B4-BE49-F238E27FC236}">
                <a16:creationId xmlns:a16="http://schemas.microsoft.com/office/drawing/2014/main" id="{1AE51DBE-367F-05C1-3EBA-4F94313FC971}"/>
              </a:ext>
            </a:extLst>
          </p:cNvPr>
          <p:cNvSpPr>
            <a:spLocks noGrp="1"/>
          </p:cNvSpPr>
          <p:nvPr>
            <p:custDataLst>
              <p:tags r:id="rId10"/>
            </p:custDataLst>
          </p:nvPr>
        </p:nvSpPr>
        <p:spPr bwMode="auto">
          <a:xfrm>
            <a:off x="3071813" y="4875213"/>
            <a:ext cx="865188"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39B52B4A-8BE1-530E-6CDB-3BAB46FA1C70}"/>
              </a:ext>
            </a:extLst>
          </p:cNvPr>
          <p:cNvSpPr/>
          <p:nvPr/>
        </p:nvSpPr>
        <p:spPr bwMode="gray">
          <a:xfrm>
            <a:off x="495884" y="68051"/>
            <a:ext cx="2430196" cy="36576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Cement</a:t>
            </a:r>
          </a:p>
        </p:txBody>
      </p:sp>
      <p:graphicFrame>
        <p:nvGraphicFramePr>
          <p:cNvPr id="39" name="Chart 38">
            <a:extLst>
              <a:ext uri="{FF2B5EF4-FFF2-40B4-BE49-F238E27FC236}">
                <a16:creationId xmlns:a16="http://schemas.microsoft.com/office/drawing/2014/main" id="{71794AAF-C9C7-267E-3CA1-5CA6DD802949}"/>
              </a:ext>
            </a:extLst>
          </p:cNvPr>
          <p:cNvGraphicFramePr/>
          <p:nvPr>
            <p:custDataLst>
              <p:tags r:id="rId11"/>
            </p:custDataLst>
          </p:nvPr>
        </p:nvGraphicFramePr>
        <p:xfrm>
          <a:off x="461963" y="2082800"/>
          <a:ext cx="6059487" cy="3875088"/>
        </p:xfrm>
        <a:graphic>
          <a:graphicData uri="http://schemas.openxmlformats.org/drawingml/2006/chart">
            <c:chart xmlns:c="http://schemas.openxmlformats.org/drawingml/2006/chart" xmlns:r="http://schemas.openxmlformats.org/officeDocument/2006/relationships" r:id="rId22"/>
          </a:graphicData>
        </a:graphic>
      </p:graphicFrame>
      <p:sp>
        <p:nvSpPr>
          <p:cNvPr id="21" name="Text Placeholder 10">
            <a:extLst>
              <a:ext uri="{FF2B5EF4-FFF2-40B4-BE49-F238E27FC236}">
                <a16:creationId xmlns:a16="http://schemas.microsoft.com/office/drawing/2014/main" id="{00E7A753-AE4C-822A-11DE-DF7A383A21F8}"/>
              </a:ext>
            </a:extLst>
          </p:cNvPr>
          <p:cNvSpPr>
            <a:spLocks noGrp="1"/>
          </p:cNvSpPr>
          <p:nvPr>
            <p:custDataLst>
              <p:tags r:id="rId12"/>
            </p:custDataLst>
          </p:nvPr>
        </p:nvSpPr>
        <p:spPr bwMode="auto">
          <a:xfrm>
            <a:off x="544513" y="1952625"/>
            <a:ext cx="2468563"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Estimated CCUS capture capacity</a:t>
            </a:r>
            <a:br>
              <a:rPr kumimoji="0" lang="en-US" sz="1200" b="1" i="0" u="none" strike="noStrike" kern="1200" cap="none" spc="0" normalizeH="0" baseline="0" noProof="0" dirty="0">
                <a:ln>
                  <a:noFill/>
                </a:ln>
                <a:solidFill>
                  <a:srgbClr val="000000"/>
                </a:solidFill>
                <a:effectLst/>
                <a:uLnTx/>
                <a:uFillTx/>
                <a:latin typeface="Arial"/>
                <a:ea typeface="+mn-ea"/>
                <a:cs typeface="+mn-cs"/>
              </a:rPr>
            </a:br>
            <a:r>
              <a:rPr kumimoji="0" lang="en-US" sz="1200" b="0" i="0" u="none" strike="noStrike" kern="1200" cap="none" spc="0" normalizeH="0" baseline="0" noProof="0" dirty="0">
                <a:ln>
                  <a:noFill/>
                </a:ln>
                <a:solidFill>
                  <a:srgbClr val="000000"/>
                </a:solidFill>
                <a:effectLst/>
                <a:uLnTx/>
                <a:uFillTx/>
                <a:latin typeface="Arial"/>
                <a:ea typeface="+mn-ea"/>
                <a:cs typeface="+mn-cs"/>
              </a:rPr>
              <a:t>in 2025, in Mtpa CO</a:t>
            </a:r>
            <a:r>
              <a:rPr kumimoji="0" lang="en-US" sz="1200" b="0" i="0" u="none" strike="noStrike" kern="1200" cap="none" spc="0" normalizeH="0" baseline="-25000" noProof="0" dirty="0">
                <a:ln>
                  <a:noFill/>
                </a:ln>
                <a:solidFill>
                  <a:srgbClr val="000000"/>
                </a:solidFill>
                <a:effectLst/>
                <a:uLnTx/>
                <a:uFillTx/>
                <a:latin typeface="Arial"/>
                <a:ea typeface="+mn-ea"/>
                <a:cs typeface="+mn-cs"/>
              </a:rPr>
              <a:t>2</a:t>
            </a:r>
          </a:p>
        </p:txBody>
      </p:sp>
      <p:sp>
        <p:nvSpPr>
          <p:cNvPr id="22" name="Text Placeholder 10">
            <a:extLst>
              <a:ext uri="{FF2B5EF4-FFF2-40B4-BE49-F238E27FC236}">
                <a16:creationId xmlns:a16="http://schemas.microsoft.com/office/drawing/2014/main" id="{C8BBAA42-69DB-E720-5349-EFA53891F20E}"/>
              </a:ext>
            </a:extLst>
          </p:cNvPr>
          <p:cNvSpPr>
            <a:spLocks noGrp="1"/>
          </p:cNvSpPr>
          <p:nvPr>
            <p:custDataLst>
              <p:tags r:id="rId13"/>
            </p:custDataLst>
          </p:nvPr>
        </p:nvSpPr>
        <p:spPr bwMode="auto">
          <a:xfrm>
            <a:off x="1677988" y="5741988"/>
            <a:ext cx="6794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44BAB559-8A57-4393-AB08-4D00829563C0}" type="datetime'''''Op''er''''''''''a''''''''''''''t''''''''''''''i''''ng'">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Operating</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24" name="Text Placeholder 10">
            <a:extLst>
              <a:ext uri="{FF2B5EF4-FFF2-40B4-BE49-F238E27FC236}">
                <a16:creationId xmlns:a16="http://schemas.microsoft.com/office/drawing/2014/main" id="{2FCA3304-31A6-E8FC-1727-19352301DB60}"/>
              </a:ext>
            </a:extLst>
          </p:cNvPr>
          <p:cNvSpPr>
            <a:spLocks noGrp="1"/>
          </p:cNvSpPr>
          <p:nvPr>
            <p:custDataLst>
              <p:tags r:id="rId14"/>
            </p:custDataLst>
          </p:nvPr>
        </p:nvSpPr>
        <p:spPr bwMode="auto">
          <a:xfrm>
            <a:off x="4340225" y="5741988"/>
            <a:ext cx="12525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57C15F1B-449A-4EE0-AABE-8C1F3DFD6CB6}" type="datetime'Pl''a''''n''ned'' ''''(b''y ''''''''''''20''3''''''2)'''''''''">
              <a:rPr lang="en-US" altLang="en-US" sz="1200" smtClean="0">
                <a:solidFill>
                  <a:srgbClr val="000000"/>
                </a:solidFill>
              </a:rPr>
              <a:pPr marL="0" lvl="0" indent="0" algn="ctr">
                <a:spcBef>
                  <a:spcPct val="0"/>
                </a:spcBef>
                <a:spcAft>
                  <a:spcPct val="0"/>
                </a:spcAft>
                <a:buNone/>
                <a:defRPr/>
              </a:pPr>
              <a:t>Planned (by 2032)</a:t>
            </a:fld>
            <a:endParaRPr kumimoji="0" lang="en-US" sz="1200" b="0" i="0" strike="noStrike" kern="1200" cap="none" spc="0" normalizeH="0" baseline="0" noProof="0">
              <a:ln>
                <a:noFill/>
              </a:ln>
              <a:solidFill>
                <a:srgbClr val="000000"/>
              </a:solidFill>
              <a:effectLst/>
              <a:uLnTx/>
              <a:uFillTx/>
            </a:endParaRPr>
          </a:p>
        </p:txBody>
      </p:sp>
      <p:sp>
        <p:nvSpPr>
          <p:cNvPr id="2" name="btfpCallout843070">
            <a:extLst>
              <a:ext uri="{FF2B5EF4-FFF2-40B4-BE49-F238E27FC236}">
                <a16:creationId xmlns:a16="http://schemas.microsoft.com/office/drawing/2014/main" id="{72AA5FCB-909D-C69A-0E8B-F83FB5B97A2A}"/>
              </a:ext>
            </a:extLst>
          </p:cNvPr>
          <p:cNvSpPr/>
          <p:nvPr/>
        </p:nvSpPr>
        <p:spPr bwMode="gray">
          <a:xfrm rot="10800000" flipV="1">
            <a:off x="1489075" y="3993995"/>
            <a:ext cx="1400909" cy="761107"/>
          </a:xfrm>
          <a:prstGeom prst="wedgeRectCallout">
            <a:avLst>
              <a:gd name="adj1" fmla="val -2295"/>
              <a:gd name="adj2" fmla="val 142525"/>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spAutoFit/>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n-ea"/>
                <a:cs typeface="+mn-cs"/>
              </a:rPr>
              <a:t>Very few of the facilities are fully operational in the status quo.</a:t>
            </a:r>
          </a:p>
        </p:txBody>
      </p:sp>
      <p:sp>
        <p:nvSpPr>
          <p:cNvPr id="11" name="btfpNotesBox962619">
            <a:extLst>
              <a:ext uri="{FF2B5EF4-FFF2-40B4-BE49-F238E27FC236}">
                <a16:creationId xmlns:a16="http://schemas.microsoft.com/office/drawing/2014/main" id="{A2EE2E13-C82D-A904-A90A-227758F8C2BE}"/>
              </a:ext>
            </a:extLst>
          </p:cNvPr>
          <p:cNvSpPr txBox="1"/>
          <p:nvPr>
            <p:custDataLst>
              <p:tags r:id="rId15"/>
            </p:custDataLst>
          </p:nvPr>
        </p:nvSpPr>
        <p:spPr bwMode="gray">
          <a:xfrm>
            <a:off x="330200" y="6149674"/>
            <a:ext cx="8958580" cy="615553"/>
          </a:xfrm>
          <a:prstGeom prst="rect">
            <a:avLst/>
          </a:prstGeom>
          <a:noFill/>
        </p:spPr>
        <p:txBody>
          <a:bodyPr vert="horz" wrap="square" lIns="0" tIns="0" rIns="0" bIns="0" rtlCol="0" anchor="b">
            <a:spAutoFit/>
          </a:bodyPr>
          <a:lstStyle/>
          <a:p>
            <a:pPr lvl="0">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lvl="0">
              <a:defRPr/>
            </a:pPr>
            <a:endParaRPr lang="en-US" sz="800" dirty="0">
              <a:solidFill>
                <a:srgbClr val="000000"/>
              </a:solidFill>
              <a:latin typeface="Arial"/>
            </a:endParaRPr>
          </a:p>
          <a:p>
            <a:pPr lvl="0">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IEA,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3"/>
              </a:rPr>
              <a:t>CCUS Projects Database</a:t>
            </a:r>
            <a:r>
              <a:rPr kumimoji="0" lang="en-US" sz="800" b="0" i="0" u="none" strike="noStrike" kern="1200" cap="none" spc="0" normalizeH="0" baseline="0" noProof="0" dirty="0">
                <a:ln>
                  <a:noFill/>
                </a:ln>
                <a:solidFill>
                  <a:srgbClr val="000000"/>
                </a:solidFill>
                <a:effectLst/>
                <a:uLnTx/>
                <a:uFillTx/>
                <a:latin typeface="Arial"/>
                <a:ea typeface="+mn-ea"/>
                <a:cs typeface="+mn-cs"/>
              </a:rPr>
              <a:t> (2024); </a:t>
            </a:r>
            <a:r>
              <a:rPr lang="en-US" sz="800" dirty="0">
                <a:solidFill>
                  <a:srgbClr val="000000"/>
                </a:solidFill>
                <a:latin typeface="Arial"/>
              </a:rPr>
              <a:t>BBC,</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4"/>
              </a:rPr>
              <a:t>The environmental cost of China’s addiction to cement</a:t>
            </a:r>
            <a:r>
              <a:rPr kumimoji="0" lang="en-US" sz="800" b="0" i="0" u="none" strike="noStrike" kern="1200" cap="none" spc="0" normalizeH="0" baseline="0" noProof="0" dirty="0">
                <a:ln>
                  <a:noFill/>
                </a:ln>
                <a:solidFill>
                  <a:srgbClr val="000000"/>
                </a:solidFill>
                <a:effectLst/>
                <a:uLnTx/>
                <a:uFillTx/>
                <a:latin typeface="Arial"/>
                <a:ea typeface="+mn-ea"/>
                <a:cs typeface="+mn-cs"/>
              </a:rPr>
              <a:t> (2024); </a:t>
            </a:r>
            <a:r>
              <a:rPr lang="en-US" sz="800" dirty="0">
                <a:solidFill>
                  <a:srgbClr val="000000"/>
                </a:solidFill>
                <a:latin typeface="Arial"/>
              </a:rPr>
              <a:t>IPCC, </a:t>
            </a:r>
            <a:r>
              <a:rPr lang="en-US" sz="800" dirty="0">
                <a:solidFill>
                  <a:srgbClr val="000000"/>
                </a:solidFill>
                <a:latin typeface="Arial"/>
                <a:hlinkClick r:id="rId25"/>
              </a:rPr>
              <a:t>Ocean storage</a:t>
            </a:r>
            <a:r>
              <a:rPr kumimoji="0" lang="en-US" sz="800" b="0" i="0" u="none" strike="noStrike" kern="1200" cap="none" spc="0" normalizeH="0" baseline="0" noProof="0" dirty="0">
                <a:ln>
                  <a:noFill/>
                </a:ln>
                <a:solidFill>
                  <a:srgbClr val="000000"/>
                </a:solidFill>
                <a:effectLst/>
                <a:uLnTx/>
                <a:uFillTx/>
                <a:latin typeface="Arial"/>
                <a:ea typeface="+mn-ea"/>
                <a:cs typeface="+mn-cs"/>
              </a:rPr>
              <a:t> (2018); IEA,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6"/>
              </a:rPr>
              <a:t>Is carbon capture too expensive?</a:t>
            </a:r>
            <a:r>
              <a:rPr kumimoji="0" lang="en-US" sz="800" b="0" i="0" u="none" strike="noStrike" kern="1200" cap="none" spc="0" normalizeH="0" baseline="0" noProof="0" dirty="0">
                <a:ln>
                  <a:noFill/>
                </a:ln>
                <a:solidFill>
                  <a:srgbClr val="000000"/>
                </a:solidFill>
                <a:effectLst/>
                <a:uLnTx/>
                <a:uFillTx/>
                <a:latin typeface="Arial"/>
                <a:ea typeface="+mn-ea"/>
                <a:cs typeface="+mn-cs"/>
              </a:rPr>
              <a:t> (2021); Global CCS Institute, </a:t>
            </a:r>
            <a:r>
              <a:rPr lang="en-US" altLang="zh-CN" sz="800" dirty="0">
                <a:hlinkClick r:id="rId27"/>
              </a:rPr>
              <a:t>Facilities Database</a:t>
            </a:r>
            <a:r>
              <a:rPr lang="en-US" sz="800" dirty="0">
                <a:solidFill>
                  <a:srgbClr val="000000"/>
                </a:solidFill>
              </a:rPr>
              <a:t> </a:t>
            </a:r>
            <a:r>
              <a:rPr lang="en-US" altLang="zh-CN" sz="800" dirty="0"/>
              <a:t>(2025).</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Michelle Priscilla, Anda Wang, Shaurir Ramanujan, Hyae Ryung Kim, and </a:t>
            </a:r>
            <a:r>
              <a:rPr lang="en-US" sz="800" dirty="0">
                <a:solidFill>
                  <a:srgbClr val="000000"/>
                </a:solidFill>
                <a:hlinkClick r:id="rId28"/>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9"/>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30"/>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7273396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 name="think-cell data - do not delete" hidden="1">
            <a:extLst>
              <a:ext uri="{FF2B5EF4-FFF2-40B4-BE49-F238E27FC236}">
                <a16:creationId xmlns:a16="http://schemas.microsoft.com/office/drawing/2014/main" id="{BAB574A1-F8DA-48CA-CB18-3938939B19D1}"/>
              </a:ext>
            </a:extLst>
          </p:cNvPr>
          <p:cNvGraphicFramePr>
            <a:graphicFrameLocks noChangeAspect="1"/>
          </p:cNvGraphicFramePr>
          <p:nvPr>
            <p:custDataLst>
              <p:tags r:id="rId1"/>
            </p:custDataLst>
            <p:extLst>
              <p:ext uri="{D42A27DB-BD31-4B8C-83A1-F6EECF244321}">
                <p14:modId xmlns:p14="http://schemas.microsoft.com/office/powerpoint/2010/main" val="38766202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5" imgW="7772400" imgH="10058400" progId="TCLayout.ActiveDocument.1">
                  <p:embed/>
                </p:oleObj>
              </mc:Choice>
              <mc:Fallback>
                <p:oleObj name="think-cell Slide" r:id="rId45" imgW="7772400" imgH="10058400" progId="TCLayout.ActiveDocument.1">
                  <p:embed/>
                  <p:pic>
                    <p:nvPicPr>
                      <p:cNvPr id="0" name=""/>
                      <p:cNvPicPr/>
                      <p:nvPr/>
                    </p:nvPicPr>
                    <p:blipFill>
                      <a:blip r:embed="rId46"/>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FECF4F1-84A1-4A62-04BA-95489B91CDBC}"/>
              </a:ext>
            </a:extLst>
          </p:cNvPr>
          <p:cNvSpPr>
            <a:spLocks noGrp="1"/>
          </p:cNvSpPr>
          <p:nvPr>
            <p:ph type="title"/>
          </p:nvPr>
        </p:nvSpPr>
        <p:spPr/>
        <p:txBody>
          <a:bodyPr vert="horz">
            <a:noAutofit/>
          </a:bodyPr>
          <a:lstStyle/>
          <a:p>
            <a:r>
              <a:rPr lang="en-US" dirty="0"/>
              <a:t>The cost of capturing carbon in the cement industry ranges from $60-$134 US$/ton</a:t>
            </a:r>
          </a:p>
        </p:txBody>
      </p:sp>
      <p:sp>
        <p:nvSpPr>
          <p:cNvPr id="3" name="Title 5">
            <a:extLst>
              <a:ext uri="{FF2B5EF4-FFF2-40B4-BE49-F238E27FC236}">
                <a16:creationId xmlns:a16="http://schemas.microsoft.com/office/drawing/2014/main" id="{F3129CFC-E4D8-2628-B81D-C39C2718551F}"/>
              </a:ext>
            </a:extLst>
          </p:cNvPr>
          <p:cNvSpPr txBox="1">
            <a:spLocks/>
          </p:cNvSpPr>
          <p:nvPr/>
        </p:nvSpPr>
        <p:spPr>
          <a:xfrm>
            <a:off x="330200" y="523318"/>
            <a:ext cx="11531600" cy="882788"/>
          </a:xfrm>
          <a:prstGeom prst="rect">
            <a:avLst/>
          </a:prstGeom>
        </p:spPr>
        <p:txBody>
          <a:bodyPr vert="horz" lIns="91440" tIns="0" rIns="91440" bIns="45720" rtlCol="0" anchor="t">
            <a:noAutofit/>
          </a:bodyPr>
          <a:lstStyle>
            <a:lvl1pPr algn="l" defTabSz="711200" rtl="0" eaLnBrk="1" latinLnBrk="0" hangingPunct="1">
              <a:lnSpc>
                <a:spcPct val="100000"/>
              </a:lnSpc>
              <a:spcBef>
                <a:spcPct val="0"/>
              </a:spcBef>
              <a:buNone/>
              <a:defRPr sz="2800" b="1" kern="1200" baseline="0">
                <a:solidFill>
                  <a:schemeClr val="tx1"/>
                </a:solidFill>
                <a:latin typeface="+mj-lt"/>
                <a:ea typeface="+mj-ea"/>
                <a:cs typeface="+mj-cs"/>
              </a:defRPr>
            </a:lvl1pPr>
          </a:lstStyle>
          <a:p>
            <a:endParaRPr lang="en-US">
              <a:highlight>
                <a:srgbClr val="FFFF00"/>
              </a:highlight>
            </a:endParaRPr>
          </a:p>
        </p:txBody>
      </p:sp>
      <p:sp>
        <p:nvSpPr>
          <p:cNvPr id="4" name="Oval 3">
            <a:extLst>
              <a:ext uri="{FF2B5EF4-FFF2-40B4-BE49-F238E27FC236}">
                <a16:creationId xmlns:a16="http://schemas.microsoft.com/office/drawing/2014/main" id="{DDDAE743-68D9-9187-E0F4-6B219C11D4DF}"/>
              </a:ext>
            </a:extLst>
          </p:cNvPr>
          <p:cNvSpPr/>
          <p:nvPr/>
        </p:nvSpPr>
        <p:spPr bwMode="gray">
          <a:xfrm>
            <a:off x="0" y="45720"/>
            <a:ext cx="416560" cy="406400"/>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2</a:t>
            </a:r>
          </a:p>
        </p:txBody>
      </p:sp>
      <p:sp>
        <p:nvSpPr>
          <p:cNvPr id="5" name="btfpNotesBox962619">
            <a:extLst>
              <a:ext uri="{FF2B5EF4-FFF2-40B4-BE49-F238E27FC236}">
                <a16:creationId xmlns:a16="http://schemas.microsoft.com/office/drawing/2014/main" id="{D2E1422C-0ADC-1AEF-4B02-24784ED581ED}"/>
              </a:ext>
            </a:extLst>
          </p:cNvPr>
          <p:cNvSpPr txBox="1"/>
          <p:nvPr>
            <p:custDataLst>
              <p:tags r:id="rId2"/>
            </p:custDataLst>
          </p:nvPr>
        </p:nvSpPr>
        <p:spPr bwMode="gray">
          <a:xfrm>
            <a:off x="330199" y="6149674"/>
            <a:ext cx="9037321" cy="615553"/>
          </a:xfrm>
          <a:prstGeom prst="rect">
            <a:avLst/>
          </a:prstGeom>
          <a:noFill/>
        </p:spPr>
        <p:txBody>
          <a:bodyPr vert="horz" wrap="square" lIns="0" tIns="0" rIns="0" bIns="0" rtlCol="0" anchor="b">
            <a:spAutoFit/>
          </a:bodyPr>
          <a:lstStyle/>
          <a:p>
            <a:pPr>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IEA,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47"/>
              </a:rPr>
              <a:t>Is carbon capture too expensive?</a:t>
            </a:r>
            <a:r>
              <a:rPr kumimoji="0" lang="en-US" sz="800" b="0" i="0" u="none" strike="noStrike" kern="1200" cap="none" spc="0" normalizeH="0" baseline="0" noProof="0" dirty="0">
                <a:ln>
                  <a:noFill/>
                </a:ln>
                <a:solidFill>
                  <a:srgbClr val="000000"/>
                </a:solidFill>
                <a:effectLst/>
                <a:uLnTx/>
                <a:uFillTx/>
                <a:latin typeface="Arial"/>
                <a:ea typeface="+mn-ea"/>
                <a:cs typeface="+mn-cs"/>
              </a:rPr>
              <a:t> (2021); IEA,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48"/>
              </a:rPr>
              <a:t>CCUS in Clean Energy Transitions</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(2020); Carbon Capture Coalition, </a:t>
            </a:r>
            <a:r>
              <a:rPr kumimoji="0" lang="en-US" sz="800" b="0" i="0" u="none" strike="noStrike" kern="1200" cap="none" spc="0" normalizeH="0" baseline="0" noProof="0" dirty="0">
                <a:ln>
                  <a:noFill/>
                </a:ln>
                <a:solidFill>
                  <a:srgbClr val="000000"/>
                </a:solidFill>
                <a:effectLst/>
                <a:uLnTx/>
                <a:uFillTx/>
                <a:latin typeface="Arial"/>
                <a:hlinkClick r:id="rId49"/>
              </a:rPr>
              <a:t>P</a:t>
            </a:r>
            <a:r>
              <a:rPr lang="en-US" sz="800" dirty="0">
                <a:hlinkClick r:id="rId49"/>
              </a:rPr>
              <a:t>rimer: 45Q Tax Credit for Carbon Capture Projects</a:t>
            </a:r>
            <a:r>
              <a:rPr lang="en-US" sz="800" dirty="0"/>
              <a:t> </a:t>
            </a:r>
            <a:r>
              <a:rPr kumimoji="0" lang="en-US" sz="800" b="0" i="0" u="none" strike="noStrike" kern="1200" cap="none" spc="0" normalizeH="0" baseline="0" noProof="0" dirty="0">
                <a:ln>
                  <a:noFill/>
                </a:ln>
                <a:solidFill>
                  <a:srgbClr val="000000"/>
                </a:solidFill>
                <a:effectLst/>
                <a:uLnTx/>
                <a:uFillTx/>
                <a:ea typeface="+mn-ea"/>
                <a:cs typeface="+mn-cs"/>
              </a:rPr>
              <a:t>(2023</a:t>
            </a:r>
            <a:r>
              <a:rPr kumimoji="0" lang="en-US" sz="800" b="0" i="0" u="none" strike="noStrike" kern="1200" cap="none" spc="0" normalizeH="0" baseline="0" noProof="0" dirty="0">
                <a:ln>
                  <a:noFill/>
                </a:ln>
                <a:solidFill>
                  <a:srgbClr val="000000"/>
                </a:solidFill>
                <a:effectLst/>
                <a:uLnTx/>
                <a:uFillTx/>
                <a:latin typeface="Arial"/>
                <a:ea typeface="+mn-ea"/>
                <a:cs typeface="+mn-cs"/>
              </a:rPr>
              <a:t>); WRI,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50"/>
              </a:rPr>
              <a:t>U.S. Investment in Abating Cement Emissions</a:t>
            </a:r>
            <a:r>
              <a:rPr kumimoji="0" lang="en-US" sz="800" b="0" i="0" u="none" strike="noStrike" kern="1200" cap="none" spc="0" normalizeH="0" baseline="0" noProof="0" dirty="0">
                <a:ln>
                  <a:noFill/>
                </a:ln>
                <a:solidFill>
                  <a:srgbClr val="000000"/>
                </a:solidFill>
                <a:effectLst/>
                <a:uLnTx/>
                <a:uFillTx/>
                <a:latin typeface="Arial"/>
                <a:ea typeface="+mn-ea"/>
                <a:cs typeface="+mn-cs"/>
              </a:rPr>
              <a:t> (2024); MDPI, Energies,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51"/>
              </a:rPr>
              <a:t>Comparison of Technologies for CO2 Capture from Cement Production – Part 2: Cost Analysis</a:t>
            </a:r>
            <a:r>
              <a:rPr kumimoji="0" lang="en-US" sz="800" b="0" i="0" u="none" strike="noStrike" kern="1200" cap="none" spc="0" normalizeH="0" baseline="0" noProof="0" dirty="0">
                <a:ln>
                  <a:noFill/>
                </a:ln>
                <a:solidFill>
                  <a:srgbClr val="000000"/>
                </a:solidFill>
                <a:effectLst/>
                <a:uLnTx/>
                <a:uFillTx/>
                <a:latin typeface="Arial"/>
                <a:ea typeface="+mn-ea"/>
                <a:cs typeface="+mn-cs"/>
              </a:rPr>
              <a:t> (2019); </a:t>
            </a:r>
            <a:r>
              <a:rPr lang="en-US" sz="800" dirty="0"/>
              <a:t>DOE, </a:t>
            </a:r>
            <a:r>
              <a:rPr lang="en-US" sz="800" u="sng" dirty="0">
                <a:hlinkClick r:id="rId52"/>
              </a:rPr>
              <a:t>Pathways to Commercial Liftoff</a:t>
            </a:r>
            <a:r>
              <a:rPr lang="en-US" sz="800" dirty="0">
                <a:solidFill>
                  <a:srgbClr val="000000"/>
                </a:solidFill>
              </a:rPr>
              <a:t> </a:t>
            </a:r>
            <a:r>
              <a:rPr lang="en-US" sz="800" dirty="0"/>
              <a:t>(2024)​; IEA, </a:t>
            </a:r>
            <a:r>
              <a:rPr lang="en-US" sz="800" dirty="0">
                <a:hlinkClick r:id="rId53"/>
              </a:rPr>
              <a:t>Demand and Supply Measures for the Steel and Cement Transition</a:t>
            </a:r>
            <a:r>
              <a:rPr lang="en-US" sz="800" dirty="0"/>
              <a:t> (2024); </a:t>
            </a:r>
            <a:r>
              <a:rPr lang="en-US" sz="800" dirty="0">
                <a:solidFill>
                  <a:srgbClr val="000000"/>
                </a:solidFill>
              </a:rPr>
              <a:t>IEA, </a:t>
            </a:r>
            <a:r>
              <a:rPr lang="en-US" sz="800" dirty="0">
                <a:solidFill>
                  <a:srgbClr val="000000"/>
                </a:solidFill>
                <a:hlinkClick r:id="rId54"/>
              </a:rPr>
              <a:t>Levelized Cost of CO2 Capture by Sector and Initial CO2 Concentration</a:t>
            </a:r>
            <a:r>
              <a:rPr lang="en-US" sz="800" dirty="0">
                <a:solidFill>
                  <a:srgbClr val="000000"/>
                </a:solidFill>
              </a:rPr>
              <a:t> (2019); Harvard Kennedy School Belfer Center, </a:t>
            </a:r>
            <a:r>
              <a:rPr lang="en-US" sz="800" dirty="0">
                <a:solidFill>
                  <a:srgbClr val="000000"/>
                </a:solidFill>
                <a:hlinkClick r:id="rId55"/>
              </a:rPr>
              <a:t>Carbon Capture Utilization and Storage: Technologies and Costs US Context </a:t>
            </a:r>
            <a:r>
              <a:rPr lang="en-US" sz="800" dirty="0">
                <a:solidFill>
                  <a:srgbClr val="000000"/>
                </a:solidFill>
              </a:rPr>
              <a:t>(2022).</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Shaurir Ramanujan, Michelle Priscilla, Hyae Ryung Kim, and </a:t>
            </a:r>
            <a:r>
              <a:rPr lang="en-US" sz="800" dirty="0">
                <a:solidFill>
                  <a:srgbClr val="000000"/>
                </a:solidFill>
                <a:hlinkClick r:id="rId56"/>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57"/>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58"/>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Rectangle 5">
            <a:extLst>
              <a:ext uri="{FF2B5EF4-FFF2-40B4-BE49-F238E27FC236}">
                <a16:creationId xmlns:a16="http://schemas.microsoft.com/office/drawing/2014/main" id="{CA09D182-05AC-D27D-7BB9-57F7636BB1F9}"/>
              </a:ext>
            </a:extLst>
          </p:cNvPr>
          <p:cNvSpPr/>
          <p:nvPr/>
        </p:nvSpPr>
        <p:spPr bwMode="gray">
          <a:xfrm>
            <a:off x="495884" y="68051"/>
            <a:ext cx="2430196" cy="36576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Cement</a:t>
            </a:r>
          </a:p>
        </p:txBody>
      </p:sp>
      <p:cxnSp>
        <p:nvCxnSpPr>
          <p:cNvPr id="7" name="Straight Connector 6">
            <a:extLst>
              <a:ext uri="{FF2B5EF4-FFF2-40B4-BE49-F238E27FC236}">
                <a16:creationId xmlns:a16="http://schemas.microsoft.com/office/drawing/2014/main" id="{D8AAF404-5A9D-5A79-1D25-CB6C0AD5CD34}"/>
              </a:ext>
            </a:extLst>
          </p:cNvPr>
          <p:cNvCxnSpPr/>
          <p:nvPr>
            <p:custDataLst>
              <p:tags r:id="rId3"/>
            </p:custDataLst>
          </p:nvPr>
        </p:nvCxnSpPr>
        <p:spPr bwMode="gray">
          <a:xfrm>
            <a:off x="2824163" y="2406650"/>
            <a:ext cx="0" cy="3522663"/>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2B746559-04C0-1D3D-29E5-3015040B0967}"/>
              </a:ext>
            </a:extLst>
          </p:cNvPr>
          <p:cNvCxnSpPr/>
          <p:nvPr>
            <p:custDataLst>
              <p:tags r:id="rId4"/>
            </p:custDataLst>
          </p:nvPr>
        </p:nvCxnSpPr>
        <p:spPr bwMode="gray">
          <a:xfrm>
            <a:off x="3321050" y="2406650"/>
            <a:ext cx="0" cy="3522663"/>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C0C8F4C5-7C39-9887-EAA3-FCF2DBC7CF8E}"/>
              </a:ext>
            </a:extLst>
          </p:cNvPr>
          <p:cNvCxnSpPr/>
          <p:nvPr>
            <p:custDataLst>
              <p:tags r:id="rId5"/>
            </p:custDataLst>
          </p:nvPr>
        </p:nvCxnSpPr>
        <p:spPr bwMode="gray">
          <a:xfrm>
            <a:off x="3816350" y="2406650"/>
            <a:ext cx="0" cy="3522663"/>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F4927EAD-7073-AABC-D833-BF51EBA63342}"/>
              </a:ext>
            </a:extLst>
          </p:cNvPr>
          <p:cNvCxnSpPr/>
          <p:nvPr>
            <p:custDataLst>
              <p:tags r:id="rId6"/>
            </p:custDataLst>
          </p:nvPr>
        </p:nvCxnSpPr>
        <p:spPr bwMode="gray">
          <a:xfrm>
            <a:off x="4313238" y="2406650"/>
            <a:ext cx="0" cy="3522663"/>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89C11B06-5051-048A-1163-DC677EB8760C}"/>
              </a:ext>
            </a:extLst>
          </p:cNvPr>
          <p:cNvCxnSpPr/>
          <p:nvPr>
            <p:custDataLst>
              <p:tags r:id="rId7"/>
            </p:custDataLst>
          </p:nvPr>
        </p:nvCxnSpPr>
        <p:spPr bwMode="gray">
          <a:xfrm>
            <a:off x="4810125" y="2406650"/>
            <a:ext cx="0" cy="3522663"/>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088E62CA-88D4-70C0-A20C-08AA3CB66FA7}"/>
              </a:ext>
            </a:extLst>
          </p:cNvPr>
          <p:cNvCxnSpPr/>
          <p:nvPr>
            <p:custDataLst>
              <p:tags r:id="rId8"/>
            </p:custDataLst>
          </p:nvPr>
        </p:nvCxnSpPr>
        <p:spPr bwMode="gray">
          <a:xfrm>
            <a:off x="5307013" y="2406650"/>
            <a:ext cx="0" cy="3522663"/>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2394C893-D0BD-6F3B-8DF5-584D864712A0}"/>
              </a:ext>
            </a:extLst>
          </p:cNvPr>
          <p:cNvCxnSpPr/>
          <p:nvPr>
            <p:custDataLst>
              <p:tags r:id="rId9"/>
            </p:custDataLst>
          </p:nvPr>
        </p:nvCxnSpPr>
        <p:spPr bwMode="gray">
          <a:xfrm>
            <a:off x="5802313" y="2406650"/>
            <a:ext cx="0" cy="3522663"/>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5A023156-8F78-2F9C-E4D0-18DDB3007F6D}"/>
              </a:ext>
            </a:extLst>
          </p:cNvPr>
          <p:cNvCxnSpPr/>
          <p:nvPr>
            <p:custDataLst>
              <p:tags r:id="rId10"/>
            </p:custDataLst>
          </p:nvPr>
        </p:nvCxnSpPr>
        <p:spPr bwMode="gray">
          <a:xfrm>
            <a:off x="6299200" y="2406650"/>
            <a:ext cx="0" cy="3522663"/>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66" name="Chart 65">
            <a:extLst>
              <a:ext uri="{FF2B5EF4-FFF2-40B4-BE49-F238E27FC236}">
                <a16:creationId xmlns:a16="http://schemas.microsoft.com/office/drawing/2014/main" id="{5063A634-C050-B450-17A6-1D2756E8AAAC}"/>
              </a:ext>
            </a:extLst>
          </p:cNvPr>
          <p:cNvGraphicFramePr/>
          <p:nvPr>
            <p:custDataLst>
              <p:tags r:id="rId11"/>
            </p:custDataLst>
            <p:extLst>
              <p:ext uri="{D42A27DB-BD31-4B8C-83A1-F6EECF244321}">
                <p14:modId xmlns:p14="http://schemas.microsoft.com/office/powerpoint/2010/main" val="2351193927"/>
              </p:ext>
            </p:extLst>
          </p:nvPr>
        </p:nvGraphicFramePr>
        <p:xfrm>
          <a:off x="2244725" y="2324100"/>
          <a:ext cx="4137025" cy="3687763"/>
        </p:xfrm>
        <a:graphic>
          <a:graphicData uri="http://schemas.openxmlformats.org/drawingml/2006/chart">
            <c:chart xmlns:c="http://schemas.openxmlformats.org/drawingml/2006/chart" xmlns:r="http://schemas.openxmlformats.org/officeDocument/2006/relationships" r:id="rId59"/>
          </a:graphicData>
        </a:graphic>
      </p:graphicFrame>
      <p:sp>
        <p:nvSpPr>
          <p:cNvPr id="16" name="Rectangle 15">
            <a:extLst>
              <a:ext uri="{FF2B5EF4-FFF2-40B4-BE49-F238E27FC236}">
                <a16:creationId xmlns:a16="http://schemas.microsoft.com/office/drawing/2014/main" id="{4770893D-06E8-835B-15CE-15CEE4554090}"/>
              </a:ext>
            </a:extLst>
          </p:cNvPr>
          <p:cNvSpPr/>
          <p:nvPr>
            <p:custDataLst>
              <p:tags r:id="rId12"/>
            </p:custDataLst>
          </p:nvPr>
        </p:nvSpPr>
        <p:spPr bwMode="auto">
          <a:xfrm>
            <a:off x="2724150" y="4840288"/>
            <a:ext cx="277813" cy="219075"/>
          </a:xfrm>
          <a:prstGeom prst="rect">
            <a:avLst/>
          </a:prstGeom>
          <a:noFill/>
          <a:ln w="28575" cap="flat" cmpd="sng" algn="ctr">
            <a:solidFill>
              <a:srgbClr val="D9D9D9"/>
            </a:solidFill>
            <a:prstDash val="dash"/>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7" name="Rectangle 16">
            <a:extLst>
              <a:ext uri="{FF2B5EF4-FFF2-40B4-BE49-F238E27FC236}">
                <a16:creationId xmlns:a16="http://schemas.microsoft.com/office/drawing/2014/main" id="{36D7C428-1692-74FE-E2B1-FBA636D13552}"/>
              </a:ext>
            </a:extLst>
          </p:cNvPr>
          <p:cNvSpPr/>
          <p:nvPr>
            <p:custDataLst>
              <p:tags r:id="rId13"/>
            </p:custDataLst>
          </p:nvPr>
        </p:nvSpPr>
        <p:spPr bwMode="auto">
          <a:xfrm>
            <a:off x="2922588" y="2884487"/>
            <a:ext cx="422275" cy="217488"/>
          </a:xfrm>
          <a:prstGeom prst="rect">
            <a:avLst/>
          </a:prstGeom>
          <a:noFill/>
          <a:ln w="28575" cap="flat" cmpd="sng" algn="ctr">
            <a:solidFill>
              <a:schemeClr val="accent4"/>
            </a:solidFill>
            <a:prstDash val="dash"/>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8" name="Rectangle 17">
            <a:extLst>
              <a:ext uri="{FF2B5EF4-FFF2-40B4-BE49-F238E27FC236}">
                <a16:creationId xmlns:a16="http://schemas.microsoft.com/office/drawing/2014/main" id="{C20A445B-4370-5747-81E2-D21104805D44}"/>
              </a:ext>
            </a:extLst>
          </p:cNvPr>
          <p:cNvSpPr/>
          <p:nvPr>
            <p:custDataLst>
              <p:tags r:id="rId14"/>
            </p:custDataLst>
          </p:nvPr>
        </p:nvSpPr>
        <p:spPr bwMode="auto">
          <a:xfrm>
            <a:off x="2824164" y="2492375"/>
            <a:ext cx="163513" cy="219075"/>
          </a:xfrm>
          <a:prstGeom prst="rect">
            <a:avLst/>
          </a:prstGeom>
          <a:noFill/>
          <a:ln w="28575" cap="flat" cmpd="sng" algn="ctr">
            <a:solidFill>
              <a:srgbClr val="D9D9D9"/>
            </a:solidFill>
            <a:prstDash val="dash"/>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1" name="Text Placeholder 10">
            <a:extLst>
              <a:ext uri="{FF2B5EF4-FFF2-40B4-BE49-F238E27FC236}">
                <a16:creationId xmlns:a16="http://schemas.microsoft.com/office/drawing/2014/main" id="{310C50A7-F6B8-D60F-2771-99E6453EFC56}"/>
              </a:ext>
            </a:extLst>
          </p:cNvPr>
          <p:cNvSpPr>
            <a:spLocks noGrp="1"/>
          </p:cNvSpPr>
          <p:nvPr>
            <p:custDataLst>
              <p:tags r:id="rId15"/>
            </p:custDataLst>
          </p:nvPr>
        </p:nvSpPr>
        <p:spPr bwMode="auto">
          <a:xfrm>
            <a:off x="1693863" y="2901950"/>
            <a:ext cx="5318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26E55174-59B2-4580-955B-1ED8F205AFE0}" type="datetime'''''''''''''C''e''''''''''''me''''''n''''t'">
              <a:rPr lang="en-US" altLang="en-US" sz="1200" smtClean="0"/>
              <a:pPr marL="0" lvl="0" indent="0" algn="r">
                <a:spcBef>
                  <a:spcPct val="0"/>
                </a:spcBef>
                <a:spcAft>
                  <a:spcPct val="0"/>
                </a:spcAft>
                <a:buNone/>
              </a:pPr>
              <a:t>Cement</a:t>
            </a:fld>
            <a:endParaRPr lang="en-US" sz="1200"/>
          </a:p>
        </p:txBody>
      </p:sp>
      <p:sp>
        <p:nvSpPr>
          <p:cNvPr id="22" name="Text Placeholder 10">
            <a:extLst>
              <a:ext uri="{FF2B5EF4-FFF2-40B4-BE49-F238E27FC236}">
                <a16:creationId xmlns:a16="http://schemas.microsoft.com/office/drawing/2014/main" id="{7A839219-BBAD-7984-AE48-B1AD1BAFF180}"/>
              </a:ext>
            </a:extLst>
          </p:cNvPr>
          <p:cNvSpPr>
            <a:spLocks noGrp="1"/>
          </p:cNvSpPr>
          <p:nvPr>
            <p:custDataLst>
              <p:tags r:id="rId16"/>
            </p:custDataLst>
          </p:nvPr>
        </p:nvSpPr>
        <p:spPr bwMode="auto">
          <a:xfrm>
            <a:off x="1109663" y="3294063"/>
            <a:ext cx="11160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US" altLang="en-US" sz="1200" dirty="0"/>
              <a:t>Freight transport</a:t>
            </a:r>
            <a:endParaRPr lang="en-US" sz="1200" dirty="0"/>
          </a:p>
        </p:txBody>
      </p:sp>
      <p:sp>
        <p:nvSpPr>
          <p:cNvPr id="23" name="Text Placeholder 10">
            <a:extLst>
              <a:ext uri="{FF2B5EF4-FFF2-40B4-BE49-F238E27FC236}">
                <a16:creationId xmlns:a16="http://schemas.microsoft.com/office/drawing/2014/main" id="{404BD3B5-09E9-42DE-F1F3-02C8482C5735}"/>
              </a:ext>
            </a:extLst>
          </p:cNvPr>
          <p:cNvSpPr>
            <a:spLocks noGrp="1"/>
          </p:cNvSpPr>
          <p:nvPr>
            <p:custDataLst>
              <p:tags r:id="rId17"/>
            </p:custDataLst>
          </p:nvPr>
        </p:nvSpPr>
        <p:spPr bwMode="auto">
          <a:xfrm>
            <a:off x="774700" y="3592513"/>
            <a:ext cx="1450975"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US" altLang="en-US" sz="1200" dirty="0"/>
              <a:t>Chemicals &amp; refining</a:t>
            </a:r>
            <a:br>
              <a:rPr lang="en-US" altLang="en-US" sz="1200" dirty="0"/>
            </a:br>
            <a:r>
              <a:rPr lang="en-US" altLang="en-US" sz="1200" dirty="0"/>
              <a:t>(High-purity CO2)</a:t>
            </a:r>
            <a:endParaRPr lang="en-US" sz="1200" dirty="0"/>
          </a:p>
        </p:txBody>
      </p:sp>
      <p:sp>
        <p:nvSpPr>
          <p:cNvPr id="19" name="Text Placeholder 10">
            <a:extLst>
              <a:ext uri="{FF2B5EF4-FFF2-40B4-BE49-F238E27FC236}">
                <a16:creationId xmlns:a16="http://schemas.microsoft.com/office/drawing/2014/main" id="{3CC33D8C-2211-4591-4B63-A0F5B1F3CC8A}"/>
              </a:ext>
            </a:extLst>
          </p:cNvPr>
          <p:cNvSpPr>
            <a:spLocks noGrp="1"/>
          </p:cNvSpPr>
          <p:nvPr>
            <p:custDataLst>
              <p:tags r:id="rId18"/>
            </p:custDataLst>
          </p:nvPr>
        </p:nvSpPr>
        <p:spPr bwMode="auto">
          <a:xfrm>
            <a:off x="2470150" y="2081213"/>
            <a:ext cx="42767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kumimoji="0" lang="en-US" sz="1200" b="1" i="0" u="none" strike="noStrike" kern="1200" cap="none" spc="0" normalizeH="0" baseline="0" noProof="0" dirty="0">
                <a:ln>
                  <a:noFill/>
                </a:ln>
                <a:solidFill>
                  <a:srgbClr val="000000"/>
                </a:solidFill>
                <a:effectLst/>
                <a:uLnTx/>
                <a:uFillTx/>
                <a:latin typeface="Arial"/>
                <a:ea typeface="+mn-ea"/>
                <a:cs typeface="+mn-cs"/>
              </a:rPr>
              <a:t>Levelized cost of </a:t>
            </a:r>
            <a:r>
              <a:rPr lang="en-US" sz="1200" b="1" dirty="0">
                <a:solidFill>
                  <a:srgbClr val="000000"/>
                </a:solidFill>
                <a:latin typeface="Arial"/>
              </a:rPr>
              <a:t>CO</a:t>
            </a:r>
            <a:r>
              <a:rPr lang="en-US" sz="1200" b="1" baseline="-25000" dirty="0">
                <a:solidFill>
                  <a:srgbClr val="000000"/>
                </a:solidFill>
                <a:latin typeface="Arial"/>
              </a:rPr>
              <a:t>2</a:t>
            </a:r>
            <a:r>
              <a:rPr lang="en-US" sz="1200" b="1" dirty="0">
                <a:solidFill>
                  <a:srgbClr val="000000"/>
                </a:solidFill>
                <a:latin typeface="Arial"/>
              </a:rPr>
              <a:t> capture a</a:t>
            </a:r>
            <a:r>
              <a:rPr kumimoji="0" lang="en-US" sz="1200" b="1" i="0" u="none" strike="noStrike" kern="1200" cap="none" spc="0" normalizeH="0" baseline="0" noProof="0" dirty="0">
                <a:ln>
                  <a:noFill/>
                </a:ln>
                <a:solidFill>
                  <a:srgbClr val="000000"/>
                </a:solidFill>
                <a:effectLst/>
                <a:uLnTx/>
                <a:uFillTx/>
                <a:latin typeface="Arial"/>
                <a:ea typeface="+mn-ea"/>
                <a:cs typeface="+mn-cs"/>
              </a:rPr>
              <a:t>cross </a:t>
            </a:r>
            <a:r>
              <a:rPr lang="en-US" sz="1200" b="1" dirty="0">
                <a:solidFill>
                  <a:srgbClr val="000000"/>
                </a:solidFill>
                <a:latin typeface="Arial"/>
              </a:rPr>
              <a:t>s</a:t>
            </a:r>
            <a:r>
              <a:rPr kumimoji="0" lang="en-US" sz="1200" b="1" i="0" u="none" strike="noStrike" kern="1200" cap="none" spc="0" normalizeH="0" baseline="0" noProof="0" dirty="0" err="1">
                <a:ln>
                  <a:noFill/>
                </a:ln>
                <a:solidFill>
                  <a:srgbClr val="000000"/>
                </a:solidFill>
                <a:effectLst/>
                <a:uLnTx/>
                <a:uFillTx/>
                <a:latin typeface="Arial"/>
                <a:ea typeface="+mn-ea"/>
                <a:cs typeface="+mn-cs"/>
              </a:rPr>
              <a:t>ectors</a:t>
            </a:r>
            <a:r>
              <a:rPr kumimoji="0" lang="en-US" sz="1200" b="1" i="0" u="none" strike="noStrike" kern="1200" cap="none" spc="0" normalizeH="0" baseline="0" noProof="0" dirty="0">
                <a:ln>
                  <a:noFill/>
                </a:ln>
                <a:solidFill>
                  <a:srgbClr val="000000"/>
                </a:solidFill>
                <a:effectLst/>
                <a:uLnTx/>
                <a:uFillTx/>
                <a:latin typeface="Arial"/>
                <a:ea typeface="+mn-ea"/>
                <a:cs typeface="+mn-cs"/>
              </a:rPr>
              <a:t> (in US$/ton)</a:t>
            </a:r>
          </a:p>
        </p:txBody>
      </p:sp>
      <p:sp>
        <p:nvSpPr>
          <p:cNvPr id="25" name="Text Placeholder 10">
            <a:extLst>
              <a:ext uri="{FF2B5EF4-FFF2-40B4-BE49-F238E27FC236}">
                <a16:creationId xmlns:a16="http://schemas.microsoft.com/office/drawing/2014/main" id="{A21FE302-E00E-DB68-EFF2-96715C836B72}"/>
              </a:ext>
            </a:extLst>
          </p:cNvPr>
          <p:cNvSpPr>
            <a:spLocks noGrp="1"/>
          </p:cNvSpPr>
          <p:nvPr>
            <p:custDataLst>
              <p:tags r:id="rId19"/>
            </p:custDataLst>
          </p:nvPr>
        </p:nvSpPr>
        <p:spPr bwMode="auto">
          <a:xfrm>
            <a:off x="774700" y="4375150"/>
            <a:ext cx="1450975"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US" altLang="en-US" sz="1200" dirty="0"/>
              <a:t>Chemicals &amp; refining</a:t>
            </a:r>
            <a:br>
              <a:rPr lang="en-US" altLang="en-US" sz="1200" dirty="0"/>
            </a:br>
            <a:r>
              <a:rPr lang="en-US" altLang="en-US" sz="1200" dirty="0"/>
              <a:t>(Ammonia)</a:t>
            </a:r>
            <a:endParaRPr lang="en-US" sz="1200" dirty="0"/>
          </a:p>
        </p:txBody>
      </p:sp>
      <p:sp>
        <p:nvSpPr>
          <p:cNvPr id="20" name="Text Placeholder 10">
            <a:extLst>
              <a:ext uri="{FF2B5EF4-FFF2-40B4-BE49-F238E27FC236}">
                <a16:creationId xmlns:a16="http://schemas.microsoft.com/office/drawing/2014/main" id="{D1DEC12F-BEB3-EEFD-F551-41F913C7C2DB}"/>
              </a:ext>
            </a:extLst>
          </p:cNvPr>
          <p:cNvSpPr>
            <a:spLocks noGrp="1"/>
          </p:cNvSpPr>
          <p:nvPr>
            <p:custDataLst>
              <p:tags r:id="rId20"/>
            </p:custDataLst>
          </p:nvPr>
        </p:nvSpPr>
        <p:spPr bwMode="auto">
          <a:xfrm>
            <a:off x="1430338" y="2511425"/>
            <a:ext cx="7953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US" altLang="en-US" sz="1200" dirty="0"/>
              <a:t>Iron &amp; steel</a:t>
            </a:r>
            <a:endParaRPr lang="en-US" sz="1200" dirty="0"/>
          </a:p>
        </p:txBody>
      </p:sp>
      <p:sp>
        <p:nvSpPr>
          <p:cNvPr id="26" name="Text Placeholder 10">
            <a:extLst>
              <a:ext uri="{FF2B5EF4-FFF2-40B4-BE49-F238E27FC236}">
                <a16:creationId xmlns:a16="http://schemas.microsoft.com/office/drawing/2014/main" id="{36FCF3E4-F932-E694-8050-12F1D523BAEF}"/>
              </a:ext>
            </a:extLst>
          </p:cNvPr>
          <p:cNvSpPr>
            <a:spLocks noGrp="1"/>
          </p:cNvSpPr>
          <p:nvPr>
            <p:custDataLst>
              <p:tags r:id="rId21"/>
            </p:custDataLst>
          </p:nvPr>
        </p:nvSpPr>
        <p:spPr bwMode="auto">
          <a:xfrm>
            <a:off x="409575" y="4859338"/>
            <a:ext cx="18161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36A2F2D8-CBE0-41CB-8D89-A65BB0C92518}" type="datetime'Hyd''''ro''gen'''' ''(SMR wi''''''''th'''' ''''CC''''S)'''''">
              <a:rPr lang="en-US" altLang="en-US" sz="1200" smtClean="0"/>
              <a:pPr marL="0" lvl="0" indent="0" algn="r">
                <a:spcBef>
                  <a:spcPct val="0"/>
                </a:spcBef>
                <a:spcAft>
                  <a:spcPct val="0"/>
                </a:spcAft>
                <a:buNone/>
              </a:pPr>
              <a:t>Hydrogen (SMR with CCS)</a:t>
            </a:fld>
            <a:endParaRPr lang="en-US" sz="1200"/>
          </a:p>
        </p:txBody>
      </p:sp>
      <p:sp>
        <p:nvSpPr>
          <p:cNvPr id="27" name="Text Placeholder 10">
            <a:extLst>
              <a:ext uri="{FF2B5EF4-FFF2-40B4-BE49-F238E27FC236}">
                <a16:creationId xmlns:a16="http://schemas.microsoft.com/office/drawing/2014/main" id="{8B7BEF39-4DCA-4CCC-DA74-4476A258CE54}"/>
              </a:ext>
            </a:extLst>
          </p:cNvPr>
          <p:cNvSpPr>
            <a:spLocks noGrp="1"/>
          </p:cNvSpPr>
          <p:nvPr>
            <p:custDataLst>
              <p:tags r:id="rId22"/>
            </p:custDataLst>
          </p:nvPr>
        </p:nvSpPr>
        <p:spPr bwMode="auto">
          <a:xfrm>
            <a:off x="1905000" y="5249863"/>
            <a:ext cx="3206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79E0128A-689C-4B6A-B916-C8929D6608F8}" type="datetime'''''''''''''''''''''''''''''''''''DA''''''''C'''''''''''''''">
              <a:rPr lang="en-US" altLang="en-US" sz="1200" smtClean="0"/>
              <a:pPr marL="0" lvl="0" indent="0" algn="r">
                <a:spcBef>
                  <a:spcPct val="0"/>
                </a:spcBef>
                <a:spcAft>
                  <a:spcPct val="0"/>
                </a:spcAft>
                <a:buNone/>
              </a:pPr>
              <a:t>DAC</a:t>
            </a:fld>
            <a:endParaRPr lang="en-US" sz="1200"/>
          </a:p>
        </p:txBody>
      </p:sp>
      <p:sp>
        <p:nvSpPr>
          <p:cNvPr id="28" name="Text Placeholder 10">
            <a:extLst>
              <a:ext uri="{FF2B5EF4-FFF2-40B4-BE49-F238E27FC236}">
                <a16:creationId xmlns:a16="http://schemas.microsoft.com/office/drawing/2014/main" id="{B151D973-A360-25D6-4A99-DF78D729B7CF}"/>
              </a:ext>
            </a:extLst>
          </p:cNvPr>
          <p:cNvSpPr>
            <a:spLocks noGrp="1"/>
          </p:cNvSpPr>
          <p:nvPr>
            <p:custDataLst>
              <p:tags r:id="rId23"/>
            </p:custDataLst>
          </p:nvPr>
        </p:nvSpPr>
        <p:spPr bwMode="auto">
          <a:xfrm>
            <a:off x="1844675" y="5641975"/>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6FD23C85-099A-457A-B2CF-F1ECE2D11B89}" type="datetime'''''''O''''''''t''''''''''h''''''''e''''''''''''''''r'''''''''">
              <a:rPr lang="en-US" altLang="en-US" sz="1200" smtClean="0"/>
              <a:pPr marL="0" lvl="0" indent="0" algn="r">
                <a:spcBef>
                  <a:spcPct val="0"/>
                </a:spcBef>
                <a:spcAft>
                  <a:spcPct val="0"/>
                </a:spcAft>
                <a:buNone/>
              </a:pPr>
              <a:t>Other</a:t>
            </a:fld>
            <a:endParaRPr lang="en-US" sz="1200"/>
          </a:p>
        </p:txBody>
      </p:sp>
      <p:sp useBgFill="1">
        <p:nvSpPr>
          <p:cNvPr id="29" name="Text Placeholder 10">
            <a:extLst>
              <a:ext uri="{FF2B5EF4-FFF2-40B4-BE49-F238E27FC236}">
                <a16:creationId xmlns:a16="http://schemas.microsoft.com/office/drawing/2014/main" id="{92BCAA9F-114A-09FE-FC38-D2AD8DDD2A56}"/>
              </a:ext>
            </a:extLst>
          </p:cNvPr>
          <p:cNvSpPr>
            <a:spLocks noGrp="1"/>
          </p:cNvSpPr>
          <p:nvPr>
            <p:custDataLst>
              <p:tags r:id="rId24"/>
            </p:custDataLst>
          </p:nvPr>
        </p:nvSpPr>
        <p:spPr bwMode="gray">
          <a:xfrm>
            <a:off x="3013075" y="2517775"/>
            <a:ext cx="708025"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effectLst/>
              </a:rPr>
              <a:t>$40-$13</a:t>
            </a:r>
            <a:r>
              <a:rPr lang="en-US" altLang="en-US" sz="1100" dirty="0"/>
              <a:t>3</a:t>
            </a:r>
            <a:endParaRPr lang="en-US" sz="1100" dirty="0"/>
          </a:p>
        </p:txBody>
      </p:sp>
      <p:sp useBgFill="1">
        <p:nvSpPr>
          <p:cNvPr id="30" name="Text Placeholder 10">
            <a:extLst>
              <a:ext uri="{FF2B5EF4-FFF2-40B4-BE49-F238E27FC236}">
                <a16:creationId xmlns:a16="http://schemas.microsoft.com/office/drawing/2014/main" id="{43E9E63C-2448-0EF6-7578-EAFADB97635E}"/>
              </a:ext>
            </a:extLst>
          </p:cNvPr>
          <p:cNvSpPr>
            <a:spLocks noGrp="1"/>
          </p:cNvSpPr>
          <p:nvPr>
            <p:custDataLst>
              <p:tags r:id="rId25"/>
            </p:custDataLst>
          </p:nvPr>
        </p:nvSpPr>
        <p:spPr bwMode="gray">
          <a:xfrm>
            <a:off x="3370263" y="2908300"/>
            <a:ext cx="708025"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t>$60-$205</a:t>
            </a:r>
            <a:endParaRPr lang="en-US" sz="1100" dirty="0"/>
          </a:p>
        </p:txBody>
      </p:sp>
      <p:sp>
        <p:nvSpPr>
          <p:cNvPr id="31" name="Text Placeholder 10">
            <a:extLst>
              <a:ext uri="{FF2B5EF4-FFF2-40B4-BE49-F238E27FC236}">
                <a16:creationId xmlns:a16="http://schemas.microsoft.com/office/drawing/2014/main" id="{099BAECD-DA17-033B-C1B5-DAD9766DD950}"/>
              </a:ext>
            </a:extLst>
          </p:cNvPr>
          <p:cNvSpPr>
            <a:spLocks noGrp="1"/>
          </p:cNvSpPr>
          <p:nvPr>
            <p:custDataLst>
              <p:tags r:id="rId26"/>
            </p:custDataLst>
          </p:nvPr>
        </p:nvSpPr>
        <p:spPr bwMode="gray">
          <a:xfrm>
            <a:off x="6324600" y="3216275"/>
            <a:ext cx="468313" cy="3365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effectLst/>
              </a:rPr>
              <a:t>$750-</a:t>
            </a:r>
            <a:br>
              <a:rPr lang="en-US" altLang="en-US" sz="1100" dirty="0">
                <a:effectLst/>
              </a:rPr>
            </a:br>
            <a:r>
              <a:rPr lang="en-US" altLang="en-US" sz="1100" dirty="0">
                <a:effectLst/>
              </a:rPr>
              <a:t>$800 </a:t>
            </a:r>
            <a:endParaRPr lang="en-US" sz="1100" dirty="0"/>
          </a:p>
        </p:txBody>
      </p:sp>
      <p:sp useBgFill="1">
        <p:nvSpPr>
          <p:cNvPr id="32" name="Text Placeholder 10">
            <a:extLst>
              <a:ext uri="{FF2B5EF4-FFF2-40B4-BE49-F238E27FC236}">
                <a16:creationId xmlns:a16="http://schemas.microsoft.com/office/drawing/2014/main" id="{FAF16267-CEBB-DDD0-A6C4-B6BD39D24EE0}"/>
              </a:ext>
            </a:extLst>
          </p:cNvPr>
          <p:cNvSpPr>
            <a:spLocks noGrp="1"/>
          </p:cNvSpPr>
          <p:nvPr>
            <p:custDataLst>
              <p:tags r:id="rId27"/>
            </p:custDataLst>
          </p:nvPr>
        </p:nvSpPr>
        <p:spPr bwMode="gray">
          <a:xfrm>
            <a:off x="2525713" y="3690938"/>
            <a:ext cx="630238"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t>$15-$20</a:t>
            </a:r>
            <a:endParaRPr lang="en-US" sz="1100" dirty="0"/>
          </a:p>
        </p:txBody>
      </p:sp>
      <p:sp useBgFill="1">
        <p:nvSpPr>
          <p:cNvPr id="33" name="Text Placeholder 10">
            <a:extLst>
              <a:ext uri="{FF2B5EF4-FFF2-40B4-BE49-F238E27FC236}">
                <a16:creationId xmlns:a16="http://schemas.microsoft.com/office/drawing/2014/main" id="{AD8E989B-C017-ECF3-DD20-5C4CF1507F91}"/>
              </a:ext>
            </a:extLst>
          </p:cNvPr>
          <p:cNvSpPr>
            <a:spLocks noGrp="1"/>
          </p:cNvSpPr>
          <p:nvPr>
            <p:custDataLst>
              <p:tags r:id="rId28"/>
            </p:custDataLst>
          </p:nvPr>
        </p:nvSpPr>
        <p:spPr bwMode="gray">
          <a:xfrm>
            <a:off x="3162300" y="4083050"/>
            <a:ext cx="708025"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t>$88-$163</a:t>
            </a:r>
            <a:endParaRPr lang="en-US" sz="1100" dirty="0"/>
          </a:p>
        </p:txBody>
      </p:sp>
      <p:sp useBgFill="1">
        <p:nvSpPr>
          <p:cNvPr id="34" name="Text Placeholder 10">
            <a:extLst>
              <a:ext uri="{FF2B5EF4-FFF2-40B4-BE49-F238E27FC236}">
                <a16:creationId xmlns:a16="http://schemas.microsoft.com/office/drawing/2014/main" id="{CFCC4924-8B75-049D-B7BB-09EF704BB24F}"/>
              </a:ext>
            </a:extLst>
          </p:cNvPr>
          <p:cNvSpPr>
            <a:spLocks noGrp="1"/>
          </p:cNvSpPr>
          <p:nvPr>
            <p:custDataLst>
              <p:tags r:id="rId29"/>
            </p:custDataLst>
          </p:nvPr>
        </p:nvSpPr>
        <p:spPr bwMode="gray">
          <a:xfrm>
            <a:off x="2525713" y="4473575"/>
            <a:ext cx="630238"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t>$20-$35</a:t>
            </a:r>
            <a:endParaRPr lang="en-US" sz="1100" dirty="0"/>
          </a:p>
        </p:txBody>
      </p:sp>
      <p:sp useBgFill="1">
        <p:nvSpPr>
          <p:cNvPr id="35" name="Text Placeholder 10">
            <a:extLst>
              <a:ext uri="{FF2B5EF4-FFF2-40B4-BE49-F238E27FC236}">
                <a16:creationId xmlns:a16="http://schemas.microsoft.com/office/drawing/2014/main" id="{47CD3D63-7B43-10EA-0FB0-B190D143F659}"/>
              </a:ext>
            </a:extLst>
          </p:cNvPr>
          <p:cNvSpPr>
            <a:spLocks noGrp="1"/>
          </p:cNvSpPr>
          <p:nvPr>
            <p:custDataLst>
              <p:tags r:id="rId30"/>
            </p:custDataLst>
          </p:nvPr>
        </p:nvSpPr>
        <p:spPr bwMode="gray">
          <a:xfrm>
            <a:off x="3027363" y="4865688"/>
            <a:ext cx="708025"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sz="1100" dirty="0"/>
              <a:t>$50-$136</a:t>
            </a:r>
          </a:p>
        </p:txBody>
      </p:sp>
      <p:sp useBgFill="1">
        <p:nvSpPr>
          <p:cNvPr id="36" name="Text Placeholder 10">
            <a:extLst>
              <a:ext uri="{FF2B5EF4-FFF2-40B4-BE49-F238E27FC236}">
                <a16:creationId xmlns:a16="http://schemas.microsoft.com/office/drawing/2014/main" id="{04529BB3-01FF-64E8-47BE-0AE84038FF24}"/>
              </a:ext>
            </a:extLst>
          </p:cNvPr>
          <p:cNvSpPr>
            <a:spLocks noGrp="1"/>
          </p:cNvSpPr>
          <p:nvPr>
            <p:custDataLst>
              <p:tags r:id="rId31"/>
            </p:custDataLst>
          </p:nvPr>
        </p:nvSpPr>
        <p:spPr bwMode="gray">
          <a:xfrm>
            <a:off x="4065588" y="5256213"/>
            <a:ext cx="785813"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t>$100-$345</a:t>
            </a:r>
            <a:endParaRPr lang="en-US" sz="1100" dirty="0"/>
          </a:p>
        </p:txBody>
      </p:sp>
      <p:sp useBgFill="1">
        <p:nvSpPr>
          <p:cNvPr id="37" name="Text Placeholder 10">
            <a:extLst>
              <a:ext uri="{FF2B5EF4-FFF2-40B4-BE49-F238E27FC236}">
                <a16:creationId xmlns:a16="http://schemas.microsoft.com/office/drawing/2014/main" id="{7CD0F708-3F53-2CBC-0F53-7A59109B44BC}"/>
              </a:ext>
            </a:extLst>
          </p:cNvPr>
          <p:cNvSpPr>
            <a:spLocks noGrp="1"/>
          </p:cNvSpPr>
          <p:nvPr>
            <p:custDataLst>
              <p:tags r:id="rId32"/>
            </p:custDataLst>
          </p:nvPr>
        </p:nvSpPr>
        <p:spPr bwMode="gray">
          <a:xfrm>
            <a:off x="3841750" y="5648325"/>
            <a:ext cx="785813"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t>$200-$300</a:t>
            </a:r>
            <a:endParaRPr lang="en-US" sz="1100" dirty="0"/>
          </a:p>
        </p:txBody>
      </p:sp>
      <p:sp>
        <p:nvSpPr>
          <p:cNvPr id="24" name="Text Placeholder 10">
            <a:extLst>
              <a:ext uri="{FF2B5EF4-FFF2-40B4-BE49-F238E27FC236}">
                <a16:creationId xmlns:a16="http://schemas.microsoft.com/office/drawing/2014/main" id="{57AA53A3-1AB1-79A4-4068-3E0063BBFAC7}"/>
              </a:ext>
            </a:extLst>
          </p:cNvPr>
          <p:cNvSpPr>
            <a:spLocks noGrp="1"/>
          </p:cNvSpPr>
          <p:nvPr>
            <p:custDataLst>
              <p:tags r:id="rId33"/>
            </p:custDataLst>
          </p:nvPr>
        </p:nvSpPr>
        <p:spPr bwMode="auto">
          <a:xfrm>
            <a:off x="774700" y="3984625"/>
            <a:ext cx="1450975"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US" altLang="en-US" sz="1200" dirty="0"/>
              <a:t>Chemicals &amp; refining</a:t>
            </a:r>
            <a:br>
              <a:rPr lang="en-US" altLang="en-US" sz="1200" dirty="0"/>
            </a:br>
            <a:r>
              <a:rPr lang="en-US" altLang="en-US" sz="1200" dirty="0"/>
              <a:t>(Refineries)</a:t>
            </a:r>
            <a:endParaRPr lang="en-US" sz="1200" dirty="0"/>
          </a:p>
        </p:txBody>
      </p:sp>
      <p:graphicFrame>
        <p:nvGraphicFramePr>
          <p:cNvPr id="67" name="Chart 66">
            <a:extLst>
              <a:ext uri="{FF2B5EF4-FFF2-40B4-BE49-F238E27FC236}">
                <a16:creationId xmlns:a16="http://schemas.microsoft.com/office/drawing/2014/main" id="{73673256-95BA-A52A-45F3-542CFA5AAA82}"/>
              </a:ext>
            </a:extLst>
          </p:cNvPr>
          <p:cNvGraphicFramePr/>
          <p:nvPr>
            <p:custDataLst>
              <p:tags r:id="rId34"/>
            </p:custDataLst>
            <p:extLst>
              <p:ext uri="{D42A27DB-BD31-4B8C-83A1-F6EECF244321}">
                <p14:modId xmlns:p14="http://schemas.microsoft.com/office/powerpoint/2010/main" val="1350117250"/>
              </p:ext>
            </p:extLst>
          </p:nvPr>
        </p:nvGraphicFramePr>
        <p:xfrm>
          <a:off x="7459663" y="2686050"/>
          <a:ext cx="4264025" cy="2628900"/>
        </p:xfrm>
        <a:graphic>
          <a:graphicData uri="http://schemas.openxmlformats.org/drawingml/2006/chart">
            <c:chart xmlns:c="http://schemas.openxmlformats.org/drawingml/2006/chart" xmlns:r="http://schemas.openxmlformats.org/officeDocument/2006/relationships" r:id="rId60"/>
          </a:graphicData>
        </a:graphic>
      </p:graphicFrame>
      <p:sp>
        <p:nvSpPr>
          <p:cNvPr id="40" name="Text Placeholder 10">
            <a:extLst>
              <a:ext uri="{FF2B5EF4-FFF2-40B4-BE49-F238E27FC236}">
                <a16:creationId xmlns:a16="http://schemas.microsoft.com/office/drawing/2014/main" id="{8DD7D366-75D6-1725-5C73-71CD43F244ED}"/>
              </a:ext>
            </a:extLst>
          </p:cNvPr>
          <p:cNvSpPr>
            <a:spLocks noGrp="1"/>
          </p:cNvSpPr>
          <p:nvPr>
            <p:custDataLst>
              <p:tags r:id="rId35"/>
            </p:custDataLst>
          </p:nvPr>
        </p:nvSpPr>
        <p:spPr bwMode="gray">
          <a:xfrm>
            <a:off x="7188200" y="3910013"/>
            <a:ext cx="252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0D085C8D-47D5-4A83-9A4D-224AAD1F4AAC}" type="datetime'5''''''''''''''''''0''''''''''''0'''''''''''''''''''''''''">
              <a:rPr lang="en-US" altLang="en-US" sz="1200" smtClean="0"/>
              <a:pPr marL="0" lvl="0" indent="0" algn="r">
                <a:spcBef>
                  <a:spcPct val="0"/>
                </a:spcBef>
                <a:spcAft>
                  <a:spcPct val="0"/>
                </a:spcAft>
                <a:buNone/>
              </a:pPr>
              <a:t>500</a:t>
            </a:fld>
            <a:endParaRPr lang="en-US" sz="1200"/>
          </a:p>
        </p:txBody>
      </p:sp>
      <p:sp>
        <p:nvSpPr>
          <p:cNvPr id="41" name="Text Placeholder 10">
            <a:extLst>
              <a:ext uri="{FF2B5EF4-FFF2-40B4-BE49-F238E27FC236}">
                <a16:creationId xmlns:a16="http://schemas.microsoft.com/office/drawing/2014/main" id="{F43B9D4E-4560-C762-0038-B37A0F434BC9}"/>
              </a:ext>
            </a:extLst>
          </p:cNvPr>
          <p:cNvSpPr>
            <a:spLocks noGrp="1"/>
          </p:cNvSpPr>
          <p:nvPr>
            <p:custDataLst>
              <p:tags r:id="rId36"/>
            </p:custDataLst>
          </p:nvPr>
        </p:nvSpPr>
        <p:spPr bwMode="gray">
          <a:xfrm>
            <a:off x="7061200" y="2678113"/>
            <a:ext cx="379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B067795F-FC60-494B-B337-89C21A5C27E1}" type="datetime'''''''1'''',0''''''''''''''''''''''''''''''''''''''''0''''''0'">
              <a:rPr lang="en-US" altLang="en-US" sz="1200" smtClean="0"/>
              <a:pPr marL="0" lvl="0" indent="0" algn="r">
                <a:spcBef>
                  <a:spcPct val="0"/>
                </a:spcBef>
                <a:spcAft>
                  <a:spcPct val="0"/>
                </a:spcAft>
                <a:buNone/>
              </a:pPr>
              <a:t>1,000</a:t>
            </a:fld>
            <a:endParaRPr lang="en-US" sz="1200"/>
          </a:p>
        </p:txBody>
      </p:sp>
      <p:sp>
        <p:nvSpPr>
          <p:cNvPr id="39" name="Text Placeholder 10">
            <a:extLst>
              <a:ext uri="{FF2B5EF4-FFF2-40B4-BE49-F238E27FC236}">
                <a16:creationId xmlns:a16="http://schemas.microsoft.com/office/drawing/2014/main" id="{10A5FB4F-2048-E25B-A6D3-4411F92508AE}"/>
              </a:ext>
            </a:extLst>
          </p:cNvPr>
          <p:cNvSpPr>
            <a:spLocks noGrp="1"/>
          </p:cNvSpPr>
          <p:nvPr>
            <p:custDataLst>
              <p:tags r:id="rId37"/>
            </p:custDataLst>
          </p:nvPr>
        </p:nvSpPr>
        <p:spPr bwMode="gray">
          <a:xfrm>
            <a:off x="7356475" y="5141913"/>
            <a:ext cx="84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6E6474B9-E66F-4D17-8134-6BA4ACF6077D}" type="datetime'''''''''''''''''''''0'''''''''''''">
              <a:rPr lang="en-US" altLang="en-US" sz="1200" smtClean="0"/>
              <a:pPr marL="0" lvl="0" indent="0" algn="r">
                <a:spcBef>
                  <a:spcPct val="0"/>
                </a:spcBef>
                <a:spcAft>
                  <a:spcPct val="0"/>
                </a:spcAft>
                <a:buNone/>
              </a:pPr>
              <a:t>0</a:t>
            </a:fld>
            <a:endParaRPr lang="en-US" sz="1200"/>
          </a:p>
        </p:txBody>
      </p:sp>
      <p:sp>
        <p:nvSpPr>
          <p:cNvPr id="43" name="Text Placeholder 10">
            <a:extLst>
              <a:ext uri="{FF2B5EF4-FFF2-40B4-BE49-F238E27FC236}">
                <a16:creationId xmlns:a16="http://schemas.microsoft.com/office/drawing/2014/main" id="{CE3FC0ED-C1BF-B0A1-2D49-71E8DF47FAE2}"/>
              </a:ext>
            </a:extLst>
          </p:cNvPr>
          <p:cNvSpPr>
            <a:spLocks noGrp="1"/>
          </p:cNvSpPr>
          <p:nvPr>
            <p:custDataLst>
              <p:tags r:id="rId38"/>
            </p:custDataLst>
          </p:nvPr>
        </p:nvSpPr>
        <p:spPr bwMode="auto">
          <a:xfrm>
            <a:off x="7669214" y="5283200"/>
            <a:ext cx="561975"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C516B18-E089-4BA7-A708-D2B806E5C329}" type="datetime'''''D''''''''''r''''y ''''P''r''''''''o''''c''e''''s''s'''">
              <a:rPr lang="en-US" altLang="en-US" sz="1200" smtClean="0"/>
              <a:pPr marL="0" lvl="0" indent="0" algn="ctr">
                <a:spcBef>
                  <a:spcPct val="0"/>
                </a:spcBef>
                <a:spcAft>
                  <a:spcPct val="0"/>
                </a:spcAft>
                <a:buNone/>
              </a:pPr>
              <a:t>Dry Process</a:t>
            </a:fld>
            <a:endParaRPr lang="en-US" sz="1200" dirty="0"/>
          </a:p>
        </p:txBody>
      </p:sp>
      <p:sp>
        <p:nvSpPr>
          <p:cNvPr id="42" name="Text Placeholder 10">
            <a:extLst>
              <a:ext uri="{FF2B5EF4-FFF2-40B4-BE49-F238E27FC236}">
                <a16:creationId xmlns:a16="http://schemas.microsoft.com/office/drawing/2014/main" id="{3E102552-11F8-9127-83BF-F42259E464C4}"/>
              </a:ext>
            </a:extLst>
          </p:cNvPr>
          <p:cNvSpPr>
            <a:spLocks noGrp="1"/>
          </p:cNvSpPr>
          <p:nvPr>
            <p:custDataLst>
              <p:tags r:id="rId39"/>
            </p:custDataLst>
          </p:nvPr>
        </p:nvSpPr>
        <p:spPr bwMode="auto">
          <a:xfrm>
            <a:off x="7061200" y="2198687"/>
            <a:ext cx="4359275" cy="3365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sz="1100" b="1" i="0">
                <a:solidFill>
                  <a:srgbClr val="000000"/>
                </a:solidFill>
                <a:effectLst/>
              </a:rPr>
              <a:t>Simplified levelized cost of competing low-carbon tech in </a:t>
            </a:r>
            <a:r>
              <a:rPr lang="en-US" sz="1100" b="1">
                <a:solidFill>
                  <a:srgbClr val="000000"/>
                </a:solidFill>
              </a:rPr>
              <a:t>cement</a:t>
            </a:r>
            <a:r>
              <a:rPr lang="en-US" sz="1100" b="1" i="0">
                <a:solidFill>
                  <a:srgbClr val="000000"/>
                </a:solidFill>
                <a:effectLst/>
              </a:rPr>
              <a:t> </a:t>
            </a:r>
            <a:br>
              <a:rPr lang="en-US" sz="1100" b="1" i="0">
                <a:solidFill>
                  <a:srgbClr val="000000"/>
                </a:solidFill>
                <a:effectLst/>
              </a:rPr>
            </a:br>
            <a:r>
              <a:rPr lang="en-US" sz="1100" b="1" i="0">
                <a:solidFill>
                  <a:srgbClr val="000000"/>
                </a:solidFill>
                <a:effectLst/>
              </a:rPr>
              <a:t>production</a:t>
            </a:r>
          </a:p>
        </p:txBody>
      </p:sp>
      <p:sp>
        <p:nvSpPr>
          <p:cNvPr id="45" name="Text Placeholder 10">
            <a:extLst>
              <a:ext uri="{FF2B5EF4-FFF2-40B4-BE49-F238E27FC236}">
                <a16:creationId xmlns:a16="http://schemas.microsoft.com/office/drawing/2014/main" id="{0733F277-A8B6-8BDE-7BF6-85BF5356E109}"/>
              </a:ext>
            </a:extLst>
          </p:cNvPr>
          <p:cNvSpPr>
            <a:spLocks noGrp="1"/>
          </p:cNvSpPr>
          <p:nvPr>
            <p:custDataLst>
              <p:tags r:id="rId40"/>
            </p:custDataLst>
          </p:nvPr>
        </p:nvSpPr>
        <p:spPr bwMode="auto">
          <a:xfrm>
            <a:off x="9178925" y="5283200"/>
            <a:ext cx="822325"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1200" dirty="0"/>
              <a:t>Oxyfuel Combustion</a:t>
            </a:r>
            <a:endParaRPr lang="en-US" sz="1200" dirty="0"/>
          </a:p>
        </p:txBody>
      </p:sp>
      <p:sp>
        <p:nvSpPr>
          <p:cNvPr id="46" name="Text Placeholder 10">
            <a:extLst>
              <a:ext uri="{FF2B5EF4-FFF2-40B4-BE49-F238E27FC236}">
                <a16:creationId xmlns:a16="http://schemas.microsoft.com/office/drawing/2014/main" id="{41EB978F-D1B9-F3F0-676A-BA9EDF8721D2}"/>
              </a:ext>
            </a:extLst>
          </p:cNvPr>
          <p:cNvSpPr>
            <a:spLocks noGrp="1"/>
          </p:cNvSpPr>
          <p:nvPr>
            <p:custDataLst>
              <p:tags r:id="rId41"/>
            </p:custDataLst>
          </p:nvPr>
        </p:nvSpPr>
        <p:spPr bwMode="auto">
          <a:xfrm>
            <a:off x="10131425" y="5283200"/>
            <a:ext cx="560388" cy="5476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08C3438-C3CA-49DC-8E8B-257E140E016D}" type="datetime'''C''a''lc''''i''um'' L''oo''''''''''pi''''n''g'''' (''''CaL)'">
              <a:rPr lang="en-US" altLang="en-US" sz="1200" smtClean="0"/>
              <a:pPr marL="0" lvl="0" indent="0" algn="ctr">
                <a:spcBef>
                  <a:spcPct val="0"/>
                </a:spcBef>
                <a:spcAft>
                  <a:spcPct val="0"/>
                </a:spcAft>
                <a:buNone/>
              </a:pPr>
              <a:t>Calcium Looping (CaL)</a:t>
            </a:fld>
            <a:endParaRPr lang="en-US" sz="1200"/>
          </a:p>
        </p:txBody>
      </p:sp>
      <p:sp>
        <p:nvSpPr>
          <p:cNvPr id="47" name="Text Placeholder 10">
            <a:extLst>
              <a:ext uri="{FF2B5EF4-FFF2-40B4-BE49-F238E27FC236}">
                <a16:creationId xmlns:a16="http://schemas.microsoft.com/office/drawing/2014/main" id="{4EAA36A2-FD78-03F4-1472-689B308F5FAC}"/>
              </a:ext>
            </a:extLst>
          </p:cNvPr>
          <p:cNvSpPr>
            <a:spLocks noGrp="1"/>
          </p:cNvSpPr>
          <p:nvPr>
            <p:custDataLst>
              <p:tags r:id="rId42"/>
            </p:custDataLst>
          </p:nvPr>
        </p:nvSpPr>
        <p:spPr bwMode="auto">
          <a:xfrm>
            <a:off x="10856913" y="5283200"/>
            <a:ext cx="746125" cy="730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8ACED12-ECFA-4326-A7A5-B362DCF86DF4}" type="datetime'''C''CS Retrof''''it (''Amine'''' S''c''''rubb''ing)'''">
              <a:rPr lang="en-US" altLang="en-US" sz="1200" smtClean="0"/>
              <a:pPr marL="0" lvl="0" indent="0" algn="ctr">
                <a:spcBef>
                  <a:spcPct val="0"/>
                </a:spcBef>
                <a:spcAft>
                  <a:spcPct val="0"/>
                </a:spcAft>
                <a:buNone/>
              </a:pPr>
              <a:t>CCS Retrofit (Amine Scrubbing)</a:t>
            </a:fld>
            <a:endParaRPr lang="en-US" sz="1200"/>
          </a:p>
        </p:txBody>
      </p:sp>
      <p:sp>
        <p:nvSpPr>
          <p:cNvPr id="44" name="Text Placeholder 10">
            <a:extLst>
              <a:ext uri="{FF2B5EF4-FFF2-40B4-BE49-F238E27FC236}">
                <a16:creationId xmlns:a16="http://schemas.microsoft.com/office/drawing/2014/main" id="{7951DC2F-79AE-4CE7-4D04-81B5182FB621}"/>
              </a:ext>
            </a:extLst>
          </p:cNvPr>
          <p:cNvSpPr>
            <a:spLocks noGrp="1"/>
          </p:cNvSpPr>
          <p:nvPr>
            <p:custDataLst>
              <p:tags r:id="rId43"/>
            </p:custDataLst>
          </p:nvPr>
        </p:nvSpPr>
        <p:spPr bwMode="auto">
          <a:xfrm>
            <a:off x="8359775" y="5283200"/>
            <a:ext cx="771525" cy="5476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C613C5C-9723-4105-A343-8DF240814A47}" type="datetime'Dr''y'' ''+ Pr''''e''''heat''er ''/'' ''''''Prec''alciner'''''">
              <a:rPr lang="en-US" altLang="en-US" sz="1200" smtClean="0"/>
              <a:pPr marL="0" lvl="0" indent="0" algn="ctr">
                <a:spcBef>
                  <a:spcPct val="0"/>
                </a:spcBef>
                <a:spcAft>
                  <a:spcPct val="0"/>
                </a:spcAft>
                <a:buNone/>
              </a:pPr>
              <a:t>Dry + Preheater / Precalciner</a:t>
            </a:fld>
            <a:endParaRPr lang="en-US" sz="1200" dirty="0"/>
          </a:p>
        </p:txBody>
      </p:sp>
      <p:grpSp>
        <p:nvGrpSpPr>
          <p:cNvPr id="48" name="Group 47">
            <a:extLst>
              <a:ext uri="{FF2B5EF4-FFF2-40B4-BE49-F238E27FC236}">
                <a16:creationId xmlns:a16="http://schemas.microsoft.com/office/drawing/2014/main" id="{1092DC35-6D3E-D451-A340-0A06E04BF016}"/>
              </a:ext>
            </a:extLst>
          </p:cNvPr>
          <p:cNvGrpSpPr/>
          <p:nvPr/>
        </p:nvGrpSpPr>
        <p:grpSpPr>
          <a:xfrm>
            <a:off x="10247312" y="2578102"/>
            <a:ext cx="1308990" cy="461188"/>
            <a:chOff x="10247312" y="2159391"/>
            <a:chExt cx="1308990" cy="460986"/>
          </a:xfrm>
        </p:grpSpPr>
        <p:sp>
          <p:nvSpPr>
            <p:cNvPr id="49" name="Rectangle 48">
              <a:extLst>
                <a:ext uri="{FF2B5EF4-FFF2-40B4-BE49-F238E27FC236}">
                  <a16:creationId xmlns:a16="http://schemas.microsoft.com/office/drawing/2014/main" id="{B349C81A-9215-03DD-7346-269ABA82F828}"/>
                </a:ext>
              </a:extLst>
            </p:cNvPr>
            <p:cNvSpPr/>
            <p:nvPr/>
          </p:nvSpPr>
          <p:spPr bwMode="gray">
            <a:xfrm>
              <a:off x="10247312" y="2229644"/>
              <a:ext cx="179388" cy="1143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0" name="Rectangle 49">
              <a:extLst>
                <a:ext uri="{FF2B5EF4-FFF2-40B4-BE49-F238E27FC236}">
                  <a16:creationId xmlns:a16="http://schemas.microsoft.com/office/drawing/2014/main" id="{AAAF1C48-6934-61EE-26F5-D5335C02136F}"/>
                </a:ext>
              </a:extLst>
            </p:cNvPr>
            <p:cNvSpPr/>
            <p:nvPr/>
          </p:nvSpPr>
          <p:spPr bwMode="gray">
            <a:xfrm>
              <a:off x="10247312" y="2416760"/>
              <a:ext cx="179388" cy="11430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1" name="TextBox 50">
              <a:extLst>
                <a:ext uri="{FF2B5EF4-FFF2-40B4-BE49-F238E27FC236}">
                  <a16:creationId xmlns:a16="http://schemas.microsoft.com/office/drawing/2014/main" id="{ADFAA8D5-95FC-A02B-241A-C925E45AFA77}"/>
                </a:ext>
              </a:extLst>
            </p:cNvPr>
            <p:cNvSpPr txBox="1"/>
            <p:nvPr/>
          </p:nvSpPr>
          <p:spPr bwMode="gray">
            <a:xfrm>
              <a:off x="10445750" y="2159391"/>
              <a:ext cx="1110552" cy="257369"/>
            </a:xfrm>
            <a:prstGeom prst="rect">
              <a:avLst/>
            </a:prstGeom>
            <a:noFill/>
          </p:spPr>
          <p:txBody>
            <a:bodyPr wrap="square" lIns="36000" tIns="36000" rIns="36000" bIns="36000" rtlCol="0">
              <a:spAutoFit/>
            </a:bodyPr>
            <a:lstStyle/>
            <a:p>
              <a:pPr marL="0" indent="0">
                <a:buNone/>
              </a:pPr>
              <a:r>
                <a:rPr lang="en-US" sz="1200"/>
                <a:t>Conventional</a:t>
              </a:r>
            </a:p>
          </p:txBody>
        </p:sp>
        <p:sp>
          <p:nvSpPr>
            <p:cNvPr id="52" name="TextBox 51">
              <a:extLst>
                <a:ext uri="{FF2B5EF4-FFF2-40B4-BE49-F238E27FC236}">
                  <a16:creationId xmlns:a16="http://schemas.microsoft.com/office/drawing/2014/main" id="{CE53724A-B44E-8055-1C02-8BAA3521E909}"/>
                </a:ext>
              </a:extLst>
            </p:cNvPr>
            <p:cNvSpPr txBox="1"/>
            <p:nvPr/>
          </p:nvSpPr>
          <p:spPr bwMode="gray">
            <a:xfrm>
              <a:off x="10445750" y="2363008"/>
              <a:ext cx="1110552" cy="257369"/>
            </a:xfrm>
            <a:prstGeom prst="rect">
              <a:avLst/>
            </a:prstGeom>
            <a:noFill/>
          </p:spPr>
          <p:txBody>
            <a:bodyPr wrap="square" lIns="36000" tIns="36000" rIns="36000" bIns="36000" rtlCol="0">
              <a:spAutoFit/>
            </a:bodyPr>
            <a:lstStyle/>
            <a:p>
              <a:pPr marL="0" indent="0">
                <a:buNone/>
              </a:pPr>
              <a:r>
                <a:rPr lang="en-US" sz="1200"/>
                <a:t>CCUS-based</a:t>
              </a:r>
            </a:p>
          </p:txBody>
        </p:sp>
      </p:grpSp>
      <p:grpSp>
        <p:nvGrpSpPr>
          <p:cNvPr id="53" name="Group 52">
            <a:extLst>
              <a:ext uri="{FF2B5EF4-FFF2-40B4-BE49-F238E27FC236}">
                <a16:creationId xmlns:a16="http://schemas.microsoft.com/office/drawing/2014/main" id="{CA1C734F-9CA4-7107-6746-D14CE5F8645B}"/>
              </a:ext>
            </a:extLst>
          </p:cNvPr>
          <p:cNvGrpSpPr/>
          <p:nvPr/>
        </p:nvGrpSpPr>
        <p:grpSpPr>
          <a:xfrm>
            <a:off x="329184" y="1479732"/>
            <a:ext cx="6203951" cy="503663"/>
            <a:chOff x="488950" y="1479732"/>
            <a:chExt cx="4394199" cy="503663"/>
          </a:xfrm>
        </p:grpSpPr>
        <p:sp>
          <p:nvSpPr>
            <p:cNvPr id="54" name="btfpColumnHeaderBoxText223027">
              <a:extLst>
                <a:ext uri="{FF2B5EF4-FFF2-40B4-BE49-F238E27FC236}">
                  <a16:creationId xmlns:a16="http://schemas.microsoft.com/office/drawing/2014/main" id="{41DD24FF-A50E-E4F3-8AC3-B09413A7235C}"/>
                </a:ext>
              </a:extLst>
            </p:cNvPr>
            <p:cNvSpPr txBox="1"/>
            <p:nvPr/>
          </p:nvSpPr>
          <p:spPr bwMode="gray">
            <a:xfrm>
              <a:off x="488950" y="1479732"/>
              <a:ext cx="4394198" cy="503663"/>
            </a:xfrm>
            <a:prstGeom prst="rect">
              <a:avLst/>
            </a:prstGeom>
            <a:noFill/>
            <a:ln w="9525" cap="flat" cmpd="sng" algn="ctr">
              <a:noFill/>
              <a:prstDash val="solid"/>
              <a:round/>
              <a:headEnd type="none" w="med" len="med"/>
              <a:tailEnd type="none" w="med" len="med"/>
            </a:ln>
          </p:spPr>
          <p:txBody>
            <a:bodyPr vert="horz" wrap="square" lIns="36036" tIns="36036" rIns="36036" bIns="36036"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Cement levelized cost is on the lower end of the </a:t>
              </a:r>
              <a:r>
                <a:rPr lang="en-US" sz="1400" b="1" dirty="0">
                  <a:solidFill>
                    <a:srgbClr val="000000"/>
                  </a:solidFill>
                  <a:latin typeface="Arial"/>
                </a:rPr>
                <a:t>overall </a:t>
              </a:r>
              <a:r>
                <a:rPr kumimoji="0" lang="en-US" sz="1400" b="1" i="0" u="none" strike="noStrike" kern="1200" cap="none" spc="0" normalizeH="0" baseline="0" noProof="0" dirty="0">
                  <a:ln>
                    <a:noFill/>
                  </a:ln>
                  <a:solidFill>
                    <a:srgbClr val="000000"/>
                  </a:solidFill>
                  <a:effectLst/>
                  <a:uLnTx/>
                  <a:uFillTx/>
                  <a:latin typeface="Arial"/>
                  <a:ea typeface="+mn-ea"/>
                  <a:cs typeface="+mn-cs"/>
                </a:rPr>
                <a:t>industry range</a:t>
              </a:r>
              <a:endParaRPr kumimoji="0" lang="en-US" sz="1400" b="1" i="0" u="none" strike="noStrike" kern="1200" cap="none" spc="0" normalizeH="0" baseline="-25000" noProof="0" dirty="0">
                <a:ln>
                  <a:noFill/>
                </a:ln>
                <a:solidFill>
                  <a:srgbClr val="000000"/>
                </a:solidFill>
                <a:effectLst/>
                <a:uLnTx/>
                <a:uFillTx/>
                <a:latin typeface="Arial"/>
                <a:ea typeface="+mn-ea"/>
                <a:cs typeface="+mn-cs"/>
              </a:endParaRPr>
            </a:p>
          </p:txBody>
        </p:sp>
        <p:cxnSp>
          <p:nvCxnSpPr>
            <p:cNvPr id="55" name="btfpColumnHeaderBoxLine223027">
              <a:extLst>
                <a:ext uri="{FF2B5EF4-FFF2-40B4-BE49-F238E27FC236}">
                  <a16:creationId xmlns:a16="http://schemas.microsoft.com/office/drawing/2014/main" id="{09CD5AE8-AE23-3104-0F9F-2561E2C2E16E}"/>
                </a:ext>
              </a:extLst>
            </p:cNvPr>
            <p:cNvCxnSpPr>
              <a:cxnSpLocks/>
            </p:cNvCxnSpPr>
            <p:nvPr/>
          </p:nvCxnSpPr>
          <p:spPr bwMode="gray">
            <a:xfrm>
              <a:off x="488952" y="1965105"/>
              <a:ext cx="4394197" cy="0"/>
            </a:xfrm>
            <a:prstGeom prst="line">
              <a:avLst/>
            </a:prstGeom>
            <a:ln w="9525" cap="flat" cmpd="sng" algn="ctr">
              <a:solidFill>
                <a:schemeClr val="tx1"/>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A73A4FAA-8C88-333A-7EDC-00FFA3492DE2}"/>
              </a:ext>
            </a:extLst>
          </p:cNvPr>
          <p:cNvGrpSpPr/>
          <p:nvPr/>
        </p:nvGrpSpPr>
        <p:grpSpPr>
          <a:xfrm>
            <a:off x="7023100" y="1477489"/>
            <a:ext cx="4684713" cy="503663"/>
            <a:chOff x="488950" y="1479732"/>
            <a:chExt cx="4394199" cy="503663"/>
          </a:xfrm>
        </p:grpSpPr>
        <p:sp>
          <p:nvSpPr>
            <p:cNvPr id="57" name="btfpColumnHeaderBoxText223027">
              <a:extLst>
                <a:ext uri="{FF2B5EF4-FFF2-40B4-BE49-F238E27FC236}">
                  <a16:creationId xmlns:a16="http://schemas.microsoft.com/office/drawing/2014/main" id="{DCB25F26-509F-582D-DD6A-196E035102E2}"/>
                </a:ext>
              </a:extLst>
            </p:cNvPr>
            <p:cNvSpPr txBox="1"/>
            <p:nvPr/>
          </p:nvSpPr>
          <p:spPr bwMode="gray">
            <a:xfrm>
              <a:off x="488950" y="1479732"/>
              <a:ext cx="4394198" cy="503663"/>
            </a:xfrm>
            <a:prstGeom prst="rect">
              <a:avLst/>
            </a:prstGeom>
            <a:noFill/>
            <a:ln w="9525" cap="flat" cmpd="sng" algn="ctr">
              <a:noFill/>
              <a:prstDash val="solid"/>
              <a:round/>
              <a:headEnd type="none" w="med" len="med"/>
              <a:tailEnd type="none" w="med" len="med"/>
            </a:ln>
          </p:spPr>
          <p:txBody>
            <a:bodyPr vert="horz" wrap="square" lIns="36036" tIns="36036" rIns="36036" bIns="36036"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CCUS-based cement technologies can double production cost vs. conventional methods</a:t>
              </a:r>
              <a:endParaRPr kumimoji="0" lang="en-US" sz="1400" b="1" i="0" u="none" strike="noStrike" kern="1200" cap="none" spc="0" normalizeH="0" baseline="-25000" noProof="0">
                <a:ln>
                  <a:noFill/>
                </a:ln>
                <a:solidFill>
                  <a:srgbClr val="000000"/>
                </a:solidFill>
                <a:effectLst/>
                <a:uLnTx/>
                <a:uFillTx/>
                <a:latin typeface="Arial"/>
                <a:ea typeface="+mn-ea"/>
                <a:cs typeface="+mn-cs"/>
              </a:endParaRPr>
            </a:p>
          </p:txBody>
        </p:sp>
        <p:cxnSp>
          <p:nvCxnSpPr>
            <p:cNvPr id="58" name="btfpColumnHeaderBoxLine223027">
              <a:extLst>
                <a:ext uri="{FF2B5EF4-FFF2-40B4-BE49-F238E27FC236}">
                  <a16:creationId xmlns:a16="http://schemas.microsoft.com/office/drawing/2014/main" id="{E2876F3A-FEAE-2406-5148-FDC52F3FA6EF}"/>
                </a:ext>
              </a:extLst>
            </p:cNvPr>
            <p:cNvCxnSpPr>
              <a:cxnSpLocks/>
            </p:cNvCxnSpPr>
            <p:nvPr/>
          </p:nvCxnSpPr>
          <p:spPr bwMode="gray">
            <a:xfrm>
              <a:off x="488952" y="1965105"/>
              <a:ext cx="4394197" cy="0"/>
            </a:xfrm>
            <a:prstGeom prst="line">
              <a:avLst/>
            </a:prstGeom>
            <a:ln w="9525" cap="flat" cmpd="sng" algn="ctr">
              <a:solidFill>
                <a:schemeClr val="tx1"/>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DD1A4D0-D210-2EF5-9C6C-197BB85A9473}"/>
              </a:ext>
            </a:extLst>
          </p:cNvPr>
          <p:cNvGrpSpPr/>
          <p:nvPr/>
        </p:nvGrpSpPr>
        <p:grpSpPr>
          <a:xfrm>
            <a:off x="4269142" y="2440577"/>
            <a:ext cx="2607907" cy="461075"/>
            <a:chOff x="10247312" y="2159391"/>
            <a:chExt cx="2607907" cy="460874"/>
          </a:xfrm>
        </p:grpSpPr>
        <p:sp>
          <p:nvSpPr>
            <p:cNvPr id="60" name="Rectangle 59">
              <a:extLst>
                <a:ext uri="{FF2B5EF4-FFF2-40B4-BE49-F238E27FC236}">
                  <a16:creationId xmlns:a16="http://schemas.microsoft.com/office/drawing/2014/main" id="{365BD865-84F3-EA82-0BBA-08F330FC0967}"/>
                </a:ext>
              </a:extLst>
            </p:cNvPr>
            <p:cNvSpPr/>
            <p:nvPr/>
          </p:nvSpPr>
          <p:spPr bwMode="gray">
            <a:xfrm>
              <a:off x="10247312" y="2229644"/>
              <a:ext cx="179388" cy="114300"/>
            </a:xfrm>
            <a:prstGeom prst="rect">
              <a:avLst/>
            </a:prstGeom>
            <a:gradFill flip="none" rotWithShape="1">
              <a:gsLst>
                <a:gs pos="0">
                  <a:srgbClr val="A73DA7"/>
                </a:gs>
                <a:gs pos="100000">
                  <a:srgbClr val="D9D9D9"/>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61" name="Rectangle 60">
              <a:extLst>
                <a:ext uri="{FF2B5EF4-FFF2-40B4-BE49-F238E27FC236}">
                  <a16:creationId xmlns:a16="http://schemas.microsoft.com/office/drawing/2014/main" id="{C0A8EF2A-CBD0-D92E-CF71-00FC9A5E5B47}"/>
                </a:ext>
              </a:extLst>
            </p:cNvPr>
            <p:cNvSpPr/>
            <p:nvPr/>
          </p:nvSpPr>
          <p:spPr bwMode="gray">
            <a:xfrm>
              <a:off x="10247312" y="2416760"/>
              <a:ext cx="179388" cy="114300"/>
            </a:xfrm>
            <a:prstGeom prst="rect">
              <a:avLst/>
            </a:prstGeom>
            <a:noFill/>
            <a:ln w="28575">
              <a:gradFill flip="none" rotWithShape="1">
                <a:gsLst>
                  <a:gs pos="0">
                    <a:srgbClr val="A73DA7"/>
                  </a:gs>
                  <a:gs pos="100000">
                    <a:srgbClr val="D9D9D9"/>
                  </a:gs>
                </a:gsLst>
                <a:lin ang="0" scaled="1"/>
                <a:tileRect/>
              </a:gra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62" name="TextBox 61">
              <a:extLst>
                <a:ext uri="{FF2B5EF4-FFF2-40B4-BE49-F238E27FC236}">
                  <a16:creationId xmlns:a16="http://schemas.microsoft.com/office/drawing/2014/main" id="{EEA63EC3-F9A4-071A-E2FB-C637CA9E37CF}"/>
                </a:ext>
              </a:extLst>
            </p:cNvPr>
            <p:cNvSpPr txBox="1"/>
            <p:nvPr/>
          </p:nvSpPr>
          <p:spPr bwMode="gray">
            <a:xfrm>
              <a:off x="10445750" y="2159391"/>
              <a:ext cx="1936748" cy="257369"/>
            </a:xfrm>
            <a:prstGeom prst="rect">
              <a:avLst/>
            </a:prstGeom>
            <a:noFill/>
          </p:spPr>
          <p:txBody>
            <a:bodyPr wrap="square" lIns="36000" tIns="36000" rIns="36000" bIns="36000" rtlCol="0">
              <a:spAutoFit/>
            </a:bodyPr>
            <a:lstStyle/>
            <a:p>
              <a:pPr marL="0" indent="0">
                <a:buNone/>
              </a:pPr>
              <a:r>
                <a:rPr lang="en-US" sz="1200" dirty="0"/>
                <a:t>Industrial carbon capture</a:t>
              </a:r>
            </a:p>
          </p:txBody>
        </p:sp>
        <p:sp>
          <p:nvSpPr>
            <p:cNvPr id="63" name="TextBox 62">
              <a:extLst>
                <a:ext uri="{FF2B5EF4-FFF2-40B4-BE49-F238E27FC236}">
                  <a16:creationId xmlns:a16="http://schemas.microsoft.com/office/drawing/2014/main" id="{49FAA971-26FF-9859-CE89-17EA7C222EAE}"/>
                </a:ext>
              </a:extLst>
            </p:cNvPr>
            <p:cNvSpPr txBox="1"/>
            <p:nvPr/>
          </p:nvSpPr>
          <p:spPr bwMode="gray">
            <a:xfrm>
              <a:off x="10445749" y="2363008"/>
              <a:ext cx="2409470" cy="257257"/>
            </a:xfrm>
            <a:prstGeom prst="rect">
              <a:avLst/>
            </a:prstGeom>
            <a:noFill/>
          </p:spPr>
          <p:txBody>
            <a:bodyPr wrap="square" lIns="36000" tIns="36000" rIns="36000" bIns="36000" rtlCol="0">
              <a:spAutoFit/>
            </a:bodyPr>
            <a:lstStyle/>
            <a:p>
              <a:pPr lvl="0">
                <a:spcBef>
                  <a:spcPct val="0"/>
                </a:spcBef>
                <a:spcAft>
                  <a:spcPct val="0"/>
                </a:spcAft>
              </a:pPr>
              <a:r>
                <a:rPr lang="en-US" sz="1200" dirty="0"/>
                <a:t>Belfer estimated carbon capture</a:t>
              </a:r>
            </a:p>
          </p:txBody>
        </p:sp>
      </p:grpSp>
    </p:spTree>
    <p:extLst>
      <p:ext uri="{BB962C8B-B14F-4D97-AF65-F5344CB8AC3E}">
        <p14:creationId xmlns:p14="http://schemas.microsoft.com/office/powerpoint/2010/main" val="1204995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BDF2C-7AD8-3E00-1AE6-4BD3C775BB1F}"/>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BB4EEF4-BD7E-1E5C-388F-70F69C4116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92" imgH="591" progId="TCLayout.ActiveDocument.1">
                  <p:embed/>
                </p:oleObj>
              </mc:Choice>
              <mc:Fallback>
                <p:oleObj name="think-cell Slide" r:id="rId11" imgW="592" imgH="591" progId="TCLayout.ActiveDocument.1">
                  <p:embed/>
                  <p:pic>
                    <p:nvPicPr>
                      <p:cNvPr id="7" name="think-cell data - do not delete" hidden="1">
                        <a:extLst>
                          <a:ext uri="{FF2B5EF4-FFF2-40B4-BE49-F238E27FC236}">
                            <a16:creationId xmlns:a16="http://schemas.microsoft.com/office/drawing/2014/main" id="{CBB4EEF4-BD7E-1E5C-388F-70F69C41168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ED3D10A7-E1FC-20A1-53B9-F9C2C6587628}"/>
              </a:ext>
            </a:extLst>
          </p:cNvPr>
          <p:cNvSpPr>
            <a:spLocks noGrp="1"/>
          </p:cNvSpPr>
          <p:nvPr>
            <p:ph type="title"/>
          </p:nvPr>
        </p:nvSpPr>
        <p:spPr/>
        <p:txBody>
          <a:bodyPr vert="horz">
            <a:noAutofit/>
          </a:bodyPr>
          <a:lstStyle/>
          <a:p>
            <a:r>
              <a:rPr lang="en-US" dirty="0"/>
              <a:t>Case study: </a:t>
            </a:r>
            <a:r>
              <a:rPr lang="en-US" altLang="zh-CN" dirty="0"/>
              <a:t>Heidelberg Materials’ </a:t>
            </a:r>
            <a:r>
              <a:rPr lang="en-US" dirty="0" err="1"/>
              <a:t>Norcem</a:t>
            </a:r>
            <a:r>
              <a:rPr lang="en-US" dirty="0"/>
              <a:t> plant scheduled to have the largest CCS operation by 2025</a:t>
            </a:r>
          </a:p>
        </p:txBody>
      </p:sp>
      <p:sp>
        <p:nvSpPr>
          <p:cNvPr id="5" name="Oval 4">
            <a:extLst>
              <a:ext uri="{FF2B5EF4-FFF2-40B4-BE49-F238E27FC236}">
                <a16:creationId xmlns:a16="http://schemas.microsoft.com/office/drawing/2014/main" id="{EFF28664-249B-0F3D-B534-195441A30F25}"/>
              </a:ext>
            </a:extLst>
          </p:cNvPr>
          <p:cNvSpPr/>
          <p:nvPr/>
        </p:nvSpPr>
        <p:spPr bwMode="gray">
          <a:xfrm>
            <a:off x="0" y="45720"/>
            <a:ext cx="416560" cy="406400"/>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2</a:t>
            </a:r>
          </a:p>
        </p:txBody>
      </p:sp>
      <p:sp>
        <p:nvSpPr>
          <p:cNvPr id="16" name="btfpNotesBox962619">
            <a:extLst>
              <a:ext uri="{FF2B5EF4-FFF2-40B4-BE49-F238E27FC236}">
                <a16:creationId xmlns:a16="http://schemas.microsoft.com/office/drawing/2014/main" id="{2BF11440-9AD1-467B-1E65-52AE91A4D7B6}"/>
              </a:ext>
            </a:extLst>
          </p:cNvPr>
          <p:cNvSpPr txBox="1"/>
          <p:nvPr>
            <p:custDataLst>
              <p:tags r:id="rId3"/>
            </p:custDataLst>
          </p:nvPr>
        </p:nvSpPr>
        <p:spPr bwMode="gray">
          <a:xfrm>
            <a:off x="330200" y="6149675"/>
            <a:ext cx="9166225" cy="615553"/>
          </a:xfrm>
          <a:prstGeom prst="rect">
            <a:avLst/>
          </a:prstGeom>
          <a:noFill/>
        </p:spPr>
        <p:txBody>
          <a:bodyPr vert="horz"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srgbClr val="000000"/>
              </a:solidFill>
              <a:latin typeface="Arial"/>
            </a:endParaRPr>
          </a:p>
          <a:p>
            <a:pPr>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Heidelberg Materials, </a:t>
            </a:r>
            <a:r>
              <a:rPr lang="en-US" sz="800" dirty="0" err="1">
                <a:solidFill>
                  <a:srgbClr val="000000"/>
                </a:solidFill>
                <a:latin typeface="Arial"/>
                <a:hlinkClick r:id="rId13"/>
              </a:rPr>
              <a:t>Brevik</a:t>
            </a:r>
            <a:r>
              <a:rPr lang="en-US" sz="800" dirty="0">
                <a:solidFill>
                  <a:srgbClr val="000000"/>
                </a:solidFill>
                <a:latin typeface="Arial"/>
                <a:hlinkClick r:id="rId13"/>
              </a:rPr>
              <a:t> CCS</a:t>
            </a:r>
            <a:r>
              <a:rPr kumimoji="0" lang="en-US" sz="800" b="0" i="0" u="none" strike="noStrike" kern="1200" cap="none" spc="0" normalizeH="0" baseline="0" noProof="0" dirty="0">
                <a:ln>
                  <a:noFill/>
                </a:ln>
                <a:solidFill>
                  <a:srgbClr val="000000"/>
                </a:solidFill>
                <a:effectLst/>
                <a:uLnTx/>
                <a:uFillTx/>
                <a:latin typeface="Arial"/>
                <a:ea typeface="+mn-ea"/>
                <a:cs typeface="+mn-cs"/>
              </a:rPr>
              <a:t> (2024); Bloomberg,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4"/>
              </a:rPr>
              <a:t>Norway Carbon-Capture Plant Hits Longship Project Milestone</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(2024); </a:t>
            </a:r>
            <a:r>
              <a:rPr lang="en-US" sz="800" dirty="0">
                <a:solidFill>
                  <a:srgbClr val="000000"/>
                </a:solidFill>
                <a:latin typeface="Arial"/>
              </a:rPr>
              <a:t>World Cement,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a:hlinkClick r:id="rId15"/>
              </a:rPr>
              <a:t>Heidelberg Materials has launched the worlds first net-zero cement</a:t>
            </a:r>
            <a:r>
              <a:rPr lang="en-US" sz="800" dirty="0"/>
              <a:t> </a:t>
            </a:r>
            <a:r>
              <a:rPr kumimoji="0" lang="en-US" sz="800" b="0" i="0" u="none" strike="noStrike" kern="1200" cap="none" spc="0" normalizeH="0" baseline="0" noProof="0" dirty="0">
                <a:ln>
                  <a:noFill/>
                </a:ln>
                <a:solidFill>
                  <a:srgbClr val="000000"/>
                </a:solidFill>
                <a:effectLst/>
                <a:uLnTx/>
                <a:uFillTx/>
                <a:latin typeface="Arial"/>
                <a:ea typeface="+mn-ea"/>
                <a:cs typeface="+mn-cs"/>
              </a:rPr>
              <a:t>(2023); Norwegian government,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6"/>
              </a:rPr>
              <a:t>Longship goes into operation </a:t>
            </a:r>
            <a:r>
              <a:rPr kumimoji="0" lang="en-US" sz="800" b="0" i="0" u="none" strike="noStrike" kern="1200" cap="none" spc="0" normalizeH="0" baseline="0" noProof="0" dirty="0">
                <a:ln>
                  <a:noFill/>
                </a:ln>
                <a:solidFill>
                  <a:srgbClr val="000000"/>
                </a:solidFill>
                <a:effectLst/>
                <a:uLnTx/>
                <a:uFillTx/>
                <a:latin typeface="Arial"/>
                <a:ea typeface="+mn-ea"/>
                <a:cs typeface="+mn-cs"/>
              </a:rPr>
              <a:t>(2025); </a:t>
            </a:r>
            <a:r>
              <a:rPr lang="en-US" sz="800" dirty="0">
                <a:solidFill>
                  <a:srgbClr val="000000"/>
                </a:solidFill>
                <a:latin typeface="Arial"/>
              </a:rPr>
              <a:t>Liu et al., </a:t>
            </a:r>
            <a:r>
              <a:rPr lang="en-US" sz="800" dirty="0">
                <a:solidFill>
                  <a:srgbClr val="000000"/>
                </a:solidFill>
                <a:latin typeface="Arial"/>
                <a:hlinkClick r:id="rId17"/>
              </a:rPr>
              <a:t>China’s pathways of CCUS under carbon neutrality vision 2060 </a:t>
            </a:r>
            <a:r>
              <a:rPr kumimoji="0" lang="en-US" sz="800" b="0" i="0" u="none" strike="noStrike" kern="1200" cap="none" spc="0" normalizeH="0" baseline="0" noProof="0" dirty="0">
                <a:ln>
                  <a:noFill/>
                </a:ln>
                <a:solidFill>
                  <a:srgbClr val="000000"/>
                </a:solidFill>
                <a:effectLst/>
                <a:uLnTx/>
                <a:uFillTx/>
                <a:latin typeface="Arial"/>
                <a:ea typeface="+mn-ea"/>
                <a:cs typeface="+mn-cs"/>
              </a:rPr>
              <a:t>(2022).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Shaurir Ramanujan, Anda Wang, Hyae Ryung Kim, and </a:t>
            </a:r>
            <a:r>
              <a:rPr lang="en-US" sz="800" dirty="0">
                <a:solidFill>
                  <a:srgbClr val="000000"/>
                </a:solidFill>
                <a:hlinkClick r:id="rId18"/>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9"/>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20"/>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39B52B4A-8BE1-530E-6CDB-3BAB46FA1C70}"/>
              </a:ext>
            </a:extLst>
          </p:cNvPr>
          <p:cNvSpPr/>
          <p:nvPr/>
        </p:nvSpPr>
        <p:spPr bwMode="gray">
          <a:xfrm>
            <a:off x="495884" y="68051"/>
            <a:ext cx="2430196" cy="36576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Cement</a:t>
            </a:r>
          </a:p>
        </p:txBody>
      </p:sp>
      <p:grpSp>
        <p:nvGrpSpPr>
          <p:cNvPr id="9" name="btfpColumnHeaderBox768085">
            <a:extLst>
              <a:ext uri="{FF2B5EF4-FFF2-40B4-BE49-F238E27FC236}">
                <a16:creationId xmlns:a16="http://schemas.microsoft.com/office/drawing/2014/main" id="{A45F6856-26B0-C2BE-71F5-7F4EA23414EB}"/>
              </a:ext>
            </a:extLst>
          </p:cNvPr>
          <p:cNvGrpSpPr/>
          <p:nvPr>
            <p:custDataLst>
              <p:tags r:id="rId4"/>
            </p:custDataLst>
          </p:nvPr>
        </p:nvGrpSpPr>
        <p:grpSpPr>
          <a:xfrm>
            <a:off x="330200" y="1554480"/>
            <a:ext cx="3482975" cy="318997"/>
            <a:chOff x="330200" y="1533106"/>
            <a:chExt cx="5495528" cy="318997"/>
          </a:xfrm>
        </p:grpSpPr>
        <p:sp>
          <p:nvSpPr>
            <p:cNvPr id="3" name="btfpColumnHeaderBoxText768085">
              <a:extLst>
                <a:ext uri="{FF2B5EF4-FFF2-40B4-BE49-F238E27FC236}">
                  <a16:creationId xmlns:a16="http://schemas.microsoft.com/office/drawing/2014/main" id="{4882FD39-5419-5C4E-CC0B-9022A31607AA}"/>
                </a:ext>
              </a:extLst>
            </p:cNvPr>
            <p:cNvSpPr txBox="1"/>
            <p:nvPr/>
          </p:nvSpPr>
          <p:spPr bwMode="gray">
            <a:xfrm>
              <a:off x="330200" y="1533106"/>
              <a:ext cx="5495528" cy="315913"/>
            </a:xfrm>
            <a:prstGeom prst="rect">
              <a:avLst/>
            </a:prstGeom>
            <a:noFill/>
          </p:spPr>
          <p:txBody>
            <a:bodyPr vert="horz" wrap="square" lIns="36036" tIns="36036" rIns="36036" bIns="36036"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Plant overview</a:t>
              </a:r>
            </a:p>
          </p:txBody>
        </p:sp>
        <p:cxnSp>
          <p:nvCxnSpPr>
            <p:cNvPr id="4" name="btfpColumnHeaderBoxLine768085">
              <a:extLst>
                <a:ext uri="{FF2B5EF4-FFF2-40B4-BE49-F238E27FC236}">
                  <a16:creationId xmlns:a16="http://schemas.microsoft.com/office/drawing/2014/main" id="{B0F926FE-7BB3-BA61-65F4-244D0A7B1E0E}"/>
                </a:ext>
              </a:extLst>
            </p:cNvPr>
            <p:cNvCxnSpPr/>
            <p:nvPr/>
          </p:nvCxnSpPr>
          <p:spPr bwMode="gray">
            <a:xfrm>
              <a:off x="330200" y="1852103"/>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11" name="btfpBulletedList461076">
            <a:extLst>
              <a:ext uri="{FF2B5EF4-FFF2-40B4-BE49-F238E27FC236}">
                <a16:creationId xmlns:a16="http://schemas.microsoft.com/office/drawing/2014/main" id="{0BAA334C-0B6D-CB84-A32A-C61AE8A81344}"/>
              </a:ext>
            </a:extLst>
          </p:cNvPr>
          <p:cNvSpPr txBox="1"/>
          <p:nvPr>
            <p:custDataLst>
              <p:tags r:id="rId5"/>
            </p:custDataLst>
          </p:nvPr>
        </p:nvSpPr>
        <p:spPr bwMode="gray">
          <a:xfrm>
            <a:off x="330200" y="1979103"/>
            <a:ext cx="3483504" cy="1803946"/>
          </a:xfrm>
          <a:prstGeom prst="rect">
            <a:avLst/>
          </a:prstGeom>
          <a:noFill/>
        </p:spPr>
        <p:txBody>
          <a:bodyPr vert="horz" wrap="square" lIns="36000" tIns="36000" rIns="36000" bIns="36000" rtlCol="0" anchor="t">
            <a:spAutoFit/>
          </a:bodyPr>
          <a:lstStyle/>
          <a:p>
            <a:pPr marL="177800" marR="0" lvl="0" indent="-177800" algn="l" defTabSz="914400" rtl="0" eaLnBrk="1" fontAlgn="auto" latinLnBrk="0" hangingPunct="1">
              <a:lnSpc>
                <a:spcPct val="100000"/>
              </a:lnSpc>
              <a:spcBef>
                <a:spcPts val="0"/>
              </a:spcBef>
              <a:spcAft>
                <a:spcPts val="0"/>
              </a:spcAft>
              <a:buClrTx/>
              <a:buSzTx/>
              <a:buFont typeface="Arial,Sans-Serif"/>
              <a:buChar char="•"/>
              <a:tabLst/>
              <a:defRPr/>
            </a:pPr>
            <a:r>
              <a:rPr kumimoji="0" lang="en-US" sz="1250" b="0" i="0" u="none" strike="noStrike" kern="1200" cap="none" spc="0" normalizeH="0" baseline="0" noProof="0" dirty="0">
                <a:ln>
                  <a:noFill/>
                </a:ln>
                <a:solidFill>
                  <a:srgbClr val="000000"/>
                </a:solidFill>
                <a:effectLst/>
                <a:uLnTx/>
                <a:uFillTx/>
                <a:latin typeface="Arial"/>
                <a:ea typeface="+mn-ea"/>
                <a:cs typeface="+mn-cs"/>
              </a:rPr>
              <a:t>The project directly captures the same amount of CO</a:t>
            </a:r>
            <a:r>
              <a:rPr kumimoji="0" lang="en-US" sz="1250" b="0" i="0" u="none" strike="noStrike" kern="1200" cap="none" spc="0" normalizeH="0" baseline="-25000" noProof="0" dirty="0">
                <a:ln>
                  <a:noFill/>
                </a:ln>
                <a:solidFill>
                  <a:srgbClr val="000000"/>
                </a:solidFill>
                <a:effectLst/>
                <a:uLnTx/>
                <a:uFillTx/>
                <a:latin typeface="Arial"/>
                <a:ea typeface="+mn-ea"/>
                <a:cs typeface="+mn-cs"/>
              </a:rPr>
              <a:t>2</a:t>
            </a:r>
            <a:r>
              <a:rPr kumimoji="0" lang="en-US" sz="1250" b="0" i="0" u="none" strike="noStrike" kern="1200" cap="none" spc="0" normalizeH="0" baseline="0" noProof="0" dirty="0">
                <a:ln>
                  <a:noFill/>
                </a:ln>
                <a:solidFill>
                  <a:srgbClr val="000000"/>
                </a:solidFill>
                <a:effectLst/>
                <a:uLnTx/>
                <a:uFillTx/>
                <a:latin typeface="Arial"/>
                <a:ea typeface="+mn-ea"/>
                <a:cs typeface="+mn-cs"/>
              </a:rPr>
              <a:t> emissions as </a:t>
            </a:r>
            <a:r>
              <a:rPr kumimoji="0" lang="en-US" sz="1250" b="1" i="0" u="none" strike="noStrike" kern="1200" cap="none" spc="0" normalizeH="0" baseline="0" noProof="0" dirty="0">
                <a:ln>
                  <a:noFill/>
                </a:ln>
                <a:solidFill>
                  <a:srgbClr val="000000"/>
                </a:solidFill>
                <a:effectLst/>
                <a:uLnTx/>
                <a:uFillTx/>
                <a:latin typeface="Arial"/>
                <a:ea typeface="+mn-ea"/>
                <a:cs typeface="+mn-cs"/>
              </a:rPr>
              <a:t>80,000 cars</a:t>
            </a:r>
            <a:r>
              <a:rPr kumimoji="0" lang="en-US" sz="1250" b="0" i="0" u="none" strike="noStrike" kern="1200" cap="none" spc="0" normalizeH="0" baseline="0" noProof="0" dirty="0">
                <a:ln>
                  <a:noFill/>
                </a:ln>
                <a:solidFill>
                  <a:srgbClr val="000000"/>
                </a:solidFill>
                <a:effectLst/>
                <a:uLnTx/>
                <a:uFillTx/>
                <a:latin typeface="Arial"/>
                <a:ea typeface="+mn-ea"/>
                <a:cs typeface="+mn-cs"/>
              </a:rPr>
              <a:t>, which is then stored and pumped a mile beneath the</a:t>
            </a:r>
            <a:r>
              <a:rPr kumimoji="0" lang="en-US" sz="1250" b="1" i="0" u="none" strike="noStrike" kern="1200" cap="none" spc="0" normalizeH="0" baseline="0" noProof="0" dirty="0">
                <a:ln>
                  <a:noFill/>
                </a:ln>
                <a:solidFill>
                  <a:srgbClr val="000000"/>
                </a:solidFill>
                <a:effectLst/>
                <a:uLnTx/>
                <a:uFillTx/>
                <a:latin typeface="Arial"/>
                <a:ea typeface="+mn-ea"/>
                <a:cs typeface="+mn-cs"/>
              </a:rPr>
              <a:t> seabed of the North Sea.</a:t>
            </a:r>
            <a:endParaRPr kumimoji="0" lang="en-US" sz="1250" b="0" i="0" u="none" strike="noStrike" kern="1200" cap="none" spc="0" normalizeH="0" baseline="0" noProof="0" dirty="0">
              <a:ln>
                <a:noFill/>
              </a:ln>
              <a:solidFill>
                <a:srgbClr val="000000"/>
              </a:solidFill>
              <a:effectLst/>
              <a:uLnTx/>
              <a:uFillTx/>
              <a:latin typeface="Arial"/>
              <a:ea typeface="+mn-ea"/>
              <a:cs typeface="Arial"/>
            </a:endParaRPr>
          </a:p>
          <a:p>
            <a:pPr marL="177800" marR="0" lvl="0" indent="-177800" algn="l" defTabSz="914400" rtl="0" eaLnBrk="1" fontAlgn="auto" latinLnBrk="0" hangingPunct="1">
              <a:lnSpc>
                <a:spcPct val="100000"/>
              </a:lnSpc>
              <a:spcBef>
                <a:spcPts val="0"/>
              </a:spcBef>
              <a:spcAft>
                <a:spcPts val="0"/>
              </a:spcAft>
              <a:buClrTx/>
              <a:buSzTx/>
              <a:buFont typeface="Arial,Sans-Serif"/>
              <a:buChar char="•"/>
              <a:tabLst/>
              <a:defRPr/>
            </a:pPr>
            <a:endParaRPr kumimoji="0" lang="en-US" sz="1250" b="0" i="0" u="none" strike="noStrike" kern="1200" cap="none" spc="0" normalizeH="0" baseline="0" noProof="0" dirty="0">
              <a:ln>
                <a:noFill/>
              </a:ln>
              <a:solidFill>
                <a:srgbClr val="000000"/>
              </a:solidFill>
              <a:effectLst/>
              <a:uLnTx/>
              <a:uFillTx/>
              <a:latin typeface="Arial"/>
              <a:ea typeface="+mn-ea"/>
              <a:cs typeface="+mn-cs"/>
            </a:endParaRPr>
          </a:p>
          <a:p>
            <a:pPr marL="177800" indent="-177800">
              <a:buFont typeface="Arial,Sans-Serif"/>
              <a:buChar char="•"/>
              <a:defRPr/>
            </a:pPr>
            <a:r>
              <a:rPr kumimoji="0" lang="en-US" sz="1250" b="0" i="0" u="none" strike="noStrike" kern="1200" cap="none" spc="0" normalizeH="0" baseline="0" noProof="0" dirty="0">
                <a:ln>
                  <a:noFill/>
                </a:ln>
                <a:solidFill>
                  <a:srgbClr val="000000"/>
                </a:solidFill>
                <a:effectLst/>
                <a:uLnTx/>
                <a:uFillTx/>
                <a:latin typeface="Arial"/>
                <a:ea typeface="+mn-ea"/>
                <a:cs typeface="+mn-cs"/>
              </a:rPr>
              <a:t>Announced in 2020 and mechanically completed in December 2024, the project is an </a:t>
            </a:r>
            <a:r>
              <a:rPr kumimoji="0" lang="en-US" sz="1250" b="1" i="0" u="none" strike="noStrike" kern="1200" cap="none" spc="0" normalizeH="0" baseline="0" noProof="0" dirty="0">
                <a:ln>
                  <a:noFill/>
                </a:ln>
                <a:solidFill>
                  <a:srgbClr val="000000"/>
                </a:solidFill>
                <a:effectLst/>
                <a:uLnTx/>
                <a:uFillTx/>
                <a:latin typeface="Arial"/>
                <a:ea typeface="+mn-ea"/>
                <a:cs typeface="+mn-cs"/>
              </a:rPr>
              <a:t>industrial-scale plant </a:t>
            </a:r>
            <a:r>
              <a:rPr kumimoji="0" lang="en-US" sz="1250" b="0" i="0" u="none" strike="noStrike" kern="1200" cap="none" spc="0" normalizeH="0" baseline="0" noProof="0" dirty="0">
                <a:ln>
                  <a:noFill/>
                </a:ln>
                <a:solidFill>
                  <a:srgbClr val="000000"/>
                </a:solidFill>
                <a:effectLst/>
                <a:uLnTx/>
                <a:uFillTx/>
                <a:latin typeface="Arial"/>
                <a:ea typeface="+mn-ea"/>
                <a:cs typeface="+mn-cs"/>
              </a:rPr>
              <a:t>at Heidelberg’s cement plant </a:t>
            </a:r>
            <a:r>
              <a:rPr kumimoji="0" lang="en-US" sz="1250" b="1" i="0" u="none" strike="noStrike" kern="1200" cap="none" spc="0" normalizeH="0" baseline="0" noProof="0" dirty="0">
                <a:ln>
                  <a:noFill/>
                </a:ln>
                <a:solidFill>
                  <a:srgbClr val="000000"/>
                </a:solidFill>
                <a:effectLst/>
                <a:uLnTx/>
                <a:uFillTx/>
                <a:latin typeface="Arial"/>
                <a:ea typeface="+mn-ea"/>
                <a:cs typeface="+mn-cs"/>
              </a:rPr>
              <a:t>in Brevik, Norway.</a:t>
            </a:r>
            <a:endParaRPr kumimoji="0" lang="en-US" sz="125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31" name="btfpColumnHeaderBox768085">
            <a:extLst>
              <a:ext uri="{FF2B5EF4-FFF2-40B4-BE49-F238E27FC236}">
                <a16:creationId xmlns:a16="http://schemas.microsoft.com/office/drawing/2014/main" id="{5B80C34B-62FC-CDA0-F6F5-4794EA77FDD0}"/>
              </a:ext>
            </a:extLst>
          </p:cNvPr>
          <p:cNvGrpSpPr/>
          <p:nvPr>
            <p:custDataLst>
              <p:tags r:id="rId6"/>
            </p:custDataLst>
          </p:nvPr>
        </p:nvGrpSpPr>
        <p:grpSpPr>
          <a:xfrm>
            <a:off x="4354513" y="1554480"/>
            <a:ext cx="3482975" cy="318997"/>
            <a:chOff x="330200" y="1533106"/>
            <a:chExt cx="5495528" cy="318997"/>
          </a:xfrm>
        </p:grpSpPr>
        <p:sp>
          <p:nvSpPr>
            <p:cNvPr id="29" name="btfpColumnHeaderBoxText768085">
              <a:extLst>
                <a:ext uri="{FF2B5EF4-FFF2-40B4-BE49-F238E27FC236}">
                  <a16:creationId xmlns:a16="http://schemas.microsoft.com/office/drawing/2014/main" id="{44AB8159-3F9E-187D-43D8-B7A723BB6563}"/>
                </a:ext>
              </a:extLst>
            </p:cNvPr>
            <p:cNvSpPr txBox="1"/>
            <p:nvPr/>
          </p:nvSpPr>
          <p:spPr bwMode="gray">
            <a:xfrm>
              <a:off x="330200" y="1533106"/>
              <a:ext cx="5495528" cy="315913"/>
            </a:xfrm>
            <a:prstGeom prst="rect">
              <a:avLst/>
            </a:prstGeom>
            <a:noFill/>
          </p:spPr>
          <p:txBody>
            <a:bodyPr vert="horz" wrap="square" lIns="36036" tIns="36036" rIns="36036" bIns="36036"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mn-ea"/>
                  <a:cs typeface="+mn-cs"/>
                </a:rPr>
                <a:t>CCS expansion</a:t>
              </a:r>
            </a:p>
          </p:txBody>
        </p:sp>
        <p:cxnSp>
          <p:nvCxnSpPr>
            <p:cNvPr id="30" name="btfpColumnHeaderBoxLine768085">
              <a:extLst>
                <a:ext uri="{FF2B5EF4-FFF2-40B4-BE49-F238E27FC236}">
                  <a16:creationId xmlns:a16="http://schemas.microsoft.com/office/drawing/2014/main" id="{44BBB058-3703-3B29-11AF-6F40C72720B3}"/>
                </a:ext>
              </a:extLst>
            </p:cNvPr>
            <p:cNvCxnSpPr/>
            <p:nvPr/>
          </p:nvCxnSpPr>
          <p:spPr bwMode="gray">
            <a:xfrm>
              <a:off x="330200" y="1852103"/>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33" name="btfpBulletedList461076">
            <a:extLst>
              <a:ext uri="{FF2B5EF4-FFF2-40B4-BE49-F238E27FC236}">
                <a16:creationId xmlns:a16="http://schemas.microsoft.com/office/drawing/2014/main" id="{5DCAA740-4B11-F0D5-5F42-D56B3A54F643}"/>
              </a:ext>
            </a:extLst>
          </p:cNvPr>
          <p:cNvSpPr txBox="1"/>
          <p:nvPr>
            <p:custDataLst>
              <p:tags r:id="rId7"/>
            </p:custDataLst>
          </p:nvPr>
        </p:nvSpPr>
        <p:spPr bwMode="gray">
          <a:xfrm>
            <a:off x="4354513" y="1979103"/>
            <a:ext cx="3483504" cy="1803946"/>
          </a:xfrm>
          <a:prstGeom prst="rect">
            <a:avLst/>
          </a:prstGeom>
          <a:noFill/>
        </p:spPr>
        <p:txBody>
          <a:bodyPr vert="horz" wrap="square" lIns="36000" tIns="36000" rIns="36000" bIns="36000"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Sans-Serif"/>
              <a:buChar char="•"/>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Effective reduction of hard-to-abate emissions:</a:t>
            </a:r>
            <a:r>
              <a:rPr kumimoji="0" lang="en-US" sz="1250" b="0" i="0" u="none" strike="noStrike" kern="1200" cap="none" spc="0" normalizeH="0" baseline="0" noProof="0" dirty="0">
                <a:ln>
                  <a:noFill/>
                </a:ln>
                <a:solidFill>
                  <a:srgbClr val="000000"/>
                </a:solidFill>
                <a:effectLst/>
                <a:uLnTx/>
                <a:uFillTx/>
                <a:latin typeface="Arial"/>
                <a:ea typeface="+mn-ea"/>
                <a:cs typeface="+mn-cs"/>
              </a:rPr>
              <a:t> Cutting cement production emissions allows the company to work toward its goal of saving 10 million tons of CO</a:t>
            </a:r>
            <a:r>
              <a:rPr kumimoji="0" lang="en-US" sz="1250" b="0" i="0" u="none" strike="noStrike" kern="1200" cap="none" spc="0" normalizeH="0" baseline="-25000" noProof="0" dirty="0">
                <a:ln>
                  <a:noFill/>
                </a:ln>
                <a:solidFill>
                  <a:srgbClr val="000000"/>
                </a:solidFill>
                <a:effectLst/>
                <a:uLnTx/>
                <a:uFillTx/>
                <a:latin typeface="Arial"/>
                <a:ea typeface="+mn-ea"/>
                <a:cs typeface="+mn-cs"/>
              </a:rPr>
              <a:t>2</a:t>
            </a:r>
            <a:r>
              <a:rPr kumimoji="0" lang="en-US" sz="1250" b="0" i="0" u="none" strike="noStrike" kern="1200" cap="none" spc="0" normalizeH="0" baseline="0" noProof="0" dirty="0">
                <a:ln>
                  <a:noFill/>
                </a:ln>
                <a:solidFill>
                  <a:srgbClr val="000000"/>
                </a:solidFill>
                <a:effectLst/>
                <a:uLnTx/>
                <a:uFillTx/>
                <a:latin typeface="Arial"/>
                <a:ea typeface="+mn-ea"/>
                <a:cs typeface="+mn-cs"/>
              </a:rPr>
              <a:t> by 2030.</a:t>
            </a:r>
            <a:endParaRPr kumimoji="0" lang="en-US" sz="1250" b="0" i="0" u="none" strike="noStrike" kern="1200" cap="none" spc="0" normalizeH="0" baseline="0" noProof="0" dirty="0">
              <a:ln>
                <a:noFill/>
              </a:ln>
              <a:solidFill>
                <a:srgbClr val="000000"/>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Sans-Serif"/>
              <a:buChar char="•"/>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Heidelberg as a product innovator: </a:t>
            </a:r>
            <a:r>
              <a:rPr kumimoji="0" lang="en-US" sz="1250" b="0" i="0" u="none" strike="noStrike" kern="1200" cap="none" spc="0" normalizeH="0" baseline="0" noProof="0" dirty="0">
                <a:ln>
                  <a:noFill/>
                </a:ln>
                <a:solidFill>
                  <a:srgbClr val="000000"/>
                </a:solidFill>
                <a:effectLst/>
                <a:uLnTx/>
                <a:uFillTx/>
                <a:latin typeface="Arial"/>
                <a:ea typeface="+mn-ea"/>
                <a:cs typeface="+mn-cs"/>
              </a:rPr>
              <a:t>New </a:t>
            </a:r>
            <a:r>
              <a:rPr kumimoji="0" lang="en-US" sz="1250" b="0" i="0" u="none" strike="noStrike" kern="1200" cap="none" spc="0" normalizeH="0" baseline="0" noProof="0" dirty="0" err="1">
                <a:ln>
                  <a:noFill/>
                </a:ln>
                <a:solidFill>
                  <a:srgbClr val="000000"/>
                </a:solidFill>
                <a:effectLst/>
                <a:uLnTx/>
                <a:uFillTx/>
                <a:latin typeface="Arial"/>
                <a:ea typeface="+mn-ea"/>
                <a:cs typeface="+mn-cs"/>
              </a:rPr>
              <a:t>evoZero</a:t>
            </a:r>
            <a:r>
              <a:rPr kumimoji="0" lang="en-US" sz="1250" b="0" i="0" u="none" strike="noStrike" kern="1200" cap="none" spc="0" normalizeH="0" baseline="0" noProof="0" dirty="0">
                <a:ln>
                  <a:noFill/>
                </a:ln>
                <a:solidFill>
                  <a:srgbClr val="000000"/>
                </a:solidFill>
                <a:effectLst/>
                <a:uLnTx/>
                <a:uFillTx/>
                <a:latin typeface="Arial"/>
                <a:ea typeface="+mn-ea"/>
                <a:cs typeface="+mn-cs"/>
              </a:rPr>
              <a:t> cement brand provides an opportunity to leverage CCS as a first mover in providing verifiable net-zero products.</a:t>
            </a:r>
          </a:p>
        </p:txBody>
      </p:sp>
      <p:grpSp>
        <p:nvGrpSpPr>
          <p:cNvPr id="37" name="btfpColumnHeaderBox768085">
            <a:extLst>
              <a:ext uri="{FF2B5EF4-FFF2-40B4-BE49-F238E27FC236}">
                <a16:creationId xmlns:a16="http://schemas.microsoft.com/office/drawing/2014/main" id="{2E2C647A-0ABA-8F5D-A1CF-EB21E2F0489D}"/>
              </a:ext>
            </a:extLst>
          </p:cNvPr>
          <p:cNvGrpSpPr/>
          <p:nvPr>
            <p:custDataLst>
              <p:tags r:id="rId8"/>
            </p:custDataLst>
          </p:nvPr>
        </p:nvGrpSpPr>
        <p:grpSpPr>
          <a:xfrm>
            <a:off x="8378825" y="1554480"/>
            <a:ext cx="3482975" cy="318997"/>
            <a:chOff x="330200" y="1533106"/>
            <a:chExt cx="5495528" cy="318997"/>
          </a:xfrm>
        </p:grpSpPr>
        <p:sp>
          <p:nvSpPr>
            <p:cNvPr id="35" name="btfpColumnHeaderBoxText768085">
              <a:extLst>
                <a:ext uri="{FF2B5EF4-FFF2-40B4-BE49-F238E27FC236}">
                  <a16:creationId xmlns:a16="http://schemas.microsoft.com/office/drawing/2014/main" id="{D12A718D-6BDC-11BF-0F55-00D7433DA154}"/>
                </a:ext>
              </a:extLst>
            </p:cNvPr>
            <p:cNvSpPr txBox="1"/>
            <p:nvPr/>
          </p:nvSpPr>
          <p:spPr bwMode="gray">
            <a:xfrm>
              <a:off x="330200" y="1533106"/>
              <a:ext cx="5495528" cy="315913"/>
            </a:xfrm>
            <a:prstGeom prst="rect">
              <a:avLst/>
            </a:prstGeom>
            <a:noFill/>
          </p:spPr>
          <p:txBody>
            <a:bodyPr vert="horz" wrap="square" lIns="36036" tIns="36036" rIns="36036" bIns="36036"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mn-ea"/>
                  <a:cs typeface="+mn-cs"/>
                </a:rPr>
                <a:t>Key Statistics</a:t>
              </a:r>
            </a:p>
          </p:txBody>
        </p:sp>
        <p:cxnSp>
          <p:nvCxnSpPr>
            <p:cNvPr id="36" name="btfpColumnHeaderBoxLine768085">
              <a:extLst>
                <a:ext uri="{FF2B5EF4-FFF2-40B4-BE49-F238E27FC236}">
                  <a16:creationId xmlns:a16="http://schemas.microsoft.com/office/drawing/2014/main" id="{778E8240-ADD0-898F-8670-0808CDC1D4F1}"/>
                </a:ext>
              </a:extLst>
            </p:cNvPr>
            <p:cNvCxnSpPr/>
            <p:nvPr/>
          </p:nvCxnSpPr>
          <p:spPr bwMode="gray">
            <a:xfrm>
              <a:off x="330200" y="1852103"/>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2E20A62B-F47C-4517-8950-2358F8322FAA}"/>
              </a:ext>
            </a:extLst>
          </p:cNvPr>
          <p:cNvGrpSpPr/>
          <p:nvPr/>
        </p:nvGrpSpPr>
        <p:grpSpPr>
          <a:xfrm>
            <a:off x="8460105" y="1921105"/>
            <a:ext cx="3396933" cy="824935"/>
            <a:chOff x="8460105" y="2015821"/>
            <a:chExt cx="3396933" cy="824935"/>
          </a:xfrm>
        </p:grpSpPr>
        <p:sp>
          <p:nvSpPr>
            <p:cNvPr id="41" name="TextBox 40">
              <a:extLst>
                <a:ext uri="{FF2B5EF4-FFF2-40B4-BE49-F238E27FC236}">
                  <a16:creationId xmlns:a16="http://schemas.microsoft.com/office/drawing/2014/main" id="{99737483-22AD-980D-E740-3993BA25B712}"/>
                </a:ext>
              </a:extLst>
            </p:cNvPr>
            <p:cNvSpPr txBox="1"/>
            <p:nvPr/>
          </p:nvSpPr>
          <p:spPr bwMode="gray">
            <a:xfrm>
              <a:off x="8460105" y="2275610"/>
              <a:ext cx="3396933" cy="565146"/>
            </a:xfrm>
            <a:prstGeom prst="rect">
              <a:avLst/>
            </a:prstGeom>
            <a:noFill/>
          </p:spPr>
          <p:txBody>
            <a:bodyPr wrap="square" lIns="36000" tIns="36000" rIns="36000" bIns="360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9BDB"/>
                  </a:solidFill>
                  <a:effectLst/>
                  <a:uLnTx/>
                  <a:uFillTx/>
                  <a:latin typeface="Arial"/>
                  <a:ea typeface="+mn-ea"/>
                  <a:cs typeface="+mn-cs"/>
                </a:rPr>
                <a:t>400,000</a:t>
              </a:r>
              <a:r>
                <a:rPr kumimoji="0" lang="en-US" sz="16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a:ln>
                    <a:noFill/>
                  </a:ln>
                  <a:solidFill>
                    <a:srgbClr val="000000"/>
                  </a:solidFill>
                  <a:effectLst/>
                  <a:uLnTx/>
                  <a:uFillTx/>
                  <a:latin typeface="Arial"/>
                  <a:ea typeface="+mn-ea"/>
                  <a:cs typeface="+mn-cs"/>
                </a:rPr>
                <a:t>tons per year</a:t>
              </a:r>
              <a:endParaRPr kumimoji="0" lang="en-US" sz="1600" b="0" i="0" u="none" strike="noStrike" kern="1200" cap="none" spc="0" normalizeH="0" baseline="-25000" noProof="0" dirty="0">
                <a:ln>
                  <a:noFill/>
                </a:ln>
                <a:solidFill>
                  <a:srgbClr val="000000"/>
                </a:solidFill>
                <a:effectLst/>
                <a:uLnTx/>
                <a:uFillTx/>
                <a:latin typeface="Arial"/>
                <a:ea typeface="+mn-ea"/>
                <a:cs typeface="+mn-cs"/>
              </a:endParaRPr>
            </a:p>
          </p:txBody>
        </p:sp>
        <p:sp>
          <p:nvSpPr>
            <p:cNvPr id="42" name="TextBox 41">
              <a:extLst>
                <a:ext uri="{FF2B5EF4-FFF2-40B4-BE49-F238E27FC236}">
                  <a16:creationId xmlns:a16="http://schemas.microsoft.com/office/drawing/2014/main" id="{0994BAF4-BE2A-4D01-74F8-F2E917A067E0}"/>
                </a:ext>
              </a:extLst>
            </p:cNvPr>
            <p:cNvSpPr txBox="1"/>
            <p:nvPr/>
          </p:nvSpPr>
          <p:spPr bwMode="gray">
            <a:xfrm>
              <a:off x="8460105" y="2015821"/>
              <a:ext cx="3169920" cy="318924"/>
            </a:xfrm>
            <a:prstGeom prst="rect">
              <a:avLst/>
            </a:prstGeom>
            <a:noFill/>
          </p:spPr>
          <p:txBody>
            <a:bodyPr wrap="square" lIns="36000" tIns="36000" rIns="36000" bIns="360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srgbClr val="000000"/>
                  </a:solidFill>
                  <a:effectLst/>
                  <a:uLnTx/>
                  <a:uFillTx/>
                  <a:latin typeface="Arial"/>
                  <a:ea typeface="+mn-ea"/>
                  <a:cs typeface="+mn-cs"/>
                </a:rPr>
                <a:t>Reduces CO</a:t>
              </a:r>
              <a:r>
                <a:rPr kumimoji="0" lang="en-US" sz="1600" b="1" i="0" u="none" strike="noStrike" kern="1200" cap="none" spc="0" normalizeH="0" baseline="-25000" noProof="0">
                  <a:ln>
                    <a:noFill/>
                  </a:ln>
                  <a:solidFill>
                    <a:srgbClr val="000000"/>
                  </a:solidFill>
                  <a:effectLst/>
                  <a:uLnTx/>
                  <a:uFillTx/>
                  <a:latin typeface="Arial"/>
                  <a:ea typeface="+mn-ea"/>
                  <a:cs typeface="+mn-cs"/>
                </a:rPr>
                <a:t>2</a:t>
              </a:r>
              <a:r>
                <a:rPr kumimoji="0" lang="en-US" sz="1600" b="1" i="1" u="none" strike="noStrike" kern="1200" cap="none" spc="0" normalizeH="0" baseline="0" noProof="0">
                  <a:ln>
                    <a:noFill/>
                  </a:ln>
                  <a:solidFill>
                    <a:srgbClr val="000000"/>
                  </a:solidFill>
                  <a:effectLst/>
                  <a:uLnTx/>
                  <a:uFillTx/>
                  <a:latin typeface="Arial"/>
                  <a:ea typeface="+mn-ea"/>
                  <a:cs typeface="+mn-cs"/>
                </a:rPr>
                <a:t> emissions by</a:t>
              </a:r>
            </a:p>
          </p:txBody>
        </p:sp>
      </p:grpSp>
      <p:sp>
        <p:nvSpPr>
          <p:cNvPr id="45" name="TextBox 44">
            <a:extLst>
              <a:ext uri="{FF2B5EF4-FFF2-40B4-BE49-F238E27FC236}">
                <a16:creationId xmlns:a16="http://schemas.microsoft.com/office/drawing/2014/main" id="{1A022085-C4BD-9C5B-840E-F6FD947E162D}"/>
              </a:ext>
            </a:extLst>
          </p:cNvPr>
          <p:cNvSpPr txBox="1"/>
          <p:nvPr/>
        </p:nvSpPr>
        <p:spPr bwMode="gray">
          <a:xfrm>
            <a:off x="8460105" y="3023344"/>
            <a:ext cx="3401695" cy="565146"/>
          </a:xfrm>
          <a:prstGeom prst="rect">
            <a:avLst/>
          </a:prstGeom>
          <a:noFill/>
        </p:spPr>
        <p:txBody>
          <a:bodyPr wrap="square" lIns="36000" tIns="36000" rIns="36000" bIns="360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9BDB"/>
                </a:solidFill>
                <a:effectLst/>
                <a:uLnTx/>
                <a:uFillTx/>
                <a:latin typeface="Arial"/>
                <a:ea typeface="+mn-ea"/>
                <a:cs typeface="+mn-cs"/>
              </a:rPr>
              <a:t>50%</a:t>
            </a:r>
            <a:r>
              <a:rPr kumimoji="0" lang="en-US" sz="1600" b="0" i="0" u="none" strike="noStrike" kern="1200" cap="none" spc="0" normalizeH="0" baseline="0" noProof="0">
                <a:ln>
                  <a:noFill/>
                </a:ln>
                <a:solidFill>
                  <a:srgbClr val="000000"/>
                </a:solidFill>
                <a:effectLst/>
                <a:uLnTx/>
                <a:uFillTx/>
                <a:latin typeface="Arial"/>
                <a:ea typeface="+mn-ea"/>
                <a:cs typeface="+mn-cs"/>
              </a:rPr>
              <a:t> </a:t>
            </a:r>
            <a:r>
              <a:rPr kumimoji="0" lang="en-US" sz="1200" b="0" i="0" u="none" strike="noStrike" kern="1200" cap="none" spc="0" normalizeH="0" baseline="0" noProof="0">
                <a:ln>
                  <a:noFill/>
                </a:ln>
                <a:solidFill>
                  <a:srgbClr val="000000"/>
                </a:solidFill>
                <a:effectLst/>
                <a:uLnTx/>
                <a:uFillTx/>
                <a:latin typeface="Arial"/>
                <a:ea typeface="+mn-ea"/>
                <a:cs typeface="+mn-cs"/>
              </a:rPr>
              <a:t>per year</a:t>
            </a:r>
            <a:endParaRPr kumimoji="0" lang="en-US" sz="1200" b="0" i="0" u="none" strike="noStrike" kern="1200" cap="none" spc="0" normalizeH="0" baseline="0" noProof="0">
              <a:ln>
                <a:noFill/>
              </a:ln>
              <a:solidFill>
                <a:srgbClr val="000000"/>
              </a:solidFill>
              <a:effectLst/>
              <a:uLnTx/>
              <a:uFillTx/>
              <a:latin typeface="Arial"/>
              <a:ea typeface="+mn-ea"/>
              <a:cs typeface="Arial"/>
            </a:endParaRPr>
          </a:p>
        </p:txBody>
      </p:sp>
      <p:sp>
        <p:nvSpPr>
          <p:cNvPr id="46" name="TextBox 45">
            <a:extLst>
              <a:ext uri="{FF2B5EF4-FFF2-40B4-BE49-F238E27FC236}">
                <a16:creationId xmlns:a16="http://schemas.microsoft.com/office/drawing/2014/main" id="{BFB0B443-D0DE-5449-2277-42CAAA6B56E6}"/>
              </a:ext>
            </a:extLst>
          </p:cNvPr>
          <p:cNvSpPr txBox="1"/>
          <p:nvPr/>
        </p:nvSpPr>
        <p:spPr bwMode="gray">
          <a:xfrm>
            <a:off x="8460105" y="2751181"/>
            <a:ext cx="3169920" cy="318924"/>
          </a:xfrm>
          <a:prstGeom prst="rect">
            <a:avLst/>
          </a:prstGeom>
          <a:noFill/>
        </p:spPr>
        <p:txBody>
          <a:bodyPr wrap="square" lIns="36000" tIns="36000" rIns="36000" bIns="360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srgbClr val="000000"/>
                </a:solidFill>
                <a:effectLst/>
                <a:uLnTx/>
                <a:uFillTx/>
                <a:latin typeface="Arial"/>
                <a:ea typeface="+mn-ea"/>
                <a:cs typeface="+mn-cs"/>
              </a:rPr>
              <a:t>Reduces plant emissions by</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9" name="TextBox 48">
            <a:extLst>
              <a:ext uri="{FF2B5EF4-FFF2-40B4-BE49-F238E27FC236}">
                <a16:creationId xmlns:a16="http://schemas.microsoft.com/office/drawing/2014/main" id="{C2D93B7E-D186-8CF6-D2C0-A589F6EA88E7}"/>
              </a:ext>
            </a:extLst>
          </p:cNvPr>
          <p:cNvSpPr txBox="1"/>
          <p:nvPr/>
        </p:nvSpPr>
        <p:spPr bwMode="gray">
          <a:xfrm>
            <a:off x="8427220" y="3928708"/>
            <a:ext cx="3396933" cy="565146"/>
          </a:xfrm>
          <a:prstGeom prst="rect">
            <a:avLst/>
          </a:prstGeom>
          <a:noFill/>
        </p:spPr>
        <p:txBody>
          <a:bodyPr wrap="square" lIns="36000" tIns="36000" rIns="36000" bIns="360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9BDB"/>
                </a:solidFill>
                <a:effectLst/>
                <a:uLnTx/>
                <a:uFillTx/>
                <a:latin typeface="Arial"/>
                <a:ea typeface="+mn-ea"/>
                <a:cs typeface="+mn-cs"/>
              </a:rPr>
              <a:t>€1.5B</a:t>
            </a:r>
            <a:r>
              <a:rPr kumimoji="0" lang="en-US" sz="16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a:ln>
                  <a:noFill/>
                </a:ln>
                <a:solidFill>
                  <a:srgbClr val="000000"/>
                </a:solidFill>
                <a:effectLst/>
                <a:uLnTx/>
                <a:uFillTx/>
                <a:latin typeface="Arial"/>
                <a:ea typeface="+mn-ea"/>
                <a:cs typeface="+mn-cs"/>
              </a:rPr>
              <a:t>in CCUS projects by 2030 </a:t>
            </a:r>
            <a:endParaRPr kumimoji="0" lang="en-US" sz="1200" b="0" i="0" u="none" strike="noStrike" kern="1200" cap="none" spc="0" normalizeH="0" baseline="-25000" noProof="0" dirty="0">
              <a:ln>
                <a:noFill/>
              </a:ln>
              <a:solidFill>
                <a:srgbClr val="000000"/>
              </a:solidFill>
              <a:effectLst/>
              <a:uLnTx/>
              <a:uFillTx/>
              <a:latin typeface="Arial"/>
              <a:ea typeface="+mn-ea"/>
              <a:cs typeface="Arial"/>
            </a:endParaRPr>
          </a:p>
        </p:txBody>
      </p:sp>
      <p:sp>
        <p:nvSpPr>
          <p:cNvPr id="50" name="TextBox 49">
            <a:extLst>
              <a:ext uri="{FF2B5EF4-FFF2-40B4-BE49-F238E27FC236}">
                <a16:creationId xmlns:a16="http://schemas.microsoft.com/office/drawing/2014/main" id="{8CF5A22E-558F-44DC-3339-677D8AEA19AF}"/>
              </a:ext>
            </a:extLst>
          </p:cNvPr>
          <p:cNvSpPr txBox="1"/>
          <p:nvPr/>
        </p:nvSpPr>
        <p:spPr bwMode="gray">
          <a:xfrm>
            <a:off x="8460105" y="3605770"/>
            <a:ext cx="3169920" cy="318924"/>
          </a:xfrm>
          <a:prstGeom prst="rect">
            <a:avLst/>
          </a:prstGeom>
          <a:noFill/>
        </p:spPr>
        <p:txBody>
          <a:bodyPr wrap="square" lIns="36000" tIns="36000" rIns="36000" bIns="360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srgbClr val="000000"/>
                </a:solidFill>
                <a:effectLst/>
                <a:uLnTx/>
                <a:uFillTx/>
                <a:latin typeface="Arial"/>
                <a:ea typeface="+mn-ea"/>
                <a:cs typeface="+mn-cs"/>
              </a:rPr>
              <a:t>Heidelberg is investing…</a:t>
            </a:r>
            <a:endParaRPr kumimoji="0" lang="en-US" sz="1600" b="1" i="1" u="none" strike="noStrike" kern="1200" cap="none" spc="0" normalizeH="0" baseline="0" noProof="0">
              <a:ln>
                <a:noFill/>
              </a:ln>
              <a:solidFill>
                <a:srgbClr val="000000"/>
              </a:solidFill>
              <a:effectLst/>
              <a:uLnTx/>
              <a:uFillTx/>
              <a:latin typeface="Arial"/>
              <a:ea typeface="+mn-ea"/>
              <a:cs typeface="Arial"/>
            </a:endParaRPr>
          </a:p>
        </p:txBody>
      </p:sp>
      <p:sp>
        <p:nvSpPr>
          <p:cNvPr id="53" name="TextBox 52">
            <a:extLst>
              <a:ext uri="{FF2B5EF4-FFF2-40B4-BE49-F238E27FC236}">
                <a16:creationId xmlns:a16="http://schemas.microsoft.com/office/drawing/2014/main" id="{AE030AE3-8BBF-2A7E-AEC5-6574EC998FC7}"/>
              </a:ext>
            </a:extLst>
          </p:cNvPr>
          <p:cNvSpPr txBox="1"/>
          <p:nvPr/>
        </p:nvSpPr>
        <p:spPr bwMode="gray">
          <a:xfrm>
            <a:off x="8460104" y="4930056"/>
            <a:ext cx="3396933" cy="934478"/>
          </a:xfrm>
          <a:prstGeom prst="rect">
            <a:avLst/>
          </a:prstGeom>
          <a:noFill/>
        </p:spPr>
        <p:txBody>
          <a:bodyPr wrap="square" lIns="36000" tIns="36000" rIns="36000" bIns="360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9BDB"/>
                </a:solidFill>
                <a:effectLst/>
                <a:uLnTx/>
                <a:uFillTx/>
                <a:latin typeface="Arial"/>
                <a:ea typeface="+mn-ea"/>
                <a:cs typeface="+mn-cs"/>
              </a:rPr>
              <a:t>$2.6B</a:t>
            </a:r>
            <a:r>
              <a:rPr kumimoji="0" lang="en-US" sz="1200" b="0" i="0" u="none" strike="noStrike" kern="1200" cap="none" spc="0" normalizeH="0" baseline="0" noProof="0" dirty="0">
                <a:ln>
                  <a:noFill/>
                </a:ln>
                <a:solidFill>
                  <a:srgbClr val="000000"/>
                </a:solidFill>
                <a:effectLst/>
                <a:uLnTx/>
                <a:uFillTx/>
                <a:latin typeface="Arial"/>
                <a:ea typeface="+mn-ea"/>
                <a:cs typeface="+mn-cs"/>
              </a:rPr>
              <a:t> cost-sharing initiative </a:t>
            </a:r>
            <a:r>
              <a:rPr lang="en-US" sz="1200" dirty="0">
                <a:solidFill>
                  <a:srgbClr val="000000"/>
                </a:solidFill>
                <a:latin typeface="Arial"/>
              </a:rPr>
              <a:t>launched by </a:t>
            </a:r>
            <a:r>
              <a:rPr kumimoji="0" lang="en-US" sz="1200" b="0" i="0" u="none" strike="noStrike" kern="1200" cap="none" spc="0" normalizeH="0" baseline="0" noProof="0" dirty="0">
                <a:ln>
                  <a:noFill/>
                </a:ln>
                <a:solidFill>
                  <a:srgbClr val="000000"/>
                </a:solidFill>
                <a:effectLst/>
                <a:uLnTx/>
                <a:uFillTx/>
                <a:latin typeface="Arial"/>
                <a:ea typeface="+mn-ea"/>
                <a:cs typeface="+mn-cs"/>
              </a:rPr>
              <a:t>the Norwegian government in 2020 to advance industry-wide CCS development</a:t>
            </a:r>
            <a:endParaRPr kumimoji="0" lang="en-US" sz="1200" b="0" i="0" u="none" strike="noStrike" kern="1200" cap="none" spc="0" normalizeH="0" baseline="-25000" noProof="0" dirty="0">
              <a:ln>
                <a:noFill/>
              </a:ln>
              <a:solidFill>
                <a:srgbClr val="000000"/>
              </a:solidFill>
              <a:effectLst/>
              <a:uLnTx/>
              <a:uFillTx/>
              <a:latin typeface="Arial"/>
              <a:ea typeface="+mn-ea"/>
              <a:cs typeface="Arial"/>
            </a:endParaRPr>
          </a:p>
        </p:txBody>
      </p:sp>
      <p:sp>
        <p:nvSpPr>
          <p:cNvPr id="54" name="TextBox 53">
            <a:extLst>
              <a:ext uri="{FF2B5EF4-FFF2-40B4-BE49-F238E27FC236}">
                <a16:creationId xmlns:a16="http://schemas.microsoft.com/office/drawing/2014/main" id="{063C2DE5-B72B-75E1-3786-F98430B4BB21}"/>
              </a:ext>
            </a:extLst>
          </p:cNvPr>
          <p:cNvSpPr txBox="1"/>
          <p:nvPr/>
        </p:nvSpPr>
        <p:spPr bwMode="gray">
          <a:xfrm>
            <a:off x="8427219" y="4611132"/>
            <a:ext cx="3396933" cy="318924"/>
          </a:xfrm>
          <a:prstGeom prst="rect">
            <a:avLst/>
          </a:prstGeom>
          <a:noFill/>
        </p:spPr>
        <p:txBody>
          <a:bodyPr wrap="square" lIns="36000" tIns="36000" rIns="36000" bIns="360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a:ea typeface="+mn-ea"/>
                <a:cs typeface="+mn-cs"/>
              </a:rPr>
              <a:t>Received investment through a…   </a:t>
            </a:r>
            <a:endParaRPr kumimoji="0" lang="en-US" sz="1600" b="1" i="1" u="none" strike="noStrike" kern="1200" cap="none" spc="0" normalizeH="0" baseline="0" noProof="0" dirty="0">
              <a:ln>
                <a:noFill/>
              </a:ln>
              <a:solidFill>
                <a:srgbClr val="000000"/>
              </a:solidFill>
              <a:effectLst/>
              <a:uLnTx/>
              <a:uFillTx/>
              <a:latin typeface="Arial"/>
              <a:ea typeface="+mn-ea"/>
              <a:cs typeface="Arial"/>
            </a:endParaRPr>
          </a:p>
        </p:txBody>
      </p:sp>
      <p:cxnSp>
        <p:nvCxnSpPr>
          <p:cNvPr id="57" name="Straight Connector 56">
            <a:extLst>
              <a:ext uri="{FF2B5EF4-FFF2-40B4-BE49-F238E27FC236}">
                <a16:creationId xmlns:a16="http://schemas.microsoft.com/office/drawing/2014/main" id="{773F64AD-5573-1182-1FEF-7D0BAF30D33E}"/>
              </a:ext>
            </a:extLst>
          </p:cNvPr>
          <p:cNvCxnSpPr>
            <a:cxnSpLocks/>
          </p:cNvCxnSpPr>
          <p:nvPr/>
        </p:nvCxnSpPr>
        <p:spPr bwMode="gray">
          <a:xfrm>
            <a:off x="8377238" y="2698093"/>
            <a:ext cx="1545908" cy="0"/>
          </a:xfrm>
          <a:prstGeom prst="line">
            <a:avLst/>
          </a:prstGeom>
          <a:ln w="28575" cap="flat">
            <a:solidFill>
              <a:schemeClr val="bg1">
                <a:lumMod val="65000"/>
              </a:schemeClr>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7370F27-F098-6BB2-C65C-958F302646D9}"/>
              </a:ext>
            </a:extLst>
          </p:cNvPr>
          <p:cNvCxnSpPr>
            <a:cxnSpLocks/>
          </p:cNvCxnSpPr>
          <p:nvPr/>
        </p:nvCxnSpPr>
        <p:spPr bwMode="gray">
          <a:xfrm>
            <a:off x="8377238" y="3552682"/>
            <a:ext cx="1545908" cy="0"/>
          </a:xfrm>
          <a:prstGeom prst="line">
            <a:avLst/>
          </a:prstGeom>
          <a:ln w="28575" cap="flat">
            <a:solidFill>
              <a:schemeClr val="bg1">
                <a:lumMod val="65000"/>
              </a:schemeClr>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F26D4FF-2BBC-B59C-8C00-108C8A83FB9B}"/>
              </a:ext>
            </a:extLst>
          </p:cNvPr>
          <p:cNvCxnSpPr>
            <a:cxnSpLocks/>
          </p:cNvCxnSpPr>
          <p:nvPr/>
        </p:nvCxnSpPr>
        <p:spPr bwMode="gray">
          <a:xfrm>
            <a:off x="8377238" y="4540645"/>
            <a:ext cx="1545908" cy="0"/>
          </a:xfrm>
          <a:prstGeom prst="line">
            <a:avLst/>
          </a:prstGeom>
          <a:ln w="28575" cap="flat">
            <a:solidFill>
              <a:schemeClr val="bg1">
                <a:lumMod val="65000"/>
              </a:schemeClr>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63" name="btfpSequenceArrow108995">
            <a:extLst>
              <a:ext uri="{FF2B5EF4-FFF2-40B4-BE49-F238E27FC236}">
                <a16:creationId xmlns:a16="http://schemas.microsoft.com/office/drawing/2014/main" id="{CBB9CBB6-94DA-9C25-D82E-813293DAC6EA}"/>
              </a:ext>
            </a:extLst>
          </p:cNvPr>
          <p:cNvSpPr/>
          <p:nvPr/>
        </p:nvSpPr>
        <p:spPr bwMode="gray">
          <a:xfrm>
            <a:off x="3980711" y="2583374"/>
            <a:ext cx="252255" cy="972980"/>
          </a:xfrm>
          <a:custGeom>
            <a:avLst/>
            <a:gdLst/>
            <a:ahLst/>
            <a:cxnLst/>
            <a:rect l="0" t="0" r="0" b="0"/>
            <a:pathLst>
              <a:path w="252255" h="972980">
                <a:moveTo>
                  <a:pt x="38100" y="0"/>
                </a:moveTo>
                <a:lnTo>
                  <a:pt x="252254" y="486489"/>
                </a:lnTo>
                <a:lnTo>
                  <a:pt x="38100" y="972979"/>
                </a:lnTo>
                <a:lnTo>
                  <a:pt x="0" y="972979"/>
                </a:lnTo>
                <a:lnTo>
                  <a:pt x="214154" y="486489"/>
                </a:lnTo>
                <a:lnTo>
                  <a:pt x="0" y="0"/>
                </a:lnTo>
              </a:path>
            </a:pathLst>
          </a:custGeom>
          <a:solidFill>
            <a:srgbClr val="009DDC"/>
          </a:solidFill>
          <a:ln w="9525" cap="flat">
            <a:solidFill>
              <a:srgbClr val="009DDC"/>
            </a:solidFill>
            <a:miter lim="800000"/>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pic>
        <p:nvPicPr>
          <p:cNvPr id="57352" name="Picture 8" descr="Aerial view of a industrial port with a cement plant, silos, towers, and piping on the waterfront, surrounded by forested hills.">
            <a:extLst>
              <a:ext uri="{FF2B5EF4-FFF2-40B4-BE49-F238E27FC236}">
                <a16:creationId xmlns:a16="http://schemas.microsoft.com/office/drawing/2014/main" id="{8D0D701B-F9B0-5591-CCC8-B86BA9CEEF25}"/>
              </a:ext>
            </a:extLst>
          </p:cNvPr>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2179820" y="4090489"/>
            <a:ext cx="3266709" cy="2124378"/>
          </a:xfrm>
          <a:prstGeom prst="rect">
            <a:avLst/>
          </a:prstGeom>
          <a:noFill/>
          <a:extLst>
            <a:ext uri="{909E8E84-426E-40DD-AFC4-6F175D3DCCD1}">
              <a14:hiddenFill xmlns:a14="http://schemas.microsoft.com/office/drawing/2010/main">
                <a:solidFill>
                  <a:srgbClr val="FFFFFF"/>
                </a:solidFill>
              </a14:hiddenFill>
            </a:ext>
          </a:extLst>
        </p:spPr>
      </p:pic>
      <p:sp>
        <p:nvSpPr>
          <p:cNvPr id="2" name="btfpCallout843070">
            <a:extLst>
              <a:ext uri="{FF2B5EF4-FFF2-40B4-BE49-F238E27FC236}">
                <a16:creationId xmlns:a16="http://schemas.microsoft.com/office/drawing/2014/main" id="{095989CE-CD77-8ECF-B7BD-20DC8C444DB9}"/>
              </a:ext>
            </a:extLst>
          </p:cNvPr>
          <p:cNvSpPr/>
          <p:nvPr/>
        </p:nvSpPr>
        <p:spPr bwMode="gray">
          <a:xfrm rot="10800000" flipV="1">
            <a:off x="6270171" y="4052775"/>
            <a:ext cx="1897152" cy="761107"/>
          </a:xfrm>
          <a:prstGeom prst="wedgeRectCallout">
            <a:avLst>
              <a:gd name="adj1" fmla="val -63516"/>
              <a:gd name="adj2" fmla="val -225577"/>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spAutoFit/>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n-ea"/>
                <a:cs typeface="+mn-cs"/>
              </a:rPr>
              <a:t>For context, China’s 13 CCUS-equipped power and cement plants captured 856,000 tons of CO</a:t>
            </a:r>
            <a:r>
              <a:rPr kumimoji="0" lang="en-US" sz="1000" b="0" i="0" u="none" strike="noStrike" kern="1200" cap="none" spc="0" normalizeH="0" baseline="-25000" noProof="0" dirty="0">
                <a:ln>
                  <a:noFill/>
                </a:ln>
                <a:solidFill>
                  <a:srgbClr val="FFFFFF"/>
                </a:solidFill>
                <a:effectLst/>
                <a:uLnTx/>
                <a:uFillTx/>
                <a:latin typeface="Arial"/>
                <a:ea typeface="+mn-ea"/>
                <a:cs typeface="+mn-cs"/>
              </a:rPr>
              <a:t>2 </a:t>
            </a:r>
            <a:r>
              <a:rPr kumimoji="0" lang="en-US" sz="1000" b="0" i="0" u="none" strike="noStrike" kern="1200" cap="none" spc="0" normalizeH="0" baseline="0" noProof="0" dirty="0">
                <a:ln>
                  <a:noFill/>
                </a:ln>
                <a:solidFill>
                  <a:srgbClr val="FFFFFF"/>
                </a:solidFill>
                <a:effectLst/>
                <a:uLnTx/>
                <a:uFillTx/>
                <a:latin typeface="Arial"/>
                <a:ea typeface="+mn-ea"/>
                <a:cs typeface="+mn-cs"/>
              </a:rPr>
              <a:t>per year as of 2022.</a:t>
            </a:r>
          </a:p>
        </p:txBody>
      </p:sp>
    </p:spTree>
    <p:custDataLst>
      <p:tags r:id="rId1"/>
    </p:custDataLst>
    <p:extLst>
      <p:ext uri="{BB962C8B-B14F-4D97-AF65-F5344CB8AC3E}">
        <p14:creationId xmlns:p14="http://schemas.microsoft.com/office/powerpoint/2010/main" val="2762601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6EA95-D629-F9E0-7630-181AFFA95A1D}"/>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1857317-F4C0-10ED-6C3D-4523804D010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5" imgW="592" imgH="591" progId="TCLayout.ActiveDocument.1">
                  <p:embed/>
                </p:oleObj>
              </mc:Choice>
              <mc:Fallback>
                <p:oleObj name="think-cell Slide" r:id="rId105" imgW="592" imgH="591" progId="TCLayout.ActiveDocument.1">
                  <p:embed/>
                  <p:pic>
                    <p:nvPicPr>
                      <p:cNvPr id="7" name="think-cell data - do not delete" hidden="1">
                        <a:extLst>
                          <a:ext uri="{FF2B5EF4-FFF2-40B4-BE49-F238E27FC236}">
                            <a16:creationId xmlns:a16="http://schemas.microsoft.com/office/drawing/2014/main" id="{41857317-F4C0-10ED-6C3D-4523804D0106}"/>
                          </a:ext>
                        </a:extLst>
                      </p:cNvPr>
                      <p:cNvPicPr/>
                      <p:nvPr/>
                    </p:nvPicPr>
                    <p:blipFill>
                      <a:blip r:embed="rId106"/>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5523B1AD-C73C-BCE1-5433-90826DAFEF9B}"/>
              </a:ext>
            </a:extLst>
          </p:cNvPr>
          <p:cNvSpPr>
            <a:spLocks noGrp="1"/>
          </p:cNvSpPr>
          <p:nvPr>
            <p:ph type="title"/>
          </p:nvPr>
        </p:nvSpPr>
        <p:spPr>
          <a:xfrm>
            <a:off x="330200" y="523318"/>
            <a:ext cx="11647489" cy="882788"/>
          </a:xfrm>
        </p:spPr>
        <p:txBody>
          <a:bodyPr vert="horz">
            <a:noAutofit/>
          </a:bodyPr>
          <a:lstStyle/>
          <a:p>
            <a:r>
              <a:rPr lang="en-US" dirty="0"/>
              <a:t>CCUS to play small role in energy sector abatement in net-zero scenarios (NZS) with widespread renewables adoption</a:t>
            </a:r>
          </a:p>
        </p:txBody>
      </p:sp>
      <p:sp>
        <p:nvSpPr>
          <p:cNvPr id="245" name="btfpNotesBox962619">
            <a:hlinkClick r:id="rId107"/>
            <a:extLst>
              <a:ext uri="{FF2B5EF4-FFF2-40B4-BE49-F238E27FC236}">
                <a16:creationId xmlns:a16="http://schemas.microsoft.com/office/drawing/2014/main" id="{16E9671F-4A65-4230-4102-5EF136841B09}"/>
              </a:ext>
            </a:extLst>
          </p:cNvPr>
          <p:cNvSpPr txBox="1"/>
          <p:nvPr>
            <p:custDataLst>
              <p:tags r:id="rId3"/>
            </p:custDataLst>
          </p:nvPr>
        </p:nvSpPr>
        <p:spPr bwMode="gray">
          <a:xfrm>
            <a:off x="329184" y="6272784"/>
            <a:ext cx="9201793" cy="492443"/>
          </a:xfrm>
          <a:prstGeom prst="rect">
            <a:avLst/>
          </a:prstGeom>
          <a:noFill/>
        </p:spPr>
        <p:txBody>
          <a:bodyPr vert="horz" wrap="square" lIns="0" tIns="0" rIns="0" bIns="0" rtlCol="0" anchor="b">
            <a:spAutoFit/>
          </a:bodyPr>
          <a:lstStyle/>
          <a:p>
            <a:pPr>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a:defRPr/>
            </a:pPr>
            <a:endParaRPr lang="en-US" sz="800" dirty="0">
              <a:solidFill>
                <a:srgbClr val="000000"/>
              </a:solidFill>
              <a:latin typeface="Arial"/>
            </a:endParaRPr>
          </a:p>
          <a:p>
            <a:pPr>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a:t>
            </a:r>
            <a:r>
              <a:rPr kumimoji="0" lang="en-US" sz="800" b="0" i="0" u="none" strike="noStrike" kern="1200" cap="none" spc="0" normalizeH="0" baseline="0" noProof="0" dirty="0">
                <a:ln>
                  <a:noFill/>
                </a:ln>
                <a:solidFill>
                  <a:srgbClr val="000000"/>
                </a:solidFill>
                <a:effectLst/>
                <a:uLnTx/>
                <a:uFillTx/>
                <a:latin typeface="Arial"/>
                <a:ea typeface="+mn-ea"/>
                <a:cs typeface="Segoe UI"/>
              </a:rPr>
              <a:t>IEA, </a:t>
            </a:r>
            <a:r>
              <a:rPr kumimoji="0" lang="en-US" sz="800" b="0" i="0" u="none" strike="noStrike" kern="1200" cap="none" spc="0" normalizeH="0" baseline="0" noProof="0" dirty="0">
                <a:ln>
                  <a:noFill/>
                </a:ln>
                <a:solidFill>
                  <a:srgbClr val="000000"/>
                </a:solidFill>
                <a:effectLst/>
                <a:uLnTx/>
                <a:uFillTx/>
                <a:latin typeface="Arial"/>
                <a:ea typeface="+mn-ea"/>
                <a:cs typeface="Segoe UI"/>
                <a:hlinkClick r:id="rId108"/>
              </a:rPr>
              <a:t>Net Zero Roadmap: A Global Pathway to keep the 1.5°C Goal in Reach</a:t>
            </a:r>
            <a:r>
              <a:rPr kumimoji="0" lang="en-US" sz="800" b="0" i="0" u="none" strike="noStrike" kern="1200" cap="none" spc="0" normalizeH="0" baseline="0" noProof="0" dirty="0">
                <a:ln>
                  <a:noFill/>
                </a:ln>
                <a:solidFill>
                  <a:srgbClr val="000000"/>
                </a:solidFill>
                <a:effectLst/>
                <a:uLnTx/>
                <a:uFillTx/>
                <a:latin typeface="Arial"/>
                <a:ea typeface="+mn-ea"/>
                <a:cs typeface="Segoe UI"/>
              </a:rPr>
              <a:t> (2023); </a:t>
            </a:r>
            <a:r>
              <a:rPr kumimoji="0" lang="en-US" sz="800" b="0" i="0" u="none" strike="noStrike" kern="1200" cap="none" spc="0" normalizeH="0" baseline="0" noProof="0" dirty="0">
                <a:ln>
                  <a:noFill/>
                </a:ln>
                <a:solidFill>
                  <a:srgbClr val="000000"/>
                </a:solidFill>
                <a:effectLst/>
                <a:uLnTx/>
                <a:uFillTx/>
                <a:latin typeface="Arial"/>
                <a:ea typeface="+mn-ea"/>
                <a:cs typeface="+mn-cs"/>
              </a:rPr>
              <a:t>BNEF,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09"/>
              </a:rPr>
              <a:t>New Energy Outlook </a:t>
            </a:r>
            <a:r>
              <a:rPr kumimoji="0" lang="en-US" sz="800" b="0" i="0" u="none" strike="noStrike" kern="1200" cap="none" spc="0" normalizeH="0" baseline="0" noProof="0" dirty="0">
                <a:ln>
                  <a:noFill/>
                </a:ln>
                <a:solidFill>
                  <a:srgbClr val="000000"/>
                </a:solidFill>
                <a:effectLst/>
                <a:uLnTx/>
                <a:uFillTx/>
                <a:latin typeface="Arial"/>
                <a:ea typeface="+mn-ea"/>
                <a:cs typeface="+mn-cs"/>
              </a:rPr>
              <a:t>(202</a:t>
            </a:r>
            <a:r>
              <a:rPr lang="en-US" sz="800" dirty="0">
                <a:solidFill>
                  <a:srgbClr val="000000"/>
                </a:solidFill>
                <a:latin typeface="Arial"/>
              </a:rPr>
              <a:t>4</a:t>
            </a:r>
            <a:r>
              <a:rPr kumimoji="0" lang="en-US" sz="800" b="0" i="0" u="none" strike="noStrike" kern="1200" cap="none" spc="0" normalizeH="0" baseline="0" noProof="0" dirty="0">
                <a:ln>
                  <a:noFill/>
                </a:ln>
                <a:solidFill>
                  <a:srgbClr val="000000"/>
                </a:solidFill>
                <a:effectLst/>
                <a:uLnTx/>
                <a:uFillTx/>
                <a:latin typeface="Arial"/>
                <a:ea typeface="+mn-ea"/>
                <a:cs typeface="+mn-cs"/>
              </a:rPr>
              <a:t>).</a:t>
            </a:r>
          </a:p>
          <a:p>
            <a:pPr>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Michelle Priscilla, Anda Wang, Shaurir Ramanujan, Hyae Ryung Kim, and </a:t>
            </a:r>
            <a:r>
              <a:rPr lang="en-US" sz="800" dirty="0">
                <a:solidFill>
                  <a:srgbClr val="000000"/>
                </a:solidFill>
                <a:hlinkClick r:id="rId110"/>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11"/>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112"/>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23" name="Straight Connector 22">
            <a:extLst>
              <a:ext uri="{FF2B5EF4-FFF2-40B4-BE49-F238E27FC236}">
                <a16:creationId xmlns:a16="http://schemas.microsoft.com/office/drawing/2014/main" id="{78424AE8-76A2-002D-A40A-7AECBD61DB5D}"/>
              </a:ext>
            </a:extLst>
          </p:cNvPr>
          <p:cNvCxnSpPr/>
          <p:nvPr>
            <p:custDataLst>
              <p:tags r:id="rId4"/>
            </p:custDataLst>
          </p:nvPr>
        </p:nvCxnSpPr>
        <p:spPr bwMode="gray">
          <a:xfrm>
            <a:off x="5507038" y="5721350"/>
            <a:ext cx="415925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AE7161E3-BEE0-04E4-8F2D-B58D7CB475F2}"/>
              </a:ext>
            </a:extLst>
          </p:cNvPr>
          <p:cNvCxnSpPr/>
          <p:nvPr>
            <p:custDataLst>
              <p:tags r:id="rId5"/>
            </p:custDataLst>
          </p:nvPr>
        </p:nvCxnSpPr>
        <p:spPr bwMode="gray">
          <a:xfrm>
            <a:off x="5507038" y="5508625"/>
            <a:ext cx="415925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ADBA9391-C689-B83F-6A40-8FC2DADE8428}"/>
              </a:ext>
            </a:extLst>
          </p:cNvPr>
          <p:cNvCxnSpPr/>
          <p:nvPr>
            <p:custDataLst>
              <p:tags r:id="rId6"/>
            </p:custDataLst>
          </p:nvPr>
        </p:nvCxnSpPr>
        <p:spPr bwMode="gray">
          <a:xfrm>
            <a:off x="5507038" y="5083175"/>
            <a:ext cx="415925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F3285B38-6546-5627-FB14-61A135D3BF26}"/>
              </a:ext>
            </a:extLst>
          </p:cNvPr>
          <p:cNvCxnSpPr/>
          <p:nvPr>
            <p:custDataLst>
              <p:tags r:id="rId7"/>
            </p:custDataLst>
          </p:nvPr>
        </p:nvCxnSpPr>
        <p:spPr bwMode="gray">
          <a:xfrm>
            <a:off x="5507038" y="4232275"/>
            <a:ext cx="415925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B3417D98-892A-23A9-4352-24AC028CDD8E}"/>
              </a:ext>
            </a:extLst>
          </p:cNvPr>
          <p:cNvCxnSpPr/>
          <p:nvPr>
            <p:custDataLst>
              <p:tags r:id="rId8"/>
            </p:custDataLst>
          </p:nvPr>
        </p:nvCxnSpPr>
        <p:spPr bwMode="gray">
          <a:xfrm>
            <a:off x="5507038" y="3382963"/>
            <a:ext cx="415925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9009EA30-20FE-DB4F-157F-278F275B9120}"/>
              </a:ext>
            </a:extLst>
          </p:cNvPr>
          <p:cNvCxnSpPr/>
          <p:nvPr>
            <p:custDataLst>
              <p:tags r:id="rId9"/>
            </p:custDataLst>
          </p:nvPr>
        </p:nvCxnSpPr>
        <p:spPr bwMode="gray">
          <a:xfrm>
            <a:off x="5507038" y="2532063"/>
            <a:ext cx="415925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50" name="Chart 49">
            <a:extLst>
              <a:ext uri="{FF2B5EF4-FFF2-40B4-BE49-F238E27FC236}">
                <a16:creationId xmlns:a16="http://schemas.microsoft.com/office/drawing/2014/main" id="{80079399-C591-2A6A-F7E2-39BB60D20D29}"/>
              </a:ext>
            </a:extLst>
          </p:cNvPr>
          <p:cNvGraphicFramePr/>
          <p:nvPr>
            <p:custDataLst>
              <p:tags r:id="rId10"/>
            </p:custDataLst>
          </p:nvPr>
        </p:nvGraphicFramePr>
        <p:xfrm>
          <a:off x="5424488" y="2024063"/>
          <a:ext cx="4324350" cy="3992562"/>
        </p:xfrm>
        <a:graphic>
          <a:graphicData uri="http://schemas.openxmlformats.org/drawingml/2006/chart">
            <c:chart xmlns:c="http://schemas.openxmlformats.org/drawingml/2006/chart" xmlns:r="http://schemas.openxmlformats.org/officeDocument/2006/relationships" r:id="rId113"/>
          </a:graphicData>
        </a:graphic>
      </p:graphicFrame>
      <p:sp>
        <p:nvSpPr>
          <p:cNvPr id="36" name="Text Placeholder 10">
            <a:extLst>
              <a:ext uri="{FF2B5EF4-FFF2-40B4-BE49-F238E27FC236}">
                <a16:creationId xmlns:a16="http://schemas.microsoft.com/office/drawing/2014/main" id="{FC9E9DBB-1574-2AFD-35C5-A5A52554054F}"/>
              </a:ext>
            </a:extLst>
          </p:cNvPr>
          <p:cNvSpPr>
            <a:spLocks noGrp="1"/>
          </p:cNvSpPr>
          <p:nvPr>
            <p:custDataLst>
              <p:tags r:id="rId11"/>
            </p:custDataLst>
          </p:nvPr>
        </p:nvSpPr>
        <p:spPr bwMode="gray">
          <a:xfrm>
            <a:off x="5351463" y="5857875"/>
            <a:ext cx="698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defRPr/>
            </a:pPr>
            <a:fld id="{A7ACE458-76E2-447F-AF26-7F6EDA0B9EE7}" type="datetime'''''''''''''''''0'''''''''''''''''''''''''''''''''''''''''''''">
              <a:rPr lang="en-US" altLang="en-US" sz="1000" smtClean="0">
                <a:solidFill>
                  <a:srgbClr val="000000"/>
                </a:solidFill>
              </a:rPr>
              <a:pPr marL="0" lvl="0" indent="0" algn="r">
                <a:spcBef>
                  <a:spcPct val="0"/>
                </a:spcBef>
                <a:spcAft>
                  <a:spcPct val="0"/>
                </a:spcAft>
                <a:buNone/>
                <a:defRPr/>
              </a:pPr>
              <a:t>0</a:t>
            </a:fld>
            <a:endParaRPr kumimoji="0" lang="en-US" sz="1000" b="0" i="0" strike="noStrike" kern="1200" cap="none" spc="0" normalizeH="0" baseline="0" noProof="0" dirty="0">
              <a:ln>
                <a:noFill/>
              </a:ln>
              <a:solidFill>
                <a:srgbClr val="000000"/>
              </a:solidFill>
              <a:effectLst/>
              <a:uLnTx/>
              <a:uFillTx/>
            </a:endParaRPr>
          </a:p>
        </p:txBody>
      </p:sp>
      <p:sp>
        <p:nvSpPr>
          <p:cNvPr id="33" name="Text Placeholder 10">
            <a:extLst>
              <a:ext uri="{FF2B5EF4-FFF2-40B4-BE49-F238E27FC236}">
                <a16:creationId xmlns:a16="http://schemas.microsoft.com/office/drawing/2014/main" id="{2A8A8470-6895-5D27-8615-E2D37DE42CEB}"/>
              </a:ext>
            </a:extLst>
          </p:cNvPr>
          <p:cNvSpPr txBox="1">
            <a:spLocks/>
          </p:cNvSpPr>
          <p:nvPr>
            <p:custDataLst>
              <p:tags r:id="rId12"/>
            </p:custDataLst>
          </p:nvPr>
        </p:nvSpPr>
        <p:spPr bwMode="gray">
          <a:xfrm>
            <a:off x="5281613" y="54324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defRPr/>
            </a:pPr>
            <a:fld id="{090DECA0-5358-4EC8-AB8D-47ED37CF6062}" type="datetime'''''''1''''''''''''''''''''''''''0'''''''">
              <a:rPr lang="en-US" altLang="en-US" sz="1000" smtClean="0">
                <a:solidFill>
                  <a:srgbClr val="000000"/>
                </a:solidFill>
              </a:rPr>
              <a:pPr marL="0" lvl="0" indent="0" algn="r">
                <a:spcBef>
                  <a:spcPct val="0"/>
                </a:spcBef>
                <a:spcAft>
                  <a:spcPct val="0"/>
                </a:spcAft>
                <a:buNone/>
                <a:defRPr/>
              </a:pPr>
              <a:t>10</a:t>
            </a:fld>
            <a:endParaRPr kumimoji="0" lang="en-US" sz="1000" b="0" i="0" strike="noStrike" kern="1200" cap="none" spc="0" normalizeH="0" baseline="0" noProof="0" dirty="0">
              <a:ln>
                <a:noFill/>
              </a:ln>
              <a:solidFill>
                <a:srgbClr val="000000"/>
              </a:solidFill>
              <a:effectLst/>
              <a:uLnTx/>
              <a:uFillTx/>
            </a:endParaRPr>
          </a:p>
        </p:txBody>
      </p:sp>
      <p:sp>
        <p:nvSpPr>
          <p:cNvPr id="30" name="Text Placeholder 10">
            <a:extLst>
              <a:ext uri="{FF2B5EF4-FFF2-40B4-BE49-F238E27FC236}">
                <a16:creationId xmlns:a16="http://schemas.microsoft.com/office/drawing/2014/main" id="{B91D1E5B-F822-2478-66B5-6582EC4B0197}"/>
              </a:ext>
            </a:extLst>
          </p:cNvPr>
          <p:cNvSpPr txBox="1">
            <a:spLocks/>
          </p:cNvSpPr>
          <p:nvPr>
            <p:custDataLst>
              <p:tags r:id="rId13"/>
            </p:custDataLst>
          </p:nvPr>
        </p:nvSpPr>
        <p:spPr bwMode="gray">
          <a:xfrm>
            <a:off x="5281613" y="50069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defRPr/>
            </a:pPr>
            <a:fld id="{10E3F654-E24E-452C-9D1A-845477DD4752}" type="datetime'''''''''''2''''''''''''''''0'''''''''''''''''''''''''">
              <a:rPr lang="en-US" altLang="en-US" sz="1000" smtClean="0">
                <a:solidFill>
                  <a:srgbClr val="000000"/>
                </a:solidFill>
              </a:rPr>
              <a:pPr marL="0" lvl="0" indent="0" algn="r">
                <a:spcBef>
                  <a:spcPct val="0"/>
                </a:spcBef>
                <a:spcAft>
                  <a:spcPct val="0"/>
                </a:spcAft>
                <a:buNone/>
                <a:defRPr/>
              </a:pPr>
              <a:t>20</a:t>
            </a:fld>
            <a:endParaRPr kumimoji="0" lang="en-US" sz="1000" b="0" i="0" strike="noStrike" kern="1200" cap="none" spc="0" normalizeH="0" baseline="0" noProof="0" dirty="0">
              <a:ln>
                <a:noFill/>
              </a:ln>
              <a:solidFill>
                <a:srgbClr val="000000"/>
              </a:solidFill>
              <a:effectLst/>
              <a:uLnTx/>
              <a:uFillTx/>
            </a:endParaRPr>
          </a:p>
        </p:txBody>
      </p:sp>
      <p:sp>
        <p:nvSpPr>
          <p:cNvPr id="28" name="Text Placeholder 10">
            <a:extLst>
              <a:ext uri="{FF2B5EF4-FFF2-40B4-BE49-F238E27FC236}">
                <a16:creationId xmlns:a16="http://schemas.microsoft.com/office/drawing/2014/main" id="{7B2579A5-E757-37C9-3B44-ABAAC99DA3A0}"/>
              </a:ext>
            </a:extLst>
          </p:cNvPr>
          <p:cNvSpPr txBox="1">
            <a:spLocks/>
          </p:cNvSpPr>
          <p:nvPr>
            <p:custDataLst>
              <p:tags r:id="rId14"/>
            </p:custDataLst>
          </p:nvPr>
        </p:nvSpPr>
        <p:spPr bwMode="gray">
          <a:xfrm>
            <a:off x="5281613" y="45815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defRPr/>
            </a:pPr>
            <a:fld id="{C3141523-C43A-4497-B76E-1E0685D12D53}" type="datetime'3''''''''''0'''''''''''''''''''''''''''''''">
              <a:rPr lang="en-US" altLang="en-US" sz="1000" smtClean="0">
                <a:solidFill>
                  <a:srgbClr val="000000"/>
                </a:solidFill>
              </a:rPr>
              <a:pPr marL="0" lvl="0" indent="0" algn="r">
                <a:spcBef>
                  <a:spcPct val="0"/>
                </a:spcBef>
                <a:spcAft>
                  <a:spcPct val="0"/>
                </a:spcAft>
                <a:buNone/>
                <a:defRPr/>
              </a:pPr>
              <a:t>30</a:t>
            </a:fld>
            <a:endParaRPr kumimoji="0" lang="en-US" sz="1000" b="0" i="0" strike="noStrike" kern="1200" cap="none" spc="0" normalizeH="0" baseline="0" noProof="0" dirty="0">
              <a:ln>
                <a:noFill/>
              </a:ln>
              <a:solidFill>
                <a:srgbClr val="000000"/>
              </a:solidFill>
              <a:effectLst/>
              <a:uLnTx/>
              <a:uFillTx/>
            </a:endParaRPr>
          </a:p>
        </p:txBody>
      </p:sp>
      <p:sp>
        <p:nvSpPr>
          <p:cNvPr id="29" name="Text Placeholder 10">
            <a:extLst>
              <a:ext uri="{FF2B5EF4-FFF2-40B4-BE49-F238E27FC236}">
                <a16:creationId xmlns:a16="http://schemas.microsoft.com/office/drawing/2014/main" id="{A764560E-5BA9-60BC-E24A-C31E0D7A6FCD}"/>
              </a:ext>
            </a:extLst>
          </p:cNvPr>
          <p:cNvSpPr txBox="1">
            <a:spLocks/>
          </p:cNvSpPr>
          <p:nvPr>
            <p:custDataLst>
              <p:tags r:id="rId15"/>
            </p:custDataLst>
          </p:nvPr>
        </p:nvSpPr>
        <p:spPr bwMode="gray">
          <a:xfrm>
            <a:off x="5281613" y="41560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defRPr/>
            </a:pPr>
            <a:fld id="{6EA6F17D-82E1-42E4-81A8-BACDBC8EFC9B}" type="datetime'4''''''''''''''0'''''''''''''''''''''''''''''''''''''''''''''">
              <a:rPr lang="en-US" altLang="en-US" sz="1000" smtClean="0">
                <a:solidFill>
                  <a:srgbClr val="000000"/>
                </a:solidFill>
              </a:rPr>
              <a:pPr marL="0" lvl="0" indent="0" algn="r">
                <a:spcBef>
                  <a:spcPct val="0"/>
                </a:spcBef>
                <a:spcAft>
                  <a:spcPct val="0"/>
                </a:spcAft>
                <a:buNone/>
                <a:defRPr/>
              </a:pPr>
              <a:t>40</a:t>
            </a:fld>
            <a:endParaRPr kumimoji="0" lang="en-US" sz="1000" b="0" i="0" strike="noStrike" kern="1200" cap="none" spc="0" normalizeH="0" baseline="0" noProof="0" dirty="0">
              <a:ln>
                <a:noFill/>
              </a:ln>
              <a:solidFill>
                <a:srgbClr val="000000"/>
              </a:solidFill>
              <a:effectLst/>
              <a:uLnTx/>
              <a:uFillTx/>
            </a:endParaRPr>
          </a:p>
        </p:txBody>
      </p:sp>
      <p:sp>
        <p:nvSpPr>
          <p:cNvPr id="31" name="Text Placeholder 10">
            <a:extLst>
              <a:ext uri="{FF2B5EF4-FFF2-40B4-BE49-F238E27FC236}">
                <a16:creationId xmlns:a16="http://schemas.microsoft.com/office/drawing/2014/main" id="{09C1EDBF-49B8-E266-B119-95017D93233B}"/>
              </a:ext>
            </a:extLst>
          </p:cNvPr>
          <p:cNvSpPr txBox="1">
            <a:spLocks/>
          </p:cNvSpPr>
          <p:nvPr>
            <p:custDataLst>
              <p:tags r:id="rId16"/>
            </p:custDataLst>
          </p:nvPr>
        </p:nvSpPr>
        <p:spPr bwMode="gray">
          <a:xfrm>
            <a:off x="5281613" y="37322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defRPr/>
            </a:pPr>
            <a:fld id="{8D4C515B-5EB6-4D48-B71E-42655E44E9DA}" type="datetime'''''''''''''''''''''''''''''5''''''0'''''">
              <a:rPr lang="en-US" altLang="en-US" sz="1000" smtClean="0">
                <a:solidFill>
                  <a:srgbClr val="000000"/>
                </a:solidFill>
              </a:rPr>
              <a:pPr marL="0" lvl="0" indent="0" algn="r">
                <a:spcBef>
                  <a:spcPct val="0"/>
                </a:spcBef>
                <a:spcAft>
                  <a:spcPct val="0"/>
                </a:spcAft>
                <a:buNone/>
                <a:defRPr/>
              </a:pPr>
              <a:t>50</a:t>
            </a:fld>
            <a:endParaRPr kumimoji="0" lang="en-US" sz="1000" b="0" i="0" strike="noStrike" kern="1200" cap="none" spc="0" normalizeH="0" baseline="0" noProof="0" dirty="0">
              <a:ln>
                <a:noFill/>
              </a:ln>
              <a:solidFill>
                <a:srgbClr val="000000"/>
              </a:solidFill>
              <a:effectLst/>
              <a:uLnTx/>
              <a:uFillTx/>
            </a:endParaRPr>
          </a:p>
        </p:txBody>
      </p:sp>
      <p:sp>
        <p:nvSpPr>
          <p:cNvPr id="32" name="Text Placeholder 10">
            <a:extLst>
              <a:ext uri="{FF2B5EF4-FFF2-40B4-BE49-F238E27FC236}">
                <a16:creationId xmlns:a16="http://schemas.microsoft.com/office/drawing/2014/main" id="{AB3A6062-997C-459D-EB8A-2BC318DA2096}"/>
              </a:ext>
            </a:extLst>
          </p:cNvPr>
          <p:cNvSpPr txBox="1">
            <a:spLocks/>
          </p:cNvSpPr>
          <p:nvPr>
            <p:custDataLst>
              <p:tags r:id="rId17"/>
            </p:custDataLst>
          </p:nvPr>
        </p:nvSpPr>
        <p:spPr bwMode="gray">
          <a:xfrm>
            <a:off x="5281613" y="33067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defRPr/>
            </a:pPr>
            <a:fld id="{6EA06081-87FC-45BE-A017-D1B2163FB08C}" type="datetime'''''''''''''''''6''''''''''0'''''''''''''''''''''''''''''">
              <a:rPr lang="en-US" altLang="en-US" sz="1000" smtClean="0">
                <a:solidFill>
                  <a:srgbClr val="000000"/>
                </a:solidFill>
              </a:rPr>
              <a:pPr marL="0" lvl="0" indent="0" algn="r">
                <a:spcBef>
                  <a:spcPct val="0"/>
                </a:spcBef>
                <a:spcAft>
                  <a:spcPct val="0"/>
                </a:spcAft>
                <a:buNone/>
                <a:defRPr/>
              </a:pPr>
              <a:t>60</a:t>
            </a:fld>
            <a:endParaRPr kumimoji="0" lang="en-US" sz="1000" b="0" i="0" strike="noStrike" kern="1200" cap="none" spc="0" normalizeH="0" baseline="0" noProof="0" dirty="0">
              <a:ln>
                <a:noFill/>
              </a:ln>
              <a:solidFill>
                <a:srgbClr val="000000"/>
              </a:solidFill>
              <a:effectLst/>
              <a:uLnTx/>
              <a:uFillTx/>
            </a:endParaRPr>
          </a:p>
        </p:txBody>
      </p:sp>
      <p:sp>
        <p:nvSpPr>
          <p:cNvPr id="34" name="Text Placeholder 10">
            <a:extLst>
              <a:ext uri="{FF2B5EF4-FFF2-40B4-BE49-F238E27FC236}">
                <a16:creationId xmlns:a16="http://schemas.microsoft.com/office/drawing/2014/main" id="{E52A678F-23B8-1966-FAD9-0FB5D0C4C6E3}"/>
              </a:ext>
            </a:extLst>
          </p:cNvPr>
          <p:cNvSpPr txBox="1">
            <a:spLocks/>
          </p:cNvSpPr>
          <p:nvPr>
            <p:custDataLst>
              <p:tags r:id="rId18"/>
            </p:custDataLst>
          </p:nvPr>
        </p:nvSpPr>
        <p:spPr bwMode="gray">
          <a:xfrm>
            <a:off x="5281613" y="28813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defRPr/>
            </a:pPr>
            <a:fld id="{71B18EC0-AE0B-4FF2-ABFE-FC269275673C}" type="datetime'7''''''''''0'''''''''''''''''''''''''''''">
              <a:rPr lang="en-US" altLang="en-US" sz="1000" smtClean="0">
                <a:solidFill>
                  <a:srgbClr val="000000"/>
                </a:solidFill>
              </a:rPr>
              <a:pPr marL="0" lvl="0" indent="0" algn="r">
                <a:spcBef>
                  <a:spcPct val="0"/>
                </a:spcBef>
                <a:spcAft>
                  <a:spcPct val="0"/>
                </a:spcAft>
                <a:buNone/>
                <a:defRPr/>
              </a:pPr>
              <a:t>70</a:t>
            </a:fld>
            <a:endParaRPr kumimoji="0" lang="en-US" sz="1000" b="0" i="0" strike="noStrike" kern="1200" cap="none" spc="0" normalizeH="0" baseline="0" noProof="0" dirty="0">
              <a:ln>
                <a:noFill/>
              </a:ln>
              <a:solidFill>
                <a:srgbClr val="000000"/>
              </a:solidFill>
              <a:effectLst/>
              <a:uLnTx/>
              <a:uFillTx/>
            </a:endParaRPr>
          </a:p>
        </p:txBody>
      </p:sp>
      <p:sp>
        <p:nvSpPr>
          <p:cNvPr id="35" name="Text Placeholder 10">
            <a:extLst>
              <a:ext uri="{FF2B5EF4-FFF2-40B4-BE49-F238E27FC236}">
                <a16:creationId xmlns:a16="http://schemas.microsoft.com/office/drawing/2014/main" id="{618575B0-90CC-A6FE-E32E-3018CFBF344F}"/>
              </a:ext>
            </a:extLst>
          </p:cNvPr>
          <p:cNvSpPr txBox="1">
            <a:spLocks/>
          </p:cNvSpPr>
          <p:nvPr>
            <p:custDataLst>
              <p:tags r:id="rId19"/>
            </p:custDataLst>
          </p:nvPr>
        </p:nvSpPr>
        <p:spPr bwMode="gray">
          <a:xfrm>
            <a:off x="5281613" y="24558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defRPr/>
            </a:pPr>
            <a:fld id="{A475931E-1BF7-49CF-A42E-06C353EAF140}" type="datetime'''''''''''''8''''0'''''''''''''''">
              <a:rPr lang="en-US" altLang="en-US" sz="1000" smtClean="0">
                <a:solidFill>
                  <a:srgbClr val="000000"/>
                </a:solidFill>
              </a:rPr>
              <a:pPr marL="0" lvl="0" indent="0" algn="r">
                <a:spcBef>
                  <a:spcPct val="0"/>
                </a:spcBef>
                <a:spcAft>
                  <a:spcPct val="0"/>
                </a:spcAft>
                <a:buNone/>
                <a:defRPr/>
              </a:pPr>
              <a:t>80</a:t>
            </a:fld>
            <a:endParaRPr kumimoji="0" lang="en-US" sz="1000" b="0" i="0" strike="noStrike" kern="1200" cap="none" spc="0" normalizeH="0" baseline="0" noProof="0" dirty="0">
              <a:ln>
                <a:noFill/>
              </a:ln>
              <a:solidFill>
                <a:srgbClr val="000000"/>
              </a:solidFill>
              <a:effectLst/>
              <a:uLnTx/>
              <a:uFillTx/>
            </a:endParaRPr>
          </a:p>
        </p:txBody>
      </p:sp>
      <p:sp>
        <p:nvSpPr>
          <p:cNvPr id="37" name="Text Placeholder 10">
            <a:extLst>
              <a:ext uri="{FF2B5EF4-FFF2-40B4-BE49-F238E27FC236}">
                <a16:creationId xmlns:a16="http://schemas.microsoft.com/office/drawing/2014/main" id="{DDCBA79C-C9DF-69E0-B5D3-8002A2236873}"/>
              </a:ext>
            </a:extLst>
          </p:cNvPr>
          <p:cNvSpPr txBox="1">
            <a:spLocks/>
          </p:cNvSpPr>
          <p:nvPr>
            <p:custDataLst>
              <p:tags r:id="rId20"/>
            </p:custDataLst>
          </p:nvPr>
        </p:nvSpPr>
        <p:spPr bwMode="gray">
          <a:xfrm>
            <a:off x="5281613" y="20304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defRPr/>
            </a:pPr>
            <a:fld id="{92446D22-EF39-42F5-BB6E-485FCC570E12}" type="datetime'''''''''''''''''''9''''''''''0'''''''''''''">
              <a:rPr lang="en-US" altLang="en-US" sz="1000" smtClean="0">
                <a:solidFill>
                  <a:srgbClr val="000000"/>
                </a:solidFill>
              </a:rPr>
              <a:pPr marL="0" lvl="0" indent="0" algn="r">
                <a:spcBef>
                  <a:spcPct val="0"/>
                </a:spcBef>
                <a:spcAft>
                  <a:spcPct val="0"/>
                </a:spcAft>
                <a:buNone/>
                <a:defRPr/>
              </a:pPr>
              <a:t>90</a:t>
            </a:fld>
            <a:endParaRPr kumimoji="0" lang="en-US" sz="1000" b="0" i="0" strike="noStrike" kern="1200" cap="none" spc="0" normalizeH="0" baseline="0" noProof="0" dirty="0">
              <a:ln>
                <a:noFill/>
              </a:ln>
              <a:solidFill>
                <a:srgbClr val="000000"/>
              </a:solidFill>
              <a:effectLst/>
              <a:uLnTx/>
              <a:uFillTx/>
            </a:endParaRPr>
          </a:p>
        </p:txBody>
      </p:sp>
      <p:sp>
        <p:nvSpPr>
          <p:cNvPr id="39" name="Text Placeholder 10">
            <a:extLst>
              <a:ext uri="{FF2B5EF4-FFF2-40B4-BE49-F238E27FC236}">
                <a16:creationId xmlns:a16="http://schemas.microsoft.com/office/drawing/2014/main" id="{5AF3EA31-5707-A3EF-269E-1C40621A61D8}"/>
              </a:ext>
            </a:extLst>
          </p:cNvPr>
          <p:cNvSpPr>
            <a:spLocks noGrp="1"/>
          </p:cNvSpPr>
          <p:nvPr>
            <p:custDataLst>
              <p:tags r:id="rId21"/>
            </p:custDataLst>
          </p:nvPr>
        </p:nvSpPr>
        <p:spPr bwMode="auto">
          <a:xfrm>
            <a:off x="5360988" y="5976938"/>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6ABAFE78-0FA9-44D1-86C4-EDF8758D0958}" type="datetime'''''''''''''2''''''0''''''0''''''''''''''''''''''0'''''''''">
              <a:rPr lang="en-US" altLang="en-US" sz="1000" smtClean="0">
                <a:solidFill>
                  <a:srgbClr val="000000"/>
                </a:solidFill>
              </a:rPr>
              <a:pPr marL="0" lvl="0" indent="0" algn="ctr">
                <a:spcBef>
                  <a:spcPct val="0"/>
                </a:spcBef>
                <a:spcAft>
                  <a:spcPct val="0"/>
                </a:spcAft>
                <a:buNone/>
                <a:defRPr/>
              </a:pPr>
              <a:t>2000</a:t>
            </a:fld>
            <a:endParaRPr kumimoji="0" lang="en-US" sz="1000" b="0" i="0" strike="noStrike" kern="1200" cap="none" spc="0" normalizeH="0" baseline="0" noProof="0" dirty="0">
              <a:ln>
                <a:noFill/>
              </a:ln>
              <a:solidFill>
                <a:srgbClr val="000000"/>
              </a:solidFill>
              <a:effectLst/>
              <a:uLnTx/>
              <a:uFillTx/>
            </a:endParaRPr>
          </a:p>
        </p:txBody>
      </p:sp>
      <p:sp>
        <p:nvSpPr>
          <p:cNvPr id="40" name="Text Placeholder 10">
            <a:extLst>
              <a:ext uri="{FF2B5EF4-FFF2-40B4-BE49-F238E27FC236}">
                <a16:creationId xmlns:a16="http://schemas.microsoft.com/office/drawing/2014/main" id="{6A5A2DDE-3950-C692-3CBB-DE66B9E7BF60}"/>
              </a:ext>
            </a:extLst>
          </p:cNvPr>
          <p:cNvSpPr>
            <a:spLocks noGrp="1"/>
          </p:cNvSpPr>
          <p:nvPr>
            <p:custDataLst>
              <p:tags r:id="rId22"/>
            </p:custDataLst>
          </p:nvPr>
        </p:nvSpPr>
        <p:spPr bwMode="auto">
          <a:xfrm>
            <a:off x="5776913" y="5976938"/>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3B168867-6817-43EB-BB16-D456D9D21024}" type="datetime'''''200''''''''''''5'''''''''''''''''''''''''''''''''''''''">
              <a:rPr lang="en-US" altLang="en-US" sz="1000" smtClean="0">
                <a:solidFill>
                  <a:srgbClr val="000000"/>
                </a:solidFill>
              </a:rPr>
              <a:pPr marL="0" lvl="0" indent="0" algn="ctr">
                <a:spcBef>
                  <a:spcPct val="0"/>
                </a:spcBef>
                <a:spcAft>
                  <a:spcPct val="0"/>
                </a:spcAft>
                <a:buNone/>
                <a:defRPr/>
              </a:pPr>
              <a:t>2005</a:t>
            </a:fld>
            <a:endParaRPr kumimoji="0" lang="en-US" sz="1000" b="0" i="0" strike="noStrike" kern="1200" cap="none" spc="0" normalizeH="0" baseline="0" noProof="0" dirty="0">
              <a:ln>
                <a:noFill/>
              </a:ln>
              <a:solidFill>
                <a:srgbClr val="000000"/>
              </a:solidFill>
              <a:effectLst/>
              <a:uLnTx/>
              <a:uFillTx/>
            </a:endParaRPr>
          </a:p>
        </p:txBody>
      </p:sp>
      <p:sp>
        <p:nvSpPr>
          <p:cNvPr id="41" name="Text Placeholder 10">
            <a:extLst>
              <a:ext uri="{FF2B5EF4-FFF2-40B4-BE49-F238E27FC236}">
                <a16:creationId xmlns:a16="http://schemas.microsoft.com/office/drawing/2014/main" id="{BCCBBA56-FD71-9D67-1C75-7A1BA5740E08}"/>
              </a:ext>
            </a:extLst>
          </p:cNvPr>
          <p:cNvSpPr>
            <a:spLocks noGrp="1"/>
          </p:cNvSpPr>
          <p:nvPr>
            <p:custDataLst>
              <p:tags r:id="rId23"/>
            </p:custDataLst>
          </p:nvPr>
        </p:nvSpPr>
        <p:spPr bwMode="auto">
          <a:xfrm>
            <a:off x="6192838" y="5976938"/>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27E30A1A-63D2-4782-8119-D9DD5B995EF7}" type="datetime'''2''0''''''''''''''1''''''''''0'''''''''''''''''''''''''''">
              <a:rPr lang="en-US" altLang="en-US" sz="1000" smtClean="0">
                <a:solidFill>
                  <a:srgbClr val="000000"/>
                </a:solidFill>
              </a:rPr>
              <a:pPr marL="0" lvl="0" indent="0" algn="ctr">
                <a:spcBef>
                  <a:spcPct val="0"/>
                </a:spcBef>
                <a:spcAft>
                  <a:spcPct val="0"/>
                </a:spcAft>
                <a:buNone/>
                <a:defRPr/>
              </a:pPr>
              <a:t>2010</a:t>
            </a:fld>
            <a:endParaRPr kumimoji="0" lang="en-US" sz="1000" b="0" i="0" strike="noStrike" kern="1200" cap="none" spc="0" normalizeH="0" baseline="0" noProof="0" dirty="0">
              <a:ln>
                <a:noFill/>
              </a:ln>
              <a:solidFill>
                <a:srgbClr val="000000"/>
              </a:solidFill>
              <a:effectLst/>
              <a:uLnTx/>
              <a:uFillTx/>
            </a:endParaRPr>
          </a:p>
        </p:txBody>
      </p:sp>
      <p:sp>
        <p:nvSpPr>
          <p:cNvPr id="42" name="Text Placeholder 10">
            <a:extLst>
              <a:ext uri="{FF2B5EF4-FFF2-40B4-BE49-F238E27FC236}">
                <a16:creationId xmlns:a16="http://schemas.microsoft.com/office/drawing/2014/main" id="{3DD4E69E-6F9E-F46F-D73E-EB1758531A31}"/>
              </a:ext>
            </a:extLst>
          </p:cNvPr>
          <p:cNvSpPr>
            <a:spLocks noGrp="1"/>
          </p:cNvSpPr>
          <p:nvPr>
            <p:custDataLst>
              <p:tags r:id="rId24"/>
            </p:custDataLst>
          </p:nvPr>
        </p:nvSpPr>
        <p:spPr bwMode="auto">
          <a:xfrm>
            <a:off x="6608763" y="5976938"/>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7B0B966D-7872-489A-873C-BFDB89C0D3FA}" type="datetime'''2''''''''''''''0''''''''''''''1''''''5'''''''''''''''''''''">
              <a:rPr lang="en-US" altLang="en-US" sz="1000" smtClean="0">
                <a:solidFill>
                  <a:srgbClr val="000000"/>
                </a:solidFill>
              </a:rPr>
              <a:pPr marL="0" lvl="0" indent="0" algn="ctr">
                <a:spcBef>
                  <a:spcPct val="0"/>
                </a:spcBef>
                <a:spcAft>
                  <a:spcPct val="0"/>
                </a:spcAft>
                <a:buNone/>
                <a:defRPr/>
              </a:pPr>
              <a:t>2015</a:t>
            </a:fld>
            <a:endParaRPr kumimoji="0" lang="en-US" sz="1000" b="0" i="0" strike="noStrike" kern="1200" cap="none" spc="0" normalizeH="0" baseline="0" noProof="0" dirty="0">
              <a:ln>
                <a:noFill/>
              </a:ln>
              <a:solidFill>
                <a:srgbClr val="000000"/>
              </a:solidFill>
              <a:effectLst/>
              <a:uLnTx/>
              <a:uFillTx/>
            </a:endParaRPr>
          </a:p>
        </p:txBody>
      </p:sp>
      <p:sp>
        <p:nvSpPr>
          <p:cNvPr id="43" name="Text Placeholder 10">
            <a:extLst>
              <a:ext uri="{FF2B5EF4-FFF2-40B4-BE49-F238E27FC236}">
                <a16:creationId xmlns:a16="http://schemas.microsoft.com/office/drawing/2014/main" id="{7F106DEA-8CC1-BB9B-B3DC-9B8C6B5EB4C9}"/>
              </a:ext>
            </a:extLst>
          </p:cNvPr>
          <p:cNvSpPr>
            <a:spLocks noGrp="1"/>
          </p:cNvSpPr>
          <p:nvPr>
            <p:custDataLst>
              <p:tags r:id="rId25"/>
            </p:custDataLst>
          </p:nvPr>
        </p:nvSpPr>
        <p:spPr bwMode="auto">
          <a:xfrm>
            <a:off x="7024688" y="5976938"/>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52476EC4-9608-4BF7-8D76-75E0F6BEE96A}" type="datetime'''''''''''''2''''''''''0''''''2''''''''''''''''''''''''0'''">
              <a:rPr lang="en-US" altLang="en-US" sz="1000" smtClean="0">
                <a:solidFill>
                  <a:srgbClr val="000000"/>
                </a:solidFill>
              </a:rPr>
              <a:pPr marL="0" lvl="0" indent="0" algn="ctr">
                <a:spcBef>
                  <a:spcPct val="0"/>
                </a:spcBef>
                <a:spcAft>
                  <a:spcPct val="0"/>
                </a:spcAft>
                <a:buNone/>
                <a:defRPr/>
              </a:pPr>
              <a:t>2020</a:t>
            </a:fld>
            <a:endParaRPr kumimoji="0" lang="en-US" sz="1000" b="0" i="0" strike="noStrike" kern="1200" cap="none" spc="0" normalizeH="0" baseline="0" noProof="0" dirty="0">
              <a:ln>
                <a:noFill/>
              </a:ln>
              <a:solidFill>
                <a:srgbClr val="000000"/>
              </a:solidFill>
              <a:effectLst/>
              <a:uLnTx/>
              <a:uFillTx/>
            </a:endParaRPr>
          </a:p>
        </p:txBody>
      </p:sp>
      <p:sp>
        <p:nvSpPr>
          <p:cNvPr id="44" name="Text Placeholder 10">
            <a:extLst>
              <a:ext uri="{FF2B5EF4-FFF2-40B4-BE49-F238E27FC236}">
                <a16:creationId xmlns:a16="http://schemas.microsoft.com/office/drawing/2014/main" id="{184FE8F9-3C2D-E7F1-CDF2-9D902D796B2B}"/>
              </a:ext>
            </a:extLst>
          </p:cNvPr>
          <p:cNvSpPr>
            <a:spLocks noGrp="1"/>
          </p:cNvSpPr>
          <p:nvPr>
            <p:custDataLst>
              <p:tags r:id="rId26"/>
            </p:custDataLst>
          </p:nvPr>
        </p:nvSpPr>
        <p:spPr bwMode="auto">
          <a:xfrm>
            <a:off x="7440613" y="5976938"/>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C94E221A-3B5A-400F-98DF-63BD6D236625}" type="datetime'''''''''2''''''''''''''0''''''''''''''''''2''''5'''''">
              <a:rPr lang="en-US" altLang="en-US" sz="1000" smtClean="0">
                <a:solidFill>
                  <a:srgbClr val="000000"/>
                </a:solidFill>
              </a:rPr>
              <a:pPr marL="0" lvl="0" indent="0" algn="ctr">
                <a:spcBef>
                  <a:spcPct val="0"/>
                </a:spcBef>
                <a:spcAft>
                  <a:spcPct val="0"/>
                </a:spcAft>
                <a:buNone/>
                <a:defRPr/>
              </a:pPr>
              <a:t>2025</a:t>
            </a:fld>
            <a:endParaRPr kumimoji="0" lang="en-US" sz="1000" b="0" i="0" strike="noStrike" kern="1200" cap="none" spc="0" normalizeH="0" baseline="0" noProof="0" dirty="0">
              <a:ln>
                <a:noFill/>
              </a:ln>
              <a:solidFill>
                <a:srgbClr val="000000"/>
              </a:solidFill>
              <a:effectLst/>
              <a:uLnTx/>
              <a:uFillTx/>
            </a:endParaRPr>
          </a:p>
        </p:txBody>
      </p:sp>
      <p:sp>
        <p:nvSpPr>
          <p:cNvPr id="45" name="Text Placeholder 10">
            <a:extLst>
              <a:ext uri="{FF2B5EF4-FFF2-40B4-BE49-F238E27FC236}">
                <a16:creationId xmlns:a16="http://schemas.microsoft.com/office/drawing/2014/main" id="{A4C43C31-4948-0BB9-37A4-DFADE0FF4B4A}"/>
              </a:ext>
            </a:extLst>
          </p:cNvPr>
          <p:cNvSpPr>
            <a:spLocks noGrp="1"/>
          </p:cNvSpPr>
          <p:nvPr>
            <p:custDataLst>
              <p:tags r:id="rId27"/>
            </p:custDataLst>
          </p:nvPr>
        </p:nvSpPr>
        <p:spPr bwMode="auto">
          <a:xfrm>
            <a:off x="7856538" y="5976938"/>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E884CC4A-676E-43EB-87FD-A8A01E376E58}" type="datetime'''''''''''''''2''''''''0''''''''''''''''''''''3''''''0'''''">
              <a:rPr lang="en-US" altLang="en-US" sz="1000" smtClean="0">
                <a:solidFill>
                  <a:srgbClr val="000000"/>
                </a:solidFill>
              </a:rPr>
              <a:pPr marL="0" lvl="0" indent="0" algn="ctr">
                <a:spcBef>
                  <a:spcPct val="0"/>
                </a:spcBef>
                <a:spcAft>
                  <a:spcPct val="0"/>
                </a:spcAft>
                <a:buNone/>
                <a:defRPr/>
              </a:pPr>
              <a:t>2030</a:t>
            </a:fld>
            <a:endParaRPr kumimoji="0" lang="en-US" sz="1000" b="0" i="0" strike="noStrike" kern="1200" cap="none" spc="0" normalizeH="0" baseline="0" noProof="0" dirty="0">
              <a:ln>
                <a:noFill/>
              </a:ln>
              <a:solidFill>
                <a:srgbClr val="000000"/>
              </a:solidFill>
              <a:effectLst/>
              <a:uLnTx/>
              <a:uFillTx/>
            </a:endParaRPr>
          </a:p>
        </p:txBody>
      </p:sp>
      <p:sp>
        <p:nvSpPr>
          <p:cNvPr id="46" name="Text Placeholder 10">
            <a:extLst>
              <a:ext uri="{FF2B5EF4-FFF2-40B4-BE49-F238E27FC236}">
                <a16:creationId xmlns:a16="http://schemas.microsoft.com/office/drawing/2014/main" id="{A78A9C02-B56C-E4BC-F18E-B1A075DA6AE0}"/>
              </a:ext>
            </a:extLst>
          </p:cNvPr>
          <p:cNvSpPr>
            <a:spLocks noGrp="1"/>
          </p:cNvSpPr>
          <p:nvPr>
            <p:custDataLst>
              <p:tags r:id="rId28"/>
            </p:custDataLst>
          </p:nvPr>
        </p:nvSpPr>
        <p:spPr bwMode="auto">
          <a:xfrm>
            <a:off x="8272463" y="5976938"/>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6F7A496E-1555-44D5-A7CA-14648607C13F}" type="datetime'''''''2''''''''0''3''''''''5'''''''''''''''">
              <a:rPr lang="en-US" altLang="en-US" sz="1000" smtClean="0">
                <a:solidFill>
                  <a:srgbClr val="000000"/>
                </a:solidFill>
              </a:rPr>
              <a:pPr marL="0" lvl="0" indent="0" algn="ctr">
                <a:spcBef>
                  <a:spcPct val="0"/>
                </a:spcBef>
                <a:spcAft>
                  <a:spcPct val="0"/>
                </a:spcAft>
                <a:buNone/>
                <a:defRPr/>
              </a:pPr>
              <a:t>2035</a:t>
            </a:fld>
            <a:endParaRPr kumimoji="0" lang="en-US" sz="1000" b="0" i="0" strike="noStrike" kern="1200" cap="none" spc="0" normalizeH="0" baseline="0" noProof="0" dirty="0">
              <a:ln>
                <a:noFill/>
              </a:ln>
              <a:solidFill>
                <a:srgbClr val="000000"/>
              </a:solidFill>
              <a:effectLst/>
              <a:uLnTx/>
              <a:uFillTx/>
            </a:endParaRPr>
          </a:p>
        </p:txBody>
      </p:sp>
      <p:sp>
        <p:nvSpPr>
          <p:cNvPr id="47" name="Text Placeholder 10">
            <a:extLst>
              <a:ext uri="{FF2B5EF4-FFF2-40B4-BE49-F238E27FC236}">
                <a16:creationId xmlns:a16="http://schemas.microsoft.com/office/drawing/2014/main" id="{859630AE-6836-C770-7570-794B775AA5C3}"/>
              </a:ext>
            </a:extLst>
          </p:cNvPr>
          <p:cNvSpPr>
            <a:spLocks noGrp="1"/>
          </p:cNvSpPr>
          <p:nvPr>
            <p:custDataLst>
              <p:tags r:id="rId29"/>
            </p:custDataLst>
          </p:nvPr>
        </p:nvSpPr>
        <p:spPr bwMode="auto">
          <a:xfrm>
            <a:off x="8688388" y="5976938"/>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25495B0B-8BCB-4898-B323-6F776A8130FE}" type="datetime'2''''''''''''''''''''''''''''0''''4''''0'''''''''">
              <a:rPr lang="en-US" altLang="en-US" sz="1000" smtClean="0">
                <a:solidFill>
                  <a:srgbClr val="000000"/>
                </a:solidFill>
              </a:rPr>
              <a:pPr marL="0" lvl="0" indent="0" algn="ctr">
                <a:spcBef>
                  <a:spcPct val="0"/>
                </a:spcBef>
                <a:spcAft>
                  <a:spcPct val="0"/>
                </a:spcAft>
                <a:buNone/>
                <a:defRPr/>
              </a:pPr>
              <a:t>2040</a:t>
            </a:fld>
            <a:endParaRPr kumimoji="0" lang="en-US" sz="1000" b="0" i="0" strike="noStrike" kern="1200" cap="none" spc="0" normalizeH="0" baseline="0" noProof="0" dirty="0">
              <a:ln>
                <a:noFill/>
              </a:ln>
              <a:solidFill>
                <a:srgbClr val="000000"/>
              </a:solidFill>
              <a:effectLst/>
              <a:uLnTx/>
              <a:uFillTx/>
            </a:endParaRPr>
          </a:p>
        </p:txBody>
      </p:sp>
      <p:sp>
        <p:nvSpPr>
          <p:cNvPr id="48" name="Text Placeholder 10">
            <a:extLst>
              <a:ext uri="{FF2B5EF4-FFF2-40B4-BE49-F238E27FC236}">
                <a16:creationId xmlns:a16="http://schemas.microsoft.com/office/drawing/2014/main" id="{EBC17B1C-B76D-CF03-5599-B912A98733DD}"/>
              </a:ext>
            </a:extLst>
          </p:cNvPr>
          <p:cNvSpPr>
            <a:spLocks noGrp="1"/>
          </p:cNvSpPr>
          <p:nvPr>
            <p:custDataLst>
              <p:tags r:id="rId30"/>
            </p:custDataLst>
          </p:nvPr>
        </p:nvSpPr>
        <p:spPr bwMode="auto">
          <a:xfrm>
            <a:off x="9104313" y="5976938"/>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B6D8F556-4C5F-4C2D-A20D-2CB008B1D0EE}" type="datetime'''''2''''''''0''''''''''''''''''4''5'''''''''''''">
              <a:rPr lang="en-US" altLang="en-US" sz="1000" smtClean="0">
                <a:solidFill>
                  <a:srgbClr val="000000"/>
                </a:solidFill>
              </a:rPr>
              <a:pPr marL="0" lvl="0" indent="0" algn="ctr">
                <a:spcBef>
                  <a:spcPct val="0"/>
                </a:spcBef>
                <a:spcAft>
                  <a:spcPct val="0"/>
                </a:spcAft>
                <a:buNone/>
                <a:defRPr/>
              </a:pPr>
              <a:t>2045</a:t>
            </a:fld>
            <a:endParaRPr kumimoji="0" lang="en-US" sz="1000" b="0" i="0" strike="noStrike" kern="1200" cap="none" spc="0" normalizeH="0" baseline="0" noProof="0" dirty="0">
              <a:ln>
                <a:noFill/>
              </a:ln>
              <a:solidFill>
                <a:srgbClr val="000000"/>
              </a:solidFill>
              <a:effectLst/>
              <a:uLnTx/>
              <a:uFillTx/>
            </a:endParaRPr>
          </a:p>
        </p:txBody>
      </p:sp>
      <p:sp>
        <p:nvSpPr>
          <p:cNvPr id="49" name="Text Placeholder 10">
            <a:extLst>
              <a:ext uri="{FF2B5EF4-FFF2-40B4-BE49-F238E27FC236}">
                <a16:creationId xmlns:a16="http://schemas.microsoft.com/office/drawing/2014/main" id="{3053BCF8-FA91-41FA-4103-A1037061C1FC}"/>
              </a:ext>
            </a:extLst>
          </p:cNvPr>
          <p:cNvSpPr>
            <a:spLocks noGrp="1"/>
          </p:cNvSpPr>
          <p:nvPr>
            <p:custDataLst>
              <p:tags r:id="rId31"/>
            </p:custDataLst>
          </p:nvPr>
        </p:nvSpPr>
        <p:spPr bwMode="auto">
          <a:xfrm>
            <a:off x="9520238" y="5976938"/>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E3AE2FBB-FBDD-4D4A-8E0A-66CA19818AA0}" type="datetime'''''''''20''''5''''''''0'''''''''''''''''''''''''''''''''''''">
              <a:rPr lang="en-US" altLang="en-US" sz="1000" smtClean="0">
                <a:solidFill>
                  <a:srgbClr val="000000"/>
                </a:solidFill>
              </a:rPr>
              <a:pPr marL="0" lvl="0" indent="0" algn="ctr">
                <a:spcBef>
                  <a:spcPct val="0"/>
                </a:spcBef>
                <a:spcAft>
                  <a:spcPct val="0"/>
                </a:spcAft>
                <a:buNone/>
                <a:defRPr/>
              </a:pPr>
              <a:t>2050</a:t>
            </a:fld>
            <a:endParaRPr kumimoji="0" lang="en-US" sz="1000" b="0" i="0" strike="noStrike" kern="1200" cap="none" spc="0" normalizeH="0" baseline="0" noProof="0" dirty="0">
              <a:ln>
                <a:noFill/>
              </a:ln>
              <a:solidFill>
                <a:srgbClr val="000000"/>
              </a:solidFill>
              <a:effectLst/>
              <a:uLnTx/>
              <a:uFillTx/>
            </a:endParaRPr>
          </a:p>
        </p:txBody>
      </p:sp>
      <p:sp>
        <p:nvSpPr>
          <p:cNvPr id="5" name="Rectangle 4">
            <a:extLst>
              <a:ext uri="{FF2B5EF4-FFF2-40B4-BE49-F238E27FC236}">
                <a16:creationId xmlns:a16="http://schemas.microsoft.com/office/drawing/2014/main" id="{6A06F6A7-DF0F-7747-E8BA-BE9655440291}"/>
              </a:ext>
            </a:extLst>
          </p:cNvPr>
          <p:cNvSpPr/>
          <p:nvPr/>
        </p:nvSpPr>
        <p:spPr bwMode="gray">
          <a:xfrm>
            <a:off x="5609545" y="2100943"/>
            <a:ext cx="2530475" cy="141763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202" name="Rectangle 201">
            <a:extLst>
              <a:ext uri="{FF2B5EF4-FFF2-40B4-BE49-F238E27FC236}">
                <a16:creationId xmlns:a16="http://schemas.microsoft.com/office/drawing/2014/main" id="{6EF6B427-1A1C-8FD6-C462-5DAED796675F}"/>
              </a:ext>
            </a:extLst>
          </p:cNvPr>
          <p:cNvSpPr/>
          <p:nvPr>
            <p:custDataLst>
              <p:tags r:id="rId32"/>
            </p:custDataLst>
          </p:nvPr>
        </p:nvSpPr>
        <p:spPr bwMode="auto">
          <a:xfrm>
            <a:off x="5684838" y="2230438"/>
            <a:ext cx="179388" cy="133350"/>
          </a:xfrm>
          <a:prstGeom prst="rect">
            <a:avLst/>
          </a:prstGeom>
          <a:solidFill>
            <a:schemeClr val="tx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203" name="Rectangle 202">
            <a:extLst>
              <a:ext uri="{FF2B5EF4-FFF2-40B4-BE49-F238E27FC236}">
                <a16:creationId xmlns:a16="http://schemas.microsoft.com/office/drawing/2014/main" id="{4416459C-F943-B1BD-1189-EA6F2FF74C4B}"/>
              </a:ext>
            </a:extLst>
          </p:cNvPr>
          <p:cNvSpPr/>
          <p:nvPr>
            <p:custDataLst>
              <p:tags r:id="rId33"/>
            </p:custDataLst>
          </p:nvPr>
        </p:nvSpPr>
        <p:spPr bwMode="auto">
          <a:xfrm>
            <a:off x="5684838" y="2433638"/>
            <a:ext cx="179388" cy="133350"/>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204" name="Rectangle 203">
            <a:extLst>
              <a:ext uri="{FF2B5EF4-FFF2-40B4-BE49-F238E27FC236}">
                <a16:creationId xmlns:a16="http://schemas.microsoft.com/office/drawing/2014/main" id="{8554996A-1ED3-C667-F247-FA15E188CEFD}"/>
              </a:ext>
            </a:extLst>
          </p:cNvPr>
          <p:cNvSpPr/>
          <p:nvPr>
            <p:custDataLst>
              <p:tags r:id="rId34"/>
            </p:custDataLst>
          </p:nvPr>
        </p:nvSpPr>
        <p:spPr bwMode="auto">
          <a:xfrm>
            <a:off x="5684838" y="2636838"/>
            <a:ext cx="179388" cy="133350"/>
          </a:xfrm>
          <a:prstGeom prst="rect">
            <a:avLst/>
          </a:prstGeom>
          <a:solidFill>
            <a:srgbClr val="4D23A0"/>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205" name="Rectangle 204">
            <a:extLst>
              <a:ext uri="{FF2B5EF4-FFF2-40B4-BE49-F238E27FC236}">
                <a16:creationId xmlns:a16="http://schemas.microsoft.com/office/drawing/2014/main" id="{5AB96B33-A761-87FA-C685-4398E057C1C8}"/>
              </a:ext>
            </a:extLst>
          </p:cNvPr>
          <p:cNvSpPr/>
          <p:nvPr>
            <p:custDataLst>
              <p:tags r:id="rId35"/>
            </p:custDataLst>
          </p:nvPr>
        </p:nvSpPr>
        <p:spPr bwMode="auto">
          <a:xfrm>
            <a:off x="5684838" y="2840038"/>
            <a:ext cx="179388" cy="133350"/>
          </a:xfrm>
          <a:prstGeom prst="rect">
            <a:avLst/>
          </a:prstGeom>
          <a:solidFill>
            <a:schemeClr val="accent4"/>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206" name="Rectangle 205">
            <a:extLst>
              <a:ext uri="{FF2B5EF4-FFF2-40B4-BE49-F238E27FC236}">
                <a16:creationId xmlns:a16="http://schemas.microsoft.com/office/drawing/2014/main" id="{4EFFA795-6993-B5B6-304A-9212A71D2A18}"/>
              </a:ext>
            </a:extLst>
          </p:cNvPr>
          <p:cNvSpPr/>
          <p:nvPr>
            <p:custDataLst>
              <p:tags r:id="rId36"/>
            </p:custDataLst>
          </p:nvPr>
        </p:nvSpPr>
        <p:spPr bwMode="auto">
          <a:xfrm>
            <a:off x="5684838" y="3043238"/>
            <a:ext cx="179388" cy="133350"/>
          </a:xfrm>
          <a:prstGeom prst="rect">
            <a:avLst/>
          </a:prstGeom>
          <a:solidFill>
            <a:schemeClr val="accent5"/>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207" name="Rectangle 206">
            <a:extLst>
              <a:ext uri="{FF2B5EF4-FFF2-40B4-BE49-F238E27FC236}">
                <a16:creationId xmlns:a16="http://schemas.microsoft.com/office/drawing/2014/main" id="{90662869-B25A-3FB4-9C21-8BBB6077DB93}"/>
              </a:ext>
            </a:extLst>
          </p:cNvPr>
          <p:cNvSpPr/>
          <p:nvPr>
            <p:custDataLst>
              <p:tags r:id="rId37"/>
            </p:custDataLst>
          </p:nvPr>
        </p:nvSpPr>
        <p:spPr bwMode="auto">
          <a:xfrm>
            <a:off x="5684838" y="3246438"/>
            <a:ext cx="179388" cy="133350"/>
          </a:xfrm>
          <a:prstGeom prst="rect">
            <a:avLst/>
          </a:prstGeom>
          <a:solidFill>
            <a:schemeClr val="accent6"/>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208" name="Rectangle 207">
            <a:extLst>
              <a:ext uri="{FF2B5EF4-FFF2-40B4-BE49-F238E27FC236}">
                <a16:creationId xmlns:a16="http://schemas.microsoft.com/office/drawing/2014/main" id="{724A3FC3-78AF-B2D8-07A6-B7302BC55FCD}"/>
              </a:ext>
            </a:extLst>
          </p:cNvPr>
          <p:cNvSpPr/>
          <p:nvPr>
            <p:custDataLst>
              <p:tags r:id="rId38"/>
            </p:custDataLst>
          </p:nvPr>
        </p:nvSpPr>
        <p:spPr bwMode="auto">
          <a:xfrm>
            <a:off x="7013575" y="2230438"/>
            <a:ext cx="179388" cy="133350"/>
          </a:xfrm>
          <a:prstGeom prst="rect">
            <a:avLst/>
          </a:prstGeom>
          <a:solidFill>
            <a:srgbClr val="007770"/>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209" name="Rectangle 208">
            <a:extLst>
              <a:ext uri="{FF2B5EF4-FFF2-40B4-BE49-F238E27FC236}">
                <a16:creationId xmlns:a16="http://schemas.microsoft.com/office/drawing/2014/main" id="{AC2086B1-5DCD-6F74-9AD4-06FC32191DB9}"/>
              </a:ext>
            </a:extLst>
          </p:cNvPr>
          <p:cNvSpPr/>
          <p:nvPr>
            <p:custDataLst>
              <p:tags r:id="rId39"/>
            </p:custDataLst>
          </p:nvPr>
        </p:nvSpPr>
        <p:spPr bwMode="auto">
          <a:xfrm>
            <a:off x="7013575" y="2433638"/>
            <a:ext cx="179388" cy="133350"/>
          </a:xfrm>
          <a:prstGeom prst="rect">
            <a:avLst/>
          </a:prstGeom>
          <a:solidFill>
            <a:srgbClr val="D86D0A"/>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210" name="Rectangle 209">
            <a:extLst>
              <a:ext uri="{FF2B5EF4-FFF2-40B4-BE49-F238E27FC236}">
                <a16:creationId xmlns:a16="http://schemas.microsoft.com/office/drawing/2014/main" id="{98377A90-E197-BD46-2417-D0FE13D99120}"/>
              </a:ext>
            </a:extLst>
          </p:cNvPr>
          <p:cNvSpPr/>
          <p:nvPr>
            <p:custDataLst>
              <p:tags r:id="rId40"/>
            </p:custDataLst>
          </p:nvPr>
        </p:nvSpPr>
        <p:spPr bwMode="auto">
          <a:xfrm>
            <a:off x="7013575" y="2636838"/>
            <a:ext cx="179388" cy="133350"/>
          </a:xfrm>
          <a:prstGeom prst="rect">
            <a:avLst/>
          </a:prstGeom>
          <a:solidFill>
            <a:schemeClr val="accent3"/>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211" name="Rectangle 210">
            <a:extLst>
              <a:ext uri="{FF2B5EF4-FFF2-40B4-BE49-F238E27FC236}">
                <a16:creationId xmlns:a16="http://schemas.microsoft.com/office/drawing/2014/main" id="{3C8EF2F3-BF83-AACA-181F-DDA6FE486990}"/>
              </a:ext>
            </a:extLst>
          </p:cNvPr>
          <p:cNvSpPr/>
          <p:nvPr>
            <p:custDataLst>
              <p:tags r:id="rId41"/>
            </p:custDataLst>
          </p:nvPr>
        </p:nvSpPr>
        <p:spPr bwMode="auto">
          <a:xfrm>
            <a:off x="7013575" y="2840038"/>
            <a:ext cx="179388" cy="133350"/>
          </a:xfrm>
          <a:prstGeom prst="rect">
            <a:avLst/>
          </a:prstGeom>
          <a:solidFill>
            <a:srgbClr val="FDD700"/>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212" name="Rectangle 211">
            <a:extLst>
              <a:ext uri="{FF2B5EF4-FFF2-40B4-BE49-F238E27FC236}">
                <a16:creationId xmlns:a16="http://schemas.microsoft.com/office/drawing/2014/main" id="{C543A1DD-57A5-9652-2FC0-7F39341E20B3}"/>
              </a:ext>
            </a:extLst>
          </p:cNvPr>
          <p:cNvSpPr/>
          <p:nvPr>
            <p:custDataLst>
              <p:tags r:id="rId42"/>
            </p:custDataLst>
          </p:nvPr>
        </p:nvSpPr>
        <p:spPr bwMode="auto">
          <a:xfrm>
            <a:off x="7013575" y="3043238"/>
            <a:ext cx="179388" cy="133350"/>
          </a:xfrm>
          <a:prstGeom prst="rect">
            <a:avLst/>
          </a:prstGeom>
          <a:solidFill>
            <a:srgbClr val="6F8DB9"/>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61" name="Text Placeholder 10">
            <a:extLst>
              <a:ext uri="{FF2B5EF4-FFF2-40B4-BE49-F238E27FC236}">
                <a16:creationId xmlns:a16="http://schemas.microsoft.com/office/drawing/2014/main" id="{2F2AB85A-33B7-015A-9AA6-87586843138B}"/>
              </a:ext>
            </a:extLst>
          </p:cNvPr>
          <p:cNvSpPr>
            <a:spLocks noGrp="1"/>
          </p:cNvSpPr>
          <p:nvPr>
            <p:custDataLst>
              <p:tags r:id="rId43"/>
            </p:custDataLst>
          </p:nvPr>
        </p:nvSpPr>
        <p:spPr bwMode="auto">
          <a:xfrm>
            <a:off x="5915025" y="2225675"/>
            <a:ext cx="812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A34744AF-9439-4838-9215-957D1247C558}" type="datetime'U''n''''''ab''''''a''t''ed'''''' ''c''oa''''''''''''l'">
              <a:rPr lang="en-US" altLang="en-US" sz="1000" smtClean="0">
                <a:effectLst/>
              </a:rPr>
              <a:pPr marL="0" lvl="0" indent="0">
                <a:spcBef>
                  <a:spcPct val="0"/>
                </a:spcBef>
                <a:spcAft>
                  <a:spcPct val="0"/>
                </a:spcAft>
                <a:buNone/>
              </a:pPr>
              <a:t>Unabated coal</a:t>
            </a:fld>
            <a:endParaRPr lang="en-US" sz="1000" dirty="0"/>
          </a:p>
        </p:txBody>
      </p:sp>
      <p:sp>
        <p:nvSpPr>
          <p:cNvPr id="63" name="Text Placeholder 10">
            <a:extLst>
              <a:ext uri="{FF2B5EF4-FFF2-40B4-BE49-F238E27FC236}">
                <a16:creationId xmlns:a16="http://schemas.microsoft.com/office/drawing/2014/main" id="{2D4F92BD-715A-550A-3D64-96D514CB3468}"/>
              </a:ext>
            </a:extLst>
          </p:cNvPr>
          <p:cNvSpPr>
            <a:spLocks noGrp="1"/>
          </p:cNvSpPr>
          <p:nvPr>
            <p:custDataLst>
              <p:tags r:id="rId44"/>
            </p:custDataLst>
          </p:nvPr>
        </p:nvSpPr>
        <p:spPr bwMode="auto">
          <a:xfrm>
            <a:off x="5915026" y="2428875"/>
            <a:ext cx="8239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8B5FDED9-2853-42A7-A2AA-2529CE113E52}" type="datetime'C''o''''''''''a''l'''' ''''''''wit''''''''''''''''h'' C''CS'">
              <a:rPr lang="en-US" altLang="en-US" sz="1000" smtClean="0">
                <a:effectLst/>
              </a:rPr>
              <a:pPr marL="0" lvl="0" indent="0">
                <a:spcBef>
                  <a:spcPct val="0"/>
                </a:spcBef>
                <a:spcAft>
                  <a:spcPct val="0"/>
                </a:spcAft>
                <a:buNone/>
              </a:pPr>
              <a:t>Coal with CCS</a:t>
            </a:fld>
            <a:endParaRPr lang="en-US" sz="1000" dirty="0"/>
          </a:p>
        </p:txBody>
      </p:sp>
      <p:sp>
        <p:nvSpPr>
          <p:cNvPr id="195" name="Text Placeholder 10">
            <a:extLst>
              <a:ext uri="{FF2B5EF4-FFF2-40B4-BE49-F238E27FC236}">
                <a16:creationId xmlns:a16="http://schemas.microsoft.com/office/drawing/2014/main" id="{E0756B4E-C18D-B15D-6A12-35DD06AC6B0B}"/>
              </a:ext>
            </a:extLst>
          </p:cNvPr>
          <p:cNvSpPr>
            <a:spLocks noGrp="1"/>
          </p:cNvSpPr>
          <p:nvPr>
            <p:custDataLst>
              <p:tags r:id="rId45"/>
            </p:custDataLst>
          </p:nvPr>
        </p:nvSpPr>
        <p:spPr bwMode="auto">
          <a:xfrm>
            <a:off x="5915026" y="2632075"/>
            <a:ext cx="7842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4D26F244-44B9-49C6-BA3D-0C49FD35632A}" type="datetime'U''''''n''''''''aba''''t''e''''''d ''''g''''''''a''s'''''''">
              <a:rPr lang="en-US" altLang="en-US" sz="1000" smtClean="0">
                <a:effectLst/>
              </a:rPr>
              <a:pPr marL="0" lvl="0" indent="0">
                <a:spcBef>
                  <a:spcPct val="0"/>
                </a:spcBef>
                <a:spcAft>
                  <a:spcPct val="0"/>
                </a:spcAft>
                <a:buNone/>
              </a:pPr>
              <a:t>Unabated gas</a:t>
            </a:fld>
            <a:endParaRPr lang="en-US" sz="1000" dirty="0"/>
          </a:p>
        </p:txBody>
      </p:sp>
      <p:sp>
        <p:nvSpPr>
          <p:cNvPr id="193" name="Text Placeholder 10">
            <a:extLst>
              <a:ext uri="{FF2B5EF4-FFF2-40B4-BE49-F238E27FC236}">
                <a16:creationId xmlns:a16="http://schemas.microsoft.com/office/drawing/2014/main" id="{41ADDDF3-91B5-E17A-DFA3-5DB85242669D}"/>
              </a:ext>
            </a:extLst>
          </p:cNvPr>
          <p:cNvSpPr>
            <a:spLocks noGrp="1"/>
          </p:cNvSpPr>
          <p:nvPr>
            <p:custDataLst>
              <p:tags r:id="rId46"/>
            </p:custDataLst>
          </p:nvPr>
        </p:nvSpPr>
        <p:spPr bwMode="auto">
          <a:xfrm>
            <a:off x="5915025" y="2835275"/>
            <a:ext cx="795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149CACC0-EFF8-461C-9255-D2D833F0F955}" type="datetime'''''''''G''''a''''''s'''' ''''''''''w''ith ''C''''C''''''S'">
              <a:rPr lang="en-US" altLang="en-US" sz="1000" smtClean="0">
                <a:effectLst/>
              </a:rPr>
              <a:pPr marL="0" lvl="0" indent="0">
                <a:spcBef>
                  <a:spcPct val="0"/>
                </a:spcBef>
                <a:spcAft>
                  <a:spcPct val="0"/>
                </a:spcAft>
                <a:buNone/>
              </a:pPr>
              <a:t>Gas with CCS</a:t>
            </a:fld>
            <a:endParaRPr lang="en-US" sz="1000" dirty="0"/>
          </a:p>
        </p:txBody>
      </p:sp>
      <p:sp>
        <p:nvSpPr>
          <p:cNvPr id="194" name="Text Placeholder 10">
            <a:extLst>
              <a:ext uri="{FF2B5EF4-FFF2-40B4-BE49-F238E27FC236}">
                <a16:creationId xmlns:a16="http://schemas.microsoft.com/office/drawing/2014/main" id="{5764BAAB-37E8-CE5E-1220-ADC06B5DDBEA}"/>
              </a:ext>
            </a:extLst>
          </p:cNvPr>
          <p:cNvSpPr>
            <a:spLocks noGrp="1"/>
          </p:cNvSpPr>
          <p:nvPr>
            <p:custDataLst>
              <p:tags r:id="rId47"/>
            </p:custDataLst>
          </p:nvPr>
        </p:nvSpPr>
        <p:spPr bwMode="auto">
          <a:xfrm>
            <a:off x="5915025" y="3038475"/>
            <a:ext cx="996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49DA64E2-EDAC-455D-8641-0F7B4FAC0DFE}" type="datetime'O''t''''''''''''he''''''''''r ''''''''''re''n''ewab''l''e''s'">
              <a:rPr lang="en-US" altLang="en-US" sz="1000" smtClean="0">
                <a:effectLst/>
              </a:rPr>
              <a:pPr marL="0" lvl="0" indent="0">
                <a:spcBef>
                  <a:spcPct val="0"/>
                </a:spcBef>
                <a:spcAft>
                  <a:spcPct val="0"/>
                </a:spcAft>
                <a:buNone/>
              </a:pPr>
              <a:t>Other renewables</a:t>
            </a:fld>
            <a:endParaRPr lang="en-US" sz="1000" dirty="0"/>
          </a:p>
        </p:txBody>
      </p:sp>
      <p:sp>
        <p:nvSpPr>
          <p:cNvPr id="196" name="Text Placeholder 10">
            <a:extLst>
              <a:ext uri="{FF2B5EF4-FFF2-40B4-BE49-F238E27FC236}">
                <a16:creationId xmlns:a16="http://schemas.microsoft.com/office/drawing/2014/main" id="{51540CB1-122C-3E86-E3D7-5D0D4F0BB5DC}"/>
              </a:ext>
            </a:extLst>
          </p:cNvPr>
          <p:cNvSpPr>
            <a:spLocks noGrp="1"/>
          </p:cNvSpPr>
          <p:nvPr>
            <p:custDataLst>
              <p:tags r:id="rId48"/>
            </p:custDataLst>
          </p:nvPr>
        </p:nvSpPr>
        <p:spPr bwMode="auto">
          <a:xfrm>
            <a:off x="5915025" y="3241675"/>
            <a:ext cx="5476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8B9F3C9F-0A3F-47E3-BFDF-D953863005BC}" type="datetime'''Hy''d''''ro''''''ge''''''''''n'''''''''''''''''''">
              <a:rPr lang="en-US" altLang="en-US" sz="1000" smtClean="0">
                <a:effectLst/>
              </a:rPr>
              <a:pPr marL="0" lvl="0" indent="0">
                <a:spcBef>
                  <a:spcPct val="0"/>
                </a:spcBef>
                <a:spcAft>
                  <a:spcPct val="0"/>
                </a:spcAft>
                <a:buNone/>
              </a:pPr>
              <a:t>Hydrogen</a:t>
            </a:fld>
            <a:endParaRPr lang="en-US" sz="1000" dirty="0"/>
          </a:p>
        </p:txBody>
      </p:sp>
      <p:sp>
        <p:nvSpPr>
          <p:cNvPr id="197" name="Text Placeholder 10">
            <a:extLst>
              <a:ext uri="{FF2B5EF4-FFF2-40B4-BE49-F238E27FC236}">
                <a16:creationId xmlns:a16="http://schemas.microsoft.com/office/drawing/2014/main" id="{4D06E93D-C817-006F-071F-4C9DD1D39ABD}"/>
              </a:ext>
            </a:extLst>
          </p:cNvPr>
          <p:cNvSpPr>
            <a:spLocks noGrp="1"/>
          </p:cNvSpPr>
          <p:nvPr>
            <p:custDataLst>
              <p:tags r:id="rId49"/>
            </p:custDataLst>
          </p:nvPr>
        </p:nvSpPr>
        <p:spPr bwMode="auto">
          <a:xfrm>
            <a:off x="7243763" y="2225675"/>
            <a:ext cx="4365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6D61FD2C-5E62-4C6C-B0FF-9323C053D8D2}" type="datetime'N''uc''''''''''le''''''''''a''''''''''''''''''r'''''''''''''">
              <a:rPr lang="en-US" altLang="en-US" sz="1000" smtClean="0">
                <a:effectLst/>
              </a:rPr>
              <a:pPr marL="0" lvl="0" indent="0">
                <a:spcBef>
                  <a:spcPct val="0"/>
                </a:spcBef>
                <a:spcAft>
                  <a:spcPct val="0"/>
                </a:spcAft>
                <a:buNone/>
              </a:pPr>
              <a:t>Nuclear</a:t>
            </a:fld>
            <a:endParaRPr lang="en-US" sz="1000" dirty="0"/>
          </a:p>
        </p:txBody>
      </p:sp>
      <p:sp>
        <p:nvSpPr>
          <p:cNvPr id="192" name="Text Placeholder 10">
            <a:extLst>
              <a:ext uri="{FF2B5EF4-FFF2-40B4-BE49-F238E27FC236}">
                <a16:creationId xmlns:a16="http://schemas.microsoft.com/office/drawing/2014/main" id="{0D049A9A-F9BF-914F-2180-53C76FC3DFED}"/>
              </a:ext>
            </a:extLst>
          </p:cNvPr>
          <p:cNvSpPr>
            <a:spLocks noGrp="1"/>
          </p:cNvSpPr>
          <p:nvPr>
            <p:custDataLst>
              <p:tags r:id="rId50"/>
            </p:custDataLst>
          </p:nvPr>
        </p:nvSpPr>
        <p:spPr bwMode="auto">
          <a:xfrm>
            <a:off x="7243763" y="2428875"/>
            <a:ext cx="7080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8ADC804C-C6E1-49D1-A10A-12FC4BCBCA54}" type="datetime'U''''nab''''''''a''''te''''d'''' ''''''''o''''''''''il'''''">
              <a:rPr lang="en-US" altLang="en-US" sz="1000" smtClean="0">
                <a:effectLst/>
              </a:rPr>
              <a:pPr marL="0" lvl="0" indent="0">
                <a:spcBef>
                  <a:spcPct val="0"/>
                </a:spcBef>
                <a:spcAft>
                  <a:spcPct val="0"/>
                </a:spcAft>
                <a:buNone/>
              </a:pPr>
              <a:t>Unabated oil</a:t>
            </a:fld>
            <a:endParaRPr lang="en-US" sz="1000" dirty="0"/>
          </a:p>
        </p:txBody>
      </p:sp>
      <p:sp>
        <p:nvSpPr>
          <p:cNvPr id="198" name="Text Placeholder 10">
            <a:extLst>
              <a:ext uri="{FF2B5EF4-FFF2-40B4-BE49-F238E27FC236}">
                <a16:creationId xmlns:a16="http://schemas.microsoft.com/office/drawing/2014/main" id="{28233D57-9C38-A826-8B6E-69B561F36B7A}"/>
              </a:ext>
            </a:extLst>
          </p:cNvPr>
          <p:cNvSpPr>
            <a:spLocks noGrp="1"/>
          </p:cNvSpPr>
          <p:nvPr>
            <p:custDataLst>
              <p:tags r:id="rId51"/>
            </p:custDataLst>
          </p:nvPr>
        </p:nvSpPr>
        <p:spPr bwMode="auto">
          <a:xfrm>
            <a:off x="7243763" y="2632075"/>
            <a:ext cx="3159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2E90C2CC-3DE5-4C33-8C3F-0CD2C10ED67F}" type="datetime'''''''''''''''''''''''''''Oth''''''''''''''''''''er'">
              <a:rPr lang="en-US" altLang="en-US" sz="1000" smtClean="0">
                <a:effectLst/>
              </a:rPr>
              <a:pPr marL="0" lvl="0" indent="0">
                <a:spcBef>
                  <a:spcPct val="0"/>
                </a:spcBef>
                <a:spcAft>
                  <a:spcPct val="0"/>
                </a:spcAft>
                <a:buNone/>
              </a:pPr>
              <a:t>Other</a:t>
            </a:fld>
            <a:endParaRPr lang="en-US" sz="1000" dirty="0"/>
          </a:p>
        </p:txBody>
      </p:sp>
      <p:sp>
        <p:nvSpPr>
          <p:cNvPr id="199" name="Text Placeholder 10">
            <a:extLst>
              <a:ext uri="{FF2B5EF4-FFF2-40B4-BE49-F238E27FC236}">
                <a16:creationId xmlns:a16="http://schemas.microsoft.com/office/drawing/2014/main" id="{1D2CF9DB-921E-C987-872B-8FC136C92AB8}"/>
              </a:ext>
            </a:extLst>
          </p:cNvPr>
          <p:cNvSpPr>
            <a:spLocks noGrp="1"/>
          </p:cNvSpPr>
          <p:nvPr>
            <p:custDataLst>
              <p:tags r:id="rId52"/>
            </p:custDataLst>
          </p:nvPr>
        </p:nvSpPr>
        <p:spPr bwMode="auto">
          <a:xfrm>
            <a:off x="7243764" y="2835275"/>
            <a:ext cx="2952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5EC09D02-D709-4CF8-BEBF-B36997DB5517}" type="datetime'''S''o''''''''''''''''l''''''''''''''''''''''''''''ar'''''">
              <a:rPr lang="en-US" altLang="en-US" sz="1000" smtClean="0">
                <a:effectLst/>
              </a:rPr>
              <a:pPr marL="0" lvl="0" indent="0">
                <a:spcBef>
                  <a:spcPct val="0"/>
                </a:spcBef>
                <a:spcAft>
                  <a:spcPct val="0"/>
                </a:spcAft>
                <a:buNone/>
              </a:pPr>
              <a:t>Solar</a:t>
            </a:fld>
            <a:endParaRPr lang="en-US" sz="1000" dirty="0"/>
          </a:p>
        </p:txBody>
      </p:sp>
      <p:sp>
        <p:nvSpPr>
          <p:cNvPr id="200" name="Text Placeholder 10">
            <a:extLst>
              <a:ext uri="{FF2B5EF4-FFF2-40B4-BE49-F238E27FC236}">
                <a16:creationId xmlns:a16="http://schemas.microsoft.com/office/drawing/2014/main" id="{4679BE25-14C5-7BB4-A21D-DFF16F0761D0}"/>
              </a:ext>
            </a:extLst>
          </p:cNvPr>
          <p:cNvSpPr>
            <a:spLocks noGrp="1"/>
          </p:cNvSpPr>
          <p:nvPr>
            <p:custDataLst>
              <p:tags r:id="rId53"/>
            </p:custDataLst>
          </p:nvPr>
        </p:nvSpPr>
        <p:spPr bwMode="auto">
          <a:xfrm>
            <a:off x="7243764" y="3038475"/>
            <a:ext cx="2889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E0A2BDF5-63E1-4D8D-AE2F-A1FA864F2B50}" type="datetime'''''''''''''''W''''''''''''''''''''''''''i''nd'''''''''''''''">
              <a:rPr lang="en-US" altLang="en-US" sz="1000" smtClean="0">
                <a:effectLst/>
              </a:rPr>
              <a:pPr marL="0" lvl="0" indent="0">
                <a:spcBef>
                  <a:spcPct val="0"/>
                </a:spcBef>
                <a:spcAft>
                  <a:spcPct val="0"/>
                </a:spcAft>
                <a:buNone/>
              </a:pPr>
              <a:t>Wind</a:t>
            </a:fld>
            <a:endParaRPr lang="en-US" sz="1000" dirty="0"/>
          </a:p>
        </p:txBody>
      </p:sp>
      <p:grpSp>
        <p:nvGrpSpPr>
          <p:cNvPr id="2" name="btfpColumnHeaderBox223027">
            <a:extLst>
              <a:ext uri="{FF2B5EF4-FFF2-40B4-BE49-F238E27FC236}">
                <a16:creationId xmlns:a16="http://schemas.microsoft.com/office/drawing/2014/main" id="{F1A69B1B-AA27-B070-2C62-FC0B4DCF3FD1}"/>
              </a:ext>
            </a:extLst>
          </p:cNvPr>
          <p:cNvGrpSpPr/>
          <p:nvPr>
            <p:custDataLst>
              <p:tags r:id="rId54"/>
            </p:custDataLst>
          </p:nvPr>
        </p:nvGrpSpPr>
        <p:grpSpPr>
          <a:xfrm>
            <a:off x="329184" y="1554480"/>
            <a:ext cx="4673341" cy="288219"/>
            <a:chOff x="6366271" y="1559824"/>
            <a:chExt cx="3139969" cy="288219"/>
          </a:xfrm>
        </p:grpSpPr>
        <p:sp>
          <p:nvSpPr>
            <p:cNvPr id="3" name="btfpColumnHeaderBoxText223027">
              <a:extLst>
                <a:ext uri="{FF2B5EF4-FFF2-40B4-BE49-F238E27FC236}">
                  <a16:creationId xmlns:a16="http://schemas.microsoft.com/office/drawing/2014/main" id="{F734EFAD-9867-0CFC-FB34-5990282F37EA}"/>
                </a:ext>
              </a:extLst>
            </p:cNvPr>
            <p:cNvSpPr txBox="1"/>
            <p:nvPr/>
          </p:nvSpPr>
          <p:spPr bwMode="gray">
            <a:xfrm>
              <a:off x="6366271" y="1559824"/>
              <a:ext cx="3139969" cy="288219"/>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NZS from IEA (in </a:t>
              </a:r>
              <a:r>
                <a:rPr lang="en-US" sz="1400" b="1" dirty="0">
                  <a:solidFill>
                    <a:srgbClr val="000000"/>
                  </a:solidFill>
                  <a:latin typeface="Arial"/>
                </a:rPr>
                <a:t>thousands</a:t>
              </a:r>
              <a:r>
                <a:rPr kumimoji="0" lang="en-US" sz="1400" b="1" i="0" u="none" strike="noStrike" kern="1200" cap="none" spc="0" normalizeH="0" baseline="0" noProof="0" dirty="0">
                  <a:ln>
                    <a:noFill/>
                  </a:ln>
                  <a:solidFill>
                    <a:srgbClr val="000000"/>
                  </a:solidFill>
                  <a:effectLst/>
                  <a:uLnTx/>
                  <a:uFillTx/>
                  <a:latin typeface="Arial"/>
                  <a:ea typeface="+mn-ea"/>
                  <a:cs typeface="+mn-cs"/>
                </a:rPr>
                <a:t> of </a:t>
              </a:r>
              <a:r>
                <a:rPr kumimoji="0" lang="en-US" sz="1400" b="1" i="0" u="none" strike="noStrike" kern="1200" cap="none" spc="0" normalizeH="0" baseline="0" noProof="0" dirty="0" err="1">
                  <a:ln>
                    <a:noFill/>
                  </a:ln>
                  <a:solidFill>
                    <a:srgbClr val="000000"/>
                  </a:solidFill>
                  <a:effectLst/>
                  <a:uLnTx/>
                  <a:uFillTx/>
                  <a:latin typeface="Arial"/>
                  <a:ea typeface="+mn-ea"/>
                  <a:cs typeface="+mn-cs"/>
                </a:rPr>
                <a:t>TWh</a:t>
              </a:r>
              <a:r>
                <a:rPr kumimoji="0" lang="en-US" sz="1400" b="1" i="0" u="none" strike="noStrike" kern="1200" cap="none" spc="0" normalizeH="0" baseline="0" noProof="0" dirty="0">
                  <a:ln>
                    <a:noFill/>
                  </a:ln>
                  <a:solidFill>
                    <a:srgbClr val="000000"/>
                  </a:solidFill>
                  <a:effectLst/>
                  <a:uLnTx/>
                  <a:uFillTx/>
                  <a:latin typeface="Arial"/>
                  <a:ea typeface="+mn-ea"/>
                  <a:cs typeface="+mn-cs"/>
                </a:rPr>
                <a:t>)</a:t>
              </a:r>
            </a:p>
          </p:txBody>
        </p:sp>
        <p:cxnSp>
          <p:nvCxnSpPr>
            <p:cNvPr id="4" name="btfpColumnHeaderBoxLine223027">
              <a:extLst>
                <a:ext uri="{FF2B5EF4-FFF2-40B4-BE49-F238E27FC236}">
                  <a16:creationId xmlns:a16="http://schemas.microsoft.com/office/drawing/2014/main" id="{A911D4F3-57EE-48BD-812A-74FAB614CEFF}"/>
                </a:ext>
              </a:extLst>
            </p:cNvPr>
            <p:cNvCxnSpPr>
              <a:cxnSpLocks/>
            </p:cNvCxnSpPr>
            <p:nvPr/>
          </p:nvCxnSpPr>
          <p:spPr bwMode="gray">
            <a:xfrm>
              <a:off x="6366272" y="1829753"/>
              <a:ext cx="313996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12" name="btfpColumnHeaderBox223027">
            <a:extLst>
              <a:ext uri="{FF2B5EF4-FFF2-40B4-BE49-F238E27FC236}">
                <a16:creationId xmlns:a16="http://schemas.microsoft.com/office/drawing/2014/main" id="{2A64C783-AE30-BAEF-3E2A-41EAD09E8918}"/>
              </a:ext>
            </a:extLst>
          </p:cNvPr>
          <p:cNvGrpSpPr/>
          <p:nvPr>
            <p:custDataLst>
              <p:tags r:id="rId55"/>
            </p:custDataLst>
          </p:nvPr>
        </p:nvGrpSpPr>
        <p:grpSpPr>
          <a:xfrm>
            <a:off x="5272089" y="1554480"/>
            <a:ext cx="4394199" cy="288219"/>
            <a:chOff x="6366271" y="1559824"/>
            <a:chExt cx="3139969" cy="288219"/>
          </a:xfrm>
        </p:grpSpPr>
        <p:sp>
          <p:nvSpPr>
            <p:cNvPr id="13" name="btfpColumnHeaderBoxText223027">
              <a:extLst>
                <a:ext uri="{FF2B5EF4-FFF2-40B4-BE49-F238E27FC236}">
                  <a16:creationId xmlns:a16="http://schemas.microsoft.com/office/drawing/2014/main" id="{0E7CF098-19A1-259E-9F18-B654FD1191BD}"/>
                </a:ext>
              </a:extLst>
            </p:cNvPr>
            <p:cNvSpPr txBox="1"/>
            <p:nvPr/>
          </p:nvSpPr>
          <p:spPr bwMode="gray">
            <a:xfrm>
              <a:off x="6366271" y="1559824"/>
              <a:ext cx="3139969" cy="288219"/>
            </a:xfrm>
            <a:prstGeom prst="rect">
              <a:avLst/>
            </a:prstGeom>
            <a:noFill/>
          </p:spPr>
          <p:txBody>
            <a:bodyPr vert="horz" wrap="square" lIns="36036" tIns="36036" rIns="36036" bIns="36036" rtlCol="0" anchor="b">
              <a:spAutoFit/>
            </a:bodyPr>
            <a:lstStyle/>
            <a:p>
              <a:pPr marL="0" indent="0">
                <a:spcBef>
                  <a:spcPts val="0"/>
                </a:spcBef>
                <a:buNone/>
                <a:defRPr/>
              </a:pPr>
              <a:r>
                <a:rPr kumimoji="0" lang="en-US" sz="1400" b="1" i="0" u="none" strike="noStrike" kern="1200" cap="none" spc="0" normalizeH="0" baseline="0" noProof="0" dirty="0">
                  <a:ln>
                    <a:noFill/>
                  </a:ln>
                  <a:solidFill>
                    <a:srgbClr val="000000"/>
                  </a:solidFill>
                  <a:effectLst/>
                  <a:uLnTx/>
                  <a:uFillTx/>
                  <a:latin typeface="Arial"/>
                </a:rPr>
                <a:t>NZS from </a:t>
              </a:r>
              <a:r>
                <a:rPr lang="en-US" sz="1400" b="1" dirty="0">
                  <a:solidFill>
                    <a:srgbClr val="000000"/>
                  </a:solidFill>
                  <a:latin typeface="Arial"/>
                </a:rPr>
                <a:t>BNEF (</a:t>
              </a:r>
              <a:r>
                <a:rPr kumimoji="0" lang="en-US" sz="1400" b="1" i="0" u="none" strike="noStrike" kern="1200" cap="none" spc="0" normalizeH="0" baseline="0" noProof="0" dirty="0">
                  <a:ln>
                    <a:noFill/>
                  </a:ln>
                  <a:solidFill>
                    <a:srgbClr val="000000"/>
                  </a:solidFill>
                  <a:effectLst/>
                  <a:uLnTx/>
                  <a:uFillTx/>
                  <a:latin typeface="Arial"/>
                </a:rPr>
                <a:t>in </a:t>
              </a:r>
              <a:r>
                <a:rPr lang="en-US" sz="1400" b="1" dirty="0">
                  <a:solidFill>
                    <a:srgbClr val="000000"/>
                  </a:solidFill>
                  <a:latin typeface="Arial"/>
                </a:rPr>
                <a:t>thousands of</a:t>
              </a:r>
              <a:r>
                <a:rPr kumimoji="0" lang="en-US" sz="1400" b="1" i="0" u="none" strike="noStrike" kern="1200" cap="none" spc="0" normalizeH="0" baseline="0" noProof="0" dirty="0">
                  <a:ln>
                    <a:noFill/>
                  </a:ln>
                  <a:solidFill>
                    <a:srgbClr val="000000"/>
                  </a:solidFill>
                  <a:effectLst/>
                  <a:uLnTx/>
                  <a:uFillTx/>
                  <a:latin typeface="Arial"/>
                </a:rPr>
                <a:t> TWh)</a:t>
              </a:r>
            </a:p>
          </p:txBody>
        </p:sp>
        <p:cxnSp>
          <p:nvCxnSpPr>
            <p:cNvPr id="14" name="btfpColumnHeaderBoxLine223027">
              <a:extLst>
                <a:ext uri="{FF2B5EF4-FFF2-40B4-BE49-F238E27FC236}">
                  <a16:creationId xmlns:a16="http://schemas.microsoft.com/office/drawing/2014/main" id="{40A00030-BF77-DEFE-BC18-A388B8AF2BB5}"/>
                </a:ext>
              </a:extLst>
            </p:cNvPr>
            <p:cNvCxnSpPr>
              <a:cxnSpLocks/>
            </p:cNvCxnSpPr>
            <p:nvPr/>
          </p:nvCxnSpPr>
          <p:spPr bwMode="gray">
            <a:xfrm>
              <a:off x="6366272" y="1829753"/>
              <a:ext cx="3043279"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cxnSp>
        <p:nvCxnSpPr>
          <p:cNvPr id="647" name="Straight Connector 646">
            <a:extLst>
              <a:ext uri="{FF2B5EF4-FFF2-40B4-BE49-F238E27FC236}">
                <a16:creationId xmlns:a16="http://schemas.microsoft.com/office/drawing/2014/main" id="{8A84F71D-3640-EC2F-25CF-4FD1D865547C}"/>
              </a:ext>
            </a:extLst>
          </p:cNvPr>
          <p:cNvCxnSpPr/>
          <p:nvPr>
            <p:custDataLst>
              <p:tags r:id="rId56"/>
            </p:custDataLst>
          </p:nvPr>
        </p:nvCxnSpPr>
        <p:spPr bwMode="gray">
          <a:xfrm>
            <a:off x="488950" y="5692775"/>
            <a:ext cx="43942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94" name="Straight Connector 593">
            <a:extLst>
              <a:ext uri="{FF2B5EF4-FFF2-40B4-BE49-F238E27FC236}">
                <a16:creationId xmlns:a16="http://schemas.microsoft.com/office/drawing/2014/main" id="{22C14099-EA13-290B-8415-54695B059583}"/>
              </a:ext>
            </a:extLst>
          </p:cNvPr>
          <p:cNvCxnSpPr/>
          <p:nvPr>
            <p:custDataLst>
              <p:tags r:id="rId57"/>
            </p:custDataLst>
          </p:nvPr>
        </p:nvCxnSpPr>
        <p:spPr bwMode="gray">
          <a:xfrm>
            <a:off x="488949" y="5451475"/>
            <a:ext cx="43942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648" name="Straight Connector 647">
            <a:extLst>
              <a:ext uri="{FF2B5EF4-FFF2-40B4-BE49-F238E27FC236}">
                <a16:creationId xmlns:a16="http://schemas.microsoft.com/office/drawing/2014/main" id="{C1DC3B0F-FDF3-C785-8745-9CA4F32B4DE9}"/>
              </a:ext>
            </a:extLst>
          </p:cNvPr>
          <p:cNvCxnSpPr/>
          <p:nvPr>
            <p:custDataLst>
              <p:tags r:id="rId58"/>
            </p:custDataLst>
          </p:nvPr>
        </p:nvCxnSpPr>
        <p:spPr bwMode="gray">
          <a:xfrm>
            <a:off x="488950" y="5208588"/>
            <a:ext cx="43942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93" name="Straight Connector 592">
            <a:extLst>
              <a:ext uri="{FF2B5EF4-FFF2-40B4-BE49-F238E27FC236}">
                <a16:creationId xmlns:a16="http://schemas.microsoft.com/office/drawing/2014/main" id="{BA9F5AD8-72F2-76C1-191D-2B7152D197DE}"/>
              </a:ext>
            </a:extLst>
          </p:cNvPr>
          <p:cNvCxnSpPr/>
          <p:nvPr>
            <p:custDataLst>
              <p:tags r:id="rId59"/>
            </p:custDataLst>
          </p:nvPr>
        </p:nvCxnSpPr>
        <p:spPr bwMode="gray">
          <a:xfrm>
            <a:off x="488949" y="4967288"/>
            <a:ext cx="43942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649" name="Straight Connector 648">
            <a:extLst>
              <a:ext uri="{FF2B5EF4-FFF2-40B4-BE49-F238E27FC236}">
                <a16:creationId xmlns:a16="http://schemas.microsoft.com/office/drawing/2014/main" id="{F6B08484-462A-0A2E-C120-B460518E91D1}"/>
              </a:ext>
            </a:extLst>
          </p:cNvPr>
          <p:cNvCxnSpPr/>
          <p:nvPr>
            <p:custDataLst>
              <p:tags r:id="rId60"/>
            </p:custDataLst>
          </p:nvPr>
        </p:nvCxnSpPr>
        <p:spPr bwMode="gray">
          <a:xfrm>
            <a:off x="488950" y="4725988"/>
            <a:ext cx="43942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92" name="Straight Connector 591">
            <a:extLst>
              <a:ext uri="{FF2B5EF4-FFF2-40B4-BE49-F238E27FC236}">
                <a16:creationId xmlns:a16="http://schemas.microsoft.com/office/drawing/2014/main" id="{194C81DB-9D0C-1BA1-FC10-0CAE846C8EF8}"/>
              </a:ext>
            </a:extLst>
          </p:cNvPr>
          <p:cNvCxnSpPr/>
          <p:nvPr>
            <p:custDataLst>
              <p:tags r:id="rId61"/>
            </p:custDataLst>
          </p:nvPr>
        </p:nvCxnSpPr>
        <p:spPr bwMode="gray">
          <a:xfrm>
            <a:off x="488949" y="4002088"/>
            <a:ext cx="43942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91" name="Straight Connector 590">
            <a:extLst>
              <a:ext uri="{FF2B5EF4-FFF2-40B4-BE49-F238E27FC236}">
                <a16:creationId xmlns:a16="http://schemas.microsoft.com/office/drawing/2014/main" id="{1C83698C-1F5B-C2B4-B90B-76DD6CD5227E}"/>
              </a:ext>
            </a:extLst>
          </p:cNvPr>
          <p:cNvCxnSpPr/>
          <p:nvPr>
            <p:custDataLst>
              <p:tags r:id="rId62"/>
            </p:custDataLst>
          </p:nvPr>
        </p:nvCxnSpPr>
        <p:spPr bwMode="gray">
          <a:xfrm>
            <a:off x="488949" y="3035300"/>
            <a:ext cx="43942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67" name="Straight Connector 866">
            <a:extLst>
              <a:ext uri="{FF2B5EF4-FFF2-40B4-BE49-F238E27FC236}">
                <a16:creationId xmlns:a16="http://schemas.microsoft.com/office/drawing/2014/main" id="{C312045C-8A8E-6B4D-EC49-8E4B081B2309}"/>
              </a:ext>
            </a:extLst>
          </p:cNvPr>
          <p:cNvCxnSpPr/>
          <p:nvPr>
            <p:custDataLst>
              <p:tags r:id="rId63"/>
            </p:custDataLst>
          </p:nvPr>
        </p:nvCxnSpPr>
        <p:spPr bwMode="gray">
          <a:xfrm>
            <a:off x="488950" y="2068513"/>
            <a:ext cx="43942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51" name="Chart 50">
            <a:extLst>
              <a:ext uri="{FF2B5EF4-FFF2-40B4-BE49-F238E27FC236}">
                <a16:creationId xmlns:a16="http://schemas.microsoft.com/office/drawing/2014/main" id="{06DECC9E-3150-77EC-681E-8C31107D8162}"/>
              </a:ext>
            </a:extLst>
          </p:cNvPr>
          <p:cNvGraphicFramePr/>
          <p:nvPr>
            <p:custDataLst>
              <p:tags r:id="rId64"/>
            </p:custDataLst>
          </p:nvPr>
        </p:nvGraphicFramePr>
        <p:xfrm>
          <a:off x="406400" y="1985963"/>
          <a:ext cx="4559300" cy="4030662"/>
        </p:xfrm>
        <a:graphic>
          <a:graphicData uri="http://schemas.openxmlformats.org/drawingml/2006/chart">
            <c:chart xmlns:c="http://schemas.openxmlformats.org/drawingml/2006/chart" xmlns:r="http://schemas.openxmlformats.org/officeDocument/2006/relationships" r:id="rId114"/>
          </a:graphicData>
        </a:graphic>
      </p:graphicFrame>
      <p:sp>
        <p:nvSpPr>
          <p:cNvPr id="604" name="Text Placeholder 10">
            <a:extLst>
              <a:ext uri="{FF2B5EF4-FFF2-40B4-BE49-F238E27FC236}">
                <a16:creationId xmlns:a16="http://schemas.microsoft.com/office/drawing/2014/main" id="{0BA8A2DD-A627-B6E2-40D9-0F4507C733A9}"/>
              </a:ext>
            </a:extLst>
          </p:cNvPr>
          <p:cNvSpPr txBox="1">
            <a:spLocks/>
          </p:cNvSpPr>
          <p:nvPr>
            <p:custDataLst>
              <p:tags r:id="rId65"/>
            </p:custDataLst>
          </p:nvPr>
        </p:nvSpPr>
        <p:spPr bwMode="gray">
          <a:xfrm>
            <a:off x="333375" y="58578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5CED97F2-DCBC-4F62-9699-6FDCE0468BFE}" type="datetime'''''''''''''''''''''''''''''''''0'''''''''''''''''''''''">
              <a:rPr lang="en-US" altLang="en-US" sz="1000" smtClean="0"/>
              <a:pPr marL="0" indent="0" algn="r">
                <a:spcBef>
                  <a:spcPct val="0"/>
                </a:spcBef>
                <a:spcAft>
                  <a:spcPct val="0"/>
                </a:spcAft>
                <a:buNone/>
              </a:pPr>
              <a:t>0</a:t>
            </a:fld>
            <a:endParaRPr lang="en-US" sz="1000" dirty="0"/>
          </a:p>
        </p:txBody>
      </p:sp>
      <p:sp>
        <p:nvSpPr>
          <p:cNvPr id="596" name="Text Placeholder 10">
            <a:extLst>
              <a:ext uri="{FF2B5EF4-FFF2-40B4-BE49-F238E27FC236}">
                <a16:creationId xmlns:a16="http://schemas.microsoft.com/office/drawing/2014/main" id="{A595D75C-F736-260D-A4E6-B7B47F11741B}"/>
              </a:ext>
            </a:extLst>
          </p:cNvPr>
          <p:cNvSpPr txBox="1">
            <a:spLocks/>
          </p:cNvSpPr>
          <p:nvPr>
            <p:custDataLst>
              <p:tags r:id="rId66"/>
            </p:custDataLst>
          </p:nvPr>
        </p:nvSpPr>
        <p:spPr bwMode="gray">
          <a:xfrm>
            <a:off x="263525" y="53752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8CC8E62D-4B6D-4FD2-B4C2-41732994B7D8}" type="datetime'''''''''''''''''''''''1''''''''''''0'''">
              <a:rPr lang="en-US" altLang="en-US" sz="1000" smtClean="0"/>
              <a:pPr marL="0" indent="0" algn="r">
                <a:spcBef>
                  <a:spcPct val="0"/>
                </a:spcBef>
                <a:spcAft>
                  <a:spcPct val="0"/>
                </a:spcAft>
                <a:buNone/>
              </a:pPr>
              <a:t>10</a:t>
            </a:fld>
            <a:endParaRPr lang="en-US" sz="1000" dirty="0"/>
          </a:p>
        </p:txBody>
      </p:sp>
      <p:sp>
        <p:nvSpPr>
          <p:cNvPr id="597" name="Text Placeholder 10">
            <a:extLst>
              <a:ext uri="{FF2B5EF4-FFF2-40B4-BE49-F238E27FC236}">
                <a16:creationId xmlns:a16="http://schemas.microsoft.com/office/drawing/2014/main" id="{F9A50CE5-7EFB-0D1D-AD49-84624BF377B7}"/>
              </a:ext>
            </a:extLst>
          </p:cNvPr>
          <p:cNvSpPr txBox="1">
            <a:spLocks/>
          </p:cNvSpPr>
          <p:nvPr>
            <p:custDataLst>
              <p:tags r:id="rId67"/>
            </p:custDataLst>
          </p:nvPr>
        </p:nvSpPr>
        <p:spPr bwMode="gray">
          <a:xfrm>
            <a:off x="263525" y="48910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B6EE92D8-9272-40A9-A196-C686808B9766}" type="datetime'''''''''2''''''''0'''''''''''''''''''''''''''''''''''''''''''">
              <a:rPr lang="en-US" altLang="en-US" sz="1000" smtClean="0"/>
              <a:pPr marL="0" indent="0" algn="r">
                <a:spcBef>
                  <a:spcPct val="0"/>
                </a:spcBef>
                <a:spcAft>
                  <a:spcPct val="0"/>
                </a:spcAft>
                <a:buNone/>
              </a:pPr>
              <a:t>20</a:t>
            </a:fld>
            <a:endParaRPr lang="en-US" sz="1000" dirty="0"/>
          </a:p>
        </p:txBody>
      </p:sp>
      <p:sp>
        <p:nvSpPr>
          <p:cNvPr id="598" name="Text Placeholder 10">
            <a:extLst>
              <a:ext uri="{FF2B5EF4-FFF2-40B4-BE49-F238E27FC236}">
                <a16:creationId xmlns:a16="http://schemas.microsoft.com/office/drawing/2014/main" id="{A9BEB156-944F-10C9-D5C6-8B2B949C715C}"/>
              </a:ext>
            </a:extLst>
          </p:cNvPr>
          <p:cNvSpPr txBox="1">
            <a:spLocks/>
          </p:cNvSpPr>
          <p:nvPr>
            <p:custDataLst>
              <p:tags r:id="rId68"/>
            </p:custDataLst>
          </p:nvPr>
        </p:nvSpPr>
        <p:spPr bwMode="gray">
          <a:xfrm>
            <a:off x="263525" y="44084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49202378-6293-46A2-B038-A073EC8B466F}" type="datetime'''''''''3''''''''''''''''''''''0'''''''''''''">
              <a:rPr lang="en-US" altLang="en-US" sz="1000" smtClean="0"/>
              <a:pPr marL="0" indent="0" algn="r">
                <a:spcBef>
                  <a:spcPct val="0"/>
                </a:spcBef>
                <a:spcAft>
                  <a:spcPct val="0"/>
                </a:spcAft>
                <a:buNone/>
              </a:pPr>
              <a:t>30</a:t>
            </a:fld>
            <a:endParaRPr lang="en-US" sz="1000" dirty="0"/>
          </a:p>
        </p:txBody>
      </p:sp>
      <p:sp>
        <p:nvSpPr>
          <p:cNvPr id="599" name="Text Placeholder 10">
            <a:extLst>
              <a:ext uri="{FF2B5EF4-FFF2-40B4-BE49-F238E27FC236}">
                <a16:creationId xmlns:a16="http://schemas.microsoft.com/office/drawing/2014/main" id="{2E01F10C-A406-916E-A399-358A1580C5E7}"/>
              </a:ext>
            </a:extLst>
          </p:cNvPr>
          <p:cNvSpPr txBox="1">
            <a:spLocks/>
          </p:cNvSpPr>
          <p:nvPr>
            <p:custDataLst>
              <p:tags r:id="rId69"/>
            </p:custDataLst>
          </p:nvPr>
        </p:nvSpPr>
        <p:spPr bwMode="gray">
          <a:xfrm>
            <a:off x="263525" y="39258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29401559-9343-41E3-8D5F-2BCDB73C9BF7}" type="datetime'''''''''4''''''''''''''''''''0'''">
              <a:rPr lang="en-US" altLang="en-US" sz="1000" smtClean="0"/>
              <a:pPr marL="0" indent="0" algn="r">
                <a:spcBef>
                  <a:spcPct val="0"/>
                </a:spcBef>
                <a:spcAft>
                  <a:spcPct val="0"/>
                </a:spcAft>
                <a:buNone/>
              </a:pPr>
              <a:t>40</a:t>
            </a:fld>
            <a:endParaRPr lang="en-US" sz="1000" dirty="0"/>
          </a:p>
        </p:txBody>
      </p:sp>
      <p:sp>
        <p:nvSpPr>
          <p:cNvPr id="600" name="Text Placeholder 10">
            <a:extLst>
              <a:ext uri="{FF2B5EF4-FFF2-40B4-BE49-F238E27FC236}">
                <a16:creationId xmlns:a16="http://schemas.microsoft.com/office/drawing/2014/main" id="{D80B3007-B359-7849-49D1-7F7C45D2F712}"/>
              </a:ext>
            </a:extLst>
          </p:cNvPr>
          <p:cNvSpPr txBox="1">
            <a:spLocks/>
          </p:cNvSpPr>
          <p:nvPr>
            <p:custDataLst>
              <p:tags r:id="rId70"/>
            </p:custDataLst>
          </p:nvPr>
        </p:nvSpPr>
        <p:spPr bwMode="gray">
          <a:xfrm>
            <a:off x="263525" y="34417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721085F1-37AD-43FE-A31D-226FB27F5532}" type="datetime'''''''''''''5''''''''''''''0'''''''''''''''">
              <a:rPr lang="en-US" altLang="en-US" sz="1000" smtClean="0"/>
              <a:pPr marL="0" indent="0" algn="r">
                <a:spcBef>
                  <a:spcPct val="0"/>
                </a:spcBef>
                <a:spcAft>
                  <a:spcPct val="0"/>
                </a:spcAft>
                <a:buNone/>
              </a:pPr>
              <a:t>50</a:t>
            </a:fld>
            <a:endParaRPr lang="en-US" sz="1000" dirty="0"/>
          </a:p>
        </p:txBody>
      </p:sp>
      <p:sp>
        <p:nvSpPr>
          <p:cNvPr id="601" name="Text Placeholder 10">
            <a:extLst>
              <a:ext uri="{FF2B5EF4-FFF2-40B4-BE49-F238E27FC236}">
                <a16:creationId xmlns:a16="http://schemas.microsoft.com/office/drawing/2014/main" id="{CD6E074E-19F4-E953-6A0D-47BA562E1984}"/>
              </a:ext>
            </a:extLst>
          </p:cNvPr>
          <p:cNvSpPr txBox="1">
            <a:spLocks/>
          </p:cNvSpPr>
          <p:nvPr>
            <p:custDataLst>
              <p:tags r:id="rId71"/>
            </p:custDataLst>
          </p:nvPr>
        </p:nvSpPr>
        <p:spPr bwMode="gray">
          <a:xfrm>
            <a:off x="263525" y="29591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B0A7BA35-A907-4EFE-BECC-0F0C89DC3968}" type="datetime'''''''''''''''''''''''''''''''''''''''''6''''''''''0'''">
              <a:rPr lang="en-US" altLang="en-US" sz="1000" smtClean="0"/>
              <a:pPr marL="0" indent="0" algn="r">
                <a:spcBef>
                  <a:spcPct val="0"/>
                </a:spcBef>
                <a:spcAft>
                  <a:spcPct val="0"/>
                </a:spcAft>
                <a:buNone/>
              </a:pPr>
              <a:t>60</a:t>
            </a:fld>
            <a:endParaRPr lang="en-US" sz="1000" dirty="0"/>
          </a:p>
        </p:txBody>
      </p:sp>
      <p:sp>
        <p:nvSpPr>
          <p:cNvPr id="602" name="Text Placeholder 10">
            <a:extLst>
              <a:ext uri="{FF2B5EF4-FFF2-40B4-BE49-F238E27FC236}">
                <a16:creationId xmlns:a16="http://schemas.microsoft.com/office/drawing/2014/main" id="{F44A09B0-979C-9D07-C8F7-9D070BDA6B9F}"/>
              </a:ext>
            </a:extLst>
          </p:cNvPr>
          <p:cNvSpPr txBox="1">
            <a:spLocks/>
          </p:cNvSpPr>
          <p:nvPr>
            <p:custDataLst>
              <p:tags r:id="rId72"/>
            </p:custDataLst>
          </p:nvPr>
        </p:nvSpPr>
        <p:spPr bwMode="gray">
          <a:xfrm>
            <a:off x="263525" y="24749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AC944D0A-AC40-4C45-9A71-737E6943CF53}" type="datetime'''''''''''''''''''''''''''''''7''''''''0'''''''''''''''''''''">
              <a:rPr lang="en-US" altLang="en-US" sz="1000" smtClean="0"/>
              <a:pPr marL="0" indent="0" algn="r">
                <a:spcBef>
                  <a:spcPct val="0"/>
                </a:spcBef>
                <a:spcAft>
                  <a:spcPct val="0"/>
                </a:spcAft>
                <a:buNone/>
              </a:pPr>
              <a:t>70</a:t>
            </a:fld>
            <a:endParaRPr lang="en-US" sz="1000" dirty="0"/>
          </a:p>
        </p:txBody>
      </p:sp>
      <p:sp>
        <p:nvSpPr>
          <p:cNvPr id="866" name="Text Placeholder 10">
            <a:extLst>
              <a:ext uri="{FF2B5EF4-FFF2-40B4-BE49-F238E27FC236}">
                <a16:creationId xmlns:a16="http://schemas.microsoft.com/office/drawing/2014/main" id="{C285BFF9-E07F-41D2-3E6D-1E766EBEA355}"/>
              </a:ext>
            </a:extLst>
          </p:cNvPr>
          <p:cNvSpPr txBox="1">
            <a:spLocks/>
          </p:cNvSpPr>
          <p:nvPr>
            <p:custDataLst>
              <p:tags r:id="rId73"/>
            </p:custDataLst>
          </p:nvPr>
        </p:nvSpPr>
        <p:spPr bwMode="gray">
          <a:xfrm>
            <a:off x="263525" y="19923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947ECE0B-9251-4BEC-A1C2-B44CAACC77FA}" type="datetime'''''''''8''0'''''''''''''''''''''''''''''''''''''">
              <a:rPr lang="en-US" altLang="en-US" sz="1000" smtClean="0">
                <a:effectLst/>
              </a:rPr>
              <a:pPr marL="0" indent="0" algn="r">
                <a:spcBef>
                  <a:spcPct val="0"/>
                </a:spcBef>
                <a:spcAft>
                  <a:spcPct val="0"/>
                </a:spcAft>
                <a:buNone/>
              </a:pPr>
              <a:t>80</a:t>
            </a:fld>
            <a:endParaRPr lang="en-US" sz="1000" dirty="0"/>
          </a:p>
        </p:txBody>
      </p:sp>
      <p:sp>
        <p:nvSpPr>
          <p:cNvPr id="609" name="Text Placeholder 10">
            <a:extLst>
              <a:ext uri="{FF2B5EF4-FFF2-40B4-BE49-F238E27FC236}">
                <a16:creationId xmlns:a16="http://schemas.microsoft.com/office/drawing/2014/main" id="{9A9DFAAB-8906-4D66-8AD6-7CE08B14FE9C}"/>
              </a:ext>
            </a:extLst>
          </p:cNvPr>
          <p:cNvSpPr txBox="1">
            <a:spLocks/>
          </p:cNvSpPr>
          <p:nvPr>
            <p:custDataLst>
              <p:tags r:id="rId74"/>
            </p:custDataLst>
          </p:nvPr>
        </p:nvSpPr>
        <p:spPr bwMode="auto">
          <a:xfrm>
            <a:off x="342900" y="59769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8AB83D1A-32D5-4176-8B89-DDFA20A2408E}" type="datetime'''''''''''2''0''''''1''''''0'''''''''''''''''''''''''">
              <a:rPr lang="en-US" altLang="en-US" sz="1000" smtClean="0"/>
              <a:pPr marL="0" indent="0" algn="ctr">
                <a:spcBef>
                  <a:spcPct val="0"/>
                </a:spcBef>
                <a:spcAft>
                  <a:spcPct val="0"/>
                </a:spcAft>
                <a:buNone/>
              </a:pPr>
              <a:t>2010</a:t>
            </a:fld>
            <a:endParaRPr lang="en-US" sz="1000" dirty="0"/>
          </a:p>
        </p:txBody>
      </p:sp>
      <p:sp>
        <p:nvSpPr>
          <p:cNvPr id="608" name="Text Placeholder 10">
            <a:extLst>
              <a:ext uri="{FF2B5EF4-FFF2-40B4-BE49-F238E27FC236}">
                <a16:creationId xmlns:a16="http://schemas.microsoft.com/office/drawing/2014/main" id="{875FEDBF-D110-DE4F-3D1E-9C5B5F21D093}"/>
              </a:ext>
            </a:extLst>
          </p:cNvPr>
          <p:cNvSpPr txBox="1">
            <a:spLocks/>
          </p:cNvSpPr>
          <p:nvPr>
            <p:custDataLst>
              <p:tags r:id="rId75"/>
            </p:custDataLst>
          </p:nvPr>
        </p:nvSpPr>
        <p:spPr bwMode="auto">
          <a:xfrm>
            <a:off x="1441450" y="59769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184F98F7-CCA4-40F7-BF45-6D23E85B8A62}" type="datetime'''''''''''''''''''''''2''''''0''''''''''''''2''2'">
              <a:rPr lang="en-US" altLang="en-US" sz="1000" smtClean="0"/>
              <a:pPr marL="0" indent="0" algn="ctr">
                <a:spcBef>
                  <a:spcPct val="0"/>
                </a:spcBef>
                <a:spcAft>
                  <a:spcPct val="0"/>
                </a:spcAft>
                <a:buNone/>
              </a:pPr>
              <a:t>2022</a:t>
            </a:fld>
            <a:endParaRPr lang="en-US" sz="1000" dirty="0"/>
          </a:p>
        </p:txBody>
      </p:sp>
      <p:sp>
        <p:nvSpPr>
          <p:cNvPr id="607" name="Text Placeholder 10">
            <a:extLst>
              <a:ext uri="{FF2B5EF4-FFF2-40B4-BE49-F238E27FC236}">
                <a16:creationId xmlns:a16="http://schemas.microsoft.com/office/drawing/2014/main" id="{3B82C6E1-C08D-9CD5-5C3D-0BF7F83A709B}"/>
              </a:ext>
            </a:extLst>
          </p:cNvPr>
          <p:cNvSpPr txBox="1">
            <a:spLocks/>
          </p:cNvSpPr>
          <p:nvPr>
            <p:custDataLst>
              <p:tags r:id="rId76"/>
            </p:custDataLst>
          </p:nvPr>
        </p:nvSpPr>
        <p:spPr bwMode="auto">
          <a:xfrm>
            <a:off x="2540000" y="59769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3CB11ADD-3251-4B5F-9B11-62F0B630B354}" type="datetime'''''''''''2''''''''''''''''''0''''''3''''''''''0'''''">
              <a:rPr lang="en-US" altLang="en-US" sz="1000" smtClean="0"/>
              <a:pPr marL="0" indent="0" algn="ctr">
                <a:spcBef>
                  <a:spcPct val="0"/>
                </a:spcBef>
                <a:spcAft>
                  <a:spcPct val="0"/>
                </a:spcAft>
                <a:buNone/>
              </a:pPr>
              <a:t>2030</a:t>
            </a:fld>
            <a:endParaRPr lang="en-US" sz="1000" dirty="0"/>
          </a:p>
        </p:txBody>
      </p:sp>
      <p:sp>
        <p:nvSpPr>
          <p:cNvPr id="606" name="Text Placeholder 10">
            <a:extLst>
              <a:ext uri="{FF2B5EF4-FFF2-40B4-BE49-F238E27FC236}">
                <a16:creationId xmlns:a16="http://schemas.microsoft.com/office/drawing/2014/main" id="{6E7FD46E-3FA1-BD0B-E121-A56098282FB7}"/>
              </a:ext>
            </a:extLst>
          </p:cNvPr>
          <p:cNvSpPr txBox="1">
            <a:spLocks/>
          </p:cNvSpPr>
          <p:nvPr>
            <p:custDataLst>
              <p:tags r:id="rId77"/>
            </p:custDataLst>
          </p:nvPr>
        </p:nvSpPr>
        <p:spPr bwMode="auto">
          <a:xfrm>
            <a:off x="3638550" y="59769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F5962316-10DE-49AE-B2EC-9E85B5113F46}" type="datetime'''''''''''''2''0''''''''''''''''''''''''''''''''''''4''0'''">
              <a:rPr lang="en-US" altLang="en-US" sz="1000" smtClean="0"/>
              <a:pPr marL="0" indent="0" algn="ctr">
                <a:spcBef>
                  <a:spcPct val="0"/>
                </a:spcBef>
                <a:spcAft>
                  <a:spcPct val="0"/>
                </a:spcAft>
                <a:buNone/>
              </a:pPr>
              <a:t>2040</a:t>
            </a:fld>
            <a:endParaRPr lang="en-US" sz="1000" dirty="0"/>
          </a:p>
        </p:txBody>
      </p:sp>
      <p:sp>
        <p:nvSpPr>
          <p:cNvPr id="605" name="Text Placeholder 10">
            <a:extLst>
              <a:ext uri="{FF2B5EF4-FFF2-40B4-BE49-F238E27FC236}">
                <a16:creationId xmlns:a16="http://schemas.microsoft.com/office/drawing/2014/main" id="{012D5909-8FAC-C998-05B2-2AE7AA774C5C}"/>
              </a:ext>
            </a:extLst>
          </p:cNvPr>
          <p:cNvSpPr txBox="1">
            <a:spLocks/>
          </p:cNvSpPr>
          <p:nvPr>
            <p:custDataLst>
              <p:tags r:id="rId78"/>
            </p:custDataLst>
          </p:nvPr>
        </p:nvSpPr>
        <p:spPr bwMode="auto">
          <a:xfrm>
            <a:off x="4737100" y="59769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DD691CCC-4B94-4769-BE52-9FD727809B28}" type="datetime'''2''0''''''''''''''''5''0'''''''''''''''''''''''''''''">
              <a:rPr lang="en-US" altLang="en-US" sz="1000" smtClean="0"/>
              <a:pPr marL="0" indent="0" algn="ctr">
                <a:spcBef>
                  <a:spcPct val="0"/>
                </a:spcBef>
                <a:spcAft>
                  <a:spcPct val="0"/>
                </a:spcAft>
                <a:buNone/>
              </a:pPr>
              <a:t>2050</a:t>
            </a:fld>
            <a:endParaRPr lang="en-US" sz="1000" dirty="0"/>
          </a:p>
        </p:txBody>
      </p:sp>
      <p:sp>
        <p:nvSpPr>
          <p:cNvPr id="813" name="Rectangle 812">
            <a:extLst>
              <a:ext uri="{FF2B5EF4-FFF2-40B4-BE49-F238E27FC236}">
                <a16:creationId xmlns:a16="http://schemas.microsoft.com/office/drawing/2014/main" id="{5145A705-9B05-51C7-1BFD-9F82E408641D}"/>
              </a:ext>
            </a:extLst>
          </p:cNvPr>
          <p:cNvSpPr/>
          <p:nvPr/>
        </p:nvSpPr>
        <p:spPr bwMode="gray">
          <a:xfrm>
            <a:off x="538617" y="2135332"/>
            <a:ext cx="3468914" cy="134129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790" name="Rectangle 789">
            <a:extLst>
              <a:ext uri="{FF2B5EF4-FFF2-40B4-BE49-F238E27FC236}">
                <a16:creationId xmlns:a16="http://schemas.microsoft.com/office/drawing/2014/main" id="{0836DF7E-7C5E-DAC9-0854-11FAAA8B444C}"/>
              </a:ext>
            </a:extLst>
          </p:cNvPr>
          <p:cNvSpPr/>
          <p:nvPr>
            <p:custDataLst>
              <p:tags r:id="rId79"/>
            </p:custDataLst>
          </p:nvPr>
        </p:nvSpPr>
        <p:spPr bwMode="auto">
          <a:xfrm>
            <a:off x="619125" y="2230438"/>
            <a:ext cx="179388" cy="133350"/>
          </a:xfrm>
          <a:prstGeom prst="rect">
            <a:avLst/>
          </a:prstGeom>
          <a:solidFill>
            <a:srgbClr val="FFE000"/>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792" name="Rectangle 791">
            <a:extLst>
              <a:ext uri="{FF2B5EF4-FFF2-40B4-BE49-F238E27FC236}">
                <a16:creationId xmlns:a16="http://schemas.microsoft.com/office/drawing/2014/main" id="{BACB3724-F361-72D5-600D-72C9F2042426}"/>
              </a:ext>
            </a:extLst>
          </p:cNvPr>
          <p:cNvSpPr/>
          <p:nvPr>
            <p:custDataLst>
              <p:tags r:id="rId80"/>
            </p:custDataLst>
          </p:nvPr>
        </p:nvSpPr>
        <p:spPr bwMode="auto">
          <a:xfrm>
            <a:off x="619125" y="2433638"/>
            <a:ext cx="179388" cy="133350"/>
          </a:xfrm>
          <a:prstGeom prst="rect">
            <a:avLst/>
          </a:prstGeom>
          <a:solidFill>
            <a:srgbClr val="6F8DB9"/>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794" name="Rectangle 793">
            <a:extLst>
              <a:ext uri="{FF2B5EF4-FFF2-40B4-BE49-F238E27FC236}">
                <a16:creationId xmlns:a16="http://schemas.microsoft.com/office/drawing/2014/main" id="{8C934A3D-0AC3-4364-EE18-6192CCE4B7F6}"/>
              </a:ext>
            </a:extLst>
          </p:cNvPr>
          <p:cNvSpPr/>
          <p:nvPr>
            <p:custDataLst>
              <p:tags r:id="rId81"/>
            </p:custDataLst>
          </p:nvPr>
        </p:nvSpPr>
        <p:spPr bwMode="auto">
          <a:xfrm>
            <a:off x="619125" y="2636838"/>
            <a:ext cx="179388" cy="133350"/>
          </a:xfrm>
          <a:prstGeom prst="rect">
            <a:avLst/>
          </a:prstGeom>
          <a:solidFill>
            <a:srgbClr val="DF4977"/>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796" name="Rectangle 795">
            <a:extLst>
              <a:ext uri="{FF2B5EF4-FFF2-40B4-BE49-F238E27FC236}">
                <a16:creationId xmlns:a16="http://schemas.microsoft.com/office/drawing/2014/main" id="{E845A62A-E307-35FB-1EAF-CC0506554BCE}"/>
              </a:ext>
            </a:extLst>
          </p:cNvPr>
          <p:cNvSpPr/>
          <p:nvPr>
            <p:custDataLst>
              <p:tags r:id="rId82"/>
            </p:custDataLst>
          </p:nvPr>
        </p:nvSpPr>
        <p:spPr bwMode="auto">
          <a:xfrm>
            <a:off x="619125" y="2840038"/>
            <a:ext cx="179388" cy="133350"/>
          </a:xfrm>
          <a:prstGeom prst="rect">
            <a:avLst/>
          </a:prstGeom>
          <a:solidFill>
            <a:srgbClr val="007770"/>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886" name="Rectangle 885">
            <a:extLst>
              <a:ext uri="{FF2B5EF4-FFF2-40B4-BE49-F238E27FC236}">
                <a16:creationId xmlns:a16="http://schemas.microsoft.com/office/drawing/2014/main" id="{772BAB36-5A6C-956D-F847-7925C1EF35ED}"/>
              </a:ext>
            </a:extLst>
          </p:cNvPr>
          <p:cNvSpPr/>
          <p:nvPr>
            <p:custDataLst>
              <p:tags r:id="rId83"/>
            </p:custDataLst>
          </p:nvPr>
        </p:nvSpPr>
        <p:spPr bwMode="auto">
          <a:xfrm>
            <a:off x="619125" y="3043238"/>
            <a:ext cx="179388" cy="133350"/>
          </a:xfrm>
          <a:prstGeom prst="rect">
            <a:avLst/>
          </a:prstGeom>
          <a:solidFill>
            <a:srgbClr val="C30C3E"/>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890" name="Rectangle 889">
            <a:extLst>
              <a:ext uri="{FF2B5EF4-FFF2-40B4-BE49-F238E27FC236}">
                <a16:creationId xmlns:a16="http://schemas.microsoft.com/office/drawing/2014/main" id="{470A761A-DDE9-8F4D-FEE1-191392FB84D8}"/>
              </a:ext>
            </a:extLst>
          </p:cNvPr>
          <p:cNvSpPr/>
          <p:nvPr>
            <p:custDataLst>
              <p:tags r:id="rId84"/>
            </p:custDataLst>
          </p:nvPr>
        </p:nvSpPr>
        <p:spPr bwMode="auto">
          <a:xfrm>
            <a:off x="619125" y="3246438"/>
            <a:ext cx="179388" cy="133350"/>
          </a:xfrm>
          <a:prstGeom prst="rect">
            <a:avLst/>
          </a:prstGeom>
          <a:solidFill>
            <a:schemeClr val="accent6"/>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894" name="Rectangle 893">
            <a:extLst>
              <a:ext uri="{FF2B5EF4-FFF2-40B4-BE49-F238E27FC236}">
                <a16:creationId xmlns:a16="http://schemas.microsoft.com/office/drawing/2014/main" id="{53A2D000-69FD-E2DE-776E-1ECD9F60CCD8}"/>
              </a:ext>
            </a:extLst>
          </p:cNvPr>
          <p:cNvSpPr/>
          <p:nvPr>
            <p:custDataLst>
              <p:tags r:id="rId85"/>
            </p:custDataLst>
          </p:nvPr>
        </p:nvSpPr>
        <p:spPr bwMode="auto">
          <a:xfrm>
            <a:off x="2425700" y="2230438"/>
            <a:ext cx="179388" cy="133350"/>
          </a:xfrm>
          <a:prstGeom prst="rect">
            <a:avLst/>
          </a:prstGeom>
          <a:solidFill>
            <a:srgbClr val="00FFAE"/>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902" name="Rectangle 901">
            <a:extLst>
              <a:ext uri="{FF2B5EF4-FFF2-40B4-BE49-F238E27FC236}">
                <a16:creationId xmlns:a16="http://schemas.microsoft.com/office/drawing/2014/main" id="{7492333B-55BE-0C4B-0A68-B90E8CC30A6F}"/>
              </a:ext>
            </a:extLst>
          </p:cNvPr>
          <p:cNvSpPr/>
          <p:nvPr>
            <p:custDataLst>
              <p:tags r:id="rId86"/>
            </p:custDataLst>
          </p:nvPr>
        </p:nvSpPr>
        <p:spPr bwMode="auto">
          <a:xfrm>
            <a:off x="2425700" y="2433638"/>
            <a:ext cx="179388" cy="133350"/>
          </a:xfrm>
          <a:prstGeom prst="rect">
            <a:avLst/>
          </a:prstGeom>
          <a:solidFill>
            <a:schemeClr val="accent1"/>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903" name="Rectangle 902">
            <a:extLst>
              <a:ext uri="{FF2B5EF4-FFF2-40B4-BE49-F238E27FC236}">
                <a16:creationId xmlns:a16="http://schemas.microsoft.com/office/drawing/2014/main" id="{ED7D8C86-ED7F-C5F7-349C-9079544D2EC4}"/>
              </a:ext>
            </a:extLst>
          </p:cNvPr>
          <p:cNvSpPr/>
          <p:nvPr>
            <p:custDataLst>
              <p:tags r:id="rId87"/>
            </p:custDataLst>
          </p:nvPr>
        </p:nvSpPr>
        <p:spPr bwMode="auto">
          <a:xfrm>
            <a:off x="2425700" y="2636838"/>
            <a:ext cx="179388" cy="133350"/>
          </a:xfrm>
          <a:prstGeom prst="rect">
            <a:avLst/>
          </a:prstGeom>
          <a:solidFill>
            <a:schemeClr val="accent4"/>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904" name="Rectangle 903">
            <a:extLst>
              <a:ext uri="{FF2B5EF4-FFF2-40B4-BE49-F238E27FC236}">
                <a16:creationId xmlns:a16="http://schemas.microsoft.com/office/drawing/2014/main" id="{A5FAB467-834C-BB2D-0FAF-7327B2332EDB}"/>
              </a:ext>
            </a:extLst>
          </p:cNvPr>
          <p:cNvSpPr/>
          <p:nvPr>
            <p:custDataLst>
              <p:tags r:id="rId88"/>
            </p:custDataLst>
          </p:nvPr>
        </p:nvSpPr>
        <p:spPr bwMode="auto">
          <a:xfrm>
            <a:off x="2425700" y="2840038"/>
            <a:ext cx="179388" cy="133350"/>
          </a:xfrm>
          <a:prstGeom prst="rect">
            <a:avLst/>
          </a:prstGeom>
          <a:solidFill>
            <a:srgbClr val="4A0FA7"/>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793" name="Rectangle 792">
            <a:extLst>
              <a:ext uri="{FF2B5EF4-FFF2-40B4-BE49-F238E27FC236}">
                <a16:creationId xmlns:a16="http://schemas.microsoft.com/office/drawing/2014/main" id="{D7C3B30A-FDBB-D781-AA5E-0BFF4588C039}"/>
              </a:ext>
            </a:extLst>
          </p:cNvPr>
          <p:cNvSpPr/>
          <p:nvPr>
            <p:custDataLst>
              <p:tags r:id="rId89"/>
            </p:custDataLst>
          </p:nvPr>
        </p:nvSpPr>
        <p:spPr bwMode="auto">
          <a:xfrm>
            <a:off x="2425700" y="3043238"/>
            <a:ext cx="179388" cy="133350"/>
          </a:xfrm>
          <a:prstGeom prst="rect">
            <a:avLst/>
          </a:prstGeom>
          <a:solidFill>
            <a:srgbClr val="E57200"/>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791" name="Rectangle 790">
            <a:extLst>
              <a:ext uri="{FF2B5EF4-FFF2-40B4-BE49-F238E27FC236}">
                <a16:creationId xmlns:a16="http://schemas.microsoft.com/office/drawing/2014/main" id="{9E3DAD15-DCB4-8BEF-4925-BE3AE0F71EF9}"/>
              </a:ext>
            </a:extLst>
          </p:cNvPr>
          <p:cNvSpPr/>
          <p:nvPr>
            <p:custDataLst>
              <p:tags r:id="rId90"/>
            </p:custDataLst>
          </p:nvPr>
        </p:nvSpPr>
        <p:spPr bwMode="auto">
          <a:xfrm>
            <a:off x="2425700" y="3246438"/>
            <a:ext cx="179388" cy="133350"/>
          </a:xfrm>
          <a:prstGeom prst="rect">
            <a:avLst/>
          </a:prstGeom>
          <a:solidFill>
            <a:schemeClr val="tx1"/>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811" name="Text Placeholder 10">
            <a:extLst>
              <a:ext uri="{FF2B5EF4-FFF2-40B4-BE49-F238E27FC236}">
                <a16:creationId xmlns:a16="http://schemas.microsoft.com/office/drawing/2014/main" id="{E16BAEBC-FC0C-5F4B-2D73-335B9C2C0EC0}"/>
              </a:ext>
            </a:extLst>
          </p:cNvPr>
          <p:cNvSpPr txBox="1">
            <a:spLocks/>
          </p:cNvSpPr>
          <p:nvPr>
            <p:custDataLst>
              <p:tags r:id="rId91"/>
            </p:custDataLst>
          </p:nvPr>
        </p:nvSpPr>
        <p:spPr bwMode="auto">
          <a:xfrm>
            <a:off x="849313" y="2225675"/>
            <a:ext cx="2952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66CAB1F-D8C1-46C3-B480-7DF70BA21C79}" type="datetime'''''S''''''''''''''ol''''''''''''''''ar'">
              <a:rPr lang="en-US" altLang="en-US" sz="1000" smtClean="0"/>
              <a:pPr marL="0" indent="0">
                <a:spcBef>
                  <a:spcPct val="0"/>
                </a:spcBef>
                <a:spcAft>
                  <a:spcPct val="0"/>
                </a:spcAft>
                <a:buNone/>
              </a:pPr>
              <a:t>Solar</a:t>
            </a:fld>
            <a:endParaRPr lang="en-US" sz="1000" dirty="0"/>
          </a:p>
        </p:txBody>
      </p:sp>
      <p:sp>
        <p:nvSpPr>
          <p:cNvPr id="810" name="Text Placeholder 10">
            <a:extLst>
              <a:ext uri="{FF2B5EF4-FFF2-40B4-BE49-F238E27FC236}">
                <a16:creationId xmlns:a16="http://schemas.microsoft.com/office/drawing/2014/main" id="{417739E0-2D24-BCB7-6629-E62BC444D989}"/>
              </a:ext>
            </a:extLst>
          </p:cNvPr>
          <p:cNvSpPr txBox="1">
            <a:spLocks/>
          </p:cNvSpPr>
          <p:nvPr>
            <p:custDataLst>
              <p:tags r:id="rId92"/>
            </p:custDataLst>
          </p:nvPr>
        </p:nvSpPr>
        <p:spPr bwMode="auto">
          <a:xfrm>
            <a:off x="849313" y="2428875"/>
            <a:ext cx="2889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56AFB7A5-788B-4F91-BB48-FA0E605647AD}" type="datetime'''W''''''''i''n''d'''''''''''''''''''''''''''''''''''">
              <a:rPr lang="en-US" altLang="en-US" sz="1000" smtClean="0"/>
              <a:pPr marL="0" indent="0">
                <a:spcBef>
                  <a:spcPct val="0"/>
                </a:spcBef>
                <a:spcAft>
                  <a:spcPct val="0"/>
                </a:spcAft>
                <a:buNone/>
              </a:pPr>
              <a:t>Wind</a:t>
            </a:fld>
            <a:endParaRPr lang="en-US" sz="1000" dirty="0"/>
          </a:p>
        </p:txBody>
      </p:sp>
      <p:sp>
        <p:nvSpPr>
          <p:cNvPr id="808" name="Text Placeholder 10">
            <a:extLst>
              <a:ext uri="{FF2B5EF4-FFF2-40B4-BE49-F238E27FC236}">
                <a16:creationId xmlns:a16="http://schemas.microsoft.com/office/drawing/2014/main" id="{2F6982CA-1AAD-D055-5FD4-D0C93AD724FC}"/>
              </a:ext>
            </a:extLst>
          </p:cNvPr>
          <p:cNvSpPr txBox="1">
            <a:spLocks/>
          </p:cNvSpPr>
          <p:nvPr>
            <p:custDataLst>
              <p:tags r:id="rId93"/>
            </p:custDataLst>
          </p:nvPr>
        </p:nvSpPr>
        <p:spPr bwMode="auto">
          <a:xfrm>
            <a:off x="849313" y="2632075"/>
            <a:ext cx="996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CD773623-DB4B-46F1-853A-028B7C13D6D7}" type="datetime'''O''th''''e''''''''r re''newa''''''''''ble''''''''''s'''">
              <a:rPr lang="en-US" altLang="en-US" sz="1000" smtClean="0"/>
              <a:pPr marL="0" indent="0">
                <a:spcBef>
                  <a:spcPct val="0"/>
                </a:spcBef>
                <a:spcAft>
                  <a:spcPct val="0"/>
                </a:spcAft>
                <a:buNone/>
              </a:pPr>
              <a:t>Other renewables</a:t>
            </a:fld>
            <a:endParaRPr lang="en-US" sz="1000" dirty="0"/>
          </a:p>
        </p:txBody>
      </p:sp>
      <p:sp>
        <p:nvSpPr>
          <p:cNvPr id="806" name="Text Placeholder 10">
            <a:extLst>
              <a:ext uri="{FF2B5EF4-FFF2-40B4-BE49-F238E27FC236}">
                <a16:creationId xmlns:a16="http://schemas.microsoft.com/office/drawing/2014/main" id="{FDBCA73E-6F83-CBC8-9C3A-954773FADCE6}"/>
              </a:ext>
            </a:extLst>
          </p:cNvPr>
          <p:cNvSpPr txBox="1">
            <a:spLocks/>
          </p:cNvSpPr>
          <p:nvPr>
            <p:custDataLst>
              <p:tags r:id="rId94"/>
            </p:custDataLst>
          </p:nvPr>
        </p:nvSpPr>
        <p:spPr bwMode="auto">
          <a:xfrm>
            <a:off x="849313" y="2835275"/>
            <a:ext cx="4365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8BCE9925-135E-497A-8B1A-D5F228A983A4}" type="datetime'''N''''''''u''''''''''''''''''c''''l''''e''a''r'''''''''''''''">
              <a:rPr lang="en-US" altLang="en-US" sz="1000" smtClean="0"/>
              <a:pPr marL="0" indent="0">
                <a:spcBef>
                  <a:spcPct val="0"/>
                </a:spcBef>
                <a:spcAft>
                  <a:spcPct val="0"/>
                </a:spcAft>
                <a:buNone/>
              </a:pPr>
              <a:t>Nuclear</a:t>
            </a:fld>
            <a:endParaRPr lang="en-US" sz="1000" dirty="0"/>
          </a:p>
        </p:txBody>
      </p:sp>
      <p:sp>
        <p:nvSpPr>
          <p:cNvPr id="883" name="Text Placeholder 10">
            <a:extLst>
              <a:ext uri="{FF2B5EF4-FFF2-40B4-BE49-F238E27FC236}">
                <a16:creationId xmlns:a16="http://schemas.microsoft.com/office/drawing/2014/main" id="{762FEACD-41C4-DA24-8776-CC6BF4933D3B}"/>
              </a:ext>
            </a:extLst>
          </p:cNvPr>
          <p:cNvSpPr txBox="1">
            <a:spLocks/>
          </p:cNvSpPr>
          <p:nvPr>
            <p:custDataLst>
              <p:tags r:id="rId95"/>
            </p:custDataLst>
          </p:nvPr>
        </p:nvSpPr>
        <p:spPr bwMode="auto">
          <a:xfrm>
            <a:off x="849313" y="3038475"/>
            <a:ext cx="14747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A05EAF0F-C096-4505-A353-A7E154205938}" type="datetime'''''''B''i''''oen''''erg''y ''with''o''''''u''t B''E''C''''CS'">
              <a:rPr lang="en-US" altLang="en-US" sz="1000" smtClean="0"/>
              <a:pPr marL="0" indent="0">
                <a:spcBef>
                  <a:spcPct val="0"/>
                </a:spcBef>
                <a:spcAft>
                  <a:spcPct val="0"/>
                </a:spcAft>
                <a:buNone/>
              </a:pPr>
              <a:t>Bioenergy without BECCS</a:t>
            </a:fld>
            <a:endParaRPr lang="en-US" sz="1000" dirty="0"/>
          </a:p>
        </p:txBody>
      </p:sp>
      <p:sp>
        <p:nvSpPr>
          <p:cNvPr id="887" name="Text Placeholder 10">
            <a:extLst>
              <a:ext uri="{FF2B5EF4-FFF2-40B4-BE49-F238E27FC236}">
                <a16:creationId xmlns:a16="http://schemas.microsoft.com/office/drawing/2014/main" id="{EFB9B46B-BE40-414D-3FD9-E5F82B040FA8}"/>
              </a:ext>
            </a:extLst>
          </p:cNvPr>
          <p:cNvSpPr txBox="1">
            <a:spLocks/>
          </p:cNvSpPr>
          <p:nvPr>
            <p:custDataLst>
              <p:tags r:id="rId96"/>
            </p:custDataLst>
          </p:nvPr>
        </p:nvSpPr>
        <p:spPr bwMode="auto">
          <a:xfrm>
            <a:off x="849313" y="3241675"/>
            <a:ext cx="13477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C35CFFCD-2CCB-4DB4-8A43-D9281E3599E7}" type="datetime'Hyd''roge''n'''''''''' ''''a''n''''d ''''''am''mo''''nia'''''">
              <a:rPr lang="en-US" altLang="en-US" sz="1000" smtClean="0"/>
              <a:pPr marL="0" indent="0">
                <a:spcBef>
                  <a:spcPct val="0"/>
                </a:spcBef>
                <a:spcAft>
                  <a:spcPct val="0"/>
                </a:spcAft>
                <a:buNone/>
              </a:pPr>
              <a:t>Hydrogen and ammonia</a:t>
            </a:fld>
            <a:endParaRPr lang="en-US" sz="1000" dirty="0"/>
          </a:p>
        </p:txBody>
      </p:sp>
      <p:sp>
        <p:nvSpPr>
          <p:cNvPr id="891" name="Text Placeholder 10">
            <a:extLst>
              <a:ext uri="{FF2B5EF4-FFF2-40B4-BE49-F238E27FC236}">
                <a16:creationId xmlns:a16="http://schemas.microsoft.com/office/drawing/2014/main" id="{3241469E-DAB4-C750-35FE-138A0A21517C}"/>
              </a:ext>
            </a:extLst>
          </p:cNvPr>
          <p:cNvSpPr txBox="1">
            <a:spLocks/>
          </p:cNvSpPr>
          <p:nvPr>
            <p:custDataLst>
              <p:tags r:id="rId97"/>
            </p:custDataLst>
          </p:nvPr>
        </p:nvSpPr>
        <p:spPr bwMode="auto">
          <a:xfrm>
            <a:off x="2655888" y="2225675"/>
            <a:ext cx="13001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5C5889C2-7FD3-4C36-85B0-F828FA44801E}" type="datetime'''B''''''''io''ene''rgy'''''' w''''''''i''th'' ''B''E''CCS'">
              <a:rPr lang="en-US" altLang="en-US" sz="1000" smtClean="0"/>
              <a:pPr marL="0" indent="0">
                <a:spcBef>
                  <a:spcPct val="0"/>
                </a:spcBef>
                <a:spcAft>
                  <a:spcPct val="0"/>
                </a:spcAft>
                <a:buNone/>
              </a:pPr>
              <a:t>Bioenergy with BECCS</a:t>
            </a:fld>
            <a:endParaRPr lang="en-US" sz="1000" dirty="0"/>
          </a:p>
        </p:txBody>
      </p:sp>
      <p:sp>
        <p:nvSpPr>
          <p:cNvPr id="897" name="Text Placeholder 10">
            <a:extLst>
              <a:ext uri="{FF2B5EF4-FFF2-40B4-BE49-F238E27FC236}">
                <a16:creationId xmlns:a16="http://schemas.microsoft.com/office/drawing/2014/main" id="{89C028F7-ECE7-1F8F-2980-66F5D4F119BA}"/>
              </a:ext>
            </a:extLst>
          </p:cNvPr>
          <p:cNvSpPr txBox="1">
            <a:spLocks/>
          </p:cNvSpPr>
          <p:nvPr>
            <p:custDataLst>
              <p:tags r:id="rId98"/>
            </p:custDataLst>
          </p:nvPr>
        </p:nvSpPr>
        <p:spPr bwMode="auto">
          <a:xfrm>
            <a:off x="2655888" y="2428875"/>
            <a:ext cx="9159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31B7468-E5CD-4D28-AEA6-2C3161D5F60F}" type="datetime'''''''Co''''''al ''''w''it''''h'''' C''C''US'''''''''''">
              <a:rPr lang="en-US" altLang="en-US" sz="1000" smtClean="0"/>
              <a:pPr marL="0" indent="0">
                <a:spcBef>
                  <a:spcPct val="0"/>
                </a:spcBef>
                <a:spcAft>
                  <a:spcPct val="0"/>
                </a:spcAft>
                <a:buNone/>
              </a:pPr>
              <a:t>Coal with CCUS</a:t>
            </a:fld>
            <a:endParaRPr lang="en-US" sz="1000" dirty="0"/>
          </a:p>
        </p:txBody>
      </p:sp>
      <p:sp>
        <p:nvSpPr>
          <p:cNvPr id="898" name="Text Placeholder 10">
            <a:extLst>
              <a:ext uri="{FF2B5EF4-FFF2-40B4-BE49-F238E27FC236}">
                <a16:creationId xmlns:a16="http://schemas.microsoft.com/office/drawing/2014/main" id="{AE5E566B-CDAF-5545-05D5-03AD7E66D680}"/>
              </a:ext>
            </a:extLst>
          </p:cNvPr>
          <p:cNvSpPr txBox="1">
            <a:spLocks/>
          </p:cNvSpPr>
          <p:nvPr>
            <p:custDataLst>
              <p:tags r:id="rId99"/>
            </p:custDataLst>
          </p:nvPr>
        </p:nvSpPr>
        <p:spPr bwMode="auto">
          <a:xfrm>
            <a:off x="2655888" y="2632075"/>
            <a:ext cx="8874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1C0C8D03-2DC1-42BE-9C02-EFDC873EE728}" type="datetime'G''''''''''''a''s ''''''''w''i''''''t''''h'' C''''''''''CUS'''">
              <a:rPr lang="en-US" altLang="en-US" sz="1000" smtClean="0"/>
              <a:pPr marL="0" indent="0">
                <a:spcBef>
                  <a:spcPct val="0"/>
                </a:spcBef>
                <a:spcAft>
                  <a:spcPct val="0"/>
                </a:spcAft>
                <a:buNone/>
              </a:pPr>
              <a:t>Gas with CCUS</a:t>
            </a:fld>
            <a:endParaRPr lang="en-US" sz="1000" dirty="0"/>
          </a:p>
        </p:txBody>
      </p:sp>
      <p:sp>
        <p:nvSpPr>
          <p:cNvPr id="899" name="Text Placeholder 10">
            <a:extLst>
              <a:ext uri="{FF2B5EF4-FFF2-40B4-BE49-F238E27FC236}">
                <a16:creationId xmlns:a16="http://schemas.microsoft.com/office/drawing/2014/main" id="{B4D4B613-CDA8-3825-158C-EAF09547D32B}"/>
              </a:ext>
            </a:extLst>
          </p:cNvPr>
          <p:cNvSpPr txBox="1">
            <a:spLocks/>
          </p:cNvSpPr>
          <p:nvPr>
            <p:custDataLst>
              <p:tags r:id="rId100"/>
            </p:custDataLst>
          </p:nvPr>
        </p:nvSpPr>
        <p:spPr bwMode="auto">
          <a:xfrm>
            <a:off x="2655888" y="2835275"/>
            <a:ext cx="7842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03D83822-843A-4761-8BA3-A5CABF381B26}" type="datetime'''''''U''''n''''''''a''''ba''te''''''''d'''' g''a''s'''">
              <a:rPr lang="en-US" altLang="en-US" sz="1000" smtClean="0"/>
              <a:pPr marL="0" indent="0">
                <a:spcBef>
                  <a:spcPct val="0"/>
                </a:spcBef>
                <a:spcAft>
                  <a:spcPct val="0"/>
                </a:spcAft>
                <a:buNone/>
              </a:pPr>
              <a:t>Unabated gas</a:t>
            </a:fld>
            <a:endParaRPr lang="en-US" sz="1000" dirty="0"/>
          </a:p>
        </p:txBody>
      </p:sp>
      <p:sp>
        <p:nvSpPr>
          <p:cNvPr id="807" name="Text Placeholder 10">
            <a:extLst>
              <a:ext uri="{FF2B5EF4-FFF2-40B4-BE49-F238E27FC236}">
                <a16:creationId xmlns:a16="http://schemas.microsoft.com/office/drawing/2014/main" id="{DC68DD71-6EF6-FA9F-9CAE-93DE3C01FF2E}"/>
              </a:ext>
            </a:extLst>
          </p:cNvPr>
          <p:cNvSpPr txBox="1">
            <a:spLocks/>
          </p:cNvSpPr>
          <p:nvPr>
            <p:custDataLst>
              <p:tags r:id="rId101"/>
            </p:custDataLst>
          </p:nvPr>
        </p:nvSpPr>
        <p:spPr bwMode="auto">
          <a:xfrm>
            <a:off x="2655888" y="3038475"/>
            <a:ext cx="7080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04B5EE9A-15D8-460C-8FDB-629F0F0A3B7A}" type="datetime'Un''''a''b''''''a''t''''''e''''d'''' ''''''''o''''i''''l'''">
              <a:rPr lang="en-US" altLang="en-US" sz="1000" smtClean="0"/>
              <a:pPr marL="0" indent="0">
                <a:spcBef>
                  <a:spcPct val="0"/>
                </a:spcBef>
                <a:spcAft>
                  <a:spcPct val="0"/>
                </a:spcAft>
                <a:buNone/>
              </a:pPr>
              <a:t>Unabated oil</a:t>
            </a:fld>
            <a:endParaRPr lang="en-US" sz="1000" dirty="0"/>
          </a:p>
        </p:txBody>
      </p:sp>
      <p:sp>
        <p:nvSpPr>
          <p:cNvPr id="809" name="Text Placeholder 10">
            <a:extLst>
              <a:ext uri="{FF2B5EF4-FFF2-40B4-BE49-F238E27FC236}">
                <a16:creationId xmlns:a16="http://schemas.microsoft.com/office/drawing/2014/main" id="{C39A3885-F542-7847-48EF-8A3EA225C829}"/>
              </a:ext>
            </a:extLst>
          </p:cNvPr>
          <p:cNvSpPr txBox="1">
            <a:spLocks/>
          </p:cNvSpPr>
          <p:nvPr>
            <p:custDataLst>
              <p:tags r:id="rId102"/>
            </p:custDataLst>
          </p:nvPr>
        </p:nvSpPr>
        <p:spPr bwMode="auto">
          <a:xfrm>
            <a:off x="2655888" y="3241675"/>
            <a:ext cx="812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EA5CA65E-2CE5-43E9-9961-503E74F99D5D}" type="datetime'''Una''''b''''at''e''''d ''''c''''o''''''''a''''l'''''''''''''">
              <a:rPr lang="en-US" altLang="en-US" sz="1000" smtClean="0"/>
              <a:pPr marL="0" indent="0">
                <a:spcBef>
                  <a:spcPct val="0"/>
                </a:spcBef>
                <a:spcAft>
                  <a:spcPct val="0"/>
                </a:spcAft>
                <a:buNone/>
              </a:pPr>
              <a:t>Unabated coal</a:t>
            </a:fld>
            <a:endParaRPr lang="en-US" sz="1000" dirty="0"/>
          </a:p>
        </p:txBody>
      </p:sp>
      <p:sp>
        <p:nvSpPr>
          <p:cNvPr id="8" name="Rectangle 7">
            <a:extLst>
              <a:ext uri="{FF2B5EF4-FFF2-40B4-BE49-F238E27FC236}">
                <a16:creationId xmlns:a16="http://schemas.microsoft.com/office/drawing/2014/main" id="{FBD2C10C-48DC-C22A-1E5F-7F96378BE4AB}"/>
              </a:ext>
            </a:extLst>
          </p:cNvPr>
          <p:cNvSpPr/>
          <p:nvPr/>
        </p:nvSpPr>
        <p:spPr bwMode="gray">
          <a:xfrm>
            <a:off x="5653200" y="2390777"/>
            <a:ext cx="1130981" cy="212722"/>
          </a:xfrm>
          <a:prstGeom prst="rect">
            <a:avLst/>
          </a:prstGeom>
          <a:noFill/>
          <a:ln w="19050">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9" name="Rectangle 8">
            <a:extLst>
              <a:ext uri="{FF2B5EF4-FFF2-40B4-BE49-F238E27FC236}">
                <a16:creationId xmlns:a16="http://schemas.microsoft.com/office/drawing/2014/main" id="{26DBDC80-661F-1266-D361-349D3B98E372}"/>
              </a:ext>
            </a:extLst>
          </p:cNvPr>
          <p:cNvSpPr/>
          <p:nvPr/>
        </p:nvSpPr>
        <p:spPr bwMode="gray">
          <a:xfrm>
            <a:off x="5653200" y="2811321"/>
            <a:ext cx="1130981" cy="212722"/>
          </a:xfrm>
          <a:prstGeom prst="rect">
            <a:avLst/>
          </a:prstGeom>
          <a:noFill/>
          <a:ln w="19050">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15" name="Rectangle 14">
            <a:extLst>
              <a:ext uri="{FF2B5EF4-FFF2-40B4-BE49-F238E27FC236}">
                <a16:creationId xmlns:a16="http://schemas.microsoft.com/office/drawing/2014/main" id="{E468F552-F898-BFF8-3A91-93147A7D822D}"/>
              </a:ext>
            </a:extLst>
          </p:cNvPr>
          <p:cNvSpPr/>
          <p:nvPr/>
        </p:nvSpPr>
        <p:spPr bwMode="gray">
          <a:xfrm>
            <a:off x="2330849" y="2193535"/>
            <a:ext cx="1655870" cy="606920"/>
          </a:xfrm>
          <a:prstGeom prst="rect">
            <a:avLst/>
          </a:prstGeom>
          <a:noFill/>
          <a:ln w="19050">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10" name="TextBox 8">
            <a:extLst>
              <a:ext uri="{FF2B5EF4-FFF2-40B4-BE49-F238E27FC236}">
                <a16:creationId xmlns:a16="http://schemas.microsoft.com/office/drawing/2014/main" id="{23047261-15C7-64F8-81DD-22CD96A29E2C}"/>
              </a:ext>
            </a:extLst>
          </p:cNvPr>
          <p:cNvSpPr txBox="1"/>
          <p:nvPr/>
        </p:nvSpPr>
        <p:spPr bwMode="gray">
          <a:xfrm>
            <a:off x="9935852" y="1554480"/>
            <a:ext cx="1925948" cy="4480560"/>
          </a:xfrm>
          <a:prstGeom prst="rect">
            <a:avLst/>
          </a:prstGeom>
          <a:solidFill>
            <a:srgbClr val="E3E9EE"/>
          </a:solidFill>
          <a:ln w="9525" cap="flat" cmpd="sng" algn="ctr">
            <a:noFill/>
            <a:prstDash val="solid"/>
            <a:round/>
            <a:headEnd type="none" w="med" len="med"/>
            <a:tailEnd type="none" w="med" len="med"/>
          </a:ln>
        </p:spPr>
        <p:txBody>
          <a:bodyPr wrap="square" lIns="137160" tIns="137160" rIns="274320" bIns="137160" rtlCol="0" anchor="t">
            <a:noAutofit/>
          </a:bodyPr>
          <a:lstStyle/>
          <a:p>
            <a:pPr defTabSz="711200">
              <a:spcBef>
                <a:spcPts val="1200"/>
              </a:spcBef>
              <a:spcAft>
                <a:spcPts val="600"/>
              </a:spcAf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Observations</a:t>
            </a:r>
            <a:endParaRPr lang="en-US" sz="1250" dirty="0">
              <a:solidFill>
                <a:srgbClr val="000000"/>
              </a:solidFill>
              <a:latin typeface="Arial"/>
            </a:endParaRPr>
          </a:p>
          <a:p>
            <a:pPr marL="171450" indent="-171450" defTabSz="711200">
              <a:spcAft>
                <a:spcPts val="400"/>
              </a:spcAft>
              <a:buFont typeface="Arial" panose="020B0604020202020204" pitchFamily="34" charset="0"/>
              <a:buChar char="•"/>
              <a:defRPr/>
            </a:pPr>
            <a:r>
              <a:rPr lang="en-US" sz="1050" dirty="0">
                <a:solidFill>
                  <a:srgbClr val="000000"/>
                </a:solidFill>
                <a:latin typeface="Arial"/>
              </a:rPr>
              <a:t>Under the </a:t>
            </a:r>
            <a:r>
              <a:rPr lang="en-US" sz="1050" b="1" dirty="0">
                <a:solidFill>
                  <a:srgbClr val="000000"/>
                </a:solidFill>
                <a:latin typeface="Arial"/>
              </a:rPr>
              <a:t>IEA scenario</a:t>
            </a:r>
            <a:r>
              <a:rPr lang="en-US" sz="1050" dirty="0">
                <a:solidFill>
                  <a:srgbClr val="000000"/>
                </a:solidFill>
                <a:latin typeface="Arial"/>
              </a:rPr>
              <a:t>, aim is to capture </a:t>
            </a:r>
            <a:r>
              <a:rPr lang="en-US" sz="1050" b="1" dirty="0">
                <a:solidFill>
                  <a:srgbClr val="000000"/>
                </a:solidFill>
                <a:latin typeface="Arial"/>
              </a:rPr>
              <a:t>1 Gt of CO</a:t>
            </a:r>
            <a:r>
              <a:rPr lang="en-US" sz="1050" b="1" baseline="-25000" dirty="0">
                <a:solidFill>
                  <a:srgbClr val="000000"/>
                </a:solidFill>
                <a:latin typeface="Arial"/>
              </a:rPr>
              <a:t>2</a:t>
            </a:r>
            <a:r>
              <a:rPr lang="en-US" sz="1050" b="1" dirty="0">
                <a:solidFill>
                  <a:srgbClr val="000000"/>
                </a:solidFill>
                <a:latin typeface="Arial"/>
              </a:rPr>
              <a:t> annually by 2030</a:t>
            </a:r>
            <a:r>
              <a:rPr lang="en-US" sz="1050" dirty="0">
                <a:solidFill>
                  <a:srgbClr val="000000"/>
                </a:solidFill>
                <a:latin typeface="Arial"/>
              </a:rPr>
              <a:t>, compared with capture capacity in 2023 of ~50 Mt of CO</a:t>
            </a:r>
            <a:r>
              <a:rPr lang="en-US" sz="1050" baseline="-25000" dirty="0">
                <a:solidFill>
                  <a:srgbClr val="000000"/>
                </a:solidFill>
                <a:latin typeface="Arial"/>
              </a:rPr>
              <a:t>2</a:t>
            </a:r>
            <a:r>
              <a:rPr lang="en-US" sz="1050" dirty="0">
                <a:solidFill>
                  <a:srgbClr val="000000"/>
                </a:solidFill>
                <a:latin typeface="Arial"/>
              </a:rPr>
              <a:t>.</a:t>
            </a:r>
          </a:p>
          <a:p>
            <a:pPr marL="177800" marR="0" lvl="0" indent="-177800" algn="l" defTabSz="711200" rtl="0" eaLnBrk="1" fontAlgn="auto" latinLnBrk="0" hangingPunct="1">
              <a:lnSpc>
                <a:spcPct val="100000"/>
              </a:lnSpc>
              <a:spcBef>
                <a:spcPts val="400"/>
              </a:spcBef>
              <a:spcAft>
                <a:spcPts val="400"/>
              </a:spcAft>
              <a:buClrTx/>
              <a:buSzTx/>
              <a:buFontTx/>
              <a:buChar char="•"/>
              <a:tabLst/>
              <a:defRPr/>
            </a:pPr>
            <a:r>
              <a:rPr lang="en-US" sz="1050" dirty="0">
                <a:solidFill>
                  <a:srgbClr val="000000"/>
                </a:solidFill>
                <a:latin typeface="Arial"/>
              </a:rPr>
              <a:t>Under the </a:t>
            </a:r>
            <a:r>
              <a:rPr lang="en-US" sz="1050" b="1" dirty="0">
                <a:solidFill>
                  <a:srgbClr val="000000"/>
                </a:solidFill>
                <a:latin typeface="Arial"/>
              </a:rPr>
              <a:t>BNEF scenario</a:t>
            </a:r>
            <a:r>
              <a:rPr lang="en-US" sz="1050" dirty="0">
                <a:solidFill>
                  <a:srgbClr val="000000"/>
                </a:solidFill>
                <a:latin typeface="Arial"/>
              </a:rPr>
              <a:t>, capturing and storing carbon removes </a:t>
            </a:r>
            <a:r>
              <a:rPr lang="en-US" sz="1050" b="1" dirty="0">
                <a:solidFill>
                  <a:srgbClr val="000000"/>
                </a:solidFill>
                <a:latin typeface="Arial"/>
              </a:rPr>
              <a:t>97</a:t>
            </a:r>
            <a:r>
              <a:rPr lang="en-US" sz="1050" dirty="0">
                <a:solidFill>
                  <a:srgbClr val="000000"/>
                </a:solidFill>
                <a:latin typeface="Arial"/>
              </a:rPr>
              <a:t> </a:t>
            </a:r>
            <a:r>
              <a:rPr lang="en-US" sz="1050" b="1" dirty="0">
                <a:solidFill>
                  <a:srgbClr val="000000"/>
                </a:solidFill>
                <a:latin typeface="Arial"/>
              </a:rPr>
              <a:t>Gt of CO</a:t>
            </a:r>
            <a:r>
              <a:rPr lang="en-US" sz="1050" b="1" baseline="-25000" dirty="0">
                <a:solidFill>
                  <a:srgbClr val="000000"/>
                </a:solidFill>
                <a:latin typeface="Arial"/>
              </a:rPr>
              <a:t>2</a:t>
            </a:r>
            <a:r>
              <a:rPr lang="en-US" sz="1050" b="1" dirty="0">
                <a:solidFill>
                  <a:srgbClr val="000000"/>
                </a:solidFill>
                <a:latin typeface="Arial"/>
              </a:rPr>
              <a:t> by 2050.</a:t>
            </a:r>
            <a:endParaRPr lang="en-US" sz="1050" dirty="0">
              <a:solidFill>
                <a:srgbClr val="000000"/>
              </a:solidFill>
              <a:latin typeface="Arial"/>
            </a:endParaRPr>
          </a:p>
          <a:p>
            <a:pPr marL="177800" indent="-177800" defTabSz="711200">
              <a:spcBef>
                <a:spcPts val="400"/>
              </a:spcBef>
              <a:spcAft>
                <a:spcPts val="400"/>
              </a:spcAft>
              <a:buFontTx/>
              <a:buChar char="•"/>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Unabated fossil fuels will decline by 5.6% annually </a:t>
            </a:r>
            <a:r>
              <a:rPr kumimoji="0" lang="en-US" sz="1050" i="0" u="none" strike="noStrike" kern="1200" cap="none" spc="0" normalizeH="0" baseline="0" noProof="0" dirty="0">
                <a:ln>
                  <a:noFill/>
                </a:ln>
                <a:solidFill>
                  <a:srgbClr val="000000"/>
                </a:solidFill>
                <a:effectLst/>
                <a:uLnTx/>
                <a:uFillTx/>
                <a:latin typeface="Arial"/>
                <a:ea typeface="+mn-ea"/>
                <a:cs typeface="+mn-cs"/>
              </a:rPr>
              <a:t>between 2022 and 2050</a:t>
            </a:r>
            <a:r>
              <a:rPr kumimoji="0" lang="en-US" sz="1050" dirty="0">
                <a:solidFill>
                  <a:srgbClr val="000000"/>
                </a:solidFill>
                <a:latin typeface="Arial"/>
                <a:ea typeface="+mn-ea"/>
                <a:cs typeface="Arial"/>
              </a:rPr>
              <a:t>; </a:t>
            </a:r>
            <a:r>
              <a:rPr lang="en-US" sz="1050" dirty="0">
                <a:solidFill>
                  <a:srgbClr val="000000"/>
                </a:solidFill>
                <a:latin typeface="Arial"/>
              </a:rPr>
              <a:t>IEA projects that </a:t>
            </a:r>
            <a:r>
              <a:rPr lang="en-US" sz="1050" b="1" dirty="0" err="1">
                <a:solidFill>
                  <a:srgbClr val="000000"/>
                </a:solidFill>
                <a:latin typeface="Arial"/>
              </a:rPr>
              <a:t>fo</a:t>
            </a:r>
            <a:r>
              <a:rPr kumimoji="0" lang="en-US" sz="1050" b="1" i="0" u="none" strike="noStrike" kern="1200" cap="none" spc="0" normalizeH="0" baseline="0" noProof="0" dirty="0">
                <a:ln>
                  <a:noFill/>
                </a:ln>
                <a:solidFill>
                  <a:srgbClr val="000000"/>
                </a:solidFill>
                <a:effectLst/>
                <a:uLnTx/>
                <a:uFillTx/>
                <a:latin typeface="Arial"/>
                <a:ea typeface="+mn-ea"/>
                <a:cs typeface="+mn-cs"/>
              </a:rPr>
              <a:t>ssil fuels equipped with </a:t>
            </a:r>
            <a:r>
              <a:rPr lang="en-US" sz="1050" b="1" dirty="0">
                <a:solidFill>
                  <a:srgbClr val="000000"/>
                </a:solidFill>
                <a:latin typeface="Arial"/>
              </a:rPr>
              <a:t>carbon capture </a:t>
            </a:r>
            <a:r>
              <a:rPr lang="en-US" sz="1050" dirty="0">
                <a:solidFill>
                  <a:srgbClr val="000000"/>
                </a:solidFill>
                <a:latin typeface="Arial"/>
              </a:rPr>
              <a:t>will</a:t>
            </a:r>
            <a:r>
              <a:rPr kumimoji="0" lang="en-US" sz="1050" i="0" u="none" strike="noStrike" kern="1200" cap="none" spc="0" normalizeH="0" baseline="0" noProof="0" dirty="0">
                <a:ln>
                  <a:noFill/>
                </a:ln>
                <a:solidFill>
                  <a:srgbClr val="000000"/>
                </a:solidFill>
                <a:effectLst/>
                <a:uLnTx/>
                <a:uFillTx/>
                <a:latin typeface="Arial"/>
                <a:ea typeface="+mn-ea"/>
                <a:cs typeface="+mn-cs"/>
              </a:rPr>
              <a:t> grow by </a:t>
            </a:r>
            <a:r>
              <a:rPr lang="en-US" sz="1050" b="1" dirty="0">
                <a:solidFill>
                  <a:srgbClr val="000000"/>
                </a:solidFill>
                <a:latin typeface="Arial"/>
              </a:rPr>
              <a:t>31</a:t>
            </a:r>
            <a:r>
              <a:rPr kumimoji="0" lang="en-US" sz="1050" b="1" i="0" u="none" strike="noStrike" kern="1200" cap="none" spc="0" normalizeH="0" baseline="0" noProof="0" dirty="0">
                <a:ln>
                  <a:noFill/>
                </a:ln>
                <a:solidFill>
                  <a:srgbClr val="000000"/>
                </a:solidFill>
                <a:effectLst/>
                <a:uLnTx/>
                <a:uFillTx/>
                <a:latin typeface="Arial"/>
                <a:ea typeface="+mn-ea"/>
                <a:cs typeface="+mn-cs"/>
              </a:rPr>
              <a:t>% annually </a:t>
            </a:r>
            <a:r>
              <a:rPr kumimoji="0" lang="en-US" sz="1050" i="0" u="none" strike="noStrike" kern="1200" cap="none" spc="0" normalizeH="0" baseline="0" noProof="0" dirty="0">
                <a:ln>
                  <a:noFill/>
                </a:ln>
                <a:solidFill>
                  <a:srgbClr val="000000"/>
                </a:solidFill>
                <a:effectLst/>
                <a:uLnTx/>
                <a:uFillTx/>
                <a:latin typeface="Arial"/>
                <a:ea typeface="+mn-ea"/>
                <a:cs typeface="+mn-cs"/>
              </a:rPr>
              <a:t>from 2022 to 2030.</a:t>
            </a:r>
            <a:endParaRPr lang="en-US" sz="1050" b="1" dirty="0">
              <a:solidFill>
                <a:srgbClr val="000000"/>
              </a:solidFill>
              <a:latin typeface="Arial"/>
              <a:cs typeface="Arial"/>
            </a:endParaRPr>
          </a:p>
        </p:txBody>
      </p:sp>
    </p:spTree>
    <p:custDataLst>
      <p:tags r:id="rId1"/>
    </p:custDataLst>
    <p:extLst>
      <p:ext uri="{BB962C8B-B14F-4D97-AF65-F5344CB8AC3E}">
        <p14:creationId xmlns:p14="http://schemas.microsoft.com/office/powerpoint/2010/main" val="27728590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AD294-1A62-3204-1D7C-17EDB12B4BA6}"/>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02983350-1481-078A-3FAC-54C96BB579C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03" imgH="503" progId="TCLayout.ActiveDocument.1">
                  <p:embed/>
                </p:oleObj>
              </mc:Choice>
              <mc:Fallback>
                <p:oleObj name="think-cell Slide" r:id="rId7" imgW="503" imgH="503" progId="TCLayout.ActiveDocument.1">
                  <p:embed/>
                  <p:pic>
                    <p:nvPicPr>
                      <p:cNvPr id="4" name="think-cell data - do not delete" hidden="1">
                        <a:extLst>
                          <a:ext uri="{FF2B5EF4-FFF2-40B4-BE49-F238E27FC236}">
                            <a16:creationId xmlns:a16="http://schemas.microsoft.com/office/drawing/2014/main" id="{02983350-1481-078A-3FAC-54C96BB579C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FB09CD0C-9AA5-8D73-E86C-A1D42E3513CC}"/>
              </a:ext>
            </a:extLst>
          </p:cNvPr>
          <p:cNvSpPr>
            <a:spLocks noGrp="1"/>
          </p:cNvSpPr>
          <p:nvPr>
            <p:ph type="title"/>
          </p:nvPr>
        </p:nvSpPr>
        <p:spPr/>
        <p:txBody>
          <a:bodyPr vert="horz">
            <a:noAutofit/>
          </a:bodyPr>
          <a:lstStyle/>
          <a:p>
            <a:r>
              <a:rPr lang="en-US" dirty="0"/>
              <a:t>Freight transport emissions are high and only increasing; CCUS is a critical intermediary solution necessary to meet NZE scenarios</a:t>
            </a:r>
          </a:p>
        </p:txBody>
      </p:sp>
      <p:sp>
        <p:nvSpPr>
          <p:cNvPr id="31" name="Rectangle 30">
            <a:extLst>
              <a:ext uri="{FF2B5EF4-FFF2-40B4-BE49-F238E27FC236}">
                <a16:creationId xmlns:a16="http://schemas.microsoft.com/office/drawing/2014/main" id="{E5A4572C-0029-D239-34A3-EA5E41315E07}"/>
              </a:ext>
            </a:extLst>
          </p:cNvPr>
          <p:cNvSpPr/>
          <p:nvPr/>
        </p:nvSpPr>
        <p:spPr bwMode="gray">
          <a:xfrm>
            <a:off x="666750" y="2381250"/>
            <a:ext cx="2254250" cy="660400"/>
          </a:xfrm>
          <a:prstGeom prst="rect">
            <a:avLst/>
          </a:prstGeom>
          <a:solidFill>
            <a:schemeClr val="bg1"/>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nvGrpSpPr>
          <p:cNvPr id="68" name="btfpColumnHeaderBox984923">
            <a:extLst>
              <a:ext uri="{FF2B5EF4-FFF2-40B4-BE49-F238E27FC236}">
                <a16:creationId xmlns:a16="http://schemas.microsoft.com/office/drawing/2014/main" id="{3415A4E4-3DCA-1505-B37C-DD08ABB24389}"/>
              </a:ext>
            </a:extLst>
          </p:cNvPr>
          <p:cNvGrpSpPr/>
          <p:nvPr>
            <p:custDataLst>
              <p:tags r:id="rId3"/>
            </p:custDataLst>
          </p:nvPr>
        </p:nvGrpSpPr>
        <p:grpSpPr>
          <a:xfrm>
            <a:off x="329184" y="1554480"/>
            <a:ext cx="8245636" cy="288219"/>
            <a:chOff x="2054792" y="3736095"/>
            <a:chExt cx="1146427" cy="288219"/>
          </a:xfrm>
        </p:grpSpPr>
        <p:sp>
          <p:nvSpPr>
            <p:cNvPr id="69" name="btfpColumnHeaderBoxText984923">
              <a:extLst>
                <a:ext uri="{FF2B5EF4-FFF2-40B4-BE49-F238E27FC236}">
                  <a16:creationId xmlns:a16="http://schemas.microsoft.com/office/drawing/2014/main" id="{04600C45-AD58-6961-2993-DA3F6B95955E}"/>
                </a:ext>
              </a:extLst>
            </p:cNvPr>
            <p:cNvSpPr txBox="1"/>
            <p:nvPr/>
          </p:nvSpPr>
          <p:spPr bwMode="gray">
            <a:xfrm>
              <a:off x="2054792" y="3736095"/>
              <a:ext cx="1146427" cy="288219"/>
            </a:xfrm>
            <a:prstGeom prst="rect">
              <a:avLst/>
            </a:prstGeom>
            <a:noFill/>
          </p:spPr>
          <p:txBody>
            <a:bodyPr vert="horz" wrap="square" lIns="36036" tIns="36036" rIns="36036" bIns="36036" rtlCol="0" anchor="b">
              <a:spAutoFit/>
            </a:bodyPr>
            <a:lstStyle/>
            <a:p>
              <a:pPr marL="0" indent="0">
                <a:spcBef>
                  <a:spcPts val="0"/>
                </a:spcBef>
                <a:buNone/>
              </a:pPr>
              <a:r>
                <a:rPr lang="en-US" sz="1400" b="1" dirty="0">
                  <a:solidFill>
                    <a:srgbClr val="000000"/>
                  </a:solidFill>
                </a:rPr>
                <a:t>Global </a:t>
              </a:r>
              <a:r>
                <a:rPr lang="en-US" sz="1400" b="1" dirty="0">
                  <a:solidFill>
                    <a:srgbClr val="000000"/>
                  </a:solidFill>
                  <a:ea typeface="+mn-lt"/>
                  <a:cs typeface="+mn-lt"/>
                </a:rPr>
                <a:t>CO</a:t>
              </a:r>
              <a:r>
                <a:rPr lang="en-US" sz="1400" b="1" baseline="-25000" dirty="0">
                  <a:solidFill>
                    <a:srgbClr val="000000"/>
                  </a:solidFill>
                  <a:ea typeface="+mn-lt"/>
                  <a:cs typeface="+mn-lt"/>
                </a:rPr>
                <a:t>2 </a:t>
              </a:r>
              <a:r>
                <a:rPr lang="en-US" sz="1400" b="1" dirty="0">
                  <a:solidFill>
                    <a:srgbClr val="000000"/>
                  </a:solidFill>
                  <a:ea typeface="+mn-lt"/>
                  <a:cs typeface="+mn-lt"/>
                </a:rPr>
                <a:t>transport emissions are set to decline but only with abatement</a:t>
              </a:r>
              <a:endParaRPr lang="en-US" sz="1400" b="1" baseline="-25000" dirty="0">
                <a:solidFill>
                  <a:srgbClr val="000000"/>
                </a:solidFill>
              </a:endParaRPr>
            </a:p>
          </p:txBody>
        </p:sp>
        <p:cxnSp>
          <p:nvCxnSpPr>
            <p:cNvPr id="70" name="btfpColumnHeaderBoxLine984923">
              <a:extLst>
                <a:ext uri="{FF2B5EF4-FFF2-40B4-BE49-F238E27FC236}">
                  <a16:creationId xmlns:a16="http://schemas.microsoft.com/office/drawing/2014/main" id="{DFE9A4B9-30D8-9D51-BC5B-A9F47714E6CE}"/>
                </a:ext>
              </a:extLst>
            </p:cNvPr>
            <p:cNvCxnSpPr>
              <a:cxnSpLocks/>
            </p:cNvCxnSpPr>
            <p:nvPr/>
          </p:nvCxnSpPr>
          <p:spPr bwMode="gray">
            <a:xfrm>
              <a:off x="2054792" y="4024314"/>
              <a:ext cx="1130860"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32" name="btfpNotesBox927036">
            <a:extLst>
              <a:ext uri="{FF2B5EF4-FFF2-40B4-BE49-F238E27FC236}">
                <a16:creationId xmlns:a16="http://schemas.microsoft.com/office/drawing/2014/main" id="{831D7C36-3961-F87B-5CA4-046CA0C798CB}"/>
              </a:ext>
            </a:extLst>
          </p:cNvPr>
          <p:cNvSpPr txBox="1"/>
          <p:nvPr>
            <p:custDataLst>
              <p:tags r:id="rId4"/>
            </p:custDataLst>
          </p:nvPr>
        </p:nvSpPr>
        <p:spPr bwMode="gray">
          <a:xfrm>
            <a:off x="330200" y="6272784"/>
            <a:ext cx="9201793" cy="492443"/>
          </a:xfrm>
          <a:prstGeom prst="rect">
            <a:avLst/>
          </a:prstGeom>
          <a:noFill/>
        </p:spPr>
        <p:txBody>
          <a:bodyPr vert="horz" wrap="square" lIns="0" tIns="0" rIns="0" bIns="0" rtlCol="0" anchor="b">
            <a:spAutoFit/>
          </a:bodyPr>
          <a:lstStyle/>
          <a:p>
            <a:endParaRPr lang="en-US" sz="800" dirty="0">
              <a:cs typeface="Arial"/>
            </a:endParaRPr>
          </a:p>
          <a:p>
            <a:endParaRPr lang="en-US" sz="800" dirty="0">
              <a:cs typeface="Arial"/>
            </a:endParaRPr>
          </a:p>
          <a:p>
            <a:r>
              <a:rPr lang="en-US" sz="800" dirty="0">
                <a:cs typeface="Arial"/>
              </a:rPr>
              <a:t>Sources: </a:t>
            </a:r>
            <a:r>
              <a:rPr lang="en-US" sz="800" dirty="0">
                <a:solidFill>
                  <a:srgbClr val="000000"/>
                </a:solidFill>
              </a:rPr>
              <a:t>IEA, </a:t>
            </a:r>
            <a:r>
              <a:rPr lang="en-US" sz="800" dirty="0">
                <a:solidFill>
                  <a:srgbClr val="000000"/>
                </a:solidFill>
                <a:hlinkClick r:id="rId9"/>
              </a:rPr>
              <a:t>Net Zero by 2050 Report</a:t>
            </a:r>
            <a:r>
              <a:rPr lang="en-US" sz="800" dirty="0">
                <a:solidFill>
                  <a:srgbClr val="000000"/>
                </a:solidFill>
              </a:rPr>
              <a:t> (2021); MIT Climate Lab, </a:t>
            </a:r>
            <a:r>
              <a:rPr lang="en-US" sz="800" dirty="0">
                <a:solidFill>
                  <a:srgbClr val="000000"/>
                </a:solidFill>
                <a:hlinkClick r:id="rId10"/>
              </a:rPr>
              <a:t>Freight Transportation</a:t>
            </a:r>
            <a:r>
              <a:rPr lang="en-US" sz="800" dirty="0">
                <a:solidFill>
                  <a:srgbClr val="000000"/>
                </a:solidFill>
              </a:rPr>
              <a:t> (2023); Lloyd’s Register, </a:t>
            </a:r>
            <a:r>
              <a:rPr lang="en-US" sz="800" dirty="0">
                <a:solidFill>
                  <a:srgbClr val="000000"/>
                </a:solidFill>
                <a:hlinkClick r:id="rId11"/>
              </a:rPr>
              <a:t>Carbon capture in maritime energy transition</a:t>
            </a:r>
            <a:r>
              <a:rPr lang="en-US" sz="800" dirty="0">
                <a:solidFill>
                  <a:srgbClr val="000000"/>
                </a:solidFill>
              </a:rPr>
              <a:t> (2023).</a:t>
            </a:r>
          </a:p>
          <a:p>
            <a:r>
              <a:rPr lang="en-US" sz="800" dirty="0">
                <a:solidFill>
                  <a:srgbClr val="000000"/>
                </a:solidFill>
              </a:rPr>
              <a:t>Credit: Michelle Priscilla, </a:t>
            </a:r>
            <a:r>
              <a:rPr lang="en-US" sz="800" dirty="0"/>
              <a:t>Sean Lee, Petr Jenicek, Hyae Ryung Kim, </a:t>
            </a:r>
            <a:r>
              <a:rPr kumimoji="0" lang="en-US" sz="800" b="0" i="0" u="none" strike="noStrike" kern="1200" cap="none" spc="0" normalizeH="0" baseline="0" noProof="0" dirty="0">
                <a:ln>
                  <a:noFill/>
                </a:ln>
                <a:solidFill>
                  <a:srgbClr val="000000"/>
                </a:solidFill>
                <a:effectLst/>
                <a:uLnTx/>
                <a:uFillTx/>
                <a:latin typeface="Arial"/>
                <a:ea typeface="+mn-ea"/>
                <a:cs typeface="+mn-cs"/>
              </a:rPr>
              <a:t>and </a:t>
            </a:r>
            <a:r>
              <a:rPr lang="en-US" sz="800" dirty="0">
                <a:solidFill>
                  <a:srgbClr val="000000"/>
                </a:solidFill>
                <a:hlinkClick r:id="rId12"/>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3"/>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14"/>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lang="en-US" sz="800" dirty="0">
              <a:solidFill>
                <a:srgbClr val="000000"/>
              </a:solidFill>
            </a:endParaRPr>
          </a:p>
        </p:txBody>
      </p:sp>
      <p:sp>
        <p:nvSpPr>
          <p:cNvPr id="13" name="TextBox 12">
            <a:extLst>
              <a:ext uri="{FF2B5EF4-FFF2-40B4-BE49-F238E27FC236}">
                <a16:creationId xmlns:a16="http://schemas.microsoft.com/office/drawing/2014/main" id="{E53D7F34-465F-BFAC-64CF-78550CD54756}"/>
              </a:ext>
            </a:extLst>
          </p:cNvPr>
          <p:cNvSpPr txBox="1"/>
          <p:nvPr/>
        </p:nvSpPr>
        <p:spPr bwMode="gray">
          <a:xfrm>
            <a:off x="9414024" y="1554480"/>
            <a:ext cx="2447776" cy="4376296"/>
          </a:xfrm>
          <a:prstGeom prst="rect">
            <a:avLst/>
          </a:prstGeom>
          <a:solidFill>
            <a:srgbClr val="E3E8EE"/>
          </a:solidFill>
        </p:spPr>
        <p:txBody>
          <a:bodyPr wrap="square" lIns="137160" tIns="137160" rIns="274320" bIns="137160" rtlCol="0" anchor="t">
            <a:noAutofit/>
          </a:bodyPr>
          <a:lstStyle/>
          <a:p>
            <a:pPr marL="0" indent="0">
              <a:spcBef>
                <a:spcPts val="1200"/>
              </a:spcBef>
              <a:spcAft>
                <a:spcPts val="600"/>
              </a:spcAft>
              <a:buNone/>
            </a:pPr>
            <a:r>
              <a:rPr lang="en-US" sz="1250" b="1" dirty="0"/>
              <a:t>Observations</a:t>
            </a:r>
          </a:p>
          <a:p>
            <a:pPr marL="177800" marR="0" lvl="0" indent="-177800" algn="l" defTabSz="711200" rtl="0" eaLnBrk="1" fontAlgn="auto" latinLnBrk="0" hangingPunct="1">
              <a:lnSpc>
                <a:spcPct val="100000"/>
              </a:lnSpc>
              <a:spcAft>
                <a:spcPts val="400"/>
              </a:spcAft>
              <a:buClrTx/>
              <a:buSzTx/>
              <a:buFontTx/>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Under the NZE scenario, CO</a:t>
            </a:r>
            <a:r>
              <a:rPr kumimoji="0" lang="en-US" sz="1050" b="0" i="0" u="none" strike="noStrike" kern="1200" cap="none" spc="0" normalizeH="0" baseline="-25000" noProof="0" dirty="0">
                <a:ln>
                  <a:noFill/>
                </a:ln>
                <a:solidFill>
                  <a:srgbClr val="000000"/>
                </a:solidFill>
                <a:effectLst/>
                <a:uLnTx/>
                <a:uFillTx/>
                <a:latin typeface="Arial"/>
                <a:ea typeface="+mn-ea"/>
                <a:cs typeface="+mn-cs"/>
              </a:rPr>
              <a:t>2</a:t>
            </a:r>
            <a:r>
              <a:rPr kumimoji="0" lang="en-US" sz="1050" b="1" i="0" u="none" strike="noStrike" kern="1200" cap="none" spc="0" normalizeH="0" baseline="0" noProof="0" dirty="0">
                <a:ln>
                  <a:noFill/>
                </a:ln>
                <a:solidFill>
                  <a:srgbClr val="000000"/>
                </a:solidFill>
                <a:effectLst/>
                <a:uLnTx/>
                <a:uFillTx/>
                <a:latin typeface="Arial"/>
                <a:ea typeface="+mn-ea"/>
                <a:cs typeface="+mn-cs"/>
              </a:rPr>
              <a:t> </a:t>
            </a:r>
            <a:r>
              <a:rPr kumimoji="0" lang="en-US" sz="1050" i="0" u="none" strike="noStrike" kern="1200" cap="none" spc="0" normalizeH="0" baseline="0" noProof="0" dirty="0">
                <a:ln>
                  <a:noFill/>
                </a:ln>
                <a:solidFill>
                  <a:srgbClr val="000000"/>
                </a:solidFill>
                <a:effectLst/>
                <a:uLnTx/>
                <a:uFillTx/>
                <a:latin typeface="Arial"/>
                <a:ea typeface="+mn-ea"/>
                <a:cs typeface="+mn-cs"/>
              </a:rPr>
              <a:t>emissions from</a:t>
            </a:r>
            <a:r>
              <a:rPr kumimoji="0" lang="en-US" sz="1050" b="1" i="0" u="none" strike="noStrike" kern="1200" cap="none" spc="0" normalizeH="0" baseline="0" noProof="0" dirty="0">
                <a:ln>
                  <a:noFill/>
                </a:ln>
                <a:solidFill>
                  <a:srgbClr val="000000"/>
                </a:solidFill>
                <a:effectLst/>
                <a:uLnTx/>
                <a:uFillTx/>
                <a:latin typeface="Arial"/>
                <a:ea typeface="+mn-ea"/>
                <a:cs typeface="+mn-cs"/>
              </a:rPr>
              <a:t> transport are projected to drop to ~0.7 Gt by 2050.</a:t>
            </a:r>
            <a:endParaRPr lang="en-US" sz="1050" b="1" i="0" u="none" strike="noStrike" kern="1200" cap="none" spc="0" normalizeH="0" baseline="0" noProof="0" dirty="0">
              <a:ln>
                <a:noFill/>
              </a:ln>
              <a:solidFill>
                <a:srgbClr val="000000"/>
              </a:solidFill>
              <a:effectLst/>
              <a:uLnTx/>
              <a:uFillTx/>
              <a:latin typeface="Arial"/>
              <a:cs typeface="Arial"/>
            </a:endParaRPr>
          </a:p>
          <a:p>
            <a:pPr marL="177800" marR="0" lvl="0" indent="-177800" algn="l" defTabSz="711200" rtl="0" eaLnBrk="1" fontAlgn="auto" latinLnBrk="0" hangingPunct="1">
              <a:lnSpc>
                <a:spcPct val="100000"/>
              </a:lnSpc>
              <a:spcAft>
                <a:spcPts val="400"/>
              </a:spcAft>
              <a:buClrTx/>
              <a:buSzTx/>
              <a:buFontTx/>
              <a:buChar char="•"/>
              <a:tabLst/>
              <a:defRPr/>
            </a:pPr>
            <a:r>
              <a:rPr lang="en-US" sz="1050" i="0" u="none" strike="noStrike" dirty="0">
                <a:solidFill>
                  <a:srgbClr val="000000"/>
                </a:solidFill>
                <a:effectLst/>
                <a:latin typeface="Arial"/>
                <a:cs typeface="Arial"/>
              </a:rPr>
              <a:t>Freight transportation </a:t>
            </a:r>
            <a:r>
              <a:rPr lang="en-US" sz="1050" b="1" i="0" u="none" strike="noStrike" dirty="0">
                <a:solidFill>
                  <a:srgbClr val="000000"/>
                </a:solidFill>
                <a:effectLst/>
                <a:latin typeface="Arial"/>
                <a:cs typeface="Arial"/>
              </a:rPr>
              <a:t>represents 8% global GHG emissions </a:t>
            </a:r>
            <a:r>
              <a:rPr lang="en-US" sz="1050" i="0" u="none" strike="noStrike" dirty="0">
                <a:solidFill>
                  <a:srgbClr val="000000"/>
                </a:solidFill>
                <a:effectLst/>
                <a:latin typeface="Arial"/>
                <a:cs typeface="Arial"/>
              </a:rPr>
              <a:t>(11% with warehouse and port emissions).</a:t>
            </a:r>
          </a:p>
          <a:p>
            <a:pPr marL="355600" lvl="1" indent="-177800" defTabSz="711200">
              <a:spcAft>
                <a:spcPts val="400"/>
              </a:spcAft>
              <a:buFontTx/>
              <a:buChar char="–"/>
              <a:defRPr/>
            </a:pPr>
            <a:r>
              <a:rPr lang="en-US" sz="1050" dirty="0">
                <a:solidFill>
                  <a:srgbClr val="000000"/>
                </a:solidFill>
                <a:latin typeface="Arial"/>
              </a:rPr>
              <a:t>Demand for freight will increase 3x by 2050, which will </a:t>
            </a:r>
            <a:r>
              <a:rPr lang="en-US" sz="1050" b="1" dirty="0">
                <a:solidFill>
                  <a:srgbClr val="000000"/>
                </a:solidFill>
                <a:latin typeface="Arial"/>
              </a:rPr>
              <a:t>increase GHG emissions 2x </a:t>
            </a:r>
            <a:r>
              <a:rPr lang="en-US" sz="1050" dirty="0">
                <a:solidFill>
                  <a:srgbClr val="000000"/>
                </a:solidFill>
                <a:latin typeface="Arial"/>
              </a:rPr>
              <a:t>and cause freight to be the </a:t>
            </a:r>
            <a:r>
              <a:rPr lang="en-US" sz="1050" b="1" dirty="0">
                <a:solidFill>
                  <a:srgbClr val="000000"/>
                </a:solidFill>
                <a:latin typeface="Arial"/>
              </a:rPr>
              <a:t>highest emitting sector </a:t>
            </a:r>
            <a:r>
              <a:rPr lang="en-US" sz="1050" dirty="0">
                <a:solidFill>
                  <a:srgbClr val="000000"/>
                </a:solidFill>
                <a:latin typeface="Arial"/>
              </a:rPr>
              <a:t>by 2050, without intervention.</a:t>
            </a:r>
          </a:p>
          <a:p>
            <a:pPr marL="171450" indent="-171450">
              <a:spcAft>
                <a:spcPts val="400"/>
              </a:spcAft>
              <a:buFont typeface="Arial" panose="020B0604020202020204" pitchFamily="34" charset="0"/>
              <a:buChar char="•"/>
            </a:pPr>
            <a:r>
              <a:rPr lang="en-US" sz="1050" i="0" u="none" strike="noStrike" dirty="0">
                <a:solidFill>
                  <a:srgbClr val="000000"/>
                </a:solidFill>
                <a:effectLst/>
                <a:latin typeface="Arial"/>
                <a:cs typeface="Arial"/>
              </a:rPr>
              <a:t>Ships represent the majority of cargo</a:t>
            </a:r>
            <a:r>
              <a:rPr lang="en-US" sz="1050" dirty="0">
                <a:solidFill>
                  <a:srgbClr val="000000"/>
                </a:solidFill>
                <a:latin typeface="Arial"/>
                <a:cs typeface="Arial"/>
              </a:rPr>
              <a:t>,</a:t>
            </a:r>
            <a:r>
              <a:rPr lang="en-US" sz="1050" i="0" u="none" strike="noStrike" dirty="0">
                <a:solidFill>
                  <a:srgbClr val="000000"/>
                </a:solidFill>
                <a:effectLst/>
                <a:latin typeface="Arial"/>
                <a:cs typeface="Arial"/>
              </a:rPr>
              <a:t> but trucks and vans are 65% of freight emissions; </a:t>
            </a:r>
            <a:r>
              <a:rPr lang="en-US" sz="1050" b="1" i="0" u="none" strike="noStrike" dirty="0">
                <a:solidFill>
                  <a:srgbClr val="000000"/>
                </a:solidFill>
                <a:effectLst/>
                <a:latin typeface="Arial"/>
                <a:cs typeface="Arial"/>
              </a:rPr>
              <a:t>ships are more energy efficient, but road transport is the faster growing subsector.</a:t>
            </a:r>
          </a:p>
        </p:txBody>
      </p:sp>
      <p:sp>
        <p:nvSpPr>
          <p:cNvPr id="10" name="Oval 9">
            <a:extLst>
              <a:ext uri="{FF2B5EF4-FFF2-40B4-BE49-F238E27FC236}">
                <a16:creationId xmlns:a16="http://schemas.microsoft.com/office/drawing/2014/main" id="{9EFC1CD7-E288-1D20-8AED-39E634A00D3D}"/>
              </a:ext>
            </a:extLst>
          </p:cNvPr>
          <p:cNvSpPr/>
          <p:nvPr/>
        </p:nvSpPr>
        <p:spPr bwMode="gray">
          <a:xfrm>
            <a:off x="0" y="45720"/>
            <a:ext cx="416560" cy="40640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600" b="1">
                <a:solidFill>
                  <a:srgbClr val="FFFFFF"/>
                </a:solidFill>
                <a:latin typeface="Arial"/>
              </a:rPr>
              <a:t>3</a:t>
            </a:r>
            <a:endParaRPr kumimoji="0" lang="en-US" sz="1600" b="1" i="0" u="none" strike="noStrike" kern="1200" cap="none" spc="0" normalizeH="0" baseline="0" noProof="0">
              <a:ln>
                <a:noFill/>
              </a:ln>
              <a:solidFill>
                <a:srgbClr val="FFFFFF"/>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C361C50C-05D3-B60D-7C2C-C13024338D8A}"/>
              </a:ext>
            </a:extLst>
          </p:cNvPr>
          <p:cNvSpPr/>
          <p:nvPr/>
        </p:nvSpPr>
        <p:spPr bwMode="gray">
          <a:xfrm>
            <a:off x="495884" y="68051"/>
            <a:ext cx="2430196" cy="36576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a:solidFill>
                  <a:srgbClr val="FFFFFF"/>
                </a:solidFill>
                <a:latin typeface="Arial"/>
              </a:rPr>
              <a:t>Freight Transport</a:t>
            </a:r>
          </a:p>
        </p:txBody>
      </p:sp>
      <p:graphicFrame>
        <p:nvGraphicFramePr>
          <p:cNvPr id="41" name="Chart 40">
            <a:extLst>
              <a:ext uri="{FF2B5EF4-FFF2-40B4-BE49-F238E27FC236}">
                <a16:creationId xmlns:a16="http://schemas.microsoft.com/office/drawing/2014/main" id="{D6F8E7D4-1C59-C0A2-8FB7-C5D487834009}"/>
              </a:ext>
            </a:extLst>
          </p:cNvPr>
          <p:cNvGraphicFramePr/>
          <p:nvPr/>
        </p:nvGraphicFramePr>
        <p:xfrm>
          <a:off x="357188" y="2221438"/>
          <a:ext cx="8133671" cy="3922322"/>
        </p:xfrm>
        <a:graphic>
          <a:graphicData uri="http://schemas.openxmlformats.org/drawingml/2006/chart">
            <c:chart xmlns:c="http://schemas.openxmlformats.org/drawingml/2006/chart" xmlns:r="http://schemas.openxmlformats.org/officeDocument/2006/relationships" r:id="rId15"/>
          </a:graphicData>
        </a:graphic>
      </p:graphicFrame>
    </p:spTree>
    <p:custDataLst>
      <p:tags r:id="rId1"/>
    </p:custDataLst>
    <p:extLst>
      <p:ext uri="{BB962C8B-B14F-4D97-AF65-F5344CB8AC3E}">
        <p14:creationId xmlns:p14="http://schemas.microsoft.com/office/powerpoint/2010/main" val="14490844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think-cell data - do not delete" hidden="1">
            <a:extLst>
              <a:ext uri="{FF2B5EF4-FFF2-40B4-BE49-F238E27FC236}">
                <a16:creationId xmlns:a16="http://schemas.microsoft.com/office/drawing/2014/main" id="{2A29F7D9-2A8B-6FB3-7CF3-A9A5795F7E18}"/>
              </a:ext>
            </a:extLst>
          </p:cNvPr>
          <p:cNvGraphicFramePr>
            <a:graphicFrameLocks noChangeAspect="1"/>
          </p:cNvGraphicFramePr>
          <p:nvPr>
            <p:custDataLst>
              <p:tags r:id="rId1"/>
            </p:custDataLst>
            <p:extLst>
              <p:ext uri="{D42A27DB-BD31-4B8C-83A1-F6EECF244321}">
                <p14:modId xmlns:p14="http://schemas.microsoft.com/office/powerpoint/2010/main" val="24270009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5" imgW="7772400" imgH="10058400" progId="TCLayout.ActiveDocument.1">
                  <p:embed/>
                </p:oleObj>
              </mc:Choice>
              <mc:Fallback>
                <p:oleObj name="think-cell Slide" r:id="rId45" imgW="7772400" imgH="10058400" progId="TCLayout.ActiveDocument.1">
                  <p:embed/>
                  <p:pic>
                    <p:nvPicPr>
                      <p:cNvPr id="0" name=""/>
                      <p:cNvPicPr/>
                      <p:nvPr/>
                    </p:nvPicPr>
                    <p:blipFill>
                      <a:blip r:embed="rId46"/>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A80C966-7769-FFE1-DAF3-8E520FE5B7D0}"/>
              </a:ext>
            </a:extLst>
          </p:cNvPr>
          <p:cNvSpPr>
            <a:spLocks noGrp="1"/>
          </p:cNvSpPr>
          <p:nvPr>
            <p:ph type="title"/>
          </p:nvPr>
        </p:nvSpPr>
        <p:spPr/>
        <p:txBody>
          <a:bodyPr vert="horz">
            <a:noAutofit/>
          </a:bodyPr>
          <a:lstStyle/>
          <a:p>
            <a:r>
              <a:rPr lang="en-US" dirty="0"/>
              <a:t>Cost of capturing carbon in the freight transport industry is extremely high; current prototypes are at $769 per ton of CO</a:t>
            </a:r>
            <a:r>
              <a:rPr lang="en-US" baseline="-25000" dirty="0"/>
              <a:t>2</a:t>
            </a:r>
            <a:endParaRPr lang="en-US" dirty="0"/>
          </a:p>
        </p:txBody>
      </p:sp>
      <p:sp>
        <p:nvSpPr>
          <p:cNvPr id="3" name="Title 5">
            <a:extLst>
              <a:ext uri="{FF2B5EF4-FFF2-40B4-BE49-F238E27FC236}">
                <a16:creationId xmlns:a16="http://schemas.microsoft.com/office/drawing/2014/main" id="{F2460E61-53E4-999E-42E1-FD842711288B}"/>
              </a:ext>
            </a:extLst>
          </p:cNvPr>
          <p:cNvSpPr txBox="1">
            <a:spLocks/>
          </p:cNvSpPr>
          <p:nvPr/>
        </p:nvSpPr>
        <p:spPr>
          <a:xfrm>
            <a:off x="330200" y="523318"/>
            <a:ext cx="11531600" cy="882788"/>
          </a:xfrm>
          <a:prstGeom prst="rect">
            <a:avLst/>
          </a:prstGeom>
        </p:spPr>
        <p:txBody>
          <a:bodyPr vert="horz" lIns="91440" tIns="0" rIns="91440" bIns="45720" rtlCol="0" anchor="t">
            <a:noAutofit/>
          </a:bodyPr>
          <a:lstStyle>
            <a:lvl1pPr algn="l" defTabSz="711200" rtl="0" eaLnBrk="1" latinLnBrk="0" hangingPunct="1">
              <a:lnSpc>
                <a:spcPct val="100000"/>
              </a:lnSpc>
              <a:spcBef>
                <a:spcPct val="0"/>
              </a:spcBef>
              <a:buNone/>
              <a:defRPr sz="2800" b="1" kern="1200" baseline="0">
                <a:solidFill>
                  <a:schemeClr val="tx1"/>
                </a:solidFill>
                <a:latin typeface="+mj-lt"/>
                <a:ea typeface="+mj-ea"/>
                <a:cs typeface="+mj-cs"/>
              </a:defRPr>
            </a:lvl1pPr>
          </a:lstStyle>
          <a:p>
            <a:endParaRPr lang="en-US">
              <a:highlight>
                <a:srgbClr val="FFFF00"/>
              </a:highlight>
            </a:endParaRPr>
          </a:p>
        </p:txBody>
      </p:sp>
      <p:grpSp>
        <p:nvGrpSpPr>
          <p:cNvPr id="4" name="btfpColumnHeaderBox453568">
            <a:extLst>
              <a:ext uri="{FF2B5EF4-FFF2-40B4-BE49-F238E27FC236}">
                <a16:creationId xmlns:a16="http://schemas.microsoft.com/office/drawing/2014/main" id="{8B84DF37-1CBA-96C9-558D-CD4093FD61D9}"/>
              </a:ext>
            </a:extLst>
          </p:cNvPr>
          <p:cNvGrpSpPr/>
          <p:nvPr>
            <p:custDataLst>
              <p:tags r:id="rId2"/>
            </p:custDataLst>
          </p:nvPr>
        </p:nvGrpSpPr>
        <p:grpSpPr>
          <a:xfrm>
            <a:off x="329184" y="1554480"/>
            <a:ext cx="7281863" cy="296120"/>
            <a:chOff x="330200" y="1621675"/>
            <a:chExt cx="3483504" cy="204784"/>
          </a:xfrm>
        </p:grpSpPr>
        <p:sp>
          <p:nvSpPr>
            <p:cNvPr id="5" name="btfpColumnHeaderBoxText453568">
              <a:extLst>
                <a:ext uri="{FF2B5EF4-FFF2-40B4-BE49-F238E27FC236}">
                  <a16:creationId xmlns:a16="http://schemas.microsoft.com/office/drawing/2014/main" id="{B0B418BF-C1E6-AB35-81F9-6FFACDA80868}"/>
                </a:ext>
              </a:extLst>
            </p:cNvPr>
            <p:cNvSpPr txBox="1"/>
            <p:nvPr/>
          </p:nvSpPr>
          <p:spPr bwMode="gray">
            <a:xfrm>
              <a:off x="330200" y="1621675"/>
              <a:ext cx="3483504" cy="199320"/>
            </a:xfrm>
            <a:prstGeom prst="rect">
              <a:avLst/>
            </a:prstGeom>
            <a:noFill/>
          </p:spPr>
          <p:txBody>
            <a:bodyPr vert="horz" wrap="square" lIns="36036" tIns="36036" rIns="36036" bIns="36036"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Freight transport levelized cost is far beyond industry </a:t>
              </a:r>
              <a:r>
                <a:rPr lang="en-US" sz="1400" b="1">
                  <a:solidFill>
                    <a:srgbClr val="000000"/>
                  </a:solidFill>
                  <a:latin typeface="Arial"/>
                </a:rPr>
                <a:t>standards</a:t>
              </a:r>
              <a:endParaRPr kumimoji="0" lang="en-US" sz="1400" b="1" i="0" u="none" strike="noStrike" kern="1200" cap="none" spc="0" normalizeH="0" baseline="-25000" noProof="0">
                <a:ln>
                  <a:noFill/>
                </a:ln>
                <a:solidFill>
                  <a:srgbClr val="000000"/>
                </a:solidFill>
                <a:effectLst/>
                <a:uLnTx/>
                <a:uFillTx/>
                <a:latin typeface="Arial"/>
                <a:ea typeface="+mn-ea"/>
                <a:cs typeface="+mn-cs"/>
              </a:endParaRPr>
            </a:p>
          </p:txBody>
        </p:sp>
        <p:cxnSp>
          <p:nvCxnSpPr>
            <p:cNvPr id="6" name="btfpColumnHeaderBoxLine453568">
              <a:extLst>
                <a:ext uri="{FF2B5EF4-FFF2-40B4-BE49-F238E27FC236}">
                  <a16:creationId xmlns:a16="http://schemas.microsoft.com/office/drawing/2014/main" id="{79A25E4D-5528-4AD0-FD4F-165785E3C44B}"/>
                </a:ext>
              </a:extLst>
            </p:cNvPr>
            <p:cNvCxnSpPr/>
            <p:nvPr/>
          </p:nvCxnSpPr>
          <p:spPr bwMode="gray">
            <a:xfrm>
              <a:off x="330200" y="1826459"/>
              <a:ext cx="3483504"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7" name="TextBox 8">
            <a:extLst>
              <a:ext uri="{FF2B5EF4-FFF2-40B4-BE49-F238E27FC236}">
                <a16:creationId xmlns:a16="http://schemas.microsoft.com/office/drawing/2014/main" id="{5D71813B-A4C4-77B3-10C4-3CD263FA129B}"/>
              </a:ext>
            </a:extLst>
          </p:cNvPr>
          <p:cNvSpPr txBox="1"/>
          <p:nvPr/>
        </p:nvSpPr>
        <p:spPr bwMode="gray">
          <a:xfrm>
            <a:off x="9391052" y="1554479"/>
            <a:ext cx="2470748" cy="4718305"/>
          </a:xfrm>
          <a:prstGeom prst="rect">
            <a:avLst/>
          </a:prstGeom>
          <a:solidFill>
            <a:srgbClr val="E3E8EE"/>
          </a:solidFill>
          <a:ln w="9525" cap="flat" cmpd="sng" algn="ctr">
            <a:noFill/>
            <a:prstDash val="solid"/>
            <a:round/>
            <a:headEnd type="none" w="med" len="med"/>
            <a:tailEnd type="none" w="med" len="med"/>
          </a:ln>
        </p:spPr>
        <p:txBody>
          <a:bodyPr wrap="square" lIns="137160" tIns="137160" rIns="274320" bIns="137160" rtlCol="0" anchor="t">
            <a:noAutofit/>
          </a:bodyPr>
          <a:lstStyle/>
          <a:p>
            <a:pPr marL="0" marR="0" lvl="0" indent="-177800" algn="l" defTabSz="711200" rtl="0" eaLnBrk="1" fontAlgn="auto" latinLnBrk="0" hangingPunct="1">
              <a:lnSpc>
                <a:spcPct val="100000"/>
              </a:lnSpc>
              <a:spcBef>
                <a:spcPts val="1200"/>
              </a:spcBef>
              <a:spcAft>
                <a:spcPts val="60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Observations</a:t>
            </a:r>
            <a:endParaRPr kumimoji="0" lang="en-US" sz="1050" b="1" i="0" u="none" strike="noStrike" kern="1200" cap="none" spc="0" normalizeH="0" baseline="0" noProof="0" dirty="0">
              <a:ln>
                <a:noFill/>
              </a:ln>
              <a:solidFill>
                <a:srgbClr val="000000"/>
              </a:solidFill>
              <a:effectLst/>
              <a:uLnTx/>
              <a:uFillTx/>
              <a:latin typeface="Arial"/>
              <a:ea typeface="+mn-ea"/>
              <a:cs typeface="Arial"/>
            </a:endParaRPr>
          </a:p>
          <a:p>
            <a:pPr marL="177800" indent="-177800" defTabSz="711200">
              <a:spcAft>
                <a:spcPts val="400"/>
              </a:spcAft>
              <a:buFont typeface="Arial"/>
              <a:buChar char="•"/>
              <a:defRPr/>
            </a:pPr>
            <a:r>
              <a:rPr kumimoji="0" lang="en-US" sz="1050" b="0" i="0" u="none" strike="noStrike" kern="1200" cap="none" spc="0" normalizeH="0" baseline="0" noProof="0" dirty="0">
                <a:ln>
                  <a:noFill/>
                </a:ln>
                <a:solidFill>
                  <a:srgbClr val="000000"/>
                </a:solidFill>
                <a:effectLst/>
                <a:uLnTx/>
                <a:uFillTx/>
                <a:latin typeface="Arial"/>
                <a:ea typeface="+mn-ea"/>
                <a:cs typeface="Arial"/>
              </a:rPr>
              <a:t>Due to logistical and technological constraints, </a:t>
            </a:r>
            <a:r>
              <a:rPr kumimoji="0" lang="en-US" sz="1050" b="1" i="0" u="none" strike="noStrike" kern="1200" cap="none" spc="0" normalizeH="0" baseline="0" noProof="0" dirty="0">
                <a:ln>
                  <a:noFill/>
                </a:ln>
                <a:solidFill>
                  <a:srgbClr val="000000"/>
                </a:solidFill>
                <a:effectLst/>
                <a:uLnTx/>
                <a:uFillTx/>
                <a:latin typeface="Arial"/>
                <a:ea typeface="+mn-ea"/>
                <a:cs typeface="Arial"/>
              </a:rPr>
              <a:t>freight transport CCUS costs are very high and expected to stay at the top end of industry average.</a:t>
            </a:r>
          </a:p>
          <a:p>
            <a:pPr marL="177800" indent="-177800" defTabSz="711200">
              <a:spcAft>
                <a:spcPts val="400"/>
              </a:spcAft>
              <a:buFont typeface="Arial"/>
              <a:buChar char="•"/>
              <a:defRPr/>
            </a:pPr>
            <a:r>
              <a:rPr kumimoji="0" lang="en-US" sz="1050" b="1" i="0" u="none" strike="noStrike" kern="1200" cap="none" spc="0" normalizeH="0" baseline="0" noProof="0" dirty="0">
                <a:ln>
                  <a:noFill/>
                </a:ln>
                <a:solidFill>
                  <a:srgbClr val="000000"/>
                </a:solidFill>
                <a:effectLst/>
                <a:uLnTx/>
                <a:uFillTx/>
                <a:latin typeface="Arial"/>
                <a:ea typeface="+mn-ea"/>
                <a:cs typeface="Arial"/>
              </a:rPr>
              <a:t>Technology is currently nascent</a:t>
            </a:r>
            <a:r>
              <a:rPr lang="en-US" sz="1050" dirty="0">
                <a:solidFill>
                  <a:srgbClr val="000000"/>
                </a:solidFill>
                <a:latin typeface="Arial"/>
                <a:cs typeface="Arial"/>
              </a:rPr>
              <a:t>;</a:t>
            </a:r>
            <a:r>
              <a:rPr kumimoji="0" lang="en-US" sz="1050" b="0" i="0" u="none" strike="noStrike" kern="1200" cap="none" spc="0" normalizeH="0" baseline="0" noProof="0" dirty="0">
                <a:ln>
                  <a:noFill/>
                </a:ln>
                <a:solidFill>
                  <a:srgbClr val="000000"/>
                </a:solidFill>
                <a:effectLst/>
                <a:uLnTx/>
                <a:uFillTx/>
                <a:latin typeface="Arial"/>
                <a:ea typeface="+mn-ea"/>
                <a:cs typeface="Arial"/>
              </a:rPr>
              <a:t> CCUS for shipping is ahead of road transport CCUS with first prototypes developed.</a:t>
            </a:r>
          </a:p>
          <a:p>
            <a:pPr marL="177800" indent="-177800" defTabSz="711200">
              <a:spcAft>
                <a:spcPts val="400"/>
              </a:spcAft>
              <a:buFont typeface="Arial"/>
              <a:buChar char="•"/>
              <a:defRPr/>
            </a:pPr>
            <a:r>
              <a:rPr lang="en-US" sz="1050" dirty="0">
                <a:solidFill>
                  <a:srgbClr val="000000"/>
                </a:solidFill>
                <a:latin typeface="Arial"/>
                <a:cs typeface="Arial"/>
              </a:rPr>
              <a:t>The first shipping CCUS prototype was tested by the Oil &amp; Gas Climate Initiative together with cargo ship operator Stena Bulk.</a:t>
            </a:r>
          </a:p>
          <a:p>
            <a:pPr marL="177800" indent="-177800" defTabSz="711200">
              <a:spcAft>
                <a:spcPts val="400"/>
              </a:spcAft>
              <a:buFont typeface="Arial"/>
              <a:buChar char="•"/>
              <a:defRPr/>
            </a:pPr>
            <a:r>
              <a:rPr lang="en-US" sz="1050" b="1" dirty="0">
                <a:solidFill>
                  <a:srgbClr val="000000"/>
                </a:solidFill>
                <a:latin typeface="Arial"/>
                <a:cs typeface="Arial"/>
              </a:rPr>
              <a:t>The first prototype had very high costs, $769/ton,</a:t>
            </a:r>
            <a:r>
              <a:rPr lang="en-US" sz="1050" dirty="0">
                <a:solidFill>
                  <a:srgbClr val="000000"/>
                </a:solidFill>
                <a:latin typeface="Arial"/>
                <a:cs typeface="Arial"/>
              </a:rPr>
              <a:t> due to high </a:t>
            </a:r>
            <a:r>
              <a:rPr lang="en-US" sz="1050" dirty="0" err="1">
                <a:solidFill>
                  <a:srgbClr val="000000"/>
                </a:solidFill>
                <a:latin typeface="Arial"/>
                <a:cs typeface="Arial"/>
              </a:rPr>
              <a:t>CapEx</a:t>
            </a:r>
            <a:r>
              <a:rPr lang="en-US" sz="1050" dirty="0">
                <a:solidFill>
                  <a:srgbClr val="000000"/>
                </a:solidFill>
                <a:latin typeface="Arial"/>
                <a:cs typeface="Arial"/>
              </a:rPr>
              <a:t>, low efficiency, and high fuel penalty (10%).</a:t>
            </a:r>
          </a:p>
          <a:p>
            <a:pPr marL="177800" indent="-177800" defTabSz="711200">
              <a:spcAft>
                <a:spcPts val="400"/>
              </a:spcAft>
              <a:buFont typeface="Arial"/>
              <a:buChar char="•"/>
              <a:defRPr/>
            </a:pPr>
            <a:r>
              <a:rPr kumimoji="0" lang="en-US" sz="1050" b="1" i="0" u="none" strike="noStrike" kern="1200" cap="none" spc="0" normalizeH="0" baseline="0" noProof="0" dirty="0">
                <a:ln>
                  <a:noFill/>
                </a:ln>
                <a:solidFill>
                  <a:srgbClr val="000000"/>
                </a:solidFill>
                <a:effectLst/>
                <a:uLnTx/>
                <a:uFillTx/>
                <a:latin typeface="Arial"/>
                <a:ea typeface="+mn-ea"/>
                <a:cs typeface="Arial"/>
              </a:rPr>
              <a:t>Costs of o</a:t>
            </a:r>
            <a:r>
              <a:rPr lang="en-US" sz="1050" b="1" dirty="0" err="1">
                <a:solidFill>
                  <a:srgbClr val="000000"/>
                </a:solidFill>
                <a:latin typeface="Arial"/>
                <a:cs typeface="Arial"/>
              </a:rPr>
              <a:t>nboard</a:t>
            </a:r>
            <a:r>
              <a:rPr lang="en-US" sz="1050" b="1" dirty="0">
                <a:solidFill>
                  <a:srgbClr val="000000"/>
                </a:solidFill>
                <a:latin typeface="Arial"/>
                <a:cs typeface="Arial"/>
              </a:rPr>
              <a:t> CCUS for cargo ships is </a:t>
            </a:r>
            <a:r>
              <a:rPr lang="en-US" sz="1050" b="1" dirty="0">
                <a:solidFill>
                  <a:srgbClr val="000000"/>
                </a:solidFill>
                <a:cs typeface="Arial"/>
              </a:rPr>
              <a:t>expected </a:t>
            </a:r>
            <a:r>
              <a:rPr lang="en-US" sz="1050" b="1" dirty="0">
                <a:solidFill>
                  <a:srgbClr val="000000"/>
                </a:solidFill>
                <a:latin typeface="Arial"/>
                <a:cs typeface="Arial"/>
              </a:rPr>
              <a:t>to decrease to $150/ton by 2050, remaining at the top end of expected CCUS costs </a:t>
            </a:r>
            <a:r>
              <a:rPr lang="en-US" sz="1050" dirty="0">
                <a:solidFill>
                  <a:srgbClr val="000000"/>
                </a:solidFill>
                <a:latin typeface="Arial"/>
                <a:cs typeface="Arial"/>
              </a:rPr>
              <a:t>across industries.</a:t>
            </a:r>
            <a:endParaRPr kumimoji="0" lang="en-US" sz="1050" b="0" i="0" u="none" strike="noStrike" kern="1200" cap="none" spc="0" normalizeH="0" baseline="0" noProof="0" dirty="0">
              <a:ln>
                <a:noFill/>
              </a:ln>
              <a:solidFill>
                <a:srgbClr val="000000"/>
              </a:solidFill>
              <a:effectLst/>
              <a:uLnTx/>
              <a:uFillTx/>
              <a:latin typeface="Arial"/>
              <a:ea typeface="+mn-ea"/>
              <a:cs typeface="Arial"/>
            </a:endParaRPr>
          </a:p>
          <a:p>
            <a:pPr marL="0" marR="0" lvl="0" indent="-177800" algn="l" defTabSz="711200" rtl="0" eaLnBrk="1" fontAlgn="auto" latinLnBrk="0" hangingPunct="1">
              <a:lnSpc>
                <a:spcPct val="100000"/>
              </a:lnSpc>
              <a:spcBef>
                <a:spcPts val="1200"/>
              </a:spcBef>
              <a:spcAft>
                <a:spcPts val="60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711200" rtl="0" eaLnBrk="1" fontAlgn="auto" latinLnBrk="0" hangingPunct="1">
              <a:lnSpc>
                <a:spcPct val="100000"/>
              </a:lnSpc>
              <a:spcBef>
                <a:spcPts val="1200"/>
              </a:spcBef>
              <a:spcAft>
                <a:spcPts val="600"/>
              </a:spcAft>
              <a:buClrTx/>
              <a:buSzTx/>
              <a:buFontTx/>
              <a:buNone/>
              <a:tabLst/>
              <a:defRPr/>
            </a:pPr>
            <a:endParaRPr kumimoji="0" lang="en-US" sz="1050" b="1"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711200" rtl="0" eaLnBrk="1" fontAlgn="auto" latinLnBrk="0" hangingPunct="1">
              <a:lnSpc>
                <a:spcPct val="100000"/>
              </a:lnSpc>
              <a:spcBef>
                <a:spcPts val="1200"/>
              </a:spcBef>
              <a:spcAft>
                <a:spcPts val="600"/>
              </a:spcAft>
              <a:buClrTx/>
              <a:buSzTx/>
              <a:buFontTx/>
              <a:buNone/>
              <a:tabLst/>
              <a:defRPr/>
            </a:pPr>
            <a:endParaRPr lang="en-US" sz="1050" b="1" dirty="0">
              <a:solidFill>
                <a:srgbClr val="000000"/>
              </a:solidFill>
              <a:latin typeface="Arial"/>
              <a:cs typeface="Arial"/>
            </a:endParaRPr>
          </a:p>
          <a:p>
            <a:pPr marL="0" marR="0" lvl="0" indent="0" algn="l" defTabSz="711200" rtl="0" eaLnBrk="1" fontAlgn="auto" latinLnBrk="0" hangingPunct="1">
              <a:lnSpc>
                <a:spcPct val="100000"/>
              </a:lnSpc>
              <a:spcBef>
                <a:spcPts val="1200"/>
              </a:spcBef>
              <a:spcAft>
                <a:spcPts val="600"/>
              </a:spcAft>
              <a:buClrTx/>
              <a:buSzTx/>
              <a:buFontTx/>
              <a:buNone/>
              <a:tabLst/>
              <a:defRPr/>
            </a:pPr>
            <a:endParaRPr kumimoji="0" lang="en-US" sz="1050" b="1"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711200" rtl="0" eaLnBrk="1" fontAlgn="auto" latinLnBrk="0" hangingPunct="1">
              <a:lnSpc>
                <a:spcPct val="100000"/>
              </a:lnSpc>
              <a:spcBef>
                <a:spcPts val="1200"/>
              </a:spcBef>
              <a:spcAft>
                <a:spcPts val="600"/>
              </a:spcAft>
              <a:buClrTx/>
              <a:buSzTx/>
              <a:buFontTx/>
              <a:buNone/>
              <a:tabLst/>
              <a:defRPr/>
            </a:pPr>
            <a:br>
              <a:rPr kumimoji="0" lang="en-US" sz="1050" b="1" i="0" u="none" strike="noStrike" kern="1200" cap="none" spc="0" normalizeH="0" baseline="0" noProof="0" dirty="0">
                <a:ln>
                  <a:noFill/>
                </a:ln>
                <a:solidFill>
                  <a:srgbClr val="000000"/>
                </a:solidFill>
                <a:effectLst/>
                <a:uLnTx/>
                <a:uFillTx/>
                <a:latin typeface="Arial"/>
                <a:ea typeface="+mn-ea"/>
                <a:cs typeface="Arial"/>
              </a:rPr>
            </a:br>
            <a:endParaRPr kumimoji="0" lang="en-US" sz="10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Oval 7">
            <a:extLst>
              <a:ext uri="{FF2B5EF4-FFF2-40B4-BE49-F238E27FC236}">
                <a16:creationId xmlns:a16="http://schemas.microsoft.com/office/drawing/2014/main" id="{3FCC9DD8-A386-3C33-FF65-CD3292A6478C}"/>
              </a:ext>
            </a:extLst>
          </p:cNvPr>
          <p:cNvSpPr/>
          <p:nvPr/>
        </p:nvSpPr>
        <p:spPr bwMode="gray">
          <a:xfrm>
            <a:off x="0" y="45720"/>
            <a:ext cx="416560" cy="40640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600" b="1">
                <a:solidFill>
                  <a:srgbClr val="FFFFFF"/>
                </a:solidFill>
                <a:latin typeface="Arial"/>
              </a:rPr>
              <a:t>3</a:t>
            </a:r>
            <a:endParaRPr kumimoji="0" lang="en-US" sz="1600" b="1"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2D82DB41-703F-603C-0533-6B37673C8B60}"/>
              </a:ext>
            </a:extLst>
          </p:cNvPr>
          <p:cNvSpPr/>
          <p:nvPr/>
        </p:nvSpPr>
        <p:spPr bwMode="gray">
          <a:xfrm>
            <a:off x="495884" y="68051"/>
            <a:ext cx="2430196" cy="36576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a:solidFill>
                  <a:srgbClr val="FFFFFF"/>
                </a:solidFill>
                <a:latin typeface="Arial"/>
              </a:rPr>
              <a:t>Freight Transport</a:t>
            </a:r>
          </a:p>
        </p:txBody>
      </p:sp>
      <p:sp>
        <p:nvSpPr>
          <p:cNvPr id="10" name="btfpNotesBox927036">
            <a:extLst>
              <a:ext uri="{FF2B5EF4-FFF2-40B4-BE49-F238E27FC236}">
                <a16:creationId xmlns:a16="http://schemas.microsoft.com/office/drawing/2014/main" id="{77A89DA6-F923-6D6A-906C-8BF17018BBE2}"/>
              </a:ext>
            </a:extLst>
          </p:cNvPr>
          <p:cNvSpPr txBox="1"/>
          <p:nvPr>
            <p:custDataLst>
              <p:tags r:id="rId3"/>
            </p:custDataLst>
          </p:nvPr>
        </p:nvSpPr>
        <p:spPr bwMode="gray">
          <a:xfrm>
            <a:off x="330200" y="6149674"/>
            <a:ext cx="8961120" cy="615553"/>
          </a:xfrm>
          <a:prstGeom prst="rect">
            <a:avLst/>
          </a:prstGeom>
          <a:noFill/>
        </p:spPr>
        <p:txBody>
          <a:bodyPr vert="horz" wrap="square" lIns="0" tIns="0" rIns="0" bIns="0" rtlCol="0" anchor="b">
            <a:spAutoFit/>
          </a:bodyPr>
          <a:lstStyle/>
          <a:p>
            <a:endParaRPr lang="en-US" sz="800" dirty="0">
              <a:cs typeface="Arial"/>
            </a:endParaRPr>
          </a:p>
          <a:p>
            <a:r>
              <a:rPr lang="en-US" sz="800" dirty="0">
                <a:cs typeface="Arial"/>
              </a:rPr>
              <a:t>Sources: </a:t>
            </a:r>
            <a:r>
              <a:rPr lang="en-US" sz="800" dirty="0">
                <a:solidFill>
                  <a:srgbClr val="000000"/>
                </a:solidFill>
              </a:rPr>
              <a:t>IEA, </a:t>
            </a:r>
            <a:r>
              <a:rPr lang="en-US" sz="800" dirty="0">
                <a:solidFill>
                  <a:srgbClr val="000000"/>
                </a:solidFill>
                <a:hlinkClick r:id="rId47"/>
              </a:rPr>
              <a:t>Net Zero by 2050 Report</a:t>
            </a:r>
            <a:r>
              <a:rPr lang="en-US" sz="800" dirty="0">
                <a:solidFill>
                  <a:srgbClr val="000000"/>
                </a:solidFill>
              </a:rPr>
              <a:t> (2021); MIT Climate Lab, </a:t>
            </a:r>
            <a:r>
              <a:rPr lang="en-US" sz="800" dirty="0">
                <a:solidFill>
                  <a:srgbClr val="000000"/>
                </a:solidFill>
                <a:hlinkClick r:id="rId48"/>
              </a:rPr>
              <a:t>Freight Transportation</a:t>
            </a:r>
            <a:r>
              <a:rPr lang="en-US" sz="800" dirty="0">
                <a:solidFill>
                  <a:srgbClr val="000000"/>
                </a:solidFill>
              </a:rPr>
              <a:t> (2023); Lloyd’s Register, </a:t>
            </a:r>
            <a:r>
              <a:rPr lang="en-US" sz="800" dirty="0">
                <a:solidFill>
                  <a:srgbClr val="000000"/>
                </a:solidFill>
                <a:hlinkClick r:id="rId49"/>
              </a:rPr>
              <a:t>Carbon capture in maritime energy transition</a:t>
            </a:r>
            <a:r>
              <a:rPr lang="en-US" sz="800" dirty="0">
                <a:solidFill>
                  <a:srgbClr val="000000"/>
                </a:solidFill>
              </a:rPr>
              <a:t> (2023); OCGI, </a:t>
            </a:r>
            <a:r>
              <a:rPr lang="en-US" sz="800" dirty="0">
                <a:hlinkClick r:id="rId50"/>
              </a:rPr>
              <a:t>Engineering study charts potential of carbon capture technology to help decarbonize shipping</a:t>
            </a:r>
            <a:r>
              <a:rPr lang="en-US" sz="800" dirty="0"/>
              <a:t> (</a:t>
            </a:r>
            <a:r>
              <a:rPr lang="en-US" sz="800" dirty="0">
                <a:solidFill>
                  <a:srgbClr val="000000"/>
                </a:solidFill>
              </a:rPr>
              <a:t>2024); IEA, </a:t>
            </a:r>
            <a:r>
              <a:rPr lang="en-US" sz="800" dirty="0">
                <a:solidFill>
                  <a:srgbClr val="000000"/>
                </a:solidFill>
                <a:hlinkClick r:id="rId51"/>
              </a:rPr>
              <a:t>Levelized Cost of CO2 Capture by Sector and Initial CO2 Concentration</a:t>
            </a:r>
            <a:r>
              <a:rPr lang="en-US" sz="800" dirty="0">
                <a:solidFill>
                  <a:srgbClr val="000000"/>
                </a:solidFill>
              </a:rPr>
              <a:t> (2019); Harvard Kennedy School Belfer Center, </a:t>
            </a:r>
            <a:r>
              <a:rPr lang="en-US" sz="800" dirty="0">
                <a:solidFill>
                  <a:srgbClr val="000000"/>
                </a:solidFill>
                <a:hlinkClick r:id="rId52"/>
              </a:rPr>
              <a:t>Carbon Capture Utilization and Storage: Technologies and Costs US Context</a:t>
            </a:r>
            <a:r>
              <a:rPr lang="en-US" sz="800" dirty="0">
                <a:solidFill>
                  <a:srgbClr val="000000"/>
                </a:solidFill>
              </a:rPr>
              <a:t> (2022).</a:t>
            </a:r>
          </a:p>
          <a:p>
            <a:r>
              <a:rPr lang="en-US" sz="800" dirty="0">
                <a:solidFill>
                  <a:srgbClr val="000000"/>
                </a:solidFill>
              </a:rPr>
              <a:t>Credit: </a:t>
            </a:r>
            <a:r>
              <a:rPr lang="en-US" sz="800" dirty="0"/>
              <a:t>Sean Lee, Petr Jenicek, Michelle Priscilla, Hyae Ryung Kim, </a:t>
            </a:r>
            <a:r>
              <a:rPr kumimoji="0" lang="en-US" sz="800" b="0" i="0" u="none" strike="noStrike" kern="1200" cap="none" spc="0" normalizeH="0" baseline="0" noProof="0" dirty="0">
                <a:ln>
                  <a:noFill/>
                </a:ln>
                <a:solidFill>
                  <a:srgbClr val="000000"/>
                </a:solidFill>
                <a:effectLst/>
                <a:uLnTx/>
                <a:uFillTx/>
                <a:latin typeface="Arial"/>
                <a:ea typeface="+mn-ea"/>
                <a:cs typeface="+mn-cs"/>
              </a:rPr>
              <a:t>and </a:t>
            </a:r>
            <a:r>
              <a:rPr lang="en-US" sz="800" dirty="0">
                <a:solidFill>
                  <a:srgbClr val="000000"/>
                </a:solidFill>
                <a:hlinkClick r:id="rId53"/>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54"/>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55"/>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lang="en-US" sz="800" dirty="0">
              <a:solidFill>
                <a:srgbClr val="000000"/>
              </a:solidFill>
            </a:endParaRPr>
          </a:p>
        </p:txBody>
      </p:sp>
      <p:grpSp>
        <p:nvGrpSpPr>
          <p:cNvPr id="11" name="Group 10">
            <a:extLst>
              <a:ext uri="{FF2B5EF4-FFF2-40B4-BE49-F238E27FC236}">
                <a16:creationId xmlns:a16="http://schemas.microsoft.com/office/drawing/2014/main" id="{5E8EDDC0-0F95-078D-C22A-31DF154D5CB9}"/>
              </a:ext>
            </a:extLst>
          </p:cNvPr>
          <p:cNvGrpSpPr/>
          <p:nvPr/>
        </p:nvGrpSpPr>
        <p:grpSpPr>
          <a:xfrm>
            <a:off x="6328110" y="1939849"/>
            <a:ext cx="2685118" cy="461075"/>
            <a:chOff x="10247312" y="2159391"/>
            <a:chExt cx="2685118" cy="460874"/>
          </a:xfrm>
        </p:grpSpPr>
        <p:sp>
          <p:nvSpPr>
            <p:cNvPr id="12" name="Rectangle 11">
              <a:extLst>
                <a:ext uri="{FF2B5EF4-FFF2-40B4-BE49-F238E27FC236}">
                  <a16:creationId xmlns:a16="http://schemas.microsoft.com/office/drawing/2014/main" id="{1DF9CF7B-E274-379D-CEB8-B30DDD2BC0B1}"/>
                </a:ext>
              </a:extLst>
            </p:cNvPr>
            <p:cNvSpPr/>
            <p:nvPr/>
          </p:nvSpPr>
          <p:spPr bwMode="gray">
            <a:xfrm>
              <a:off x="10247312" y="2229644"/>
              <a:ext cx="179388" cy="114300"/>
            </a:xfrm>
            <a:prstGeom prst="rect">
              <a:avLst/>
            </a:prstGeom>
            <a:gradFill flip="none" rotWithShape="1">
              <a:gsLst>
                <a:gs pos="0">
                  <a:srgbClr val="009BDB"/>
                </a:gs>
                <a:gs pos="100000">
                  <a:srgbClr val="D9D9D9"/>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3" name="Rectangle 12">
              <a:extLst>
                <a:ext uri="{FF2B5EF4-FFF2-40B4-BE49-F238E27FC236}">
                  <a16:creationId xmlns:a16="http://schemas.microsoft.com/office/drawing/2014/main" id="{EB1D668D-647D-E265-E88E-25024B80FE1D}"/>
                </a:ext>
              </a:extLst>
            </p:cNvPr>
            <p:cNvSpPr/>
            <p:nvPr/>
          </p:nvSpPr>
          <p:spPr bwMode="gray">
            <a:xfrm>
              <a:off x="10247312" y="2416760"/>
              <a:ext cx="179388" cy="114300"/>
            </a:xfrm>
            <a:prstGeom prst="rect">
              <a:avLst/>
            </a:prstGeom>
            <a:noFill/>
            <a:ln w="28575">
              <a:gradFill flip="none" rotWithShape="1">
                <a:gsLst>
                  <a:gs pos="0">
                    <a:srgbClr val="009BDB"/>
                  </a:gs>
                  <a:gs pos="100000">
                    <a:srgbClr val="D9D9D9"/>
                  </a:gs>
                </a:gsLst>
                <a:lin ang="0" scaled="1"/>
                <a:tileRect/>
              </a:gra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4" name="TextBox 13">
              <a:extLst>
                <a:ext uri="{FF2B5EF4-FFF2-40B4-BE49-F238E27FC236}">
                  <a16:creationId xmlns:a16="http://schemas.microsoft.com/office/drawing/2014/main" id="{84719C3E-6B49-238F-61EB-B4E441D947FE}"/>
                </a:ext>
              </a:extLst>
            </p:cNvPr>
            <p:cNvSpPr txBox="1"/>
            <p:nvPr/>
          </p:nvSpPr>
          <p:spPr bwMode="gray">
            <a:xfrm>
              <a:off x="10445750" y="2159391"/>
              <a:ext cx="1936748" cy="257369"/>
            </a:xfrm>
            <a:prstGeom prst="rect">
              <a:avLst/>
            </a:prstGeom>
            <a:noFill/>
          </p:spPr>
          <p:txBody>
            <a:bodyPr wrap="square" lIns="36000" tIns="36000" rIns="36000" bIns="36000" rtlCol="0">
              <a:spAutoFit/>
            </a:bodyPr>
            <a:lstStyle/>
            <a:p>
              <a:pPr marL="0" indent="0">
                <a:buNone/>
              </a:pPr>
              <a:r>
                <a:rPr lang="en-US" sz="1200" dirty="0"/>
                <a:t>Industrial carbon capture</a:t>
              </a:r>
            </a:p>
          </p:txBody>
        </p:sp>
        <p:sp>
          <p:nvSpPr>
            <p:cNvPr id="15" name="TextBox 14">
              <a:extLst>
                <a:ext uri="{FF2B5EF4-FFF2-40B4-BE49-F238E27FC236}">
                  <a16:creationId xmlns:a16="http://schemas.microsoft.com/office/drawing/2014/main" id="{79F7AFC7-6E4B-CA09-17DE-4C4A4E8512FF}"/>
                </a:ext>
              </a:extLst>
            </p:cNvPr>
            <p:cNvSpPr txBox="1"/>
            <p:nvPr/>
          </p:nvSpPr>
          <p:spPr bwMode="gray">
            <a:xfrm>
              <a:off x="10445749" y="2363008"/>
              <a:ext cx="2486681" cy="257257"/>
            </a:xfrm>
            <a:prstGeom prst="rect">
              <a:avLst/>
            </a:prstGeom>
            <a:noFill/>
          </p:spPr>
          <p:txBody>
            <a:bodyPr wrap="square" lIns="36000" tIns="36000" rIns="36000" bIns="36000" rtlCol="0">
              <a:spAutoFit/>
            </a:bodyPr>
            <a:lstStyle/>
            <a:p>
              <a:pPr lvl="0">
                <a:spcBef>
                  <a:spcPct val="0"/>
                </a:spcBef>
                <a:spcAft>
                  <a:spcPct val="0"/>
                </a:spcAft>
              </a:pPr>
              <a:r>
                <a:rPr lang="en-US" sz="1200" dirty="0"/>
                <a:t>Belfer estimated carbon capture</a:t>
              </a:r>
            </a:p>
          </p:txBody>
        </p:sp>
      </p:grpSp>
      <p:cxnSp>
        <p:nvCxnSpPr>
          <p:cNvPr id="16" name="Straight Connector 15">
            <a:extLst>
              <a:ext uri="{FF2B5EF4-FFF2-40B4-BE49-F238E27FC236}">
                <a16:creationId xmlns:a16="http://schemas.microsoft.com/office/drawing/2014/main" id="{1D03E9C1-DCF0-6264-7F84-A3C067D71E55}"/>
              </a:ext>
            </a:extLst>
          </p:cNvPr>
          <p:cNvCxnSpPr/>
          <p:nvPr>
            <p:custDataLst>
              <p:tags r:id="rId4"/>
            </p:custDataLst>
          </p:nvPr>
        </p:nvCxnSpPr>
        <p:spPr bwMode="gray">
          <a:xfrm>
            <a:off x="2706688" y="2406649"/>
            <a:ext cx="0" cy="349885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9340E6A4-1076-83F6-534D-269FEB26BB46}"/>
              </a:ext>
            </a:extLst>
          </p:cNvPr>
          <p:cNvCxnSpPr/>
          <p:nvPr>
            <p:custDataLst>
              <p:tags r:id="rId5"/>
            </p:custDataLst>
          </p:nvPr>
        </p:nvCxnSpPr>
        <p:spPr bwMode="gray">
          <a:xfrm>
            <a:off x="3084513" y="2406649"/>
            <a:ext cx="0" cy="349885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56D8729A-1AA3-2328-5F8B-3AC86A7E6AC3}"/>
              </a:ext>
            </a:extLst>
          </p:cNvPr>
          <p:cNvCxnSpPr/>
          <p:nvPr>
            <p:custDataLst>
              <p:tags r:id="rId6"/>
            </p:custDataLst>
          </p:nvPr>
        </p:nvCxnSpPr>
        <p:spPr bwMode="gray">
          <a:xfrm>
            <a:off x="3463925" y="2406649"/>
            <a:ext cx="0" cy="349885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4D274C53-A1F7-F068-32A0-96A69760B130}"/>
              </a:ext>
            </a:extLst>
          </p:cNvPr>
          <p:cNvCxnSpPr/>
          <p:nvPr>
            <p:custDataLst>
              <p:tags r:id="rId7"/>
            </p:custDataLst>
          </p:nvPr>
        </p:nvCxnSpPr>
        <p:spPr bwMode="gray">
          <a:xfrm>
            <a:off x="3843338" y="2406649"/>
            <a:ext cx="0" cy="349885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B8D6CD5C-5276-B942-F41C-94FB20F11A05}"/>
              </a:ext>
            </a:extLst>
          </p:cNvPr>
          <p:cNvCxnSpPr/>
          <p:nvPr>
            <p:custDataLst>
              <p:tags r:id="rId8"/>
            </p:custDataLst>
          </p:nvPr>
        </p:nvCxnSpPr>
        <p:spPr bwMode="gray">
          <a:xfrm>
            <a:off x="4221163" y="2406649"/>
            <a:ext cx="0" cy="349885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DB68BDB1-1B54-EDE6-14F4-E01ED2165008}"/>
              </a:ext>
            </a:extLst>
          </p:cNvPr>
          <p:cNvCxnSpPr/>
          <p:nvPr>
            <p:custDataLst>
              <p:tags r:id="rId9"/>
            </p:custDataLst>
          </p:nvPr>
        </p:nvCxnSpPr>
        <p:spPr bwMode="gray">
          <a:xfrm>
            <a:off x="4600575" y="2406649"/>
            <a:ext cx="0" cy="349885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A32764DC-BA19-2246-6998-71F7585165F9}"/>
              </a:ext>
            </a:extLst>
          </p:cNvPr>
          <p:cNvCxnSpPr/>
          <p:nvPr>
            <p:custDataLst>
              <p:tags r:id="rId10"/>
            </p:custDataLst>
          </p:nvPr>
        </p:nvCxnSpPr>
        <p:spPr bwMode="gray">
          <a:xfrm>
            <a:off x="4978400" y="2406649"/>
            <a:ext cx="0" cy="349885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ED192D88-5D04-3818-1FB4-23C2D85F25D2}"/>
              </a:ext>
            </a:extLst>
          </p:cNvPr>
          <p:cNvCxnSpPr/>
          <p:nvPr>
            <p:custDataLst>
              <p:tags r:id="rId11"/>
            </p:custDataLst>
          </p:nvPr>
        </p:nvCxnSpPr>
        <p:spPr bwMode="gray">
          <a:xfrm>
            <a:off x="5357813" y="2406649"/>
            <a:ext cx="0" cy="349885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F956EDA-A169-737F-6D37-7656BF0787EE}"/>
              </a:ext>
            </a:extLst>
          </p:cNvPr>
          <p:cNvCxnSpPr/>
          <p:nvPr>
            <p:custDataLst>
              <p:tags r:id="rId12"/>
            </p:custDataLst>
          </p:nvPr>
        </p:nvCxnSpPr>
        <p:spPr bwMode="gray">
          <a:xfrm>
            <a:off x="5737225" y="2406649"/>
            <a:ext cx="0" cy="349885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C3901164-D87D-E6C3-66B8-B27E8985B041}"/>
              </a:ext>
            </a:extLst>
          </p:cNvPr>
          <p:cNvCxnSpPr/>
          <p:nvPr>
            <p:custDataLst>
              <p:tags r:id="rId13"/>
            </p:custDataLst>
          </p:nvPr>
        </p:nvCxnSpPr>
        <p:spPr bwMode="gray">
          <a:xfrm>
            <a:off x="6115050" y="2406649"/>
            <a:ext cx="0" cy="349885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8652F7EB-88E3-2D2C-ABB0-8571A1E70692}"/>
              </a:ext>
            </a:extLst>
          </p:cNvPr>
          <p:cNvCxnSpPr/>
          <p:nvPr>
            <p:custDataLst>
              <p:tags r:id="rId14"/>
            </p:custDataLst>
          </p:nvPr>
        </p:nvCxnSpPr>
        <p:spPr bwMode="gray">
          <a:xfrm>
            <a:off x="6494463" y="2406649"/>
            <a:ext cx="0" cy="349885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1F19E36C-656D-DADC-DE90-8451B2B82448}"/>
              </a:ext>
            </a:extLst>
          </p:cNvPr>
          <p:cNvCxnSpPr/>
          <p:nvPr>
            <p:custDataLst>
              <p:tags r:id="rId15"/>
            </p:custDataLst>
          </p:nvPr>
        </p:nvCxnSpPr>
        <p:spPr bwMode="gray">
          <a:xfrm>
            <a:off x="6873875" y="2406649"/>
            <a:ext cx="0" cy="349885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57DC836A-C630-AE0C-79B5-0EFD157E802D}"/>
              </a:ext>
            </a:extLst>
          </p:cNvPr>
          <p:cNvCxnSpPr/>
          <p:nvPr>
            <p:custDataLst>
              <p:tags r:id="rId16"/>
            </p:custDataLst>
          </p:nvPr>
        </p:nvCxnSpPr>
        <p:spPr bwMode="gray">
          <a:xfrm>
            <a:off x="7251700" y="2406649"/>
            <a:ext cx="0" cy="349885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CC5DA526-1145-D03C-5DCE-F731731AD52D}"/>
              </a:ext>
            </a:extLst>
          </p:cNvPr>
          <p:cNvCxnSpPr/>
          <p:nvPr>
            <p:custDataLst>
              <p:tags r:id="rId17"/>
            </p:custDataLst>
          </p:nvPr>
        </p:nvCxnSpPr>
        <p:spPr bwMode="gray">
          <a:xfrm>
            <a:off x="7631113" y="2406649"/>
            <a:ext cx="0" cy="349885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7917B59A-F537-99DB-9DE7-E9F6EAE65F61}"/>
              </a:ext>
            </a:extLst>
          </p:cNvPr>
          <p:cNvCxnSpPr/>
          <p:nvPr>
            <p:custDataLst>
              <p:tags r:id="rId18"/>
            </p:custDataLst>
          </p:nvPr>
        </p:nvCxnSpPr>
        <p:spPr bwMode="gray">
          <a:xfrm>
            <a:off x="8008938" y="2406649"/>
            <a:ext cx="0" cy="349885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C8B24995-9CEC-7C20-5FC0-4A75057DE51E}"/>
              </a:ext>
            </a:extLst>
          </p:cNvPr>
          <p:cNvCxnSpPr/>
          <p:nvPr>
            <p:custDataLst>
              <p:tags r:id="rId19"/>
            </p:custDataLst>
          </p:nvPr>
        </p:nvCxnSpPr>
        <p:spPr bwMode="gray">
          <a:xfrm>
            <a:off x="8388350" y="2406649"/>
            <a:ext cx="0" cy="349885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61" name="Chart 60">
            <a:extLst>
              <a:ext uri="{FF2B5EF4-FFF2-40B4-BE49-F238E27FC236}">
                <a16:creationId xmlns:a16="http://schemas.microsoft.com/office/drawing/2014/main" id="{6CF88DA3-23AC-1D58-A824-62AA7E879D30}"/>
              </a:ext>
            </a:extLst>
          </p:cNvPr>
          <p:cNvGraphicFramePr/>
          <p:nvPr>
            <p:custDataLst>
              <p:tags r:id="rId20"/>
            </p:custDataLst>
            <p:extLst>
              <p:ext uri="{D42A27DB-BD31-4B8C-83A1-F6EECF244321}">
                <p14:modId xmlns:p14="http://schemas.microsoft.com/office/powerpoint/2010/main" val="4253591887"/>
              </p:ext>
            </p:extLst>
          </p:nvPr>
        </p:nvGraphicFramePr>
        <p:xfrm>
          <a:off x="2244725" y="2324100"/>
          <a:ext cx="6226175" cy="3663950"/>
        </p:xfrm>
        <a:graphic>
          <a:graphicData uri="http://schemas.openxmlformats.org/drawingml/2006/chart">
            <c:chart xmlns:c="http://schemas.openxmlformats.org/drawingml/2006/chart" xmlns:r="http://schemas.openxmlformats.org/officeDocument/2006/relationships" r:id="rId56"/>
          </a:graphicData>
        </a:graphic>
      </p:graphicFrame>
      <p:sp>
        <p:nvSpPr>
          <p:cNvPr id="33" name="Rectangle 32">
            <a:extLst>
              <a:ext uri="{FF2B5EF4-FFF2-40B4-BE49-F238E27FC236}">
                <a16:creationId xmlns:a16="http://schemas.microsoft.com/office/drawing/2014/main" id="{44E77BFC-90B6-8CA0-1000-48734991985F}"/>
              </a:ext>
            </a:extLst>
          </p:cNvPr>
          <p:cNvSpPr/>
          <p:nvPr>
            <p:custDataLst>
              <p:tags r:id="rId21"/>
            </p:custDataLst>
          </p:nvPr>
        </p:nvSpPr>
        <p:spPr bwMode="auto">
          <a:xfrm>
            <a:off x="2933700" y="4824412"/>
            <a:ext cx="423863" cy="217488"/>
          </a:xfrm>
          <a:prstGeom prst="rect">
            <a:avLst/>
          </a:prstGeom>
          <a:noFill/>
          <a:ln w="28575" cap="flat" cmpd="sng" algn="ctr">
            <a:solidFill>
              <a:srgbClr val="D9D9D9"/>
            </a:solidFill>
            <a:prstDash val="dash"/>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4" name="Rectangle 33">
            <a:extLst>
              <a:ext uri="{FF2B5EF4-FFF2-40B4-BE49-F238E27FC236}">
                <a16:creationId xmlns:a16="http://schemas.microsoft.com/office/drawing/2014/main" id="{BB7A46A7-7DFF-3166-AB2A-4542AA91BE47}"/>
              </a:ext>
            </a:extLst>
          </p:cNvPr>
          <p:cNvSpPr/>
          <p:nvPr>
            <p:custDataLst>
              <p:tags r:id="rId22"/>
            </p:custDataLst>
          </p:nvPr>
        </p:nvSpPr>
        <p:spPr bwMode="auto">
          <a:xfrm>
            <a:off x="3236912" y="2881313"/>
            <a:ext cx="642938" cy="217488"/>
          </a:xfrm>
          <a:prstGeom prst="rect">
            <a:avLst/>
          </a:prstGeom>
          <a:noFill/>
          <a:ln w="28575" cap="flat" cmpd="sng" algn="ctr">
            <a:solidFill>
              <a:srgbClr val="D9D9D9"/>
            </a:solidFill>
            <a:prstDash val="dash"/>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5" name="Rectangle 34">
            <a:extLst>
              <a:ext uri="{FF2B5EF4-FFF2-40B4-BE49-F238E27FC236}">
                <a16:creationId xmlns:a16="http://schemas.microsoft.com/office/drawing/2014/main" id="{974236CD-0B58-6B49-7E2F-99311B1D7019}"/>
              </a:ext>
            </a:extLst>
          </p:cNvPr>
          <p:cNvSpPr/>
          <p:nvPr>
            <p:custDataLst>
              <p:tags r:id="rId23"/>
            </p:custDataLst>
          </p:nvPr>
        </p:nvSpPr>
        <p:spPr bwMode="auto">
          <a:xfrm>
            <a:off x="3084513" y="2492374"/>
            <a:ext cx="250825" cy="217488"/>
          </a:xfrm>
          <a:prstGeom prst="rect">
            <a:avLst/>
          </a:prstGeom>
          <a:noFill/>
          <a:ln w="28575" cap="flat" cmpd="sng" algn="ctr">
            <a:solidFill>
              <a:srgbClr val="D9D9D9"/>
            </a:solidFill>
            <a:prstDash val="dash"/>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8" name="Text Placeholder 10">
            <a:extLst>
              <a:ext uri="{FF2B5EF4-FFF2-40B4-BE49-F238E27FC236}">
                <a16:creationId xmlns:a16="http://schemas.microsoft.com/office/drawing/2014/main" id="{5D22A280-6933-C49F-127E-5C785622399D}"/>
              </a:ext>
            </a:extLst>
          </p:cNvPr>
          <p:cNvSpPr>
            <a:spLocks noGrp="1"/>
          </p:cNvSpPr>
          <p:nvPr>
            <p:custDataLst>
              <p:tags r:id="rId24"/>
            </p:custDataLst>
          </p:nvPr>
        </p:nvSpPr>
        <p:spPr bwMode="auto">
          <a:xfrm>
            <a:off x="1693863" y="2898775"/>
            <a:ext cx="5318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203B637-C631-4F7D-A2AF-85CCE545CB61}" type="datetime'''''''''C''''e''''''m''e''''''''''''''''n''''t'''''''''''''''">
              <a:rPr lang="en-US" altLang="en-US" sz="1200" smtClean="0"/>
              <a:pPr marL="0" lvl="0" indent="0" algn="r">
                <a:spcBef>
                  <a:spcPct val="0"/>
                </a:spcBef>
                <a:spcAft>
                  <a:spcPct val="0"/>
                </a:spcAft>
                <a:buNone/>
              </a:pPr>
              <a:t>Cement</a:t>
            </a:fld>
            <a:endParaRPr lang="en-US" sz="1200"/>
          </a:p>
        </p:txBody>
      </p:sp>
      <p:sp>
        <p:nvSpPr>
          <p:cNvPr id="39" name="Text Placeholder 10">
            <a:extLst>
              <a:ext uri="{FF2B5EF4-FFF2-40B4-BE49-F238E27FC236}">
                <a16:creationId xmlns:a16="http://schemas.microsoft.com/office/drawing/2014/main" id="{3754CE90-63F7-5329-A82C-D544FB2400B4}"/>
              </a:ext>
            </a:extLst>
          </p:cNvPr>
          <p:cNvSpPr>
            <a:spLocks noGrp="1"/>
          </p:cNvSpPr>
          <p:nvPr>
            <p:custDataLst>
              <p:tags r:id="rId25"/>
            </p:custDataLst>
          </p:nvPr>
        </p:nvSpPr>
        <p:spPr bwMode="auto">
          <a:xfrm>
            <a:off x="1109663" y="3287713"/>
            <a:ext cx="11160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US" altLang="en-US" sz="1200" dirty="0"/>
              <a:t>Freight transport</a:t>
            </a:r>
            <a:endParaRPr lang="en-US" sz="1200" dirty="0"/>
          </a:p>
        </p:txBody>
      </p:sp>
      <p:sp>
        <p:nvSpPr>
          <p:cNvPr id="40" name="Text Placeholder 10">
            <a:extLst>
              <a:ext uri="{FF2B5EF4-FFF2-40B4-BE49-F238E27FC236}">
                <a16:creationId xmlns:a16="http://schemas.microsoft.com/office/drawing/2014/main" id="{1C401E43-CCBF-925D-2935-EB5BA7C6E9F0}"/>
              </a:ext>
            </a:extLst>
          </p:cNvPr>
          <p:cNvSpPr>
            <a:spLocks noGrp="1"/>
          </p:cNvSpPr>
          <p:nvPr>
            <p:custDataLst>
              <p:tags r:id="rId26"/>
            </p:custDataLst>
          </p:nvPr>
        </p:nvSpPr>
        <p:spPr bwMode="auto">
          <a:xfrm>
            <a:off x="774700" y="3584575"/>
            <a:ext cx="1450975"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US" altLang="en-US" sz="1200" dirty="0"/>
              <a:t>Chemicals &amp; refining</a:t>
            </a:r>
            <a:br>
              <a:rPr lang="en-US" altLang="en-US" sz="1200" dirty="0"/>
            </a:br>
            <a:r>
              <a:rPr lang="en-US" altLang="en-US" sz="1200" dirty="0"/>
              <a:t>(High-purity CO2)</a:t>
            </a:r>
            <a:endParaRPr lang="en-US" sz="1200" dirty="0"/>
          </a:p>
        </p:txBody>
      </p:sp>
      <p:sp>
        <p:nvSpPr>
          <p:cNvPr id="41" name="Text Placeholder 10">
            <a:extLst>
              <a:ext uri="{FF2B5EF4-FFF2-40B4-BE49-F238E27FC236}">
                <a16:creationId xmlns:a16="http://schemas.microsoft.com/office/drawing/2014/main" id="{51B7DF22-EA6D-E5C4-134A-E88C19AC3EED}"/>
              </a:ext>
            </a:extLst>
          </p:cNvPr>
          <p:cNvSpPr>
            <a:spLocks noGrp="1"/>
          </p:cNvSpPr>
          <p:nvPr>
            <p:custDataLst>
              <p:tags r:id="rId27"/>
            </p:custDataLst>
          </p:nvPr>
        </p:nvSpPr>
        <p:spPr bwMode="auto">
          <a:xfrm>
            <a:off x="774700" y="3973513"/>
            <a:ext cx="1450975"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US" altLang="en-US" sz="1200" dirty="0"/>
              <a:t>Chemicals &amp; refining</a:t>
            </a:r>
            <a:br>
              <a:rPr lang="en-US" altLang="en-US" sz="1200" dirty="0"/>
            </a:br>
            <a:r>
              <a:rPr lang="en-US" altLang="en-US" sz="1200" dirty="0"/>
              <a:t>(Refineries)</a:t>
            </a:r>
            <a:endParaRPr lang="en-US" sz="1200" dirty="0"/>
          </a:p>
        </p:txBody>
      </p:sp>
      <p:sp>
        <p:nvSpPr>
          <p:cNvPr id="42" name="Text Placeholder 10">
            <a:extLst>
              <a:ext uri="{FF2B5EF4-FFF2-40B4-BE49-F238E27FC236}">
                <a16:creationId xmlns:a16="http://schemas.microsoft.com/office/drawing/2014/main" id="{0643825C-4BD7-D11C-D1D1-034E7D279083}"/>
              </a:ext>
            </a:extLst>
          </p:cNvPr>
          <p:cNvSpPr>
            <a:spLocks noGrp="1"/>
          </p:cNvSpPr>
          <p:nvPr>
            <p:custDataLst>
              <p:tags r:id="rId28"/>
            </p:custDataLst>
          </p:nvPr>
        </p:nvSpPr>
        <p:spPr bwMode="auto">
          <a:xfrm>
            <a:off x="774700" y="4360863"/>
            <a:ext cx="1450975"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US" altLang="en-US" sz="1200" dirty="0"/>
              <a:t>Chemicals &amp; refining</a:t>
            </a:r>
            <a:br>
              <a:rPr lang="en-US" altLang="en-US" sz="1200" dirty="0"/>
            </a:br>
            <a:r>
              <a:rPr lang="en-US" altLang="en-US" sz="1200" dirty="0"/>
              <a:t>(Ammonia)</a:t>
            </a:r>
            <a:endParaRPr lang="en-US" sz="1200" dirty="0"/>
          </a:p>
        </p:txBody>
      </p:sp>
      <p:sp>
        <p:nvSpPr>
          <p:cNvPr id="37" name="Text Placeholder 10">
            <a:extLst>
              <a:ext uri="{FF2B5EF4-FFF2-40B4-BE49-F238E27FC236}">
                <a16:creationId xmlns:a16="http://schemas.microsoft.com/office/drawing/2014/main" id="{DBA363AF-D34E-48D6-AAED-2163F61C0C50}"/>
              </a:ext>
            </a:extLst>
          </p:cNvPr>
          <p:cNvSpPr>
            <a:spLocks noGrp="1"/>
          </p:cNvSpPr>
          <p:nvPr>
            <p:custDataLst>
              <p:tags r:id="rId29"/>
            </p:custDataLst>
          </p:nvPr>
        </p:nvSpPr>
        <p:spPr bwMode="auto">
          <a:xfrm>
            <a:off x="1430338" y="2509838"/>
            <a:ext cx="7953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US" altLang="en-US" sz="1200" dirty="0"/>
              <a:t>Iron &amp; steel</a:t>
            </a:r>
            <a:endParaRPr lang="en-US" sz="1200" dirty="0"/>
          </a:p>
        </p:txBody>
      </p:sp>
      <p:sp>
        <p:nvSpPr>
          <p:cNvPr id="43" name="Text Placeholder 10">
            <a:extLst>
              <a:ext uri="{FF2B5EF4-FFF2-40B4-BE49-F238E27FC236}">
                <a16:creationId xmlns:a16="http://schemas.microsoft.com/office/drawing/2014/main" id="{E0FD06ED-A402-75F8-BB0C-D65756954938}"/>
              </a:ext>
            </a:extLst>
          </p:cNvPr>
          <p:cNvSpPr>
            <a:spLocks noGrp="1"/>
          </p:cNvSpPr>
          <p:nvPr>
            <p:custDataLst>
              <p:tags r:id="rId30"/>
            </p:custDataLst>
          </p:nvPr>
        </p:nvSpPr>
        <p:spPr bwMode="auto">
          <a:xfrm>
            <a:off x="409575" y="4841875"/>
            <a:ext cx="18161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C0CAA31E-4E77-402D-9BD5-72E6C2CD48CB}" type="datetime'''H''ydro''''g''en (''S''''''M''R'' wi''t''h CCS'''')'''''">
              <a:rPr lang="en-US" altLang="en-US" sz="1200" smtClean="0"/>
              <a:pPr marL="0" lvl="0" indent="0" algn="r">
                <a:spcBef>
                  <a:spcPct val="0"/>
                </a:spcBef>
                <a:spcAft>
                  <a:spcPct val="0"/>
                </a:spcAft>
                <a:buNone/>
              </a:pPr>
              <a:t>Hydrogen (SMR with CCS)</a:t>
            </a:fld>
            <a:endParaRPr lang="en-US" sz="1200"/>
          </a:p>
        </p:txBody>
      </p:sp>
      <p:sp>
        <p:nvSpPr>
          <p:cNvPr id="44" name="Text Placeholder 10">
            <a:extLst>
              <a:ext uri="{FF2B5EF4-FFF2-40B4-BE49-F238E27FC236}">
                <a16:creationId xmlns:a16="http://schemas.microsoft.com/office/drawing/2014/main" id="{4B018CFF-020A-CBDE-CE39-9B74105C658B}"/>
              </a:ext>
            </a:extLst>
          </p:cNvPr>
          <p:cNvSpPr>
            <a:spLocks noGrp="1"/>
          </p:cNvSpPr>
          <p:nvPr>
            <p:custDataLst>
              <p:tags r:id="rId31"/>
            </p:custDataLst>
          </p:nvPr>
        </p:nvSpPr>
        <p:spPr bwMode="auto">
          <a:xfrm>
            <a:off x="1905000" y="5230813"/>
            <a:ext cx="3206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EEEBCB3A-97AB-4DC5-9604-3CC7BB7AED7C}" type="datetime'D''''A''''''''''''''''''''''''''C'">
              <a:rPr lang="en-US" altLang="en-US" sz="1200" smtClean="0"/>
              <a:pPr marL="0" lvl="0" indent="0" algn="r">
                <a:spcBef>
                  <a:spcPct val="0"/>
                </a:spcBef>
                <a:spcAft>
                  <a:spcPct val="0"/>
                </a:spcAft>
                <a:buNone/>
              </a:pPr>
              <a:t>DAC</a:t>
            </a:fld>
            <a:endParaRPr lang="en-US" sz="1200"/>
          </a:p>
        </p:txBody>
      </p:sp>
      <p:sp>
        <p:nvSpPr>
          <p:cNvPr id="36" name="Text Placeholder 10">
            <a:extLst>
              <a:ext uri="{FF2B5EF4-FFF2-40B4-BE49-F238E27FC236}">
                <a16:creationId xmlns:a16="http://schemas.microsoft.com/office/drawing/2014/main" id="{BFEAAE54-E0B0-D458-8E35-3C222574DEBA}"/>
              </a:ext>
            </a:extLst>
          </p:cNvPr>
          <p:cNvSpPr>
            <a:spLocks noGrp="1"/>
          </p:cNvSpPr>
          <p:nvPr>
            <p:custDataLst>
              <p:tags r:id="rId32"/>
            </p:custDataLst>
          </p:nvPr>
        </p:nvSpPr>
        <p:spPr bwMode="auto">
          <a:xfrm>
            <a:off x="2470150" y="1898650"/>
            <a:ext cx="279400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kumimoji="0" lang="en-US" sz="1200" b="1" i="0" u="none" strike="noStrike" kern="1200" cap="none" spc="0" normalizeH="0" baseline="0" noProof="0" dirty="0">
                <a:ln>
                  <a:noFill/>
                </a:ln>
                <a:solidFill>
                  <a:srgbClr val="000000"/>
                </a:solidFill>
                <a:effectLst/>
                <a:uLnTx/>
                <a:uFillTx/>
                <a:latin typeface="Arial"/>
                <a:ea typeface="+mn-ea"/>
                <a:cs typeface="+mn-cs"/>
              </a:rPr>
              <a:t>Levelized cost of </a:t>
            </a:r>
            <a:r>
              <a:rPr lang="en-US" sz="1200" b="1" dirty="0">
                <a:solidFill>
                  <a:srgbClr val="000000"/>
                </a:solidFill>
                <a:latin typeface="Arial"/>
              </a:rPr>
              <a:t>CO</a:t>
            </a:r>
            <a:r>
              <a:rPr lang="en-US" sz="1200" b="1" baseline="-25000" dirty="0">
                <a:solidFill>
                  <a:srgbClr val="000000"/>
                </a:solidFill>
                <a:latin typeface="Arial"/>
              </a:rPr>
              <a:t>2</a:t>
            </a:r>
            <a:r>
              <a:rPr lang="en-US" sz="1200" b="1" dirty="0">
                <a:solidFill>
                  <a:srgbClr val="000000"/>
                </a:solidFill>
                <a:latin typeface="Arial"/>
              </a:rPr>
              <a:t> capture a</a:t>
            </a:r>
            <a:r>
              <a:rPr kumimoji="0" lang="en-US" sz="1200" b="1" i="0" u="none" strike="noStrike" kern="1200" cap="none" spc="0" normalizeH="0" baseline="0" noProof="0" dirty="0">
                <a:ln>
                  <a:noFill/>
                </a:ln>
                <a:solidFill>
                  <a:srgbClr val="000000"/>
                </a:solidFill>
                <a:effectLst/>
                <a:uLnTx/>
                <a:uFillTx/>
                <a:latin typeface="Arial"/>
                <a:ea typeface="+mn-ea"/>
                <a:cs typeface="+mn-cs"/>
              </a:rPr>
              <a:t>cross </a:t>
            </a:r>
            <a:br>
              <a:rPr kumimoji="0" lang="en-US" sz="1200" b="1" i="0" u="none" strike="noStrike" kern="1200" cap="none" spc="0" normalizeH="0" baseline="0" noProof="0" dirty="0">
                <a:ln>
                  <a:noFill/>
                </a:ln>
                <a:solidFill>
                  <a:srgbClr val="000000"/>
                </a:solidFill>
                <a:effectLst/>
                <a:uLnTx/>
                <a:uFillTx/>
                <a:latin typeface="Arial"/>
                <a:ea typeface="+mn-ea"/>
                <a:cs typeface="+mn-cs"/>
              </a:rPr>
            </a:br>
            <a:r>
              <a:rPr lang="en-US" sz="1200" b="1" dirty="0">
                <a:solidFill>
                  <a:srgbClr val="000000"/>
                </a:solidFill>
                <a:latin typeface="Arial"/>
              </a:rPr>
              <a:t>s</a:t>
            </a:r>
            <a:r>
              <a:rPr kumimoji="0" lang="en-US" sz="1200" b="1" i="0" u="none" strike="noStrike" kern="1200" cap="none" spc="0" normalizeH="0" baseline="0" noProof="0" dirty="0" err="1">
                <a:ln>
                  <a:noFill/>
                </a:ln>
                <a:solidFill>
                  <a:srgbClr val="000000"/>
                </a:solidFill>
                <a:effectLst/>
                <a:uLnTx/>
                <a:uFillTx/>
                <a:latin typeface="Arial"/>
                <a:ea typeface="+mn-ea"/>
                <a:cs typeface="+mn-cs"/>
              </a:rPr>
              <a:t>ectors</a:t>
            </a:r>
            <a:r>
              <a:rPr kumimoji="0" lang="en-US" sz="1200" b="1" i="0" u="none" strike="noStrike" kern="1200" cap="none" spc="0" normalizeH="0" baseline="0" noProof="0" dirty="0">
                <a:ln>
                  <a:noFill/>
                </a:ln>
                <a:solidFill>
                  <a:srgbClr val="000000"/>
                </a:solidFill>
                <a:effectLst/>
                <a:uLnTx/>
                <a:uFillTx/>
                <a:latin typeface="Arial"/>
                <a:ea typeface="+mn-ea"/>
                <a:cs typeface="+mn-cs"/>
              </a:rPr>
              <a:t> (in US$/ton)</a:t>
            </a:r>
          </a:p>
        </p:txBody>
      </p:sp>
      <p:sp useBgFill="1">
        <p:nvSpPr>
          <p:cNvPr id="46" name="Text Placeholder 10">
            <a:extLst>
              <a:ext uri="{FF2B5EF4-FFF2-40B4-BE49-F238E27FC236}">
                <a16:creationId xmlns:a16="http://schemas.microsoft.com/office/drawing/2014/main" id="{BB14AB17-A904-B5C7-6C43-E060CEA4498E}"/>
              </a:ext>
            </a:extLst>
          </p:cNvPr>
          <p:cNvSpPr>
            <a:spLocks noGrp="1"/>
          </p:cNvSpPr>
          <p:nvPr>
            <p:custDataLst>
              <p:tags r:id="rId33"/>
            </p:custDataLst>
          </p:nvPr>
        </p:nvSpPr>
        <p:spPr bwMode="gray">
          <a:xfrm>
            <a:off x="3360738" y="2516188"/>
            <a:ext cx="708025"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effectLst/>
              </a:rPr>
              <a:t>$40-$133</a:t>
            </a:r>
            <a:endParaRPr lang="en-US" sz="1100" dirty="0"/>
          </a:p>
        </p:txBody>
      </p:sp>
      <p:sp useBgFill="1">
        <p:nvSpPr>
          <p:cNvPr id="47" name="Text Placeholder 10">
            <a:extLst>
              <a:ext uri="{FF2B5EF4-FFF2-40B4-BE49-F238E27FC236}">
                <a16:creationId xmlns:a16="http://schemas.microsoft.com/office/drawing/2014/main" id="{EBA9639E-055A-CBC4-C841-33306A8E24DC}"/>
              </a:ext>
            </a:extLst>
          </p:cNvPr>
          <p:cNvSpPr>
            <a:spLocks noGrp="1"/>
          </p:cNvSpPr>
          <p:nvPr>
            <p:custDataLst>
              <p:tags r:id="rId34"/>
            </p:custDataLst>
          </p:nvPr>
        </p:nvSpPr>
        <p:spPr bwMode="gray">
          <a:xfrm>
            <a:off x="3905250" y="2905125"/>
            <a:ext cx="708025"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t>$60-$205</a:t>
            </a:r>
            <a:endParaRPr lang="en-US" sz="1100" dirty="0"/>
          </a:p>
        </p:txBody>
      </p:sp>
      <p:sp>
        <p:nvSpPr>
          <p:cNvPr id="48" name="Text Placeholder 10">
            <a:extLst>
              <a:ext uri="{FF2B5EF4-FFF2-40B4-BE49-F238E27FC236}">
                <a16:creationId xmlns:a16="http://schemas.microsoft.com/office/drawing/2014/main" id="{3675AB3F-C880-FC41-2406-A47E981D8835}"/>
              </a:ext>
            </a:extLst>
          </p:cNvPr>
          <p:cNvSpPr>
            <a:spLocks noGrp="1"/>
          </p:cNvSpPr>
          <p:nvPr>
            <p:custDataLst>
              <p:tags r:id="rId35"/>
            </p:custDataLst>
          </p:nvPr>
        </p:nvSpPr>
        <p:spPr bwMode="gray">
          <a:xfrm>
            <a:off x="8413750" y="3209925"/>
            <a:ext cx="468313" cy="3365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effectLst/>
              </a:rPr>
              <a:t>$750-</a:t>
            </a:r>
            <a:br>
              <a:rPr lang="en-US" altLang="en-US" sz="1100" dirty="0">
                <a:effectLst/>
              </a:rPr>
            </a:br>
            <a:r>
              <a:rPr lang="en-US" altLang="en-US" sz="1100" dirty="0">
                <a:effectLst/>
              </a:rPr>
              <a:t>$800 </a:t>
            </a:r>
            <a:endParaRPr lang="en-US" sz="1100" dirty="0"/>
          </a:p>
        </p:txBody>
      </p:sp>
      <p:sp useBgFill="1">
        <p:nvSpPr>
          <p:cNvPr id="49" name="Text Placeholder 10">
            <a:extLst>
              <a:ext uri="{FF2B5EF4-FFF2-40B4-BE49-F238E27FC236}">
                <a16:creationId xmlns:a16="http://schemas.microsoft.com/office/drawing/2014/main" id="{2E615F90-4B15-B6D6-0F43-0255E3407C08}"/>
              </a:ext>
            </a:extLst>
          </p:cNvPr>
          <p:cNvSpPr>
            <a:spLocks noGrp="1"/>
          </p:cNvSpPr>
          <p:nvPr>
            <p:custDataLst>
              <p:tags r:id="rId36"/>
            </p:custDataLst>
          </p:nvPr>
        </p:nvSpPr>
        <p:spPr bwMode="gray">
          <a:xfrm>
            <a:off x="2617788" y="3683000"/>
            <a:ext cx="630238"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t>$15-$20</a:t>
            </a:r>
            <a:endParaRPr lang="en-US" sz="1100" dirty="0"/>
          </a:p>
        </p:txBody>
      </p:sp>
      <p:sp useBgFill="1">
        <p:nvSpPr>
          <p:cNvPr id="50" name="Text Placeholder 10">
            <a:extLst>
              <a:ext uri="{FF2B5EF4-FFF2-40B4-BE49-F238E27FC236}">
                <a16:creationId xmlns:a16="http://schemas.microsoft.com/office/drawing/2014/main" id="{29DEEF78-9280-E6FA-E3AB-A4E832940953}"/>
              </a:ext>
            </a:extLst>
          </p:cNvPr>
          <p:cNvSpPr>
            <a:spLocks noGrp="1"/>
          </p:cNvSpPr>
          <p:nvPr>
            <p:custDataLst>
              <p:tags r:id="rId37"/>
            </p:custDataLst>
          </p:nvPr>
        </p:nvSpPr>
        <p:spPr bwMode="gray">
          <a:xfrm>
            <a:off x="3587750" y="4071938"/>
            <a:ext cx="708025"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t>$88-$163</a:t>
            </a:r>
            <a:endParaRPr lang="en-US" sz="1100" dirty="0"/>
          </a:p>
        </p:txBody>
      </p:sp>
      <p:sp useBgFill="1">
        <p:nvSpPr>
          <p:cNvPr id="51" name="Text Placeholder 10">
            <a:extLst>
              <a:ext uri="{FF2B5EF4-FFF2-40B4-BE49-F238E27FC236}">
                <a16:creationId xmlns:a16="http://schemas.microsoft.com/office/drawing/2014/main" id="{183E1BD2-CE55-C4E8-CF42-0A4FB62639D0}"/>
              </a:ext>
            </a:extLst>
          </p:cNvPr>
          <p:cNvSpPr>
            <a:spLocks noGrp="1"/>
          </p:cNvSpPr>
          <p:nvPr>
            <p:custDataLst>
              <p:tags r:id="rId38"/>
            </p:custDataLst>
          </p:nvPr>
        </p:nvSpPr>
        <p:spPr bwMode="gray">
          <a:xfrm>
            <a:off x="2617788" y="4459288"/>
            <a:ext cx="630238"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t>$20-$35</a:t>
            </a:r>
            <a:endParaRPr lang="en-US" sz="1100" dirty="0"/>
          </a:p>
        </p:txBody>
      </p:sp>
      <p:sp useBgFill="1">
        <p:nvSpPr>
          <p:cNvPr id="52" name="Text Placeholder 10">
            <a:extLst>
              <a:ext uri="{FF2B5EF4-FFF2-40B4-BE49-F238E27FC236}">
                <a16:creationId xmlns:a16="http://schemas.microsoft.com/office/drawing/2014/main" id="{62E4690C-66CC-8930-CC47-DC383D3BC63A}"/>
              </a:ext>
            </a:extLst>
          </p:cNvPr>
          <p:cNvSpPr>
            <a:spLocks noGrp="1"/>
          </p:cNvSpPr>
          <p:nvPr>
            <p:custDataLst>
              <p:tags r:id="rId39"/>
            </p:custDataLst>
          </p:nvPr>
        </p:nvSpPr>
        <p:spPr bwMode="gray">
          <a:xfrm>
            <a:off x="3382963" y="4848225"/>
            <a:ext cx="708025"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sz="1100" dirty="0"/>
              <a:t>$50-$136</a:t>
            </a:r>
          </a:p>
        </p:txBody>
      </p:sp>
      <p:sp useBgFill="1">
        <p:nvSpPr>
          <p:cNvPr id="53" name="Text Placeholder 10">
            <a:extLst>
              <a:ext uri="{FF2B5EF4-FFF2-40B4-BE49-F238E27FC236}">
                <a16:creationId xmlns:a16="http://schemas.microsoft.com/office/drawing/2014/main" id="{B2978C5E-012B-4B7B-87F2-ED54A650BE32}"/>
              </a:ext>
            </a:extLst>
          </p:cNvPr>
          <p:cNvSpPr>
            <a:spLocks noGrp="1"/>
          </p:cNvSpPr>
          <p:nvPr>
            <p:custDataLst>
              <p:tags r:id="rId40"/>
            </p:custDataLst>
          </p:nvPr>
        </p:nvSpPr>
        <p:spPr bwMode="gray">
          <a:xfrm>
            <a:off x="4967288" y="5237163"/>
            <a:ext cx="785813"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t>$100-$345</a:t>
            </a:r>
            <a:endParaRPr lang="en-US" sz="1100" dirty="0"/>
          </a:p>
        </p:txBody>
      </p:sp>
      <p:sp useBgFill="1">
        <p:nvSpPr>
          <p:cNvPr id="54" name="Text Placeholder 10">
            <a:extLst>
              <a:ext uri="{FF2B5EF4-FFF2-40B4-BE49-F238E27FC236}">
                <a16:creationId xmlns:a16="http://schemas.microsoft.com/office/drawing/2014/main" id="{931187E0-C6E2-BA4E-7D5D-8D6F2FDD54E6}"/>
              </a:ext>
            </a:extLst>
          </p:cNvPr>
          <p:cNvSpPr>
            <a:spLocks noGrp="1"/>
          </p:cNvSpPr>
          <p:nvPr>
            <p:custDataLst>
              <p:tags r:id="rId41"/>
            </p:custDataLst>
          </p:nvPr>
        </p:nvSpPr>
        <p:spPr bwMode="gray">
          <a:xfrm>
            <a:off x="4625975" y="5626100"/>
            <a:ext cx="785813"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t>$200-$300</a:t>
            </a:r>
            <a:endParaRPr lang="en-US" sz="1100" dirty="0"/>
          </a:p>
        </p:txBody>
      </p:sp>
      <p:sp>
        <p:nvSpPr>
          <p:cNvPr id="45" name="Text Placeholder 10">
            <a:extLst>
              <a:ext uri="{FF2B5EF4-FFF2-40B4-BE49-F238E27FC236}">
                <a16:creationId xmlns:a16="http://schemas.microsoft.com/office/drawing/2014/main" id="{AB458444-A8A2-CDE9-EF92-6615932B433B}"/>
              </a:ext>
            </a:extLst>
          </p:cNvPr>
          <p:cNvSpPr>
            <a:spLocks noGrp="1"/>
          </p:cNvSpPr>
          <p:nvPr>
            <p:custDataLst>
              <p:tags r:id="rId42"/>
            </p:custDataLst>
          </p:nvPr>
        </p:nvSpPr>
        <p:spPr bwMode="auto">
          <a:xfrm>
            <a:off x="1844675" y="5619750"/>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75F9D938-0986-46B2-8A7A-A75DDE000CE4}" type="datetime'''''O''''''t''''''h''''''''''''''''''''e''''''''''r'''''''">
              <a:rPr lang="en-US" altLang="en-US" sz="1200" smtClean="0"/>
              <a:pPr marL="0" lvl="0" indent="0" algn="r">
                <a:spcBef>
                  <a:spcPct val="0"/>
                </a:spcBef>
                <a:spcAft>
                  <a:spcPct val="0"/>
                </a:spcAft>
                <a:buNone/>
              </a:pPr>
              <a:t>Other</a:t>
            </a:fld>
            <a:endParaRPr lang="en-US" sz="1200"/>
          </a:p>
        </p:txBody>
      </p:sp>
      <p:grpSp>
        <p:nvGrpSpPr>
          <p:cNvPr id="55" name="Group 54">
            <a:extLst>
              <a:ext uri="{FF2B5EF4-FFF2-40B4-BE49-F238E27FC236}">
                <a16:creationId xmlns:a16="http://schemas.microsoft.com/office/drawing/2014/main" id="{4607BC9A-B17A-701F-6146-1D80F5E1CEC3}"/>
              </a:ext>
            </a:extLst>
          </p:cNvPr>
          <p:cNvGrpSpPr/>
          <p:nvPr/>
        </p:nvGrpSpPr>
        <p:grpSpPr>
          <a:xfrm>
            <a:off x="2594985" y="3073239"/>
            <a:ext cx="1690255" cy="454639"/>
            <a:chOff x="-1795515" y="3041716"/>
            <a:chExt cx="1690255" cy="454639"/>
          </a:xfrm>
        </p:grpSpPr>
        <p:sp>
          <p:nvSpPr>
            <p:cNvPr id="56" name="Rectangle 55">
              <a:extLst>
                <a:ext uri="{FF2B5EF4-FFF2-40B4-BE49-F238E27FC236}">
                  <a16:creationId xmlns:a16="http://schemas.microsoft.com/office/drawing/2014/main" id="{6E647674-089C-842F-ADC8-4B71C8E858A5}"/>
                </a:ext>
              </a:extLst>
            </p:cNvPr>
            <p:cNvSpPr/>
            <p:nvPr/>
          </p:nvSpPr>
          <p:spPr bwMode="gray">
            <a:xfrm rot="18935822">
              <a:off x="-968492" y="3241583"/>
              <a:ext cx="72000" cy="72000"/>
            </a:xfrm>
            <a:prstGeom prst="rect">
              <a:avLst/>
            </a:prstGeom>
            <a:solidFill>
              <a:srgbClr val="E71C57"/>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7" name="TextBox 56">
              <a:extLst>
                <a:ext uri="{FF2B5EF4-FFF2-40B4-BE49-F238E27FC236}">
                  <a16:creationId xmlns:a16="http://schemas.microsoft.com/office/drawing/2014/main" id="{C4568FD7-7284-F432-2E22-4948D53E2805}"/>
                </a:ext>
              </a:extLst>
            </p:cNvPr>
            <p:cNvSpPr txBox="1"/>
            <p:nvPr/>
          </p:nvSpPr>
          <p:spPr bwMode="gray">
            <a:xfrm>
              <a:off x="-1795515" y="3254375"/>
              <a:ext cx="1690255" cy="241980"/>
            </a:xfrm>
            <a:prstGeom prst="rect">
              <a:avLst/>
            </a:prstGeom>
            <a:noFill/>
          </p:spPr>
          <p:txBody>
            <a:bodyPr wrap="square" lIns="36000" tIns="36000" rIns="36000" bIns="36000" rtlCol="0" anchor="ctr">
              <a:spAutoFit/>
            </a:bodyPr>
            <a:lstStyle/>
            <a:p>
              <a:pPr marL="0" indent="0" algn="ctr">
                <a:buNone/>
              </a:pPr>
              <a:r>
                <a:rPr lang="en-US" sz="1100" b="1">
                  <a:solidFill>
                    <a:srgbClr val="E71C57"/>
                  </a:solidFill>
                </a:rPr>
                <a:t>2050 goal</a:t>
              </a:r>
            </a:p>
          </p:txBody>
        </p:sp>
        <p:sp>
          <p:nvSpPr>
            <p:cNvPr id="58" name="TextBox 57">
              <a:extLst>
                <a:ext uri="{FF2B5EF4-FFF2-40B4-BE49-F238E27FC236}">
                  <a16:creationId xmlns:a16="http://schemas.microsoft.com/office/drawing/2014/main" id="{CAF02782-924E-91E9-884D-F68C8FFC216B}"/>
                </a:ext>
              </a:extLst>
            </p:cNvPr>
            <p:cNvSpPr txBox="1"/>
            <p:nvPr/>
          </p:nvSpPr>
          <p:spPr bwMode="gray">
            <a:xfrm>
              <a:off x="-1247570" y="3041716"/>
              <a:ext cx="591911" cy="234286"/>
            </a:xfrm>
            <a:prstGeom prst="rect">
              <a:avLst/>
            </a:prstGeom>
            <a:noFill/>
          </p:spPr>
          <p:txBody>
            <a:bodyPr wrap="square" lIns="36000" tIns="36000" rIns="36000" bIns="36000" rtlCol="0">
              <a:spAutoFit/>
            </a:bodyPr>
            <a:lstStyle/>
            <a:p>
              <a:pPr marL="0" indent="0" algn="ctr">
                <a:buNone/>
              </a:pPr>
              <a:r>
                <a:rPr lang="en-US" sz="1050" b="1">
                  <a:solidFill>
                    <a:srgbClr val="009BDB"/>
                  </a:solidFill>
                </a:rPr>
                <a:t>$150</a:t>
              </a:r>
            </a:p>
          </p:txBody>
        </p:sp>
      </p:grpSp>
    </p:spTree>
    <p:extLst>
      <p:ext uri="{BB962C8B-B14F-4D97-AF65-F5344CB8AC3E}">
        <p14:creationId xmlns:p14="http://schemas.microsoft.com/office/powerpoint/2010/main" val="11164276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D4949-0FB5-B4DB-8C27-727A8CFF425F}"/>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C336E036-456B-49AE-1AFE-C8BBD842C55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503" imgH="503" progId="TCLayout.ActiveDocument.1">
                  <p:embed/>
                </p:oleObj>
              </mc:Choice>
              <mc:Fallback>
                <p:oleObj name="think-cell Slide" r:id="rId19" imgW="503" imgH="503" progId="TCLayout.ActiveDocument.1">
                  <p:embed/>
                  <p:pic>
                    <p:nvPicPr>
                      <p:cNvPr id="4" name="think-cell data - do not delete" hidden="1">
                        <a:extLst>
                          <a:ext uri="{FF2B5EF4-FFF2-40B4-BE49-F238E27FC236}">
                            <a16:creationId xmlns:a16="http://schemas.microsoft.com/office/drawing/2014/main" id="{C336E036-456B-49AE-1AFE-C8BBD842C557}"/>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BDFD22FA-103C-D9FE-AACD-8FAA4D89A9C3}"/>
              </a:ext>
            </a:extLst>
          </p:cNvPr>
          <p:cNvSpPr txBox="1"/>
          <p:nvPr/>
        </p:nvSpPr>
        <p:spPr bwMode="gray">
          <a:xfrm>
            <a:off x="8845550" y="1554480"/>
            <a:ext cx="3016250" cy="4467890"/>
          </a:xfrm>
          <a:prstGeom prst="rect">
            <a:avLst/>
          </a:prstGeom>
          <a:solidFill>
            <a:srgbClr val="E3E8EE"/>
          </a:solidFill>
        </p:spPr>
        <p:txBody>
          <a:bodyPr wrap="square" lIns="137160" tIns="137160" rIns="274320" bIns="137160" rtlCol="0" anchor="t">
            <a:spAutoFit/>
          </a:bodyPr>
          <a:lstStyle/>
          <a:p>
            <a:pPr marL="0" indent="0">
              <a:spcBef>
                <a:spcPts val="1200"/>
              </a:spcBef>
              <a:spcAft>
                <a:spcPts val="600"/>
              </a:spcAft>
              <a:buNone/>
            </a:pPr>
            <a:r>
              <a:rPr lang="en-US" sz="1250" b="1" dirty="0"/>
              <a:t>Observations</a:t>
            </a:r>
          </a:p>
          <a:p>
            <a:pPr marL="177800" indent="-177800" defTabSz="711200">
              <a:spcAft>
                <a:spcPts val="400"/>
              </a:spcAft>
              <a:buFontTx/>
              <a:buChar char="•"/>
              <a:defRPr/>
            </a:pPr>
            <a:r>
              <a:rPr lang="en-US" sz="1050" dirty="0">
                <a:solidFill>
                  <a:srgbClr val="000000"/>
                </a:solidFill>
                <a:latin typeface="Arial"/>
                <a:cs typeface="Arial"/>
              </a:rPr>
              <a:t>Onboard technologies have the potential to capture </a:t>
            </a:r>
            <a:r>
              <a:rPr lang="en-US" sz="1050" b="1" dirty="0">
                <a:solidFill>
                  <a:srgbClr val="000000"/>
                </a:solidFill>
                <a:latin typeface="Arial"/>
                <a:cs typeface="Arial"/>
              </a:rPr>
              <a:t>~90% of all </a:t>
            </a:r>
            <a:r>
              <a:rPr kumimoji="0" lang="en-US" sz="1050" b="1" i="0" u="none" strike="noStrike" kern="1200" cap="none" spc="0" normalizeH="0" baseline="0" noProof="0" dirty="0">
                <a:ln>
                  <a:noFill/>
                </a:ln>
                <a:solidFill>
                  <a:srgbClr val="000000"/>
                </a:solidFill>
                <a:effectLst/>
                <a:uLnTx/>
                <a:uFillTx/>
                <a:latin typeface="Arial"/>
                <a:ea typeface="+mn-ea"/>
                <a:cs typeface="+mn-cs"/>
              </a:rPr>
              <a:t>CO</a:t>
            </a:r>
            <a:r>
              <a:rPr kumimoji="0" lang="en-US" sz="1050" b="1" i="0" u="none" strike="noStrike" kern="1200" cap="none" spc="0" normalizeH="0" baseline="-25000" noProof="0" dirty="0">
                <a:ln>
                  <a:noFill/>
                </a:ln>
                <a:solidFill>
                  <a:srgbClr val="000000"/>
                </a:solidFill>
                <a:effectLst/>
                <a:uLnTx/>
                <a:uFillTx/>
                <a:latin typeface="Arial"/>
                <a:ea typeface="+mn-ea"/>
                <a:cs typeface="+mn-cs"/>
              </a:rPr>
              <a:t>2</a:t>
            </a:r>
            <a:r>
              <a:rPr kumimoji="0" lang="en-US" sz="1050" b="1" i="0" u="none" strike="noStrike" kern="1200" cap="none" spc="0" normalizeH="0" baseline="0" noProof="0" dirty="0">
                <a:ln>
                  <a:noFill/>
                </a:ln>
                <a:solidFill>
                  <a:srgbClr val="000000"/>
                </a:solidFill>
                <a:effectLst/>
                <a:uLnTx/>
                <a:uFillTx/>
                <a:latin typeface="Arial"/>
                <a:ea typeface="+mn-ea"/>
                <a:cs typeface="+mn-cs"/>
              </a:rPr>
              <a:t> </a:t>
            </a:r>
            <a:r>
              <a:rPr lang="en-US" sz="1050" b="1" dirty="0">
                <a:solidFill>
                  <a:srgbClr val="000000"/>
                </a:solidFill>
                <a:latin typeface="Arial"/>
              </a:rPr>
              <a:t>emitted</a:t>
            </a:r>
            <a:r>
              <a:rPr lang="en-US" sz="1050" dirty="0">
                <a:solidFill>
                  <a:srgbClr val="000000"/>
                </a:solidFill>
                <a:latin typeface="Arial"/>
              </a:rPr>
              <a:t> by ships at sea</a:t>
            </a:r>
            <a:r>
              <a:rPr lang="en-US" sz="1050" dirty="0">
                <a:solidFill>
                  <a:srgbClr val="000000"/>
                </a:solidFill>
                <a:latin typeface="Arial"/>
                <a:cs typeface="Arial"/>
              </a:rPr>
              <a:t>, and </a:t>
            </a:r>
            <a:r>
              <a:rPr lang="en-US" sz="1050" b="1" dirty="0">
                <a:solidFill>
                  <a:srgbClr val="000000"/>
                </a:solidFill>
                <a:latin typeface="Arial"/>
                <a:cs typeface="Arial"/>
              </a:rPr>
              <a:t>net-zero or even negative lifecycle emissions </a:t>
            </a:r>
            <a:r>
              <a:rPr lang="en-US" sz="1050" dirty="0">
                <a:solidFill>
                  <a:srgbClr val="000000"/>
                </a:solidFill>
                <a:latin typeface="Arial"/>
                <a:cs typeface="Arial"/>
              </a:rPr>
              <a:t>with blending.</a:t>
            </a:r>
          </a:p>
          <a:p>
            <a:pPr marL="177800" indent="-177800" defTabSz="711200">
              <a:spcAft>
                <a:spcPts val="400"/>
              </a:spcAft>
              <a:buFontTx/>
              <a:buChar char="•"/>
              <a:defRPr/>
            </a:pPr>
            <a:r>
              <a:rPr lang="en-US" sz="1050" b="1" dirty="0">
                <a:solidFill>
                  <a:srgbClr val="000000"/>
                </a:solidFill>
                <a:latin typeface="Arial"/>
                <a:cs typeface="Arial"/>
              </a:rPr>
              <a:t>Post-combustion capture </a:t>
            </a:r>
            <a:r>
              <a:rPr lang="en-US" sz="1050" dirty="0">
                <a:solidFill>
                  <a:srgbClr val="000000"/>
                </a:solidFill>
                <a:latin typeface="Arial"/>
                <a:cs typeface="Arial"/>
              </a:rPr>
              <a:t>is the best fit for maritime travel, as it does not require large changes to engine design and reduces costs.</a:t>
            </a:r>
            <a:endParaRPr lang="en-US" sz="1050" b="1" dirty="0">
              <a:solidFill>
                <a:srgbClr val="000000"/>
              </a:solidFill>
              <a:latin typeface="Arial"/>
              <a:cs typeface="Arial"/>
            </a:endParaRPr>
          </a:p>
          <a:p>
            <a:pPr marL="177800" indent="-177800" defTabSz="711200">
              <a:spcAft>
                <a:spcPts val="400"/>
              </a:spcAft>
              <a:buFontTx/>
              <a:buChar char="•"/>
              <a:defRPr/>
            </a:pPr>
            <a:r>
              <a:rPr lang="en-US" sz="1050" dirty="0">
                <a:solidFill>
                  <a:srgbClr val="000000"/>
                </a:solidFill>
                <a:latin typeface="Arial"/>
              </a:rPr>
              <a:t>Several shipping and manufacturing companies, such as Dutch Value Maritime, have </a:t>
            </a:r>
            <a:r>
              <a:rPr lang="en-US" sz="1050" b="1" dirty="0">
                <a:solidFill>
                  <a:srgbClr val="000000"/>
                </a:solidFill>
                <a:latin typeface="Arial"/>
              </a:rPr>
              <a:t>installed</a:t>
            </a:r>
            <a:r>
              <a:rPr lang="en-US" sz="1050" dirty="0">
                <a:solidFill>
                  <a:srgbClr val="000000"/>
                </a:solidFill>
                <a:latin typeface="Arial"/>
              </a:rPr>
              <a:t> </a:t>
            </a:r>
            <a:r>
              <a:rPr lang="en-US" sz="1050" b="1" dirty="0">
                <a:solidFill>
                  <a:srgbClr val="000000"/>
                </a:solidFill>
                <a:latin typeface="Arial"/>
              </a:rPr>
              <a:t>OCCS tech on vessels.</a:t>
            </a:r>
            <a:endParaRPr lang="en-US" sz="1050" b="1" dirty="0">
              <a:solidFill>
                <a:srgbClr val="000000"/>
              </a:solidFill>
              <a:latin typeface="Arial"/>
              <a:cs typeface="Arial"/>
            </a:endParaRPr>
          </a:p>
          <a:p>
            <a:pPr marL="177800" indent="-177800" defTabSz="711200">
              <a:spcAft>
                <a:spcPts val="400"/>
              </a:spcAft>
              <a:buFontTx/>
              <a:buChar char="•"/>
              <a:defRPr/>
            </a:pPr>
            <a:r>
              <a:rPr lang="en-US" sz="1050" dirty="0">
                <a:solidFill>
                  <a:srgbClr val="000000"/>
                </a:solidFill>
                <a:latin typeface="Arial"/>
              </a:rPr>
              <a:t>However, OCCS systems are costly, </a:t>
            </a:r>
            <a:r>
              <a:rPr lang="en-US" sz="1050" b="1" dirty="0">
                <a:solidFill>
                  <a:srgbClr val="000000"/>
                </a:solidFill>
                <a:latin typeface="Arial"/>
              </a:rPr>
              <a:t>adding ~25% to ships’ annual expenses</a:t>
            </a:r>
            <a:r>
              <a:rPr lang="en-US" sz="1050" dirty="0">
                <a:solidFill>
                  <a:srgbClr val="000000"/>
                </a:solidFill>
                <a:latin typeface="Arial"/>
              </a:rPr>
              <a:t> due to installation and operational fees, in addition to fuel penalties, loss of cargo capacity, and carbon discharge costs.</a:t>
            </a:r>
            <a:endParaRPr lang="en-US" sz="1050" dirty="0">
              <a:solidFill>
                <a:srgbClr val="000000"/>
              </a:solidFill>
              <a:latin typeface="Arial"/>
              <a:cs typeface="Arial"/>
            </a:endParaRPr>
          </a:p>
          <a:p>
            <a:pPr marL="177800" indent="-177800" defTabSz="711200">
              <a:spcAft>
                <a:spcPts val="400"/>
              </a:spcAft>
              <a:buFontTx/>
              <a:buChar char="•"/>
              <a:defRPr/>
            </a:pPr>
            <a:r>
              <a:rPr lang="en-US" sz="1050" b="1" dirty="0">
                <a:solidFill>
                  <a:srgbClr val="000000"/>
                </a:solidFill>
                <a:latin typeface="Arial"/>
              </a:rPr>
              <a:t>Pricing of carbon </a:t>
            </a:r>
            <a:r>
              <a:rPr lang="en-US" sz="1050" dirty="0">
                <a:solidFill>
                  <a:srgbClr val="000000"/>
                </a:solidFill>
                <a:latin typeface="Arial"/>
              </a:rPr>
              <a:t>and </a:t>
            </a:r>
            <a:r>
              <a:rPr lang="en-US" sz="1050" b="1" dirty="0">
                <a:solidFill>
                  <a:srgbClr val="000000"/>
                </a:solidFill>
                <a:latin typeface="Arial"/>
              </a:rPr>
              <a:t>development of the value chain </a:t>
            </a:r>
            <a:r>
              <a:rPr lang="en-US" sz="1050" dirty="0">
                <a:solidFill>
                  <a:srgbClr val="000000"/>
                </a:solidFill>
                <a:latin typeface="Arial"/>
              </a:rPr>
              <a:t>are critical to adoption decisions, which are altered by fossil fuel and green fuel prices and policy factors.</a:t>
            </a:r>
            <a:endParaRPr lang="en-US" sz="1050" dirty="0">
              <a:solidFill>
                <a:srgbClr val="000000"/>
              </a:solidFill>
              <a:latin typeface="Arial"/>
              <a:cs typeface="Arial"/>
            </a:endParaRPr>
          </a:p>
        </p:txBody>
      </p:sp>
      <p:sp>
        <p:nvSpPr>
          <p:cNvPr id="6" name="Title 5">
            <a:extLst>
              <a:ext uri="{FF2B5EF4-FFF2-40B4-BE49-F238E27FC236}">
                <a16:creationId xmlns:a16="http://schemas.microsoft.com/office/drawing/2014/main" id="{91CAAB6F-EF46-2096-4E87-758377CE753C}"/>
              </a:ext>
            </a:extLst>
          </p:cNvPr>
          <p:cNvSpPr>
            <a:spLocks noGrp="1"/>
          </p:cNvSpPr>
          <p:nvPr>
            <p:ph type="title"/>
          </p:nvPr>
        </p:nvSpPr>
        <p:spPr/>
        <p:txBody>
          <a:bodyPr vert="horz">
            <a:noAutofit/>
          </a:bodyPr>
          <a:lstStyle/>
          <a:p>
            <a:r>
              <a:rPr lang="en-US" dirty="0">
                <a:cs typeface="Arial"/>
              </a:rPr>
              <a:t>Shipping: Onboard carbon capture and storage (OCCS) decreases emissions significantly, suffers from cost and energy constraints</a:t>
            </a:r>
            <a:endParaRPr lang="en-US" baseline="-25000" dirty="0">
              <a:cs typeface="Arial"/>
            </a:endParaRPr>
          </a:p>
        </p:txBody>
      </p:sp>
      <p:sp>
        <p:nvSpPr>
          <p:cNvPr id="10" name="btfpNotesBox393724">
            <a:extLst>
              <a:ext uri="{FF2B5EF4-FFF2-40B4-BE49-F238E27FC236}">
                <a16:creationId xmlns:a16="http://schemas.microsoft.com/office/drawing/2014/main" id="{7D5187BE-5BBA-818B-7CA2-9A88CB5EC8ED}"/>
              </a:ext>
            </a:extLst>
          </p:cNvPr>
          <p:cNvSpPr txBox="1"/>
          <p:nvPr>
            <p:custDataLst>
              <p:tags r:id="rId3"/>
            </p:custDataLst>
          </p:nvPr>
        </p:nvSpPr>
        <p:spPr bwMode="gray">
          <a:xfrm>
            <a:off x="330201" y="6557847"/>
            <a:ext cx="9027160" cy="246221"/>
          </a:xfrm>
          <a:prstGeom prst="rect">
            <a:avLst/>
          </a:prstGeom>
          <a:noFill/>
        </p:spPr>
        <p:txBody>
          <a:bodyPr vert="horz" wrap="square" lIns="0" tIns="0" rIns="0" bIns="0" rtlCol="0" anchor="b">
            <a:noAutofit/>
          </a:bodyPr>
          <a:lstStyle/>
          <a:p>
            <a:pPr defTabSz="711200">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*Potential for negative lifecycle greenhouse gas emissions when blending combustible fuels with at least 30% green fuels; with baseline 100%, applying biofuel leading to $30 reduction, CO</a:t>
            </a:r>
            <a:r>
              <a:rPr lang="en-US" altLang="zh-CN" sz="800" b="1" baseline="-25000" dirty="0">
                <a:solidFill>
                  <a:srgbClr val="000000"/>
                </a:solidFill>
              </a:rPr>
              <a:t>2</a:t>
            </a:r>
            <a:r>
              <a:rPr lang="en-US" altLang="zh-CN" sz="800" b="1" dirty="0">
                <a:solidFill>
                  <a:srgbClr val="000000"/>
                </a:solidFill>
              </a:rPr>
              <a:t> </a:t>
            </a:r>
            <a:r>
              <a:rPr lang="en-US" altLang="zh-CN" sz="800" dirty="0">
                <a:solidFill>
                  <a:srgbClr val="000000"/>
                </a:solidFill>
                <a:latin typeface="Arial"/>
              </a:rPr>
              <a:t>c</a:t>
            </a:r>
            <a:r>
              <a:rPr kumimoji="0" lang="en-US" sz="800" b="0" i="0" u="none" strike="noStrike" kern="1200" cap="none" spc="0" normalizeH="0" baseline="0" noProof="0" dirty="0" err="1">
                <a:ln>
                  <a:noFill/>
                </a:ln>
                <a:solidFill>
                  <a:srgbClr val="000000"/>
                </a:solidFill>
                <a:effectLst/>
                <a:uLnTx/>
                <a:uFillTx/>
                <a:latin typeface="Arial"/>
                <a:ea typeface="+mn-ea"/>
                <a:cs typeface="+mn-cs"/>
              </a:rPr>
              <a:t>aptured</a:t>
            </a:r>
            <a:r>
              <a:rPr kumimoji="0" lang="en-US" sz="800" b="0" i="0" u="none" strike="noStrike" kern="1200" cap="none" spc="0" normalizeH="0" baseline="0" noProof="0" dirty="0">
                <a:ln>
                  <a:noFill/>
                </a:ln>
                <a:solidFill>
                  <a:srgbClr val="000000"/>
                </a:solidFill>
                <a:effectLst/>
                <a:uLnTx/>
                <a:uFillTx/>
                <a:latin typeface="Arial"/>
                <a:ea typeface="+mn-ea"/>
                <a:cs typeface="+mn-cs"/>
              </a:rPr>
              <a:t>: 70 tons * 0.90 = 63 tons of CO</a:t>
            </a:r>
            <a:r>
              <a:rPr lang="en-US" altLang="zh-CN" sz="800" b="1" baseline="-25000" dirty="0">
                <a:solidFill>
                  <a:srgbClr val="000000"/>
                </a:solidFill>
              </a:rPr>
              <a:t>2</a:t>
            </a:r>
            <a:r>
              <a:rPr kumimoji="0" lang="en-US" sz="800" b="0" i="0" u="none" strike="noStrike" kern="1200" cap="none" spc="0" normalizeH="0" baseline="0" noProof="0" dirty="0">
                <a:ln>
                  <a:noFill/>
                </a:ln>
                <a:solidFill>
                  <a:srgbClr val="000000"/>
                </a:solidFill>
                <a:effectLst/>
                <a:uLnTx/>
                <a:uFillTx/>
                <a:latin typeface="Arial"/>
                <a:ea typeface="+mn-ea"/>
                <a:cs typeface="+mn-cs"/>
              </a:rPr>
              <a:t>. CO</a:t>
            </a:r>
            <a:r>
              <a:rPr lang="en-US" altLang="zh-CN" sz="800" b="1" baseline="-25000" dirty="0">
                <a:solidFill>
                  <a:srgbClr val="000000"/>
                </a:solidFill>
              </a:rPr>
              <a:t>2</a:t>
            </a:r>
            <a:r>
              <a:rPr kumimoji="0" lang="en-US" sz="800" b="0" i="0" u="none" strike="noStrike" kern="1200" cap="none" spc="0" normalizeH="0" baseline="0" noProof="0" dirty="0">
                <a:ln>
                  <a:noFill/>
                </a:ln>
                <a:solidFill>
                  <a:srgbClr val="000000"/>
                </a:solidFill>
                <a:effectLst/>
                <a:uLnTx/>
                <a:uFillTx/>
                <a:latin typeface="Arial"/>
                <a:ea typeface="+mn-ea"/>
                <a:cs typeface="+mn-cs"/>
              </a:rPr>
              <a:t> remaining (slipped): 70 tons - 63 tons = 7 tons of CO</a:t>
            </a:r>
            <a:r>
              <a:rPr lang="en-US" altLang="zh-CN" sz="800" b="1" baseline="-25000" dirty="0">
                <a:solidFill>
                  <a:srgbClr val="000000"/>
                </a:solidFill>
              </a:rPr>
              <a:t>2.</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defTabSz="711200">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a:t>
            </a:r>
            <a:r>
              <a:rPr kumimoji="0" lang="en-US" sz="800" b="0" i="0" u="none" strike="noStrike" kern="1200" cap="none" spc="0" normalizeH="0" baseline="0" noProof="0" dirty="0" err="1">
                <a:ln>
                  <a:noFill/>
                </a:ln>
                <a:solidFill>
                  <a:srgbClr val="000000"/>
                </a:solidFill>
                <a:effectLst/>
                <a:uLnTx/>
                <a:uFillTx/>
                <a:latin typeface="Arial"/>
                <a:ea typeface="+mn-ea"/>
                <a:cs typeface="+mn-cs"/>
              </a:rPr>
              <a:t>ShipNerd</a:t>
            </a:r>
            <a:r>
              <a:rPr kumimoji="0" lang="en-US" sz="800" b="0" i="0" u="none" strike="noStrike" kern="1200" cap="none" spc="0" normalizeH="0" baseline="0" noProof="0" dirty="0">
                <a:ln>
                  <a:noFill/>
                </a:ln>
                <a:solidFill>
                  <a:srgbClr val="000000"/>
                </a:solidFill>
                <a:effectLst/>
                <a:uLnTx/>
                <a:uFillTx/>
                <a:latin typeface="Arial"/>
                <a:ea typeface="+mn-ea"/>
                <a:cs typeface="+mn-cs"/>
              </a:rPr>
              <a:t> News,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1"/>
              </a:rPr>
              <a:t>Carbon Capture Systems Cost ‒ Revealed</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a:t>
            </a:r>
            <a:r>
              <a:rPr lang="en-US" sz="800" dirty="0">
                <a:solidFill>
                  <a:srgbClr val="000000"/>
                </a:solidFill>
                <a:latin typeface="Arial"/>
              </a:rPr>
              <a:t>2021</a:t>
            </a:r>
            <a:r>
              <a:rPr kumimoji="0" lang="en-US" sz="800" b="0" i="0" u="none" strike="noStrike" kern="1200" cap="none" spc="0" normalizeH="0" baseline="0" noProof="0" dirty="0">
                <a:ln>
                  <a:noFill/>
                </a:ln>
                <a:solidFill>
                  <a:srgbClr val="000000"/>
                </a:solidFill>
                <a:effectLst/>
                <a:uLnTx/>
                <a:uFillTx/>
                <a:latin typeface="Arial"/>
                <a:ea typeface="+mn-ea"/>
                <a:cs typeface="+mn-cs"/>
              </a:rPr>
              <a:t>); L</a:t>
            </a:r>
            <a:r>
              <a:rPr lang="en-US" sz="800" dirty="0">
                <a:solidFill>
                  <a:srgbClr val="000000"/>
                </a:solidFill>
                <a:latin typeface="Arial"/>
              </a:rPr>
              <a:t>l</a:t>
            </a:r>
            <a:r>
              <a:rPr kumimoji="0" lang="en-US" sz="800" b="0" i="0" u="none" strike="noStrike" kern="1200" cap="none" spc="0" normalizeH="0" baseline="0" noProof="0" dirty="0" err="1">
                <a:ln>
                  <a:noFill/>
                </a:ln>
                <a:solidFill>
                  <a:srgbClr val="000000"/>
                </a:solidFill>
                <a:effectLst/>
                <a:uLnTx/>
                <a:uFillTx/>
                <a:latin typeface="Arial"/>
                <a:ea typeface="+mn-ea"/>
                <a:cs typeface="+mn-cs"/>
              </a:rPr>
              <a:t>oyd’s</a:t>
            </a:r>
            <a:r>
              <a:rPr kumimoji="0" lang="en-US" sz="800" b="0" i="0" u="none" strike="noStrike" kern="1200" cap="none" spc="0" normalizeH="0" baseline="0" noProof="0" dirty="0">
                <a:ln>
                  <a:noFill/>
                </a:ln>
                <a:solidFill>
                  <a:srgbClr val="000000"/>
                </a:solidFill>
                <a:effectLst/>
                <a:uLnTx/>
                <a:uFillTx/>
                <a:latin typeface="Arial"/>
                <a:ea typeface="+mn-ea"/>
                <a:cs typeface="+mn-cs"/>
              </a:rPr>
              <a:t> Register, </a:t>
            </a:r>
            <a:r>
              <a:rPr lang="en-US" sz="800" dirty="0">
                <a:solidFill>
                  <a:srgbClr val="000000"/>
                </a:solidFill>
                <a:hlinkClick r:id="rId22"/>
              </a:rPr>
              <a:t>Carbon capture’s role in maritime energy transition</a:t>
            </a:r>
            <a:r>
              <a:rPr lang="en-US" sz="800" dirty="0">
                <a:solidFill>
                  <a:srgbClr val="000000"/>
                </a:solidFill>
              </a:rPr>
              <a:t> (2023); Maritime Impact, </a:t>
            </a:r>
            <a:r>
              <a:rPr lang="en-US" sz="800" dirty="0">
                <a:solidFill>
                  <a:srgbClr val="000000"/>
                </a:solidFill>
                <a:hlinkClick r:id="rId23"/>
              </a:rPr>
              <a:t>What are the key considerations of onboard carbon capture?</a:t>
            </a:r>
            <a:r>
              <a:rPr lang="en-US" sz="800" dirty="0">
                <a:solidFill>
                  <a:srgbClr val="000000"/>
                </a:solidFill>
              </a:rPr>
              <a:t> (2024); DNV, </a:t>
            </a:r>
            <a:r>
              <a:rPr lang="en-US" sz="800" dirty="0">
                <a:solidFill>
                  <a:srgbClr val="000000"/>
                </a:solidFill>
                <a:hlinkClick r:id="rId24"/>
              </a:rPr>
              <a:t>Onboard Carbon Capture and Storage on Ships</a:t>
            </a:r>
            <a:r>
              <a:rPr lang="en-US" sz="800" dirty="0">
                <a:solidFill>
                  <a:srgbClr val="000000"/>
                </a:solidFill>
              </a:rPr>
              <a:t> (2024); </a:t>
            </a:r>
            <a:r>
              <a:rPr lang="en-US" altLang="zh-CN" sz="800" dirty="0" err="1"/>
              <a:t>Wärtsilä</a:t>
            </a:r>
            <a:r>
              <a:rPr lang="en-US" altLang="zh-CN" sz="800" dirty="0"/>
              <a:t>, </a:t>
            </a:r>
            <a:r>
              <a:rPr lang="en-US" sz="800" dirty="0" err="1">
                <a:hlinkClick r:id="rId25"/>
              </a:rPr>
              <a:t>Wärtsilä</a:t>
            </a:r>
            <a:r>
              <a:rPr lang="en-US" sz="800" dirty="0">
                <a:hlinkClick r:id="rId25"/>
              </a:rPr>
              <a:t> Unveils Commercial Carbon Capture System for Ships</a:t>
            </a:r>
            <a:r>
              <a:rPr lang="en-US" sz="800" dirty="0"/>
              <a:t> </a:t>
            </a:r>
            <a:r>
              <a:rPr lang="en-US" altLang="zh-CN" sz="800" dirty="0"/>
              <a:t>(2025).</a:t>
            </a:r>
            <a:endParaRPr lang="en-US" sz="800" b="0" i="0" u="none" strike="noStrike" kern="1200" cap="none" spc="0" normalizeH="0" baseline="0" noProof="0" dirty="0">
              <a:ln>
                <a:noFill/>
              </a:ln>
              <a:solidFill>
                <a:srgbClr val="000000"/>
              </a:solidFill>
              <a:effectLst/>
              <a:uLnTx/>
              <a:uFillTx/>
              <a:latin typeface="Arial"/>
              <a:cs typeface="Arial"/>
            </a:endParaRP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Sean Lee, Petr Jenicek, Anda Wang, Hyae Ryung Kim, and </a:t>
            </a:r>
            <a:r>
              <a:rPr lang="en-US" sz="800" dirty="0">
                <a:solidFill>
                  <a:srgbClr val="000000"/>
                </a:solidFill>
                <a:hlinkClick r:id="rId26"/>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7"/>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28"/>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31" name="Chart 3">
            <a:extLst>
              <a:ext uri="{FF2B5EF4-FFF2-40B4-BE49-F238E27FC236}">
                <a16:creationId xmlns:a16="http://schemas.microsoft.com/office/drawing/2014/main" id="{E1DAB9A6-FB3B-B53F-EC0D-0DBEFDE0CDC9}"/>
              </a:ext>
            </a:extLst>
          </p:cNvPr>
          <p:cNvGraphicFramePr/>
          <p:nvPr>
            <p:custDataLst>
              <p:tags r:id="rId4"/>
            </p:custDataLst>
          </p:nvPr>
        </p:nvGraphicFramePr>
        <p:xfrm>
          <a:off x="661988" y="2108200"/>
          <a:ext cx="7466012" cy="3703638"/>
        </p:xfrm>
        <a:graphic>
          <a:graphicData uri="http://schemas.openxmlformats.org/drawingml/2006/chart">
            <c:chart xmlns:c="http://schemas.openxmlformats.org/drawingml/2006/chart" xmlns:r="http://schemas.openxmlformats.org/officeDocument/2006/relationships" r:id="rId29"/>
          </a:graphicData>
        </a:graphic>
      </p:graphicFrame>
      <p:sp>
        <p:nvSpPr>
          <p:cNvPr id="8" name="Text Placeholder 10">
            <a:extLst>
              <a:ext uri="{FF2B5EF4-FFF2-40B4-BE49-F238E27FC236}">
                <a16:creationId xmlns:a16="http://schemas.microsoft.com/office/drawing/2014/main" id="{FBBF93A5-17A7-EDB9-1D51-4D870EF3E4C3}"/>
              </a:ext>
            </a:extLst>
          </p:cNvPr>
          <p:cNvSpPr txBox="1">
            <a:spLocks/>
          </p:cNvSpPr>
          <p:nvPr>
            <p:custDataLst>
              <p:tags r:id="rId5"/>
            </p:custDataLst>
          </p:nvPr>
        </p:nvSpPr>
        <p:spPr bwMode="gray">
          <a:xfrm>
            <a:off x="519113" y="48593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88FE85C1-11A9-42C1-A054-9D94E7DB3BAF}" type="datetime'''''''''''''''''''''2''''''''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12" name="Text Placeholder 10">
            <a:extLst>
              <a:ext uri="{FF2B5EF4-FFF2-40B4-BE49-F238E27FC236}">
                <a16:creationId xmlns:a16="http://schemas.microsoft.com/office/drawing/2014/main" id="{D55AC005-7230-5F7C-4B2F-44A528E2A4FF}"/>
              </a:ext>
            </a:extLst>
          </p:cNvPr>
          <p:cNvSpPr txBox="1">
            <a:spLocks/>
          </p:cNvSpPr>
          <p:nvPr>
            <p:custDataLst>
              <p:tags r:id="rId6"/>
            </p:custDataLst>
          </p:nvPr>
        </p:nvSpPr>
        <p:spPr bwMode="gray">
          <a:xfrm>
            <a:off x="519113" y="42084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BA9AC33C-37CD-4C38-8D18-E4FAAE013802}" type="datetime'''''''''''''''''''''''''''''''4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40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14" name="Text Placeholder 10">
            <a:extLst>
              <a:ext uri="{FF2B5EF4-FFF2-40B4-BE49-F238E27FC236}">
                <a16:creationId xmlns:a16="http://schemas.microsoft.com/office/drawing/2014/main" id="{4DC2C4D6-1FED-0697-971B-1E909F902F44}"/>
              </a:ext>
            </a:extLst>
          </p:cNvPr>
          <p:cNvSpPr txBox="1">
            <a:spLocks/>
          </p:cNvSpPr>
          <p:nvPr>
            <p:custDataLst>
              <p:tags r:id="rId7"/>
            </p:custDataLst>
          </p:nvPr>
        </p:nvSpPr>
        <p:spPr bwMode="gray">
          <a:xfrm>
            <a:off x="519113" y="35591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CA54AB4B-2029-4C67-8ADA-E9C7549D62E5}" type="datetime'''''''''6''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60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21" name="Text Placeholder 10">
            <a:extLst>
              <a:ext uri="{FF2B5EF4-FFF2-40B4-BE49-F238E27FC236}">
                <a16:creationId xmlns:a16="http://schemas.microsoft.com/office/drawing/2014/main" id="{AE9A1C8D-23F2-5007-43E6-9B4975B4A889}"/>
              </a:ext>
            </a:extLst>
          </p:cNvPr>
          <p:cNvSpPr txBox="1">
            <a:spLocks/>
          </p:cNvSpPr>
          <p:nvPr>
            <p:custDataLst>
              <p:tags r:id="rId8"/>
            </p:custDataLst>
          </p:nvPr>
        </p:nvSpPr>
        <p:spPr bwMode="gray">
          <a:xfrm>
            <a:off x="449263" y="22574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6873E48D-623C-4D6F-A7AF-B31135C6D294}" type="datetime'''''''''1''''''''''''''''''''''''''''0''''''''''''''''0'''''">
              <a:rPr lang="en-US" altLang="en-US" sz="1000" smtClean="0">
                <a:solidFill>
                  <a:srgbClr val="000000"/>
                </a:solidFill>
                <a:effectLst/>
              </a:rPr>
              <a:pPr marL="0" indent="0" algn="r">
                <a:spcBef>
                  <a:spcPct val="0"/>
                </a:spcBef>
                <a:spcAft>
                  <a:spcPct val="0"/>
                </a:spcAft>
                <a:buNone/>
              </a:pPr>
              <a:t>100</a:t>
            </a:fld>
            <a:endParaRPr lang="en-US" sz="1000">
              <a:solidFill>
                <a:srgbClr val="000000"/>
              </a:solidFill>
            </a:endParaRPr>
          </a:p>
        </p:txBody>
      </p:sp>
      <p:sp>
        <p:nvSpPr>
          <p:cNvPr id="16" name="Text Placeholder 10">
            <a:extLst>
              <a:ext uri="{FF2B5EF4-FFF2-40B4-BE49-F238E27FC236}">
                <a16:creationId xmlns:a16="http://schemas.microsoft.com/office/drawing/2014/main" id="{E4844942-EB0E-06CD-2DDD-47BA472BF105}"/>
              </a:ext>
            </a:extLst>
          </p:cNvPr>
          <p:cNvSpPr txBox="1">
            <a:spLocks/>
          </p:cNvSpPr>
          <p:nvPr>
            <p:custDataLst>
              <p:tags r:id="rId9"/>
            </p:custDataLst>
          </p:nvPr>
        </p:nvSpPr>
        <p:spPr bwMode="gray">
          <a:xfrm>
            <a:off x="519113" y="29083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B2654FAA-99D7-4DF3-9207-DB9B87EC9ECE}" type="datetime'''''''''''''''''''''8''''''''''''''''''''0'''">
              <a:rPr lang="en-US" altLang="en-US" sz="1000" smtClean="0">
                <a:solidFill>
                  <a:srgbClr val="000000"/>
                </a:solidFill>
                <a:effectLst/>
              </a:rPr>
              <a:pPr marL="0" indent="0" algn="r">
                <a:spcBef>
                  <a:spcPct val="0"/>
                </a:spcBef>
                <a:spcAft>
                  <a:spcPct val="0"/>
                </a:spcAft>
                <a:buNone/>
              </a:pPr>
              <a:t>80</a:t>
            </a:fld>
            <a:endParaRPr lang="en-US" sz="1000">
              <a:solidFill>
                <a:srgbClr val="000000"/>
              </a:solidFill>
            </a:endParaRPr>
          </a:p>
        </p:txBody>
      </p:sp>
      <p:sp>
        <p:nvSpPr>
          <p:cNvPr id="3" name="Text Placeholder 10">
            <a:extLst>
              <a:ext uri="{FF2B5EF4-FFF2-40B4-BE49-F238E27FC236}">
                <a16:creationId xmlns:a16="http://schemas.microsoft.com/office/drawing/2014/main" id="{209C55DF-5AB5-372F-1E9C-DF737A3F1B31}"/>
              </a:ext>
            </a:extLst>
          </p:cNvPr>
          <p:cNvSpPr txBox="1">
            <a:spLocks/>
          </p:cNvSpPr>
          <p:nvPr>
            <p:custDataLst>
              <p:tags r:id="rId10"/>
            </p:custDataLst>
          </p:nvPr>
        </p:nvSpPr>
        <p:spPr bwMode="gray">
          <a:xfrm>
            <a:off x="588963" y="551021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8E842A40-E5BD-4298-9792-A05042350FDB}" type="datetime'''''''''''''''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33" name="Text Placeholder 10">
            <a:extLst>
              <a:ext uri="{FF2B5EF4-FFF2-40B4-BE49-F238E27FC236}">
                <a16:creationId xmlns:a16="http://schemas.microsoft.com/office/drawing/2014/main" id="{CB1ADB2E-0EBE-FEC2-6792-6D86F7E4A082}"/>
              </a:ext>
            </a:extLst>
          </p:cNvPr>
          <p:cNvSpPr>
            <a:spLocks noGrp="1"/>
          </p:cNvSpPr>
          <p:nvPr>
            <p:custDataLst>
              <p:tags r:id="rId11"/>
            </p:custDataLst>
          </p:nvPr>
        </p:nvSpPr>
        <p:spPr bwMode="auto">
          <a:xfrm>
            <a:off x="6365875" y="5629275"/>
            <a:ext cx="9255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6E0B0A71-B0BA-4BED-880D-76BD1577E64F}" type="datetime'''B''''''''l''''e''nd''in''''g'' (''''''3''''0''''%)'''''">
              <a:rPr lang="en-US" altLang="en-US" sz="1000" smtClean="0">
                <a:solidFill>
                  <a:srgbClr val="000000"/>
                </a:solidFill>
              </a:rPr>
              <a:pPr marL="0" lvl="0" indent="0" algn="ctr">
                <a:spcBef>
                  <a:spcPct val="0"/>
                </a:spcBef>
                <a:spcAft>
                  <a:spcPct val="0"/>
                </a:spcAft>
                <a:buNone/>
                <a:defRPr/>
              </a:pPr>
              <a:t>Blending (30%)</a:t>
            </a:fld>
            <a:r>
              <a:rPr lang="en-US" altLang="en-US" sz="1000">
                <a:solidFill>
                  <a:srgbClr val="000000"/>
                </a:solidFill>
              </a:rPr>
              <a:t>*</a:t>
            </a:r>
            <a:endParaRPr kumimoji="0" lang="en-US" sz="1000" b="0" i="0" strike="noStrike" kern="1200" cap="none" spc="0" normalizeH="0" baseline="0" noProof="0">
              <a:ln>
                <a:noFill/>
              </a:ln>
              <a:solidFill>
                <a:srgbClr val="000000"/>
              </a:solidFill>
              <a:effectLst/>
              <a:uLnTx/>
              <a:uFillTx/>
            </a:endParaRPr>
          </a:p>
        </p:txBody>
      </p:sp>
      <p:sp>
        <p:nvSpPr>
          <p:cNvPr id="30" name="Text Placeholder 10">
            <a:extLst>
              <a:ext uri="{FF2B5EF4-FFF2-40B4-BE49-F238E27FC236}">
                <a16:creationId xmlns:a16="http://schemas.microsoft.com/office/drawing/2014/main" id="{E7F76400-8EF7-56BD-23BF-97242FC6EA56}"/>
              </a:ext>
            </a:extLst>
          </p:cNvPr>
          <p:cNvSpPr>
            <a:spLocks noGrp="1"/>
          </p:cNvSpPr>
          <p:nvPr>
            <p:custDataLst>
              <p:tags r:id="rId12"/>
            </p:custDataLst>
          </p:nvPr>
        </p:nvSpPr>
        <p:spPr bwMode="auto">
          <a:xfrm>
            <a:off x="1336675" y="5629275"/>
            <a:ext cx="12493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BCDE815F-7F4B-4D8B-8794-24447B033E87}" type="datetime'Cu''rre''''''''n''''t achie''ve''''''m''ent''''''''''s'">
              <a:rPr lang="pt-BR" altLang="en-US" sz="1000" smtClean="0">
                <a:solidFill>
                  <a:srgbClr val="000000"/>
                </a:solidFill>
              </a:rPr>
              <a:pPr marL="0" lvl="0" indent="0" algn="ctr">
                <a:spcBef>
                  <a:spcPct val="0"/>
                </a:spcBef>
                <a:spcAft>
                  <a:spcPct val="0"/>
                </a:spcAft>
                <a:buNone/>
                <a:defRPr/>
              </a:pPr>
              <a:t>Current achievements</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useBgFill="1">
        <p:nvSpPr>
          <p:cNvPr id="20" name="Text Placeholder 10">
            <a:extLst>
              <a:ext uri="{FF2B5EF4-FFF2-40B4-BE49-F238E27FC236}">
                <a16:creationId xmlns:a16="http://schemas.microsoft.com/office/drawing/2014/main" id="{BEE0A588-80EB-BB35-0BC8-A103A1A1BCAE}"/>
              </a:ext>
            </a:extLst>
          </p:cNvPr>
          <p:cNvSpPr txBox="1">
            <a:spLocks/>
          </p:cNvSpPr>
          <p:nvPr>
            <p:custDataLst>
              <p:tags r:id="rId13"/>
            </p:custDataLst>
          </p:nvPr>
        </p:nvSpPr>
        <p:spPr bwMode="gray">
          <a:xfrm>
            <a:off x="1873250" y="2968625"/>
            <a:ext cx="174625" cy="152400"/>
          </a:xfrm>
          <a:prstGeom prst="rect">
            <a:avLst/>
          </a:prstGeom>
          <a:ln>
            <a:noFill/>
          </a:ln>
          <a:effec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FE08EF7-FDCB-43DA-8A82-D1D6B448EA29}" type="datetime'''''''''''''''''''''''''''''7''''''''''5'''">
              <a:rPr lang="en-US" altLang="en-US" sz="1000" smtClean="0">
                <a:solidFill>
                  <a:srgbClr val="000000"/>
                </a:solidFill>
                <a:effectLst/>
              </a:rPr>
              <a:pPr marL="0" indent="0" algn="ctr">
                <a:spcBef>
                  <a:spcPct val="0"/>
                </a:spcBef>
                <a:spcAft>
                  <a:spcPct val="0"/>
                </a:spcAft>
                <a:buNone/>
              </a:pPr>
              <a:t>75</a:t>
            </a:fld>
            <a:endParaRPr lang="en-US" sz="1000">
              <a:solidFill>
                <a:srgbClr val="000000"/>
              </a:solidFill>
            </a:endParaRPr>
          </a:p>
        </p:txBody>
      </p:sp>
      <p:sp>
        <p:nvSpPr>
          <p:cNvPr id="19" name="Text Placeholder 10">
            <a:extLst>
              <a:ext uri="{FF2B5EF4-FFF2-40B4-BE49-F238E27FC236}">
                <a16:creationId xmlns:a16="http://schemas.microsoft.com/office/drawing/2014/main" id="{5AD1FDB2-0C80-B308-7BF9-D5540F47D137}"/>
              </a:ext>
            </a:extLst>
          </p:cNvPr>
          <p:cNvSpPr txBox="1">
            <a:spLocks/>
          </p:cNvSpPr>
          <p:nvPr>
            <p:custDataLst>
              <p:tags r:id="rId14"/>
            </p:custDataLst>
          </p:nvPr>
        </p:nvSpPr>
        <p:spPr bwMode="auto">
          <a:xfrm>
            <a:off x="449263" y="2003425"/>
            <a:ext cx="71850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a:rPr>
              <a:t>Shipping onboard carbon capture and storage (OCCS) CO</a:t>
            </a:r>
            <a:r>
              <a:rPr kumimoji="0" lang="en-US" sz="1000" b="0" i="0" u="none" strike="noStrike" kern="1200" cap="none" spc="0" normalizeH="0" baseline="-25000" noProof="0">
                <a:ln>
                  <a:noFill/>
                </a:ln>
                <a:solidFill>
                  <a:srgbClr val="000000"/>
                </a:solidFill>
                <a:effectLst/>
                <a:uLnTx/>
                <a:uFillTx/>
                <a:latin typeface="Arial"/>
                <a:ea typeface="+mn-ea"/>
                <a:cs typeface="Arial"/>
              </a:rPr>
              <a:t>2</a:t>
            </a:r>
            <a:r>
              <a:rPr kumimoji="0" lang="en-US" sz="1000" b="0" i="0" u="none" strike="noStrike" kern="1200" cap="none" spc="0" normalizeH="0" baseline="0" noProof="0">
                <a:ln>
                  <a:noFill/>
                </a:ln>
                <a:solidFill>
                  <a:srgbClr val="000000"/>
                </a:solidFill>
                <a:effectLst/>
                <a:uLnTx/>
                <a:uFillTx/>
                <a:latin typeface="Arial"/>
                <a:ea typeface="+mn-ea"/>
                <a:cs typeface="Arial"/>
              </a:rPr>
              <a:t> emissions reduction potential relative to conventional </a:t>
            </a:r>
            <a:r>
              <a:rPr lang="en-US" sz="1000">
                <a:solidFill>
                  <a:srgbClr val="000000"/>
                </a:solidFill>
                <a:latin typeface="Arial"/>
                <a:cs typeface="Arial"/>
              </a:rPr>
              <a:t>shipping (in %)</a:t>
            </a:r>
            <a:endParaRPr kumimoji="0" lang="en-US" sz="1000" b="0" i="1" u="none" strike="noStrike" kern="1200" cap="none" spc="0" normalizeH="0" baseline="0" noProof="0">
              <a:ln>
                <a:noFill/>
              </a:ln>
              <a:solidFill>
                <a:srgbClr val="000000"/>
              </a:solidFill>
              <a:effectLst/>
              <a:uLnTx/>
              <a:uFillTx/>
              <a:latin typeface="Arial"/>
              <a:ea typeface="+mn-ea"/>
              <a:cs typeface="Arial"/>
            </a:endParaRPr>
          </a:p>
        </p:txBody>
      </p:sp>
      <p:sp>
        <p:nvSpPr>
          <p:cNvPr id="40" name="Text Placeholder 10">
            <a:extLst>
              <a:ext uri="{FF2B5EF4-FFF2-40B4-BE49-F238E27FC236}">
                <a16:creationId xmlns:a16="http://schemas.microsoft.com/office/drawing/2014/main" id="{A1765137-54DD-BDEE-12AC-51986B487168}"/>
              </a:ext>
            </a:extLst>
          </p:cNvPr>
          <p:cNvSpPr>
            <a:spLocks noGrp="1"/>
          </p:cNvSpPr>
          <p:nvPr>
            <p:custDataLst>
              <p:tags r:id="rId15"/>
            </p:custDataLst>
          </p:nvPr>
        </p:nvSpPr>
        <p:spPr bwMode="auto">
          <a:xfrm>
            <a:off x="3857625" y="5629275"/>
            <a:ext cx="10747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10EB18CE-CE8E-441E-99E8-C9929AF08725}" type="datetime'''M''''a''''''xi''m''''''u''m'' ''''pot''''e''nt''''ia''''l'''">
              <a:rPr lang="en-US" altLang="en-US" sz="1000" smtClean="0">
                <a:solidFill>
                  <a:srgbClr val="000000"/>
                </a:solidFill>
              </a:rPr>
              <a:pPr marL="0" lvl="0" indent="0" algn="ctr">
                <a:spcBef>
                  <a:spcPct val="0"/>
                </a:spcBef>
                <a:spcAft>
                  <a:spcPct val="0"/>
                </a:spcAft>
                <a:buNone/>
                <a:defRPr/>
              </a:pPr>
              <a:t>Maximum potential</a:t>
            </a:fld>
            <a:endParaRPr kumimoji="0" lang="en-US" sz="1000" b="0" i="0" strike="noStrike" kern="1200" cap="none" spc="0" normalizeH="0" baseline="0" noProof="0">
              <a:ln>
                <a:noFill/>
              </a:ln>
              <a:solidFill>
                <a:srgbClr val="000000"/>
              </a:solidFill>
              <a:effectLst/>
              <a:uLnTx/>
              <a:uFillTx/>
            </a:endParaRPr>
          </a:p>
        </p:txBody>
      </p:sp>
      <p:grpSp>
        <p:nvGrpSpPr>
          <p:cNvPr id="55" name="btfpColumnHeaderBox739433">
            <a:extLst>
              <a:ext uri="{FF2B5EF4-FFF2-40B4-BE49-F238E27FC236}">
                <a16:creationId xmlns:a16="http://schemas.microsoft.com/office/drawing/2014/main" id="{867B4AB7-178E-E654-118D-65FA57B53108}"/>
              </a:ext>
            </a:extLst>
          </p:cNvPr>
          <p:cNvGrpSpPr/>
          <p:nvPr>
            <p:custDataLst>
              <p:tags r:id="rId16"/>
            </p:custDataLst>
          </p:nvPr>
        </p:nvGrpSpPr>
        <p:grpSpPr>
          <a:xfrm>
            <a:off x="329184" y="1554480"/>
            <a:ext cx="7938729" cy="288219"/>
            <a:chOff x="330200" y="1307219"/>
            <a:chExt cx="3540961" cy="288219"/>
          </a:xfrm>
        </p:grpSpPr>
        <p:sp>
          <p:nvSpPr>
            <p:cNvPr id="52" name="btfpColumnHeaderBoxText739433">
              <a:extLst>
                <a:ext uri="{FF2B5EF4-FFF2-40B4-BE49-F238E27FC236}">
                  <a16:creationId xmlns:a16="http://schemas.microsoft.com/office/drawing/2014/main" id="{DA82A3FE-A2F1-41B9-58ED-590B0852EF6D}"/>
                </a:ext>
              </a:extLst>
            </p:cNvPr>
            <p:cNvSpPr txBox="1"/>
            <p:nvPr/>
          </p:nvSpPr>
          <p:spPr bwMode="gray">
            <a:xfrm>
              <a:off x="330200" y="1307219"/>
              <a:ext cx="3540961" cy="288219"/>
            </a:xfrm>
            <a:prstGeom prst="rect">
              <a:avLst/>
            </a:prstGeom>
            <a:noFill/>
          </p:spPr>
          <p:txBody>
            <a:bodyPr vert="horz" wrap="square" lIns="36036" tIns="36036" rIns="36036" bIns="36036" rtlCol="0" anchor="b">
              <a:spAutoFit/>
            </a:bodyPr>
            <a:lstStyle/>
            <a:p>
              <a:pPr defTabSz="711200">
                <a:defRPr/>
              </a:pPr>
              <a:r>
                <a:rPr lang="en-US" sz="1400" b="1" dirty="0">
                  <a:solidFill>
                    <a:srgbClr val="000000"/>
                  </a:solidFill>
                  <a:latin typeface="Arial"/>
                </a:rPr>
                <a:t>In shipping, CCUS can achieve up to 90% reductions and net zero with blending</a:t>
              </a:r>
              <a:endParaRPr lang="en-US" sz="1400" b="1" baseline="-25000" dirty="0">
                <a:cs typeface="Arial"/>
              </a:endParaRPr>
            </a:p>
          </p:txBody>
        </p:sp>
        <p:cxnSp>
          <p:nvCxnSpPr>
            <p:cNvPr id="54" name="btfpColumnHeaderBoxLine739433">
              <a:extLst>
                <a:ext uri="{FF2B5EF4-FFF2-40B4-BE49-F238E27FC236}">
                  <a16:creationId xmlns:a16="http://schemas.microsoft.com/office/drawing/2014/main" id="{C77585E9-5662-BCF8-5DBE-A90C82AB1552}"/>
                </a:ext>
              </a:extLst>
            </p:cNvPr>
            <p:cNvCxnSpPr>
              <a:cxnSpLocks/>
            </p:cNvCxnSpPr>
            <p:nvPr/>
          </p:nvCxnSpPr>
          <p:spPr bwMode="gray">
            <a:xfrm>
              <a:off x="330200" y="1588997"/>
              <a:ext cx="3462216"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id="{26695681-7DAE-C844-B348-0135FFE4D3BA}"/>
              </a:ext>
            </a:extLst>
          </p:cNvPr>
          <p:cNvSpPr/>
          <p:nvPr/>
        </p:nvSpPr>
        <p:spPr bwMode="gray">
          <a:xfrm>
            <a:off x="0" y="45720"/>
            <a:ext cx="416560" cy="40640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600" b="1">
                <a:solidFill>
                  <a:srgbClr val="FFFFFF"/>
                </a:solidFill>
                <a:latin typeface="Arial"/>
              </a:rPr>
              <a:t>3</a:t>
            </a:r>
            <a:endParaRPr kumimoji="0" lang="en-US" sz="1600" b="1" i="0" u="none" strike="noStrike" kern="1200" cap="none" spc="0" normalizeH="0" baseline="0" noProof="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665B29CC-9D48-BE2B-B059-E08327729424}"/>
              </a:ext>
            </a:extLst>
          </p:cNvPr>
          <p:cNvSpPr/>
          <p:nvPr/>
        </p:nvSpPr>
        <p:spPr bwMode="gray">
          <a:xfrm>
            <a:off x="495884" y="68051"/>
            <a:ext cx="2430196" cy="36576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a:solidFill>
                  <a:srgbClr val="FFFFFF"/>
                </a:solidFill>
                <a:latin typeface="Arial"/>
              </a:rPr>
              <a:t>Freight Transport</a:t>
            </a:r>
          </a:p>
        </p:txBody>
      </p:sp>
    </p:spTree>
    <p:custDataLst>
      <p:tags r:id="rId1"/>
    </p:custDataLst>
    <p:extLst>
      <p:ext uri="{BB962C8B-B14F-4D97-AF65-F5344CB8AC3E}">
        <p14:creationId xmlns:p14="http://schemas.microsoft.com/office/powerpoint/2010/main" val="14724689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28DB2-B946-FE64-EB7F-B01034154F00}"/>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8B5D7034-EE93-1806-8A5F-1D1AD20D0F9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592" imgH="591" progId="TCLayout.ActiveDocument.1">
                  <p:embed/>
                </p:oleObj>
              </mc:Choice>
              <mc:Fallback>
                <p:oleObj name="think-cell Slide" r:id="rId14" imgW="592" imgH="591" progId="TCLayout.ActiveDocument.1">
                  <p:embed/>
                  <p:pic>
                    <p:nvPicPr>
                      <p:cNvPr id="7" name="think-cell data - do not delete" hidden="1">
                        <a:extLst>
                          <a:ext uri="{FF2B5EF4-FFF2-40B4-BE49-F238E27FC236}">
                            <a16:creationId xmlns:a16="http://schemas.microsoft.com/office/drawing/2014/main" id="{8B5D7034-EE93-1806-8A5F-1D1AD20D0F97}"/>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44DBDAD8-C54C-7A82-9553-8A803CD1A0AB}"/>
              </a:ext>
            </a:extLst>
          </p:cNvPr>
          <p:cNvSpPr>
            <a:spLocks noGrp="1"/>
          </p:cNvSpPr>
          <p:nvPr>
            <p:ph type="title"/>
          </p:nvPr>
        </p:nvSpPr>
        <p:spPr/>
        <p:txBody>
          <a:bodyPr vert="horz">
            <a:noAutofit/>
          </a:bodyPr>
          <a:lstStyle/>
          <a:p>
            <a:r>
              <a:rPr lang="en-US" dirty="0"/>
              <a:t>Shipping: Chemical adsorption by amine scrubbing and advanced cryogenic carbon capture are most feasible</a:t>
            </a:r>
            <a:endParaRPr lang="en-US" dirty="0">
              <a:cs typeface="Arial"/>
            </a:endParaRPr>
          </a:p>
        </p:txBody>
      </p:sp>
      <p:sp>
        <p:nvSpPr>
          <p:cNvPr id="146" name="btfpNotesBox962619">
            <a:extLst>
              <a:ext uri="{FF2B5EF4-FFF2-40B4-BE49-F238E27FC236}">
                <a16:creationId xmlns:a16="http://schemas.microsoft.com/office/drawing/2014/main" id="{0F6ACF97-5B6D-FE9D-120F-18B35F26CC79}"/>
              </a:ext>
            </a:extLst>
          </p:cNvPr>
          <p:cNvSpPr txBox="1"/>
          <p:nvPr>
            <p:custDataLst>
              <p:tags r:id="rId3"/>
            </p:custDataLst>
          </p:nvPr>
        </p:nvSpPr>
        <p:spPr bwMode="gray">
          <a:xfrm>
            <a:off x="329185" y="6149674"/>
            <a:ext cx="8563355" cy="615553"/>
          </a:xfrm>
          <a:prstGeom prst="rect">
            <a:avLst/>
          </a:prstGeom>
          <a:noFill/>
        </p:spPr>
        <p:txBody>
          <a:bodyPr vert="horz" wrap="square" lIns="0" tIns="0" rIns="0" bIns="0" rtlCol="0" anchor="b">
            <a:spAutoFit/>
          </a:bodyPr>
          <a:lstStyle/>
          <a:p>
            <a:pPr>
              <a:defRPr/>
            </a:pPr>
            <a:endParaRPr lang="en-US" sz="800" dirty="0">
              <a:solidFill>
                <a:srgbClr val="000000"/>
              </a:solidFill>
              <a:latin typeface="Arial"/>
            </a:endParaRPr>
          </a:p>
          <a:p>
            <a:pPr>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*Based on a euro-U.S. dollar exchange rate of €1 to US$1.05.</a:t>
            </a:r>
            <a:br>
              <a:rPr lang="en-US" sz="800" b="0" i="0" u="none" strike="noStrike" kern="1200" cap="none" spc="0" normalizeH="0" baseline="0" noProof="0" dirty="0">
                <a:ln>
                  <a:noFill/>
                </a:ln>
                <a:effectLst/>
                <a:uLnTx/>
                <a:uFillTx/>
                <a:latin typeface="Arial"/>
              </a:rPr>
            </a:br>
            <a:r>
              <a:rPr kumimoji="0" lang="en-US" sz="800" b="0" i="0" u="none" strike="noStrike" kern="1200" cap="none" spc="0" normalizeH="0" baseline="0" noProof="0" dirty="0">
                <a:ln>
                  <a:noFill/>
                </a:ln>
                <a:solidFill>
                  <a:srgbClr val="000000"/>
                </a:solidFill>
                <a:effectLst/>
                <a:uLnTx/>
                <a:uFillTx/>
                <a:latin typeface="Arial"/>
                <a:ea typeface="+mn-ea"/>
                <a:cs typeface="+mn-cs"/>
              </a:rPr>
              <a:t>Sources: Journal of Cleaner Production, </a:t>
            </a:r>
            <a:r>
              <a:rPr lang="en-US" sz="800" dirty="0">
                <a:hlinkClick r:id="rId16"/>
              </a:rPr>
              <a:t>Onboard carbon capture and storage (OCCS) for fossil fuel-based shipping: A sustainability assessment</a:t>
            </a:r>
            <a:r>
              <a:rPr lang="en-US" sz="800" dirty="0"/>
              <a:t> </a:t>
            </a:r>
            <a:r>
              <a:rPr kumimoji="0" lang="en-US" sz="800" b="0" i="0" u="none" strike="noStrike" kern="1200" cap="none" spc="0" normalizeH="0" baseline="0" noProof="0" dirty="0">
                <a:ln>
                  <a:noFill/>
                </a:ln>
                <a:solidFill>
                  <a:srgbClr val="000000"/>
                </a:solidFill>
                <a:effectLst/>
                <a:uLnTx/>
                <a:uFillTx/>
                <a:latin typeface="Arial"/>
                <a:ea typeface="+mn-ea"/>
                <a:cs typeface="+mn-cs"/>
              </a:rPr>
              <a:t>(</a:t>
            </a:r>
            <a:r>
              <a:rPr lang="en-US" sz="800" dirty="0">
                <a:solidFill>
                  <a:srgbClr val="000000"/>
                </a:solidFill>
                <a:latin typeface="Arial"/>
              </a:rPr>
              <a:t>2024</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altLang="zh-CN" sz="800" dirty="0"/>
              <a:t>Mærsk Mc-Kinney Møller Center, </a:t>
            </a:r>
            <a:r>
              <a:rPr lang="en-US" altLang="zh-CN" sz="800" dirty="0">
                <a:hlinkClick r:id="rId17"/>
              </a:rPr>
              <a:t>The Role of Onboard Carbon Capture in Maritime Decarbonization</a:t>
            </a:r>
            <a:r>
              <a:rPr lang="en-US" altLang="zh-CN" sz="800" dirty="0"/>
              <a:t> (2022).</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Sean Lee, Petr Jenicek, Anda Wang, Hyae Ryung Kim, and </a:t>
            </a:r>
            <a:r>
              <a:rPr lang="en-US" sz="800" dirty="0">
                <a:solidFill>
                  <a:srgbClr val="000000"/>
                </a:solidFill>
                <a:hlinkClick r:id="rId18"/>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9"/>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20"/>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Oval 7">
            <a:extLst>
              <a:ext uri="{FF2B5EF4-FFF2-40B4-BE49-F238E27FC236}">
                <a16:creationId xmlns:a16="http://schemas.microsoft.com/office/drawing/2014/main" id="{068D67A1-32D1-C135-E488-28C7E69F85A4}"/>
              </a:ext>
            </a:extLst>
          </p:cNvPr>
          <p:cNvSpPr/>
          <p:nvPr/>
        </p:nvSpPr>
        <p:spPr bwMode="gray">
          <a:xfrm>
            <a:off x="0" y="45720"/>
            <a:ext cx="416560" cy="40640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600" b="1">
                <a:solidFill>
                  <a:srgbClr val="FFFFFF"/>
                </a:solidFill>
                <a:latin typeface="Arial"/>
              </a:rPr>
              <a:t>3</a:t>
            </a:r>
            <a:endParaRPr kumimoji="0" lang="en-US" sz="1600" b="1"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AE34E3A3-9034-5129-E792-A4F7917AB125}"/>
              </a:ext>
            </a:extLst>
          </p:cNvPr>
          <p:cNvSpPr/>
          <p:nvPr/>
        </p:nvSpPr>
        <p:spPr bwMode="gray">
          <a:xfrm>
            <a:off x="495884" y="68051"/>
            <a:ext cx="2430196" cy="36576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a:solidFill>
                  <a:srgbClr val="FFFFFF"/>
                </a:solidFill>
                <a:latin typeface="Arial"/>
              </a:rPr>
              <a:t>Freight Transport</a:t>
            </a:r>
          </a:p>
        </p:txBody>
      </p:sp>
      <p:sp>
        <p:nvSpPr>
          <p:cNvPr id="48" name="btfpColumnHeaderBoxText709621">
            <a:extLst>
              <a:ext uri="{FF2B5EF4-FFF2-40B4-BE49-F238E27FC236}">
                <a16:creationId xmlns:a16="http://schemas.microsoft.com/office/drawing/2014/main" id="{D809D6B7-D82E-AE34-3A19-A712C019E2A2}"/>
              </a:ext>
            </a:extLst>
          </p:cNvPr>
          <p:cNvSpPr txBox="1"/>
          <p:nvPr/>
        </p:nvSpPr>
        <p:spPr bwMode="gray">
          <a:xfrm>
            <a:off x="4704515" y="1554480"/>
            <a:ext cx="3921325" cy="288219"/>
          </a:xfrm>
          <a:prstGeom prst="rect">
            <a:avLst/>
          </a:prstGeom>
          <a:noFill/>
        </p:spPr>
        <p:txBody>
          <a:bodyPr vert="horz" wrap="square" lIns="36036" tIns="36036" rIns="36036" bIns="36036"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Advanced cryogenic carbon capture (A3C)</a:t>
            </a:r>
          </a:p>
        </p:txBody>
      </p:sp>
      <p:cxnSp>
        <p:nvCxnSpPr>
          <p:cNvPr id="49" name="btfpColumnHeaderBoxLine709621">
            <a:extLst>
              <a:ext uri="{FF2B5EF4-FFF2-40B4-BE49-F238E27FC236}">
                <a16:creationId xmlns:a16="http://schemas.microsoft.com/office/drawing/2014/main" id="{F704F139-0E68-D806-5F79-2E24EF10A5E8}"/>
              </a:ext>
            </a:extLst>
          </p:cNvPr>
          <p:cNvCxnSpPr>
            <a:cxnSpLocks/>
          </p:cNvCxnSpPr>
          <p:nvPr/>
        </p:nvCxnSpPr>
        <p:spPr bwMode="gray">
          <a:xfrm>
            <a:off x="4704515" y="1842365"/>
            <a:ext cx="3602215"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51" name="btfpColumnHeaderBoxText432508">
            <a:extLst>
              <a:ext uri="{FF2B5EF4-FFF2-40B4-BE49-F238E27FC236}">
                <a16:creationId xmlns:a16="http://schemas.microsoft.com/office/drawing/2014/main" id="{610A9AE9-1003-5032-DD3A-D170C34A9984}"/>
              </a:ext>
            </a:extLst>
          </p:cNvPr>
          <p:cNvSpPr txBox="1"/>
          <p:nvPr/>
        </p:nvSpPr>
        <p:spPr bwMode="gray">
          <a:xfrm>
            <a:off x="329184" y="1554480"/>
            <a:ext cx="4290335" cy="288219"/>
          </a:xfrm>
          <a:prstGeom prst="rect">
            <a:avLst/>
          </a:prstGeom>
          <a:noFill/>
        </p:spPr>
        <p:txBody>
          <a:bodyPr vert="horz" wrap="square" lIns="36036" tIns="36036" rIns="36036" bIns="36036"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Chemical absorption by amine scrubbing (AS)</a:t>
            </a:r>
          </a:p>
        </p:txBody>
      </p:sp>
      <p:cxnSp>
        <p:nvCxnSpPr>
          <p:cNvPr id="52" name="btfpColumnHeaderBoxLine432508">
            <a:extLst>
              <a:ext uri="{FF2B5EF4-FFF2-40B4-BE49-F238E27FC236}">
                <a16:creationId xmlns:a16="http://schemas.microsoft.com/office/drawing/2014/main" id="{5BEE5DE2-CD9D-EB6A-ED5E-8E5903F96B4C}"/>
              </a:ext>
            </a:extLst>
          </p:cNvPr>
          <p:cNvCxnSpPr>
            <a:cxnSpLocks/>
          </p:cNvCxnSpPr>
          <p:nvPr/>
        </p:nvCxnSpPr>
        <p:spPr bwMode="gray">
          <a:xfrm>
            <a:off x="329184" y="1842365"/>
            <a:ext cx="4114082"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pic>
        <p:nvPicPr>
          <p:cNvPr id="137" name="Picture 136" descr="A diagram of a process&#10;&#10;Description automatically generated">
            <a:extLst>
              <a:ext uri="{FF2B5EF4-FFF2-40B4-BE49-F238E27FC236}">
                <a16:creationId xmlns:a16="http://schemas.microsoft.com/office/drawing/2014/main" id="{FC97A07E-283B-797C-A950-2451D9408160}"/>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514320" y="2300170"/>
            <a:ext cx="3446184" cy="1983971"/>
          </a:xfrm>
          <a:prstGeom prst="rect">
            <a:avLst/>
          </a:prstGeom>
        </p:spPr>
      </p:pic>
      <p:pic>
        <p:nvPicPr>
          <p:cNvPr id="147" name="Picture 146" descr="A diagram of a chemical process&#10;&#10;Description automatically generated">
            <a:extLst>
              <a:ext uri="{FF2B5EF4-FFF2-40B4-BE49-F238E27FC236}">
                <a16:creationId xmlns:a16="http://schemas.microsoft.com/office/drawing/2014/main" id="{68B6FF95-BA97-122B-FBCB-99789062DC75}"/>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4621914" y="2300170"/>
            <a:ext cx="3700926" cy="1722487"/>
          </a:xfrm>
          <a:prstGeom prst="rect">
            <a:avLst/>
          </a:prstGeom>
        </p:spPr>
      </p:pic>
      <p:sp>
        <p:nvSpPr>
          <p:cNvPr id="149" name="Rectangle 148">
            <a:extLst>
              <a:ext uri="{FF2B5EF4-FFF2-40B4-BE49-F238E27FC236}">
                <a16:creationId xmlns:a16="http://schemas.microsoft.com/office/drawing/2014/main" id="{97B4DAAD-6FC3-63C3-688D-3D788ED500A8}"/>
              </a:ext>
            </a:extLst>
          </p:cNvPr>
          <p:cNvSpPr/>
          <p:nvPr/>
        </p:nvSpPr>
        <p:spPr bwMode="gray">
          <a:xfrm>
            <a:off x="333903" y="4420088"/>
            <a:ext cx="1800215" cy="334115"/>
          </a:xfrm>
          <a:prstGeom prst="rect">
            <a:avLst/>
          </a:prstGeom>
          <a:solidFill>
            <a:srgbClr val="BBCAB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rgbClr val="000000"/>
                </a:solidFill>
                <a:latin typeface="Arial"/>
              </a:rPr>
              <a:t>Pros</a:t>
            </a:r>
            <a:endParaRPr kumimoji="0" lang="en-US" sz="1600" b="1" i="0" u="none" strike="noStrike" kern="1200" cap="none" spc="0" normalizeH="0" baseline="0" noProof="0">
              <a:ln>
                <a:noFill/>
              </a:ln>
              <a:solidFill>
                <a:srgbClr val="000000"/>
              </a:solidFill>
              <a:effectLst/>
              <a:uLnTx/>
              <a:uFillTx/>
              <a:latin typeface="Arial"/>
              <a:ea typeface="+mn-ea"/>
              <a:cs typeface="+mn-cs"/>
            </a:endParaRPr>
          </a:p>
        </p:txBody>
      </p:sp>
      <p:sp>
        <p:nvSpPr>
          <p:cNvPr id="150" name="Rectangle 149">
            <a:extLst>
              <a:ext uri="{FF2B5EF4-FFF2-40B4-BE49-F238E27FC236}">
                <a16:creationId xmlns:a16="http://schemas.microsoft.com/office/drawing/2014/main" id="{914A23AD-3DE6-1147-7FC4-9B2CEB057E68}"/>
              </a:ext>
            </a:extLst>
          </p:cNvPr>
          <p:cNvSpPr/>
          <p:nvPr/>
        </p:nvSpPr>
        <p:spPr bwMode="gray">
          <a:xfrm>
            <a:off x="2318314" y="4420088"/>
            <a:ext cx="1800215" cy="334115"/>
          </a:xfrm>
          <a:prstGeom prst="rect">
            <a:avLst/>
          </a:prstGeom>
          <a:solidFill>
            <a:srgbClr val="EED6E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rgbClr val="000000"/>
                </a:solidFill>
                <a:latin typeface="Arial"/>
              </a:rPr>
              <a:t>Cons</a:t>
            </a:r>
            <a:endParaRPr kumimoji="0" lang="en-US" sz="1600" b="1" i="0" u="none" strike="noStrike" kern="1200" cap="none" spc="0" normalizeH="0" baseline="0" noProof="0">
              <a:ln>
                <a:noFill/>
              </a:ln>
              <a:solidFill>
                <a:srgbClr val="000000"/>
              </a:solidFill>
              <a:effectLst/>
              <a:uLnTx/>
              <a:uFillTx/>
              <a:latin typeface="Arial"/>
              <a:ea typeface="+mn-ea"/>
              <a:cs typeface="+mn-cs"/>
            </a:endParaRPr>
          </a:p>
        </p:txBody>
      </p:sp>
      <p:sp>
        <p:nvSpPr>
          <p:cNvPr id="151" name="btfpHBCheckCross222230">
            <a:extLst>
              <a:ext uri="{FF2B5EF4-FFF2-40B4-BE49-F238E27FC236}">
                <a16:creationId xmlns:a16="http://schemas.microsoft.com/office/drawing/2014/main" id="{626EB37E-53FE-038C-AE7C-9BF5C7C0D0B5}"/>
              </a:ext>
            </a:extLst>
          </p:cNvPr>
          <p:cNvSpPr/>
          <p:nvPr>
            <p:custDataLst>
              <p:tags r:id="rId4"/>
            </p:custDataLst>
          </p:nvPr>
        </p:nvSpPr>
        <p:spPr bwMode="gray">
          <a:xfrm>
            <a:off x="371359" y="4419918"/>
            <a:ext cx="285922" cy="318993"/>
          </a:xfrm>
          <a:prstGeom prst="rect">
            <a:avLst/>
          </a:prstGeom>
          <a:blipFill>
            <a:blip r:embed="rId23" cstate="email">
              <a:extLst>
                <a:ext uri="{28A0092B-C50C-407E-A947-70E740481C1C}">
                  <a14:useLocalDpi xmlns:a14="http://schemas.microsoft.com/office/drawing/2010/main"/>
                </a:ext>
              </a:extLst>
            </a:blip>
            <a:stretch>
              <a:fillRect/>
            </a:stretch>
          </a:blip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152" name="btfpHBCheckCross222230">
            <a:extLst>
              <a:ext uri="{FF2B5EF4-FFF2-40B4-BE49-F238E27FC236}">
                <a16:creationId xmlns:a16="http://schemas.microsoft.com/office/drawing/2014/main" id="{C9B08897-3AAE-A8F6-9A52-4A1DA3B21C1B}"/>
              </a:ext>
            </a:extLst>
          </p:cNvPr>
          <p:cNvSpPr/>
          <p:nvPr>
            <p:custDataLst>
              <p:tags r:id="rId5"/>
            </p:custDataLst>
          </p:nvPr>
        </p:nvSpPr>
        <p:spPr bwMode="gray">
          <a:xfrm>
            <a:off x="2363835" y="4427648"/>
            <a:ext cx="285922" cy="318993"/>
          </a:xfrm>
          <a:prstGeom prst="rect">
            <a:avLst/>
          </a:prstGeom>
          <a:blipFill>
            <a:blip r:embed="rId24" cstate="email">
              <a:extLst>
                <a:ext uri="{28A0092B-C50C-407E-A947-70E740481C1C}">
                  <a14:useLocalDpi xmlns:a14="http://schemas.microsoft.com/office/drawing/2010/main"/>
                </a:ext>
              </a:extLst>
            </a:blip>
            <a:stretch>
              <a:fillRect/>
            </a:stretch>
          </a:blip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153" name="btfpBulletedList926647">
            <a:extLst>
              <a:ext uri="{FF2B5EF4-FFF2-40B4-BE49-F238E27FC236}">
                <a16:creationId xmlns:a16="http://schemas.microsoft.com/office/drawing/2014/main" id="{B8B735FC-FE0A-DF58-9186-81E643BF7626}"/>
              </a:ext>
            </a:extLst>
          </p:cNvPr>
          <p:cNvSpPr txBox="1"/>
          <p:nvPr>
            <p:custDataLst>
              <p:tags r:id="rId6"/>
            </p:custDataLst>
          </p:nvPr>
        </p:nvSpPr>
        <p:spPr bwMode="gray">
          <a:xfrm>
            <a:off x="307329" y="4783219"/>
            <a:ext cx="1805507" cy="1257643"/>
          </a:xfrm>
          <a:prstGeom prst="rect">
            <a:avLst/>
          </a:prstGeom>
          <a:noFill/>
        </p:spPr>
        <p:txBody>
          <a:bodyPr vert="horz" wrap="square" lIns="36000" tIns="36000" rIns="36000" bIns="36000" rtlCol="0" anchor="t">
            <a:spAutoFit/>
          </a:bodyPr>
          <a:lstStyle/>
          <a:p>
            <a:pPr marL="177800" marR="0" lvl="0" indent="-177800" algn="l" defTabSz="914400" rtl="0" eaLnBrk="1" fontAlgn="auto" latinLnBrk="0" hangingPunct="1">
              <a:lnSpc>
                <a:spcPct val="100000"/>
              </a:lnSpc>
              <a:spcBef>
                <a:spcPts val="0"/>
              </a:spcBef>
              <a:spcAft>
                <a:spcPts val="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Arial"/>
                <a:ea typeface="+mn-ea"/>
                <a:cs typeface="+mn-cs"/>
              </a:rPr>
              <a:t>Technology is mature and use cases exist</a:t>
            </a:r>
          </a:p>
          <a:p>
            <a:pPr marL="177800" marR="0" lvl="0" indent="-177800" algn="l" defTabSz="914400" rtl="0" eaLnBrk="1" fontAlgn="auto" latinLnBrk="0" hangingPunct="1">
              <a:lnSpc>
                <a:spcPct val="100000"/>
              </a:lnSpc>
              <a:spcBef>
                <a:spcPts val="0"/>
              </a:spcBef>
              <a:spcAft>
                <a:spcPts val="0"/>
              </a:spcAft>
              <a:buClrTx/>
              <a:buSzTx/>
              <a:buFontTx/>
              <a:buChar char="•"/>
              <a:tabLst/>
              <a:defRPr/>
            </a:pPr>
            <a:r>
              <a:rPr lang="en-US" sz="1100">
                <a:solidFill>
                  <a:srgbClr val="000000"/>
                </a:solidFill>
                <a:latin typeface="Arial"/>
              </a:rPr>
              <a:t>Captured </a:t>
            </a:r>
            <a:r>
              <a:rPr kumimoji="0" lang="en-US" sz="1100" b="0" i="0" u="none" strike="noStrike" kern="1200" cap="none" spc="0" normalizeH="0" baseline="0" noProof="0">
                <a:ln>
                  <a:noFill/>
                </a:ln>
                <a:solidFill>
                  <a:srgbClr val="000000"/>
                </a:solidFill>
                <a:effectLst/>
                <a:uLnTx/>
                <a:uFillTx/>
                <a:latin typeface="Arial"/>
                <a:ea typeface="+mn-ea"/>
                <a:cs typeface="+mn-cs"/>
              </a:rPr>
              <a:t>CO</a:t>
            </a:r>
            <a:r>
              <a:rPr kumimoji="0" lang="en-US" sz="1100" b="0" i="0" u="none" strike="noStrike" kern="1200" cap="none" spc="0" normalizeH="0" baseline="-25000" noProof="0">
                <a:ln>
                  <a:noFill/>
                </a:ln>
                <a:solidFill>
                  <a:srgbClr val="000000"/>
                </a:solidFill>
                <a:effectLst/>
                <a:uLnTx/>
                <a:uFillTx/>
                <a:latin typeface="Arial"/>
                <a:ea typeface="+mn-ea"/>
                <a:cs typeface="+mn-cs"/>
              </a:rPr>
              <a:t>2 </a:t>
            </a:r>
            <a:r>
              <a:rPr lang="en-US" sz="1100">
                <a:solidFill>
                  <a:srgbClr val="000000"/>
                </a:solidFill>
                <a:latin typeface="Arial"/>
              </a:rPr>
              <a:t>has high purity</a:t>
            </a:r>
          </a:p>
          <a:p>
            <a:pPr marL="177800" marR="0" lvl="0" indent="-177800" algn="l" defTabSz="914400" rtl="0" eaLnBrk="1" fontAlgn="auto" latinLnBrk="0" hangingPunct="1">
              <a:lnSpc>
                <a:spcPct val="100000"/>
              </a:lnSpc>
              <a:spcBef>
                <a:spcPts val="0"/>
              </a:spcBef>
              <a:spcAft>
                <a:spcPts val="0"/>
              </a:spcAft>
              <a:buClrTx/>
              <a:buSzTx/>
              <a:buFontTx/>
              <a:buChar char="•"/>
              <a:tabLst/>
              <a:defRPr/>
            </a:pPr>
            <a:r>
              <a:rPr lang="en-US" sz="1100">
                <a:solidFill>
                  <a:srgbClr val="000000"/>
                </a:solidFill>
                <a:latin typeface="Arial"/>
                <a:cs typeface="Arial"/>
              </a:rPr>
              <a:t>Given onboard energy requirements, application is feasible</a:t>
            </a:r>
          </a:p>
        </p:txBody>
      </p:sp>
      <p:sp>
        <p:nvSpPr>
          <p:cNvPr id="154" name="btfpBulletedList926647">
            <a:extLst>
              <a:ext uri="{FF2B5EF4-FFF2-40B4-BE49-F238E27FC236}">
                <a16:creationId xmlns:a16="http://schemas.microsoft.com/office/drawing/2014/main" id="{32902E42-4C7E-1F08-D0C2-3014F594FB3E}"/>
              </a:ext>
            </a:extLst>
          </p:cNvPr>
          <p:cNvSpPr txBox="1"/>
          <p:nvPr>
            <p:custDataLst>
              <p:tags r:id="rId7"/>
            </p:custDataLst>
          </p:nvPr>
        </p:nvSpPr>
        <p:spPr bwMode="gray">
          <a:xfrm>
            <a:off x="2291740" y="4781207"/>
            <a:ext cx="1802611" cy="919089"/>
          </a:xfrm>
          <a:prstGeom prst="rect">
            <a:avLst/>
          </a:prstGeom>
          <a:noFill/>
        </p:spPr>
        <p:txBody>
          <a:bodyPr vert="horz" wrap="square" lIns="36000" tIns="36000" rIns="36000" bIns="36000" rtlCol="0" anchor="t">
            <a:spAutoFit/>
          </a:bodyPr>
          <a:lstStyle/>
          <a:p>
            <a:pPr marL="177800" marR="0" lvl="0" indent="-177800" algn="l" defTabSz="914400" rtl="0" eaLnBrk="1" fontAlgn="auto" latinLnBrk="0" hangingPunct="1">
              <a:lnSpc>
                <a:spcPct val="100000"/>
              </a:lnSpc>
              <a:spcBef>
                <a:spcPts val="0"/>
              </a:spcBef>
              <a:spcAft>
                <a:spcPts val="0"/>
              </a:spcAft>
              <a:buClrTx/>
              <a:buSzTx/>
              <a:buFontTx/>
              <a:buChar char="•"/>
              <a:tabLst/>
              <a:defRPr/>
            </a:pPr>
            <a:r>
              <a:rPr lang="en-US" sz="1100">
                <a:solidFill>
                  <a:srgbClr val="000000"/>
                </a:solidFill>
                <a:latin typeface="Arial"/>
                <a:cs typeface="Arial"/>
              </a:rPr>
              <a:t>Increased hazard levels on ship due to solvent used</a:t>
            </a:r>
          </a:p>
          <a:p>
            <a:pPr marL="177800" marR="0" lvl="0" indent="-177800" algn="l" defTabSz="914400" rtl="0" eaLnBrk="1" fontAlgn="auto" latinLnBrk="0" hangingPunct="1">
              <a:lnSpc>
                <a:spcPct val="100000"/>
              </a:lnSpc>
              <a:spcBef>
                <a:spcPts val="0"/>
              </a:spcBef>
              <a:spcAft>
                <a:spcPts val="0"/>
              </a:spcAft>
              <a:buClrTx/>
              <a:buSzTx/>
              <a:buFontTx/>
              <a:buChar char="•"/>
              <a:tabLst/>
              <a:defRPr/>
            </a:pPr>
            <a:r>
              <a:rPr lang="en-US" sz="1100">
                <a:solidFill>
                  <a:srgbClr val="000000"/>
                </a:solidFill>
                <a:latin typeface="Arial"/>
                <a:cs typeface="Arial"/>
              </a:rPr>
              <a:t>High cost of raw material inputs</a:t>
            </a:r>
          </a:p>
        </p:txBody>
      </p:sp>
      <p:sp>
        <p:nvSpPr>
          <p:cNvPr id="155" name="Rectangle 154">
            <a:extLst>
              <a:ext uri="{FF2B5EF4-FFF2-40B4-BE49-F238E27FC236}">
                <a16:creationId xmlns:a16="http://schemas.microsoft.com/office/drawing/2014/main" id="{E33ADD8A-9A6E-DD74-2FE0-1BC12961F094}"/>
              </a:ext>
            </a:extLst>
          </p:cNvPr>
          <p:cNvSpPr/>
          <p:nvPr/>
        </p:nvSpPr>
        <p:spPr bwMode="gray">
          <a:xfrm>
            <a:off x="4621914" y="4433392"/>
            <a:ext cx="1800216" cy="334115"/>
          </a:xfrm>
          <a:prstGeom prst="rect">
            <a:avLst/>
          </a:prstGeom>
          <a:solidFill>
            <a:srgbClr val="BBCAB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rgbClr val="000000"/>
                </a:solidFill>
                <a:latin typeface="Arial"/>
              </a:rPr>
              <a:t>Pros</a:t>
            </a:r>
            <a:endParaRPr kumimoji="0" lang="en-US" sz="1600" b="1" i="0" u="none" strike="noStrike" kern="1200" cap="none" spc="0" normalizeH="0" baseline="0" noProof="0">
              <a:ln>
                <a:noFill/>
              </a:ln>
              <a:solidFill>
                <a:srgbClr val="000000"/>
              </a:solidFill>
              <a:effectLst/>
              <a:uLnTx/>
              <a:uFillTx/>
              <a:latin typeface="Arial"/>
              <a:ea typeface="+mn-ea"/>
              <a:cs typeface="+mn-cs"/>
            </a:endParaRPr>
          </a:p>
        </p:txBody>
      </p:sp>
      <p:sp>
        <p:nvSpPr>
          <p:cNvPr id="156" name="Rectangle 155">
            <a:extLst>
              <a:ext uri="{FF2B5EF4-FFF2-40B4-BE49-F238E27FC236}">
                <a16:creationId xmlns:a16="http://schemas.microsoft.com/office/drawing/2014/main" id="{40D062EF-BC03-DA6A-1C91-64A724E3D418}"/>
              </a:ext>
            </a:extLst>
          </p:cNvPr>
          <p:cNvSpPr/>
          <p:nvPr/>
        </p:nvSpPr>
        <p:spPr bwMode="gray">
          <a:xfrm>
            <a:off x="6598614" y="4448320"/>
            <a:ext cx="1800216" cy="334115"/>
          </a:xfrm>
          <a:prstGeom prst="rect">
            <a:avLst/>
          </a:prstGeom>
          <a:solidFill>
            <a:srgbClr val="EED6E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rgbClr val="000000"/>
                </a:solidFill>
                <a:latin typeface="Arial"/>
              </a:rPr>
              <a:t>Cons</a:t>
            </a:r>
            <a:endParaRPr kumimoji="0" lang="en-US" sz="1600" b="1" i="0" u="none" strike="noStrike" kern="1200" cap="none" spc="0" normalizeH="0" baseline="0" noProof="0">
              <a:ln>
                <a:noFill/>
              </a:ln>
              <a:solidFill>
                <a:srgbClr val="000000"/>
              </a:solidFill>
              <a:effectLst/>
              <a:uLnTx/>
              <a:uFillTx/>
              <a:latin typeface="Arial"/>
              <a:ea typeface="+mn-ea"/>
              <a:cs typeface="+mn-cs"/>
            </a:endParaRPr>
          </a:p>
        </p:txBody>
      </p:sp>
      <p:sp>
        <p:nvSpPr>
          <p:cNvPr id="157" name="btfpHBCheckCross222230">
            <a:extLst>
              <a:ext uri="{FF2B5EF4-FFF2-40B4-BE49-F238E27FC236}">
                <a16:creationId xmlns:a16="http://schemas.microsoft.com/office/drawing/2014/main" id="{81944335-4388-D198-AEFB-B0D69ED473E0}"/>
              </a:ext>
            </a:extLst>
          </p:cNvPr>
          <p:cNvSpPr/>
          <p:nvPr>
            <p:custDataLst>
              <p:tags r:id="rId8"/>
            </p:custDataLst>
          </p:nvPr>
        </p:nvSpPr>
        <p:spPr bwMode="gray">
          <a:xfrm>
            <a:off x="4680280" y="4440952"/>
            <a:ext cx="285922" cy="318993"/>
          </a:xfrm>
          <a:prstGeom prst="rect">
            <a:avLst/>
          </a:prstGeom>
          <a:blipFill>
            <a:blip r:embed="rId23" cstate="email">
              <a:extLst>
                <a:ext uri="{28A0092B-C50C-407E-A947-70E740481C1C}">
                  <a14:useLocalDpi xmlns:a14="http://schemas.microsoft.com/office/drawing/2010/main"/>
                </a:ext>
              </a:extLst>
            </a:blip>
            <a:stretch>
              <a:fillRect/>
            </a:stretch>
          </a:blip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158" name="btfpHBCheckCross222230">
            <a:extLst>
              <a:ext uri="{FF2B5EF4-FFF2-40B4-BE49-F238E27FC236}">
                <a16:creationId xmlns:a16="http://schemas.microsoft.com/office/drawing/2014/main" id="{D23EB99E-58D6-EE25-C6AC-2E7939064669}"/>
              </a:ext>
            </a:extLst>
          </p:cNvPr>
          <p:cNvSpPr/>
          <p:nvPr>
            <p:custDataLst>
              <p:tags r:id="rId9"/>
            </p:custDataLst>
          </p:nvPr>
        </p:nvSpPr>
        <p:spPr bwMode="gray">
          <a:xfrm>
            <a:off x="6703484" y="4448514"/>
            <a:ext cx="285922" cy="318993"/>
          </a:xfrm>
          <a:prstGeom prst="rect">
            <a:avLst/>
          </a:prstGeom>
          <a:blipFill>
            <a:blip r:embed="rId24" cstate="email">
              <a:extLst>
                <a:ext uri="{28A0092B-C50C-407E-A947-70E740481C1C}">
                  <a14:useLocalDpi xmlns:a14="http://schemas.microsoft.com/office/drawing/2010/main"/>
                </a:ext>
              </a:extLst>
            </a:blip>
            <a:stretch>
              <a:fillRect/>
            </a:stretch>
          </a:blip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159" name="btfpBulletedList926647">
            <a:extLst>
              <a:ext uri="{FF2B5EF4-FFF2-40B4-BE49-F238E27FC236}">
                <a16:creationId xmlns:a16="http://schemas.microsoft.com/office/drawing/2014/main" id="{B296AA88-F252-3EC1-465B-2E419C6FB8C5}"/>
              </a:ext>
            </a:extLst>
          </p:cNvPr>
          <p:cNvSpPr txBox="1"/>
          <p:nvPr>
            <p:custDataLst>
              <p:tags r:id="rId10"/>
            </p:custDataLst>
          </p:nvPr>
        </p:nvSpPr>
        <p:spPr bwMode="gray">
          <a:xfrm>
            <a:off x="4619519" y="4768306"/>
            <a:ext cx="1812306" cy="1596197"/>
          </a:xfrm>
          <a:prstGeom prst="rect">
            <a:avLst/>
          </a:prstGeom>
          <a:noFill/>
        </p:spPr>
        <p:txBody>
          <a:bodyPr vert="horz" wrap="square" lIns="36000" tIns="36000" rIns="36000" bIns="36000" rtlCol="0" anchor="t">
            <a:spAutoFit/>
          </a:bodyPr>
          <a:lstStyle/>
          <a:p>
            <a:pPr marL="177800" marR="0" lvl="0" indent="-177800" algn="l" defTabSz="914400" rtl="0" eaLnBrk="1" fontAlgn="auto" latinLnBrk="0" hangingPunct="1">
              <a:lnSpc>
                <a:spcPct val="100000"/>
              </a:lnSpc>
              <a:spcBef>
                <a:spcPts val="0"/>
              </a:spcBef>
              <a:spcAft>
                <a:spcPts val="0"/>
              </a:spcAft>
              <a:buClrTx/>
              <a:buSzTx/>
              <a:buFontTx/>
              <a:buChar char="•"/>
              <a:tabLst/>
              <a:defRPr/>
            </a:pPr>
            <a:r>
              <a:rPr lang="en-US" sz="1100" dirty="0">
                <a:solidFill>
                  <a:srgbClr val="000000"/>
                </a:solidFill>
                <a:latin typeface="Arial"/>
                <a:cs typeface="Arial"/>
              </a:rPr>
              <a:t>Captured </a:t>
            </a:r>
            <a:r>
              <a:rPr kumimoji="0" lang="en-US" sz="1100" b="0" i="0" u="none" strike="noStrike" kern="1200" cap="none" spc="0" normalizeH="0" baseline="0" noProof="0" dirty="0">
                <a:ln>
                  <a:noFill/>
                </a:ln>
                <a:solidFill>
                  <a:srgbClr val="000000"/>
                </a:solidFill>
                <a:effectLst/>
                <a:uLnTx/>
                <a:uFillTx/>
                <a:latin typeface="Arial"/>
                <a:ea typeface="+mn-ea"/>
                <a:cs typeface="+mn-cs"/>
              </a:rPr>
              <a:t>CO</a:t>
            </a:r>
            <a:r>
              <a:rPr kumimoji="0" lang="en-US" sz="1100" b="0" i="0" u="none" strike="noStrike" kern="1200" cap="none" spc="0" normalizeH="0" baseline="-25000" noProof="0" dirty="0">
                <a:ln>
                  <a:noFill/>
                </a:ln>
                <a:solidFill>
                  <a:srgbClr val="000000"/>
                </a:solidFill>
                <a:effectLst/>
                <a:uLnTx/>
                <a:uFillTx/>
                <a:latin typeface="Arial"/>
                <a:ea typeface="+mn-ea"/>
                <a:cs typeface="+mn-cs"/>
              </a:rPr>
              <a:t>2 </a:t>
            </a:r>
            <a:r>
              <a:rPr lang="en-US" sz="1100" dirty="0">
                <a:solidFill>
                  <a:srgbClr val="000000"/>
                </a:solidFill>
                <a:latin typeface="Arial"/>
              </a:rPr>
              <a:t>is high purity</a:t>
            </a:r>
          </a:p>
          <a:p>
            <a:pPr marL="177800" marR="0" lvl="0" indent="-177800" algn="l" defTabSz="914400" rtl="0" eaLnBrk="1" fontAlgn="auto" latinLnBrk="0" hangingPunct="1">
              <a:lnSpc>
                <a:spcPct val="100000"/>
              </a:lnSpc>
              <a:spcBef>
                <a:spcPts val="0"/>
              </a:spcBef>
              <a:spcAft>
                <a:spcPts val="0"/>
              </a:spcAft>
              <a:buClrTx/>
              <a:buSzTx/>
              <a:buFontTx/>
              <a:buChar char="•"/>
              <a:tabLst/>
              <a:defRPr/>
            </a:pPr>
            <a:r>
              <a:rPr lang="en-US" sz="1100" i="0" u="none" strike="noStrike" kern="1200" cap="none" spc="0" normalizeH="0" baseline="0" noProof="0" dirty="0">
                <a:ln>
                  <a:noFill/>
                </a:ln>
                <a:solidFill>
                  <a:srgbClr val="000000"/>
                </a:solidFill>
                <a:effectLst/>
                <a:uLnTx/>
                <a:uFillTx/>
                <a:latin typeface="Arial"/>
                <a:cs typeface="Arial"/>
              </a:rPr>
              <a:t>Allows for simultaneous </a:t>
            </a:r>
            <a:r>
              <a:rPr kumimoji="0" lang="en-US" sz="1100" b="0" i="0" u="none" strike="noStrike" kern="1200" cap="none" spc="0" normalizeH="0" baseline="0" noProof="0" dirty="0">
                <a:ln>
                  <a:noFill/>
                </a:ln>
                <a:solidFill>
                  <a:srgbClr val="000000"/>
                </a:solidFill>
                <a:effectLst/>
                <a:uLnTx/>
                <a:uFillTx/>
                <a:latin typeface="Arial"/>
                <a:ea typeface="+mn-ea"/>
                <a:cs typeface="+mn-cs"/>
              </a:rPr>
              <a:t>CO</a:t>
            </a:r>
            <a:r>
              <a:rPr kumimoji="0" lang="en-US" sz="1100" b="0" i="0" u="none" strike="noStrike" kern="1200" cap="none" spc="0" normalizeH="0" baseline="-25000" noProof="0" dirty="0">
                <a:ln>
                  <a:noFill/>
                </a:ln>
                <a:solidFill>
                  <a:srgbClr val="000000"/>
                </a:solidFill>
                <a:effectLst/>
                <a:uLnTx/>
                <a:uFillTx/>
                <a:latin typeface="Arial"/>
                <a:ea typeface="+mn-ea"/>
                <a:cs typeface="+mn-cs"/>
              </a:rPr>
              <a:t>2 </a:t>
            </a:r>
            <a:r>
              <a:rPr lang="en-US" sz="1100" dirty="0">
                <a:solidFill>
                  <a:srgbClr val="000000"/>
                </a:solidFill>
                <a:latin typeface="Arial"/>
              </a:rPr>
              <a:t>and water removal</a:t>
            </a:r>
          </a:p>
          <a:p>
            <a:pPr marL="177800" indent="-177800">
              <a:buFontTx/>
              <a:buChar char="•"/>
              <a:defRPr/>
            </a:pPr>
            <a:r>
              <a:rPr lang="en-US" sz="1100" dirty="0">
                <a:solidFill>
                  <a:srgbClr val="000000"/>
                </a:solidFill>
                <a:latin typeface="Arial"/>
                <a:cs typeface="Arial"/>
              </a:rPr>
              <a:t>Feasible given onboard energy requirements</a:t>
            </a:r>
          </a:p>
          <a:p>
            <a:pPr marL="177800" marR="0" lvl="0" indent="-177800" algn="l" defTabSz="914400" rtl="0" eaLnBrk="1" fontAlgn="auto" latinLnBrk="0" hangingPunct="1">
              <a:lnSpc>
                <a:spcPct val="100000"/>
              </a:lnSpc>
              <a:spcBef>
                <a:spcPts val="0"/>
              </a:spcBef>
              <a:spcAft>
                <a:spcPts val="0"/>
              </a:spcAft>
              <a:buClrTx/>
              <a:buSzTx/>
              <a:buFontTx/>
              <a:buChar char="•"/>
              <a:tabLst/>
              <a:defRPr/>
            </a:pPr>
            <a:r>
              <a:rPr lang="en-US" sz="1100" i="0" u="none" strike="noStrike" kern="1200" cap="none" spc="0" normalizeH="0" baseline="0" noProof="0" dirty="0">
                <a:ln>
                  <a:noFill/>
                </a:ln>
                <a:solidFill>
                  <a:srgbClr val="000000"/>
                </a:solidFill>
                <a:effectLst/>
                <a:uLnTx/>
                <a:uFillTx/>
                <a:latin typeface="Arial"/>
                <a:cs typeface="Arial"/>
              </a:rPr>
              <a:t>Higher cost </a:t>
            </a:r>
            <a:r>
              <a:rPr lang="en-US" sz="1100" i="0" u="none" strike="noStrike" kern="1200" cap="none" spc="0" normalizeH="0" baseline="0" noProof="0" dirty="0" err="1">
                <a:ln>
                  <a:noFill/>
                </a:ln>
                <a:solidFill>
                  <a:srgbClr val="000000"/>
                </a:solidFill>
                <a:effectLst/>
                <a:uLnTx/>
                <a:uFillTx/>
                <a:latin typeface="Arial"/>
                <a:cs typeface="Arial"/>
              </a:rPr>
              <a:t>effectiv</a:t>
            </a:r>
            <a:r>
              <a:rPr lang="en-US" sz="1100" dirty="0" err="1">
                <a:solidFill>
                  <a:srgbClr val="000000"/>
                </a:solidFill>
                <a:latin typeface="Arial"/>
                <a:cs typeface="Arial"/>
              </a:rPr>
              <a:t>eness</a:t>
            </a:r>
            <a:r>
              <a:rPr lang="en-US" sz="1100" dirty="0">
                <a:solidFill>
                  <a:srgbClr val="000000"/>
                </a:solidFill>
                <a:latin typeface="Arial"/>
                <a:cs typeface="Arial"/>
              </a:rPr>
              <a:t> </a:t>
            </a:r>
            <a:endParaRPr lang="en-US" sz="1100" i="0" u="none" strike="noStrike" kern="1200" cap="none" spc="0" normalizeH="0" baseline="0" noProof="0" dirty="0">
              <a:ln>
                <a:noFill/>
              </a:ln>
              <a:solidFill>
                <a:srgbClr val="000000"/>
              </a:solidFill>
              <a:effectLst/>
              <a:uLnTx/>
              <a:uFillTx/>
              <a:latin typeface="Arial"/>
              <a:cs typeface="Arial"/>
            </a:endParaRPr>
          </a:p>
          <a:p>
            <a:pPr marL="177800" marR="0" lvl="0" indent="-177800" algn="l" defTabSz="914400" rtl="0" eaLnBrk="1" fontAlgn="auto" latinLnBrk="0" hangingPunct="1">
              <a:lnSpc>
                <a:spcPct val="100000"/>
              </a:lnSpc>
              <a:spcBef>
                <a:spcPts val="0"/>
              </a:spcBef>
              <a:spcAft>
                <a:spcPts val="0"/>
              </a:spcAft>
              <a:buClrTx/>
              <a:buSzTx/>
              <a:buFontTx/>
              <a:buChar char="•"/>
              <a:tabLst/>
              <a:defRPr/>
            </a:pPr>
            <a:r>
              <a:rPr lang="en-US" sz="1100" dirty="0">
                <a:solidFill>
                  <a:srgbClr val="000000"/>
                </a:solidFill>
                <a:latin typeface="Arial"/>
                <a:cs typeface="Arial"/>
              </a:rPr>
              <a:t>Lack of solvents makes it safer than AS</a:t>
            </a:r>
            <a:endParaRPr lang="en-US" sz="1100" i="0" u="none" strike="noStrike" kern="1200" cap="none" spc="0" normalizeH="0" baseline="0" noProof="0" dirty="0">
              <a:ln>
                <a:noFill/>
              </a:ln>
              <a:solidFill>
                <a:srgbClr val="000000"/>
              </a:solidFill>
              <a:effectLst/>
              <a:uLnTx/>
              <a:uFillTx/>
              <a:latin typeface="Arial"/>
              <a:cs typeface="Arial"/>
            </a:endParaRPr>
          </a:p>
        </p:txBody>
      </p:sp>
      <p:sp>
        <p:nvSpPr>
          <p:cNvPr id="160" name="btfpBulletedList926647">
            <a:extLst>
              <a:ext uri="{FF2B5EF4-FFF2-40B4-BE49-F238E27FC236}">
                <a16:creationId xmlns:a16="http://schemas.microsoft.com/office/drawing/2014/main" id="{1EF6DA00-7E95-C379-E4D6-2840A1FB3C6B}"/>
              </a:ext>
            </a:extLst>
          </p:cNvPr>
          <p:cNvSpPr txBox="1"/>
          <p:nvPr>
            <p:custDataLst>
              <p:tags r:id="rId11"/>
            </p:custDataLst>
          </p:nvPr>
        </p:nvSpPr>
        <p:spPr bwMode="gray">
          <a:xfrm>
            <a:off x="6596219" y="4788014"/>
            <a:ext cx="1802611" cy="1088366"/>
          </a:xfrm>
          <a:prstGeom prst="rect">
            <a:avLst/>
          </a:prstGeom>
          <a:noFill/>
        </p:spPr>
        <p:txBody>
          <a:bodyPr vert="horz" wrap="square" lIns="36000" tIns="36000" rIns="36000" bIns="36000" rtlCol="0" anchor="t">
            <a:spAutoFit/>
          </a:bodyPr>
          <a:lstStyle/>
          <a:p>
            <a:pPr marL="177800" marR="0" lvl="0" indent="-177800" algn="l" defTabSz="914400" rtl="0" eaLnBrk="1" fontAlgn="auto" latinLnBrk="0" hangingPunct="1">
              <a:lnSpc>
                <a:spcPct val="100000"/>
              </a:lnSpc>
              <a:spcBef>
                <a:spcPts val="0"/>
              </a:spcBef>
              <a:spcAft>
                <a:spcPts val="0"/>
              </a:spcAft>
              <a:buClrTx/>
              <a:buSzTx/>
              <a:buFontTx/>
              <a:buChar char="•"/>
              <a:tabLst/>
              <a:defRPr/>
            </a:pPr>
            <a:r>
              <a:rPr lang="en-US" sz="1100" dirty="0">
                <a:solidFill>
                  <a:srgbClr val="000000"/>
                </a:solidFill>
                <a:latin typeface="Arial"/>
              </a:rPr>
              <a:t>Extremely energy intensive, leading to higher energy penalties and more negative environmental impact</a:t>
            </a:r>
          </a:p>
          <a:p>
            <a:pPr marL="177800" marR="0" lvl="0" indent="-177800" algn="l" defTabSz="914400" rtl="0" eaLnBrk="1" fontAlgn="auto" latinLnBrk="0" hangingPunct="1">
              <a:lnSpc>
                <a:spcPct val="100000"/>
              </a:lnSpc>
              <a:spcBef>
                <a:spcPts val="0"/>
              </a:spcBef>
              <a:spcAft>
                <a:spcPts val="0"/>
              </a:spcAft>
              <a:buClrTx/>
              <a:buSzTx/>
              <a:buFontTx/>
              <a:buChar char="•"/>
              <a:tabLst/>
              <a:defRPr/>
            </a:pPr>
            <a:r>
              <a:rPr lang="en-US" sz="1100" dirty="0">
                <a:solidFill>
                  <a:srgbClr val="000000"/>
                </a:solidFill>
                <a:latin typeface="Arial"/>
                <a:cs typeface="Arial"/>
              </a:rPr>
              <a:t>High capital costs</a:t>
            </a:r>
          </a:p>
        </p:txBody>
      </p:sp>
      <p:sp>
        <p:nvSpPr>
          <p:cNvPr id="171" name="TextBox 170">
            <a:extLst>
              <a:ext uri="{FF2B5EF4-FFF2-40B4-BE49-F238E27FC236}">
                <a16:creationId xmlns:a16="http://schemas.microsoft.com/office/drawing/2014/main" id="{2EA4455F-54C5-970F-856B-E9174EEC6E58}"/>
              </a:ext>
            </a:extLst>
          </p:cNvPr>
          <p:cNvSpPr txBox="1"/>
          <p:nvPr/>
        </p:nvSpPr>
        <p:spPr bwMode="gray">
          <a:xfrm>
            <a:off x="9326880" y="1554479"/>
            <a:ext cx="2548265" cy="4486379"/>
          </a:xfrm>
          <a:prstGeom prst="rect">
            <a:avLst/>
          </a:prstGeom>
          <a:solidFill>
            <a:srgbClr val="E3E8EE"/>
          </a:solidFill>
        </p:spPr>
        <p:txBody>
          <a:bodyPr wrap="square" lIns="137160" tIns="137160" rIns="274320" bIns="137160" rtlCol="0" anchor="t">
            <a:noAutofit/>
          </a:bodyPr>
          <a:lstStyle/>
          <a:p>
            <a:pPr marL="0" indent="0">
              <a:spcBef>
                <a:spcPts val="1200"/>
              </a:spcBef>
              <a:spcAft>
                <a:spcPts val="600"/>
              </a:spcAft>
              <a:buNone/>
            </a:pPr>
            <a:r>
              <a:rPr lang="en-US" sz="1250" b="1" dirty="0"/>
              <a:t>Observations</a:t>
            </a:r>
          </a:p>
          <a:p>
            <a:pPr marL="177800" indent="-177800" defTabSz="711200">
              <a:spcAft>
                <a:spcPts val="400"/>
              </a:spcAft>
              <a:buFontTx/>
              <a:buChar char="•"/>
              <a:defRPr/>
            </a:pPr>
            <a:r>
              <a:rPr lang="en-US" sz="1050" dirty="0">
                <a:solidFill>
                  <a:srgbClr val="000000"/>
                </a:solidFill>
                <a:latin typeface="Arial"/>
              </a:rPr>
              <a:t>The two strategies highlighted, AS and A3C, are the </a:t>
            </a:r>
            <a:r>
              <a:rPr lang="en-US" sz="1050" b="1" dirty="0">
                <a:solidFill>
                  <a:srgbClr val="000000"/>
                </a:solidFill>
                <a:latin typeface="Arial"/>
              </a:rPr>
              <a:t>most feasible solutions in development</a:t>
            </a:r>
            <a:r>
              <a:rPr lang="en-US" sz="1050" dirty="0">
                <a:solidFill>
                  <a:srgbClr val="000000"/>
                </a:solidFill>
                <a:latin typeface="Arial"/>
              </a:rPr>
              <a:t> considering fuel penalties and onboard energy requirements.</a:t>
            </a:r>
          </a:p>
          <a:p>
            <a:pPr marL="177800" indent="-177800" defTabSz="711200">
              <a:spcAft>
                <a:spcPts val="400"/>
              </a:spcAft>
              <a:buFontTx/>
              <a:buChar char="•"/>
              <a:defRPr/>
            </a:pPr>
            <a:r>
              <a:rPr lang="en-US" sz="1050" dirty="0">
                <a:solidFill>
                  <a:srgbClr val="000000"/>
                </a:solidFill>
                <a:latin typeface="Arial"/>
              </a:rPr>
              <a:t>AS is the </a:t>
            </a:r>
            <a:r>
              <a:rPr lang="en-US" sz="1050" b="1" dirty="0">
                <a:solidFill>
                  <a:srgbClr val="000000"/>
                </a:solidFill>
                <a:latin typeface="Arial"/>
              </a:rPr>
              <a:t>most effective </a:t>
            </a:r>
            <a:br>
              <a:rPr lang="en-US" sz="1050" b="1" dirty="0">
                <a:solidFill>
                  <a:srgbClr val="000000"/>
                </a:solidFill>
                <a:latin typeface="Arial"/>
              </a:rPr>
            </a:br>
            <a:r>
              <a:rPr lang="en-US" sz="1050" b="1" dirty="0">
                <a:solidFill>
                  <a:srgbClr val="000000"/>
                </a:solidFill>
                <a:latin typeface="Arial"/>
              </a:rPr>
              <a:t>short-term solution </a:t>
            </a:r>
            <a:r>
              <a:rPr lang="en-US" sz="1050" dirty="0">
                <a:solidFill>
                  <a:srgbClr val="000000"/>
                </a:solidFill>
                <a:latin typeface="Arial"/>
              </a:rPr>
              <a:t>from a sustainability and cost perspective:</a:t>
            </a:r>
            <a:endParaRPr lang="en-US" sz="1050" dirty="0">
              <a:solidFill>
                <a:srgbClr val="000000"/>
              </a:solidFill>
              <a:latin typeface="Arial"/>
              <a:cs typeface="Arial"/>
            </a:endParaRPr>
          </a:p>
          <a:p>
            <a:pPr marL="355600" lvl="1" indent="-177800" defTabSz="711200">
              <a:spcAft>
                <a:spcPts val="400"/>
              </a:spcAft>
              <a:buFontTx/>
              <a:buChar char="–"/>
              <a:defRPr/>
            </a:pPr>
            <a:r>
              <a:rPr lang="en-US" sz="1050" dirty="0">
                <a:solidFill>
                  <a:srgbClr val="000000"/>
                </a:solidFill>
                <a:latin typeface="Arial"/>
              </a:rPr>
              <a:t>Displaces only 4% of ship volume</a:t>
            </a:r>
          </a:p>
          <a:p>
            <a:pPr marL="355600" lvl="1" indent="-177800" defTabSz="711200">
              <a:spcAft>
                <a:spcPts val="400"/>
              </a:spcAft>
              <a:buFontTx/>
              <a:buChar char="–"/>
              <a:defRPr/>
            </a:pPr>
            <a:r>
              <a:rPr lang="en-US" sz="1050" dirty="0">
                <a:solidFill>
                  <a:srgbClr val="000000"/>
                </a:solidFill>
                <a:latin typeface="Arial"/>
              </a:rPr>
              <a:t>Additional equipment </a:t>
            </a:r>
            <a:br>
              <a:rPr lang="en-US" sz="1050" dirty="0">
                <a:solidFill>
                  <a:srgbClr val="000000"/>
                </a:solidFill>
                <a:latin typeface="Arial"/>
              </a:rPr>
            </a:br>
            <a:r>
              <a:rPr lang="en-US" sz="1050" dirty="0">
                <a:solidFill>
                  <a:srgbClr val="000000"/>
                </a:solidFill>
                <a:latin typeface="Arial"/>
              </a:rPr>
              <a:t>can boost performance and abatement rates</a:t>
            </a:r>
          </a:p>
          <a:p>
            <a:pPr marL="355600" lvl="1" indent="-177800" defTabSz="711200">
              <a:spcAft>
                <a:spcPts val="400"/>
              </a:spcAft>
              <a:buFontTx/>
              <a:buChar char="–"/>
              <a:defRPr/>
            </a:pPr>
            <a:r>
              <a:rPr lang="en-US" sz="1050" b="1" dirty="0">
                <a:solidFill>
                  <a:srgbClr val="000000"/>
                </a:solidFill>
                <a:latin typeface="Arial"/>
              </a:rPr>
              <a:t>Does not exceed capture cost of $290/ton* of CO</a:t>
            </a:r>
            <a:r>
              <a:rPr lang="en-US" sz="1050" b="1" baseline="-25000" dirty="0">
                <a:solidFill>
                  <a:srgbClr val="000000"/>
                </a:solidFill>
                <a:latin typeface="Arial"/>
              </a:rPr>
              <a:t>2</a:t>
            </a:r>
          </a:p>
          <a:p>
            <a:pPr marL="177800" indent="-177800" defTabSz="711200">
              <a:spcAft>
                <a:spcPts val="400"/>
              </a:spcAft>
              <a:buFontTx/>
              <a:buChar char="•"/>
              <a:defRPr/>
            </a:pPr>
            <a:r>
              <a:rPr lang="en-US" sz="1050" dirty="0">
                <a:solidFill>
                  <a:srgbClr val="000000"/>
                </a:solidFill>
                <a:latin typeface="Arial"/>
              </a:rPr>
              <a:t>Although research is in early stages, </a:t>
            </a:r>
            <a:r>
              <a:rPr lang="en-US" sz="1050" b="1" dirty="0">
                <a:solidFill>
                  <a:srgbClr val="000000"/>
                </a:solidFill>
                <a:latin typeface="Arial"/>
              </a:rPr>
              <a:t>costs of cryogenic separation can be ~70% lower </a:t>
            </a:r>
            <a:r>
              <a:rPr lang="en-US" sz="1050" dirty="0">
                <a:solidFill>
                  <a:srgbClr val="000000"/>
                </a:solidFill>
                <a:latin typeface="Arial"/>
              </a:rPr>
              <a:t>than conventional adsorption processes (</a:t>
            </a:r>
            <a:r>
              <a:rPr lang="en-US" altLang="zh-CN" sz="1050" dirty="0"/>
              <a:t>A3C specifically</a:t>
            </a:r>
            <a:r>
              <a:rPr lang="en-US" sz="1050" dirty="0">
                <a:solidFill>
                  <a:srgbClr val="000000"/>
                </a:solidFill>
                <a:latin typeface="Arial"/>
              </a:rPr>
              <a:t>).</a:t>
            </a:r>
            <a:endParaRPr lang="en-US" sz="1050" b="1" dirty="0">
              <a:solidFill>
                <a:srgbClr val="000000"/>
              </a:solidFill>
              <a:latin typeface="Arial"/>
              <a:cs typeface="Arial"/>
            </a:endParaRPr>
          </a:p>
        </p:txBody>
      </p:sp>
    </p:spTree>
    <p:custDataLst>
      <p:tags r:id="rId1"/>
    </p:custDataLst>
    <p:extLst>
      <p:ext uri="{BB962C8B-B14F-4D97-AF65-F5344CB8AC3E}">
        <p14:creationId xmlns:p14="http://schemas.microsoft.com/office/powerpoint/2010/main" val="4552582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43CB1-0C79-0A8F-6A16-B2D37CA5A3C2}"/>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F991623-5018-143D-5300-26F62E8105F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92" imgH="591" progId="TCLayout.ActiveDocument.1">
                  <p:embed/>
                </p:oleObj>
              </mc:Choice>
              <mc:Fallback>
                <p:oleObj name="think-cell Slide" r:id="rId11" imgW="592" imgH="591" progId="TCLayout.ActiveDocument.1">
                  <p:embed/>
                  <p:pic>
                    <p:nvPicPr>
                      <p:cNvPr id="7" name="think-cell data - do not delete" hidden="1">
                        <a:extLst>
                          <a:ext uri="{FF2B5EF4-FFF2-40B4-BE49-F238E27FC236}">
                            <a16:creationId xmlns:a16="http://schemas.microsoft.com/office/drawing/2014/main" id="{BF991623-5018-143D-5300-26F62E8105FD}"/>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888250D3-1998-6285-781D-9322EA011523}"/>
              </a:ext>
            </a:extLst>
          </p:cNvPr>
          <p:cNvSpPr>
            <a:spLocks noGrp="1"/>
          </p:cNvSpPr>
          <p:nvPr>
            <p:ph type="title"/>
          </p:nvPr>
        </p:nvSpPr>
        <p:spPr/>
        <p:txBody>
          <a:bodyPr vert="horz">
            <a:noAutofit/>
          </a:bodyPr>
          <a:lstStyle/>
          <a:p>
            <a:r>
              <a:rPr lang="en-US" dirty="0"/>
              <a:t>Value Maritime’s </a:t>
            </a:r>
            <a:r>
              <a:rPr lang="en-US" dirty="0" err="1"/>
              <a:t>Filtree</a:t>
            </a:r>
            <a:r>
              <a:rPr lang="en-US" dirty="0"/>
              <a:t> OCCS system reduces emissions and extends the lifetime of ships, among many other incentives</a:t>
            </a:r>
          </a:p>
        </p:txBody>
      </p:sp>
      <p:sp>
        <p:nvSpPr>
          <p:cNvPr id="16" name="btfpNotesBox962619">
            <a:extLst>
              <a:ext uri="{FF2B5EF4-FFF2-40B4-BE49-F238E27FC236}">
                <a16:creationId xmlns:a16="http://schemas.microsoft.com/office/drawing/2014/main" id="{429C6750-68CE-AD47-9220-101C177E8A18}"/>
              </a:ext>
            </a:extLst>
          </p:cNvPr>
          <p:cNvSpPr txBox="1"/>
          <p:nvPr>
            <p:custDataLst>
              <p:tags r:id="rId3"/>
            </p:custDataLst>
          </p:nvPr>
        </p:nvSpPr>
        <p:spPr bwMode="gray">
          <a:xfrm>
            <a:off x="329183" y="6149674"/>
            <a:ext cx="8510017" cy="615553"/>
          </a:xfrm>
          <a:prstGeom prst="rect">
            <a:avLst/>
          </a:prstGeom>
          <a:noFill/>
        </p:spPr>
        <p:txBody>
          <a:bodyPr vert="horz" wrap="square" lIns="0" tIns="0" rIns="0" bIns="0" rtlCol="0" anchor="b">
            <a:spAutoFit/>
          </a:bodyPr>
          <a:lstStyle/>
          <a:p>
            <a:pPr>
              <a:defRPr/>
            </a:pPr>
            <a:endParaRPr lang="en-US" sz="800" dirty="0">
              <a:solidFill>
                <a:srgbClr val="000000"/>
              </a:solidFill>
              <a:latin typeface="Arial"/>
            </a:endParaRPr>
          </a:p>
          <a:p>
            <a:pPr>
              <a:defRPr/>
            </a:pPr>
            <a:endParaRPr kumimoji="0" lang="en-US" sz="800" b="0" i="0" u="none" strike="noStrike" kern="1200" cap="none" spc="0" normalizeH="0" baseline="0" noProof="0" dirty="0">
              <a:ln>
                <a:noFill/>
              </a:ln>
              <a:solidFill>
                <a:srgbClr val="000000"/>
              </a:solidFill>
              <a:effectLst/>
              <a:uLnTx/>
              <a:uFillTx/>
              <a:ea typeface="+mn-ea"/>
              <a:cs typeface="+mn-cs"/>
            </a:endParaRPr>
          </a:p>
          <a:p>
            <a:pPr>
              <a:defRPr/>
            </a:pPr>
            <a:r>
              <a:rPr kumimoji="0" lang="en-US" sz="800" b="0" i="0" u="none" strike="noStrike" kern="1200" cap="none" spc="0" normalizeH="0" baseline="0" noProof="0" dirty="0">
                <a:ln>
                  <a:noFill/>
                </a:ln>
                <a:solidFill>
                  <a:srgbClr val="000000"/>
                </a:solidFill>
                <a:effectLst/>
                <a:uLnTx/>
                <a:uFillTx/>
                <a:ea typeface="+mn-ea"/>
                <a:cs typeface="+mn-cs"/>
              </a:rPr>
              <a:t>Sources: Lloyd’s Register, </a:t>
            </a:r>
            <a:r>
              <a:rPr lang="en-US" sz="800" dirty="0">
                <a:hlinkClick r:id="rId13"/>
              </a:rPr>
              <a:t>LR award </a:t>
            </a:r>
            <a:r>
              <a:rPr lang="en-US" sz="800" dirty="0" err="1">
                <a:hlinkClick r:id="rId13"/>
              </a:rPr>
              <a:t>AiP</a:t>
            </a:r>
            <a:r>
              <a:rPr lang="en-US" sz="800" dirty="0">
                <a:hlinkClick r:id="rId13"/>
              </a:rPr>
              <a:t> for Value Maritime’s Carbon Capture and Storage System</a:t>
            </a:r>
            <a:r>
              <a:rPr lang="en-US" sz="800" dirty="0"/>
              <a:t> </a:t>
            </a:r>
            <a:r>
              <a:rPr kumimoji="0" lang="en-US" sz="800" b="0" i="0" u="none" strike="noStrike" kern="1200" cap="none" spc="0" normalizeH="0" baseline="0" noProof="0" dirty="0">
                <a:ln>
                  <a:noFill/>
                </a:ln>
                <a:solidFill>
                  <a:srgbClr val="000000"/>
                </a:solidFill>
                <a:effectLst/>
                <a:uLnTx/>
                <a:uFillTx/>
                <a:latin typeface="Arial"/>
                <a:ea typeface="+mn-ea"/>
                <a:cs typeface="+mn-cs"/>
              </a:rPr>
              <a:t>(2022); </a:t>
            </a:r>
            <a:r>
              <a:rPr lang="en-US" sz="800" dirty="0">
                <a:solidFill>
                  <a:srgbClr val="000000"/>
                </a:solidFill>
                <a:latin typeface="Arial"/>
              </a:rPr>
              <a:t>Value Maritime,</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14"/>
              </a:rPr>
              <a:t>Filtree</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4"/>
              </a:rPr>
              <a:t> transforms low-performing vessels</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a:solidFill>
                  <a:srgbClr val="000000"/>
                </a:solidFill>
                <a:latin typeface="Arial"/>
              </a:rPr>
              <a:t>2023</a:t>
            </a:r>
            <a:r>
              <a:rPr kumimoji="0" lang="en-US" sz="800" b="0" i="0" u="none" strike="noStrike" kern="1200" cap="none" spc="0" normalizeH="0" baseline="0" noProof="0" dirty="0">
                <a:ln>
                  <a:noFill/>
                </a:ln>
                <a:solidFill>
                  <a:srgbClr val="000000"/>
                </a:solidFill>
                <a:effectLst/>
                <a:uLnTx/>
                <a:uFillTx/>
                <a:latin typeface="Arial"/>
                <a:ea typeface="+mn-ea"/>
                <a:cs typeface="+mn-cs"/>
              </a:rPr>
              <a:t>); Carbon Herald,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5"/>
              </a:rPr>
              <a:t>Value Maritime Wins Funding For Onboard Carbon Capture </a:t>
            </a:r>
            <a:r>
              <a:rPr kumimoji="0" lang="en-US" sz="800" b="0" i="0" u="none" strike="noStrike" kern="1200" cap="none" spc="0" normalizeH="0" baseline="0" noProof="0" dirty="0">
                <a:ln>
                  <a:noFill/>
                </a:ln>
                <a:solidFill>
                  <a:srgbClr val="000000"/>
                </a:solidFill>
                <a:effectLst/>
                <a:uLnTx/>
                <a:uFillTx/>
                <a:latin typeface="Arial"/>
                <a:ea typeface="+mn-ea"/>
                <a:cs typeface="+mn-cs"/>
              </a:rPr>
              <a:t>(2025).</a:t>
            </a:r>
            <a:br>
              <a:rPr kumimoji="0" lang="en-US" sz="800" b="0" i="0" u="none" strike="noStrike" kern="1200" cap="none" spc="0" normalizeH="0" baseline="0" noProof="0" dirty="0">
                <a:ln>
                  <a:noFill/>
                </a:ln>
                <a:solidFill>
                  <a:srgbClr val="000000"/>
                </a:solidFill>
                <a:effectLst/>
                <a:uLnTx/>
                <a:uFillTx/>
                <a:latin typeface="Arial"/>
                <a:ea typeface="+mn-ea"/>
                <a:cs typeface="+mn-cs"/>
              </a:rPr>
            </a:br>
            <a:r>
              <a:rPr kumimoji="0" lang="en-US" sz="800" b="0" i="0" u="none" strike="noStrike" kern="1200" cap="none" spc="0" normalizeH="0" baseline="0" noProof="0" dirty="0">
                <a:ln>
                  <a:noFill/>
                </a:ln>
                <a:solidFill>
                  <a:srgbClr val="000000"/>
                </a:solidFill>
                <a:effectLst/>
                <a:uLnTx/>
                <a:uFillTx/>
                <a:latin typeface="Arial"/>
                <a:ea typeface="+mn-ea"/>
                <a:cs typeface="+mn-cs"/>
              </a:rPr>
              <a:t>Credit: Sean Lee, Petr Jenicek, Anda Wang, Hyae Ryung Kim, and </a:t>
            </a:r>
            <a:r>
              <a:rPr lang="en-US" sz="800" dirty="0">
                <a:solidFill>
                  <a:srgbClr val="000000"/>
                </a:solidFill>
                <a:hlinkClick r:id="rId16"/>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7"/>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18"/>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9" name="btfpColumnHeaderBox768085">
            <a:extLst>
              <a:ext uri="{FF2B5EF4-FFF2-40B4-BE49-F238E27FC236}">
                <a16:creationId xmlns:a16="http://schemas.microsoft.com/office/drawing/2014/main" id="{1419CB3E-D7AF-434B-853E-1109C1F9880B}"/>
              </a:ext>
            </a:extLst>
          </p:cNvPr>
          <p:cNvGrpSpPr/>
          <p:nvPr>
            <p:custDataLst>
              <p:tags r:id="rId4"/>
            </p:custDataLst>
          </p:nvPr>
        </p:nvGrpSpPr>
        <p:grpSpPr>
          <a:xfrm>
            <a:off x="329184" y="1554480"/>
            <a:ext cx="3482975" cy="291303"/>
            <a:chOff x="330200" y="1560800"/>
            <a:chExt cx="5495528" cy="291303"/>
          </a:xfrm>
        </p:grpSpPr>
        <p:sp>
          <p:nvSpPr>
            <p:cNvPr id="3" name="btfpColumnHeaderBoxText768085">
              <a:extLst>
                <a:ext uri="{FF2B5EF4-FFF2-40B4-BE49-F238E27FC236}">
                  <a16:creationId xmlns:a16="http://schemas.microsoft.com/office/drawing/2014/main" id="{54A35216-6565-E071-2EBF-1974CD882D14}"/>
                </a:ext>
              </a:extLst>
            </p:cNvPr>
            <p:cNvSpPr txBox="1"/>
            <p:nvPr/>
          </p:nvSpPr>
          <p:spPr bwMode="gray">
            <a:xfrm>
              <a:off x="330200" y="1560800"/>
              <a:ext cx="5495528" cy="288219"/>
            </a:xfrm>
            <a:prstGeom prst="rect">
              <a:avLst/>
            </a:prstGeom>
            <a:noFill/>
          </p:spPr>
          <p:txBody>
            <a:bodyPr vert="horz" wrap="square" lIns="36036" tIns="36036" rIns="36036" bIns="36036" rtlCol="0" anchor="b">
              <a:spAutoFit/>
            </a:bodyPr>
            <a:lstStyle/>
            <a:p>
              <a:r>
                <a:rPr lang="en-US" sz="1400" b="1" dirty="0">
                  <a:solidFill>
                    <a:srgbClr val="000000"/>
                  </a:solidFill>
                </a:rPr>
                <a:t>Technology overview</a:t>
              </a:r>
            </a:p>
          </p:txBody>
        </p:sp>
        <p:cxnSp>
          <p:nvCxnSpPr>
            <p:cNvPr id="4" name="btfpColumnHeaderBoxLine768085">
              <a:extLst>
                <a:ext uri="{FF2B5EF4-FFF2-40B4-BE49-F238E27FC236}">
                  <a16:creationId xmlns:a16="http://schemas.microsoft.com/office/drawing/2014/main" id="{D0224574-4AEA-92C7-D4A6-D95D0D629DFE}"/>
                </a:ext>
              </a:extLst>
            </p:cNvPr>
            <p:cNvCxnSpPr/>
            <p:nvPr/>
          </p:nvCxnSpPr>
          <p:spPr bwMode="gray">
            <a:xfrm>
              <a:off x="330200" y="1852103"/>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11" name="btfpBulletedList461076">
            <a:extLst>
              <a:ext uri="{FF2B5EF4-FFF2-40B4-BE49-F238E27FC236}">
                <a16:creationId xmlns:a16="http://schemas.microsoft.com/office/drawing/2014/main" id="{FF22CE8B-8FFA-DB3D-9B3E-13CD00508CBC}"/>
              </a:ext>
            </a:extLst>
          </p:cNvPr>
          <p:cNvSpPr txBox="1"/>
          <p:nvPr>
            <p:custDataLst>
              <p:tags r:id="rId5"/>
            </p:custDataLst>
          </p:nvPr>
        </p:nvSpPr>
        <p:spPr bwMode="gray">
          <a:xfrm>
            <a:off x="329388" y="2166147"/>
            <a:ext cx="3483504" cy="2381027"/>
          </a:xfrm>
          <a:prstGeom prst="rect">
            <a:avLst/>
          </a:prstGeom>
          <a:noFill/>
        </p:spPr>
        <p:txBody>
          <a:bodyPr vert="horz" wrap="square" lIns="36000" tIns="36000" rIns="36000" bIns="36000" rtlCol="0" anchor="t">
            <a:spAutoFit/>
          </a:bodyPr>
          <a:lstStyle/>
          <a:p>
            <a:pPr marL="177800" indent="-177800">
              <a:buFont typeface="Arial,Sans-Serif"/>
              <a:buChar char="•"/>
            </a:pPr>
            <a:r>
              <a:rPr lang="en-US" sz="1250" dirty="0">
                <a:cs typeface="Arial"/>
              </a:rPr>
              <a:t>The gas cleaning system </a:t>
            </a:r>
            <a:r>
              <a:rPr lang="en-US" sz="1250" b="1" dirty="0">
                <a:cs typeface="Arial"/>
              </a:rPr>
              <a:t>eliminates sulfur, particulate matter, and carbon dioxide</a:t>
            </a:r>
            <a:r>
              <a:rPr lang="en-US" sz="1250" dirty="0">
                <a:cs typeface="Arial"/>
              </a:rPr>
              <a:t> from tanker exhausts using liquid storage.</a:t>
            </a:r>
          </a:p>
          <a:p>
            <a:pPr marL="635000" lvl="1" indent="-177800">
              <a:buFont typeface="Arial,Sans-Serif"/>
              <a:buChar char="•"/>
            </a:pPr>
            <a:r>
              <a:rPr lang="en-US" sz="1250" dirty="0">
                <a:cs typeface="Arial"/>
              </a:rPr>
              <a:t>Results in 99% reductions in particulate matter and </a:t>
            </a:r>
            <a:r>
              <a:rPr lang="en-US" sz="1250" b="1" dirty="0">
                <a:cs typeface="Arial"/>
              </a:rPr>
              <a:t>up to a 30% reduction in </a:t>
            </a:r>
            <a:r>
              <a:rPr kumimoji="0" lang="en-US" sz="1250" b="1" i="0" u="none" strike="noStrike" kern="1200" cap="none" spc="0" normalizeH="0" baseline="0" noProof="0" dirty="0">
                <a:ln>
                  <a:noFill/>
                </a:ln>
                <a:solidFill>
                  <a:srgbClr val="000000"/>
                </a:solidFill>
                <a:effectLst/>
                <a:uLnTx/>
                <a:uFillTx/>
                <a:latin typeface="Arial"/>
                <a:ea typeface="+mn-ea"/>
                <a:cs typeface="+mn-cs"/>
              </a:rPr>
              <a:t>CO</a:t>
            </a:r>
            <a:r>
              <a:rPr kumimoji="0" lang="en-US" sz="1250" b="1" i="0" u="none" strike="noStrike" kern="1200" cap="none" spc="0" normalizeH="0" baseline="-25000" noProof="0" dirty="0">
                <a:ln>
                  <a:noFill/>
                </a:ln>
                <a:solidFill>
                  <a:srgbClr val="000000"/>
                </a:solidFill>
                <a:effectLst/>
                <a:uLnTx/>
                <a:uFillTx/>
                <a:latin typeface="Arial"/>
                <a:ea typeface="+mn-ea"/>
                <a:cs typeface="+mn-cs"/>
              </a:rPr>
              <a:t>2</a:t>
            </a:r>
            <a:r>
              <a:rPr kumimoji="0" lang="en-US" sz="1250" b="1" i="0" u="none" strike="noStrike" kern="1200" cap="none" spc="0" normalizeH="0" baseline="-25000" noProof="0" dirty="0">
                <a:ln>
                  <a:noFill/>
                </a:ln>
                <a:solidFill>
                  <a:srgbClr val="000000"/>
                </a:solidFill>
                <a:effectLst/>
                <a:uLnTx/>
                <a:uFillTx/>
                <a:latin typeface="Arial"/>
                <a:ea typeface="+mn-ea"/>
                <a:cs typeface="Arial"/>
              </a:rPr>
              <a:t> </a:t>
            </a:r>
            <a:r>
              <a:rPr lang="en-US" sz="1250" b="1" dirty="0">
                <a:cs typeface="Arial"/>
              </a:rPr>
              <a:t>emissions.</a:t>
            </a:r>
          </a:p>
          <a:p>
            <a:pPr marL="177800" indent="-177800">
              <a:buFont typeface="Arial,Sans-Serif"/>
              <a:buChar char="•"/>
            </a:pPr>
            <a:r>
              <a:rPr lang="en-US" sz="1250" dirty="0" err="1">
                <a:cs typeface="Arial"/>
              </a:rPr>
              <a:t>Filtree</a:t>
            </a:r>
            <a:r>
              <a:rPr lang="en-US" sz="1250" dirty="0">
                <a:cs typeface="Arial"/>
              </a:rPr>
              <a:t> is a modular </a:t>
            </a:r>
            <a:r>
              <a:rPr lang="en-US" sz="1250" b="1" dirty="0">
                <a:cs typeface="Arial"/>
              </a:rPr>
              <a:t>plug-and-play system that can be retrofitted</a:t>
            </a:r>
            <a:r>
              <a:rPr lang="en-US" sz="1250" dirty="0">
                <a:cs typeface="Arial"/>
              </a:rPr>
              <a:t> on small and medium-sized ships with engine sizes from 3MW to 15MW.</a:t>
            </a:r>
          </a:p>
          <a:p>
            <a:pPr marL="635000" lvl="1" indent="-177800">
              <a:buFont typeface="Arial,Sans-Serif"/>
              <a:buChar char="•"/>
            </a:pPr>
            <a:endParaRPr lang="en-US" sz="1250" dirty="0">
              <a:cs typeface="Arial"/>
            </a:endParaRPr>
          </a:p>
          <a:p>
            <a:pPr marL="635000" lvl="1" indent="-177800">
              <a:buFont typeface="Arial,Sans-Serif"/>
              <a:buChar char="•"/>
            </a:pPr>
            <a:endParaRPr lang="en-US" sz="1250" dirty="0">
              <a:cs typeface="Arial"/>
            </a:endParaRPr>
          </a:p>
        </p:txBody>
      </p:sp>
      <p:grpSp>
        <p:nvGrpSpPr>
          <p:cNvPr id="31" name="btfpColumnHeaderBox768085">
            <a:extLst>
              <a:ext uri="{FF2B5EF4-FFF2-40B4-BE49-F238E27FC236}">
                <a16:creationId xmlns:a16="http://schemas.microsoft.com/office/drawing/2014/main" id="{6484E0E2-4DAE-041F-0D8F-ADA790B70E88}"/>
              </a:ext>
            </a:extLst>
          </p:cNvPr>
          <p:cNvGrpSpPr/>
          <p:nvPr>
            <p:custDataLst>
              <p:tags r:id="rId6"/>
            </p:custDataLst>
          </p:nvPr>
        </p:nvGrpSpPr>
        <p:grpSpPr>
          <a:xfrm>
            <a:off x="4274731" y="1554480"/>
            <a:ext cx="3482975" cy="291303"/>
            <a:chOff x="330200" y="1560800"/>
            <a:chExt cx="5495528" cy="291303"/>
          </a:xfrm>
        </p:grpSpPr>
        <p:sp>
          <p:nvSpPr>
            <p:cNvPr id="29" name="btfpColumnHeaderBoxText768085">
              <a:extLst>
                <a:ext uri="{FF2B5EF4-FFF2-40B4-BE49-F238E27FC236}">
                  <a16:creationId xmlns:a16="http://schemas.microsoft.com/office/drawing/2014/main" id="{9122CEF4-A80C-D293-7542-F2C1F76176F7}"/>
                </a:ext>
              </a:extLst>
            </p:cNvPr>
            <p:cNvSpPr txBox="1"/>
            <p:nvPr/>
          </p:nvSpPr>
          <p:spPr bwMode="gray">
            <a:xfrm>
              <a:off x="330200" y="1560800"/>
              <a:ext cx="5495528" cy="288219"/>
            </a:xfrm>
            <a:prstGeom prst="rect">
              <a:avLst/>
            </a:prstGeom>
            <a:noFill/>
          </p:spPr>
          <p:txBody>
            <a:bodyPr vert="horz" wrap="square" lIns="36036" tIns="36036" rIns="36036" bIns="36036" rtlCol="0" anchor="b">
              <a:spAutoFit/>
            </a:bodyPr>
            <a:lstStyle/>
            <a:p>
              <a:r>
                <a:rPr lang="en-US" sz="1400" b="1">
                  <a:solidFill>
                    <a:srgbClr val="000000"/>
                  </a:solidFill>
                </a:rPr>
                <a:t>Key benefits</a:t>
              </a:r>
            </a:p>
          </p:txBody>
        </p:sp>
        <p:cxnSp>
          <p:nvCxnSpPr>
            <p:cNvPr id="30" name="btfpColumnHeaderBoxLine768085">
              <a:extLst>
                <a:ext uri="{FF2B5EF4-FFF2-40B4-BE49-F238E27FC236}">
                  <a16:creationId xmlns:a16="http://schemas.microsoft.com/office/drawing/2014/main" id="{9E9E37D8-699B-5BC2-622C-380FE28C073F}"/>
                </a:ext>
              </a:extLst>
            </p:cNvPr>
            <p:cNvCxnSpPr/>
            <p:nvPr/>
          </p:nvCxnSpPr>
          <p:spPr bwMode="gray">
            <a:xfrm>
              <a:off x="330200" y="1852103"/>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33" name="btfpBulletedList461076">
            <a:extLst>
              <a:ext uri="{FF2B5EF4-FFF2-40B4-BE49-F238E27FC236}">
                <a16:creationId xmlns:a16="http://schemas.microsoft.com/office/drawing/2014/main" id="{38FD594C-81F5-685A-45F2-05BCF5ABB376}"/>
              </a:ext>
            </a:extLst>
          </p:cNvPr>
          <p:cNvSpPr txBox="1"/>
          <p:nvPr>
            <p:custDataLst>
              <p:tags r:id="rId7"/>
            </p:custDataLst>
          </p:nvPr>
        </p:nvSpPr>
        <p:spPr bwMode="gray">
          <a:xfrm>
            <a:off x="4274730" y="2166147"/>
            <a:ext cx="3634829" cy="3150469"/>
          </a:xfrm>
          <a:prstGeom prst="rect">
            <a:avLst/>
          </a:prstGeom>
          <a:noFill/>
        </p:spPr>
        <p:txBody>
          <a:bodyPr vert="horz" wrap="square" lIns="36000" tIns="36000" rIns="36000" bIns="36000" rtlCol="0" anchor="t">
            <a:spAutoFit/>
          </a:bodyPr>
          <a:lstStyle/>
          <a:p>
            <a:pPr marL="171450" indent="-171450">
              <a:buFont typeface="Arial,Sans-Serif"/>
              <a:buChar char="•"/>
            </a:pPr>
            <a:r>
              <a:rPr lang="en-US" sz="1250" dirty="0"/>
              <a:t>Stores </a:t>
            </a:r>
            <a:r>
              <a:rPr kumimoji="0" lang="en-US" sz="1250" i="0" u="none" strike="noStrike" kern="1200" cap="none" spc="0" normalizeH="0" baseline="0" noProof="0" dirty="0">
                <a:ln>
                  <a:noFill/>
                </a:ln>
                <a:solidFill>
                  <a:srgbClr val="000000"/>
                </a:solidFill>
                <a:effectLst/>
                <a:uLnTx/>
                <a:uFillTx/>
                <a:latin typeface="Arial"/>
                <a:ea typeface="+mn-ea"/>
                <a:cs typeface="+mn-cs"/>
              </a:rPr>
              <a:t>CO</a:t>
            </a:r>
            <a:r>
              <a:rPr kumimoji="0" lang="en-US" sz="1250" i="0" u="none" strike="noStrike" kern="1200" cap="none" spc="0" normalizeH="0" baseline="-25000" noProof="0" dirty="0">
                <a:ln>
                  <a:noFill/>
                </a:ln>
                <a:solidFill>
                  <a:srgbClr val="000000"/>
                </a:solidFill>
                <a:effectLst/>
                <a:uLnTx/>
                <a:uFillTx/>
                <a:latin typeface="Arial"/>
                <a:ea typeface="+mn-ea"/>
                <a:cs typeface="+mn-cs"/>
              </a:rPr>
              <a:t>2</a:t>
            </a:r>
            <a:r>
              <a:rPr lang="en-US" sz="1250" dirty="0"/>
              <a:t> on board at ambient temperatures, </a:t>
            </a:r>
            <a:r>
              <a:rPr lang="en-US" sz="1250" b="1" dirty="0"/>
              <a:t>making the technology more energy efficient </a:t>
            </a:r>
            <a:r>
              <a:rPr lang="en-US" sz="1250" dirty="0"/>
              <a:t>by avoiding the need for cooling or compression processes and </a:t>
            </a:r>
            <a:r>
              <a:rPr lang="en-US" sz="1250" b="1" dirty="0"/>
              <a:t>allowing for easy discharge of </a:t>
            </a:r>
            <a:r>
              <a:rPr kumimoji="0" lang="en-US" sz="1250" b="1" i="0" u="none" strike="noStrike" kern="1200" cap="none" spc="0" normalizeH="0" baseline="0" noProof="0" dirty="0">
                <a:ln>
                  <a:noFill/>
                </a:ln>
                <a:solidFill>
                  <a:srgbClr val="000000"/>
                </a:solidFill>
                <a:effectLst/>
                <a:uLnTx/>
                <a:uFillTx/>
                <a:latin typeface="Arial"/>
                <a:ea typeface="+mn-ea"/>
                <a:cs typeface="+mn-cs"/>
              </a:rPr>
              <a:t>CO</a:t>
            </a:r>
            <a:r>
              <a:rPr kumimoji="0" lang="en-US" sz="1250" b="1" i="0" u="none" strike="noStrike" kern="1200" cap="none" spc="0" normalizeH="0" baseline="-25000" noProof="0" dirty="0">
                <a:ln>
                  <a:noFill/>
                </a:ln>
                <a:solidFill>
                  <a:srgbClr val="000000"/>
                </a:solidFill>
                <a:effectLst/>
                <a:uLnTx/>
                <a:uFillTx/>
                <a:latin typeface="Arial"/>
                <a:ea typeface="+mn-ea"/>
                <a:cs typeface="+mn-cs"/>
              </a:rPr>
              <a:t>2</a:t>
            </a:r>
            <a:r>
              <a:rPr lang="en-US" sz="1250" b="1" dirty="0"/>
              <a:t> at ports.</a:t>
            </a:r>
          </a:p>
          <a:p>
            <a:pPr marL="171450" indent="-171450">
              <a:buFont typeface="Arial,Sans-Serif"/>
              <a:buChar char="•"/>
            </a:pPr>
            <a:r>
              <a:rPr lang="en-US" sz="1250" dirty="0"/>
              <a:t>Filters its own wash water, </a:t>
            </a:r>
            <a:r>
              <a:rPr lang="en-US" sz="1250" b="1" dirty="0"/>
              <a:t>preventing ocean acidification.</a:t>
            </a:r>
          </a:p>
          <a:p>
            <a:pPr marL="171450" indent="-171450">
              <a:buFont typeface="Arial,Sans-Serif"/>
              <a:buChar char="•"/>
            </a:pPr>
            <a:r>
              <a:rPr lang="en-US" sz="1250" dirty="0"/>
              <a:t>Improves vessels’ carbon intensity indicator (CII) ratings from D/E categories to higher classifications, </a:t>
            </a:r>
            <a:r>
              <a:rPr lang="en-US" sz="1250" b="1" dirty="0"/>
              <a:t>extending the longevity of ships by decades.</a:t>
            </a:r>
          </a:p>
          <a:p>
            <a:pPr marL="628650" lvl="1" indent="-171450">
              <a:buFont typeface="Arial,Sans-Serif"/>
              <a:buChar char="•"/>
            </a:pPr>
            <a:r>
              <a:rPr lang="en-US" sz="1250" dirty="0"/>
              <a:t>Provides ship users with significant cost savings and makes their operations more sustainable.</a:t>
            </a:r>
          </a:p>
          <a:p>
            <a:pPr marL="628650" lvl="1" indent="-171450">
              <a:buFont typeface="Arial,Sans-Serif"/>
              <a:buChar char="•"/>
            </a:pPr>
            <a:r>
              <a:rPr lang="en-US" sz="1250" b="1" dirty="0"/>
              <a:t>Complies with </a:t>
            </a:r>
            <a:r>
              <a:rPr lang="en-US" sz="1250" dirty="0"/>
              <a:t>the</a:t>
            </a:r>
            <a:r>
              <a:rPr lang="en-US" sz="1250" b="1" dirty="0"/>
              <a:t> </a:t>
            </a:r>
            <a:r>
              <a:rPr lang="en-US" sz="1250" dirty="0"/>
              <a:t>International Maritime Organization’s </a:t>
            </a:r>
            <a:r>
              <a:rPr lang="en-US" sz="1250" b="1" dirty="0"/>
              <a:t>0.1% sulfur cap.</a:t>
            </a:r>
          </a:p>
        </p:txBody>
      </p:sp>
      <p:grpSp>
        <p:nvGrpSpPr>
          <p:cNvPr id="37" name="btfpColumnHeaderBox768085">
            <a:extLst>
              <a:ext uri="{FF2B5EF4-FFF2-40B4-BE49-F238E27FC236}">
                <a16:creationId xmlns:a16="http://schemas.microsoft.com/office/drawing/2014/main" id="{1D9972AE-E981-AA6A-C142-F5CBF11B3BE0}"/>
              </a:ext>
            </a:extLst>
          </p:cNvPr>
          <p:cNvGrpSpPr/>
          <p:nvPr>
            <p:custDataLst>
              <p:tags r:id="rId8"/>
            </p:custDataLst>
          </p:nvPr>
        </p:nvGrpSpPr>
        <p:grpSpPr>
          <a:xfrm>
            <a:off x="8306712" y="1554480"/>
            <a:ext cx="3169920" cy="291303"/>
            <a:chOff x="330200" y="1560800"/>
            <a:chExt cx="6773950" cy="291303"/>
          </a:xfrm>
        </p:grpSpPr>
        <p:sp>
          <p:nvSpPr>
            <p:cNvPr id="35" name="btfpColumnHeaderBoxText768085">
              <a:extLst>
                <a:ext uri="{FF2B5EF4-FFF2-40B4-BE49-F238E27FC236}">
                  <a16:creationId xmlns:a16="http://schemas.microsoft.com/office/drawing/2014/main" id="{292D5A7F-F894-E259-22FA-F0BE7BF1DD22}"/>
                </a:ext>
              </a:extLst>
            </p:cNvPr>
            <p:cNvSpPr txBox="1"/>
            <p:nvPr/>
          </p:nvSpPr>
          <p:spPr bwMode="gray">
            <a:xfrm>
              <a:off x="330200" y="1560800"/>
              <a:ext cx="5495528" cy="288219"/>
            </a:xfrm>
            <a:prstGeom prst="rect">
              <a:avLst/>
            </a:prstGeom>
            <a:noFill/>
          </p:spPr>
          <p:txBody>
            <a:bodyPr vert="horz" wrap="square" lIns="36036" tIns="36036" rIns="36036" bIns="36036" rtlCol="0" anchor="b">
              <a:spAutoFit/>
            </a:bodyPr>
            <a:lstStyle/>
            <a:p>
              <a:r>
                <a:rPr lang="en-US" sz="1400" b="1">
                  <a:solidFill>
                    <a:srgbClr val="000000"/>
                  </a:solidFill>
                </a:rPr>
                <a:t>Current adoption</a:t>
              </a:r>
            </a:p>
          </p:txBody>
        </p:sp>
        <p:cxnSp>
          <p:nvCxnSpPr>
            <p:cNvPr id="36" name="btfpColumnHeaderBoxLine768085">
              <a:extLst>
                <a:ext uri="{FF2B5EF4-FFF2-40B4-BE49-F238E27FC236}">
                  <a16:creationId xmlns:a16="http://schemas.microsoft.com/office/drawing/2014/main" id="{20A79ACE-2FDD-BCFE-8533-064CA394479A}"/>
                </a:ext>
              </a:extLst>
            </p:cNvPr>
            <p:cNvCxnSpPr>
              <a:cxnSpLocks/>
            </p:cNvCxnSpPr>
            <p:nvPr/>
          </p:nvCxnSpPr>
          <p:spPr bwMode="gray">
            <a:xfrm>
              <a:off x="330200" y="1852103"/>
              <a:ext cx="6773950"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2" name="Oval 1">
            <a:extLst>
              <a:ext uri="{FF2B5EF4-FFF2-40B4-BE49-F238E27FC236}">
                <a16:creationId xmlns:a16="http://schemas.microsoft.com/office/drawing/2014/main" id="{36303615-9D3C-BA0B-0244-B327DD84E6CC}"/>
              </a:ext>
            </a:extLst>
          </p:cNvPr>
          <p:cNvSpPr/>
          <p:nvPr/>
        </p:nvSpPr>
        <p:spPr bwMode="gray">
          <a:xfrm>
            <a:off x="0" y="45720"/>
            <a:ext cx="416560" cy="40640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600" b="1">
                <a:solidFill>
                  <a:srgbClr val="FFFFFF"/>
                </a:solidFill>
                <a:latin typeface="Arial"/>
              </a:rPr>
              <a:t>3</a:t>
            </a:r>
            <a:endParaRPr kumimoji="0" lang="en-US" sz="1600" b="1"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EF92609E-BFDE-194E-3F8E-C4083605B0B8}"/>
              </a:ext>
            </a:extLst>
          </p:cNvPr>
          <p:cNvSpPr/>
          <p:nvPr/>
        </p:nvSpPr>
        <p:spPr bwMode="gray">
          <a:xfrm>
            <a:off x="495884" y="68051"/>
            <a:ext cx="2430196" cy="36576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a:solidFill>
                  <a:srgbClr val="FFFFFF"/>
                </a:solidFill>
                <a:latin typeface="Arial"/>
              </a:rPr>
              <a:t>Freight Transport</a:t>
            </a:r>
          </a:p>
        </p:txBody>
      </p:sp>
      <p:pic>
        <p:nvPicPr>
          <p:cNvPr id="1028" name="Picture 4" descr="ABS okays Value Maritime's carbon capture system - Offshore Energy">
            <a:extLst>
              <a:ext uri="{FF2B5EF4-FFF2-40B4-BE49-F238E27FC236}">
                <a16:creationId xmlns:a16="http://schemas.microsoft.com/office/drawing/2014/main" id="{B2231BE4-A2EE-38A7-7789-697206F96C43}"/>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623807" y="4206553"/>
            <a:ext cx="3040513" cy="2027947"/>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B798B386-1909-876C-7F24-5BE599639E9F}"/>
              </a:ext>
            </a:extLst>
          </p:cNvPr>
          <p:cNvSpPr txBox="1"/>
          <p:nvPr/>
        </p:nvSpPr>
        <p:spPr bwMode="gray">
          <a:xfrm>
            <a:off x="8306713" y="2166147"/>
            <a:ext cx="3169920" cy="442035"/>
          </a:xfrm>
          <a:prstGeom prst="rect">
            <a:avLst/>
          </a:prstGeom>
          <a:noFill/>
        </p:spPr>
        <p:txBody>
          <a:bodyPr wrap="square" lIns="36000" tIns="36000" rIns="36000" bIns="36000" rtlCol="0" anchor="t">
            <a:spAutoFit/>
          </a:bodyPr>
          <a:lstStyle/>
          <a:p>
            <a:r>
              <a:rPr lang="en-US" altLang="zh-CN" sz="1200" dirty="0"/>
              <a:t>As of early 2025, Value Maritime has secured orders for </a:t>
            </a:r>
            <a:r>
              <a:rPr lang="en-US" altLang="zh-CN" sz="1200" b="1" dirty="0"/>
              <a:t>over 30 </a:t>
            </a:r>
            <a:r>
              <a:rPr lang="en-US" altLang="zh-CN" sz="1200" b="1" dirty="0" err="1"/>
              <a:t>Filtree</a:t>
            </a:r>
            <a:r>
              <a:rPr lang="en-US" altLang="zh-CN" sz="1200" b="1" dirty="0"/>
              <a:t> systems.</a:t>
            </a:r>
            <a:endParaRPr lang="en-US" sz="1200" dirty="0"/>
          </a:p>
        </p:txBody>
      </p:sp>
      <p:pic>
        <p:nvPicPr>
          <p:cNvPr id="1030" name="Picture 6" descr="Eastern Pacific Shipping trialing biofuel solution on MR tanker - Splash247">
            <a:extLst>
              <a:ext uri="{FF2B5EF4-FFF2-40B4-BE49-F238E27FC236}">
                <a16:creationId xmlns:a16="http://schemas.microsoft.com/office/drawing/2014/main" id="{2C32B617-F1D3-A2D8-BE4C-F86A20953BA1}"/>
              </a:ext>
            </a:extLst>
          </p:cNvPr>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8306712" y="2790934"/>
            <a:ext cx="2866220" cy="1727081"/>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70B7B7FC-FE84-0D9A-192B-E454F4FF91BC}"/>
              </a:ext>
            </a:extLst>
          </p:cNvPr>
          <p:cNvSpPr txBox="1"/>
          <p:nvPr/>
        </p:nvSpPr>
        <p:spPr bwMode="gray">
          <a:xfrm>
            <a:off x="8306712" y="4700766"/>
            <a:ext cx="3169920" cy="626701"/>
          </a:xfrm>
          <a:prstGeom prst="rect">
            <a:avLst/>
          </a:prstGeom>
          <a:noFill/>
        </p:spPr>
        <p:txBody>
          <a:bodyPr wrap="square" lIns="36000" tIns="36000" rIns="36000" bIns="36000" rtlCol="0" anchor="t">
            <a:spAutoFit/>
          </a:bodyPr>
          <a:lstStyle/>
          <a:p>
            <a:r>
              <a:rPr lang="en-US" sz="1200" b="1" dirty="0"/>
              <a:t>Ardmore Shipping Corp. </a:t>
            </a:r>
            <a:r>
              <a:rPr lang="en-US" altLang="zh-CN" sz="1200" dirty="0"/>
              <a:t>has agreements to install the system on all suitable tankers in their fleet.</a:t>
            </a:r>
            <a:endParaRPr lang="en-US" sz="1200" b="1" dirty="0"/>
          </a:p>
        </p:txBody>
      </p:sp>
      <p:pic>
        <p:nvPicPr>
          <p:cNvPr id="1032" name="Picture 8" descr="Ardmore Shipping Corporation (ASC) Stock Price, Quote, News &amp; Analysis">
            <a:extLst>
              <a:ext uri="{FF2B5EF4-FFF2-40B4-BE49-F238E27FC236}">
                <a16:creationId xmlns:a16="http://schemas.microsoft.com/office/drawing/2014/main" id="{6C4D5C40-8462-2A98-9D61-52DA92FF2EE5}"/>
              </a:ext>
            </a:extLst>
          </p:cNvPr>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8460105" y="5568695"/>
            <a:ext cx="3066184" cy="74801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887158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10B37-CF80-F2F1-9EEC-35D3C5BD6EAC}"/>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CE2A867-3FB0-3AA6-9A31-0498A03EC2F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92" imgH="591" progId="TCLayout.ActiveDocument.1">
                  <p:embed/>
                </p:oleObj>
              </mc:Choice>
              <mc:Fallback>
                <p:oleObj name="think-cell Slide" r:id="rId11" imgW="592" imgH="591" progId="TCLayout.ActiveDocument.1">
                  <p:embed/>
                  <p:pic>
                    <p:nvPicPr>
                      <p:cNvPr id="7" name="think-cell data - do not delete" hidden="1">
                        <a:extLst>
                          <a:ext uri="{FF2B5EF4-FFF2-40B4-BE49-F238E27FC236}">
                            <a16:creationId xmlns:a16="http://schemas.microsoft.com/office/drawing/2014/main" id="{ACE2A867-3FB0-3AA6-9A31-0498A03EC2FA}"/>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0DF2D182-3F39-98BA-A924-FDB3433E75FC}"/>
              </a:ext>
            </a:extLst>
          </p:cNvPr>
          <p:cNvSpPr>
            <a:spLocks noGrp="1"/>
          </p:cNvSpPr>
          <p:nvPr>
            <p:ph type="title"/>
          </p:nvPr>
        </p:nvSpPr>
        <p:spPr/>
        <p:txBody>
          <a:bodyPr vert="horz">
            <a:noAutofit/>
          </a:bodyPr>
          <a:lstStyle/>
          <a:p>
            <a:r>
              <a:rPr lang="en-US" dirty="0"/>
              <a:t>Trucking: Mobile CCS is currently in research stages, showing promising emissions reductions, but far from commercialization</a:t>
            </a:r>
          </a:p>
        </p:txBody>
      </p:sp>
      <p:sp>
        <p:nvSpPr>
          <p:cNvPr id="16" name="btfpNotesBox962619">
            <a:extLst>
              <a:ext uri="{FF2B5EF4-FFF2-40B4-BE49-F238E27FC236}">
                <a16:creationId xmlns:a16="http://schemas.microsoft.com/office/drawing/2014/main" id="{D3676A93-1E2A-CA17-7684-79AB56F9832D}"/>
              </a:ext>
            </a:extLst>
          </p:cNvPr>
          <p:cNvSpPr txBox="1"/>
          <p:nvPr>
            <p:custDataLst>
              <p:tags r:id="rId3"/>
            </p:custDataLst>
          </p:nvPr>
        </p:nvSpPr>
        <p:spPr bwMode="gray">
          <a:xfrm>
            <a:off x="329184" y="6272784"/>
            <a:ext cx="9201793" cy="492443"/>
          </a:xfrm>
          <a:prstGeom prst="rect">
            <a:avLst/>
          </a:prstGeom>
          <a:noFill/>
        </p:spPr>
        <p:txBody>
          <a:bodyPr vert="horz"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srgbClr val="000000"/>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lvl="0">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Anthropocene,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3"/>
              </a:rPr>
              <a:t>Capturing carbon on moving vehicles</a:t>
            </a:r>
            <a:r>
              <a:rPr kumimoji="0" lang="en-US" sz="800" b="0" i="0" u="none" strike="noStrike" kern="1200" cap="none" spc="0" normalizeH="0" baseline="0" noProof="0" dirty="0">
                <a:ln>
                  <a:noFill/>
                </a:ln>
                <a:solidFill>
                  <a:srgbClr val="000000"/>
                </a:solidFill>
                <a:effectLst/>
                <a:uLnTx/>
                <a:uFillTx/>
                <a:latin typeface="Arial"/>
                <a:ea typeface="+mn-ea"/>
                <a:cs typeface="+mn-cs"/>
              </a:rPr>
              <a:t> (2023); Trellis,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4"/>
              </a:rPr>
              <a:t>Remora is ready to roll with carbon capture for trucks</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a:solidFill>
                  <a:srgbClr val="000000"/>
                </a:solidFill>
                <a:latin typeface="Arial"/>
              </a:rPr>
              <a:t>2021</a:t>
            </a:r>
            <a:r>
              <a:rPr kumimoji="0" lang="en-US" sz="800" b="0" i="0" u="none" strike="noStrike" kern="1200" cap="none" spc="0" normalizeH="0" baseline="0" noProof="0" dirty="0">
                <a:ln>
                  <a:noFill/>
                </a:ln>
                <a:solidFill>
                  <a:srgbClr val="000000"/>
                </a:solidFill>
                <a:effectLst/>
                <a:uLnTx/>
                <a:uFillTx/>
                <a:latin typeface="Arial"/>
                <a:ea typeface="+mn-ea"/>
                <a:cs typeface="+mn-cs"/>
              </a:rPr>
              <a:t>); Remora,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5"/>
              </a:rPr>
              <a:t>Carbon Capture for Vehicles</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(2025).</a:t>
            </a:r>
            <a:br>
              <a:rPr kumimoji="0" lang="en-US" sz="800" b="0" i="0" u="none" strike="noStrike" kern="1200" cap="none" spc="0" normalizeH="0" baseline="0" noProof="0" dirty="0">
                <a:ln>
                  <a:noFill/>
                </a:ln>
                <a:solidFill>
                  <a:srgbClr val="000000"/>
                </a:solidFill>
                <a:effectLst/>
                <a:uLnTx/>
                <a:uFillTx/>
                <a:latin typeface="Arial"/>
                <a:ea typeface="+mn-ea"/>
                <a:cs typeface="+mn-cs"/>
              </a:rPr>
            </a:br>
            <a:r>
              <a:rPr kumimoji="0" lang="en-US" sz="800" b="0" i="0" u="none" strike="noStrike" kern="1200" cap="none" spc="0" normalizeH="0" baseline="0" noProof="0" dirty="0">
                <a:ln>
                  <a:noFill/>
                </a:ln>
                <a:solidFill>
                  <a:srgbClr val="000000"/>
                </a:solidFill>
                <a:effectLst/>
                <a:uLnTx/>
                <a:uFillTx/>
                <a:latin typeface="Arial"/>
                <a:ea typeface="+mn-ea"/>
                <a:cs typeface="+mn-cs"/>
              </a:rPr>
              <a:t>Credit: Sean Lee, Petr Jenicek, Michelle Priscilla, Hyae Ryung Kim, and </a:t>
            </a:r>
            <a:r>
              <a:rPr lang="en-US" sz="800" dirty="0">
                <a:solidFill>
                  <a:srgbClr val="000000"/>
                </a:solidFill>
                <a:hlinkClick r:id="rId16"/>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7"/>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18"/>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9" name="btfpColumnHeaderBox768085">
            <a:extLst>
              <a:ext uri="{FF2B5EF4-FFF2-40B4-BE49-F238E27FC236}">
                <a16:creationId xmlns:a16="http://schemas.microsoft.com/office/drawing/2014/main" id="{6674AA93-73F8-B27F-BA55-B51E4F544CE1}"/>
              </a:ext>
            </a:extLst>
          </p:cNvPr>
          <p:cNvGrpSpPr/>
          <p:nvPr>
            <p:custDataLst>
              <p:tags r:id="rId4"/>
            </p:custDataLst>
          </p:nvPr>
        </p:nvGrpSpPr>
        <p:grpSpPr>
          <a:xfrm>
            <a:off x="329184" y="1554480"/>
            <a:ext cx="3764137" cy="291303"/>
            <a:chOff x="330200" y="1560800"/>
            <a:chExt cx="5495528" cy="291303"/>
          </a:xfrm>
        </p:grpSpPr>
        <p:sp>
          <p:nvSpPr>
            <p:cNvPr id="3" name="btfpColumnHeaderBoxText768085">
              <a:extLst>
                <a:ext uri="{FF2B5EF4-FFF2-40B4-BE49-F238E27FC236}">
                  <a16:creationId xmlns:a16="http://schemas.microsoft.com/office/drawing/2014/main" id="{CECF7F06-747B-4298-DBF2-BF67D8A333A4}"/>
                </a:ext>
              </a:extLst>
            </p:cNvPr>
            <p:cNvSpPr txBox="1"/>
            <p:nvPr/>
          </p:nvSpPr>
          <p:spPr bwMode="gray">
            <a:xfrm>
              <a:off x="330200" y="1560800"/>
              <a:ext cx="5495528" cy="288219"/>
            </a:xfrm>
            <a:prstGeom prst="rect">
              <a:avLst/>
            </a:prstGeom>
            <a:noFill/>
          </p:spPr>
          <p:txBody>
            <a:bodyPr vert="horz" wrap="square" lIns="36036" tIns="36036" rIns="36036" bIns="36036" rtlCol="0" anchor="b">
              <a:spAutoFit/>
            </a:bodyPr>
            <a:lstStyle/>
            <a:p>
              <a:r>
                <a:rPr lang="en-US" sz="1400" b="1" dirty="0">
                  <a:solidFill>
                    <a:srgbClr val="000000"/>
                  </a:solidFill>
                </a:rPr>
                <a:t>Role of CCUS in trucking</a:t>
              </a:r>
            </a:p>
          </p:txBody>
        </p:sp>
        <p:cxnSp>
          <p:nvCxnSpPr>
            <p:cNvPr id="4" name="btfpColumnHeaderBoxLine768085">
              <a:extLst>
                <a:ext uri="{FF2B5EF4-FFF2-40B4-BE49-F238E27FC236}">
                  <a16:creationId xmlns:a16="http://schemas.microsoft.com/office/drawing/2014/main" id="{E69D5E0B-871B-C8C6-F6A4-593462A027E9}"/>
                </a:ext>
              </a:extLst>
            </p:cNvPr>
            <p:cNvCxnSpPr/>
            <p:nvPr/>
          </p:nvCxnSpPr>
          <p:spPr bwMode="gray">
            <a:xfrm>
              <a:off x="330200" y="1852103"/>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11" name="btfpBulletedList461076">
            <a:extLst>
              <a:ext uri="{FF2B5EF4-FFF2-40B4-BE49-F238E27FC236}">
                <a16:creationId xmlns:a16="http://schemas.microsoft.com/office/drawing/2014/main" id="{7D6D16AB-A077-F995-0D52-BD7153C61E64}"/>
              </a:ext>
            </a:extLst>
          </p:cNvPr>
          <p:cNvSpPr txBox="1"/>
          <p:nvPr>
            <p:custDataLst>
              <p:tags r:id="rId5"/>
            </p:custDataLst>
          </p:nvPr>
        </p:nvSpPr>
        <p:spPr bwMode="gray">
          <a:xfrm>
            <a:off x="488950" y="2149549"/>
            <a:ext cx="3483504" cy="3766022"/>
          </a:xfrm>
          <a:prstGeom prst="rect">
            <a:avLst/>
          </a:prstGeom>
          <a:noFill/>
        </p:spPr>
        <p:txBody>
          <a:bodyPr vert="horz" wrap="square" lIns="36000" tIns="36000" rIns="36000" bIns="36000" rtlCol="0" anchor="t">
            <a:spAutoFit/>
          </a:bodyPr>
          <a:lstStyle/>
          <a:p>
            <a:pPr marL="177800" indent="-177800">
              <a:buFont typeface="Arial,Sans-Serif"/>
              <a:buChar char="•"/>
            </a:pPr>
            <a:r>
              <a:rPr lang="en-US" sz="1200" dirty="0">
                <a:cs typeface="Arial"/>
              </a:rPr>
              <a:t>CCUS plays an important role in </a:t>
            </a:r>
            <a:r>
              <a:rPr lang="en-US" sz="1200" b="1" dirty="0">
                <a:cs typeface="Arial"/>
              </a:rPr>
              <a:t>short- to medium-term decarbonization of trucks,</a:t>
            </a:r>
            <a:r>
              <a:rPr lang="en-US" sz="1200" dirty="0">
                <a:cs typeface="Arial"/>
              </a:rPr>
              <a:t> as electrification is infeasible and alternative fuels are still in development.</a:t>
            </a:r>
          </a:p>
          <a:p>
            <a:pPr marL="635000" lvl="1" indent="-177800">
              <a:buFont typeface="Arial,Sans-Serif"/>
              <a:buChar char="•"/>
            </a:pPr>
            <a:r>
              <a:rPr lang="en-US" sz="1200" dirty="0">
                <a:cs typeface="Arial"/>
              </a:rPr>
              <a:t>Battery-powered trucks </a:t>
            </a:r>
            <a:r>
              <a:rPr lang="en-US" sz="1200" b="1" dirty="0">
                <a:cs typeface="Arial"/>
              </a:rPr>
              <a:t>would not be able to carry as much payload</a:t>
            </a:r>
            <a:r>
              <a:rPr lang="en-US" sz="1200" dirty="0">
                <a:cs typeface="Arial"/>
              </a:rPr>
              <a:t> and could travel only short distances.</a:t>
            </a:r>
          </a:p>
          <a:p>
            <a:pPr marL="635000" lvl="1" indent="-177800">
              <a:buFont typeface="Arial,Sans-Serif"/>
              <a:buChar char="•"/>
            </a:pPr>
            <a:r>
              <a:rPr lang="en-US" sz="1200" dirty="0">
                <a:cs typeface="Arial"/>
              </a:rPr>
              <a:t>They depend on a grid that still draws energy from majority fossil fuels.</a:t>
            </a:r>
          </a:p>
          <a:p>
            <a:pPr marL="177800" indent="-177800">
              <a:buFont typeface="Arial,Sans-Serif"/>
              <a:buChar char="•"/>
            </a:pPr>
            <a:r>
              <a:rPr lang="en-US" sz="1200" dirty="0">
                <a:cs typeface="Arial"/>
              </a:rPr>
              <a:t>Trucks and vans make up a </a:t>
            </a:r>
            <a:r>
              <a:rPr lang="en-US" sz="1200" b="1" dirty="0">
                <a:cs typeface="Arial"/>
              </a:rPr>
              <a:t>significant portion of transport and global emissions:</a:t>
            </a:r>
          </a:p>
          <a:p>
            <a:pPr marL="635000" lvl="1" indent="-177800">
              <a:buFont typeface="Arial,Sans-Serif"/>
              <a:buChar char="•"/>
            </a:pPr>
            <a:r>
              <a:rPr lang="en-US" sz="1200" dirty="0">
                <a:cs typeface="Arial"/>
              </a:rPr>
              <a:t>Road transport can emit </a:t>
            </a:r>
            <a:r>
              <a:rPr lang="en-US" sz="1200" b="1" dirty="0">
                <a:cs typeface="Arial"/>
              </a:rPr>
              <a:t>&gt;100 times as much </a:t>
            </a:r>
            <a:r>
              <a:rPr kumimoji="0" lang="en-US" sz="1200" b="1" i="0" u="none" strike="noStrike" kern="1200" cap="none" spc="0" normalizeH="0" baseline="0" noProof="0" dirty="0">
                <a:ln>
                  <a:noFill/>
                </a:ln>
                <a:solidFill>
                  <a:srgbClr val="000000"/>
                </a:solidFill>
                <a:effectLst/>
                <a:uLnTx/>
                <a:uFillTx/>
                <a:latin typeface="Arial"/>
                <a:ea typeface="+mn-ea"/>
                <a:cs typeface="+mn-cs"/>
              </a:rPr>
              <a:t>CO</a:t>
            </a:r>
            <a:r>
              <a:rPr kumimoji="0" lang="en-US" sz="1200" b="1" i="0" u="none" strike="noStrike" kern="1200" cap="none" spc="0" normalizeH="0" baseline="-25000" noProof="0" dirty="0">
                <a:ln>
                  <a:noFill/>
                </a:ln>
                <a:solidFill>
                  <a:srgbClr val="000000"/>
                </a:solidFill>
                <a:effectLst/>
                <a:uLnTx/>
                <a:uFillTx/>
                <a:latin typeface="Arial"/>
                <a:ea typeface="+mn-ea"/>
                <a:cs typeface="+mn-cs"/>
              </a:rPr>
              <a:t>2</a:t>
            </a:r>
            <a:r>
              <a:rPr lang="en-US" sz="1200" b="1" dirty="0">
                <a:cs typeface="Arial"/>
              </a:rPr>
              <a:t> as ships </a:t>
            </a:r>
            <a:r>
              <a:rPr lang="en-US" sz="1200" dirty="0">
                <a:cs typeface="Arial"/>
              </a:rPr>
              <a:t>but is the fastest growing sector and consumes significant amounts of fossil fuels.</a:t>
            </a:r>
          </a:p>
          <a:p>
            <a:pPr marL="177800" indent="-177800">
              <a:buFont typeface="Arial,Sans-Serif"/>
              <a:buChar char="•"/>
            </a:pPr>
            <a:r>
              <a:rPr lang="en-US" sz="1200" dirty="0">
                <a:cs typeface="Arial"/>
              </a:rPr>
              <a:t>Capturing emissions from moving vehicles is </a:t>
            </a:r>
            <a:r>
              <a:rPr lang="en-US" sz="1200" b="1" dirty="0">
                <a:cs typeface="Arial"/>
              </a:rPr>
              <a:t>difficult due to energy requirements, limited space on vehicles, and changing engine conditions in vehicles,</a:t>
            </a:r>
            <a:r>
              <a:rPr lang="en-US" sz="1200" dirty="0">
                <a:cs typeface="Arial"/>
              </a:rPr>
              <a:t> but novel solutions are being developed.</a:t>
            </a:r>
          </a:p>
        </p:txBody>
      </p:sp>
      <p:grpSp>
        <p:nvGrpSpPr>
          <p:cNvPr id="31" name="btfpColumnHeaderBox768085">
            <a:extLst>
              <a:ext uri="{FF2B5EF4-FFF2-40B4-BE49-F238E27FC236}">
                <a16:creationId xmlns:a16="http://schemas.microsoft.com/office/drawing/2014/main" id="{903C2A19-D406-293B-BC27-E83A21AF3DEC}"/>
              </a:ext>
            </a:extLst>
          </p:cNvPr>
          <p:cNvGrpSpPr/>
          <p:nvPr>
            <p:custDataLst>
              <p:tags r:id="rId6"/>
            </p:custDataLst>
          </p:nvPr>
        </p:nvGrpSpPr>
        <p:grpSpPr>
          <a:xfrm>
            <a:off x="4354512" y="1554480"/>
            <a:ext cx="7233283" cy="291303"/>
            <a:chOff x="330200" y="1560800"/>
            <a:chExt cx="11412861" cy="291303"/>
          </a:xfrm>
        </p:grpSpPr>
        <p:sp>
          <p:nvSpPr>
            <p:cNvPr id="29" name="btfpColumnHeaderBoxText768085">
              <a:extLst>
                <a:ext uri="{FF2B5EF4-FFF2-40B4-BE49-F238E27FC236}">
                  <a16:creationId xmlns:a16="http://schemas.microsoft.com/office/drawing/2014/main" id="{F867B57B-025B-99E6-3E97-CF05B5B3E8F7}"/>
                </a:ext>
              </a:extLst>
            </p:cNvPr>
            <p:cNvSpPr txBox="1"/>
            <p:nvPr/>
          </p:nvSpPr>
          <p:spPr bwMode="gray">
            <a:xfrm>
              <a:off x="330200" y="1560800"/>
              <a:ext cx="7259501" cy="288219"/>
            </a:xfrm>
            <a:prstGeom prst="rect">
              <a:avLst/>
            </a:prstGeom>
            <a:noFill/>
          </p:spPr>
          <p:txBody>
            <a:bodyPr vert="horz" wrap="square" lIns="36036" tIns="36036" rIns="36036" bIns="36036" rtlCol="0" anchor="b">
              <a:spAutoFit/>
            </a:bodyPr>
            <a:lstStyle/>
            <a:p>
              <a:r>
                <a:rPr lang="en-US" sz="1400" b="1" dirty="0">
                  <a:solidFill>
                    <a:srgbClr val="000000"/>
                  </a:solidFill>
                </a:rPr>
                <a:t>Example CCUS technologies in trucking</a:t>
              </a:r>
            </a:p>
          </p:txBody>
        </p:sp>
        <p:cxnSp>
          <p:nvCxnSpPr>
            <p:cNvPr id="30" name="btfpColumnHeaderBoxLine768085">
              <a:extLst>
                <a:ext uri="{FF2B5EF4-FFF2-40B4-BE49-F238E27FC236}">
                  <a16:creationId xmlns:a16="http://schemas.microsoft.com/office/drawing/2014/main" id="{4B7A78A0-9DCF-526C-C8E9-7660F24E2789}"/>
                </a:ext>
              </a:extLst>
            </p:cNvPr>
            <p:cNvCxnSpPr>
              <a:cxnSpLocks/>
            </p:cNvCxnSpPr>
            <p:nvPr/>
          </p:nvCxnSpPr>
          <p:spPr bwMode="gray">
            <a:xfrm flipV="1">
              <a:off x="330200" y="1849019"/>
              <a:ext cx="11412861" cy="3084"/>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33" name="btfpBulletedList461076">
            <a:extLst>
              <a:ext uri="{FF2B5EF4-FFF2-40B4-BE49-F238E27FC236}">
                <a16:creationId xmlns:a16="http://schemas.microsoft.com/office/drawing/2014/main" id="{F7EFDAAD-83AE-5B99-EB88-FC8816D8CC5B}"/>
              </a:ext>
            </a:extLst>
          </p:cNvPr>
          <p:cNvSpPr txBox="1"/>
          <p:nvPr>
            <p:custDataLst>
              <p:tags r:id="rId7"/>
            </p:custDataLst>
          </p:nvPr>
        </p:nvSpPr>
        <p:spPr bwMode="gray">
          <a:xfrm>
            <a:off x="4354512" y="2476162"/>
            <a:ext cx="3483504" cy="2573388"/>
          </a:xfrm>
          <a:prstGeom prst="rect">
            <a:avLst/>
          </a:prstGeom>
          <a:noFill/>
        </p:spPr>
        <p:txBody>
          <a:bodyPr vert="horz" wrap="square" lIns="36000" tIns="36000" rIns="36000" bIns="36000" rtlCol="0" anchor="t">
            <a:spAutoFit/>
          </a:bodyPr>
          <a:lstStyle/>
          <a:p>
            <a:pPr marL="177800" indent="-177800">
              <a:buFont typeface="Arial,Sans-Serif"/>
              <a:buChar char="•"/>
            </a:pPr>
            <a:r>
              <a:rPr lang="en-US" sz="1250" dirty="0"/>
              <a:t>MOFs are microscopic compounds that can store </a:t>
            </a:r>
            <a:r>
              <a:rPr kumimoji="0" lang="en-US" sz="1250" i="0" u="none" strike="noStrike" kern="1200" cap="none" spc="0" normalizeH="0" baseline="0" noProof="0" dirty="0">
                <a:ln>
                  <a:noFill/>
                </a:ln>
                <a:solidFill>
                  <a:srgbClr val="000000"/>
                </a:solidFill>
                <a:effectLst/>
                <a:uLnTx/>
                <a:uFillTx/>
                <a:latin typeface="Arial"/>
                <a:ea typeface="+mn-ea"/>
                <a:cs typeface="+mn-cs"/>
              </a:rPr>
              <a:t>CO</a:t>
            </a:r>
            <a:r>
              <a:rPr kumimoji="0" lang="en-US" sz="1250" i="0" u="none" strike="noStrike" kern="1200" cap="none" spc="0" normalizeH="0" baseline="-25000" noProof="0" dirty="0">
                <a:ln>
                  <a:noFill/>
                </a:ln>
                <a:solidFill>
                  <a:srgbClr val="000000"/>
                </a:solidFill>
                <a:effectLst/>
                <a:uLnTx/>
                <a:uFillTx/>
                <a:latin typeface="Arial"/>
                <a:ea typeface="+mn-ea"/>
                <a:cs typeface="+mn-cs"/>
              </a:rPr>
              <a:t>2</a:t>
            </a:r>
            <a:r>
              <a:rPr lang="en-US" sz="1250" dirty="0"/>
              <a:t> in a cage-like structure.</a:t>
            </a:r>
          </a:p>
          <a:p>
            <a:pPr marL="635000" lvl="1" indent="-177800">
              <a:buFont typeface="Arial,Sans-Serif"/>
              <a:buChar char="•"/>
            </a:pPr>
            <a:r>
              <a:rPr lang="en-US" sz="1250" dirty="0"/>
              <a:t>Little energy is required to separate gas from the chemical structure.</a:t>
            </a:r>
          </a:p>
          <a:p>
            <a:pPr marL="177800" indent="-177800">
              <a:buFont typeface="Arial,Sans-Serif"/>
              <a:buChar char="•"/>
            </a:pPr>
            <a:r>
              <a:rPr lang="en-US" sz="1250" dirty="0"/>
              <a:t>Systems are designed using MOFs that can </a:t>
            </a:r>
            <a:r>
              <a:rPr lang="en-US" sz="1250" b="1" dirty="0"/>
              <a:t>capture 50% of emissions at 98% purity.</a:t>
            </a:r>
          </a:p>
          <a:p>
            <a:pPr marL="635000" lvl="1" indent="-177800">
              <a:buFont typeface="Arial,Sans-Serif"/>
              <a:buChar char="•"/>
            </a:pPr>
            <a:r>
              <a:rPr lang="en-US" sz="1250" b="1" dirty="0"/>
              <a:t>Requires only 7.6% extra engine power</a:t>
            </a:r>
          </a:p>
          <a:p>
            <a:pPr marL="635000" lvl="1" indent="-177800">
              <a:buFont typeface="Arial,Sans-Serif"/>
              <a:buChar char="•"/>
            </a:pPr>
            <a:r>
              <a:rPr lang="en-US" sz="1250" dirty="0"/>
              <a:t>Occupies less than 1.5 cubic meters of volume</a:t>
            </a:r>
          </a:p>
          <a:p>
            <a:pPr marL="177800" indent="-177800">
              <a:buFont typeface="Arial,Sans-Serif"/>
              <a:buChar char="•"/>
            </a:pPr>
            <a:r>
              <a:rPr lang="en-US" sz="1250" b="1" dirty="0"/>
              <a:t>Costs are undetermined, </a:t>
            </a:r>
            <a:r>
              <a:rPr lang="en-US" sz="1250" dirty="0"/>
              <a:t>as MOFs are newer technologically and cannot currently be created using industrial processes.</a:t>
            </a:r>
          </a:p>
        </p:txBody>
      </p:sp>
      <p:sp>
        <p:nvSpPr>
          <p:cNvPr id="2" name="Oval 1">
            <a:extLst>
              <a:ext uri="{FF2B5EF4-FFF2-40B4-BE49-F238E27FC236}">
                <a16:creationId xmlns:a16="http://schemas.microsoft.com/office/drawing/2014/main" id="{20F1E912-70DA-8487-EA74-F120C2FD72F5}"/>
              </a:ext>
            </a:extLst>
          </p:cNvPr>
          <p:cNvSpPr/>
          <p:nvPr/>
        </p:nvSpPr>
        <p:spPr bwMode="gray">
          <a:xfrm>
            <a:off x="0" y="45720"/>
            <a:ext cx="416560" cy="40640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600" b="1">
                <a:solidFill>
                  <a:srgbClr val="FFFFFF"/>
                </a:solidFill>
                <a:latin typeface="Arial"/>
              </a:rPr>
              <a:t>3</a:t>
            </a:r>
            <a:endParaRPr kumimoji="0" lang="en-US" sz="1600" b="1"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897AC2BE-EB24-2A4C-A171-52AD9A804692}"/>
              </a:ext>
            </a:extLst>
          </p:cNvPr>
          <p:cNvSpPr/>
          <p:nvPr/>
        </p:nvSpPr>
        <p:spPr bwMode="gray">
          <a:xfrm>
            <a:off x="495884" y="68051"/>
            <a:ext cx="2430196" cy="36576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a:solidFill>
                  <a:srgbClr val="FFFFFF"/>
                </a:solidFill>
                <a:latin typeface="Arial"/>
              </a:rPr>
              <a:t>Freight Transport</a:t>
            </a:r>
          </a:p>
        </p:txBody>
      </p:sp>
      <p:sp>
        <p:nvSpPr>
          <p:cNvPr id="28" name="TextBox 27">
            <a:extLst>
              <a:ext uri="{FF2B5EF4-FFF2-40B4-BE49-F238E27FC236}">
                <a16:creationId xmlns:a16="http://schemas.microsoft.com/office/drawing/2014/main" id="{EE7C0480-B483-5C27-3B13-28F16FD582EA}"/>
              </a:ext>
            </a:extLst>
          </p:cNvPr>
          <p:cNvSpPr txBox="1"/>
          <p:nvPr/>
        </p:nvSpPr>
        <p:spPr bwMode="gray">
          <a:xfrm>
            <a:off x="4354512" y="2125499"/>
            <a:ext cx="3403748" cy="257369"/>
          </a:xfrm>
          <a:prstGeom prst="rect">
            <a:avLst/>
          </a:prstGeom>
          <a:noFill/>
        </p:spPr>
        <p:txBody>
          <a:bodyPr wrap="square" lIns="36000" tIns="36000" rIns="36000" bIns="36000" rtlCol="0" anchor="t">
            <a:spAutoFit/>
          </a:bodyPr>
          <a:lstStyle/>
          <a:p>
            <a:r>
              <a:rPr lang="en-US" sz="1200" b="1" u="sng" dirty="0"/>
              <a:t>Metal organic frameworks (MOF)</a:t>
            </a:r>
          </a:p>
        </p:txBody>
      </p:sp>
      <p:sp>
        <p:nvSpPr>
          <p:cNvPr id="32" name="TextBox 31">
            <a:extLst>
              <a:ext uri="{FF2B5EF4-FFF2-40B4-BE49-F238E27FC236}">
                <a16:creationId xmlns:a16="http://schemas.microsoft.com/office/drawing/2014/main" id="{6D63FB1B-82D5-E8E1-C023-E95C4C5ADBDE}"/>
              </a:ext>
            </a:extLst>
          </p:cNvPr>
          <p:cNvSpPr txBox="1"/>
          <p:nvPr/>
        </p:nvSpPr>
        <p:spPr bwMode="gray">
          <a:xfrm>
            <a:off x="8306185" y="2125499"/>
            <a:ext cx="3281609" cy="257369"/>
          </a:xfrm>
          <a:prstGeom prst="rect">
            <a:avLst/>
          </a:prstGeom>
          <a:noFill/>
        </p:spPr>
        <p:txBody>
          <a:bodyPr wrap="square" lIns="36000" tIns="36000" rIns="36000" bIns="36000" rtlCol="0" anchor="t">
            <a:spAutoFit/>
          </a:bodyPr>
          <a:lstStyle/>
          <a:p>
            <a:r>
              <a:rPr lang="en-US" sz="1200" b="1" u="sng" dirty="0"/>
              <a:t>Remora CCUS for semitrucks</a:t>
            </a:r>
          </a:p>
        </p:txBody>
      </p:sp>
      <p:pic>
        <p:nvPicPr>
          <p:cNvPr id="1026" name="Picture 2" descr="Estes Among Fleets to Pilot Remora's Carbon Capture System | Transport  Topics">
            <a:extLst>
              <a:ext uri="{FF2B5EF4-FFF2-40B4-BE49-F238E27FC236}">
                <a16:creationId xmlns:a16="http://schemas.microsoft.com/office/drawing/2014/main" id="{01F7A363-6E4F-F7C0-F702-411B55010D53}"/>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8306186" y="4314441"/>
            <a:ext cx="3487568" cy="1947672"/>
          </a:xfrm>
          <a:prstGeom prst="rect">
            <a:avLst/>
          </a:prstGeom>
          <a:noFill/>
          <a:extLst>
            <a:ext uri="{909E8E84-426E-40DD-AFC4-6F175D3DCCD1}">
              <a14:hiddenFill xmlns:a14="http://schemas.microsoft.com/office/drawing/2010/main">
                <a:solidFill>
                  <a:srgbClr val="FFFFFF"/>
                </a:solidFill>
              </a14:hiddenFill>
            </a:ext>
          </a:extLst>
        </p:spPr>
      </p:pic>
      <p:sp>
        <p:nvSpPr>
          <p:cNvPr id="13" name="btfpBulletedList461076">
            <a:extLst>
              <a:ext uri="{FF2B5EF4-FFF2-40B4-BE49-F238E27FC236}">
                <a16:creationId xmlns:a16="http://schemas.microsoft.com/office/drawing/2014/main" id="{69F50D2F-A058-B88F-8A9F-2FE7064A36D3}"/>
              </a:ext>
            </a:extLst>
          </p:cNvPr>
          <p:cNvSpPr txBox="1"/>
          <p:nvPr>
            <p:custDataLst>
              <p:tags r:id="rId8"/>
            </p:custDataLst>
          </p:nvPr>
        </p:nvSpPr>
        <p:spPr bwMode="gray">
          <a:xfrm>
            <a:off x="8306186" y="2476161"/>
            <a:ext cx="3483502" cy="2188667"/>
          </a:xfrm>
          <a:prstGeom prst="rect">
            <a:avLst/>
          </a:prstGeom>
          <a:noFill/>
        </p:spPr>
        <p:txBody>
          <a:bodyPr vert="horz" wrap="square" lIns="36000" tIns="36000" rIns="36000" bIns="36000" rtlCol="0" anchor="t">
            <a:spAutoFit/>
          </a:bodyPr>
          <a:lstStyle/>
          <a:p>
            <a:pPr marL="177800" indent="-177800">
              <a:buFont typeface="Arial,Sans-Serif"/>
              <a:buChar char="•"/>
            </a:pPr>
            <a:r>
              <a:rPr lang="en-US" sz="1250" dirty="0"/>
              <a:t>Draws </a:t>
            </a:r>
            <a:r>
              <a:rPr kumimoji="0" lang="en-US" sz="1250" i="0" u="none" strike="noStrike" kern="1200" cap="none" spc="0" normalizeH="0" baseline="0" noProof="0" dirty="0">
                <a:ln>
                  <a:noFill/>
                </a:ln>
                <a:solidFill>
                  <a:srgbClr val="000000"/>
                </a:solidFill>
                <a:effectLst/>
                <a:uLnTx/>
                <a:uFillTx/>
                <a:latin typeface="Arial"/>
                <a:ea typeface="+mn-ea"/>
                <a:cs typeface="+mn-cs"/>
              </a:rPr>
              <a:t>CO</a:t>
            </a:r>
            <a:r>
              <a:rPr kumimoji="0" lang="en-US" sz="1250" i="0" u="none" strike="noStrike" kern="1200" cap="none" spc="0" normalizeH="0" baseline="-25000" noProof="0" dirty="0">
                <a:ln>
                  <a:noFill/>
                </a:ln>
                <a:solidFill>
                  <a:srgbClr val="000000"/>
                </a:solidFill>
                <a:effectLst/>
                <a:uLnTx/>
                <a:uFillTx/>
                <a:latin typeface="Arial"/>
                <a:ea typeface="+mn-ea"/>
                <a:cs typeface="+mn-cs"/>
              </a:rPr>
              <a:t>2  </a:t>
            </a:r>
            <a:r>
              <a:rPr lang="en-US" sz="1250" dirty="0"/>
              <a:t>directly from the exhaust using a </a:t>
            </a:r>
            <a:r>
              <a:rPr lang="en-US" sz="1250" b="1" dirty="0"/>
              <a:t>modular and repeatable model </a:t>
            </a:r>
            <a:r>
              <a:rPr lang="en-US" sz="1250" dirty="0"/>
              <a:t>for Class 8 tractors.</a:t>
            </a:r>
          </a:p>
          <a:p>
            <a:pPr marL="177800" indent="-177800">
              <a:buFont typeface="Arial,Sans-Serif"/>
              <a:buChar char="•"/>
            </a:pPr>
            <a:r>
              <a:rPr lang="en-US" sz="1250" dirty="0"/>
              <a:t>Uses zeolite to filter out </a:t>
            </a:r>
            <a:r>
              <a:rPr kumimoji="0" lang="en-US" sz="1250" i="0" u="none" strike="noStrike" kern="1200" cap="none" spc="0" normalizeH="0" baseline="0" noProof="0" dirty="0">
                <a:ln>
                  <a:noFill/>
                </a:ln>
                <a:solidFill>
                  <a:srgbClr val="000000"/>
                </a:solidFill>
                <a:effectLst/>
                <a:uLnTx/>
                <a:uFillTx/>
                <a:latin typeface="Arial"/>
                <a:ea typeface="+mn-ea"/>
                <a:cs typeface="+mn-cs"/>
              </a:rPr>
              <a:t>CO</a:t>
            </a:r>
            <a:r>
              <a:rPr kumimoji="0" lang="en-US" sz="1250" i="0" u="none" strike="noStrike" kern="1200" cap="none" spc="0" normalizeH="0" baseline="-25000" noProof="0" dirty="0">
                <a:ln>
                  <a:noFill/>
                </a:ln>
                <a:solidFill>
                  <a:srgbClr val="000000"/>
                </a:solidFill>
                <a:effectLst/>
                <a:uLnTx/>
                <a:uFillTx/>
                <a:latin typeface="Arial"/>
                <a:ea typeface="+mn-ea"/>
                <a:cs typeface="+mn-cs"/>
              </a:rPr>
              <a:t>2</a:t>
            </a:r>
            <a:r>
              <a:rPr lang="en-US" sz="1250" dirty="0"/>
              <a:t> and uses heat from the exhaust itself to release captured </a:t>
            </a:r>
            <a:r>
              <a:rPr kumimoji="0" lang="en-US" sz="1250" i="0" u="none" strike="noStrike" kern="1200" cap="none" spc="0" normalizeH="0" baseline="0" noProof="0" dirty="0">
                <a:ln>
                  <a:noFill/>
                </a:ln>
                <a:solidFill>
                  <a:srgbClr val="000000"/>
                </a:solidFill>
                <a:effectLst/>
                <a:uLnTx/>
                <a:uFillTx/>
                <a:latin typeface="Arial"/>
                <a:ea typeface="+mn-ea"/>
                <a:cs typeface="+mn-cs"/>
              </a:rPr>
              <a:t>CO</a:t>
            </a:r>
            <a:r>
              <a:rPr kumimoji="0" lang="en-US" sz="1250" i="0" u="none" strike="noStrike" kern="1200" cap="none" spc="0" normalizeH="0" baseline="-25000" noProof="0" dirty="0">
                <a:ln>
                  <a:noFill/>
                </a:ln>
                <a:solidFill>
                  <a:srgbClr val="000000"/>
                </a:solidFill>
                <a:effectLst/>
                <a:uLnTx/>
                <a:uFillTx/>
                <a:latin typeface="Arial"/>
                <a:ea typeface="+mn-ea"/>
                <a:cs typeface="+mn-cs"/>
              </a:rPr>
              <a:t>2</a:t>
            </a:r>
            <a:r>
              <a:rPr lang="en-US" sz="1250" dirty="0"/>
              <a:t>.</a:t>
            </a:r>
            <a:endParaRPr kumimoji="0" lang="en-US" sz="1250" i="0" u="none" strike="noStrike" kern="1200" cap="none" spc="0" normalizeH="0" baseline="-25000" noProof="0" dirty="0">
              <a:ln>
                <a:noFill/>
              </a:ln>
              <a:solidFill>
                <a:srgbClr val="000000"/>
              </a:solidFill>
              <a:effectLst/>
              <a:uLnTx/>
              <a:uFillTx/>
              <a:latin typeface="Arial"/>
              <a:ea typeface="+mn-ea"/>
              <a:cs typeface="+mn-cs"/>
            </a:endParaRPr>
          </a:p>
          <a:p>
            <a:pPr marL="177800" indent="-177800">
              <a:buFont typeface="Arial,Sans-Serif"/>
              <a:buChar char="•"/>
            </a:pPr>
            <a:r>
              <a:rPr lang="en-US" sz="1250" b="1" dirty="0"/>
              <a:t>Captures 90% of carbon from tailpipes.</a:t>
            </a:r>
          </a:p>
          <a:p>
            <a:pPr marL="177800" indent="-177800">
              <a:buFont typeface="Arial,Sans-Serif"/>
              <a:buChar char="•"/>
            </a:pPr>
            <a:r>
              <a:rPr lang="en-US" sz="1250" dirty="0"/>
              <a:t>Has raised a $5.5 million seed round from venture capital and other tech players.</a:t>
            </a:r>
          </a:p>
          <a:p>
            <a:pPr marL="177800" indent="-177800">
              <a:buFont typeface="Arial,Sans-Serif"/>
              <a:buChar char="•"/>
            </a:pPr>
            <a:endParaRPr lang="en-US" sz="1250" dirty="0"/>
          </a:p>
          <a:p>
            <a:pPr marL="177800" indent="-177800">
              <a:buFont typeface="Arial,Sans-Serif"/>
              <a:buChar char="•"/>
            </a:pPr>
            <a:endParaRPr lang="en-US" sz="1250" dirty="0"/>
          </a:p>
        </p:txBody>
      </p:sp>
    </p:spTree>
    <p:custDataLst>
      <p:tags r:id="rId1"/>
    </p:custDataLst>
    <p:extLst>
      <p:ext uri="{BB962C8B-B14F-4D97-AF65-F5344CB8AC3E}">
        <p14:creationId xmlns:p14="http://schemas.microsoft.com/office/powerpoint/2010/main" val="12856674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956CF-8FDC-05A1-F758-6AFF9B4053E1}"/>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7617DDB-4F85-FE71-A036-3FDF5DC6F8BC}"/>
              </a:ext>
            </a:extLst>
          </p:cNvPr>
          <p:cNvGraphicFramePr>
            <a:graphicFrameLocks noChangeAspect="1"/>
          </p:cNvGraphicFramePr>
          <p:nvPr>
            <p:custDataLst>
              <p:tags r:id="rId2"/>
            </p:custDataLst>
            <p:extLst>
              <p:ext uri="{D42A27DB-BD31-4B8C-83A1-F6EECF244321}">
                <p14:modId xmlns:p14="http://schemas.microsoft.com/office/powerpoint/2010/main" val="20056213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7" name="think-cell data - do not delete" hidden="1">
                        <a:extLst>
                          <a:ext uri="{FF2B5EF4-FFF2-40B4-BE49-F238E27FC236}">
                            <a16:creationId xmlns:a16="http://schemas.microsoft.com/office/drawing/2014/main" id="{A7617DDB-4F85-FE71-A036-3FDF5DC6F8B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B897A85E-8D3B-29D0-1F03-C65C8ABC7868}"/>
              </a:ext>
            </a:extLst>
          </p:cNvPr>
          <p:cNvSpPr>
            <a:spLocks noGrp="1"/>
          </p:cNvSpPr>
          <p:nvPr>
            <p:ph type="title"/>
          </p:nvPr>
        </p:nvSpPr>
        <p:spPr>
          <a:xfrm>
            <a:off x="330200" y="523318"/>
            <a:ext cx="11531600" cy="882788"/>
          </a:xfrm>
        </p:spPr>
        <p:txBody>
          <a:bodyPr vert="horz">
            <a:noAutofit/>
          </a:bodyPr>
          <a:lstStyle/>
          <a:p>
            <a:r>
              <a:rPr lang="en-US"/>
              <a:t>From grey to blue: How CCUS transforms hydrogen and ammonia production</a:t>
            </a:r>
          </a:p>
        </p:txBody>
      </p:sp>
      <p:sp>
        <p:nvSpPr>
          <p:cNvPr id="41" name="btfpNotesBox962619">
            <a:extLst>
              <a:ext uri="{FF2B5EF4-FFF2-40B4-BE49-F238E27FC236}">
                <a16:creationId xmlns:a16="http://schemas.microsoft.com/office/drawing/2014/main" id="{2C5E63F4-71E3-8839-AC45-81441E11C99A}"/>
              </a:ext>
            </a:extLst>
          </p:cNvPr>
          <p:cNvSpPr txBox="1"/>
          <p:nvPr>
            <p:custDataLst>
              <p:tags r:id="rId3"/>
            </p:custDataLst>
          </p:nvPr>
        </p:nvSpPr>
        <p:spPr bwMode="gray">
          <a:xfrm>
            <a:off x="330200" y="6149674"/>
            <a:ext cx="9027160" cy="615553"/>
          </a:xfrm>
          <a:prstGeom prst="rect">
            <a:avLst/>
          </a:prstGeom>
          <a:noFill/>
        </p:spPr>
        <p:txBody>
          <a:bodyPr vert="horz"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lvl="0">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National Grid, </a:t>
            </a:r>
            <a:r>
              <a:rPr lang="en-US" sz="800" dirty="0">
                <a:solidFill>
                  <a:srgbClr val="000000"/>
                </a:solidFill>
                <a:latin typeface="Arial"/>
                <a:hlinkClick r:id="rId8"/>
              </a:rPr>
              <a:t>Hydrogen Color Spectrum</a:t>
            </a:r>
            <a:r>
              <a:rPr lang="en-US" sz="800" dirty="0">
                <a:solidFill>
                  <a:srgbClr val="000000"/>
                </a:solidFill>
                <a:latin typeface="Arial"/>
              </a:rPr>
              <a:t> (2023); IEEFA, </a:t>
            </a:r>
            <a:r>
              <a:rPr lang="en-US" sz="800" dirty="0">
                <a:solidFill>
                  <a:srgbClr val="000000"/>
                </a:solidFill>
                <a:latin typeface="Arial"/>
                <a:hlinkClick r:id="rId9"/>
              </a:rPr>
              <a:t>Blue hydrogen: not clean, not low carbon, not a solution</a:t>
            </a:r>
            <a:r>
              <a:rPr lang="en-US" sz="800" dirty="0">
                <a:solidFill>
                  <a:srgbClr val="000000"/>
                </a:solidFill>
                <a:latin typeface="Arial"/>
              </a:rPr>
              <a:t> (2023); SCI, </a:t>
            </a:r>
            <a:r>
              <a:rPr lang="en-US" sz="800" dirty="0">
                <a:solidFill>
                  <a:srgbClr val="000000"/>
                </a:solidFill>
                <a:latin typeface="Arial"/>
                <a:hlinkClick r:id="rId10"/>
              </a:rPr>
              <a:t>How green is blue hydrogen?</a:t>
            </a:r>
            <a:r>
              <a:rPr lang="en-US" sz="800" dirty="0">
                <a:solidFill>
                  <a:srgbClr val="000000"/>
                </a:solidFill>
                <a:latin typeface="Arial"/>
              </a:rPr>
              <a:t> (2021); Green Hydrogen </a:t>
            </a:r>
            <a:r>
              <a:rPr lang="en-US" sz="800" dirty="0" err="1">
                <a:solidFill>
                  <a:srgbClr val="000000"/>
                </a:solidFill>
                <a:latin typeface="Arial"/>
              </a:rPr>
              <a:t>Organisation</a:t>
            </a:r>
            <a:r>
              <a:rPr lang="en-US" sz="800" dirty="0">
                <a:solidFill>
                  <a:srgbClr val="000000"/>
                </a:solidFill>
                <a:latin typeface="Arial"/>
              </a:rPr>
              <a:t>, </a:t>
            </a:r>
            <a:r>
              <a:rPr lang="en-US" sz="800" dirty="0">
                <a:solidFill>
                  <a:srgbClr val="000000"/>
                </a:solidFill>
                <a:latin typeface="Arial"/>
                <a:hlinkClick r:id="rId11"/>
              </a:rPr>
              <a:t>Mirage of blue hydrogen fading</a:t>
            </a:r>
            <a:r>
              <a:rPr lang="en-US" sz="800" dirty="0">
                <a:solidFill>
                  <a:srgbClr val="000000"/>
                </a:solidFill>
                <a:latin typeface="Arial"/>
              </a:rPr>
              <a:t> (2022); Journal of CO2 Utilization, </a:t>
            </a:r>
            <a:r>
              <a:rPr lang="en-US" sz="800" dirty="0">
                <a:solidFill>
                  <a:srgbClr val="000000"/>
                </a:solidFill>
                <a:latin typeface="Arial"/>
                <a:hlinkClick r:id="rId12"/>
              </a:rPr>
              <a:t>Blue hydrogen production from natural gas reservoirs</a:t>
            </a:r>
            <a:r>
              <a:rPr lang="en-US" sz="800" dirty="0">
                <a:solidFill>
                  <a:srgbClr val="000000"/>
                </a:solidFill>
              </a:rPr>
              <a:t> </a:t>
            </a:r>
            <a:r>
              <a:rPr lang="en-US" sz="800" dirty="0">
                <a:solidFill>
                  <a:srgbClr val="000000"/>
                </a:solidFill>
                <a:latin typeface="Arial"/>
              </a:rPr>
              <a:t>(2023); Energy Education, </a:t>
            </a:r>
            <a:r>
              <a:rPr lang="en-US" sz="800" dirty="0">
                <a:solidFill>
                  <a:srgbClr val="000000"/>
                </a:solidFill>
                <a:latin typeface="Arial"/>
                <a:hlinkClick r:id="rId13"/>
              </a:rPr>
              <a:t>Types of hydrogen fuel</a:t>
            </a:r>
            <a:r>
              <a:rPr lang="en-US" sz="800" dirty="0">
                <a:solidFill>
                  <a:srgbClr val="000000"/>
                </a:solidFill>
                <a:latin typeface="Arial"/>
              </a:rPr>
              <a:t> (2024); Hydrogen Tech World, </a:t>
            </a:r>
            <a:r>
              <a:rPr lang="en-US" sz="800" dirty="0">
                <a:solidFill>
                  <a:srgbClr val="000000"/>
                </a:solidFill>
                <a:latin typeface="Arial"/>
                <a:hlinkClick r:id="rId14"/>
              </a:rPr>
              <a:t>Green ammonia, right where you need it</a:t>
            </a:r>
            <a:r>
              <a:rPr lang="en-US" sz="800" dirty="0">
                <a:solidFill>
                  <a:srgbClr val="000000"/>
                </a:solidFill>
              </a:rPr>
              <a:t> </a:t>
            </a:r>
            <a:r>
              <a:rPr lang="en-US" sz="800" dirty="0">
                <a:solidFill>
                  <a:srgbClr val="000000"/>
                </a:solidFill>
                <a:latin typeface="Arial"/>
              </a:rPr>
              <a:t>(2024).</a:t>
            </a:r>
            <a:br>
              <a:rPr kumimoji="0" lang="en-US" sz="800" b="0" i="0" u="none" strike="noStrike" kern="1200" cap="none" spc="0" normalizeH="0" baseline="0" noProof="0" dirty="0">
                <a:ln>
                  <a:noFill/>
                </a:ln>
                <a:solidFill>
                  <a:srgbClr val="000000"/>
                </a:solidFill>
                <a:effectLst/>
                <a:uLnTx/>
                <a:uFillTx/>
                <a:latin typeface="Arial"/>
                <a:ea typeface="+mn-ea"/>
                <a:cs typeface="+mn-cs"/>
              </a:rPr>
            </a:br>
            <a:r>
              <a:rPr kumimoji="0" lang="en-US" sz="800" b="0" i="0" u="none" strike="noStrike" kern="1200" cap="none" spc="0" normalizeH="0" baseline="0" noProof="0" dirty="0">
                <a:ln>
                  <a:noFill/>
                </a:ln>
                <a:solidFill>
                  <a:srgbClr val="000000"/>
                </a:solidFill>
                <a:effectLst/>
                <a:uLnTx/>
                <a:uFillTx/>
                <a:latin typeface="Arial"/>
                <a:ea typeface="+mn-ea"/>
                <a:cs typeface="+mn-cs"/>
              </a:rPr>
              <a:t>Credit: Xiaodan Zhu, Sean Lee, Hyae Ryung Kim, and </a:t>
            </a:r>
            <a:r>
              <a:rPr lang="en-US" sz="800" dirty="0">
                <a:solidFill>
                  <a:srgbClr val="000000"/>
                </a:solidFill>
                <a:hlinkClick r:id="rId15"/>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6"/>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17"/>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Oval 2">
            <a:extLst>
              <a:ext uri="{FF2B5EF4-FFF2-40B4-BE49-F238E27FC236}">
                <a16:creationId xmlns:a16="http://schemas.microsoft.com/office/drawing/2014/main" id="{9F0034BF-A498-6230-1BA8-7148A1688045}"/>
              </a:ext>
            </a:extLst>
          </p:cNvPr>
          <p:cNvSpPr/>
          <p:nvPr/>
        </p:nvSpPr>
        <p:spPr bwMode="gray">
          <a:xfrm>
            <a:off x="0" y="45720"/>
            <a:ext cx="416560" cy="406400"/>
          </a:xfrm>
          <a:prstGeom prst="ellipse">
            <a:avLst/>
          </a:prstGeom>
          <a:solidFill>
            <a:schemeClr val="accent2">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600" b="1">
                <a:solidFill>
                  <a:srgbClr val="FFFFFF"/>
                </a:solidFill>
                <a:latin typeface="Arial"/>
                <a:cs typeface="Arial"/>
              </a:rPr>
              <a:t>4</a:t>
            </a:r>
            <a:endParaRPr lang="en-US" sz="1600" b="1" i="0" u="none" strike="noStrike" kern="1200" cap="none" spc="0" normalizeH="0" baseline="0" noProof="0">
              <a:ln>
                <a:noFill/>
              </a:ln>
              <a:solidFill>
                <a:srgbClr val="FFFFFF"/>
              </a:solidFill>
              <a:effectLst/>
              <a:uLnTx/>
              <a:uFillTx/>
              <a:latin typeface="Arial"/>
              <a:cs typeface="Arial"/>
            </a:endParaRPr>
          </a:p>
        </p:txBody>
      </p:sp>
      <p:sp>
        <p:nvSpPr>
          <p:cNvPr id="4" name="Rectangle 3">
            <a:extLst>
              <a:ext uri="{FF2B5EF4-FFF2-40B4-BE49-F238E27FC236}">
                <a16:creationId xmlns:a16="http://schemas.microsoft.com/office/drawing/2014/main" id="{6C8DED04-2C6C-53E4-40D0-093C98EC7CCC}"/>
              </a:ext>
            </a:extLst>
          </p:cNvPr>
          <p:cNvSpPr/>
          <p:nvPr/>
        </p:nvSpPr>
        <p:spPr bwMode="gray">
          <a:xfrm>
            <a:off x="495883" y="68051"/>
            <a:ext cx="3001697" cy="365760"/>
          </a:xfrm>
          <a:prstGeom prst="rect">
            <a:avLst/>
          </a:prstGeom>
          <a:solidFill>
            <a:schemeClr val="accent2">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dirty="0">
                <a:solidFill>
                  <a:srgbClr val="FFFFFF"/>
                </a:solidFill>
                <a:latin typeface="Arial"/>
              </a:rPr>
              <a:t>Blue Hydrogen and Ammonia</a:t>
            </a:r>
          </a:p>
        </p:txBody>
      </p:sp>
      <p:sp>
        <p:nvSpPr>
          <p:cNvPr id="5" name="TextBox 4">
            <a:extLst>
              <a:ext uri="{FF2B5EF4-FFF2-40B4-BE49-F238E27FC236}">
                <a16:creationId xmlns:a16="http://schemas.microsoft.com/office/drawing/2014/main" id="{F2E3592B-E004-93C0-AC5B-2145D791348F}"/>
              </a:ext>
            </a:extLst>
          </p:cNvPr>
          <p:cNvSpPr txBox="1"/>
          <p:nvPr/>
        </p:nvSpPr>
        <p:spPr bwMode="gray">
          <a:xfrm>
            <a:off x="416560" y="1495613"/>
            <a:ext cx="7892819" cy="503590"/>
          </a:xfrm>
          <a:prstGeom prst="rect">
            <a:avLst/>
          </a:prstGeom>
          <a:noFill/>
        </p:spPr>
        <p:txBody>
          <a:bodyPr wrap="square" lIns="36000" tIns="36000" rIns="36000" bIns="36000" rtlCol="0">
            <a:spAutoFit/>
          </a:bodyPr>
          <a:lstStyle/>
          <a:p>
            <a:pPr marL="0" indent="0">
              <a:buNone/>
            </a:pPr>
            <a:r>
              <a:rPr lang="en-US" sz="1400" dirty="0"/>
              <a:t>Carbon capture technologies can </a:t>
            </a:r>
            <a:r>
              <a:rPr lang="en-US" sz="1400" b="1" dirty="0"/>
              <a:t>transform grey hydrogen and ammonia</a:t>
            </a:r>
            <a:r>
              <a:rPr lang="en-US" sz="1400" dirty="0"/>
              <a:t> (produced from fossil fuels) </a:t>
            </a:r>
            <a:r>
              <a:rPr lang="en-US" sz="1400" b="1" dirty="0"/>
              <a:t>into</a:t>
            </a:r>
            <a:r>
              <a:rPr lang="en-US" sz="1400" dirty="0"/>
              <a:t> their low-carbon </a:t>
            </a:r>
            <a:r>
              <a:rPr lang="en-US" sz="1400" b="1" dirty="0"/>
              <a:t>blue counterparts by capturing carbon in the production process</a:t>
            </a:r>
            <a:endParaRPr lang="en-US" sz="1400" dirty="0"/>
          </a:p>
        </p:txBody>
      </p:sp>
      <p:pic>
        <p:nvPicPr>
          <p:cNvPr id="11" name="Picture 10" descr="A diagram of different types of energy&#10;&#10;AI-generated content may be incorrect.">
            <a:extLst>
              <a:ext uri="{FF2B5EF4-FFF2-40B4-BE49-F238E27FC236}">
                <a16:creationId xmlns:a16="http://schemas.microsoft.com/office/drawing/2014/main" id="{020F13F0-2455-3B7B-23EC-45D6F8C2CA58}"/>
              </a:ext>
            </a:extLst>
          </p:cNvPr>
          <p:cNvPicPr>
            <a:picLocks noChangeAspect="1"/>
          </p:cNvPicPr>
          <p:nvPr/>
        </p:nvPicPr>
        <p:blipFill>
          <a:blip r:embed="rId18" cstate="email">
            <a:extLst>
              <a:ext uri="{28A0092B-C50C-407E-A947-70E740481C1C}">
                <a14:useLocalDpi xmlns:a14="http://schemas.microsoft.com/office/drawing/2010/main"/>
              </a:ext>
            </a:extLst>
          </a:blip>
          <a:srcRect/>
          <a:stretch/>
        </p:blipFill>
        <p:spPr>
          <a:xfrm>
            <a:off x="772504" y="2103119"/>
            <a:ext cx="6944175" cy="3931920"/>
          </a:xfrm>
          <a:prstGeom prst="rect">
            <a:avLst/>
          </a:prstGeom>
        </p:spPr>
      </p:pic>
      <p:sp>
        <p:nvSpPr>
          <p:cNvPr id="12" name="TextBox 11">
            <a:extLst>
              <a:ext uri="{FF2B5EF4-FFF2-40B4-BE49-F238E27FC236}">
                <a16:creationId xmlns:a16="http://schemas.microsoft.com/office/drawing/2014/main" id="{EF79D992-F3D9-2774-BD87-FB086E0A4952}"/>
              </a:ext>
            </a:extLst>
          </p:cNvPr>
          <p:cNvSpPr txBox="1"/>
          <p:nvPr/>
        </p:nvSpPr>
        <p:spPr bwMode="gray">
          <a:xfrm>
            <a:off x="8861702" y="1554480"/>
            <a:ext cx="3000098" cy="3708708"/>
          </a:xfrm>
          <a:prstGeom prst="rect">
            <a:avLst/>
          </a:prstGeom>
          <a:solidFill>
            <a:srgbClr val="E3E8EE"/>
          </a:solidFill>
        </p:spPr>
        <p:txBody>
          <a:bodyPr wrap="square" lIns="137160" tIns="137160" rIns="274320" bIns="137160" rtlCol="0" anchor="t">
            <a:spAutoFit/>
          </a:bodyPr>
          <a:lstStyle/>
          <a:p>
            <a:pPr algn="just">
              <a:spcAft>
                <a:spcPts val="600"/>
              </a:spcAft>
            </a:pPr>
            <a:r>
              <a:rPr lang="en-US" sz="1250" b="1" dirty="0">
                <a:solidFill>
                  <a:srgbClr val="000000"/>
                </a:solidFill>
              </a:rPr>
              <a:t>Observations</a:t>
            </a:r>
          </a:p>
          <a:p>
            <a:pPr marL="285750" indent="-285750">
              <a:spcAft>
                <a:spcPts val="600"/>
              </a:spcAft>
              <a:buFont typeface="Arial" panose="020B0604020202020204" pitchFamily="34" charset="0"/>
              <a:buChar char="•"/>
            </a:pPr>
            <a:r>
              <a:rPr lang="en-US" sz="1050" dirty="0"/>
              <a:t>The color of </a:t>
            </a:r>
            <a:r>
              <a:rPr lang="en-US" sz="1050" b="1" dirty="0"/>
              <a:t>ammonia production</a:t>
            </a:r>
            <a:r>
              <a:rPr lang="en-US" sz="1050" dirty="0"/>
              <a:t> depends directly on the </a:t>
            </a:r>
            <a:r>
              <a:rPr lang="en-US" sz="1050" b="1" dirty="0"/>
              <a:t>source of hydrogen.</a:t>
            </a:r>
          </a:p>
          <a:p>
            <a:pPr marL="285750" indent="-285750">
              <a:spcAft>
                <a:spcPts val="600"/>
              </a:spcAft>
              <a:buFont typeface="Arial" panose="020B0604020202020204" pitchFamily="34" charset="0"/>
              <a:buChar char="•"/>
            </a:pPr>
            <a:r>
              <a:rPr lang="en-US" sz="1050" dirty="0"/>
              <a:t>If the hydrogen is </a:t>
            </a:r>
            <a:r>
              <a:rPr lang="en-US" sz="1050" b="1" dirty="0"/>
              <a:t>blue</a:t>
            </a:r>
            <a:r>
              <a:rPr lang="en-US" sz="1050" dirty="0"/>
              <a:t>, the resulting ammonia is </a:t>
            </a:r>
            <a:r>
              <a:rPr lang="en-US" sz="1050" b="1" dirty="0"/>
              <a:t>blue</a:t>
            </a:r>
            <a:r>
              <a:rPr lang="en-US" sz="1050" dirty="0"/>
              <a:t>; if hydrogen is </a:t>
            </a:r>
            <a:r>
              <a:rPr lang="en-US" sz="1050" b="1" dirty="0"/>
              <a:t>green</a:t>
            </a:r>
            <a:r>
              <a:rPr lang="en-US" sz="1050" dirty="0"/>
              <a:t>, the ammonia is </a:t>
            </a:r>
            <a:r>
              <a:rPr lang="en-US" sz="1050" b="1" dirty="0"/>
              <a:t>green.</a:t>
            </a:r>
          </a:p>
          <a:p>
            <a:pPr marL="285750" indent="-285750">
              <a:spcAft>
                <a:spcPts val="600"/>
              </a:spcAft>
              <a:buFont typeface="Arial" panose="020B0604020202020204" pitchFamily="34" charset="0"/>
              <a:buChar char="•"/>
            </a:pPr>
            <a:r>
              <a:rPr lang="en-US" sz="1050" b="1" dirty="0"/>
              <a:t>CCUS</a:t>
            </a:r>
            <a:r>
              <a:rPr lang="en-US" sz="1050" dirty="0"/>
              <a:t> enables the shift from </a:t>
            </a:r>
            <a:r>
              <a:rPr lang="en-US" sz="1050" b="1" dirty="0"/>
              <a:t>grey to blue hydrogen</a:t>
            </a:r>
            <a:r>
              <a:rPr lang="en-US" sz="1050" dirty="0"/>
              <a:t> by capturing CO₂ during steam methane reforming.</a:t>
            </a:r>
          </a:p>
          <a:p>
            <a:pPr marL="285750" indent="-285750">
              <a:spcAft>
                <a:spcPts val="600"/>
              </a:spcAft>
              <a:buFont typeface="Arial" panose="020B0604020202020204" pitchFamily="34" charset="0"/>
              <a:buChar char="•"/>
            </a:pPr>
            <a:r>
              <a:rPr lang="en-US" sz="1050" dirty="0"/>
              <a:t>This makes blue ammonia a </a:t>
            </a:r>
            <a:r>
              <a:rPr lang="en-US" sz="1050" b="1" dirty="0"/>
              <a:t>lower-emission alternative</a:t>
            </a:r>
            <a:r>
              <a:rPr lang="en-US" sz="1050" dirty="0"/>
              <a:t> while leveraging existing fossil-based infrastructure.</a:t>
            </a:r>
          </a:p>
          <a:p>
            <a:pPr marL="285750" indent="-285750">
              <a:spcAft>
                <a:spcPts val="600"/>
              </a:spcAft>
              <a:buFont typeface="Arial" panose="020B0604020202020204" pitchFamily="34" charset="0"/>
              <a:buChar char="•"/>
            </a:pPr>
            <a:r>
              <a:rPr lang="en-US" sz="1050" dirty="0"/>
              <a:t>Compared with green pathways, </a:t>
            </a:r>
            <a:r>
              <a:rPr lang="en-US" sz="1050" b="1" dirty="0"/>
              <a:t>blue hydrogen and ammonia offer a more immediate solution</a:t>
            </a:r>
            <a:r>
              <a:rPr lang="en-US" sz="1050" dirty="0"/>
              <a:t> for emission reduction at scale.</a:t>
            </a:r>
          </a:p>
          <a:p>
            <a:pPr algn="just">
              <a:spcAft>
                <a:spcPts val="600"/>
              </a:spcAft>
            </a:pPr>
            <a:endParaRPr lang="en-US" sz="1250" b="1" dirty="0">
              <a:solidFill>
                <a:srgbClr val="000000"/>
              </a:solidFill>
            </a:endParaRPr>
          </a:p>
        </p:txBody>
      </p:sp>
      <p:sp>
        <p:nvSpPr>
          <p:cNvPr id="22" name="Rectangle 21">
            <a:extLst>
              <a:ext uri="{FF2B5EF4-FFF2-40B4-BE49-F238E27FC236}">
                <a16:creationId xmlns:a16="http://schemas.microsoft.com/office/drawing/2014/main" id="{CC9902EF-BED7-CD45-8651-57843394C420}"/>
              </a:ext>
            </a:extLst>
          </p:cNvPr>
          <p:cNvSpPr/>
          <p:nvPr/>
        </p:nvSpPr>
        <p:spPr bwMode="gray">
          <a:xfrm>
            <a:off x="3003166" y="2095499"/>
            <a:ext cx="2425700" cy="4023360"/>
          </a:xfrm>
          <a:prstGeom prst="rect">
            <a:avLst/>
          </a:prstGeom>
          <a:noFill/>
          <a:ln w="2857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3" name="Rectangle 22">
            <a:extLst>
              <a:ext uri="{FF2B5EF4-FFF2-40B4-BE49-F238E27FC236}">
                <a16:creationId xmlns:a16="http://schemas.microsoft.com/office/drawing/2014/main" id="{5C568F81-73D9-1222-A937-32197F2268AD}"/>
              </a:ext>
            </a:extLst>
          </p:cNvPr>
          <p:cNvSpPr/>
          <p:nvPr/>
        </p:nvSpPr>
        <p:spPr bwMode="gray">
          <a:xfrm>
            <a:off x="3175344" y="5017655"/>
            <a:ext cx="977900" cy="726196"/>
          </a:xfrm>
          <a:prstGeom prst="rect">
            <a:avLst/>
          </a:prstGeom>
          <a:noFill/>
          <a:ln w="2857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Tree>
    <p:custDataLst>
      <p:tags r:id="rId1"/>
    </p:custDataLst>
    <p:extLst>
      <p:ext uri="{BB962C8B-B14F-4D97-AF65-F5344CB8AC3E}">
        <p14:creationId xmlns:p14="http://schemas.microsoft.com/office/powerpoint/2010/main" val="13199327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1CF5E-4224-344D-45EA-61D500291E83}"/>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B4B1D9F-EA1D-E6A4-BE57-1C28EEE47BFC}"/>
              </a:ext>
            </a:extLst>
          </p:cNvPr>
          <p:cNvGraphicFramePr>
            <a:graphicFrameLocks noChangeAspect="1"/>
          </p:cNvGraphicFramePr>
          <p:nvPr>
            <p:custDataLst>
              <p:tags r:id="rId2"/>
            </p:custDataLst>
            <p:extLst>
              <p:ext uri="{D42A27DB-BD31-4B8C-83A1-F6EECF244321}">
                <p14:modId xmlns:p14="http://schemas.microsoft.com/office/powerpoint/2010/main" val="34324634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7" name="think-cell data - do not delete" hidden="1">
                        <a:extLst>
                          <a:ext uri="{FF2B5EF4-FFF2-40B4-BE49-F238E27FC236}">
                            <a16:creationId xmlns:a16="http://schemas.microsoft.com/office/drawing/2014/main" id="{AB4B1D9F-EA1D-E6A4-BE57-1C28EEE47BF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83A2B3FB-CF7F-560C-A679-4F6E0993A6B4}"/>
              </a:ext>
            </a:extLst>
          </p:cNvPr>
          <p:cNvSpPr>
            <a:spLocks noGrp="1"/>
          </p:cNvSpPr>
          <p:nvPr>
            <p:ph type="title"/>
          </p:nvPr>
        </p:nvSpPr>
        <p:spPr/>
        <p:txBody>
          <a:bodyPr vert="horz">
            <a:noAutofit/>
          </a:bodyPr>
          <a:lstStyle/>
          <a:p>
            <a:r>
              <a:rPr lang="en-US" dirty="0"/>
              <a:t>Scaling blue hydrogen and CCUS to enable near-term emission reductions</a:t>
            </a:r>
          </a:p>
        </p:txBody>
      </p:sp>
      <p:grpSp>
        <p:nvGrpSpPr>
          <p:cNvPr id="15" name="btfpColumnHeaderBox406927">
            <a:extLst>
              <a:ext uri="{FF2B5EF4-FFF2-40B4-BE49-F238E27FC236}">
                <a16:creationId xmlns:a16="http://schemas.microsoft.com/office/drawing/2014/main" id="{98BDA808-E242-EB09-C9EB-8DDFC467B374}"/>
              </a:ext>
            </a:extLst>
          </p:cNvPr>
          <p:cNvGrpSpPr/>
          <p:nvPr>
            <p:custDataLst>
              <p:tags r:id="rId3"/>
            </p:custDataLst>
          </p:nvPr>
        </p:nvGrpSpPr>
        <p:grpSpPr>
          <a:xfrm>
            <a:off x="8378296" y="1538240"/>
            <a:ext cx="3483504" cy="288219"/>
            <a:chOff x="8378296" y="1563884"/>
            <a:chExt cx="3483504" cy="288219"/>
          </a:xfrm>
        </p:grpSpPr>
        <p:sp>
          <p:nvSpPr>
            <p:cNvPr id="13" name="btfpColumnHeaderBoxText406927">
              <a:extLst>
                <a:ext uri="{FF2B5EF4-FFF2-40B4-BE49-F238E27FC236}">
                  <a16:creationId xmlns:a16="http://schemas.microsoft.com/office/drawing/2014/main" id="{D738CE8C-A4FF-7C9C-9A6F-D324BA570DC5}"/>
                </a:ext>
              </a:extLst>
            </p:cNvPr>
            <p:cNvSpPr txBox="1"/>
            <p:nvPr/>
          </p:nvSpPr>
          <p:spPr bwMode="gray">
            <a:xfrm>
              <a:off x="8378296" y="1563884"/>
              <a:ext cx="3483504" cy="288219"/>
            </a:xfrm>
            <a:prstGeom prst="rect">
              <a:avLst/>
            </a:prstGeom>
            <a:noFill/>
          </p:spPr>
          <p:txBody>
            <a:bodyPr vert="horz" wrap="square" lIns="36036" tIns="36036" rIns="36036" bIns="36036"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Role in decarbonization</a:t>
              </a:r>
            </a:p>
          </p:txBody>
        </p:sp>
        <p:cxnSp>
          <p:nvCxnSpPr>
            <p:cNvPr id="14" name="btfpColumnHeaderBoxLine406927">
              <a:extLst>
                <a:ext uri="{FF2B5EF4-FFF2-40B4-BE49-F238E27FC236}">
                  <a16:creationId xmlns:a16="http://schemas.microsoft.com/office/drawing/2014/main" id="{5DD7D9DE-DF81-62B7-3212-B4E35060B4ED}"/>
                </a:ext>
              </a:extLst>
            </p:cNvPr>
            <p:cNvCxnSpPr/>
            <p:nvPr/>
          </p:nvCxnSpPr>
          <p:spPr bwMode="gray">
            <a:xfrm>
              <a:off x="8378296" y="1852103"/>
              <a:ext cx="3483504"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18" name="btfpColumnHeaderBox457378">
            <a:extLst>
              <a:ext uri="{FF2B5EF4-FFF2-40B4-BE49-F238E27FC236}">
                <a16:creationId xmlns:a16="http://schemas.microsoft.com/office/drawing/2014/main" id="{84147925-7B73-4D23-5A87-D0EAAB7A575C}"/>
              </a:ext>
            </a:extLst>
          </p:cNvPr>
          <p:cNvGrpSpPr/>
          <p:nvPr>
            <p:custDataLst>
              <p:tags r:id="rId4"/>
            </p:custDataLst>
          </p:nvPr>
        </p:nvGrpSpPr>
        <p:grpSpPr>
          <a:xfrm>
            <a:off x="4354248" y="1538240"/>
            <a:ext cx="3483505" cy="288219"/>
            <a:chOff x="4354248" y="1563884"/>
            <a:chExt cx="3483505" cy="288219"/>
          </a:xfrm>
        </p:grpSpPr>
        <p:sp>
          <p:nvSpPr>
            <p:cNvPr id="16" name="btfpColumnHeaderBoxText457378">
              <a:extLst>
                <a:ext uri="{FF2B5EF4-FFF2-40B4-BE49-F238E27FC236}">
                  <a16:creationId xmlns:a16="http://schemas.microsoft.com/office/drawing/2014/main" id="{40B080DB-8420-9F34-7B72-B539B1B08356}"/>
                </a:ext>
              </a:extLst>
            </p:cNvPr>
            <p:cNvSpPr txBox="1"/>
            <p:nvPr/>
          </p:nvSpPr>
          <p:spPr bwMode="gray">
            <a:xfrm>
              <a:off x="4354248" y="1563884"/>
              <a:ext cx="3483504" cy="288219"/>
            </a:xfrm>
            <a:prstGeom prst="rect">
              <a:avLst/>
            </a:prstGeom>
            <a:noFill/>
          </p:spPr>
          <p:txBody>
            <a:bodyPr vert="horz" wrap="square" lIns="36036" tIns="36036" rIns="36036" bIns="36036"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Current status</a:t>
              </a:r>
            </a:p>
          </p:txBody>
        </p:sp>
        <p:cxnSp>
          <p:nvCxnSpPr>
            <p:cNvPr id="17" name="btfpColumnHeaderBoxLine457378">
              <a:extLst>
                <a:ext uri="{FF2B5EF4-FFF2-40B4-BE49-F238E27FC236}">
                  <a16:creationId xmlns:a16="http://schemas.microsoft.com/office/drawing/2014/main" id="{5384339D-A241-C195-939E-5B94C659AAAA}"/>
                </a:ext>
              </a:extLst>
            </p:cNvPr>
            <p:cNvCxnSpPr/>
            <p:nvPr/>
          </p:nvCxnSpPr>
          <p:spPr bwMode="gray">
            <a:xfrm>
              <a:off x="4354248" y="1852103"/>
              <a:ext cx="3483505"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21" name="btfpColumnHeaderBox453568">
            <a:extLst>
              <a:ext uri="{FF2B5EF4-FFF2-40B4-BE49-F238E27FC236}">
                <a16:creationId xmlns:a16="http://schemas.microsoft.com/office/drawing/2014/main" id="{B2D99E97-BE48-16D9-2C40-DDBACEA7375C}"/>
              </a:ext>
            </a:extLst>
          </p:cNvPr>
          <p:cNvGrpSpPr/>
          <p:nvPr>
            <p:custDataLst>
              <p:tags r:id="rId5"/>
            </p:custDataLst>
          </p:nvPr>
        </p:nvGrpSpPr>
        <p:grpSpPr>
          <a:xfrm>
            <a:off x="330200" y="1538240"/>
            <a:ext cx="3483504" cy="288219"/>
            <a:chOff x="330200" y="1538240"/>
            <a:chExt cx="3483504" cy="288219"/>
          </a:xfrm>
        </p:grpSpPr>
        <p:sp>
          <p:nvSpPr>
            <p:cNvPr id="19" name="btfpColumnHeaderBoxText453568">
              <a:extLst>
                <a:ext uri="{FF2B5EF4-FFF2-40B4-BE49-F238E27FC236}">
                  <a16:creationId xmlns:a16="http://schemas.microsoft.com/office/drawing/2014/main" id="{E98930F6-2DAD-FF4B-550A-64866BFA9C5F}"/>
                </a:ext>
              </a:extLst>
            </p:cNvPr>
            <p:cNvSpPr txBox="1"/>
            <p:nvPr/>
          </p:nvSpPr>
          <p:spPr bwMode="gray">
            <a:xfrm>
              <a:off x="330200" y="1538240"/>
              <a:ext cx="3483504" cy="288219"/>
            </a:xfrm>
            <a:prstGeom prst="rect">
              <a:avLst/>
            </a:prstGeom>
            <a:noFill/>
          </p:spPr>
          <p:txBody>
            <a:bodyPr vert="horz" wrap="square" lIns="36036" tIns="36036" rIns="36036" bIns="36036"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Technology overview</a:t>
              </a:r>
            </a:p>
          </p:txBody>
        </p:sp>
        <p:cxnSp>
          <p:nvCxnSpPr>
            <p:cNvPr id="20" name="btfpColumnHeaderBoxLine453568">
              <a:extLst>
                <a:ext uri="{FF2B5EF4-FFF2-40B4-BE49-F238E27FC236}">
                  <a16:creationId xmlns:a16="http://schemas.microsoft.com/office/drawing/2014/main" id="{03F1668B-2C3A-1885-94BA-0CFE9B02BEA5}"/>
                </a:ext>
              </a:extLst>
            </p:cNvPr>
            <p:cNvCxnSpPr/>
            <p:nvPr/>
          </p:nvCxnSpPr>
          <p:spPr bwMode="gray">
            <a:xfrm>
              <a:off x="330200" y="1826459"/>
              <a:ext cx="3483504"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pic>
        <p:nvPicPr>
          <p:cNvPr id="33" name="Picture 32" descr="A black and white logo&#10;&#10;AI-generated content may be incorrect.">
            <a:extLst>
              <a:ext uri="{FF2B5EF4-FFF2-40B4-BE49-F238E27FC236}">
                <a16:creationId xmlns:a16="http://schemas.microsoft.com/office/drawing/2014/main" id="{0CA6C056-080B-91A4-FDF3-0A6DD6C51B6B}"/>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269454" y="1920240"/>
            <a:ext cx="3552793" cy="1005840"/>
          </a:xfrm>
          <a:prstGeom prst="rect">
            <a:avLst/>
          </a:prstGeom>
        </p:spPr>
      </p:pic>
      <p:sp>
        <p:nvSpPr>
          <p:cNvPr id="40" name="TextBox 39">
            <a:extLst>
              <a:ext uri="{FF2B5EF4-FFF2-40B4-BE49-F238E27FC236}">
                <a16:creationId xmlns:a16="http://schemas.microsoft.com/office/drawing/2014/main" id="{7097451C-1220-6742-57B0-CEF8773752B5}"/>
              </a:ext>
            </a:extLst>
          </p:cNvPr>
          <p:cNvSpPr txBox="1"/>
          <p:nvPr/>
        </p:nvSpPr>
        <p:spPr bwMode="gray">
          <a:xfrm>
            <a:off x="330200" y="3017520"/>
            <a:ext cx="3483864" cy="3200400"/>
          </a:xfrm>
          <a:prstGeom prst="rect">
            <a:avLst/>
          </a:prstGeom>
          <a:solidFill>
            <a:srgbClr val="E3E8EE"/>
          </a:solidFill>
        </p:spPr>
        <p:txBody>
          <a:bodyPr wrap="square" lIns="182880" tIns="137160" rIns="182880" bIns="137160" rtlCol="0" anchor="t">
            <a:spAutoFit/>
          </a:bodyPr>
          <a:lstStyle/>
          <a:p>
            <a:pPr algn="just">
              <a:spcAft>
                <a:spcPts val="600"/>
              </a:spcAft>
            </a:pPr>
            <a:r>
              <a:rPr lang="en-US" sz="1250" b="1" dirty="0">
                <a:solidFill>
                  <a:srgbClr val="000000"/>
                </a:solidFill>
              </a:rPr>
              <a:t>Overview</a:t>
            </a:r>
          </a:p>
          <a:p>
            <a:pPr marL="285750" indent="-285750">
              <a:spcAft>
                <a:spcPts val="600"/>
              </a:spcAft>
              <a:buFont typeface="Arial" panose="020B0604020202020204" pitchFamily="34" charset="0"/>
              <a:buChar char="•"/>
            </a:pPr>
            <a:r>
              <a:rPr lang="en-US" sz="1250" b="1" dirty="0"/>
              <a:t>Blue hydrogen</a:t>
            </a:r>
            <a:r>
              <a:rPr lang="en-US" sz="1250" dirty="0"/>
              <a:t> is produced from natural gas through </a:t>
            </a:r>
            <a:r>
              <a:rPr lang="en-US" sz="1250" b="1" dirty="0"/>
              <a:t>steam methane reforming </a:t>
            </a:r>
            <a:r>
              <a:rPr lang="en-US" sz="1250" dirty="0"/>
              <a:t>or </a:t>
            </a:r>
            <a:r>
              <a:rPr lang="en-US" sz="1250" b="1" dirty="0"/>
              <a:t>autothermal reforming </a:t>
            </a:r>
            <a:r>
              <a:rPr lang="en-US" sz="1250" dirty="0"/>
              <a:t>combined with </a:t>
            </a:r>
            <a:r>
              <a:rPr lang="en-US" sz="1250" b="1" dirty="0"/>
              <a:t>carbon capture and storage.</a:t>
            </a:r>
            <a:endParaRPr lang="en-US" sz="1250" dirty="0"/>
          </a:p>
          <a:p>
            <a:pPr marL="285750" indent="-285750">
              <a:spcAft>
                <a:spcPts val="600"/>
              </a:spcAft>
              <a:buFont typeface="Arial" panose="020B0604020202020204" pitchFamily="34" charset="0"/>
              <a:buChar char="•"/>
            </a:pPr>
            <a:r>
              <a:rPr lang="en-US" sz="1250" dirty="0"/>
              <a:t>This process generates CO₂ as a byproduct, but </a:t>
            </a:r>
            <a:r>
              <a:rPr lang="en-US" sz="1250" b="1" dirty="0"/>
              <a:t>up to 90% of emissions can be captured</a:t>
            </a:r>
            <a:r>
              <a:rPr lang="en-US" sz="1250" dirty="0"/>
              <a:t> through CCUS technologies.</a:t>
            </a:r>
          </a:p>
          <a:p>
            <a:pPr marL="285750" indent="-285750">
              <a:spcAft>
                <a:spcPts val="600"/>
              </a:spcAft>
              <a:buFont typeface="Arial" panose="020B0604020202020204" pitchFamily="34" charset="0"/>
              <a:buChar char="•"/>
            </a:pPr>
            <a:r>
              <a:rPr lang="en-US" sz="1250" b="1" dirty="0"/>
              <a:t>Captured CO₂</a:t>
            </a:r>
            <a:r>
              <a:rPr lang="en-US" sz="1250" dirty="0"/>
              <a:t> can be stored or utilized, enabling the use of </a:t>
            </a:r>
            <a:r>
              <a:rPr lang="en-US" sz="1250" b="1" dirty="0"/>
              <a:t>existing fossil fuel infrastructure</a:t>
            </a:r>
            <a:r>
              <a:rPr lang="en-US" sz="1250" dirty="0"/>
              <a:t> for faster and more cost-effective decarbonization.</a:t>
            </a:r>
          </a:p>
        </p:txBody>
      </p:sp>
      <p:sp>
        <p:nvSpPr>
          <p:cNvPr id="41" name="btfpNotesBox962619">
            <a:extLst>
              <a:ext uri="{FF2B5EF4-FFF2-40B4-BE49-F238E27FC236}">
                <a16:creationId xmlns:a16="http://schemas.microsoft.com/office/drawing/2014/main" id="{B097B7EB-5588-0B7D-1DE9-8CA2A3348653}"/>
              </a:ext>
            </a:extLst>
          </p:cNvPr>
          <p:cNvSpPr txBox="1"/>
          <p:nvPr>
            <p:custDataLst>
              <p:tags r:id="rId6"/>
            </p:custDataLst>
          </p:nvPr>
        </p:nvSpPr>
        <p:spPr bwMode="gray">
          <a:xfrm>
            <a:off x="330200" y="6272785"/>
            <a:ext cx="9207339" cy="492443"/>
          </a:xfrm>
          <a:prstGeom prst="rect">
            <a:avLst/>
          </a:prstGeom>
          <a:noFill/>
        </p:spPr>
        <p:txBody>
          <a:bodyPr vert="horz"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lvl="0">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National Grid, </a:t>
            </a:r>
            <a:r>
              <a:rPr lang="en-US" sz="800" dirty="0">
                <a:solidFill>
                  <a:srgbClr val="000000"/>
                </a:solidFill>
                <a:latin typeface="Arial"/>
                <a:hlinkClick r:id="rId12"/>
              </a:rPr>
              <a:t>Hydrogen Color Spectrum</a:t>
            </a:r>
            <a:r>
              <a:rPr lang="en-US" sz="800" dirty="0">
                <a:solidFill>
                  <a:srgbClr val="000000"/>
                </a:solidFill>
                <a:latin typeface="Arial"/>
              </a:rPr>
              <a:t> (2023); </a:t>
            </a:r>
            <a:r>
              <a:rPr lang="en-US" sz="800" dirty="0">
                <a:solidFill>
                  <a:srgbClr val="000000"/>
                </a:solidFill>
              </a:rPr>
              <a:t>IEEFA, </a:t>
            </a:r>
            <a:r>
              <a:rPr lang="en-US" sz="800" dirty="0">
                <a:solidFill>
                  <a:srgbClr val="000000"/>
                </a:solidFill>
                <a:hlinkClick r:id="rId13"/>
              </a:rPr>
              <a:t>Blue hydrogen: not clean, not low carbon, not a solution</a:t>
            </a:r>
            <a:r>
              <a:rPr lang="en-US" sz="800" dirty="0">
                <a:solidFill>
                  <a:srgbClr val="000000"/>
                </a:solidFill>
              </a:rPr>
              <a:t> (2023); SCI, </a:t>
            </a:r>
            <a:r>
              <a:rPr lang="en-US" sz="800" dirty="0">
                <a:solidFill>
                  <a:srgbClr val="000000"/>
                </a:solidFill>
                <a:latin typeface="Arial"/>
                <a:hlinkClick r:id="rId14"/>
              </a:rPr>
              <a:t>How green is blue hydrogen?</a:t>
            </a:r>
            <a:r>
              <a:rPr lang="en-US" sz="800" dirty="0">
                <a:solidFill>
                  <a:srgbClr val="000000"/>
                </a:solidFill>
                <a:latin typeface="Arial"/>
              </a:rPr>
              <a:t> (2021); </a:t>
            </a:r>
            <a:r>
              <a:rPr lang="en-US" sz="800" dirty="0">
                <a:solidFill>
                  <a:srgbClr val="000000"/>
                </a:solidFill>
              </a:rPr>
              <a:t>Green Hydrogen </a:t>
            </a:r>
            <a:r>
              <a:rPr lang="en-US" sz="800" dirty="0" err="1">
                <a:solidFill>
                  <a:srgbClr val="000000"/>
                </a:solidFill>
              </a:rPr>
              <a:t>Organisation</a:t>
            </a:r>
            <a:r>
              <a:rPr lang="en-US" sz="800" dirty="0">
                <a:solidFill>
                  <a:srgbClr val="000000"/>
                </a:solidFill>
              </a:rPr>
              <a:t>, </a:t>
            </a:r>
            <a:r>
              <a:rPr lang="en-US" sz="800" dirty="0">
                <a:solidFill>
                  <a:srgbClr val="000000"/>
                </a:solidFill>
                <a:hlinkClick r:id="rId15"/>
              </a:rPr>
              <a:t>Mirage of blue hydrogen fading</a:t>
            </a:r>
            <a:r>
              <a:rPr lang="en-US" sz="800" dirty="0">
                <a:solidFill>
                  <a:srgbClr val="000000"/>
                </a:solidFill>
              </a:rPr>
              <a:t> (2022); Journal of CO2 Utilization, </a:t>
            </a:r>
            <a:r>
              <a:rPr lang="en-US" sz="800" dirty="0">
                <a:solidFill>
                  <a:srgbClr val="000000"/>
                </a:solidFill>
                <a:hlinkClick r:id="rId16"/>
              </a:rPr>
              <a:t>Blue hydrogen production from natural gas reservoirs</a:t>
            </a:r>
            <a:r>
              <a:rPr lang="en-US" sz="800" dirty="0">
                <a:solidFill>
                  <a:srgbClr val="000000"/>
                </a:solidFill>
              </a:rPr>
              <a:t> (2023); Energy Education, </a:t>
            </a:r>
            <a:r>
              <a:rPr lang="en-US" sz="800" dirty="0">
                <a:solidFill>
                  <a:srgbClr val="000000"/>
                </a:solidFill>
                <a:hlinkClick r:id="rId17"/>
              </a:rPr>
              <a:t>Types of hydrogen fuel</a:t>
            </a:r>
            <a:r>
              <a:rPr lang="en-US" sz="800" dirty="0">
                <a:solidFill>
                  <a:srgbClr val="000000"/>
                </a:solidFill>
              </a:rPr>
              <a:t> (2024).</a:t>
            </a:r>
            <a:br>
              <a:rPr kumimoji="0" lang="en-US" sz="800" b="0" i="0" u="none" strike="noStrike" kern="1200" cap="none" spc="0" normalizeH="0" baseline="0" noProof="0" dirty="0">
                <a:ln>
                  <a:noFill/>
                </a:ln>
                <a:solidFill>
                  <a:srgbClr val="000000"/>
                </a:solidFill>
                <a:effectLst/>
                <a:uLnTx/>
                <a:uFillTx/>
                <a:latin typeface="Arial"/>
                <a:ea typeface="+mn-ea"/>
                <a:cs typeface="+mn-cs"/>
              </a:rPr>
            </a:br>
            <a:r>
              <a:rPr kumimoji="0" lang="en-US" sz="800" b="0" i="0" u="none" strike="noStrike" kern="1200" cap="none" spc="0" normalizeH="0" baseline="0" noProof="0" dirty="0">
                <a:ln>
                  <a:noFill/>
                </a:ln>
                <a:solidFill>
                  <a:srgbClr val="000000"/>
                </a:solidFill>
                <a:effectLst/>
                <a:uLnTx/>
                <a:uFillTx/>
                <a:latin typeface="Arial"/>
                <a:ea typeface="+mn-ea"/>
                <a:cs typeface="+mn-cs"/>
              </a:rPr>
              <a:t>Credit: Xiaodan Zhu, Sean Lee, Hyae Ryung Kim, and </a:t>
            </a:r>
            <a:r>
              <a:rPr lang="en-US" sz="800" dirty="0">
                <a:solidFill>
                  <a:srgbClr val="000000"/>
                </a:solidFill>
                <a:hlinkClick r:id="rId18"/>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9"/>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20"/>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42" name="TextBox 41">
            <a:extLst>
              <a:ext uri="{FF2B5EF4-FFF2-40B4-BE49-F238E27FC236}">
                <a16:creationId xmlns:a16="http://schemas.microsoft.com/office/drawing/2014/main" id="{B4B5ED4A-8D7A-3EF3-6832-9588F39C8BAC}"/>
              </a:ext>
            </a:extLst>
          </p:cNvPr>
          <p:cNvSpPr txBox="1"/>
          <p:nvPr/>
        </p:nvSpPr>
        <p:spPr bwMode="gray">
          <a:xfrm>
            <a:off x="8378296" y="2194560"/>
            <a:ext cx="3483504" cy="3777957"/>
          </a:xfrm>
          <a:prstGeom prst="rect">
            <a:avLst/>
          </a:prstGeom>
          <a:solidFill>
            <a:srgbClr val="E3E8EE"/>
          </a:solidFill>
        </p:spPr>
        <p:txBody>
          <a:bodyPr wrap="square" lIns="182880" tIns="137160" rIns="182880" bIns="137160" rtlCol="0" anchor="t">
            <a:spAutoFit/>
          </a:bodyPr>
          <a:lstStyle/>
          <a:p>
            <a:pPr marL="285750" indent="-285750">
              <a:spcAft>
                <a:spcPts val="600"/>
              </a:spcAft>
              <a:buFont typeface="Arial" panose="020B0604020202020204" pitchFamily="34" charset="0"/>
              <a:buChar char="•"/>
            </a:pPr>
            <a:r>
              <a:rPr lang="en-US" sz="1250" b="1" dirty="0"/>
              <a:t>Blue hydrogen leverages CCUS to cut emissions by up to 90%,</a:t>
            </a:r>
            <a:r>
              <a:rPr lang="en-US" sz="1250" dirty="0"/>
              <a:t> reducing CO₂ output to </a:t>
            </a:r>
            <a:r>
              <a:rPr lang="en-US" sz="1250" b="1" dirty="0"/>
              <a:t>0.2-3.2 kg per kg of H₂</a:t>
            </a:r>
            <a:r>
              <a:rPr lang="en-US" sz="1250" dirty="0"/>
              <a:t> compared with </a:t>
            </a:r>
            <a:r>
              <a:rPr lang="en-US" sz="1250" b="1" dirty="0"/>
              <a:t>11-13.7 kg</a:t>
            </a:r>
            <a:r>
              <a:rPr lang="en-US" sz="1250" dirty="0"/>
              <a:t> for grey hydrogen.</a:t>
            </a:r>
          </a:p>
          <a:p>
            <a:pPr marL="285750" indent="-285750">
              <a:spcAft>
                <a:spcPts val="600"/>
              </a:spcAft>
              <a:buFont typeface="Arial" panose="020B0604020202020204" pitchFamily="34" charset="0"/>
              <a:buChar char="•"/>
            </a:pPr>
            <a:r>
              <a:rPr lang="en-US" sz="1250" b="1" dirty="0"/>
              <a:t>CCUS is essential</a:t>
            </a:r>
            <a:r>
              <a:rPr lang="en-US" sz="1250" dirty="0"/>
              <a:t> to make hydrogen production from natural gas compatible with </a:t>
            </a:r>
            <a:r>
              <a:rPr lang="en-US" sz="1250" b="1" dirty="0"/>
              <a:t>net-zero emissions</a:t>
            </a:r>
            <a:r>
              <a:rPr lang="en-US" sz="1250" dirty="0"/>
              <a:t> goals.</a:t>
            </a:r>
          </a:p>
          <a:p>
            <a:pPr marL="285750" indent="-285750">
              <a:spcAft>
                <a:spcPts val="600"/>
              </a:spcAft>
              <a:buFont typeface="Arial" panose="020B0604020202020204" pitchFamily="34" charset="0"/>
              <a:buChar char="•"/>
            </a:pPr>
            <a:r>
              <a:rPr lang="en-US" sz="1250" b="1" dirty="0"/>
              <a:t>Provides a scalable near-term solution</a:t>
            </a:r>
            <a:r>
              <a:rPr lang="en-US" sz="1250" dirty="0"/>
              <a:t> by utilizing </a:t>
            </a:r>
            <a:r>
              <a:rPr lang="en-US" sz="1250" b="1" dirty="0"/>
              <a:t>existing infrastructure, </a:t>
            </a:r>
            <a:r>
              <a:rPr lang="en-US" sz="1250" dirty="0"/>
              <a:t>addressing the cost and deployment barriers green hydrogen faces.</a:t>
            </a:r>
          </a:p>
          <a:p>
            <a:pPr marL="285750" indent="-285750">
              <a:spcAft>
                <a:spcPts val="600"/>
              </a:spcAft>
              <a:buFont typeface="Arial" panose="020B0604020202020204" pitchFamily="34" charset="0"/>
              <a:buChar char="•"/>
            </a:pPr>
            <a:r>
              <a:rPr lang="en-US" sz="1250" b="1" dirty="0"/>
              <a:t>Acts as a transitional technology,</a:t>
            </a:r>
            <a:r>
              <a:rPr lang="en-US" sz="1250" dirty="0"/>
              <a:t> supporting decarbonization today, while renewable-based green hydrogen scales for the future.</a:t>
            </a:r>
          </a:p>
        </p:txBody>
      </p:sp>
      <p:sp>
        <p:nvSpPr>
          <p:cNvPr id="43" name="TextBox 42">
            <a:extLst>
              <a:ext uri="{FF2B5EF4-FFF2-40B4-BE49-F238E27FC236}">
                <a16:creationId xmlns:a16="http://schemas.microsoft.com/office/drawing/2014/main" id="{C434DCF2-5AA2-D747-3CB8-83AAD4F65F59}"/>
              </a:ext>
            </a:extLst>
          </p:cNvPr>
          <p:cNvSpPr txBox="1"/>
          <p:nvPr/>
        </p:nvSpPr>
        <p:spPr bwMode="gray">
          <a:xfrm>
            <a:off x="4353888" y="2194560"/>
            <a:ext cx="3483864" cy="4085734"/>
          </a:xfrm>
          <a:prstGeom prst="rect">
            <a:avLst/>
          </a:prstGeom>
          <a:solidFill>
            <a:srgbClr val="E3E8EE"/>
          </a:solidFill>
        </p:spPr>
        <p:txBody>
          <a:bodyPr wrap="square" lIns="182880" tIns="137160" rIns="182880" bIns="137160" rtlCol="0" anchor="t">
            <a:spAutoFit/>
          </a:bodyPr>
          <a:lstStyle/>
          <a:p>
            <a:pPr marL="285750" indent="-285750">
              <a:spcAft>
                <a:spcPts val="600"/>
              </a:spcAft>
              <a:buFont typeface="Arial" panose="020B0604020202020204" pitchFamily="34" charset="0"/>
              <a:buChar char="•"/>
            </a:pPr>
            <a:r>
              <a:rPr lang="en-US" sz="1250" b="1" dirty="0"/>
              <a:t>Less than 1%</a:t>
            </a:r>
            <a:r>
              <a:rPr lang="en-US" sz="1250" dirty="0"/>
              <a:t> of global hydrogen production uses CCUS (blue hydrogen).</a:t>
            </a:r>
          </a:p>
          <a:p>
            <a:pPr marL="285750" indent="-285750">
              <a:spcAft>
                <a:spcPts val="600"/>
              </a:spcAft>
              <a:buFont typeface="Arial" panose="020B0604020202020204" pitchFamily="34" charset="0"/>
              <a:buChar char="•"/>
            </a:pPr>
            <a:r>
              <a:rPr lang="en-US" sz="1250" b="1" dirty="0"/>
              <a:t>Production cost:</a:t>
            </a:r>
            <a:r>
              <a:rPr lang="en-US" sz="1250" dirty="0"/>
              <a:t> </a:t>
            </a:r>
            <a:r>
              <a:rPr lang="en-US" sz="1250" b="1" dirty="0"/>
              <a:t>$2-$5 per kg H₂</a:t>
            </a:r>
            <a:r>
              <a:rPr lang="en-US" sz="1250" dirty="0"/>
              <a:t>.</a:t>
            </a:r>
          </a:p>
          <a:p>
            <a:pPr marL="285750" indent="-285750">
              <a:spcAft>
                <a:spcPts val="600"/>
              </a:spcAft>
              <a:buFont typeface="Arial" panose="020B0604020202020204" pitchFamily="34" charset="0"/>
              <a:buChar char="•"/>
            </a:pPr>
            <a:r>
              <a:rPr lang="en-US" sz="1250" b="1" dirty="0"/>
              <a:t>Energy intensity:</a:t>
            </a:r>
            <a:r>
              <a:rPr lang="en-US" sz="1250" dirty="0"/>
              <a:t> Approximately </a:t>
            </a:r>
            <a:r>
              <a:rPr lang="en-US" sz="1250" b="1" dirty="0"/>
              <a:t>60 kWh</a:t>
            </a:r>
            <a:r>
              <a:rPr lang="en-US" sz="1250" dirty="0"/>
              <a:t> per kg H₂ produced.</a:t>
            </a:r>
          </a:p>
          <a:p>
            <a:pPr marL="285750" indent="-285750">
              <a:spcAft>
                <a:spcPts val="600"/>
              </a:spcAft>
              <a:buFont typeface="Arial" panose="020B0604020202020204" pitchFamily="34" charset="0"/>
              <a:buChar char="•"/>
            </a:pPr>
            <a:r>
              <a:rPr lang="en-US" sz="1250" b="1" dirty="0"/>
              <a:t>Deployment is limited</a:t>
            </a:r>
            <a:r>
              <a:rPr lang="en-US" sz="1250" dirty="0"/>
              <a:t> to pilot projects; commercial adoption is early stage.</a:t>
            </a:r>
          </a:p>
          <a:p>
            <a:pPr marL="285750" indent="-285750">
              <a:spcAft>
                <a:spcPts val="600"/>
              </a:spcAft>
              <a:buFont typeface="Arial" panose="020B0604020202020204" pitchFamily="34" charset="0"/>
              <a:buChar char="•"/>
            </a:pPr>
            <a:r>
              <a:rPr lang="en-US" sz="1250" b="1" dirty="0"/>
              <a:t>High operational and infrastructure costs</a:t>
            </a:r>
            <a:r>
              <a:rPr lang="en-US" sz="1250" dirty="0"/>
              <a:t> continue to constrain scalability.</a:t>
            </a:r>
          </a:p>
          <a:p>
            <a:pPr marL="285750" indent="-285750">
              <a:spcAft>
                <a:spcPts val="600"/>
              </a:spcAft>
              <a:buFont typeface="Arial" panose="020B0604020202020204" pitchFamily="34" charset="0"/>
              <a:buChar char="•"/>
            </a:pPr>
            <a:r>
              <a:rPr lang="en-US" sz="1250" b="1" dirty="0"/>
              <a:t>Risk of methane leakage </a:t>
            </a:r>
            <a:r>
              <a:rPr lang="en-US" sz="1250" dirty="0"/>
              <a:t>during upstream natural gas extraction remains a concern.</a:t>
            </a:r>
          </a:p>
          <a:p>
            <a:pPr marL="285750" indent="-285750">
              <a:spcAft>
                <a:spcPts val="600"/>
              </a:spcAft>
              <a:buFont typeface="Arial" panose="020B0604020202020204" pitchFamily="34" charset="0"/>
              <a:buChar char="•"/>
            </a:pPr>
            <a:r>
              <a:rPr lang="en-US" sz="1250" b="1" dirty="0"/>
              <a:t>CCUS</a:t>
            </a:r>
            <a:r>
              <a:rPr lang="en-US" sz="1250" dirty="0"/>
              <a:t> transforms conventional hydrogen into a viable low-carbon solution, accelerating industrial decarbonization </a:t>
            </a:r>
            <a:r>
              <a:rPr lang="en-US" sz="1250" b="1" dirty="0"/>
              <a:t>toward net zero.</a:t>
            </a:r>
          </a:p>
          <a:p>
            <a:pPr marL="285750" indent="-285750">
              <a:spcAft>
                <a:spcPts val="600"/>
              </a:spcAft>
              <a:buFont typeface="Arial" panose="020B0604020202020204" pitchFamily="34" charset="0"/>
              <a:buChar char="•"/>
            </a:pPr>
            <a:endParaRPr lang="en-US" sz="1250" dirty="0"/>
          </a:p>
        </p:txBody>
      </p:sp>
      <p:sp>
        <p:nvSpPr>
          <p:cNvPr id="8" name="Oval 7">
            <a:extLst>
              <a:ext uri="{FF2B5EF4-FFF2-40B4-BE49-F238E27FC236}">
                <a16:creationId xmlns:a16="http://schemas.microsoft.com/office/drawing/2014/main" id="{AF7A3302-1A6C-954D-C185-29FDC38098D8}"/>
              </a:ext>
            </a:extLst>
          </p:cNvPr>
          <p:cNvSpPr/>
          <p:nvPr/>
        </p:nvSpPr>
        <p:spPr bwMode="gray">
          <a:xfrm>
            <a:off x="0" y="45720"/>
            <a:ext cx="416560" cy="406400"/>
          </a:xfrm>
          <a:prstGeom prst="ellipse">
            <a:avLst/>
          </a:prstGeom>
          <a:solidFill>
            <a:schemeClr val="accent2">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600" b="1">
                <a:solidFill>
                  <a:srgbClr val="FFFFFF"/>
                </a:solidFill>
                <a:latin typeface="Arial"/>
              </a:rPr>
              <a:t>4</a:t>
            </a:r>
            <a:endParaRPr lang="en-US" sz="1600" b="1" i="0" u="none" strike="noStrike" kern="1200" cap="none" spc="0" normalizeH="0" baseline="0" noProof="0">
              <a:ln>
                <a:noFill/>
              </a:ln>
              <a:solidFill>
                <a:srgbClr val="FFFFFF"/>
              </a:solidFill>
              <a:effectLst/>
              <a:uLnTx/>
              <a:uFillTx/>
              <a:latin typeface="Arial"/>
              <a:cs typeface="Arial"/>
            </a:endParaRPr>
          </a:p>
        </p:txBody>
      </p:sp>
      <p:sp>
        <p:nvSpPr>
          <p:cNvPr id="22" name="Rectangle 21">
            <a:extLst>
              <a:ext uri="{FF2B5EF4-FFF2-40B4-BE49-F238E27FC236}">
                <a16:creationId xmlns:a16="http://schemas.microsoft.com/office/drawing/2014/main" id="{DB3486D2-756A-4A95-8EB8-D8B08EAAE971}"/>
              </a:ext>
            </a:extLst>
          </p:cNvPr>
          <p:cNvSpPr/>
          <p:nvPr/>
        </p:nvSpPr>
        <p:spPr bwMode="gray">
          <a:xfrm>
            <a:off x="495883" y="68051"/>
            <a:ext cx="3001697" cy="365760"/>
          </a:xfrm>
          <a:prstGeom prst="rect">
            <a:avLst/>
          </a:prstGeom>
          <a:solidFill>
            <a:schemeClr val="accent2">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dirty="0">
                <a:solidFill>
                  <a:srgbClr val="FFFFFF"/>
                </a:solidFill>
                <a:latin typeface="Arial"/>
              </a:rPr>
              <a:t>Blue Hydrogen and Ammonia</a:t>
            </a:r>
          </a:p>
        </p:txBody>
      </p:sp>
    </p:spTree>
    <p:custDataLst>
      <p:tags r:id="rId1"/>
    </p:custDataLst>
    <p:extLst>
      <p:ext uri="{BB962C8B-B14F-4D97-AF65-F5344CB8AC3E}">
        <p14:creationId xmlns:p14="http://schemas.microsoft.com/office/powerpoint/2010/main" val="16436996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5B439-A58E-E913-887B-38AE01E4DC46}"/>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67F2413-E654-A5CB-19B0-656700BBC6C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84" imgH="486" progId="TCLayout.ActiveDocument.1">
                  <p:embed/>
                </p:oleObj>
              </mc:Choice>
              <mc:Fallback>
                <p:oleObj name="think-cell Slide" r:id="rId7" imgW="484" imgH="486" progId="TCLayout.ActiveDocument.1">
                  <p:embed/>
                  <p:pic>
                    <p:nvPicPr>
                      <p:cNvPr id="7" name="think-cell data - do not delete" hidden="1">
                        <a:extLst>
                          <a:ext uri="{FF2B5EF4-FFF2-40B4-BE49-F238E27FC236}">
                            <a16:creationId xmlns:a16="http://schemas.microsoft.com/office/drawing/2014/main" id="{067F2413-E654-A5CB-19B0-656700BBC6CE}"/>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6" name="Rectangle 55">
            <a:extLst>
              <a:ext uri="{FF2B5EF4-FFF2-40B4-BE49-F238E27FC236}">
                <a16:creationId xmlns:a16="http://schemas.microsoft.com/office/drawing/2014/main" id="{EC398BFD-342F-E2D2-0F15-A3F8E3AFD2F7}"/>
              </a:ext>
            </a:extLst>
          </p:cNvPr>
          <p:cNvSpPr/>
          <p:nvPr/>
        </p:nvSpPr>
        <p:spPr bwMode="gray">
          <a:xfrm>
            <a:off x="6361510" y="1861313"/>
            <a:ext cx="5495528" cy="3112608"/>
          </a:xfrm>
          <a:prstGeom prst="rect">
            <a:avLst/>
          </a:prstGeom>
          <a:solidFill>
            <a:srgbClr val="D6D6D6">
              <a:alpha val="25000"/>
            </a:srgbClr>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2D00F03B-00BF-5A15-2DF2-E7DDDA358EF5}"/>
              </a:ext>
            </a:extLst>
          </p:cNvPr>
          <p:cNvSpPr/>
          <p:nvPr/>
        </p:nvSpPr>
        <p:spPr bwMode="gray">
          <a:xfrm>
            <a:off x="329010" y="1861313"/>
            <a:ext cx="5495528" cy="3112608"/>
          </a:xfrm>
          <a:prstGeom prst="rect">
            <a:avLst/>
          </a:prstGeom>
          <a:solidFill>
            <a:srgbClr val="D6D6D6">
              <a:alpha val="25000"/>
            </a:srgbClr>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6" name="Title 5">
            <a:extLst>
              <a:ext uri="{FF2B5EF4-FFF2-40B4-BE49-F238E27FC236}">
                <a16:creationId xmlns:a16="http://schemas.microsoft.com/office/drawing/2014/main" id="{D75E72E5-9A85-668F-01DE-B6BD7F89C9A0}"/>
              </a:ext>
            </a:extLst>
          </p:cNvPr>
          <p:cNvSpPr>
            <a:spLocks noGrp="1"/>
          </p:cNvSpPr>
          <p:nvPr>
            <p:ph type="title"/>
          </p:nvPr>
        </p:nvSpPr>
        <p:spPr/>
        <p:txBody>
          <a:bodyPr vert="horz">
            <a:noAutofit/>
          </a:bodyPr>
          <a:lstStyle/>
          <a:p>
            <a:r>
              <a:rPr lang="en-US" dirty="0"/>
              <a:t>SMR leads today, but ATR is gaining momentum with superior carbon capture efficiency</a:t>
            </a:r>
          </a:p>
        </p:txBody>
      </p:sp>
      <p:pic>
        <p:nvPicPr>
          <p:cNvPr id="1026" name="Picture 2" descr="researchgate.net">
            <a:extLst>
              <a:ext uri="{FF2B5EF4-FFF2-40B4-BE49-F238E27FC236}">
                <a16:creationId xmlns:a16="http://schemas.microsoft.com/office/drawing/2014/main" id="{F7310D5C-6FAE-64B6-A6AB-F73359DFCE46}"/>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l="1639" t="1046" r="2212" b="1288"/>
          <a:stretch/>
        </p:blipFill>
        <p:spPr bwMode="auto">
          <a:xfrm>
            <a:off x="922196" y="2078934"/>
            <a:ext cx="4007767" cy="267736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btfpColumnHeaderBox709621">
            <a:extLst>
              <a:ext uri="{FF2B5EF4-FFF2-40B4-BE49-F238E27FC236}">
                <a16:creationId xmlns:a16="http://schemas.microsoft.com/office/drawing/2014/main" id="{65A3C4B1-62B3-8E78-9765-D9E7293D140A}"/>
              </a:ext>
            </a:extLst>
          </p:cNvPr>
          <p:cNvGrpSpPr/>
          <p:nvPr>
            <p:custDataLst>
              <p:tags r:id="rId3"/>
            </p:custDataLst>
          </p:nvPr>
        </p:nvGrpSpPr>
        <p:grpSpPr>
          <a:xfrm>
            <a:off x="6366272" y="1560800"/>
            <a:ext cx="5495528" cy="291303"/>
            <a:chOff x="6366272" y="5586230"/>
            <a:chExt cx="5495528" cy="291303"/>
          </a:xfrm>
        </p:grpSpPr>
        <p:sp>
          <p:nvSpPr>
            <p:cNvPr id="15" name="btfpColumnHeaderBoxText709621">
              <a:extLst>
                <a:ext uri="{FF2B5EF4-FFF2-40B4-BE49-F238E27FC236}">
                  <a16:creationId xmlns:a16="http://schemas.microsoft.com/office/drawing/2014/main" id="{DF4B3F94-448C-8E93-D5AD-310C09C7A1D7}"/>
                </a:ext>
              </a:extLst>
            </p:cNvPr>
            <p:cNvSpPr txBox="1"/>
            <p:nvPr/>
          </p:nvSpPr>
          <p:spPr bwMode="gray">
            <a:xfrm>
              <a:off x="6366272" y="5586230"/>
              <a:ext cx="5495528" cy="288219"/>
            </a:xfrm>
            <a:prstGeom prst="rect">
              <a:avLst/>
            </a:prstGeom>
            <a:noFill/>
          </p:spPr>
          <p:txBody>
            <a:bodyPr vert="horz" wrap="square" lIns="36036" tIns="36036" rIns="36036" bIns="36036"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Autothermal reforming (ATR) with CCS</a:t>
              </a:r>
              <a:endParaRPr lang="en-US" sz="1400" b="1" i="0" u="none" strike="noStrike" kern="1200" cap="none" spc="0" normalizeH="0" baseline="0" noProof="0" dirty="0">
                <a:ln>
                  <a:noFill/>
                </a:ln>
                <a:solidFill>
                  <a:srgbClr val="000000"/>
                </a:solidFill>
                <a:effectLst/>
                <a:uLnTx/>
                <a:uFillTx/>
                <a:latin typeface="Arial"/>
                <a:cs typeface="Arial"/>
              </a:endParaRPr>
            </a:p>
          </p:txBody>
        </p:sp>
        <p:cxnSp>
          <p:nvCxnSpPr>
            <p:cNvPr id="16" name="btfpColumnHeaderBoxLine709621">
              <a:extLst>
                <a:ext uri="{FF2B5EF4-FFF2-40B4-BE49-F238E27FC236}">
                  <a16:creationId xmlns:a16="http://schemas.microsoft.com/office/drawing/2014/main" id="{E5D45A23-55C9-7F2F-2E15-8483464A9AF7}"/>
                </a:ext>
              </a:extLst>
            </p:cNvPr>
            <p:cNvCxnSpPr/>
            <p:nvPr/>
          </p:nvCxnSpPr>
          <p:spPr bwMode="gray">
            <a:xfrm>
              <a:off x="6366272" y="5877533"/>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20" name="btfpColumnHeaderBox432508">
            <a:extLst>
              <a:ext uri="{FF2B5EF4-FFF2-40B4-BE49-F238E27FC236}">
                <a16:creationId xmlns:a16="http://schemas.microsoft.com/office/drawing/2014/main" id="{7A77FCA7-B387-81C9-A018-E033513511A8}"/>
              </a:ext>
            </a:extLst>
          </p:cNvPr>
          <p:cNvGrpSpPr/>
          <p:nvPr>
            <p:custDataLst>
              <p:tags r:id="rId4"/>
            </p:custDataLst>
          </p:nvPr>
        </p:nvGrpSpPr>
        <p:grpSpPr>
          <a:xfrm>
            <a:off x="330200" y="1560800"/>
            <a:ext cx="5495528" cy="291303"/>
            <a:chOff x="330200" y="1560800"/>
            <a:chExt cx="5495528" cy="291303"/>
          </a:xfrm>
        </p:grpSpPr>
        <p:sp>
          <p:nvSpPr>
            <p:cNvPr id="18" name="btfpColumnHeaderBoxText432508">
              <a:extLst>
                <a:ext uri="{FF2B5EF4-FFF2-40B4-BE49-F238E27FC236}">
                  <a16:creationId xmlns:a16="http://schemas.microsoft.com/office/drawing/2014/main" id="{DA3D52A6-E0D1-A405-1353-4052AE9E6640}"/>
                </a:ext>
              </a:extLst>
            </p:cNvPr>
            <p:cNvSpPr txBox="1"/>
            <p:nvPr/>
          </p:nvSpPr>
          <p:spPr bwMode="gray">
            <a:xfrm>
              <a:off x="330200" y="1560800"/>
              <a:ext cx="5495528" cy="288219"/>
            </a:xfrm>
            <a:prstGeom prst="rect">
              <a:avLst/>
            </a:prstGeom>
            <a:noFill/>
          </p:spPr>
          <p:txBody>
            <a:bodyPr vert="horz" wrap="square" lIns="36036" tIns="36036" rIns="36036" bIns="36036"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Steam methane </a:t>
              </a:r>
              <a:r>
                <a:rPr lang="en-US" sz="1400" b="1" dirty="0">
                  <a:solidFill>
                    <a:srgbClr val="000000"/>
                  </a:solidFill>
                  <a:latin typeface="Arial"/>
                </a:rPr>
                <a:t>r</a:t>
              </a:r>
              <a:r>
                <a:rPr kumimoji="0" lang="en-US" sz="1400" b="1" i="0" u="none" strike="noStrike" kern="1200" cap="none" spc="0" normalizeH="0" baseline="0" noProof="0" dirty="0" err="1">
                  <a:ln>
                    <a:noFill/>
                  </a:ln>
                  <a:solidFill>
                    <a:srgbClr val="000000"/>
                  </a:solidFill>
                  <a:effectLst/>
                  <a:uLnTx/>
                  <a:uFillTx/>
                  <a:latin typeface="Arial"/>
                  <a:ea typeface="+mn-ea"/>
                  <a:cs typeface="+mn-cs"/>
                </a:rPr>
                <a:t>eforming</a:t>
              </a:r>
              <a:r>
                <a:rPr kumimoji="0" lang="en-US" sz="1400" b="1" i="0" u="none" strike="noStrike" kern="1200" cap="none" spc="0" normalizeH="0" baseline="0" noProof="0" dirty="0">
                  <a:ln>
                    <a:noFill/>
                  </a:ln>
                  <a:solidFill>
                    <a:srgbClr val="000000"/>
                  </a:solidFill>
                  <a:effectLst/>
                  <a:uLnTx/>
                  <a:uFillTx/>
                  <a:latin typeface="Arial"/>
                  <a:ea typeface="+mn-ea"/>
                  <a:cs typeface="+mn-cs"/>
                </a:rPr>
                <a:t> (SMR) with CCS</a:t>
              </a:r>
              <a:endParaRPr lang="en-US" sz="1400" b="1" i="0" u="none" strike="noStrike" kern="1200" cap="none" spc="0" normalizeH="0" baseline="0" noProof="0" dirty="0">
                <a:ln>
                  <a:noFill/>
                </a:ln>
                <a:solidFill>
                  <a:srgbClr val="000000"/>
                </a:solidFill>
                <a:effectLst/>
                <a:uLnTx/>
                <a:uFillTx/>
                <a:latin typeface="Arial"/>
                <a:cs typeface="Arial"/>
              </a:endParaRPr>
            </a:p>
          </p:txBody>
        </p:sp>
        <p:cxnSp>
          <p:nvCxnSpPr>
            <p:cNvPr id="19" name="btfpColumnHeaderBoxLine432508">
              <a:extLst>
                <a:ext uri="{FF2B5EF4-FFF2-40B4-BE49-F238E27FC236}">
                  <a16:creationId xmlns:a16="http://schemas.microsoft.com/office/drawing/2014/main" id="{2D62ED17-DFAD-412E-A6C1-4C8048C0300B}"/>
                </a:ext>
              </a:extLst>
            </p:cNvPr>
            <p:cNvCxnSpPr/>
            <p:nvPr/>
          </p:nvCxnSpPr>
          <p:spPr bwMode="gray">
            <a:xfrm>
              <a:off x="330200" y="1852103"/>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pic>
        <p:nvPicPr>
          <p:cNvPr id="27" name="Picture 26">
            <a:extLst>
              <a:ext uri="{FF2B5EF4-FFF2-40B4-BE49-F238E27FC236}">
                <a16:creationId xmlns:a16="http://schemas.microsoft.com/office/drawing/2014/main" id="{6C849E4E-B804-E8FD-59B1-D3DDEC64B407}"/>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6806283" y="2217975"/>
            <a:ext cx="4605982" cy="2399281"/>
          </a:xfrm>
          <a:prstGeom prst="rect">
            <a:avLst/>
          </a:prstGeom>
        </p:spPr>
      </p:pic>
      <p:sp>
        <p:nvSpPr>
          <p:cNvPr id="1034" name="btfpCallout841909">
            <a:extLst>
              <a:ext uri="{FF2B5EF4-FFF2-40B4-BE49-F238E27FC236}">
                <a16:creationId xmlns:a16="http://schemas.microsoft.com/office/drawing/2014/main" id="{295D308C-BD3D-CECB-0A23-69F9C0DD7C35}"/>
              </a:ext>
            </a:extLst>
          </p:cNvPr>
          <p:cNvSpPr/>
          <p:nvPr/>
        </p:nvSpPr>
        <p:spPr bwMode="gray">
          <a:xfrm>
            <a:off x="666750" y="2078934"/>
            <a:ext cx="1383797" cy="1108539"/>
          </a:xfrm>
          <a:prstGeom prst="wedgeRectCallout">
            <a:avLst>
              <a:gd name="adj1" fmla="val -4543"/>
              <a:gd name="adj2" fmla="val 63068"/>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no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mn-cs"/>
              </a:rPr>
              <a:t>SMR has been the dominant tech for decades and typically has lower capital costs compared to ATR plants, which require additional equipment like an </a:t>
            </a:r>
            <a:r>
              <a:rPr lang="en-US" sz="800" dirty="0">
                <a:solidFill>
                  <a:srgbClr val="FFFFFF"/>
                </a:solidFill>
                <a:latin typeface="Arial"/>
              </a:rPr>
              <a:t>a</a:t>
            </a:r>
            <a:r>
              <a:rPr kumimoji="0" lang="en-US" sz="800" b="0" i="0" u="none" strike="noStrike" kern="1200" cap="none" spc="0" normalizeH="0" baseline="0" noProof="0" dirty="0" err="1">
                <a:ln>
                  <a:noFill/>
                </a:ln>
                <a:solidFill>
                  <a:srgbClr val="FFFFFF"/>
                </a:solidFill>
                <a:effectLst/>
                <a:uLnTx/>
                <a:uFillTx/>
                <a:latin typeface="Arial"/>
                <a:ea typeface="+mn-ea"/>
                <a:cs typeface="+mn-cs"/>
              </a:rPr>
              <a:t>ir</a:t>
            </a:r>
            <a:r>
              <a:rPr kumimoji="0" lang="en-US" sz="800" b="0" i="0" u="none" strike="noStrike" kern="1200" cap="none" spc="0" normalizeH="0" baseline="0" noProof="0" dirty="0">
                <a:ln>
                  <a:noFill/>
                </a:ln>
                <a:solidFill>
                  <a:srgbClr val="FFFFFF"/>
                </a:solidFill>
                <a:effectLst/>
                <a:uLnTx/>
                <a:uFillTx/>
                <a:latin typeface="Arial"/>
                <a:ea typeface="+mn-ea"/>
                <a:cs typeface="+mn-cs"/>
              </a:rPr>
              <a:t> </a:t>
            </a:r>
            <a:r>
              <a:rPr lang="en-US" sz="800" dirty="0">
                <a:solidFill>
                  <a:srgbClr val="FFFFFF"/>
                </a:solidFill>
                <a:latin typeface="Arial"/>
              </a:rPr>
              <a:t>s</a:t>
            </a:r>
            <a:r>
              <a:rPr kumimoji="0" lang="en-US" sz="800" b="0" i="0" u="none" strike="noStrike" kern="1200" cap="none" spc="0" normalizeH="0" baseline="0" noProof="0" dirty="0" err="1">
                <a:ln>
                  <a:noFill/>
                </a:ln>
                <a:solidFill>
                  <a:srgbClr val="FFFFFF"/>
                </a:solidFill>
                <a:effectLst/>
                <a:uLnTx/>
                <a:uFillTx/>
                <a:latin typeface="Arial"/>
                <a:ea typeface="+mn-ea"/>
                <a:cs typeface="+mn-cs"/>
              </a:rPr>
              <a:t>eparation</a:t>
            </a:r>
            <a:r>
              <a:rPr kumimoji="0" lang="en-US" sz="800" b="0" i="0" u="none" strike="noStrike" kern="1200" cap="none" spc="0" normalizeH="0" baseline="0" noProof="0" dirty="0">
                <a:ln>
                  <a:noFill/>
                </a:ln>
                <a:solidFill>
                  <a:srgbClr val="FFFFFF"/>
                </a:solidFill>
                <a:effectLst/>
                <a:uLnTx/>
                <a:uFillTx/>
                <a:latin typeface="Arial"/>
                <a:ea typeface="+mn-ea"/>
                <a:cs typeface="+mn-cs"/>
              </a:rPr>
              <a:t> </a:t>
            </a:r>
            <a:r>
              <a:rPr lang="en-US" sz="800" dirty="0">
                <a:solidFill>
                  <a:srgbClr val="FFFFFF"/>
                </a:solidFill>
                <a:latin typeface="Arial"/>
              </a:rPr>
              <a:t>u</a:t>
            </a:r>
            <a:r>
              <a:rPr kumimoji="0" lang="en-US" sz="800" b="0" i="0" u="none" strike="noStrike" kern="1200" cap="none" spc="0" normalizeH="0" baseline="0" noProof="0" dirty="0">
                <a:ln>
                  <a:noFill/>
                </a:ln>
                <a:solidFill>
                  <a:srgbClr val="FFFFFF"/>
                </a:solidFill>
                <a:effectLst/>
                <a:uLnTx/>
                <a:uFillTx/>
                <a:latin typeface="Arial"/>
                <a:ea typeface="+mn-ea"/>
                <a:cs typeface="+mn-cs"/>
              </a:rPr>
              <a:t>nit.</a:t>
            </a:r>
          </a:p>
        </p:txBody>
      </p:sp>
      <p:sp>
        <p:nvSpPr>
          <p:cNvPr id="1044" name="btfpCallout841909">
            <a:extLst>
              <a:ext uri="{FF2B5EF4-FFF2-40B4-BE49-F238E27FC236}">
                <a16:creationId xmlns:a16="http://schemas.microsoft.com/office/drawing/2014/main" id="{BC3BCCCD-845F-E771-7C8F-968FEF535105}"/>
              </a:ext>
            </a:extLst>
          </p:cNvPr>
          <p:cNvSpPr/>
          <p:nvPr/>
        </p:nvSpPr>
        <p:spPr bwMode="gray">
          <a:xfrm>
            <a:off x="6269311" y="2068462"/>
            <a:ext cx="1604689" cy="928423"/>
          </a:xfrm>
          <a:prstGeom prst="wedgeRectCallout">
            <a:avLst>
              <a:gd name="adj1" fmla="val 15824"/>
              <a:gd name="adj2" fmla="val 65631"/>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no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mn-cs"/>
              </a:rPr>
              <a:t>ATR requires a source of high-purity oxygen, necessitating the construction of a large air </a:t>
            </a:r>
            <a:r>
              <a:rPr lang="en-US" sz="800" dirty="0">
                <a:solidFill>
                  <a:srgbClr val="FFFFFF"/>
                </a:solidFill>
                <a:latin typeface="Arial"/>
              </a:rPr>
              <a:t>s</a:t>
            </a:r>
            <a:r>
              <a:rPr kumimoji="0" lang="en-US" sz="800" b="0" i="0" u="none" strike="noStrike" kern="1200" cap="none" spc="0" normalizeH="0" baseline="0" noProof="0" dirty="0" err="1">
                <a:ln>
                  <a:noFill/>
                </a:ln>
                <a:solidFill>
                  <a:srgbClr val="FFFFFF"/>
                </a:solidFill>
                <a:effectLst/>
                <a:uLnTx/>
                <a:uFillTx/>
                <a:latin typeface="Arial"/>
                <a:ea typeface="+mn-ea"/>
                <a:cs typeface="+mn-cs"/>
              </a:rPr>
              <a:t>eparation</a:t>
            </a:r>
            <a:r>
              <a:rPr kumimoji="0" lang="en-US" sz="800" b="0" i="0" u="none" strike="noStrike" kern="1200" cap="none" spc="0" normalizeH="0" baseline="0" noProof="0" dirty="0">
                <a:ln>
                  <a:noFill/>
                </a:ln>
                <a:solidFill>
                  <a:srgbClr val="FFFFFF"/>
                </a:solidFill>
                <a:effectLst/>
                <a:uLnTx/>
                <a:uFillTx/>
                <a:latin typeface="Arial"/>
                <a:ea typeface="+mn-ea"/>
                <a:cs typeface="+mn-cs"/>
              </a:rPr>
              <a:t> </a:t>
            </a:r>
            <a:r>
              <a:rPr lang="en-US" sz="800" dirty="0">
                <a:solidFill>
                  <a:srgbClr val="FFFFFF"/>
                </a:solidFill>
                <a:latin typeface="Arial"/>
              </a:rPr>
              <a:t>u</a:t>
            </a:r>
            <a:r>
              <a:rPr kumimoji="0" lang="en-US" sz="800" b="0" i="0" u="none" strike="noStrike" kern="1200" cap="none" spc="0" normalizeH="0" baseline="0" noProof="0" dirty="0">
                <a:ln>
                  <a:noFill/>
                </a:ln>
                <a:solidFill>
                  <a:srgbClr val="FFFFFF"/>
                </a:solidFill>
                <a:effectLst/>
                <a:uLnTx/>
                <a:uFillTx/>
                <a:latin typeface="Arial"/>
                <a:ea typeface="+mn-ea"/>
                <a:cs typeface="+mn-cs"/>
              </a:rPr>
              <a:t>nit, which </a:t>
            </a:r>
            <a:r>
              <a:rPr lang="en-US" sz="800" dirty="0">
                <a:solidFill>
                  <a:srgbClr val="FFFFFF"/>
                </a:solidFill>
                <a:latin typeface="Arial"/>
              </a:rPr>
              <a:t>is</a:t>
            </a:r>
            <a:r>
              <a:rPr kumimoji="0" lang="en-US" sz="800" b="0" i="0" u="none" strike="noStrike" kern="1200" cap="none" spc="0" normalizeH="0" baseline="0" noProof="0" dirty="0">
                <a:ln>
                  <a:noFill/>
                </a:ln>
                <a:solidFill>
                  <a:srgbClr val="FFFFFF"/>
                </a:solidFill>
                <a:effectLst/>
                <a:uLnTx/>
                <a:uFillTx/>
                <a:latin typeface="Arial"/>
                <a:ea typeface="+mn-ea"/>
                <a:cs typeface="+mn-cs"/>
              </a:rPr>
              <a:t> both capital and operationally expensive; it also poses safety concerns.</a:t>
            </a:r>
          </a:p>
        </p:txBody>
      </p:sp>
      <p:sp>
        <p:nvSpPr>
          <p:cNvPr id="4" name="TextBox 3">
            <a:extLst>
              <a:ext uri="{FF2B5EF4-FFF2-40B4-BE49-F238E27FC236}">
                <a16:creationId xmlns:a16="http://schemas.microsoft.com/office/drawing/2014/main" id="{0F9E9CFA-E12F-DB30-2399-1307B67E095E}"/>
              </a:ext>
            </a:extLst>
          </p:cNvPr>
          <p:cNvSpPr txBox="1"/>
          <p:nvPr/>
        </p:nvSpPr>
        <p:spPr bwMode="gray">
          <a:xfrm>
            <a:off x="342266" y="5039786"/>
            <a:ext cx="5499329" cy="1077218"/>
          </a:xfrm>
          <a:prstGeom prst="rect">
            <a:avLst/>
          </a:prstGeom>
          <a:solidFill>
            <a:srgbClr val="E3E8EE"/>
          </a:solidFill>
        </p:spPr>
        <p:txBody>
          <a:bodyPr wrap="square" lIns="137160" tIns="137160" rIns="274320" bIns="137160" rtlCol="0" anchor="t">
            <a:spAutoFit/>
          </a:bodyPr>
          <a:lstStyle/>
          <a:p>
            <a:pPr marL="177800" marR="0" lvl="0" indent="-177800" algn="l" defTabSz="711200" rtl="0" eaLnBrk="1" fontAlgn="auto" latinLnBrk="0" hangingPunct="1">
              <a:lnSpc>
                <a:spcPct val="100000"/>
              </a:lnSpc>
              <a:spcBef>
                <a:spcPts val="600"/>
              </a:spcBef>
              <a:spcAft>
                <a:spcPts val="0"/>
              </a:spcAft>
              <a:buClrTx/>
              <a:buSzTx/>
              <a:buFont typeface="Arial"/>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Arial"/>
              </a:rPr>
              <a:t>Reaction mechanism: </a:t>
            </a:r>
            <a:r>
              <a:rPr kumimoji="0" lang="en-US" sz="1050" b="0" i="0" u="none" strike="noStrike" kern="1200" cap="none" spc="0" normalizeH="0" baseline="0" noProof="0" dirty="0">
                <a:ln>
                  <a:noFill/>
                </a:ln>
                <a:solidFill>
                  <a:srgbClr val="000000"/>
                </a:solidFill>
                <a:effectLst/>
                <a:uLnTx/>
                <a:uFillTx/>
                <a:latin typeface="Arial"/>
                <a:ea typeface="+mn-ea"/>
                <a:cs typeface="Arial"/>
              </a:rPr>
              <a:t>SMR uses hydrocarbons, typically methane with steam.</a:t>
            </a:r>
          </a:p>
          <a:p>
            <a:pPr marL="177800" marR="0" lvl="0" indent="-177800" algn="l" defTabSz="711200" rtl="0" eaLnBrk="1" fontAlgn="auto" latinLnBrk="0" hangingPunct="1">
              <a:lnSpc>
                <a:spcPct val="100000"/>
              </a:lnSpc>
              <a:spcBef>
                <a:spcPts val="600"/>
              </a:spcBef>
              <a:spcAft>
                <a:spcPts val="0"/>
              </a:spcAft>
              <a:buClrTx/>
              <a:buSzTx/>
              <a:buFont typeface="Arial"/>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Arial"/>
              </a:rPr>
              <a:t>Heat requirement: </a:t>
            </a:r>
            <a:r>
              <a:rPr kumimoji="0" lang="en-US" sz="1050" b="0" i="0" u="none" strike="noStrike" kern="1200" cap="none" spc="0" normalizeH="0" baseline="0" noProof="0" dirty="0">
                <a:ln>
                  <a:noFill/>
                </a:ln>
                <a:solidFill>
                  <a:srgbClr val="000000"/>
                </a:solidFill>
                <a:effectLst/>
                <a:uLnTx/>
                <a:uFillTx/>
                <a:latin typeface="Arial"/>
                <a:ea typeface="+mn-ea"/>
                <a:cs typeface="Arial"/>
              </a:rPr>
              <a:t>SMR is an endothermic reaction (requiring external heat input).</a:t>
            </a:r>
          </a:p>
          <a:p>
            <a:pPr marL="177800" marR="0" lvl="0" indent="-177800" algn="l" defTabSz="711200" rtl="0" eaLnBrk="1" fontAlgn="auto" latinLnBrk="0" hangingPunct="1">
              <a:lnSpc>
                <a:spcPct val="100000"/>
              </a:lnSpc>
              <a:spcBef>
                <a:spcPts val="600"/>
              </a:spcBef>
              <a:spcAft>
                <a:spcPts val="0"/>
              </a:spcAft>
              <a:buClrTx/>
              <a:buSzTx/>
              <a:buFont typeface="Arial"/>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Arial"/>
              </a:rPr>
              <a:t>CO</a:t>
            </a:r>
            <a:r>
              <a:rPr kumimoji="0" lang="en-US" sz="1050" b="1" i="0" u="none" strike="noStrike" kern="1200" cap="none" spc="0" normalizeH="0" baseline="-25000" noProof="0" dirty="0">
                <a:ln>
                  <a:noFill/>
                </a:ln>
                <a:solidFill>
                  <a:srgbClr val="000000"/>
                </a:solidFill>
                <a:effectLst/>
                <a:uLnTx/>
                <a:uFillTx/>
                <a:latin typeface="Arial"/>
                <a:ea typeface="+mn-ea"/>
                <a:cs typeface="Arial"/>
              </a:rPr>
              <a:t>2</a:t>
            </a:r>
            <a:r>
              <a:rPr kumimoji="0" lang="en-US" sz="1050" b="1" i="0" u="none" strike="noStrike" kern="1200" cap="none" spc="0" normalizeH="0" baseline="0" noProof="0" dirty="0">
                <a:ln>
                  <a:noFill/>
                </a:ln>
                <a:solidFill>
                  <a:srgbClr val="000000"/>
                </a:solidFill>
                <a:effectLst/>
                <a:uLnTx/>
                <a:uFillTx/>
                <a:latin typeface="Arial"/>
                <a:ea typeface="+mn-ea"/>
                <a:cs typeface="Arial"/>
              </a:rPr>
              <a:t> concentration: </a:t>
            </a:r>
            <a:r>
              <a:rPr kumimoji="0" lang="en-US" sz="1050" b="0" i="0" u="none" strike="noStrike" kern="1200" cap="none" spc="0" normalizeH="0" baseline="0" noProof="0" dirty="0">
                <a:ln>
                  <a:noFill/>
                </a:ln>
                <a:solidFill>
                  <a:srgbClr val="000000"/>
                </a:solidFill>
                <a:effectLst/>
                <a:uLnTx/>
                <a:uFillTx/>
                <a:latin typeface="Arial"/>
                <a:ea typeface="+mn-ea"/>
                <a:cs typeface="Arial"/>
              </a:rPr>
              <a:t>SMR concentrates 60% of CO</a:t>
            </a:r>
            <a:r>
              <a:rPr kumimoji="0" lang="en-US" sz="1050" b="0" i="0" u="none" strike="noStrike" kern="1200" cap="none" spc="0" normalizeH="0" baseline="-25000" noProof="0" dirty="0">
                <a:ln>
                  <a:noFill/>
                </a:ln>
                <a:solidFill>
                  <a:srgbClr val="000000"/>
                </a:solidFill>
                <a:effectLst/>
                <a:uLnTx/>
                <a:uFillTx/>
                <a:latin typeface="Arial"/>
                <a:ea typeface="+mn-ea"/>
                <a:cs typeface="Arial"/>
              </a:rPr>
              <a:t>2</a:t>
            </a:r>
            <a:r>
              <a:rPr kumimoji="0" lang="en-US" sz="1050" b="0" i="0" u="none" strike="noStrike" kern="1200" cap="none" spc="0" normalizeH="0" baseline="0" noProof="0" dirty="0">
                <a:ln>
                  <a:noFill/>
                </a:ln>
                <a:solidFill>
                  <a:srgbClr val="000000"/>
                </a:solidFill>
                <a:effectLst/>
                <a:uLnTx/>
                <a:uFillTx/>
                <a:latin typeface="Arial"/>
                <a:ea typeface="+mn-ea"/>
                <a:cs typeface="Arial"/>
              </a:rPr>
              <a:t> in the process gas stream, with the remainder in flue gas.</a:t>
            </a:r>
          </a:p>
        </p:txBody>
      </p:sp>
      <p:sp>
        <p:nvSpPr>
          <p:cNvPr id="10" name="TextBox 9">
            <a:extLst>
              <a:ext uri="{FF2B5EF4-FFF2-40B4-BE49-F238E27FC236}">
                <a16:creationId xmlns:a16="http://schemas.microsoft.com/office/drawing/2014/main" id="{C9BC7276-DF72-6DA1-4E33-B3A15E85C162}"/>
              </a:ext>
            </a:extLst>
          </p:cNvPr>
          <p:cNvSpPr txBox="1"/>
          <p:nvPr/>
        </p:nvSpPr>
        <p:spPr bwMode="gray">
          <a:xfrm>
            <a:off x="6356986" y="5039786"/>
            <a:ext cx="5499329" cy="1238801"/>
          </a:xfrm>
          <a:prstGeom prst="rect">
            <a:avLst/>
          </a:prstGeom>
          <a:solidFill>
            <a:srgbClr val="E3E8EE"/>
          </a:solidFill>
        </p:spPr>
        <p:txBody>
          <a:bodyPr wrap="square" lIns="137160" tIns="137160" rIns="274320" bIns="137160" rtlCol="0" anchor="t">
            <a:spAutoFit/>
          </a:bodyPr>
          <a:lstStyle/>
          <a:p>
            <a:pPr marL="177800" marR="0" lvl="0" indent="-177800" algn="l" defTabSz="711200" rtl="0" eaLnBrk="1" fontAlgn="auto" latinLnBrk="0" hangingPunct="1">
              <a:lnSpc>
                <a:spcPct val="100000"/>
              </a:lnSpc>
              <a:spcBef>
                <a:spcPts val="600"/>
              </a:spcBef>
              <a:spcAft>
                <a:spcPts val="0"/>
              </a:spcAft>
              <a:buClrTx/>
              <a:buSzTx/>
              <a:buFont typeface="Arial"/>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Arial"/>
              </a:rPr>
              <a:t>Reaction mechanism: </a:t>
            </a:r>
            <a:r>
              <a:rPr kumimoji="0" lang="en-US" sz="1050" b="0" i="0" u="none" strike="noStrike" kern="1200" cap="none" spc="0" normalizeH="0" baseline="0" noProof="0" dirty="0">
                <a:ln>
                  <a:noFill/>
                </a:ln>
                <a:solidFill>
                  <a:srgbClr val="000000"/>
                </a:solidFill>
                <a:effectLst/>
                <a:uLnTx/>
                <a:uFillTx/>
                <a:latin typeface="Arial"/>
                <a:ea typeface="+mn-ea"/>
                <a:cs typeface="Arial"/>
              </a:rPr>
              <a:t>ATR uses the reaction of methane with oxygen and either carbon dioxide or steam.</a:t>
            </a:r>
          </a:p>
          <a:p>
            <a:pPr marL="177800" marR="0" lvl="0" indent="-177800" algn="l" defTabSz="711200" rtl="0" eaLnBrk="1" fontAlgn="auto" latinLnBrk="0" hangingPunct="1">
              <a:lnSpc>
                <a:spcPct val="100000"/>
              </a:lnSpc>
              <a:spcBef>
                <a:spcPts val="600"/>
              </a:spcBef>
              <a:spcAft>
                <a:spcPts val="0"/>
              </a:spcAft>
              <a:buClrTx/>
              <a:buSzTx/>
              <a:buFont typeface="Arial"/>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Arial"/>
              </a:rPr>
              <a:t>Heat requirement: </a:t>
            </a:r>
            <a:r>
              <a:rPr kumimoji="0" lang="en-US" sz="1050" b="0" i="0" u="none" strike="noStrike" kern="1200" cap="none" spc="0" normalizeH="0" baseline="0" noProof="0" dirty="0">
                <a:ln>
                  <a:noFill/>
                </a:ln>
                <a:solidFill>
                  <a:srgbClr val="000000"/>
                </a:solidFill>
                <a:effectLst/>
                <a:uLnTx/>
                <a:uFillTx/>
                <a:latin typeface="Arial"/>
                <a:ea typeface="+mn-ea"/>
                <a:cs typeface="Arial"/>
              </a:rPr>
              <a:t>ATR is exothermic, generating heat within the process.</a:t>
            </a:r>
          </a:p>
          <a:p>
            <a:pPr marL="177800" marR="0" lvl="0" indent="-177800" algn="l" defTabSz="711200" rtl="0" eaLnBrk="1" fontAlgn="auto" latinLnBrk="0" hangingPunct="1">
              <a:lnSpc>
                <a:spcPct val="100000"/>
              </a:lnSpc>
              <a:spcBef>
                <a:spcPts val="600"/>
              </a:spcBef>
              <a:spcAft>
                <a:spcPts val="0"/>
              </a:spcAft>
              <a:buClrTx/>
              <a:buSzTx/>
              <a:buFont typeface="Arial"/>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Arial"/>
              </a:rPr>
              <a:t>CO</a:t>
            </a:r>
            <a:r>
              <a:rPr kumimoji="0" lang="en-US" sz="1050" b="1" i="0" u="none" strike="noStrike" kern="1200" cap="none" spc="0" normalizeH="0" baseline="-25000" noProof="0" dirty="0">
                <a:ln>
                  <a:noFill/>
                </a:ln>
                <a:solidFill>
                  <a:srgbClr val="000000"/>
                </a:solidFill>
                <a:effectLst/>
                <a:uLnTx/>
                <a:uFillTx/>
                <a:latin typeface="Arial"/>
                <a:ea typeface="+mn-ea"/>
                <a:cs typeface="Arial"/>
              </a:rPr>
              <a:t>2</a:t>
            </a:r>
            <a:r>
              <a:rPr kumimoji="0" lang="en-US" sz="1050" b="1" i="0" u="none" strike="noStrike" kern="1200" cap="none" spc="0" normalizeH="0" baseline="0" noProof="0" dirty="0">
                <a:ln>
                  <a:noFill/>
                </a:ln>
                <a:solidFill>
                  <a:srgbClr val="000000"/>
                </a:solidFill>
                <a:effectLst/>
                <a:uLnTx/>
                <a:uFillTx/>
                <a:latin typeface="Arial"/>
                <a:ea typeface="+mn-ea"/>
                <a:cs typeface="Arial"/>
              </a:rPr>
              <a:t> concentration: </a:t>
            </a:r>
            <a:r>
              <a:rPr kumimoji="0" lang="en-US" sz="1050" b="0" i="0" u="none" strike="noStrike" kern="1200" cap="none" spc="0" normalizeH="0" baseline="0" noProof="0" dirty="0">
                <a:ln>
                  <a:noFill/>
                </a:ln>
                <a:solidFill>
                  <a:srgbClr val="000000"/>
                </a:solidFill>
                <a:effectLst/>
                <a:uLnTx/>
                <a:uFillTx/>
                <a:latin typeface="Arial"/>
                <a:ea typeface="+mn-ea"/>
                <a:cs typeface="Arial"/>
              </a:rPr>
              <a:t>ATR concentrates about 90% of CO</a:t>
            </a:r>
            <a:r>
              <a:rPr kumimoji="0" lang="en-US" sz="1050" b="0" i="0" u="none" strike="noStrike" kern="1200" cap="none" spc="0" normalizeH="0" baseline="-25000" noProof="0" dirty="0">
                <a:ln>
                  <a:noFill/>
                </a:ln>
                <a:solidFill>
                  <a:srgbClr val="000000"/>
                </a:solidFill>
                <a:effectLst/>
                <a:uLnTx/>
                <a:uFillTx/>
                <a:latin typeface="Arial"/>
                <a:ea typeface="+mn-ea"/>
                <a:cs typeface="Arial"/>
              </a:rPr>
              <a:t>2</a:t>
            </a:r>
            <a:r>
              <a:rPr kumimoji="0" lang="en-US" sz="1050" b="0" i="0" u="none" strike="noStrike" kern="1200" cap="none" spc="0" normalizeH="0" baseline="0" noProof="0" dirty="0">
                <a:ln>
                  <a:noFill/>
                </a:ln>
                <a:solidFill>
                  <a:srgbClr val="000000"/>
                </a:solidFill>
                <a:effectLst/>
                <a:uLnTx/>
                <a:uFillTx/>
                <a:latin typeface="Arial"/>
                <a:ea typeface="+mn-ea"/>
                <a:cs typeface="Arial"/>
              </a:rPr>
              <a:t> in the process stream, making capture easier.</a:t>
            </a:r>
          </a:p>
        </p:txBody>
      </p:sp>
      <p:sp>
        <p:nvSpPr>
          <p:cNvPr id="2" name="btfpNotesBox484428">
            <a:extLst>
              <a:ext uri="{FF2B5EF4-FFF2-40B4-BE49-F238E27FC236}">
                <a16:creationId xmlns:a16="http://schemas.microsoft.com/office/drawing/2014/main" id="{2BE3BB79-4220-BD68-4FBC-FF48BF63CCE2}"/>
              </a:ext>
            </a:extLst>
          </p:cNvPr>
          <p:cNvSpPr txBox="1"/>
          <p:nvPr>
            <p:custDataLst>
              <p:tags r:id="rId5"/>
            </p:custDataLst>
          </p:nvPr>
        </p:nvSpPr>
        <p:spPr bwMode="gray">
          <a:xfrm>
            <a:off x="330199" y="6272784"/>
            <a:ext cx="11531600" cy="492443"/>
          </a:xfrm>
          <a:prstGeom prst="rect">
            <a:avLst/>
          </a:prstGeom>
          <a:noFill/>
        </p:spPr>
        <p:txBody>
          <a:bodyPr vert="horz"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srgbClr val="000000"/>
              </a:solidFill>
              <a:latin typeface="Arial"/>
            </a:endParaRPr>
          </a:p>
          <a:p>
            <a:pPr lvl="0">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ScienceDirect,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1"/>
              </a:rPr>
              <a:t>Comparative Assessment of Blue Hydrogen from SMR and ATR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(2022); Digital Refining,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2"/>
              </a:rPr>
              <a:t>Blue Hydrogen a Low-Carbon Energy Carrier</a:t>
            </a:r>
            <a:r>
              <a:rPr kumimoji="0" lang="en-US" sz="800" b="0" i="0" u="none" strike="noStrike" kern="1200" cap="none" spc="0" normalizeH="0" baseline="0" noProof="0" dirty="0">
                <a:ln>
                  <a:noFill/>
                </a:ln>
                <a:solidFill>
                  <a:srgbClr val="000000"/>
                </a:solidFill>
                <a:effectLst/>
                <a:uLnTx/>
                <a:uFillTx/>
                <a:latin typeface="Arial"/>
                <a:ea typeface="+mn-ea"/>
                <a:cs typeface="+mn-cs"/>
              </a:rPr>
              <a:t> (2024).</a:t>
            </a:r>
          </a:p>
          <a:p>
            <a:pPr>
              <a:defRPr/>
            </a:pPr>
            <a:r>
              <a:rPr lang="en-US" sz="800" dirty="0">
                <a:solidFill>
                  <a:srgbClr val="000000"/>
                </a:solidFill>
              </a:rPr>
              <a:t>Credit: Yosafat Partogi, </a:t>
            </a:r>
            <a:r>
              <a:rPr lang="en-US" sz="800" dirty="0" err="1">
                <a:solidFill>
                  <a:srgbClr val="000000"/>
                </a:solidFill>
              </a:rPr>
              <a:t>Xiaaodan</a:t>
            </a:r>
            <a:r>
              <a:rPr lang="en-US" sz="800" dirty="0">
                <a:solidFill>
                  <a:srgbClr val="000000"/>
                </a:solidFill>
              </a:rPr>
              <a:t> Zhu, Michelle Priscilla Hyae Ryung Kim, </a:t>
            </a:r>
            <a:r>
              <a:rPr kumimoji="0" lang="en-US" sz="800" b="0" i="0" u="none" strike="noStrike" kern="1200" cap="none" spc="0" normalizeH="0" baseline="0" noProof="0" dirty="0">
                <a:ln>
                  <a:noFill/>
                </a:ln>
                <a:solidFill>
                  <a:srgbClr val="000000"/>
                </a:solidFill>
                <a:effectLst/>
                <a:uLnTx/>
                <a:uFillTx/>
                <a:latin typeface="Arial"/>
                <a:ea typeface="+mn-ea"/>
                <a:cs typeface="+mn-cs"/>
              </a:rPr>
              <a:t>and </a:t>
            </a:r>
            <a:r>
              <a:rPr lang="en-US" sz="800" dirty="0">
                <a:solidFill>
                  <a:srgbClr val="000000"/>
                </a:solidFill>
                <a:hlinkClick r:id="rId13"/>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4"/>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15"/>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lang="en-US" sz="800" dirty="0">
              <a:solidFill>
                <a:srgbClr val="000000"/>
              </a:solidFill>
            </a:endParaRPr>
          </a:p>
        </p:txBody>
      </p:sp>
      <p:sp>
        <p:nvSpPr>
          <p:cNvPr id="3" name="TextBox 2">
            <a:extLst>
              <a:ext uri="{FF2B5EF4-FFF2-40B4-BE49-F238E27FC236}">
                <a16:creationId xmlns:a16="http://schemas.microsoft.com/office/drawing/2014/main" id="{767254A2-6AFD-C610-2F10-92D1D09F4765}"/>
              </a:ext>
            </a:extLst>
          </p:cNvPr>
          <p:cNvSpPr txBox="1"/>
          <p:nvPr/>
        </p:nvSpPr>
        <p:spPr bwMode="gray">
          <a:xfrm>
            <a:off x="966938" y="4467250"/>
            <a:ext cx="2042160" cy="241980"/>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9BDB"/>
                </a:solidFill>
                <a:effectLst/>
                <a:uLnTx/>
                <a:uFillTx/>
                <a:latin typeface="Arial"/>
                <a:ea typeface="+mn-ea"/>
                <a:cs typeface="+mn-cs"/>
              </a:rPr>
              <a:t>Carbon capture rate: </a:t>
            </a:r>
            <a:r>
              <a:rPr kumimoji="0" lang="en-US" sz="1100" b="0" i="0" u="none" strike="noStrike" kern="1200" cap="none" spc="0" normalizeH="0" baseline="0" noProof="0">
                <a:ln>
                  <a:noFill/>
                </a:ln>
                <a:solidFill>
                  <a:srgbClr val="009BDB"/>
                </a:solidFill>
                <a:effectLst/>
                <a:uLnTx/>
                <a:uFillTx/>
                <a:latin typeface="Arial"/>
                <a:ea typeface="+mn-ea"/>
                <a:cs typeface="+mn-cs"/>
              </a:rPr>
              <a:t>60-90%</a:t>
            </a:r>
          </a:p>
        </p:txBody>
      </p:sp>
      <p:sp>
        <p:nvSpPr>
          <p:cNvPr id="11" name="TextBox 10">
            <a:extLst>
              <a:ext uri="{FF2B5EF4-FFF2-40B4-BE49-F238E27FC236}">
                <a16:creationId xmlns:a16="http://schemas.microsoft.com/office/drawing/2014/main" id="{82F7C57A-C8AC-38AC-8456-4BD8EFFAD63C}"/>
              </a:ext>
            </a:extLst>
          </p:cNvPr>
          <p:cNvSpPr txBox="1"/>
          <p:nvPr/>
        </p:nvSpPr>
        <p:spPr bwMode="gray">
          <a:xfrm>
            <a:off x="6806283" y="4384485"/>
            <a:ext cx="2042160" cy="241980"/>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9BDB"/>
                </a:solidFill>
                <a:effectLst/>
                <a:uLnTx/>
                <a:uFillTx/>
                <a:latin typeface="Arial"/>
                <a:ea typeface="+mn-ea"/>
                <a:cs typeface="+mn-cs"/>
              </a:rPr>
              <a:t>Carbon capture rate: </a:t>
            </a:r>
            <a:r>
              <a:rPr kumimoji="0" lang="en-US" sz="1100" b="0" i="0" u="none" strike="noStrike" kern="1200" cap="none" spc="0" normalizeH="0" baseline="0" noProof="0">
                <a:ln>
                  <a:noFill/>
                </a:ln>
                <a:solidFill>
                  <a:srgbClr val="009BDB"/>
                </a:solidFill>
                <a:effectLst/>
                <a:uLnTx/>
                <a:uFillTx/>
                <a:latin typeface="Arial"/>
                <a:ea typeface="+mn-ea"/>
                <a:cs typeface="+mn-cs"/>
              </a:rPr>
              <a:t>93-98%</a:t>
            </a:r>
          </a:p>
        </p:txBody>
      </p:sp>
      <p:sp>
        <p:nvSpPr>
          <p:cNvPr id="21" name="Oval 20">
            <a:extLst>
              <a:ext uri="{FF2B5EF4-FFF2-40B4-BE49-F238E27FC236}">
                <a16:creationId xmlns:a16="http://schemas.microsoft.com/office/drawing/2014/main" id="{FC9B4AE8-45A3-80DF-D7C2-EF99E3F1E02B}"/>
              </a:ext>
            </a:extLst>
          </p:cNvPr>
          <p:cNvSpPr/>
          <p:nvPr/>
        </p:nvSpPr>
        <p:spPr bwMode="gray">
          <a:xfrm>
            <a:off x="0" y="45720"/>
            <a:ext cx="416560" cy="406400"/>
          </a:xfrm>
          <a:prstGeom prst="ellipse">
            <a:avLst/>
          </a:prstGeom>
          <a:solidFill>
            <a:schemeClr val="accent2">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600" b="1">
                <a:solidFill>
                  <a:srgbClr val="FFFFFF"/>
                </a:solidFill>
                <a:latin typeface="Arial"/>
              </a:rPr>
              <a:t>4</a:t>
            </a:r>
            <a:endParaRPr lang="en-US" sz="1600" b="1" i="0" u="none" strike="noStrike" kern="1200" cap="none" spc="0" normalizeH="0" baseline="0" noProof="0">
              <a:ln>
                <a:noFill/>
              </a:ln>
              <a:solidFill>
                <a:srgbClr val="FFFFFF"/>
              </a:solidFill>
              <a:effectLst/>
              <a:uLnTx/>
              <a:uFillTx/>
              <a:latin typeface="Arial"/>
              <a:cs typeface="Arial"/>
            </a:endParaRPr>
          </a:p>
        </p:txBody>
      </p:sp>
      <p:sp>
        <p:nvSpPr>
          <p:cNvPr id="5" name="Rectangle 4">
            <a:extLst>
              <a:ext uri="{FF2B5EF4-FFF2-40B4-BE49-F238E27FC236}">
                <a16:creationId xmlns:a16="http://schemas.microsoft.com/office/drawing/2014/main" id="{66A53B9C-4DE7-4558-A02F-5DFE2DEC1398}"/>
              </a:ext>
            </a:extLst>
          </p:cNvPr>
          <p:cNvSpPr/>
          <p:nvPr/>
        </p:nvSpPr>
        <p:spPr bwMode="gray">
          <a:xfrm>
            <a:off x="7138330" y="3236619"/>
            <a:ext cx="548640" cy="38693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700" b="1" dirty="0">
                <a:solidFill>
                  <a:schemeClr val="tx1"/>
                </a:solidFill>
              </a:rPr>
              <a:t>Air separation unit</a:t>
            </a:r>
          </a:p>
        </p:txBody>
      </p:sp>
      <p:sp>
        <p:nvSpPr>
          <p:cNvPr id="24" name="Rectangle 23">
            <a:extLst>
              <a:ext uri="{FF2B5EF4-FFF2-40B4-BE49-F238E27FC236}">
                <a16:creationId xmlns:a16="http://schemas.microsoft.com/office/drawing/2014/main" id="{C37360E7-DA00-4783-B3EB-FAF8B50279A9}"/>
              </a:ext>
            </a:extLst>
          </p:cNvPr>
          <p:cNvSpPr/>
          <p:nvPr/>
        </p:nvSpPr>
        <p:spPr bwMode="gray">
          <a:xfrm>
            <a:off x="495883" y="68051"/>
            <a:ext cx="3001697" cy="365760"/>
          </a:xfrm>
          <a:prstGeom prst="rect">
            <a:avLst/>
          </a:prstGeom>
          <a:solidFill>
            <a:schemeClr val="accent2">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dirty="0">
                <a:solidFill>
                  <a:srgbClr val="FFFFFF"/>
                </a:solidFill>
                <a:latin typeface="Arial"/>
              </a:rPr>
              <a:t>Blue Hydrogen and Ammonia</a:t>
            </a:r>
          </a:p>
        </p:txBody>
      </p:sp>
    </p:spTree>
    <p:custDataLst>
      <p:tags r:id="rId1"/>
    </p:custDataLst>
    <p:extLst>
      <p:ext uri="{BB962C8B-B14F-4D97-AF65-F5344CB8AC3E}">
        <p14:creationId xmlns:p14="http://schemas.microsoft.com/office/powerpoint/2010/main" val="2869411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A8666-39B6-E5D8-6972-8EC87EE290CE}"/>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497F651-9CC9-0175-895C-25EB8F7DC314}"/>
              </a:ext>
            </a:extLst>
          </p:cNvPr>
          <p:cNvGraphicFramePr>
            <a:graphicFrameLocks noChangeAspect="1"/>
          </p:cNvGraphicFramePr>
          <p:nvPr>
            <p:custDataLst>
              <p:tags r:id="rId2"/>
            </p:custDataLst>
            <p:extLst>
              <p:ext uri="{D42A27DB-BD31-4B8C-83A1-F6EECF244321}">
                <p14:modId xmlns:p14="http://schemas.microsoft.com/office/powerpoint/2010/main" val="21496854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7" name="think-cell data - do not delete" hidden="1">
                        <a:extLst>
                          <a:ext uri="{FF2B5EF4-FFF2-40B4-BE49-F238E27FC236}">
                            <a16:creationId xmlns:a16="http://schemas.microsoft.com/office/drawing/2014/main" id="{1497F651-9CC9-0175-895C-25EB8F7DC31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2" name="Picture 31" descr="Graph of a graph showing the amount of hydrogen per gas in gas-based hydrogen&#10;&#10;AI-generated content may be incorrect.">
            <a:extLst>
              <a:ext uri="{FF2B5EF4-FFF2-40B4-BE49-F238E27FC236}">
                <a16:creationId xmlns:a16="http://schemas.microsoft.com/office/drawing/2014/main" id="{3359F5B8-BD2F-3272-0230-2861D48A7988}"/>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288248" y="2130551"/>
            <a:ext cx="4206240" cy="2783638"/>
          </a:xfrm>
          <a:prstGeom prst="rect">
            <a:avLst/>
          </a:prstGeom>
        </p:spPr>
      </p:pic>
      <p:sp>
        <p:nvSpPr>
          <p:cNvPr id="6" name="Title 5">
            <a:extLst>
              <a:ext uri="{FF2B5EF4-FFF2-40B4-BE49-F238E27FC236}">
                <a16:creationId xmlns:a16="http://schemas.microsoft.com/office/drawing/2014/main" id="{69483303-D337-467A-871A-BE055CFDC81A}"/>
              </a:ext>
            </a:extLst>
          </p:cNvPr>
          <p:cNvSpPr>
            <a:spLocks noGrp="1"/>
          </p:cNvSpPr>
          <p:nvPr>
            <p:ph type="title"/>
          </p:nvPr>
        </p:nvSpPr>
        <p:spPr/>
        <p:txBody>
          <a:bodyPr vert="horz">
            <a:noAutofit/>
          </a:bodyPr>
          <a:lstStyle/>
          <a:p>
            <a:r>
              <a:rPr lang="en-US" dirty="0"/>
              <a:t>Blue hydrogen expected to grow, but cost remains a major challenge to achieving net-zero emissions</a:t>
            </a:r>
          </a:p>
        </p:txBody>
      </p:sp>
      <p:sp>
        <p:nvSpPr>
          <p:cNvPr id="14" name="btfpNotesBox962619">
            <a:extLst>
              <a:ext uri="{FF2B5EF4-FFF2-40B4-BE49-F238E27FC236}">
                <a16:creationId xmlns:a16="http://schemas.microsoft.com/office/drawing/2014/main" id="{C609090D-B013-5253-AA2E-EA81DDE18A66}"/>
              </a:ext>
            </a:extLst>
          </p:cNvPr>
          <p:cNvSpPr txBox="1"/>
          <p:nvPr>
            <p:custDataLst>
              <p:tags r:id="rId3"/>
            </p:custDataLst>
          </p:nvPr>
        </p:nvSpPr>
        <p:spPr bwMode="gray">
          <a:xfrm>
            <a:off x="330200" y="6149674"/>
            <a:ext cx="9045294" cy="615553"/>
          </a:xfrm>
          <a:prstGeom prst="rect">
            <a:avLst/>
          </a:prstGeom>
          <a:noFill/>
        </p:spPr>
        <p:txBody>
          <a:bodyPr vert="horz"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lvl="0">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a:t>
            </a:r>
            <a:r>
              <a:rPr lang="en-US" sz="800" dirty="0">
                <a:solidFill>
                  <a:srgbClr val="000000"/>
                </a:solidFill>
              </a:rPr>
              <a:t>National Grid, </a:t>
            </a:r>
            <a:r>
              <a:rPr lang="en-US" sz="800" dirty="0">
                <a:solidFill>
                  <a:srgbClr val="000000"/>
                </a:solidFill>
                <a:hlinkClick r:id="rId9"/>
              </a:rPr>
              <a:t>Hydrogen Color Spectrum</a:t>
            </a:r>
            <a:r>
              <a:rPr lang="en-US" sz="800" dirty="0">
                <a:solidFill>
                  <a:srgbClr val="000000"/>
                </a:solidFill>
              </a:rPr>
              <a:t> (2023); IEEFA, </a:t>
            </a:r>
            <a:r>
              <a:rPr lang="en-US" sz="800" dirty="0">
                <a:solidFill>
                  <a:srgbClr val="000000"/>
                </a:solidFill>
                <a:hlinkClick r:id="rId10"/>
              </a:rPr>
              <a:t>Blue hydrogen: not clean, not low carbon, not a solution</a:t>
            </a:r>
            <a:r>
              <a:rPr lang="en-US" sz="800" dirty="0">
                <a:solidFill>
                  <a:srgbClr val="000000"/>
                </a:solidFill>
              </a:rPr>
              <a:t> (2023); SCI, </a:t>
            </a:r>
            <a:r>
              <a:rPr lang="en-US" sz="800" dirty="0">
                <a:solidFill>
                  <a:srgbClr val="000000"/>
                </a:solidFill>
                <a:hlinkClick r:id="rId11"/>
              </a:rPr>
              <a:t>How green is blue hydrogen?</a:t>
            </a:r>
            <a:r>
              <a:rPr lang="en-US" sz="800" dirty="0">
                <a:solidFill>
                  <a:srgbClr val="000000"/>
                </a:solidFill>
              </a:rPr>
              <a:t> (2021); Green Hydrogen </a:t>
            </a:r>
            <a:r>
              <a:rPr lang="en-US" sz="800" dirty="0" err="1">
                <a:solidFill>
                  <a:srgbClr val="000000"/>
                </a:solidFill>
              </a:rPr>
              <a:t>Organisation</a:t>
            </a:r>
            <a:r>
              <a:rPr lang="en-US" sz="800" dirty="0">
                <a:solidFill>
                  <a:srgbClr val="000000"/>
                </a:solidFill>
              </a:rPr>
              <a:t>, </a:t>
            </a:r>
            <a:r>
              <a:rPr lang="en-US" sz="800" dirty="0">
                <a:solidFill>
                  <a:srgbClr val="000000"/>
                </a:solidFill>
                <a:hlinkClick r:id="rId12"/>
              </a:rPr>
              <a:t>Mirage of blue hydrogen fading</a:t>
            </a:r>
            <a:r>
              <a:rPr lang="en-US" sz="800" dirty="0">
                <a:solidFill>
                  <a:srgbClr val="000000"/>
                </a:solidFill>
              </a:rPr>
              <a:t> (2022); Journal of CO2 Utilization, </a:t>
            </a:r>
            <a:r>
              <a:rPr lang="en-US" sz="800" dirty="0">
                <a:solidFill>
                  <a:srgbClr val="000000"/>
                </a:solidFill>
                <a:hlinkClick r:id="rId13"/>
              </a:rPr>
              <a:t>Blue hydrogen production from natural gas reservoirs</a:t>
            </a:r>
            <a:r>
              <a:rPr lang="en-US" sz="800" dirty="0">
                <a:solidFill>
                  <a:srgbClr val="000000"/>
                </a:solidFill>
              </a:rPr>
              <a:t> (2023); Energy Education, </a:t>
            </a:r>
            <a:r>
              <a:rPr lang="en-US" sz="800" dirty="0">
                <a:solidFill>
                  <a:srgbClr val="000000"/>
                </a:solidFill>
                <a:hlinkClick r:id="rId14"/>
              </a:rPr>
              <a:t>Types of hydrogen fuel</a:t>
            </a:r>
            <a:r>
              <a:rPr lang="en-US" sz="800" dirty="0">
                <a:solidFill>
                  <a:srgbClr val="000000"/>
                </a:solidFill>
              </a:rPr>
              <a:t> (2024); </a:t>
            </a:r>
            <a:r>
              <a:rPr lang="en-US" sz="800" dirty="0">
                <a:solidFill>
                  <a:srgbClr val="000000"/>
                </a:solidFill>
                <a:latin typeface="Arial"/>
              </a:rPr>
              <a:t>Nature Communications, </a:t>
            </a:r>
            <a:r>
              <a:rPr lang="en-US" sz="800" dirty="0">
                <a:solidFill>
                  <a:srgbClr val="000000"/>
                </a:solidFill>
                <a:latin typeface="Arial"/>
                <a:hlinkClick r:id="rId15"/>
              </a:rPr>
              <a:t>Technological evolution of large-scale blue hydrogen production toward the U.S. Hydrogen Energy </a:t>
            </a:r>
            <a:r>
              <a:rPr lang="en-US" sz="800" dirty="0" err="1">
                <a:solidFill>
                  <a:srgbClr val="000000"/>
                </a:solidFill>
                <a:latin typeface="Arial"/>
                <a:hlinkClick r:id="rId15"/>
              </a:rPr>
              <a:t>Earthshot</a:t>
            </a:r>
            <a:r>
              <a:rPr lang="en-US" sz="800" dirty="0">
                <a:solidFill>
                  <a:srgbClr val="000000"/>
                </a:solidFill>
                <a:latin typeface="Arial"/>
                <a:hlinkClick r:id="rId15"/>
              </a:rPr>
              <a:t> </a:t>
            </a:r>
            <a:r>
              <a:rPr lang="en-US" sz="800" dirty="0">
                <a:solidFill>
                  <a:srgbClr val="000000"/>
                </a:solidFill>
                <a:latin typeface="Arial"/>
              </a:rPr>
              <a:t>(2024).</a:t>
            </a:r>
            <a:br>
              <a:rPr kumimoji="0" lang="en-US" sz="800" b="0" i="0" u="none" strike="noStrike" kern="1200" cap="none" spc="0" normalizeH="0" baseline="0" noProof="0" dirty="0">
                <a:ln>
                  <a:noFill/>
                </a:ln>
                <a:solidFill>
                  <a:srgbClr val="000000"/>
                </a:solidFill>
                <a:effectLst/>
                <a:uLnTx/>
                <a:uFillTx/>
                <a:latin typeface="Arial"/>
                <a:ea typeface="+mn-ea"/>
                <a:cs typeface="+mn-cs"/>
              </a:rPr>
            </a:br>
            <a:r>
              <a:rPr kumimoji="0" lang="en-US" sz="800" b="0" i="0" u="none" strike="noStrike" kern="1200" cap="none" spc="0" normalizeH="0" baseline="0" noProof="0" dirty="0">
                <a:ln>
                  <a:noFill/>
                </a:ln>
                <a:solidFill>
                  <a:srgbClr val="000000"/>
                </a:solidFill>
                <a:effectLst/>
                <a:uLnTx/>
                <a:uFillTx/>
                <a:latin typeface="Arial"/>
                <a:ea typeface="+mn-ea"/>
                <a:cs typeface="+mn-cs"/>
              </a:rPr>
              <a:t>Credit: Xiaodan Zhu, Sean Lee, Hyae Ryung Kim, and </a:t>
            </a:r>
            <a:r>
              <a:rPr lang="en-US" sz="800" dirty="0">
                <a:solidFill>
                  <a:srgbClr val="000000"/>
                </a:solidFill>
                <a:hlinkClick r:id="rId16"/>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7"/>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18"/>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20" name="Picture 19" descr="A graph of a graph showing the growth of blue hydrocarbons&#10;&#10;AI-generated content may be incorrect.">
            <a:extLst>
              <a:ext uri="{FF2B5EF4-FFF2-40B4-BE49-F238E27FC236}">
                <a16:creationId xmlns:a16="http://schemas.microsoft.com/office/drawing/2014/main" id="{D2861F30-FADE-8205-CB41-CB81CB373FA3}"/>
              </a:ext>
            </a:extLst>
          </p:cNvPr>
          <p:cNvPicPr>
            <a:picLocks noChangeAspect="1"/>
          </p:cNvPicPr>
          <p:nvPr/>
        </p:nvPicPr>
        <p:blipFill>
          <a:blip r:embed="rId19" cstate="email">
            <a:extLst>
              <a:ext uri="{28A0092B-C50C-407E-A947-70E740481C1C}">
                <a14:useLocalDpi xmlns:a14="http://schemas.microsoft.com/office/drawing/2010/main"/>
              </a:ext>
            </a:extLst>
          </a:blip>
          <a:srcRect/>
          <a:stretch/>
        </p:blipFill>
        <p:spPr>
          <a:xfrm>
            <a:off x="4754880" y="2130552"/>
            <a:ext cx="4206240" cy="2807180"/>
          </a:xfrm>
          <a:prstGeom prst="rect">
            <a:avLst/>
          </a:prstGeom>
        </p:spPr>
      </p:pic>
      <p:grpSp>
        <p:nvGrpSpPr>
          <p:cNvPr id="17" name="Group 16">
            <a:extLst>
              <a:ext uri="{FF2B5EF4-FFF2-40B4-BE49-F238E27FC236}">
                <a16:creationId xmlns:a16="http://schemas.microsoft.com/office/drawing/2014/main" id="{93FB9247-EC7B-653B-627A-6276E0B5D3F1}"/>
              </a:ext>
            </a:extLst>
          </p:cNvPr>
          <p:cNvGrpSpPr/>
          <p:nvPr/>
        </p:nvGrpSpPr>
        <p:grpSpPr>
          <a:xfrm>
            <a:off x="329184" y="1554480"/>
            <a:ext cx="4394198" cy="288219"/>
            <a:chOff x="488950" y="1695176"/>
            <a:chExt cx="4394198" cy="288219"/>
          </a:xfrm>
        </p:grpSpPr>
        <p:sp>
          <p:nvSpPr>
            <p:cNvPr id="18" name="btfpColumnHeaderBoxText223027">
              <a:extLst>
                <a:ext uri="{FF2B5EF4-FFF2-40B4-BE49-F238E27FC236}">
                  <a16:creationId xmlns:a16="http://schemas.microsoft.com/office/drawing/2014/main" id="{3B97CC60-F26D-38DC-6F9B-E1FF4EF98DD6}"/>
                </a:ext>
              </a:extLst>
            </p:cNvPr>
            <p:cNvSpPr txBox="1"/>
            <p:nvPr/>
          </p:nvSpPr>
          <p:spPr bwMode="gray">
            <a:xfrm>
              <a:off x="488950" y="1695176"/>
              <a:ext cx="4394198" cy="288219"/>
            </a:xfrm>
            <a:prstGeom prst="rect">
              <a:avLst/>
            </a:prstGeom>
            <a:noFill/>
            <a:ln w="9525" cap="flat" cmpd="sng" algn="ctr">
              <a:noFill/>
              <a:prstDash val="solid"/>
              <a:round/>
              <a:headEnd type="none" w="med" len="med"/>
              <a:tailEnd type="none" w="med" len="med"/>
            </a:ln>
          </p:spPr>
          <p:txBody>
            <a:bodyPr vert="horz" wrap="square" lIns="36036" tIns="36036" rIns="36036" bIns="36036" rtlCol="0" anchor="b">
              <a:no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Arial"/>
                </a:rPr>
                <a:t>Diffusion of cumulative installed capacity</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19" name="btfpColumnHeaderBoxLine223027">
              <a:extLst>
                <a:ext uri="{FF2B5EF4-FFF2-40B4-BE49-F238E27FC236}">
                  <a16:creationId xmlns:a16="http://schemas.microsoft.com/office/drawing/2014/main" id="{A2E6C222-83CC-4851-321E-B72E4D08AD59}"/>
                </a:ext>
              </a:extLst>
            </p:cNvPr>
            <p:cNvCxnSpPr>
              <a:cxnSpLocks/>
            </p:cNvCxnSpPr>
            <p:nvPr/>
          </p:nvCxnSpPr>
          <p:spPr bwMode="gray">
            <a:xfrm>
              <a:off x="488952" y="1965105"/>
              <a:ext cx="4206240" cy="0"/>
            </a:xfrm>
            <a:prstGeom prst="line">
              <a:avLst/>
            </a:prstGeom>
            <a:ln w="9525" cap="flat" cmpd="sng" algn="ctr">
              <a:solidFill>
                <a:schemeClr val="tx1"/>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5B2DF074-D6BA-62BE-1908-41694161A936}"/>
              </a:ext>
            </a:extLst>
          </p:cNvPr>
          <p:cNvGrpSpPr/>
          <p:nvPr/>
        </p:nvGrpSpPr>
        <p:grpSpPr>
          <a:xfrm>
            <a:off x="4754880" y="1554480"/>
            <a:ext cx="4394199" cy="288219"/>
            <a:chOff x="5029200" y="1695176"/>
            <a:chExt cx="4394199" cy="288219"/>
          </a:xfrm>
        </p:grpSpPr>
        <p:sp>
          <p:nvSpPr>
            <p:cNvPr id="22" name="btfpColumnHeaderBoxText223027">
              <a:extLst>
                <a:ext uri="{FF2B5EF4-FFF2-40B4-BE49-F238E27FC236}">
                  <a16:creationId xmlns:a16="http://schemas.microsoft.com/office/drawing/2014/main" id="{543EC8F8-5CA6-037A-023F-60BEB2B6F282}"/>
                </a:ext>
              </a:extLst>
            </p:cNvPr>
            <p:cNvSpPr txBox="1"/>
            <p:nvPr/>
          </p:nvSpPr>
          <p:spPr bwMode="gray">
            <a:xfrm>
              <a:off x="5029200" y="1695176"/>
              <a:ext cx="4394199" cy="288219"/>
            </a:xfrm>
            <a:prstGeom prst="rect">
              <a:avLst/>
            </a:prstGeom>
            <a:noFill/>
            <a:ln w="9525" cap="flat" cmpd="sng" algn="ctr">
              <a:noFill/>
              <a:prstDash val="solid"/>
              <a:round/>
              <a:headEnd type="none" w="med" len="med"/>
              <a:tailEnd type="none" w="med" len="med"/>
            </a:ln>
          </p:spPr>
          <p:txBody>
            <a:bodyPr vert="horz" wrap="square" lIns="36576" tIns="36036" rIns="36036" bIns="36036" rtlCol="0" anchor="b">
              <a:noAutofit/>
            </a:bodyPr>
            <a:lstStyle/>
            <a:p>
              <a:pPr marL="0" indent="0">
                <a:spcBef>
                  <a:spcPts val="0"/>
                </a:spcBef>
                <a:buNone/>
                <a:defRPr/>
              </a:pPr>
              <a:r>
                <a:rPr lang="en-US" sz="1400" b="1">
                  <a:solidFill>
                    <a:srgbClr val="000000"/>
                  </a:solidFill>
                  <a:latin typeface="Arial"/>
                </a:rPr>
                <a:t>Learning curve of blue hydrogen production cost</a:t>
              </a:r>
              <a:endParaRPr kumimoji="0" lang="en-US" sz="1400" b="1" i="0" strike="noStrike" kern="1200" cap="none" spc="0" normalizeH="0" baseline="0" noProof="0">
                <a:ln>
                  <a:noFill/>
                </a:ln>
                <a:solidFill>
                  <a:srgbClr val="000000"/>
                </a:solidFill>
                <a:effectLst/>
                <a:uLnTx/>
                <a:uFillTx/>
                <a:latin typeface="Arial"/>
              </a:endParaRPr>
            </a:p>
          </p:txBody>
        </p:sp>
        <p:cxnSp>
          <p:nvCxnSpPr>
            <p:cNvPr id="23" name="btfpColumnHeaderBoxLine223027">
              <a:extLst>
                <a:ext uri="{FF2B5EF4-FFF2-40B4-BE49-F238E27FC236}">
                  <a16:creationId xmlns:a16="http://schemas.microsoft.com/office/drawing/2014/main" id="{6CDFA18B-A9F0-4DC4-9462-2A91786D2616}"/>
                </a:ext>
              </a:extLst>
            </p:cNvPr>
            <p:cNvCxnSpPr>
              <a:cxnSpLocks/>
            </p:cNvCxnSpPr>
            <p:nvPr/>
          </p:nvCxnSpPr>
          <p:spPr bwMode="gray">
            <a:xfrm>
              <a:off x="5029200" y="1965105"/>
              <a:ext cx="4297680" cy="0"/>
            </a:xfrm>
            <a:prstGeom prst="line">
              <a:avLst/>
            </a:prstGeom>
            <a:ln w="9525" cap="flat" cmpd="sng" algn="ctr">
              <a:solidFill>
                <a:schemeClr val="tx1"/>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4" name="TextBox 8">
            <a:extLst>
              <a:ext uri="{FF2B5EF4-FFF2-40B4-BE49-F238E27FC236}">
                <a16:creationId xmlns:a16="http://schemas.microsoft.com/office/drawing/2014/main" id="{32BAF75D-382D-7BB1-AFCE-6286F99F2482}"/>
              </a:ext>
            </a:extLst>
          </p:cNvPr>
          <p:cNvSpPr txBox="1"/>
          <p:nvPr/>
        </p:nvSpPr>
        <p:spPr bwMode="gray">
          <a:xfrm>
            <a:off x="9208767" y="1554480"/>
            <a:ext cx="2653034" cy="4143970"/>
          </a:xfrm>
          <a:prstGeom prst="rect">
            <a:avLst/>
          </a:prstGeom>
          <a:solidFill>
            <a:srgbClr val="E3E8EE"/>
          </a:solidFill>
          <a:ln w="9525" cap="flat" cmpd="sng" algn="ctr">
            <a:noFill/>
            <a:prstDash val="solid"/>
            <a:round/>
            <a:headEnd type="none" w="med" len="med"/>
            <a:tailEnd type="none" w="med" len="med"/>
          </a:ln>
        </p:spPr>
        <p:txBody>
          <a:bodyPr wrap="square" lIns="137160" tIns="137160" rIns="274320" bIns="137160" rtlCol="0" anchor="t">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Observations: </a:t>
            </a:r>
            <a:br>
              <a:rPr kumimoji="0" lang="en-US" sz="1250" b="1" i="0" u="none" strike="noStrike" kern="1200" cap="none" spc="0" normalizeH="0" baseline="0" noProof="0" dirty="0">
                <a:ln>
                  <a:noFill/>
                </a:ln>
                <a:solidFill>
                  <a:srgbClr val="000000"/>
                </a:solidFill>
                <a:effectLst/>
                <a:uLnTx/>
                <a:uFillTx/>
                <a:latin typeface="Arial"/>
                <a:ea typeface="+mn-ea"/>
                <a:cs typeface="+mn-cs"/>
              </a:rPr>
            </a:br>
            <a:endParaRPr kumimoji="0" lang="en-US" sz="1200" b="1" i="0" u="none" strike="noStrike" kern="1200" cap="none" spc="0" normalizeH="0" baseline="0" noProof="0" dirty="0">
              <a:ln>
                <a:noFill/>
              </a:ln>
              <a:solidFill>
                <a:schemeClr val="tx1"/>
              </a:solidFill>
              <a:effectLst/>
              <a:uLnTx/>
              <a:uFillTx/>
              <a:latin typeface="Arial"/>
              <a:ea typeface="+mn-ea"/>
              <a:cs typeface="+mn-cs"/>
            </a:endParaRPr>
          </a:p>
          <a:p>
            <a:pPr marL="171450" marR="0" lvl="0" indent="-171450" fontAlgn="auto">
              <a:lnSpc>
                <a:spcPct val="100000"/>
              </a:lnSpc>
              <a:spcBef>
                <a:spcPts val="0"/>
              </a:spcBef>
              <a:spcAft>
                <a:spcPts val="600"/>
              </a:spcAft>
              <a:buClrTx/>
              <a:buSzTx/>
              <a:buFont typeface="Arial,Sans-Serif"/>
              <a:buChar char="•"/>
              <a:tabLst/>
              <a:defRPr/>
            </a:pPr>
            <a:r>
              <a:rPr lang="en-US" sz="1050" dirty="0">
                <a:solidFill>
                  <a:schemeClr val="tx1"/>
                </a:solidFill>
              </a:rPr>
              <a:t>Growing </a:t>
            </a:r>
            <a:r>
              <a:rPr lang="en-US" sz="1050" dirty="0"/>
              <a:t>r</a:t>
            </a:r>
            <a:r>
              <a:rPr lang="en-US" sz="1050" dirty="0">
                <a:solidFill>
                  <a:schemeClr val="tx1"/>
                </a:solidFill>
              </a:rPr>
              <a:t>ole of blue </a:t>
            </a:r>
            <a:r>
              <a:rPr lang="en-US" sz="1050" dirty="0"/>
              <a:t>h</a:t>
            </a:r>
            <a:r>
              <a:rPr lang="en-US" sz="1050" dirty="0">
                <a:solidFill>
                  <a:schemeClr val="tx1"/>
                </a:solidFill>
              </a:rPr>
              <a:t>ydrogen: As achieving net-zero emissions is </a:t>
            </a:r>
            <a:r>
              <a:rPr lang="en-US" sz="1050" b="1" dirty="0">
                <a:solidFill>
                  <a:schemeClr val="tx1"/>
                </a:solidFill>
              </a:rPr>
              <a:t>urgent</a:t>
            </a:r>
            <a:r>
              <a:rPr lang="en-US" sz="1050" dirty="0">
                <a:solidFill>
                  <a:schemeClr val="tx1"/>
                </a:solidFill>
              </a:rPr>
              <a:t>, </a:t>
            </a:r>
            <a:r>
              <a:rPr lang="en-US" sz="1050" b="1" dirty="0">
                <a:solidFill>
                  <a:schemeClr val="tx1"/>
                </a:solidFill>
              </a:rPr>
              <a:t>the share of blue hydrogen </a:t>
            </a:r>
            <a:r>
              <a:rPr lang="en-US" sz="1050" dirty="0">
                <a:solidFill>
                  <a:schemeClr val="tx1"/>
                </a:solidFill>
              </a:rPr>
              <a:t>in total low-carbon hydrogen capacity </a:t>
            </a:r>
            <a:r>
              <a:rPr lang="en-US" sz="1050" b="1" dirty="0">
                <a:solidFill>
                  <a:schemeClr val="tx1"/>
                </a:solidFill>
              </a:rPr>
              <a:t>will increase significantly over the next few decades.</a:t>
            </a:r>
          </a:p>
          <a:p>
            <a:pPr marL="171450" indent="-171450">
              <a:spcAft>
                <a:spcPts val="600"/>
              </a:spcAft>
              <a:buFont typeface="Arial,Sans-Serif"/>
              <a:buChar char="•"/>
              <a:defRPr/>
            </a:pPr>
            <a:r>
              <a:rPr lang="en-US" sz="1050" b="1" dirty="0">
                <a:solidFill>
                  <a:schemeClr val="tx1"/>
                </a:solidFill>
              </a:rPr>
              <a:t>Green hydrogen is too expensive</a:t>
            </a:r>
            <a:r>
              <a:rPr lang="en-US" sz="1050" b="1" dirty="0"/>
              <a:t> </a:t>
            </a:r>
            <a:r>
              <a:rPr lang="en-US" sz="1050" dirty="0">
                <a:solidFill>
                  <a:schemeClr val="tx1"/>
                </a:solidFill>
              </a:rPr>
              <a:t>for large-scale adoption in the short term.</a:t>
            </a:r>
          </a:p>
          <a:p>
            <a:pPr marL="171450" indent="-171450">
              <a:spcAft>
                <a:spcPts val="600"/>
              </a:spcAft>
              <a:buFont typeface="Arial,Sans-Serif"/>
              <a:buChar char="•"/>
              <a:defRPr/>
            </a:pPr>
            <a:r>
              <a:rPr lang="en-US" sz="1050" b="1" dirty="0">
                <a:solidFill>
                  <a:schemeClr val="tx1"/>
                </a:solidFill>
              </a:rPr>
              <a:t>Blue hydrogen </a:t>
            </a:r>
            <a:r>
              <a:rPr lang="en-US" sz="1050" dirty="0">
                <a:solidFill>
                  <a:schemeClr val="tx1"/>
                </a:solidFill>
              </a:rPr>
              <a:t>is the more </a:t>
            </a:r>
            <a:r>
              <a:rPr lang="en-US" sz="1050" b="1" dirty="0">
                <a:solidFill>
                  <a:schemeClr val="tx1"/>
                </a:solidFill>
              </a:rPr>
              <a:t>practical option </a:t>
            </a:r>
            <a:r>
              <a:rPr lang="en-US" sz="1050" dirty="0">
                <a:solidFill>
                  <a:schemeClr val="tx1"/>
                </a:solidFill>
              </a:rPr>
              <a:t>to meet </a:t>
            </a:r>
            <a:r>
              <a:rPr lang="en-US" sz="1050" dirty="0" err="1">
                <a:solidFill>
                  <a:schemeClr val="tx1"/>
                </a:solidFill>
              </a:rPr>
              <a:t>decarbonization</a:t>
            </a:r>
            <a:r>
              <a:rPr lang="en-US" sz="1050" dirty="0">
                <a:solidFill>
                  <a:schemeClr val="tx1"/>
                </a:solidFill>
              </a:rPr>
              <a:t> targets so far.</a:t>
            </a:r>
          </a:p>
          <a:p>
            <a:pPr marL="171450" indent="-171450">
              <a:spcAft>
                <a:spcPts val="600"/>
              </a:spcAft>
              <a:buFont typeface="Arial,Sans-Serif"/>
              <a:buChar char="•"/>
              <a:defRPr/>
            </a:pPr>
            <a:r>
              <a:rPr lang="en-US" sz="1050" dirty="0">
                <a:solidFill>
                  <a:schemeClr val="tx1"/>
                </a:solidFill>
              </a:rPr>
              <a:t>To facilitate a cost-effective transition, policymakers and industries must support blue hydrogen deployment while continuing to drive innovation and cost reductions.</a:t>
            </a:r>
            <a:endParaRPr kumimoji="0" lang="en-US" sz="105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711200" rtl="0" eaLnBrk="1" fontAlgn="auto" latinLnBrk="0" hangingPunct="1">
              <a:lnSpc>
                <a:spcPct val="100000"/>
              </a:lnSpc>
              <a:spcBef>
                <a:spcPts val="1200"/>
              </a:spcBef>
              <a:spcAft>
                <a:spcPts val="600"/>
              </a:spcAft>
              <a:buClrTx/>
              <a:buSzTx/>
              <a:buFontTx/>
              <a:buNone/>
              <a:tabLst/>
              <a:defRPr/>
            </a:pPr>
            <a:endParaRPr kumimoji="0" lang="en-US" sz="1050" b="1" i="0" u="none" strike="noStrike" kern="1200" cap="none" spc="0" normalizeH="0" baseline="0" noProof="0" dirty="0">
              <a:ln>
                <a:noFill/>
              </a:ln>
              <a:solidFill>
                <a:srgbClr val="000000"/>
              </a:solidFill>
              <a:effectLst/>
              <a:uLnTx/>
              <a:uFillTx/>
              <a:latin typeface="Arial"/>
              <a:ea typeface="+mn-ea"/>
              <a:cs typeface="+mn-cs"/>
            </a:endParaRPr>
          </a:p>
        </p:txBody>
      </p:sp>
      <p:sp>
        <p:nvSpPr>
          <p:cNvPr id="16" name="btfpCallout113622">
            <a:extLst>
              <a:ext uri="{FF2B5EF4-FFF2-40B4-BE49-F238E27FC236}">
                <a16:creationId xmlns:a16="http://schemas.microsoft.com/office/drawing/2014/main" id="{72082C6E-1A74-C86D-98B9-7A286397DA8F}"/>
              </a:ext>
            </a:extLst>
          </p:cNvPr>
          <p:cNvSpPr/>
          <p:nvPr/>
        </p:nvSpPr>
        <p:spPr bwMode="gray">
          <a:xfrm>
            <a:off x="3461656" y="5163263"/>
            <a:ext cx="4394197" cy="866775"/>
          </a:xfrm>
          <a:prstGeom prst="wedgeRectCallout">
            <a:avLst>
              <a:gd name="adj1" fmla="val 27364"/>
              <a:gd name="adj2" fmla="val -73570"/>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noAutofit/>
          </a:bodyPr>
          <a:lstStyle/>
          <a:p>
            <a:pPr marL="0" lvl="1"/>
            <a:r>
              <a:rPr lang="en-US" sz="1050">
                <a:solidFill>
                  <a:schemeClr val="bg1"/>
                </a:solidFill>
              </a:rPr>
              <a:t>While cost reductions for blue hydrogen are expected over time, achieving the U.S. cost target of </a:t>
            </a:r>
            <a:r>
              <a:rPr lang="en-US" sz="1050" b="1">
                <a:solidFill>
                  <a:schemeClr val="bg1"/>
                </a:solidFill>
              </a:rPr>
              <a:t>$1/kg by 2030 is highly unlikely</a:t>
            </a:r>
            <a:r>
              <a:rPr lang="en-US" sz="1050">
                <a:solidFill>
                  <a:schemeClr val="bg1"/>
                </a:solidFill>
              </a:rPr>
              <a:t>. Even by 2050, blue hydrogen may struggle to compete on price with alternative energy sources.</a:t>
            </a:r>
          </a:p>
        </p:txBody>
      </p:sp>
      <p:sp>
        <p:nvSpPr>
          <p:cNvPr id="3" name="Oval 2">
            <a:extLst>
              <a:ext uri="{FF2B5EF4-FFF2-40B4-BE49-F238E27FC236}">
                <a16:creationId xmlns:a16="http://schemas.microsoft.com/office/drawing/2014/main" id="{6F8C2BC1-51E8-864A-4FA0-9D7AE3428149}"/>
              </a:ext>
            </a:extLst>
          </p:cNvPr>
          <p:cNvSpPr/>
          <p:nvPr/>
        </p:nvSpPr>
        <p:spPr bwMode="gray">
          <a:xfrm>
            <a:off x="0" y="45720"/>
            <a:ext cx="416560" cy="406400"/>
          </a:xfrm>
          <a:prstGeom prst="ellipse">
            <a:avLst/>
          </a:prstGeom>
          <a:solidFill>
            <a:schemeClr val="accent2">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600" b="1">
                <a:solidFill>
                  <a:srgbClr val="FFFFFF"/>
                </a:solidFill>
                <a:latin typeface="Arial"/>
              </a:rPr>
              <a:t>4</a:t>
            </a:r>
            <a:endParaRPr lang="en-US" sz="1600" b="1" i="0" u="none" strike="noStrike" kern="1200" cap="none" spc="0" normalizeH="0" baseline="0" noProof="0">
              <a:ln>
                <a:noFill/>
              </a:ln>
              <a:solidFill>
                <a:srgbClr val="FFFFFF"/>
              </a:solidFill>
              <a:effectLst/>
              <a:uLnTx/>
              <a:uFillTx/>
              <a:latin typeface="Arial"/>
              <a:cs typeface="Arial"/>
            </a:endParaRPr>
          </a:p>
        </p:txBody>
      </p:sp>
      <p:sp>
        <p:nvSpPr>
          <p:cNvPr id="25" name="Rectangle 24">
            <a:extLst>
              <a:ext uri="{FF2B5EF4-FFF2-40B4-BE49-F238E27FC236}">
                <a16:creationId xmlns:a16="http://schemas.microsoft.com/office/drawing/2014/main" id="{0FE74A4D-C7AD-45BE-80CB-C2DC75E2697B}"/>
              </a:ext>
            </a:extLst>
          </p:cNvPr>
          <p:cNvSpPr/>
          <p:nvPr/>
        </p:nvSpPr>
        <p:spPr bwMode="gray">
          <a:xfrm>
            <a:off x="495883" y="68051"/>
            <a:ext cx="3001697" cy="365760"/>
          </a:xfrm>
          <a:prstGeom prst="rect">
            <a:avLst/>
          </a:prstGeom>
          <a:solidFill>
            <a:schemeClr val="accent2">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dirty="0">
                <a:solidFill>
                  <a:srgbClr val="FFFFFF"/>
                </a:solidFill>
                <a:latin typeface="Arial"/>
              </a:rPr>
              <a:t>Blue Hydrogen and Ammonia</a:t>
            </a:r>
          </a:p>
        </p:txBody>
      </p:sp>
    </p:spTree>
    <p:custDataLst>
      <p:tags r:id="rId1"/>
    </p:custDataLst>
    <p:extLst>
      <p:ext uri="{BB962C8B-B14F-4D97-AF65-F5344CB8AC3E}">
        <p14:creationId xmlns:p14="http://schemas.microsoft.com/office/powerpoint/2010/main" val="3774161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D084F-1CF9-9B41-2687-898822798BE2}"/>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86D4BF42-19BA-2230-160B-577C6DE24EF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592" imgH="591" progId="TCLayout.ActiveDocument.1">
                  <p:embed/>
                </p:oleObj>
              </mc:Choice>
              <mc:Fallback>
                <p:oleObj name="think-cell Slide" r:id="rId14" imgW="592" imgH="591" progId="TCLayout.ActiveDocument.1">
                  <p:embed/>
                  <p:pic>
                    <p:nvPicPr>
                      <p:cNvPr id="7" name="think-cell data - do not delete" hidden="1">
                        <a:extLst>
                          <a:ext uri="{FF2B5EF4-FFF2-40B4-BE49-F238E27FC236}">
                            <a16:creationId xmlns:a16="http://schemas.microsoft.com/office/drawing/2014/main" id="{86D4BF42-19BA-2230-160B-577C6DE24EFD}"/>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A6D757D8-68D5-232B-4127-64D8E75BB6BE}"/>
              </a:ext>
            </a:extLst>
          </p:cNvPr>
          <p:cNvSpPr>
            <a:spLocks noGrp="1"/>
          </p:cNvSpPr>
          <p:nvPr>
            <p:ph type="title"/>
          </p:nvPr>
        </p:nvSpPr>
        <p:spPr/>
        <p:txBody>
          <a:bodyPr vert="horz">
            <a:noAutofit/>
          </a:bodyPr>
          <a:lstStyle/>
          <a:p>
            <a:r>
              <a:rPr lang="en-US" dirty="0"/>
              <a:t>Two key categories of carbon management — point source and ambient — differ based on the origin and dispersal of emissions</a:t>
            </a:r>
          </a:p>
        </p:txBody>
      </p:sp>
      <p:graphicFrame>
        <p:nvGraphicFramePr>
          <p:cNvPr id="2" name="Table 1">
            <a:extLst>
              <a:ext uri="{FF2B5EF4-FFF2-40B4-BE49-F238E27FC236}">
                <a16:creationId xmlns:a16="http://schemas.microsoft.com/office/drawing/2014/main" id="{4CBBF8AF-C328-3742-F383-2C0968FF20E0}"/>
              </a:ext>
            </a:extLst>
          </p:cNvPr>
          <p:cNvGraphicFramePr>
            <a:graphicFrameLocks noGrp="1"/>
          </p:cNvGraphicFramePr>
          <p:nvPr>
            <p:extLst>
              <p:ext uri="{D42A27DB-BD31-4B8C-83A1-F6EECF244321}">
                <p14:modId xmlns:p14="http://schemas.microsoft.com/office/powerpoint/2010/main" val="225688839"/>
              </p:ext>
            </p:extLst>
          </p:nvPr>
        </p:nvGraphicFramePr>
        <p:xfrm>
          <a:off x="366447" y="1699351"/>
          <a:ext cx="11490590" cy="4577514"/>
        </p:xfrm>
        <a:graphic>
          <a:graphicData uri="http://schemas.openxmlformats.org/drawingml/2006/table">
            <a:tbl>
              <a:tblPr firstRow="1" bandRow="1">
                <a:tableStyleId>{2D5ABB26-0587-4C30-8999-92F81FD0307C}</a:tableStyleId>
              </a:tblPr>
              <a:tblGrid>
                <a:gridCol w="3184994">
                  <a:extLst>
                    <a:ext uri="{9D8B030D-6E8A-4147-A177-3AD203B41FA5}">
                      <a16:colId xmlns:a16="http://schemas.microsoft.com/office/drawing/2014/main" val="1209005246"/>
                    </a:ext>
                  </a:extLst>
                </a:gridCol>
                <a:gridCol w="4152798">
                  <a:extLst>
                    <a:ext uri="{9D8B030D-6E8A-4147-A177-3AD203B41FA5}">
                      <a16:colId xmlns:a16="http://schemas.microsoft.com/office/drawing/2014/main" val="1110654787"/>
                    </a:ext>
                  </a:extLst>
                </a:gridCol>
                <a:gridCol w="4152798">
                  <a:extLst>
                    <a:ext uri="{9D8B030D-6E8A-4147-A177-3AD203B41FA5}">
                      <a16:colId xmlns:a16="http://schemas.microsoft.com/office/drawing/2014/main" val="4185904796"/>
                    </a:ext>
                  </a:extLst>
                </a:gridCol>
              </a:tblGrid>
              <a:tr h="434084">
                <a:tc>
                  <a:txBody>
                    <a:bodyPr/>
                    <a:lstStyle/>
                    <a:p>
                      <a:pPr marL="0" indent="0">
                        <a:buNone/>
                      </a:pPr>
                      <a:endParaRPr lang="en-US" sz="1200" b="1" dirty="0">
                        <a:solidFill>
                          <a:schemeClr val="tx1"/>
                        </a:solidFill>
                      </a:endParaRPr>
                    </a:p>
                  </a:txBody>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mn-lt"/>
                          <a:ea typeface="+mn-ea"/>
                          <a:cs typeface="+mn-cs"/>
                        </a:rPr>
                        <a:t>Point-source capture</a:t>
                      </a:r>
                    </a:p>
                  </a:txBody>
                  <a:tcPr marL="365760">
                    <a:lnR w="6350"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mn-lt"/>
                          <a:ea typeface="+mn-ea"/>
                          <a:cs typeface="+mn-cs"/>
                        </a:rPr>
                        <a:t>Ambient carbon removal </a:t>
                      </a:r>
                    </a:p>
                  </a:txBody>
                  <a:tcPr marL="365760">
                    <a:lnL w="6350" cap="flat" cmpd="sng" algn="ctr">
                      <a:solidFill>
                        <a:schemeClr val="bg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93161297"/>
                  </a:ext>
                </a:extLst>
              </a:tr>
              <a:tr h="663021">
                <a:tc>
                  <a:txBody>
                    <a:bodyPr/>
                    <a:lstStyle/>
                    <a:p>
                      <a:pPr marL="0" indent="0">
                        <a:buNone/>
                      </a:pPr>
                      <a:r>
                        <a:rPr lang="en-US" sz="1200" b="1" dirty="0">
                          <a:solidFill>
                            <a:schemeClr val="tx1"/>
                          </a:solidFill>
                        </a:rPr>
                        <a:t>Description</a:t>
                      </a:r>
                    </a:p>
                  </a:txBody>
                  <a:tcPr>
                    <a:lnB w="6350" cap="flat" cmpd="sng" algn="ctr">
                      <a:solidFill>
                        <a:schemeClr val="tx1"/>
                      </a:solidFill>
                      <a:prstDash val="solid"/>
                      <a:round/>
                      <a:headEnd type="none" w="med" len="med"/>
                      <a:tailEnd type="none" w="med" len="med"/>
                    </a:lnB>
                  </a:tcPr>
                </a:tc>
                <a:tc>
                  <a:txBody>
                    <a:bodyPr/>
                    <a:lstStyle/>
                    <a:p>
                      <a:pPr marL="0" indent="0">
                        <a:spcBef>
                          <a:spcPts val="600"/>
                        </a:spcBef>
                        <a:buFont typeface="Arial" panose="020B0604020202020204" pitchFamily="34" charset="0"/>
                        <a:buNone/>
                      </a:pPr>
                      <a:r>
                        <a:rPr lang="en-US" sz="1200" dirty="0">
                          <a:solidFill>
                            <a:schemeClr val="tx1"/>
                          </a:solidFill>
                        </a:rPr>
                        <a:t>Separation and entrapment of CO</a:t>
                      </a:r>
                      <a:r>
                        <a:rPr lang="en-US" sz="1200" baseline="-25000" dirty="0">
                          <a:solidFill>
                            <a:schemeClr val="tx1"/>
                          </a:solidFill>
                        </a:rPr>
                        <a:t>2</a:t>
                      </a:r>
                      <a:r>
                        <a:rPr lang="en-US" sz="1200" dirty="0">
                          <a:solidFill>
                            <a:schemeClr val="tx1"/>
                          </a:solidFill>
                        </a:rPr>
                        <a:t> before it is released from </a:t>
                      </a:r>
                      <a:r>
                        <a:rPr lang="en-US" sz="1200" b="1" dirty="0">
                          <a:solidFill>
                            <a:schemeClr val="tx1"/>
                          </a:solidFill>
                        </a:rPr>
                        <a:t>large stationary sources </a:t>
                      </a:r>
                      <a:r>
                        <a:rPr lang="en-US" sz="1200" dirty="0">
                          <a:solidFill>
                            <a:schemeClr val="tx1"/>
                          </a:solidFill>
                        </a:rPr>
                        <a:t>(e.g., industrial plants) </a:t>
                      </a:r>
                    </a:p>
                  </a:txBody>
                  <a:tcPr>
                    <a:lnR w="6350" cap="flat" cmpd="sng" algn="ctr">
                      <a:solidFill>
                        <a:schemeClr val="bg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spcBef>
                          <a:spcPts val="600"/>
                        </a:spcBef>
                        <a:buFont typeface="Arial" panose="020B0604020202020204" pitchFamily="34" charset="0"/>
                        <a:buNone/>
                      </a:pPr>
                      <a:r>
                        <a:rPr lang="en-US" sz="1200" b="1" dirty="0">
                          <a:solidFill>
                            <a:schemeClr val="tx1"/>
                          </a:solidFill>
                        </a:rPr>
                        <a:t>Removal of CO</a:t>
                      </a:r>
                      <a:r>
                        <a:rPr lang="en-US" sz="1200" b="1" baseline="-25000" dirty="0">
                          <a:solidFill>
                            <a:schemeClr val="tx1"/>
                          </a:solidFill>
                        </a:rPr>
                        <a:t>2</a:t>
                      </a:r>
                      <a:r>
                        <a:rPr lang="en-US" sz="1200" b="1" dirty="0">
                          <a:solidFill>
                            <a:schemeClr val="tx1"/>
                          </a:solidFill>
                        </a:rPr>
                        <a:t> already in the atmosphere or from biomass energy </a:t>
                      </a:r>
                      <a:r>
                        <a:rPr lang="en-US" sz="1200" dirty="0">
                          <a:solidFill>
                            <a:schemeClr val="tx1"/>
                          </a:solidFill>
                        </a:rPr>
                        <a:t>by targeting diffuse </a:t>
                      </a:r>
                      <a:r>
                        <a:rPr lang="en-US" sz="1200" b="0" i="0" u="none" strike="noStrike" noProof="0" dirty="0">
                          <a:solidFill>
                            <a:schemeClr val="tx1"/>
                          </a:solidFill>
                          <a:latin typeface="+mn-lt"/>
                        </a:rPr>
                        <a:t>CO</a:t>
                      </a:r>
                      <a:r>
                        <a:rPr lang="en-US" sz="800" b="0" i="0" u="none" strike="noStrike" baseline="-25000" noProof="0" dirty="0">
                          <a:solidFill>
                            <a:schemeClr val="tx1"/>
                          </a:solidFill>
                          <a:latin typeface="+mn-lt"/>
                        </a:rPr>
                        <a:t>2</a:t>
                      </a:r>
                      <a:r>
                        <a:rPr lang="en-US" sz="1200" b="0" i="0" u="none" strike="noStrike" baseline="-25000" noProof="0" dirty="0">
                          <a:solidFill>
                            <a:schemeClr val="tx1"/>
                          </a:solidFill>
                          <a:latin typeface="+mn-lt"/>
                        </a:rPr>
                        <a:t> </a:t>
                      </a:r>
                      <a:r>
                        <a:rPr lang="en-US" sz="1200" dirty="0">
                          <a:solidFill>
                            <a:schemeClr val="tx1"/>
                          </a:solidFill>
                        </a:rPr>
                        <a:t>concentrations rather than capturing emissions at the source</a:t>
                      </a:r>
                      <a:endParaRPr lang="en-US" sz="800" b="0" i="0" u="none" strike="noStrike" baseline="-25000" noProof="0" dirty="0">
                        <a:solidFill>
                          <a:schemeClr val="tx1"/>
                        </a:solidFill>
                        <a:latin typeface="Arial"/>
                      </a:endParaRPr>
                    </a:p>
                  </a:txBody>
                  <a:tcPr>
                    <a:lnL w="6350" cap="flat" cmpd="sng" algn="ctr">
                      <a:solidFill>
                        <a:schemeClr val="bg1"/>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05080875"/>
                  </a:ext>
                </a:extLst>
              </a:tr>
              <a:tr h="1026177">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dirty="0">
                          <a:solidFill>
                            <a:schemeClr val="tx1"/>
                          </a:solidFill>
                        </a:rPr>
                        <a:t>Examples</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1200"/>
                        </a:spcBef>
                        <a:spcAft>
                          <a:spcPts val="0"/>
                        </a:spcAft>
                        <a:buClrTx/>
                        <a:buSzTx/>
                        <a:buFontTx/>
                        <a:buNone/>
                      </a:pPr>
                      <a:r>
                        <a:rPr lang="en-US" sz="1200" dirty="0">
                          <a:solidFill>
                            <a:schemeClr val="tx1"/>
                          </a:solidFill>
                        </a:rPr>
                        <a:t>Applications to iron &amp; steel, cement, freight, blue hydrogen &amp; ammonia</a:t>
                      </a: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dirty="0">
                          <a:solidFill>
                            <a:schemeClr val="tx1"/>
                          </a:solidFill>
                        </a:rPr>
                        <a:t>Direct air capture (DAC), field weathering, mineralization, direct ocean removal, ocean alkalinity enhancement </a:t>
                      </a:r>
                    </a:p>
                  </a:txBody>
                  <a:tcP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75524056"/>
                  </a:ext>
                </a:extLst>
              </a:tr>
              <a:tr h="663021">
                <a:tc>
                  <a:txBody>
                    <a:bodyPr/>
                    <a:lstStyle/>
                    <a:p>
                      <a:pPr marL="0" indent="0">
                        <a:buNone/>
                      </a:pPr>
                      <a:r>
                        <a:rPr lang="en-US" sz="1200" b="1" dirty="0"/>
                        <a:t>% share of total CO</a:t>
                      </a:r>
                      <a:r>
                        <a:rPr lang="en-US" sz="1200" b="1" baseline="-25000" dirty="0"/>
                        <a:t>2</a:t>
                      </a:r>
                      <a:r>
                        <a:rPr lang="en-US" sz="1200" b="1" dirty="0"/>
                        <a:t> captured using carbon capture technologies, by method</a:t>
                      </a:r>
                      <a:endParaRPr lang="en-US" sz="1200" b="1" baseline="-25000" dirty="0">
                        <a:solidFill>
                          <a:schemeClr val="tx1"/>
                        </a:solidFill>
                      </a:endParaRP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400050" algn="ctr">
                        <a:buNone/>
                        <a:tabLst/>
                      </a:pPr>
                      <a:endParaRPr lang="en-US" sz="1200" dirty="0">
                        <a:solidFill>
                          <a:schemeClr val="tx1"/>
                        </a:solidFill>
                      </a:endParaRP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460375" algn="ctr">
                        <a:buNone/>
                        <a:tabLst/>
                      </a:pPr>
                      <a:endParaRPr lang="en-US" sz="1200" dirty="0">
                        <a:solidFill>
                          <a:schemeClr val="tx1"/>
                        </a:solidFill>
                      </a:endParaRPr>
                    </a:p>
                  </a:txBody>
                  <a:tcP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74235953"/>
                  </a:ext>
                </a:extLst>
              </a:tr>
              <a:tr h="559886">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dirty="0">
                          <a:solidFill>
                            <a:schemeClr val="tx1"/>
                          </a:solidFill>
                        </a:rPr>
                        <a:t>Current CO</a:t>
                      </a:r>
                      <a:r>
                        <a:rPr lang="en-US" sz="1200" b="1" baseline="-25000" dirty="0">
                          <a:solidFill>
                            <a:schemeClr val="tx1"/>
                          </a:solidFill>
                        </a:rPr>
                        <a:t>2</a:t>
                      </a:r>
                      <a:r>
                        <a:rPr lang="en-US" sz="1200" b="1" baseline="0" dirty="0">
                          <a:solidFill>
                            <a:schemeClr val="tx1"/>
                          </a:solidFill>
                        </a:rPr>
                        <a:t> absorption </a:t>
                      </a:r>
                      <a:br>
                        <a:rPr lang="en-US" sz="1200" b="1" baseline="0" dirty="0">
                          <a:solidFill>
                            <a:srgbClr val="000000"/>
                          </a:solidFill>
                        </a:rPr>
                      </a:br>
                      <a:r>
                        <a:rPr lang="en-US" sz="1200" b="1" baseline="0" dirty="0">
                          <a:solidFill>
                            <a:schemeClr val="tx1"/>
                          </a:solidFill>
                        </a:rPr>
                        <a:t>(per year)</a:t>
                      </a:r>
                      <a:endParaRPr lang="en-US" sz="1200" b="1" baseline="-25000" dirty="0">
                        <a:solidFill>
                          <a:schemeClr val="tx1"/>
                        </a:solidFill>
                      </a:endParaRP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~50 MtCO</a:t>
                      </a:r>
                      <a:r>
                        <a:rPr kumimoji="0" lang="en-US" sz="1200" b="1" i="0" u="none" strike="noStrike" kern="1200" cap="none" spc="0" normalizeH="0" baseline="-25000" noProof="0" dirty="0">
                          <a:ln>
                            <a:noFill/>
                          </a:ln>
                          <a:solidFill>
                            <a:schemeClr val="tx1"/>
                          </a:solidFill>
                          <a:effectLst/>
                          <a:uLnTx/>
                          <a:uFillTx/>
                          <a:latin typeface="+mn-lt"/>
                          <a:ea typeface="+mn-ea"/>
                          <a:cs typeface="+mn-cs"/>
                        </a:rPr>
                        <a:t>2</a:t>
                      </a: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&lt;1 MtCO</a:t>
                      </a:r>
                      <a:r>
                        <a:rPr kumimoji="0" lang="en-US" sz="1200" b="1" i="0" u="none" strike="noStrike" kern="1200" cap="none" spc="0" normalizeH="0" baseline="-25000" noProof="0" dirty="0">
                          <a:ln>
                            <a:noFill/>
                          </a:ln>
                          <a:solidFill>
                            <a:schemeClr val="tx1"/>
                          </a:solidFill>
                          <a:effectLst/>
                          <a:uLnTx/>
                          <a:uFillTx/>
                          <a:latin typeface="+mn-lt"/>
                          <a:ea typeface="+mn-ea"/>
                          <a:cs typeface="+mn-cs"/>
                        </a:rPr>
                        <a:t>2</a:t>
                      </a:r>
                    </a:p>
                  </a:txBody>
                  <a:tcP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67827974"/>
                  </a:ext>
                </a:extLst>
              </a:tr>
              <a:tr h="568304">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dirty="0">
                          <a:solidFill>
                            <a:schemeClr val="tx1"/>
                          </a:solidFill>
                        </a:rPr>
                        <a:t>Technological readiness level</a:t>
                      </a:r>
                      <a:endParaRPr lang="en-US" sz="1200" b="1" baseline="-25000" dirty="0">
                        <a:solidFill>
                          <a:schemeClr val="tx1"/>
                        </a:solidFill>
                      </a:endParaRPr>
                    </a:p>
                    <a:p>
                      <a:pPr marL="0" marR="0" lvl="0" indent="0" algn="l" defTabSz="711200" rtl="0" eaLnBrk="1" fontAlgn="auto" latinLnBrk="0" hangingPunct="1">
                        <a:lnSpc>
                          <a:spcPct val="100000"/>
                        </a:lnSpc>
                        <a:spcBef>
                          <a:spcPts val="1200"/>
                        </a:spcBef>
                        <a:spcAft>
                          <a:spcPts val="0"/>
                        </a:spcAft>
                        <a:buClrTx/>
                        <a:buSzTx/>
                        <a:buFontTx/>
                        <a:buNone/>
                        <a:tabLst/>
                        <a:defRPr/>
                      </a:pPr>
                      <a:endParaRPr lang="en-US" sz="1200" b="1" baseline="-25000" dirty="0">
                        <a:solidFill>
                          <a:schemeClr val="tx1"/>
                        </a:solidFill>
                      </a:endParaRP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High with immediate scalability</a:t>
                      </a: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Low to medium with limited scalability;</a:t>
                      </a:r>
                      <a:br>
                        <a:rPr kumimoji="0" lang="en-US" sz="1200" b="1" i="0" u="none" strike="noStrike" kern="1200" cap="none" spc="0" normalizeH="0" baseline="0" noProof="0" dirty="0">
                          <a:ln>
                            <a:noFill/>
                          </a:ln>
                          <a:solidFill>
                            <a:srgbClr val="000000"/>
                          </a:solidFill>
                          <a:effectLst/>
                          <a:uLnTx/>
                          <a:uFillTx/>
                          <a:latin typeface="+mn-lt"/>
                          <a:ea typeface="+mn-ea"/>
                          <a:cs typeface="+mn-cs"/>
                        </a:rPr>
                      </a:br>
                      <a:r>
                        <a:rPr kumimoji="0" lang="en-US" sz="1200" b="0" i="1" u="none" strike="noStrike" kern="1200" cap="none" spc="0" normalizeH="0" baseline="0" noProof="0" dirty="0">
                          <a:ln>
                            <a:noFill/>
                          </a:ln>
                          <a:solidFill>
                            <a:schemeClr val="tx1"/>
                          </a:solidFill>
                          <a:effectLst/>
                          <a:uLnTx/>
                          <a:uFillTx/>
                          <a:latin typeface="+mn-lt"/>
                          <a:ea typeface="+mn-ea"/>
                          <a:cs typeface="+mn-cs"/>
                        </a:rPr>
                        <a:t>DAC is medium while others are relatively low</a:t>
                      </a:r>
                      <a:endParaRPr kumimoji="0" lang="en-US" sz="1200" b="1" i="1" u="none" strike="noStrike" kern="1200" cap="none" spc="0" normalizeH="0" baseline="0" noProof="0" dirty="0">
                        <a:ln>
                          <a:noFill/>
                        </a:ln>
                        <a:solidFill>
                          <a:schemeClr val="tx1"/>
                        </a:solidFill>
                        <a:effectLst/>
                        <a:uLnTx/>
                        <a:uFillTx/>
                        <a:latin typeface="+mn-lt"/>
                        <a:ea typeface="+mn-ea"/>
                        <a:cs typeface="+mn-cs"/>
                      </a:endParaRPr>
                    </a:p>
                  </a:txBody>
                  <a:tcP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10908883"/>
                  </a:ext>
                </a:extLst>
              </a:tr>
              <a:tr h="663021">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baseline="0" dirty="0">
                          <a:solidFill>
                            <a:schemeClr val="tx1"/>
                          </a:solidFill>
                        </a:rPr>
                        <a:t>Cost of CCUS </a:t>
                      </a:r>
                      <a:r>
                        <a:rPr kumimoji="0" lang="en-US" sz="1200" b="1" i="0" u="none" strike="noStrike" kern="1200" cap="none" spc="0" normalizeH="0" baseline="0" noProof="0" dirty="0">
                          <a:ln>
                            <a:noFill/>
                          </a:ln>
                          <a:solidFill>
                            <a:schemeClr val="tx1"/>
                          </a:solidFill>
                          <a:effectLst/>
                          <a:uLnTx/>
                          <a:uFillTx/>
                          <a:latin typeface="+mn-lt"/>
                          <a:ea typeface="+mn-ea"/>
                          <a:cs typeface="+mn-cs"/>
                        </a:rPr>
                        <a:t>per ton of CO</a:t>
                      </a:r>
                      <a:r>
                        <a:rPr kumimoji="0" lang="en-US" sz="1200" b="1" i="0" u="none" strike="noStrike" kern="1200" cap="none" spc="0" normalizeH="0" baseline="-25000" noProof="0" dirty="0">
                          <a:ln>
                            <a:noFill/>
                          </a:ln>
                          <a:solidFill>
                            <a:schemeClr val="tx1"/>
                          </a:solidFill>
                          <a:effectLst/>
                          <a:uLnTx/>
                          <a:uFillTx/>
                          <a:latin typeface="+mn-lt"/>
                          <a:ea typeface="+mn-ea"/>
                          <a:cs typeface="+mn-cs"/>
                        </a:rPr>
                        <a:t>2 </a:t>
                      </a:r>
                      <a:endParaRPr lang="en-US" sz="1200" b="1" baseline="0" dirty="0">
                        <a:solidFill>
                          <a:schemeClr val="tx1"/>
                        </a:solidFill>
                      </a:endParaRP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$21-$210 </a:t>
                      </a:r>
                      <a:r>
                        <a:rPr kumimoji="0" lang="en-US" sz="1200" b="0" i="0" u="none" strike="noStrike" kern="1200" cap="none" spc="0" normalizeH="0" baseline="0" noProof="0" dirty="0">
                          <a:ln>
                            <a:noFill/>
                          </a:ln>
                          <a:solidFill>
                            <a:schemeClr val="tx1"/>
                          </a:solidFill>
                          <a:effectLst/>
                          <a:uLnTx/>
                          <a:uFillTx/>
                          <a:latin typeface="+mn-lt"/>
                          <a:ea typeface="+mn-ea"/>
                          <a:cs typeface="+mn-cs"/>
                        </a:rPr>
                        <a:t>depending on industry</a:t>
                      </a:r>
                      <a:endParaRPr kumimoji="0" lang="en-US" sz="1200" b="1" i="0" u="none" strike="noStrike" kern="1200" cap="none" spc="0" normalizeH="0" baseline="-25000" noProof="0" dirty="0">
                        <a:ln>
                          <a:noFill/>
                        </a:ln>
                        <a:solidFill>
                          <a:schemeClr val="tx1"/>
                        </a:solidFill>
                        <a:effectLst/>
                        <a:uLnTx/>
                        <a:uFillTx/>
                        <a:latin typeface="+mn-lt"/>
                        <a:ea typeface="+mn-ea"/>
                        <a:cs typeface="+mn-cs"/>
                      </a:endParaRP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DAC:</a:t>
                      </a:r>
                      <a:r>
                        <a:rPr kumimoji="0" lang="en-US" sz="1200" b="0" i="0" u="none" strike="noStrike" kern="1200" cap="none" spc="0" normalizeH="0" baseline="0" noProof="0" dirty="0">
                          <a:ln>
                            <a:noFill/>
                          </a:ln>
                          <a:solidFill>
                            <a:schemeClr val="tx1"/>
                          </a:solidFill>
                          <a:effectLst/>
                          <a:uLnTx/>
                          <a:uFillTx/>
                          <a:latin typeface="+mn-lt"/>
                          <a:ea typeface="+mn-ea"/>
                          <a:cs typeface="+mn-cs"/>
                        </a:rPr>
                        <a:t> $135-$345</a:t>
                      </a:r>
                      <a:br>
                        <a:rPr kumimoji="0" lang="en-US" sz="1200" b="1" i="0" u="none" strike="noStrike" kern="1200" cap="none" spc="0" normalizeH="0" baseline="0" noProof="0" dirty="0">
                          <a:ln>
                            <a:noFill/>
                          </a:ln>
                          <a:solidFill>
                            <a:schemeClr val="tx1"/>
                          </a:solidFill>
                          <a:effectLst/>
                          <a:uLnTx/>
                          <a:uFillTx/>
                          <a:latin typeface="+mn-lt"/>
                          <a:ea typeface="+mn-ea"/>
                          <a:cs typeface="+mn-cs"/>
                        </a:rPr>
                      </a:br>
                      <a:r>
                        <a:rPr kumimoji="0" lang="en-US" sz="1200" b="1" i="0" u="none" strike="noStrike" kern="1200" cap="none" spc="0" normalizeH="0" baseline="0" noProof="0" dirty="0">
                          <a:ln>
                            <a:noFill/>
                          </a:ln>
                          <a:solidFill>
                            <a:schemeClr val="tx1"/>
                          </a:solidFill>
                          <a:effectLst/>
                          <a:uLnTx/>
                          <a:uFillTx/>
                          <a:latin typeface="+mn-lt"/>
                          <a:ea typeface="+mn-ea"/>
                          <a:cs typeface="+mn-cs"/>
                        </a:rPr>
                        <a:t>Enhanced weathering: </a:t>
                      </a:r>
                      <a:r>
                        <a:rPr kumimoji="0" lang="en-US" sz="1200" b="0" i="0" u="none" strike="noStrike" kern="1200" cap="none" spc="0" normalizeH="0" baseline="0" noProof="0" dirty="0">
                          <a:ln>
                            <a:noFill/>
                          </a:ln>
                          <a:solidFill>
                            <a:schemeClr val="tx1"/>
                          </a:solidFill>
                          <a:effectLst/>
                          <a:uLnTx/>
                          <a:uFillTx/>
                          <a:latin typeface="+mn-lt"/>
                          <a:ea typeface="+mn-ea"/>
                          <a:cs typeface="+mn-cs"/>
                        </a:rPr>
                        <a:t>$50-$200</a:t>
                      </a:r>
                      <a:br>
                        <a:rPr kumimoji="0" lang="en-US" sz="1200" b="1" i="0" u="none" strike="noStrike" kern="1200" cap="none" spc="0" normalizeH="0" baseline="0" noProof="0" dirty="0">
                          <a:ln>
                            <a:noFill/>
                          </a:ln>
                          <a:solidFill>
                            <a:schemeClr val="tx1"/>
                          </a:solidFill>
                          <a:effectLst/>
                          <a:uLnTx/>
                          <a:uFillTx/>
                          <a:latin typeface="+mn-lt"/>
                          <a:ea typeface="+mn-ea"/>
                          <a:cs typeface="+mn-cs"/>
                        </a:rPr>
                      </a:br>
                      <a:r>
                        <a:rPr kumimoji="0" lang="en-US" sz="1200" b="1" i="0" u="none" strike="noStrike" kern="1200" cap="none" spc="0" normalizeH="0" baseline="0" noProof="0" dirty="0">
                          <a:ln>
                            <a:noFill/>
                          </a:ln>
                          <a:solidFill>
                            <a:schemeClr val="tx1"/>
                          </a:solidFill>
                          <a:effectLst/>
                          <a:uLnTx/>
                          <a:uFillTx/>
                          <a:latin typeface="+mn-lt"/>
                          <a:ea typeface="+mn-ea"/>
                          <a:cs typeface="+mn-cs"/>
                        </a:rPr>
                        <a:t>Ocean methods: </a:t>
                      </a:r>
                      <a:r>
                        <a:rPr kumimoji="0" lang="en-US" sz="1200" b="0" i="0" u="none" strike="noStrike" kern="1200" cap="none" spc="0" normalizeH="0" baseline="0" noProof="0" dirty="0">
                          <a:ln>
                            <a:noFill/>
                          </a:ln>
                          <a:solidFill>
                            <a:schemeClr val="tx1"/>
                          </a:solidFill>
                          <a:effectLst/>
                          <a:uLnTx/>
                          <a:uFillTx/>
                          <a:latin typeface="+mn-lt"/>
                          <a:ea typeface="+mn-ea"/>
                          <a:cs typeface="+mn-cs"/>
                        </a:rPr>
                        <a:t>$50-$150</a:t>
                      </a:r>
                    </a:p>
                  </a:txBody>
                  <a:tcP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20094025"/>
                  </a:ext>
                </a:extLst>
              </a:tr>
            </a:tbl>
          </a:graphicData>
        </a:graphic>
      </p:graphicFrame>
      <p:sp>
        <p:nvSpPr>
          <p:cNvPr id="64" name="Oval 63">
            <a:extLst>
              <a:ext uri="{FF2B5EF4-FFF2-40B4-BE49-F238E27FC236}">
                <a16:creationId xmlns:a16="http://schemas.microsoft.com/office/drawing/2014/main" id="{F4F3E33D-7536-0197-5DE1-56010C0EA34F}"/>
              </a:ext>
            </a:extLst>
          </p:cNvPr>
          <p:cNvSpPr/>
          <p:nvPr/>
        </p:nvSpPr>
        <p:spPr bwMode="gray">
          <a:xfrm>
            <a:off x="7752137" y="1731974"/>
            <a:ext cx="274320" cy="27432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50" b="1" i="0" u="none" strike="noStrike" kern="1200" cap="none" spc="0" normalizeH="0" baseline="0" noProof="0" dirty="0">
                <a:ln>
                  <a:noFill/>
                </a:ln>
                <a:solidFill>
                  <a:srgbClr val="FFFFFF"/>
                </a:solidFill>
                <a:effectLst/>
                <a:uLnTx/>
                <a:uFillTx/>
                <a:latin typeface="Arial"/>
                <a:ea typeface="+mn-ea"/>
                <a:cs typeface="+mn-cs"/>
              </a:rPr>
              <a:t>2</a:t>
            </a:r>
            <a:endParaRPr kumimoji="0" lang="en-US" sz="1150" b="1" i="0" u="none" strike="noStrike" kern="1200" cap="none" spc="0" normalizeH="0" baseline="0" noProof="0" dirty="0">
              <a:ln>
                <a:noFill/>
              </a:ln>
              <a:solidFill>
                <a:srgbClr val="FFFFFF"/>
              </a:solidFill>
              <a:effectLst/>
              <a:uLnTx/>
              <a:uFillTx/>
              <a:latin typeface="Arial"/>
              <a:ea typeface="+mn-ea"/>
              <a:cs typeface="Arial"/>
            </a:endParaRPr>
          </a:p>
        </p:txBody>
      </p:sp>
      <p:sp>
        <p:nvSpPr>
          <p:cNvPr id="75" name="Oval 74">
            <a:extLst>
              <a:ext uri="{FF2B5EF4-FFF2-40B4-BE49-F238E27FC236}">
                <a16:creationId xmlns:a16="http://schemas.microsoft.com/office/drawing/2014/main" id="{3C9205DE-5FB4-A2FB-B55E-836BA26DDC71}"/>
              </a:ext>
            </a:extLst>
          </p:cNvPr>
          <p:cNvSpPr/>
          <p:nvPr/>
        </p:nvSpPr>
        <p:spPr bwMode="gray">
          <a:xfrm>
            <a:off x="3580124" y="1731974"/>
            <a:ext cx="274320" cy="274320"/>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50" b="1" i="0" u="none" strike="noStrike" kern="1200" cap="none" spc="0" normalizeH="0" baseline="0" noProof="0" dirty="0">
                <a:ln>
                  <a:noFill/>
                </a:ln>
                <a:solidFill>
                  <a:srgbClr val="FFFFFF"/>
                </a:solidFill>
                <a:effectLst/>
                <a:uLnTx/>
                <a:uFillTx/>
                <a:latin typeface="Arial"/>
                <a:ea typeface="+mn-ea"/>
                <a:cs typeface="+mn-cs"/>
              </a:rPr>
              <a:t>1</a:t>
            </a:r>
            <a:endParaRPr kumimoji="0" lang="en-US" sz="1150" b="1" i="0" u="none" strike="noStrike" kern="1200" cap="none" spc="0" normalizeH="0" baseline="0" noProof="0" dirty="0">
              <a:ln>
                <a:noFill/>
              </a:ln>
              <a:solidFill>
                <a:srgbClr val="FFFFFF"/>
              </a:solidFill>
              <a:effectLst/>
              <a:uLnTx/>
              <a:uFillTx/>
              <a:latin typeface="Arial"/>
              <a:ea typeface="+mn-ea"/>
              <a:cs typeface="Arial"/>
            </a:endParaRPr>
          </a:p>
        </p:txBody>
      </p:sp>
      <p:sp>
        <p:nvSpPr>
          <p:cNvPr id="113" name="btfpNotesBox962619">
            <a:extLst>
              <a:ext uri="{FF2B5EF4-FFF2-40B4-BE49-F238E27FC236}">
                <a16:creationId xmlns:a16="http://schemas.microsoft.com/office/drawing/2014/main" id="{0EE4F618-43F3-DF04-2669-12BADCBEDF2C}"/>
              </a:ext>
            </a:extLst>
          </p:cNvPr>
          <p:cNvSpPr txBox="1"/>
          <p:nvPr>
            <p:custDataLst>
              <p:tags r:id="rId3"/>
            </p:custDataLst>
          </p:nvPr>
        </p:nvSpPr>
        <p:spPr bwMode="gray">
          <a:xfrm>
            <a:off x="330200" y="6272784"/>
            <a:ext cx="11531600" cy="492443"/>
          </a:xfrm>
          <a:prstGeom prst="rect">
            <a:avLst/>
          </a:prstGeom>
          <a:noFill/>
        </p:spPr>
        <p:txBody>
          <a:bodyPr vert="horz" wrap="square" lIns="0" tIns="0" rIns="0" bIns="0" rtlCol="0" anchor="b">
            <a:spAutoFit/>
          </a:bodyPr>
          <a:lstStyle/>
          <a:p>
            <a:pPr>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a:defRPr/>
            </a:pPr>
            <a:endParaRPr lang="en-US" sz="800" dirty="0">
              <a:solidFill>
                <a:srgbClr val="000000"/>
              </a:solidFill>
              <a:latin typeface="Arial"/>
            </a:endParaRPr>
          </a:p>
          <a:p>
            <a:pPr>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IEA,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6"/>
              </a:rPr>
              <a:t>CCUS</a:t>
            </a:r>
            <a:r>
              <a:rPr kumimoji="0" lang="en-US" sz="800" b="0" i="0" u="none" strike="noStrike" kern="1200" cap="none" spc="0" normalizeH="0" baseline="0" noProof="0" dirty="0">
                <a:ln>
                  <a:noFill/>
                </a:ln>
                <a:solidFill>
                  <a:srgbClr val="000000"/>
                </a:solidFill>
                <a:effectLst/>
                <a:uLnTx/>
                <a:uFillTx/>
                <a:latin typeface="Arial"/>
                <a:ea typeface="+mn-ea"/>
                <a:cs typeface="+mn-cs"/>
              </a:rPr>
              <a:t> (2025);</a:t>
            </a:r>
            <a:r>
              <a:rPr lang="en-US" sz="800" dirty="0">
                <a:solidFill>
                  <a:srgbClr val="000000"/>
                </a:solidFill>
                <a:latin typeface="Arial"/>
              </a:rPr>
              <a:t> IEA,</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7"/>
              </a:rPr>
              <a:t>BECCS</a:t>
            </a:r>
            <a:r>
              <a:rPr kumimoji="0" lang="en-US" sz="800" b="0" i="0" u="none" strike="noStrike" kern="1200" cap="none" spc="0" normalizeH="0" baseline="0" noProof="0" dirty="0">
                <a:ln>
                  <a:noFill/>
                </a:ln>
                <a:solidFill>
                  <a:srgbClr val="000000"/>
                </a:solidFill>
                <a:effectLst/>
                <a:uLnTx/>
                <a:uFillTx/>
                <a:latin typeface="Arial"/>
                <a:ea typeface="+mn-ea"/>
                <a:cs typeface="+mn-cs"/>
              </a:rPr>
              <a:t> (2023); IEA,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8"/>
              </a:rPr>
              <a:t>DAC</a:t>
            </a:r>
            <a:r>
              <a:rPr kumimoji="0" lang="en-US" sz="800" b="0" i="0" u="none" strike="noStrike" kern="1200" cap="none" spc="0" normalizeH="0" baseline="0" noProof="0" dirty="0">
                <a:ln>
                  <a:noFill/>
                </a:ln>
                <a:solidFill>
                  <a:srgbClr val="000000"/>
                </a:solidFill>
                <a:effectLst/>
                <a:uLnTx/>
                <a:uFillTx/>
                <a:latin typeface="Arial"/>
                <a:ea typeface="+mn-ea"/>
                <a:cs typeface="+mn-cs"/>
              </a:rPr>
              <a:t> (2022); DoE, </a:t>
            </a:r>
            <a:r>
              <a:rPr lang="en-US" altLang="zh-CN" sz="800" dirty="0">
                <a:hlinkClick r:id="rId19"/>
              </a:rPr>
              <a:t>Pathways to Commercial Liftoff: Industrial Decarbonization</a:t>
            </a:r>
            <a:r>
              <a:rPr kumimoji="0" lang="en-US" sz="800" b="0" i="0" u="none" strike="noStrike" kern="1200" cap="none" spc="0" normalizeH="0" baseline="0" noProof="0" dirty="0">
                <a:ln>
                  <a:noFill/>
                </a:ln>
                <a:solidFill>
                  <a:srgbClr val="000000"/>
                </a:solidFill>
                <a:effectLst/>
                <a:uLnTx/>
                <a:uFillTx/>
                <a:latin typeface="Arial"/>
              </a:rPr>
              <a:t>, (2023).</a:t>
            </a:r>
            <a:endParaRPr kumimoji="0" lang="en-US" sz="1800" b="0" i="0" u="none" strike="noStrike" kern="1200" cap="none" spc="0" normalizeH="0" baseline="0" noProof="0" dirty="0">
              <a:ln>
                <a:noFill/>
              </a:ln>
              <a:solidFill>
                <a:srgbClr val="000000"/>
              </a:solidFill>
              <a:effectLst/>
              <a:uLnTx/>
              <a:uFillTx/>
              <a:latin typeface="Arial"/>
              <a:ea typeface="+mn-ea"/>
              <a:cs typeface="Arial"/>
            </a:endParaRPr>
          </a:p>
          <a:p>
            <a:pPr lvl="0">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lang="en-US" sz="800" dirty="0">
                <a:solidFill>
                  <a:srgbClr val="000000"/>
                </a:solidFill>
              </a:rPr>
              <a:t>Maitreyi Menon, Michelle Priscilla, </a:t>
            </a:r>
            <a:r>
              <a:rPr kumimoji="0" lang="en-US" sz="800" b="0" i="0" u="none" strike="noStrike" kern="1200" cap="none" spc="0" normalizeH="0" baseline="0" noProof="0" dirty="0">
                <a:ln>
                  <a:noFill/>
                </a:ln>
                <a:solidFill>
                  <a:srgbClr val="000000"/>
                </a:solidFill>
                <a:effectLst/>
                <a:uLnTx/>
                <a:uFillTx/>
                <a:latin typeface="Arial"/>
                <a:ea typeface="+mn-ea"/>
                <a:cs typeface="+mn-cs"/>
              </a:rPr>
              <a:t>Anda Wang, Yosafat Partogi, Hyae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0"/>
              </a:rPr>
              <a:t>Gernot Wagner</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1"/>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22"/>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btfpCallout843070">
            <a:extLst>
              <a:ext uri="{FF2B5EF4-FFF2-40B4-BE49-F238E27FC236}">
                <a16:creationId xmlns:a16="http://schemas.microsoft.com/office/drawing/2014/main" id="{EEEC82D9-D6C1-F266-3C86-D27A8652BADB}"/>
              </a:ext>
            </a:extLst>
          </p:cNvPr>
          <p:cNvSpPr/>
          <p:nvPr/>
        </p:nvSpPr>
        <p:spPr bwMode="gray">
          <a:xfrm>
            <a:off x="5992109" y="3906885"/>
            <a:ext cx="1337865" cy="514886"/>
          </a:xfrm>
          <a:prstGeom prst="wedgeRectCallout">
            <a:avLst>
              <a:gd name="adj1" fmla="val -65755"/>
              <a:gd name="adj2" fmla="val 3055"/>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mn-cs"/>
              </a:rPr>
              <a:t>Vast majority of current capture is industrial point source.</a:t>
            </a:r>
            <a:endParaRPr kumimoji="0" lang="en-US" sz="800" b="1"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23" name="Chart 22">
            <a:extLst>
              <a:ext uri="{FF2B5EF4-FFF2-40B4-BE49-F238E27FC236}">
                <a16:creationId xmlns:a16="http://schemas.microsoft.com/office/drawing/2014/main" id="{C1BF8E30-0A6D-DE74-20B0-508A376260F1}"/>
              </a:ext>
            </a:extLst>
          </p:cNvPr>
          <p:cNvGraphicFramePr/>
          <p:nvPr>
            <p:custDataLst>
              <p:tags r:id="rId4"/>
            </p:custDataLst>
            <p:extLst>
              <p:ext uri="{D42A27DB-BD31-4B8C-83A1-F6EECF244321}">
                <p14:modId xmlns:p14="http://schemas.microsoft.com/office/powerpoint/2010/main" val="1781939690"/>
              </p:ext>
            </p:extLst>
          </p:nvPr>
        </p:nvGraphicFramePr>
        <p:xfrm>
          <a:off x="4664075" y="2879725"/>
          <a:ext cx="1927225" cy="1046163"/>
        </p:xfrm>
        <a:graphic>
          <a:graphicData uri="http://schemas.openxmlformats.org/drawingml/2006/chart">
            <c:chart xmlns:c="http://schemas.openxmlformats.org/drawingml/2006/chart" xmlns:r="http://schemas.openxmlformats.org/officeDocument/2006/relationships" r:id="rId23"/>
          </a:graphicData>
        </a:graphic>
      </p:graphicFrame>
      <p:sp>
        <p:nvSpPr>
          <p:cNvPr id="34" name="Text Placeholder 10">
            <a:extLst>
              <a:ext uri="{FF2B5EF4-FFF2-40B4-BE49-F238E27FC236}">
                <a16:creationId xmlns:a16="http://schemas.microsoft.com/office/drawing/2014/main" id="{73EC9C1D-19A1-34B9-B74C-E076B8224B29}"/>
              </a:ext>
            </a:extLst>
          </p:cNvPr>
          <p:cNvSpPr>
            <a:spLocks noGrp="1"/>
          </p:cNvSpPr>
          <p:nvPr>
            <p:custDataLst>
              <p:tags r:id="rId5"/>
            </p:custDataLst>
          </p:nvPr>
        </p:nvSpPr>
        <p:spPr bwMode="auto">
          <a:xfrm>
            <a:off x="5762625" y="3032125"/>
            <a:ext cx="35718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0CBFFF4D-D8DF-48A2-B22C-42B174738CCD}" type="datetime'''''''''''''''''''''C''e''me''''n''t'''''''''">
              <a:rPr kumimoji="0" lang="en-US"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Cement</a:t>
            </a:fld>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70" name="Text Placeholder 10">
            <a:extLst>
              <a:ext uri="{FF2B5EF4-FFF2-40B4-BE49-F238E27FC236}">
                <a16:creationId xmlns:a16="http://schemas.microsoft.com/office/drawing/2014/main" id="{115DFB91-512B-3844-A114-92FBEDCA92F2}"/>
              </a:ext>
            </a:extLst>
          </p:cNvPr>
          <p:cNvSpPr>
            <a:spLocks noGrp="1"/>
          </p:cNvSpPr>
          <p:nvPr>
            <p:custDataLst>
              <p:tags r:id="rId6"/>
            </p:custDataLst>
          </p:nvPr>
        </p:nvSpPr>
        <p:spPr bwMode="gray">
          <a:xfrm>
            <a:off x="5800725" y="3351213"/>
            <a:ext cx="233363" cy="122238"/>
          </a:xfrm>
          <a:prstGeom prst="rect">
            <a:avLst/>
          </a:prstGeom>
          <a:solidFill>
            <a:schemeClr val="accent2"/>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638E31AC-8458-4F5B-85FB-86C1190B00E8}" type="datetime'''1''''''''''''''''''''''''''''''5''''%'''''''''''''''">
              <a:rPr kumimoji="0" lang="en-US" alt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15%</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ext Placeholder 10">
            <a:extLst>
              <a:ext uri="{FF2B5EF4-FFF2-40B4-BE49-F238E27FC236}">
                <a16:creationId xmlns:a16="http://schemas.microsoft.com/office/drawing/2014/main" id="{115DFB91-512B-3844-A114-92FBEDCA92F2}"/>
              </a:ext>
            </a:extLst>
          </p:cNvPr>
          <p:cNvSpPr>
            <a:spLocks noGrp="1"/>
          </p:cNvSpPr>
          <p:nvPr>
            <p:custDataLst>
              <p:tags r:id="rId7"/>
            </p:custDataLst>
          </p:nvPr>
        </p:nvSpPr>
        <p:spPr bwMode="auto">
          <a:xfrm>
            <a:off x="6086475" y="3359150"/>
            <a:ext cx="53498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Arial"/>
                <a:ea typeface="+mn-ea"/>
                <a:cs typeface="+mn-cs"/>
              </a:rPr>
              <a:t>Iron &amp; steel</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Text Placeholder 10">
            <a:extLst>
              <a:ext uri="{FF2B5EF4-FFF2-40B4-BE49-F238E27FC236}">
                <a16:creationId xmlns:a16="http://schemas.microsoft.com/office/drawing/2014/main" id="{115DFB91-512B-3844-A114-92FBEDCA92F2}"/>
              </a:ext>
            </a:extLst>
          </p:cNvPr>
          <p:cNvSpPr>
            <a:spLocks noGrp="1"/>
          </p:cNvSpPr>
          <p:nvPr>
            <p:custDataLst>
              <p:tags r:id="rId8"/>
            </p:custDataLst>
          </p:nvPr>
        </p:nvSpPr>
        <p:spPr bwMode="auto">
          <a:xfrm>
            <a:off x="5373688" y="3684588"/>
            <a:ext cx="42386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BC224332-BCF5-4443-A047-830EB0D5C731}" type="datetime'C''h''''''''''''''''''e''''''mi''''c''''''''a''''l'''">
              <a:rPr kumimoji="0" lang="en-US"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Chemical</a:t>
            </a:fld>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25" name="Text Placeholder 10">
            <a:extLst>
              <a:ext uri="{FF2B5EF4-FFF2-40B4-BE49-F238E27FC236}">
                <a16:creationId xmlns:a16="http://schemas.microsoft.com/office/drawing/2014/main" id="{283CC222-AF21-87A9-0ED8-AC61BA0810E5}"/>
              </a:ext>
            </a:extLst>
          </p:cNvPr>
          <p:cNvSpPr>
            <a:spLocks noGrp="1"/>
          </p:cNvSpPr>
          <p:nvPr>
            <p:custDataLst>
              <p:tags r:id="rId9"/>
            </p:custDataLst>
          </p:nvPr>
        </p:nvSpPr>
        <p:spPr bwMode="auto">
          <a:xfrm>
            <a:off x="5022850" y="3212783"/>
            <a:ext cx="30638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F2BF89DA-429B-4284-98A1-B32A23D4E6EB}" type="datetime'''''''''O''''''''''t''''''h''''''''''e''''''''''rs'''''''''">
              <a:rPr kumimoji="0" lang="en-US"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Others</a:t>
            </a:fld>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Text Placeholder 10">
            <a:extLst>
              <a:ext uri="{FF2B5EF4-FFF2-40B4-BE49-F238E27FC236}">
                <a16:creationId xmlns:a16="http://schemas.microsoft.com/office/drawing/2014/main" id="{115DFB91-512B-3844-A114-92FBEDCA92F2}"/>
              </a:ext>
            </a:extLst>
          </p:cNvPr>
          <p:cNvSpPr>
            <a:spLocks noGrp="1"/>
          </p:cNvSpPr>
          <p:nvPr>
            <p:custDataLst>
              <p:tags r:id="rId10"/>
            </p:custDataLst>
          </p:nvPr>
        </p:nvSpPr>
        <p:spPr bwMode="gray">
          <a:xfrm>
            <a:off x="5581650" y="3232150"/>
            <a:ext cx="233363" cy="122238"/>
          </a:xfrm>
          <a:prstGeom prst="rect">
            <a:avLst/>
          </a:prstGeom>
          <a:solidFill>
            <a:schemeClr val="accent1"/>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E7759D7-E985-4638-B249-9378DF312F45}" type="datetime'''1''''''''''''8''''''''''''%'''''''''''''''''''''''''''''">
              <a:rPr lang="en-US" altLang="en-US" sz="800" smtClean="0">
                <a:solidFill>
                  <a:schemeClr val="bg1"/>
                </a:solidFill>
                <a:effectLst/>
              </a:rPr>
              <a:pPr marL="0" lvl="0" indent="0" algn="ctr">
                <a:spcBef>
                  <a:spcPct val="0"/>
                </a:spcBef>
                <a:spcAft>
                  <a:spcPct val="0"/>
                </a:spcAft>
                <a:buNone/>
              </a:pPr>
              <a:t>18%</a:t>
            </a:fld>
            <a:endParaRPr lang="en-US" sz="800" dirty="0">
              <a:solidFill>
                <a:schemeClr val="bg1"/>
              </a:solidFill>
            </a:endParaRPr>
          </a:p>
        </p:txBody>
      </p:sp>
      <p:sp>
        <p:nvSpPr>
          <p:cNvPr id="15" name="Text Placeholder 10">
            <a:extLst>
              <a:ext uri="{FF2B5EF4-FFF2-40B4-BE49-F238E27FC236}">
                <a16:creationId xmlns:a16="http://schemas.microsoft.com/office/drawing/2014/main" id="{115DFB91-512B-3844-A114-92FBEDCA92F2}"/>
              </a:ext>
            </a:extLst>
          </p:cNvPr>
          <p:cNvSpPr>
            <a:spLocks noGrp="1"/>
          </p:cNvSpPr>
          <p:nvPr>
            <p:custDataLst>
              <p:tags r:id="rId11"/>
            </p:custDataLst>
          </p:nvPr>
        </p:nvSpPr>
        <p:spPr bwMode="gray">
          <a:xfrm>
            <a:off x="5362575" y="3225800"/>
            <a:ext cx="233363" cy="122238"/>
          </a:xfrm>
          <a:prstGeom prst="rect">
            <a:avLst/>
          </a:prstGeom>
          <a:solidFill>
            <a:schemeClr val="accent4"/>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B353470-976C-46D8-9525-5DF825B2F47E}" type="datetime'''''''''''''''''2''9%'''''''''''''''''''''''''''''''''''''''">
              <a:rPr lang="en-US" altLang="en-US" sz="800" smtClean="0">
                <a:solidFill>
                  <a:schemeClr val="bg1"/>
                </a:solidFill>
                <a:effectLst/>
              </a:rPr>
              <a:pPr marL="0" lvl="0" indent="0" algn="ctr">
                <a:spcBef>
                  <a:spcPct val="0"/>
                </a:spcBef>
                <a:spcAft>
                  <a:spcPct val="0"/>
                </a:spcAft>
                <a:buNone/>
              </a:pPr>
              <a:t>29%</a:t>
            </a:fld>
            <a:endParaRPr lang="en-US" sz="800" dirty="0">
              <a:solidFill>
                <a:schemeClr val="bg1"/>
              </a:solidFill>
            </a:endParaRPr>
          </a:p>
        </p:txBody>
      </p:sp>
      <p:graphicFrame>
        <p:nvGraphicFramePr>
          <p:cNvPr id="20" name="图表 19">
            <a:extLst>
              <a:ext uri="{FF2B5EF4-FFF2-40B4-BE49-F238E27FC236}">
                <a16:creationId xmlns:a16="http://schemas.microsoft.com/office/drawing/2014/main" id="{BB2BE5E4-0678-D23C-9075-7D470CAE89AA}"/>
              </a:ext>
            </a:extLst>
          </p:cNvPr>
          <p:cNvGraphicFramePr>
            <a:graphicFrameLocks/>
          </p:cNvGraphicFramePr>
          <p:nvPr/>
        </p:nvGraphicFramePr>
        <p:xfrm>
          <a:off x="4997741" y="3795653"/>
          <a:ext cx="1127149" cy="654170"/>
        </p:xfrm>
        <a:graphic>
          <a:graphicData uri="http://schemas.openxmlformats.org/drawingml/2006/chart">
            <c:chart xmlns:c="http://schemas.openxmlformats.org/drawingml/2006/chart" xmlns:r="http://schemas.openxmlformats.org/officeDocument/2006/relationships" r:id="rId24"/>
          </a:graphicData>
        </a:graphic>
      </p:graphicFrame>
      <p:graphicFrame>
        <p:nvGraphicFramePr>
          <p:cNvPr id="22" name="图表 21">
            <a:extLst>
              <a:ext uri="{FF2B5EF4-FFF2-40B4-BE49-F238E27FC236}">
                <a16:creationId xmlns:a16="http://schemas.microsoft.com/office/drawing/2014/main" id="{F238AEA5-0760-EF47-B5D2-ABF3F08891C0}"/>
              </a:ext>
            </a:extLst>
          </p:cNvPr>
          <p:cNvGraphicFramePr>
            <a:graphicFrameLocks/>
          </p:cNvGraphicFramePr>
          <p:nvPr/>
        </p:nvGraphicFramePr>
        <p:xfrm>
          <a:off x="9324116" y="3795653"/>
          <a:ext cx="777981" cy="654170"/>
        </p:xfrm>
        <a:graphic>
          <a:graphicData uri="http://schemas.openxmlformats.org/drawingml/2006/chart">
            <c:chart xmlns:c="http://schemas.openxmlformats.org/drawingml/2006/chart" xmlns:r="http://schemas.openxmlformats.org/officeDocument/2006/relationships" r:id="rId25"/>
          </a:graphicData>
        </a:graphic>
      </p:graphicFrame>
      <p:sp>
        <p:nvSpPr>
          <p:cNvPr id="24" name="文本框 1">
            <a:extLst>
              <a:ext uri="{FF2B5EF4-FFF2-40B4-BE49-F238E27FC236}">
                <a16:creationId xmlns:a16="http://schemas.microsoft.com/office/drawing/2014/main" id="{C84C87BF-42AC-093F-BA2B-58F668BF0698}"/>
              </a:ext>
            </a:extLst>
          </p:cNvPr>
          <p:cNvSpPr txBox="1"/>
          <p:nvPr/>
        </p:nvSpPr>
        <p:spPr bwMode="gray">
          <a:xfrm flipH="1">
            <a:off x="9591152" y="4032525"/>
            <a:ext cx="396160" cy="180425"/>
          </a:xfrm>
          <a:prstGeom prst="rect">
            <a:avLst/>
          </a:prstGeom>
          <a:no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buNone/>
            </a:pPr>
            <a:r>
              <a:rPr lang="en-US" sz="700" dirty="0"/>
              <a:t>&lt;1</a:t>
            </a:r>
            <a:r>
              <a:rPr lang="en-US" sz="700" kern="1200" dirty="0"/>
              <a:t>%</a:t>
            </a:r>
          </a:p>
        </p:txBody>
      </p:sp>
    </p:spTree>
    <p:custDataLst>
      <p:tags r:id="rId1"/>
    </p:custDataLst>
    <p:extLst>
      <p:ext uri="{BB962C8B-B14F-4D97-AF65-F5344CB8AC3E}">
        <p14:creationId xmlns:p14="http://schemas.microsoft.com/office/powerpoint/2010/main" val="37075883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84046-A187-5B40-DFBE-EA13FAB3601A}"/>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8A8874F-3686-E831-84CC-8CD59C271D8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592" imgH="591" progId="TCLayout.ActiveDocument.1">
                  <p:embed/>
                </p:oleObj>
              </mc:Choice>
              <mc:Fallback>
                <p:oleObj name="think-cell Slide" r:id="rId33" imgW="592" imgH="591" progId="TCLayout.ActiveDocument.1">
                  <p:embed/>
                  <p:pic>
                    <p:nvPicPr>
                      <p:cNvPr id="7" name="think-cell data - do not delete" hidden="1">
                        <a:extLst>
                          <a:ext uri="{FF2B5EF4-FFF2-40B4-BE49-F238E27FC236}">
                            <a16:creationId xmlns:a16="http://schemas.microsoft.com/office/drawing/2014/main" id="{68A8874F-3686-E831-84CC-8CD59C271D84}"/>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C3080F92-4BA9-C572-8B45-42F3C636B7EA}"/>
              </a:ext>
            </a:extLst>
          </p:cNvPr>
          <p:cNvSpPr>
            <a:spLocks noGrp="1"/>
          </p:cNvSpPr>
          <p:nvPr>
            <p:ph type="title"/>
          </p:nvPr>
        </p:nvSpPr>
        <p:spPr/>
        <p:txBody>
          <a:bodyPr vert="horz">
            <a:noAutofit/>
          </a:bodyPr>
          <a:lstStyle/>
          <a:p>
            <a:r>
              <a:rPr lang="en-US" sz="2800" b="1" dirty="0">
                <a:sym typeface="Trebuchet MS" panose="020B0603020202020204" pitchFamily="34" charset="0"/>
              </a:rPr>
              <a:t>Blue H</a:t>
            </a:r>
            <a:r>
              <a:rPr lang="en-US" sz="2800" b="1" baseline="-25000" dirty="0">
                <a:sym typeface="Trebuchet MS" panose="020B0603020202020204" pitchFamily="34" charset="0"/>
              </a:rPr>
              <a:t>2</a:t>
            </a:r>
            <a:r>
              <a:rPr lang="en-US" sz="2800" b="1" dirty="0">
                <a:sym typeface="Trebuchet MS" panose="020B0603020202020204" pitchFamily="34" charset="0"/>
              </a:rPr>
              <a:t> is financially attractive provided CCUS costs decrease and policy incentives continue</a:t>
            </a:r>
            <a:endParaRPr lang="en-US" dirty="0"/>
          </a:p>
        </p:txBody>
      </p:sp>
      <p:sp>
        <p:nvSpPr>
          <p:cNvPr id="280" name="btfpNotesBox962619">
            <a:extLst>
              <a:ext uri="{FF2B5EF4-FFF2-40B4-BE49-F238E27FC236}">
                <a16:creationId xmlns:a16="http://schemas.microsoft.com/office/drawing/2014/main" id="{65979D8B-0AAB-816C-990F-EB3874EE119A}"/>
              </a:ext>
            </a:extLst>
          </p:cNvPr>
          <p:cNvSpPr txBox="1"/>
          <p:nvPr>
            <p:custDataLst>
              <p:tags r:id="rId3"/>
            </p:custDataLst>
          </p:nvPr>
        </p:nvSpPr>
        <p:spPr bwMode="gray">
          <a:xfrm>
            <a:off x="330200" y="6272784"/>
            <a:ext cx="9194800" cy="492443"/>
          </a:xfrm>
          <a:prstGeom prst="rect">
            <a:avLst/>
          </a:prstGeom>
          <a:noFill/>
        </p:spPr>
        <p:txBody>
          <a:bodyPr vert="horz" wrap="square" lIns="0" tIns="0" rIns="0" bIns="0" rtlCol="0" anchor="b">
            <a:spAutoFit/>
          </a:bodyPr>
          <a:lstStyle/>
          <a:p>
            <a:pPr>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Shell Catalysts,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5"/>
              </a:rPr>
              <a:t>The Shell blue hydrogen process</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(2025); Frazier &amp; Deeter</a:t>
            </a:r>
            <a:r>
              <a:rPr lang="en-US" sz="800" dirty="0">
                <a:solidFill>
                  <a:srgbClr val="000000"/>
                </a:solidFill>
                <a:latin typeface="Aria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6"/>
              </a:rPr>
              <a:t>Final rules for the production of clean hydrogen and energy credit </a:t>
            </a:r>
            <a:r>
              <a:rPr kumimoji="0" lang="en-US" sz="800" b="0" i="0" u="none" strike="noStrike" kern="1200" cap="none" spc="0" normalizeH="0" baseline="0" noProof="0" dirty="0">
                <a:ln>
                  <a:noFill/>
                </a:ln>
                <a:solidFill>
                  <a:srgbClr val="000000"/>
                </a:solidFill>
                <a:effectLst/>
                <a:uLnTx/>
                <a:uFillTx/>
                <a:latin typeface="Arial"/>
                <a:ea typeface="+mn-ea"/>
                <a:cs typeface="+mn-cs"/>
              </a:rPr>
              <a:t>(2025); </a:t>
            </a:r>
            <a:r>
              <a:rPr lang="en-US" sz="800" dirty="0">
                <a:solidFill>
                  <a:srgbClr val="000000"/>
                </a:solidFill>
                <a:latin typeface="Arial"/>
              </a:rPr>
              <a:t>Nature Communications, </a:t>
            </a:r>
            <a:r>
              <a:rPr lang="en-US" sz="800" dirty="0">
                <a:solidFill>
                  <a:srgbClr val="000000"/>
                </a:solidFill>
                <a:latin typeface="Arial"/>
                <a:hlinkClick r:id="rId37"/>
              </a:rPr>
              <a:t>Technological evolution of large-scale blue hydrogen production toward the U.S. Hydrogen Energy </a:t>
            </a:r>
            <a:r>
              <a:rPr lang="en-US" sz="800" dirty="0" err="1">
                <a:solidFill>
                  <a:srgbClr val="000000"/>
                </a:solidFill>
                <a:latin typeface="Arial"/>
                <a:hlinkClick r:id="rId37"/>
              </a:rPr>
              <a:t>Earthshot</a:t>
            </a:r>
            <a:r>
              <a:rPr lang="en-US" sz="800" dirty="0">
                <a:solidFill>
                  <a:srgbClr val="000000"/>
                </a:solidFill>
              </a:rPr>
              <a:t> </a:t>
            </a:r>
            <a:r>
              <a:rPr lang="en-US" sz="800" dirty="0">
                <a:solidFill>
                  <a:srgbClr val="000000"/>
                </a:solidFill>
                <a:latin typeface="Arial"/>
              </a:rPr>
              <a:t>(2024); </a:t>
            </a:r>
            <a:r>
              <a:rPr kumimoji="0" lang="en-US" sz="800" b="0" i="0" u="none" strike="noStrike" kern="1200" cap="none" spc="0" normalizeH="0" baseline="0" noProof="0" dirty="0">
                <a:ln>
                  <a:noFill/>
                </a:ln>
                <a:solidFill>
                  <a:srgbClr val="000000"/>
                </a:solidFill>
                <a:effectLst/>
                <a:uLnTx/>
                <a:uFillTx/>
                <a:latin typeface="Arial"/>
                <a:ea typeface="+mn-ea"/>
                <a:cs typeface="+mn-cs"/>
              </a:rPr>
              <a:t>Barnes &amp; Thornburg,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8"/>
              </a:rPr>
              <a:t>Shifting Energy Priorities Are Reshaping the H2Hubs Program</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(2025).</a:t>
            </a:r>
            <a:br>
              <a:rPr kumimoji="0" lang="en-US" sz="800" b="0" i="0" u="none" strike="noStrike" kern="1200" cap="none" spc="0" normalizeH="0" baseline="0" noProof="0" dirty="0">
                <a:ln>
                  <a:noFill/>
                </a:ln>
                <a:solidFill>
                  <a:srgbClr val="000000"/>
                </a:solidFill>
                <a:effectLst/>
                <a:uLnTx/>
                <a:uFillTx/>
                <a:latin typeface="Arial"/>
                <a:ea typeface="+mn-ea"/>
                <a:cs typeface="+mn-cs"/>
              </a:rPr>
            </a:b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kumimoji="0" lang="en-US" sz="800" b="0" i="0" u="none" strike="noStrike" kern="1200" cap="none" spc="0" normalizeH="0" baseline="0" noProof="0" dirty="0" err="1">
                <a:ln>
                  <a:noFill/>
                </a:ln>
                <a:solidFill>
                  <a:srgbClr val="000000"/>
                </a:solidFill>
                <a:effectLst/>
                <a:uLnTx/>
                <a:uFillTx/>
                <a:latin typeface="Arial"/>
                <a:ea typeface="+mn-ea"/>
                <a:cs typeface="+mn-cs"/>
              </a:rPr>
              <a:t>Xiaodan</a:t>
            </a:r>
            <a:r>
              <a:rPr kumimoji="0" lang="en-US" sz="800" b="0" i="0" u="none" strike="noStrike" kern="1200" cap="none" spc="0" normalizeH="0" baseline="0" noProof="0" dirty="0">
                <a:ln>
                  <a:noFill/>
                </a:ln>
                <a:solidFill>
                  <a:srgbClr val="000000"/>
                </a:solidFill>
                <a:effectLst/>
                <a:uLnTx/>
                <a:uFillTx/>
                <a:latin typeface="Arial"/>
                <a:ea typeface="+mn-ea"/>
                <a:cs typeface="+mn-cs"/>
              </a:rPr>
              <a:t> Zhu, </a:t>
            </a:r>
            <a:r>
              <a:rPr lang="en-US" sz="800" dirty="0">
                <a:solidFill>
                  <a:srgbClr val="000000"/>
                </a:solidFill>
                <a:latin typeface="Arial"/>
              </a:rPr>
              <a:t>Michelle Priscilla, Sean</a:t>
            </a:r>
            <a:r>
              <a:rPr kumimoji="0" lang="en-US" sz="800" b="0" i="0" u="none" strike="noStrike" kern="1200" cap="none" spc="0" normalizeH="0" baseline="0" noProof="0" dirty="0">
                <a:ln>
                  <a:noFill/>
                </a:ln>
                <a:solidFill>
                  <a:srgbClr val="000000"/>
                </a:solidFill>
                <a:effectLst/>
                <a:uLnTx/>
                <a:uFillTx/>
                <a:latin typeface="Arial"/>
                <a:ea typeface="+mn-ea"/>
                <a:cs typeface="+mn-cs"/>
              </a:rPr>
              <a:t> Lee, Hyae Ryung Kim, and </a:t>
            </a:r>
            <a:r>
              <a:rPr lang="en-US" sz="800" dirty="0">
                <a:solidFill>
                  <a:srgbClr val="000000"/>
                </a:solidFill>
                <a:hlinkClick r:id="rId39"/>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40"/>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41"/>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33" name="btfpColumnHeaderBox457378">
            <a:extLst>
              <a:ext uri="{FF2B5EF4-FFF2-40B4-BE49-F238E27FC236}">
                <a16:creationId xmlns:a16="http://schemas.microsoft.com/office/drawing/2014/main" id="{E89C845B-1DA0-EAC2-4DE6-19CC94833892}"/>
              </a:ext>
            </a:extLst>
          </p:cNvPr>
          <p:cNvGrpSpPr/>
          <p:nvPr>
            <p:custDataLst>
              <p:tags r:id="rId4"/>
            </p:custDataLst>
          </p:nvPr>
        </p:nvGrpSpPr>
        <p:grpSpPr>
          <a:xfrm>
            <a:off x="8412480" y="1527311"/>
            <a:ext cx="3383280" cy="293683"/>
            <a:chOff x="4354248" y="1558420"/>
            <a:chExt cx="3483505" cy="293683"/>
          </a:xfrm>
        </p:grpSpPr>
        <p:sp>
          <p:nvSpPr>
            <p:cNvPr id="35" name="btfpColumnHeaderBoxText457378">
              <a:extLst>
                <a:ext uri="{FF2B5EF4-FFF2-40B4-BE49-F238E27FC236}">
                  <a16:creationId xmlns:a16="http://schemas.microsoft.com/office/drawing/2014/main" id="{BB15388C-25C3-C420-69DD-60D58DF578B3}"/>
                </a:ext>
              </a:extLst>
            </p:cNvPr>
            <p:cNvSpPr txBox="1"/>
            <p:nvPr/>
          </p:nvSpPr>
          <p:spPr bwMode="gray">
            <a:xfrm>
              <a:off x="4354248" y="1558420"/>
              <a:ext cx="3483504" cy="288219"/>
            </a:xfrm>
            <a:prstGeom prst="rect">
              <a:avLst/>
            </a:prstGeom>
            <a:noFill/>
          </p:spPr>
          <p:txBody>
            <a:bodyPr vert="horz" wrap="square" lIns="36036" tIns="36036" rIns="36036" bIns="36036"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Policy </a:t>
              </a:r>
              <a:r>
                <a:rPr kumimoji="0" lang="en-US" sz="1400" b="1" i="0" u="none" strike="noStrike" kern="1200" cap="none" spc="0" normalizeH="0" baseline="0" noProof="0" dirty="0" err="1">
                  <a:ln>
                    <a:noFill/>
                  </a:ln>
                  <a:solidFill>
                    <a:srgbClr val="000000"/>
                  </a:solidFill>
                  <a:effectLst/>
                  <a:uLnTx/>
                  <a:uFillTx/>
                  <a:latin typeface="Arial"/>
                  <a:ea typeface="+mn-ea"/>
                  <a:cs typeface="+mn-cs"/>
                </a:rPr>
                <a:t>i</a:t>
              </a:r>
              <a:r>
                <a:rPr lang="en-US" sz="1400" b="1" dirty="0" err="1">
                  <a:solidFill>
                    <a:srgbClr val="000000"/>
                  </a:solidFill>
                  <a:latin typeface="Arial"/>
                </a:rPr>
                <a:t>ncentives</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36" name="btfpColumnHeaderBoxLine457378">
              <a:extLst>
                <a:ext uri="{FF2B5EF4-FFF2-40B4-BE49-F238E27FC236}">
                  <a16:creationId xmlns:a16="http://schemas.microsoft.com/office/drawing/2014/main" id="{22B3058B-074D-145F-6047-A5780557A548}"/>
                </a:ext>
              </a:extLst>
            </p:cNvPr>
            <p:cNvCxnSpPr/>
            <p:nvPr/>
          </p:nvCxnSpPr>
          <p:spPr bwMode="gray">
            <a:xfrm>
              <a:off x="4354248" y="1852103"/>
              <a:ext cx="3483505"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38" name="btfpColumnHeaderBox453568">
            <a:extLst>
              <a:ext uri="{FF2B5EF4-FFF2-40B4-BE49-F238E27FC236}">
                <a16:creationId xmlns:a16="http://schemas.microsoft.com/office/drawing/2014/main" id="{73BDB2E7-9290-4D70-4343-955AF51084F1}"/>
              </a:ext>
            </a:extLst>
          </p:cNvPr>
          <p:cNvGrpSpPr/>
          <p:nvPr>
            <p:custDataLst>
              <p:tags r:id="rId5"/>
            </p:custDataLst>
          </p:nvPr>
        </p:nvGrpSpPr>
        <p:grpSpPr>
          <a:xfrm>
            <a:off x="330199" y="1532776"/>
            <a:ext cx="3936939" cy="293683"/>
            <a:chOff x="330200" y="1532776"/>
            <a:chExt cx="3483504" cy="293683"/>
          </a:xfrm>
        </p:grpSpPr>
        <p:sp>
          <p:nvSpPr>
            <p:cNvPr id="39" name="btfpColumnHeaderBoxText453568">
              <a:extLst>
                <a:ext uri="{FF2B5EF4-FFF2-40B4-BE49-F238E27FC236}">
                  <a16:creationId xmlns:a16="http://schemas.microsoft.com/office/drawing/2014/main" id="{3B30D6CA-6F59-C6AC-5367-4FAD12B6BBF8}"/>
                </a:ext>
              </a:extLst>
            </p:cNvPr>
            <p:cNvSpPr txBox="1"/>
            <p:nvPr/>
          </p:nvSpPr>
          <p:spPr bwMode="gray">
            <a:xfrm>
              <a:off x="330200" y="1532776"/>
              <a:ext cx="3483504" cy="288219"/>
            </a:xfrm>
            <a:prstGeom prst="rect">
              <a:avLst/>
            </a:prstGeom>
            <a:noFill/>
          </p:spPr>
          <p:txBody>
            <a:bodyPr vert="horz" wrap="square" lIns="36036" tIns="36036" rIns="36036" bIns="36036" rtlCol="0" anchor="b">
              <a:spAutoFit/>
            </a:bodyPr>
            <a:lstStyle/>
            <a:p>
              <a:pPr>
                <a:defRPr/>
              </a:pPr>
              <a:r>
                <a:rPr lang="en-US" sz="1400" b="1" dirty="0">
                  <a:solidFill>
                    <a:srgbClr val="000000"/>
                  </a:solidFill>
                  <a:latin typeface="Arial"/>
                </a:rPr>
                <a:t>Cost breakdown of H</a:t>
              </a:r>
              <a:r>
                <a:rPr lang="en-US" sz="1400" b="1" baseline="-25000" dirty="0">
                  <a:solidFill>
                    <a:srgbClr val="000000"/>
                  </a:solidFill>
                  <a:latin typeface="Arial"/>
                </a:rPr>
                <a:t>2</a:t>
              </a:r>
              <a:r>
                <a:rPr lang="en-US" sz="1400" b="1" dirty="0">
                  <a:solidFill>
                    <a:srgbClr val="000000"/>
                  </a:solidFill>
                  <a:latin typeface="Arial"/>
                </a:rPr>
                <a:t> production, </a:t>
              </a:r>
              <a:r>
                <a:rPr lang="en-US" sz="1400" dirty="0">
                  <a:solidFill>
                    <a:srgbClr val="000000"/>
                  </a:solidFill>
                  <a:latin typeface="Arial"/>
                </a:rPr>
                <a:t>$/kg H</a:t>
              </a:r>
              <a:r>
                <a:rPr lang="en-US" sz="1400" baseline="-25000" dirty="0">
                  <a:solidFill>
                    <a:srgbClr val="000000"/>
                  </a:solidFill>
                  <a:latin typeface="Arial"/>
                </a:rPr>
                <a:t>2</a:t>
              </a:r>
              <a:endParaRPr lang="en-US" sz="1400" dirty="0">
                <a:solidFill>
                  <a:srgbClr val="000000"/>
                </a:solidFill>
                <a:latin typeface="Arial"/>
              </a:endParaRPr>
            </a:p>
          </p:txBody>
        </p:sp>
        <p:cxnSp>
          <p:nvCxnSpPr>
            <p:cNvPr id="40" name="btfpColumnHeaderBoxLine453568">
              <a:extLst>
                <a:ext uri="{FF2B5EF4-FFF2-40B4-BE49-F238E27FC236}">
                  <a16:creationId xmlns:a16="http://schemas.microsoft.com/office/drawing/2014/main" id="{48906965-4930-099B-9E72-A27354250709}"/>
                </a:ext>
              </a:extLst>
            </p:cNvPr>
            <p:cNvCxnSpPr/>
            <p:nvPr/>
          </p:nvCxnSpPr>
          <p:spPr bwMode="gray">
            <a:xfrm>
              <a:off x="330200" y="1826459"/>
              <a:ext cx="3483504"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41" name="btfpSequenceArrow267615">
            <a:extLst>
              <a:ext uri="{FF2B5EF4-FFF2-40B4-BE49-F238E27FC236}">
                <a16:creationId xmlns:a16="http://schemas.microsoft.com/office/drawing/2014/main" id="{99112539-082B-7186-0BAB-718DF70955CF}"/>
              </a:ext>
            </a:extLst>
          </p:cNvPr>
          <p:cNvSpPr/>
          <p:nvPr/>
        </p:nvSpPr>
        <p:spPr bwMode="gray">
          <a:xfrm>
            <a:off x="4389120" y="3429000"/>
            <a:ext cx="252255" cy="972980"/>
          </a:xfrm>
          <a:custGeom>
            <a:avLst/>
            <a:gdLst/>
            <a:ahLst/>
            <a:cxnLst/>
            <a:rect l="0" t="0" r="0" b="0"/>
            <a:pathLst>
              <a:path w="252255" h="972980">
                <a:moveTo>
                  <a:pt x="38100" y="0"/>
                </a:moveTo>
                <a:lnTo>
                  <a:pt x="252254" y="486489"/>
                </a:lnTo>
                <a:lnTo>
                  <a:pt x="38100" y="972979"/>
                </a:lnTo>
                <a:lnTo>
                  <a:pt x="0" y="972979"/>
                </a:lnTo>
                <a:lnTo>
                  <a:pt x="214154" y="486489"/>
                </a:lnTo>
                <a:lnTo>
                  <a:pt x="0" y="0"/>
                </a:lnTo>
              </a:path>
            </a:pathLst>
          </a:custGeom>
          <a:solidFill>
            <a:srgbClr val="CC0000"/>
          </a:solidFill>
          <a:ln w="9525" cap="flat">
            <a:solidFill>
              <a:srgbClr val="CC0000"/>
            </a:solidFill>
            <a:miter lim="800000"/>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2" name="btfpBulletedList966766">
            <a:extLst>
              <a:ext uri="{FF2B5EF4-FFF2-40B4-BE49-F238E27FC236}">
                <a16:creationId xmlns:a16="http://schemas.microsoft.com/office/drawing/2014/main" id="{213EF15D-3E9C-C3CF-8937-D38DCE655EBC}"/>
              </a:ext>
            </a:extLst>
          </p:cNvPr>
          <p:cNvSpPr txBox="1"/>
          <p:nvPr>
            <p:custDataLst>
              <p:tags r:id="rId6"/>
            </p:custDataLst>
          </p:nvPr>
        </p:nvSpPr>
        <p:spPr bwMode="gray">
          <a:xfrm>
            <a:off x="8412480" y="1947994"/>
            <a:ext cx="3200400" cy="4812462"/>
          </a:xfrm>
          <a:prstGeom prst="rect">
            <a:avLst/>
          </a:prstGeom>
          <a:noFill/>
        </p:spPr>
        <p:txBody>
          <a:bodyPr vert="horz" wrap="square" lIns="36000" tIns="36000" rIns="36000" bIns="36000" rtlCol="0" anchor="t">
            <a:spAutoFit/>
          </a:bodyPr>
          <a:lstStyle/>
          <a:p>
            <a:pPr marL="177800" lvl="0" indent="-177800">
              <a:spcAft>
                <a:spcPts val="600"/>
              </a:spcAft>
              <a:buFontTx/>
              <a:buChar char="•"/>
              <a:defRPr/>
            </a:pPr>
            <a:r>
              <a:rPr kumimoji="0" lang="en-US" sz="1050" b="0" i="0" u="none" strike="noStrike" kern="1200" cap="none" spc="0" normalizeH="0" baseline="0" noProof="0" dirty="0">
                <a:ln>
                  <a:noFill/>
                </a:ln>
                <a:solidFill>
                  <a:srgbClr val="000000"/>
                </a:solidFill>
                <a:effectLst/>
                <a:uLnTx/>
                <a:uFillTx/>
                <a:ea typeface="+mn-ea"/>
                <a:cs typeface="+mn-cs"/>
              </a:rPr>
              <a:t>The Inflation Reduction Act provides the 45V tax credit to clean hydrogen projects, ranging from </a:t>
            </a:r>
            <a:r>
              <a:rPr kumimoji="0" lang="en-US" sz="1050" b="1" i="0" u="none" strike="noStrike" kern="1200" cap="none" spc="0" normalizeH="0" baseline="0" noProof="0" dirty="0">
                <a:ln>
                  <a:noFill/>
                </a:ln>
                <a:solidFill>
                  <a:srgbClr val="000000"/>
                </a:solidFill>
                <a:effectLst/>
                <a:uLnTx/>
                <a:uFillTx/>
                <a:ea typeface="+mn-ea"/>
                <a:cs typeface="+mn-cs"/>
              </a:rPr>
              <a:t>$0.6-$3 per kg of H</a:t>
            </a:r>
            <a:r>
              <a:rPr kumimoji="0" lang="en-US" sz="1050" b="1" i="0" u="none" strike="noStrike" kern="1200" cap="none" spc="0" normalizeH="0" baseline="-25000" noProof="0" dirty="0">
                <a:ln>
                  <a:noFill/>
                </a:ln>
                <a:solidFill>
                  <a:srgbClr val="000000"/>
                </a:solidFill>
                <a:effectLst/>
                <a:uLnTx/>
                <a:uFillTx/>
                <a:ea typeface="+mn-ea"/>
                <a:cs typeface="+mn-cs"/>
              </a:rPr>
              <a:t>2</a:t>
            </a:r>
            <a:r>
              <a:rPr lang="en-US" altLang="zh-CN" sz="1050" dirty="0"/>
              <a:t>.</a:t>
            </a:r>
            <a:endParaRPr kumimoji="0" lang="en-US" sz="1050" b="1" i="0" u="none" strike="noStrike" kern="1200" cap="none" spc="0" normalizeH="0" baseline="-25000" noProof="0" dirty="0">
              <a:ln>
                <a:noFill/>
              </a:ln>
              <a:solidFill>
                <a:srgbClr val="000000"/>
              </a:solidFill>
              <a:effectLst/>
              <a:uLnTx/>
              <a:uFillTx/>
              <a:ea typeface="+mn-ea"/>
              <a:cs typeface="+mn-cs"/>
            </a:endParaRPr>
          </a:p>
          <a:p>
            <a:pPr marL="177800" lvl="0" indent="-177800">
              <a:spcAft>
                <a:spcPts val="600"/>
              </a:spcAft>
              <a:buFontTx/>
              <a:buChar char="•"/>
              <a:defRPr/>
            </a:pPr>
            <a:r>
              <a:rPr lang="en-US" altLang="zh-CN" sz="1050" dirty="0"/>
              <a:t>The 45V clean hydrogen production tax credit now requires facilities to begin construction before January 1, 2028 (accelerated from the original 2032 deadline).</a:t>
            </a:r>
          </a:p>
          <a:p>
            <a:pPr marL="177800" lvl="0" indent="-177800">
              <a:spcAft>
                <a:spcPts val="600"/>
              </a:spcAft>
              <a:buFontTx/>
              <a:buChar char="•"/>
              <a:defRPr/>
            </a:pPr>
            <a:r>
              <a:rPr lang="en-US" altLang="zh-CN" sz="1050" dirty="0"/>
              <a:t>OBBBA does not apply foreign entity of concern (FEOC) rules to section 45V, unlike many other clean energy credits. </a:t>
            </a:r>
            <a:endParaRPr kumimoji="0" lang="en-US" sz="1050" b="1" i="0" u="none" strike="noStrike" kern="1200" cap="none" spc="0" normalizeH="0" baseline="-25000" noProof="0" dirty="0">
              <a:ln>
                <a:noFill/>
              </a:ln>
              <a:solidFill>
                <a:srgbClr val="000000"/>
              </a:solidFill>
              <a:effectLst/>
              <a:uLnTx/>
              <a:uFillTx/>
              <a:ea typeface="+mn-ea"/>
              <a:cs typeface="+mn-cs"/>
            </a:endParaRPr>
          </a:p>
          <a:p>
            <a:pPr marL="177800" marR="0" lvl="0" indent="-177800" algn="l" defTabSz="914400" rtl="0" eaLnBrk="1" fontAlgn="auto" latinLnBrk="0" hangingPunct="1">
              <a:spcAft>
                <a:spcPts val="600"/>
              </a:spcAft>
              <a:buClrTx/>
              <a:buSzTx/>
              <a:buFontTx/>
              <a:buChar char="•"/>
              <a:tabLst/>
              <a:defRPr/>
            </a:pPr>
            <a:r>
              <a:rPr lang="en-US" sz="1050" dirty="0">
                <a:solidFill>
                  <a:srgbClr val="000000"/>
                </a:solidFill>
              </a:rPr>
              <a:t>The 45Q</a:t>
            </a:r>
            <a:r>
              <a:rPr lang="en-US" sz="1050" baseline="0" dirty="0">
                <a:solidFill>
                  <a:srgbClr val="000000"/>
                </a:solidFill>
              </a:rPr>
              <a:t> tax credit on</a:t>
            </a:r>
            <a:r>
              <a:rPr lang="en-US" sz="1050" dirty="0">
                <a:solidFill>
                  <a:srgbClr val="000000"/>
                </a:solidFill>
              </a:rPr>
              <a:t> carbon utilization and storage:</a:t>
            </a:r>
            <a:endParaRPr lang="en-US" sz="1050" dirty="0">
              <a:solidFill>
                <a:srgbClr val="000000"/>
              </a:solidFill>
              <a:cs typeface="Arial"/>
            </a:endParaRPr>
          </a:p>
          <a:p>
            <a:pPr marL="403225" lvl="1" indent="-238125">
              <a:spcAft>
                <a:spcPts val="600"/>
              </a:spcAft>
              <a:buFontTx/>
              <a:buChar char="•"/>
              <a:defRPr/>
            </a:pPr>
            <a:r>
              <a:rPr lang="en-US" sz="1050" b="1" i="0" dirty="0">
                <a:solidFill>
                  <a:srgbClr val="222222"/>
                </a:solidFill>
                <a:effectLst/>
              </a:rPr>
              <a:t>$85 </a:t>
            </a:r>
            <a:r>
              <a:rPr lang="en-US" sz="1050" b="0" i="0" dirty="0">
                <a:solidFill>
                  <a:srgbClr val="222222"/>
                </a:solidFill>
                <a:effectLst/>
              </a:rPr>
              <a:t>per metric ton of CO</a:t>
            </a:r>
            <a:r>
              <a:rPr lang="en-US" sz="1050" b="0" i="0" baseline="-25000" dirty="0">
                <a:solidFill>
                  <a:srgbClr val="222222"/>
                </a:solidFill>
                <a:effectLst/>
              </a:rPr>
              <a:t>2</a:t>
            </a:r>
            <a:r>
              <a:rPr lang="en-US" sz="1050" b="0" i="0" dirty="0">
                <a:solidFill>
                  <a:srgbClr val="222222"/>
                </a:solidFill>
                <a:effectLst/>
              </a:rPr>
              <a:t> stored in saline reservoirs; </a:t>
            </a:r>
            <a:r>
              <a:rPr lang="en-US" sz="1050" b="1" i="0" dirty="0">
                <a:solidFill>
                  <a:srgbClr val="222222"/>
                </a:solidFill>
                <a:effectLst/>
              </a:rPr>
              <a:t>$60 </a:t>
            </a:r>
            <a:r>
              <a:rPr lang="en-US" sz="1050" b="0" i="0" dirty="0">
                <a:solidFill>
                  <a:srgbClr val="222222"/>
                </a:solidFill>
                <a:effectLst/>
              </a:rPr>
              <a:t>per metric ton of CO</a:t>
            </a:r>
            <a:r>
              <a:rPr lang="en-US" sz="1050" b="0" i="0" baseline="-25000" dirty="0">
                <a:solidFill>
                  <a:srgbClr val="222222"/>
                </a:solidFill>
                <a:effectLst/>
              </a:rPr>
              <a:t>2</a:t>
            </a:r>
            <a:r>
              <a:rPr lang="en-US" sz="1050" b="0" i="0" dirty="0">
                <a:solidFill>
                  <a:srgbClr val="222222"/>
                </a:solidFill>
                <a:effectLst/>
              </a:rPr>
              <a:t> used for enhanced oil recovery</a:t>
            </a:r>
            <a:endParaRPr lang="en-US" sz="1050" b="1" baseline="-25000" dirty="0">
              <a:solidFill>
                <a:srgbClr val="000000"/>
              </a:solidFill>
            </a:endParaRPr>
          </a:p>
          <a:p>
            <a:pPr marL="177800" lvl="0" indent="-177800">
              <a:spcAft>
                <a:spcPts val="600"/>
              </a:spcAft>
              <a:buFontTx/>
              <a:buChar char="•"/>
              <a:defRPr/>
            </a:pPr>
            <a:r>
              <a:rPr lang="en-US" altLang="zh-CN" sz="1050" dirty="0"/>
              <a:t>The DOE confirmed it was considering reducing or eliminating funding for four of the seven selected hubs in March 2025 — those based in California, the Mid-Atlantic, the Pacific Northwest, and the Midwest — representing nearly 60% of the $7 billion in federal support initially committed.</a:t>
            </a:r>
          </a:p>
          <a:p>
            <a:pPr marL="177800" lvl="0" indent="-177800">
              <a:spcAft>
                <a:spcPts val="600"/>
              </a:spcAft>
              <a:buFontTx/>
              <a:buChar char="•"/>
              <a:defRPr/>
            </a:pPr>
            <a:r>
              <a:rPr lang="en-US" altLang="zh-CN" sz="1050" dirty="0"/>
              <a:t>Companies are advised, "Hydrogen and CCUS projects must move quickly — and entities with complex ownership should review eligibility."</a:t>
            </a:r>
            <a:endParaRPr kumimoji="0" lang="en-US" sz="1050" b="1" i="0" u="none" strike="noStrike" kern="1200" cap="none" spc="0" normalizeH="0" noProof="0" dirty="0">
              <a:ln>
                <a:noFill/>
              </a:ln>
              <a:solidFill>
                <a:srgbClr val="000000"/>
              </a:solidFill>
              <a:effectLst/>
              <a:uLnTx/>
              <a:uFillTx/>
              <a:ea typeface="+mn-ea"/>
              <a:cs typeface="+mn-cs"/>
            </a:endParaRPr>
          </a:p>
          <a:p>
            <a:pPr>
              <a:spcAft>
                <a:spcPts val="600"/>
              </a:spcAft>
              <a:defRPr/>
            </a:pPr>
            <a:endParaRPr lang="en-US" sz="1050" b="0" i="0" dirty="0">
              <a:solidFill>
                <a:srgbClr val="222222"/>
              </a:solidFill>
              <a:effectLst/>
            </a:endParaRPr>
          </a:p>
        </p:txBody>
      </p:sp>
      <p:cxnSp>
        <p:nvCxnSpPr>
          <p:cNvPr id="8" name="Straight Connector 7">
            <a:extLst>
              <a:ext uri="{FF2B5EF4-FFF2-40B4-BE49-F238E27FC236}">
                <a16:creationId xmlns:a16="http://schemas.microsoft.com/office/drawing/2014/main" id="{046EE9C8-D8B8-7857-4670-40BBA08959B4}"/>
              </a:ext>
            </a:extLst>
          </p:cNvPr>
          <p:cNvCxnSpPr/>
          <p:nvPr>
            <p:custDataLst>
              <p:tags r:id="rId7"/>
            </p:custDataLst>
          </p:nvPr>
        </p:nvCxnSpPr>
        <p:spPr bwMode="gray">
          <a:xfrm>
            <a:off x="752475" y="5357813"/>
            <a:ext cx="3427413"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2C94A90D-7821-EE95-A95E-7462651AFE2B}"/>
              </a:ext>
            </a:extLst>
          </p:cNvPr>
          <p:cNvCxnSpPr/>
          <p:nvPr>
            <p:custDataLst>
              <p:tags r:id="rId8"/>
            </p:custDataLst>
          </p:nvPr>
        </p:nvCxnSpPr>
        <p:spPr bwMode="gray">
          <a:xfrm>
            <a:off x="752475" y="5010150"/>
            <a:ext cx="3427413"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7A0AC5D-D4FD-82B3-6738-7996CD5C4864}"/>
              </a:ext>
            </a:extLst>
          </p:cNvPr>
          <p:cNvCxnSpPr/>
          <p:nvPr>
            <p:custDataLst>
              <p:tags r:id="rId9"/>
            </p:custDataLst>
          </p:nvPr>
        </p:nvCxnSpPr>
        <p:spPr bwMode="gray">
          <a:xfrm>
            <a:off x="752475" y="4662488"/>
            <a:ext cx="3427413"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8122C3EC-257E-EA9A-78CC-279D7B714D76}"/>
              </a:ext>
            </a:extLst>
          </p:cNvPr>
          <p:cNvCxnSpPr/>
          <p:nvPr>
            <p:custDataLst>
              <p:tags r:id="rId10"/>
            </p:custDataLst>
          </p:nvPr>
        </p:nvCxnSpPr>
        <p:spPr bwMode="gray">
          <a:xfrm>
            <a:off x="752475" y="4314825"/>
            <a:ext cx="3427413"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D09CFE9B-2DC6-9D9C-BB6B-381092D8F56E}"/>
              </a:ext>
            </a:extLst>
          </p:cNvPr>
          <p:cNvCxnSpPr/>
          <p:nvPr>
            <p:custDataLst>
              <p:tags r:id="rId11"/>
            </p:custDataLst>
          </p:nvPr>
        </p:nvCxnSpPr>
        <p:spPr bwMode="gray">
          <a:xfrm>
            <a:off x="752475" y="3968750"/>
            <a:ext cx="3427413"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D7B24124-7C2F-1476-45C6-F343A93A634F}"/>
              </a:ext>
            </a:extLst>
          </p:cNvPr>
          <p:cNvCxnSpPr/>
          <p:nvPr>
            <p:custDataLst>
              <p:tags r:id="rId12"/>
            </p:custDataLst>
          </p:nvPr>
        </p:nvCxnSpPr>
        <p:spPr bwMode="gray">
          <a:xfrm>
            <a:off x="752475" y="3621088"/>
            <a:ext cx="3427413"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65C5E5D3-9D55-1040-A7C3-01065BCE439A}"/>
              </a:ext>
            </a:extLst>
          </p:cNvPr>
          <p:cNvCxnSpPr/>
          <p:nvPr>
            <p:custDataLst>
              <p:tags r:id="rId13"/>
            </p:custDataLst>
          </p:nvPr>
        </p:nvCxnSpPr>
        <p:spPr bwMode="gray">
          <a:xfrm>
            <a:off x="752475" y="3273425"/>
            <a:ext cx="3427413"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8B60746-17A1-ABDD-FD34-6D32A70770AF}"/>
              </a:ext>
            </a:extLst>
          </p:cNvPr>
          <p:cNvCxnSpPr/>
          <p:nvPr>
            <p:custDataLst>
              <p:tags r:id="rId14"/>
            </p:custDataLst>
          </p:nvPr>
        </p:nvCxnSpPr>
        <p:spPr bwMode="gray">
          <a:xfrm>
            <a:off x="752475" y="2925763"/>
            <a:ext cx="3427413"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129B92EF-DC38-3BD3-B322-65B5E35FA29E}"/>
              </a:ext>
            </a:extLst>
          </p:cNvPr>
          <p:cNvCxnSpPr/>
          <p:nvPr>
            <p:custDataLst>
              <p:tags r:id="rId15"/>
            </p:custDataLst>
          </p:nvPr>
        </p:nvCxnSpPr>
        <p:spPr bwMode="gray">
          <a:xfrm>
            <a:off x="752475" y="2578100"/>
            <a:ext cx="3427413"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E3C1183F-EFEB-F637-C9E8-1BC3DCB4106F}"/>
              </a:ext>
            </a:extLst>
          </p:cNvPr>
          <p:cNvCxnSpPr/>
          <p:nvPr>
            <p:custDataLst>
              <p:tags r:id="rId16"/>
            </p:custDataLst>
          </p:nvPr>
        </p:nvCxnSpPr>
        <p:spPr bwMode="gray">
          <a:xfrm>
            <a:off x="752475" y="2230438"/>
            <a:ext cx="3427413"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80" name="Chart 79">
            <a:extLst>
              <a:ext uri="{FF2B5EF4-FFF2-40B4-BE49-F238E27FC236}">
                <a16:creationId xmlns:a16="http://schemas.microsoft.com/office/drawing/2014/main" id="{6D16329D-5AC6-B0B2-7D2D-A5400C1B6D85}"/>
              </a:ext>
            </a:extLst>
          </p:cNvPr>
          <p:cNvGraphicFramePr/>
          <p:nvPr>
            <p:custDataLst>
              <p:tags r:id="rId17"/>
            </p:custDataLst>
          </p:nvPr>
        </p:nvGraphicFramePr>
        <p:xfrm>
          <a:off x="346075" y="2074863"/>
          <a:ext cx="3916363" cy="3786187"/>
        </p:xfrm>
        <a:graphic>
          <a:graphicData uri="http://schemas.openxmlformats.org/drawingml/2006/chart">
            <c:chart xmlns:c="http://schemas.openxmlformats.org/drawingml/2006/chart" xmlns:r="http://schemas.openxmlformats.org/officeDocument/2006/relationships" r:id="rId42"/>
          </a:graphicData>
        </a:graphic>
      </p:graphicFrame>
      <p:sp>
        <p:nvSpPr>
          <p:cNvPr id="44" name="Text Placeholder 10">
            <a:extLst>
              <a:ext uri="{FF2B5EF4-FFF2-40B4-BE49-F238E27FC236}">
                <a16:creationId xmlns:a16="http://schemas.microsoft.com/office/drawing/2014/main" id="{7A69D3EE-7BF0-C96C-A98F-BE16B8A1848E}"/>
              </a:ext>
            </a:extLst>
          </p:cNvPr>
          <p:cNvSpPr txBox="1">
            <a:spLocks/>
          </p:cNvSpPr>
          <p:nvPr>
            <p:custDataLst>
              <p:tags r:id="rId18"/>
            </p:custDataLst>
          </p:nvPr>
        </p:nvSpPr>
        <p:spPr bwMode="auto">
          <a:xfrm>
            <a:off x="757238" y="5756275"/>
            <a:ext cx="11350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200" dirty="0">
                <a:solidFill>
                  <a:srgbClr val="000000"/>
                </a:solidFill>
              </a:rPr>
              <a:t>Green hydrogen</a:t>
            </a:r>
            <a:endParaRPr lang="en-US" sz="1200" dirty="0">
              <a:solidFill>
                <a:srgbClr val="000000"/>
              </a:solidFill>
            </a:endParaRPr>
          </a:p>
        </p:txBody>
      </p:sp>
      <p:sp>
        <p:nvSpPr>
          <p:cNvPr id="45" name="Text Placeholder 10">
            <a:extLst>
              <a:ext uri="{FF2B5EF4-FFF2-40B4-BE49-F238E27FC236}">
                <a16:creationId xmlns:a16="http://schemas.microsoft.com/office/drawing/2014/main" id="{CF5316C1-1369-0CED-5AED-80C29842CB08}"/>
              </a:ext>
            </a:extLst>
          </p:cNvPr>
          <p:cNvSpPr txBox="1">
            <a:spLocks/>
          </p:cNvSpPr>
          <p:nvPr>
            <p:custDataLst>
              <p:tags r:id="rId19"/>
            </p:custDataLst>
          </p:nvPr>
        </p:nvSpPr>
        <p:spPr bwMode="auto">
          <a:xfrm>
            <a:off x="1957388" y="5756275"/>
            <a:ext cx="10175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0C334569-863C-4019-9AD6-4641FBEB6924}" type="datetime'G''''''''''''''r''e''y'''''' h''y''d''''ro''g''''e''''n'''''''">
              <a:rPr lang="en-US" altLang="en-US" sz="1200" smtClean="0">
                <a:solidFill>
                  <a:srgbClr val="000000"/>
                </a:solidFill>
              </a:rPr>
              <a:pPr marL="0" indent="0" algn="ctr">
                <a:spcBef>
                  <a:spcPct val="0"/>
                </a:spcBef>
                <a:spcAft>
                  <a:spcPct val="0"/>
                </a:spcAft>
                <a:buNone/>
              </a:pPr>
              <a:t>Grey hydrogen</a:t>
            </a:fld>
            <a:endParaRPr lang="en-US" sz="1200" dirty="0">
              <a:solidFill>
                <a:srgbClr val="000000"/>
              </a:solidFill>
            </a:endParaRPr>
          </a:p>
        </p:txBody>
      </p:sp>
      <p:sp>
        <p:nvSpPr>
          <p:cNvPr id="46" name="Text Placeholder 10">
            <a:extLst>
              <a:ext uri="{FF2B5EF4-FFF2-40B4-BE49-F238E27FC236}">
                <a16:creationId xmlns:a16="http://schemas.microsoft.com/office/drawing/2014/main" id="{80A6B88D-8C17-2645-6589-C9161740333F}"/>
              </a:ext>
            </a:extLst>
          </p:cNvPr>
          <p:cNvSpPr txBox="1">
            <a:spLocks/>
          </p:cNvSpPr>
          <p:nvPr>
            <p:custDataLst>
              <p:tags r:id="rId20"/>
            </p:custDataLst>
          </p:nvPr>
        </p:nvSpPr>
        <p:spPr bwMode="auto">
          <a:xfrm>
            <a:off x="3113088" y="5756276"/>
            <a:ext cx="9906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E46F6026-7A06-4DA8-97B2-F9F3870A0EEC}" type="datetime'''B''l''''''ue'' ''''''''h''''''''''y''dro''''''''''gen'''''">
              <a:rPr lang="en-US" altLang="en-US" sz="1200" smtClean="0">
                <a:solidFill>
                  <a:srgbClr val="000000"/>
                </a:solidFill>
              </a:rPr>
              <a:pPr marL="0" indent="0" algn="ctr">
                <a:spcBef>
                  <a:spcPct val="0"/>
                </a:spcBef>
                <a:spcAft>
                  <a:spcPct val="0"/>
                </a:spcAft>
                <a:buNone/>
              </a:pPr>
              <a:t>Blue hydrogen</a:t>
            </a:fld>
            <a:endParaRPr lang="en-US" sz="1200">
              <a:solidFill>
                <a:srgbClr val="000000"/>
              </a:solidFill>
            </a:endParaRPr>
          </a:p>
        </p:txBody>
      </p:sp>
      <p:sp>
        <p:nvSpPr>
          <p:cNvPr id="47" name="Rectangle 46">
            <a:extLst>
              <a:ext uri="{FF2B5EF4-FFF2-40B4-BE49-F238E27FC236}">
                <a16:creationId xmlns:a16="http://schemas.microsoft.com/office/drawing/2014/main" id="{0B82707F-11EF-C85C-EE36-23003E56D5D4}"/>
              </a:ext>
            </a:extLst>
          </p:cNvPr>
          <p:cNvSpPr/>
          <p:nvPr>
            <p:custDataLst>
              <p:tags r:id="rId21"/>
            </p:custDataLst>
          </p:nvPr>
        </p:nvSpPr>
        <p:spPr bwMode="auto">
          <a:xfrm>
            <a:off x="2122488" y="2286000"/>
            <a:ext cx="179388" cy="133350"/>
          </a:xfrm>
          <a:prstGeom prst="rect">
            <a:avLst/>
          </a:prstGeom>
          <a:solidFill>
            <a:schemeClr val="accent5"/>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8" name="Rectangle 47">
            <a:extLst>
              <a:ext uri="{FF2B5EF4-FFF2-40B4-BE49-F238E27FC236}">
                <a16:creationId xmlns:a16="http://schemas.microsoft.com/office/drawing/2014/main" id="{7C130CEF-8C5D-4622-A011-04F95A49973D}"/>
              </a:ext>
            </a:extLst>
          </p:cNvPr>
          <p:cNvSpPr/>
          <p:nvPr>
            <p:custDataLst>
              <p:tags r:id="rId22"/>
            </p:custDataLst>
          </p:nvPr>
        </p:nvSpPr>
        <p:spPr bwMode="auto">
          <a:xfrm>
            <a:off x="2122488" y="2489200"/>
            <a:ext cx="179388" cy="133350"/>
          </a:xfrm>
          <a:prstGeom prst="rect">
            <a:avLst/>
          </a:prstGeom>
          <a:solidFill>
            <a:schemeClr val="accent3"/>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9" name="Rectangle 48">
            <a:extLst>
              <a:ext uri="{FF2B5EF4-FFF2-40B4-BE49-F238E27FC236}">
                <a16:creationId xmlns:a16="http://schemas.microsoft.com/office/drawing/2014/main" id="{15BDE5B8-55EC-5134-E775-C88F3864CAF4}"/>
              </a:ext>
            </a:extLst>
          </p:cNvPr>
          <p:cNvSpPr/>
          <p:nvPr>
            <p:custDataLst>
              <p:tags r:id="rId23"/>
            </p:custDataLst>
          </p:nvPr>
        </p:nvSpPr>
        <p:spPr bwMode="auto">
          <a:xfrm>
            <a:off x="2122488" y="2692400"/>
            <a:ext cx="179388" cy="133350"/>
          </a:xfrm>
          <a:prstGeom prst="rect">
            <a:avLst/>
          </a:prstGeom>
          <a:solidFill>
            <a:schemeClr val="accent6"/>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0" name="Rectangle 49">
            <a:extLst>
              <a:ext uri="{FF2B5EF4-FFF2-40B4-BE49-F238E27FC236}">
                <a16:creationId xmlns:a16="http://schemas.microsoft.com/office/drawing/2014/main" id="{DD74A409-E436-3D8E-FB86-2D70B44F0AF0}"/>
              </a:ext>
            </a:extLst>
          </p:cNvPr>
          <p:cNvSpPr/>
          <p:nvPr>
            <p:custDataLst>
              <p:tags r:id="rId24"/>
            </p:custDataLst>
          </p:nvPr>
        </p:nvSpPr>
        <p:spPr bwMode="auto">
          <a:xfrm>
            <a:off x="2122488" y="2895600"/>
            <a:ext cx="179388" cy="133350"/>
          </a:xfrm>
          <a:prstGeom prst="rect">
            <a:avLst/>
          </a:prstGeom>
          <a:solidFill>
            <a:schemeClr val="accent1"/>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1" name="Text Placeholder 10">
            <a:extLst>
              <a:ext uri="{FF2B5EF4-FFF2-40B4-BE49-F238E27FC236}">
                <a16:creationId xmlns:a16="http://schemas.microsoft.com/office/drawing/2014/main" id="{7009EA5A-851B-B3D3-2518-4034EFAD0E3D}"/>
              </a:ext>
            </a:extLst>
          </p:cNvPr>
          <p:cNvSpPr txBox="1">
            <a:spLocks/>
          </p:cNvSpPr>
          <p:nvPr>
            <p:custDataLst>
              <p:tags r:id="rId25"/>
            </p:custDataLst>
          </p:nvPr>
        </p:nvSpPr>
        <p:spPr bwMode="auto">
          <a:xfrm>
            <a:off x="2352675" y="2281238"/>
            <a:ext cx="11731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dirty="0"/>
              <a:t>Carbon dioxide price</a:t>
            </a:r>
            <a:endParaRPr lang="en-US" sz="1000" dirty="0"/>
          </a:p>
        </p:txBody>
      </p:sp>
      <p:sp>
        <p:nvSpPr>
          <p:cNvPr id="52" name="Text Placeholder 10">
            <a:extLst>
              <a:ext uri="{FF2B5EF4-FFF2-40B4-BE49-F238E27FC236}">
                <a16:creationId xmlns:a16="http://schemas.microsoft.com/office/drawing/2014/main" id="{4F443DA4-DB88-D0FE-385D-26CB72856E1E}"/>
              </a:ext>
            </a:extLst>
          </p:cNvPr>
          <p:cNvSpPr txBox="1">
            <a:spLocks/>
          </p:cNvSpPr>
          <p:nvPr>
            <p:custDataLst>
              <p:tags r:id="rId26"/>
            </p:custDataLst>
          </p:nvPr>
        </p:nvSpPr>
        <p:spPr bwMode="auto">
          <a:xfrm>
            <a:off x="2352675" y="2484438"/>
            <a:ext cx="541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dirty="0"/>
              <a:t>Fuel cost</a:t>
            </a:r>
            <a:endParaRPr lang="en-US" sz="1000" dirty="0"/>
          </a:p>
        </p:txBody>
      </p:sp>
      <p:sp>
        <p:nvSpPr>
          <p:cNvPr id="53" name="Text Placeholder 10">
            <a:extLst>
              <a:ext uri="{FF2B5EF4-FFF2-40B4-BE49-F238E27FC236}">
                <a16:creationId xmlns:a16="http://schemas.microsoft.com/office/drawing/2014/main" id="{814716D4-00B3-E6D5-8A97-1AB381FD81BF}"/>
              </a:ext>
            </a:extLst>
          </p:cNvPr>
          <p:cNvSpPr txBox="1">
            <a:spLocks/>
          </p:cNvSpPr>
          <p:nvPr>
            <p:custDataLst>
              <p:tags r:id="rId27"/>
            </p:custDataLst>
          </p:nvPr>
        </p:nvSpPr>
        <p:spPr bwMode="auto">
          <a:xfrm>
            <a:off x="2352675" y="2687638"/>
            <a:ext cx="1247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E5D8B5FF-135C-4F33-8110-A174A06D1EBD}" type="datetime'''O''''''p''er''a''ti''n''g ''e''x''''pe''nd''''it''u''''''re'">
              <a:rPr lang="en-US" altLang="en-US" sz="1000" smtClean="0"/>
              <a:pPr marL="0" indent="0">
                <a:spcBef>
                  <a:spcPct val="0"/>
                </a:spcBef>
                <a:spcAft>
                  <a:spcPct val="0"/>
                </a:spcAft>
                <a:buNone/>
              </a:pPr>
              <a:t>Operating expenditure</a:t>
            </a:fld>
            <a:endParaRPr lang="en-US" sz="1000"/>
          </a:p>
        </p:txBody>
      </p:sp>
      <p:sp>
        <p:nvSpPr>
          <p:cNvPr id="54" name="Text Placeholder 10">
            <a:extLst>
              <a:ext uri="{FF2B5EF4-FFF2-40B4-BE49-F238E27FC236}">
                <a16:creationId xmlns:a16="http://schemas.microsoft.com/office/drawing/2014/main" id="{985679CA-B19E-99D6-AC60-C53F90D70729}"/>
              </a:ext>
            </a:extLst>
          </p:cNvPr>
          <p:cNvSpPr txBox="1">
            <a:spLocks/>
          </p:cNvSpPr>
          <p:nvPr>
            <p:custDataLst>
              <p:tags r:id="rId28"/>
            </p:custDataLst>
          </p:nvPr>
        </p:nvSpPr>
        <p:spPr bwMode="auto">
          <a:xfrm>
            <a:off x="2352675" y="2890838"/>
            <a:ext cx="10874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B11CFDB0-39F2-400B-8C2A-4C6CB466D90A}" type="datetime'''''C''a''pi''''tal'' ''''exp''''end''''it''''u''r''''e'''">
              <a:rPr lang="en-US" altLang="en-US" sz="1000" smtClean="0"/>
              <a:pPr marL="0" indent="0">
                <a:spcBef>
                  <a:spcPct val="0"/>
                </a:spcBef>
                <a:spcAft>
                  <a:spcPct val="0"/>
                </a:spcAft>
                <a:buNone/>
              </a:pPr>
              <a:t>Capital expenditure</a:t>
            </a:fld>
            <a:endParaRPr lang="en-US" sz="1000"/>
          </a:p>
        </p:txBody>
      </p:sp>
      <p:grpSp>
        <p:nvGrpSpPr>
          <p:cNvPr id="55" name="btfpColumnHeaderBox457378">
            <a:extLst>
              <a:ext uri="{FF2B5EF4-FFF2-40B4-BE49-F238E27FC236}">
                <a16:creationId xmlns:a16="http://schemas.microsoft.com/office/drawing/2014/main" id="{D813AE31-EDC4-4AD6-5917-4CDD138EBC85}"/>
              </a:ext>
            </a:extLst>
          </p:cNvPr>
          <p:cNvGrpSpPr/>
          <p:nvPr>
            <p:custDataLst>
              <p:tags r:id="rId29"/>
            </p:custDataLst>
          </p:nvPr>
        </p:nvGrpSpPr>
        <p:grpSpPr>
          <a:xfrm>
            <a:off x="4846320" y="1527311"/>
            <a:ext cx="3200400" cy="293683"/>
            <a:chOff x="4354248" y="1558420"/>
            <a:chExt cx="3483505" cy="293683"/>
          </a:xfrm>
        </p:grpSpPr>
        <p:sp>
          <p:nvSpPr>
            <p:cNvPr id="56" name="btfpColumnHeaderBoxText457378">
              <a:extLst>
                <a:ext uri="{FF2B5EF4-FFF2-40B4-BE49-F238E27FC236}">
                  <a16:creationId xmlns:a16="http://schemas.microsoft.com/office/drawing/2014/main" id="{A02105D8-EEDC-4841-6616-19027EE408F4}"/>
                </a:ext>
              </a:extLst>
            </p:cNvPr>
            <p:cNvSpPr txBox="1"/>
            <p:nvPr/>
          </p:nvSpPr>
          <p:spPr bwMode="gray">
            <a:xfrm>
              <a:off x="4354248" y="1558420"/>
              <a:ext cx="3483504" cy="288219"/>
            </a:xfrm>
            <a:prstGeom prst="rect">
              <a:avLst/>
            </a:prstGeom>
            <a:noFill/>
          </p:spPr>
          <p:txBody>
            <a:bodyPr vert="horz" wrap="square" lIns="36036" tIns="36036" rIns="36036" bIns="36036"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Finance analysis</a:t>
              </a:r>
            </a:p>
          </p:txBody>
        </p:sp>
        <p:cxnSp>
          <p:nvCxnSpPr>
            <p:cNvPr id="57" name="btfpColumnHeaderBoxLine457378">
              <a:extLst>
                <a:ext uri="{FF2B5EF4-FFF2-40B4-BE49-F238E27FC236}">
                  <a16:creationId xmlns:a16="http://schemas.microsoft.com/office/drawing/2014/main" id="{3E6866EC-14BA-BCFE-2273-17B6CAE60424}"/>
                </a:ext>
              </a:extLst>
            </p:cNvPr>
            <p:cNvCxnSpPr/>
            <p:nvPr/>
          </p:nvCxnSpPr>
          <p:spPr bwMode="gray">
            <a:xfrm>
              <a:off x="4354248" y="1852103"/>
              <a:ext cx="3483505"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58" name="btfpBulletedList966766">
            <a:extLst>
              <a:ext uri="{FF2B5EF4-FFF2-40B4-BE49-F238E27FC236}">
                <a16:creationId xmlns:a16="http://schemas.microsoft.com/office/drawing/2014/main" id="{78F251C0-58B0-7360-2198-8DAD0169BAEA}"/>
              </a:ext>
            </a:extLst>
          </p:cNvPr>
          <p:cNvSpPr txBox="1"/>
          <p:nvPr>
            <p:custDataLst>
              <p:tags r:id="rId30"/>
            </p:custDataLst>
          </p:nvPr>
        </p:nvSpPr>
        <p:spPr bwMode="gray">
          <a:xfrm>
            <a:off x="4846320" y="1951278"/>
            <a:ext cx="3200400" cy="3866049"/>
          </a:xfrm>
          <a:prstGeom prst="rect">
            <a:avLst/>
          </a:prstGeom>
          <a:noFill/>
        </p:spPr>
        <p:txBody>
          <a:bodyPr vert="horz" wrap="square" lIns="36000" tIns="36000" rIns="36000" bIns="36000" rtlCol="0">
            <a:spAutoFit/>
          </a:bodyPr>
          <a:lstStyle/>
          <a:p>
            <a:pPr marL="285750" marR="0" lvl="0" indent="-285750" algn="l" defTabSz="914400" rtl="0" eaLnBrk="1" fontAlgn="auto" latinLnBrk="0" hangingPunct="1">
              <a:spcAft>
                <a:spcPts val="900"/>
              </a:spcAft>
              <a:buClrTx/>
              <a:buSzTx/>
              <a:buFont typeface="Arial" panose="020B0604020202020204" pitchFamily="34" charset="0"/>
              <a:buChar char="•"/>
              <a:tabLst/>
              <a:defRPr/>
            </a:pPr>
            <a:r>
              <a:rPr lang="en-US" sz="1100" b="1" dirty="0"/>
              <a:t>Blue hydrogen</a:t>
            </a:r>
            <a:r>
              <a:rPr lang="en-US" sz="1100" dirty="0"/>
              <a:t> is slightly costlier than </a:t>
            </a:r>
            <a:r>
              <a:rPr lang="en-US" sz="1100" b="1" dirty="0"/>
              <a:t>grey hydrogen</a:t>
            </a:r>
            <a:r>
              <a:rPr lang="en-US" sz="1100" dirty="0"/>
              <a:t> but much cheaper than </a:t>
            </a:r>
            <a:r>
              <a:rPr lang="en-US" sz="1100" b="1" dirty="0"/>
              <a:t>green hydrogen.</a:t>
            </a:r>
            <a:endParaRPr lang="en-US" sz="1100" dirty="0"/>
          </a:p>
          <a:p>
            <a:pPr marL="285750" marR="0" lvl="0" indent="-285750" algn="l" defTabSz="914400" rtl="0" eaLnBrk="1" fontAlgn="auto" latinLnBrk="0" hangingPunct="1">
              <a:spcAft>
                <a:spcPts val="900"/>
              </a:spcAft>
              <a:buClrTx/>
              <a:buSzTx/>
              <a:buFont typeface="Arial" panose="020B0604020202020204" pitchFamily="34" charset="0"/>
              <a:buChar char="•"/>
              <a:tabLst/>
              <a:defRPr/>
            </a:pPr>
            <a:r>
              <a:rPr lang="en-US" sz="1100" b="1" dirty="0"/>
              <a:t>Fuel costs</a:t>
            </a:r>
            <a:r>
              <a:rPr lang="en-US" sz="1100" dirty="0"/>
              <a:t> dominate grey and blue hydrogen, with </a:t>
            </a:r>
            <a:r>
              <a:rPr lang="en-US" sz="1100" b="1" dirty="0"/>
              <a:t>CCUS capital expenditure</a:t>
            </a:r>
            <a:r>
              <a:rPr lang="en-US" sz="1100" dirty="0"/>
              <a:t> making blue hydrogen more expensive.</a:t>
            </a:r>
          </a:p>
          <a:p>
            <a:pPr marL="285750" marR="0" lvl="0" indent="-285750" algn="l" defTabSz="914400" rtl="0" eaLnBrk="1" fontAlgn="auto" latinLnBrk="0" hangingPunct="1">
              <a:spcAft>
                <a:spcPts val="900"/>
              </a:spcAft>
              <a:buClrTx/>
              <a:buSzTx/>
              <a:buFont typeface="Arial" panose="020B0604020202020204" pitchFamily="34" charset="0"/>
              <a:buChar char="•"/>
              <a:tabLst/>
              <a:defRPr/>
            </a:pPr>
            <a:r>
              <a:rPr lang="en-US" sz="1100" b="1" dirty="0"/>
              <a:t>Green hydrogen</a:t>
            </a:r>
            <a:r>
              <a:rPr lang="en-US" sz="1100" dirty="0"/>
              <a:t> is the most expensive due to </a:t>
            </a:r>
            <a:r>
              <a:rPr lang="en-US" sz="1100" b="1" dirty="0"/>
              <a:t>high fuel and capital costs (e.g., renewable electricity).</a:t>
            </a:r>
            <a:endParaRPr lang="en-US" sz="1100" dirty="0"/>
          </a:p>
          <a:p>
            <a:pPr marL="285750" marR="0" lvl="0" indent="-285750" algn="l" defTabSz="914400" rtl="0" eaLnBrk="1" fontAlgn="auto" latinLnBrk="0" hangingPunct="1">
              <a:spcAft>
                <a:spcPts val="900"/>
              </a:spcAft>
              <a:buClrTx/>
              <a:buSzTx/>
              <a:buFont typeface="Arial" panose="020B0604020202020204" pitchFamily="34" charset="0"/>
              <a:buChar char="•"/>
              <a:tabLst/>
              <a:defRPr/>
            </a:pPr>
            <a:r>
              <a:rPr lang="en-US" sz="1100" b="1" dirty="0"/>
              <a:t>CCUS increases upfront costs</a:t>
            </a:r>
            <a:r>
              <a:rPr lang="en-US" sz="1100" dirty="0"/>
              <a:t>, reducing short-term financial appeal despite lower emissions.</a:t>
            </a:r>
          </a:p>
          <a:p>
            <a:pPr marL="285750" marR="0" lvl="0" indent="-285750" algn="l" defTabSz="914400" rtl="0" eaLnBrk="1" fontAlgn="auto" latinLnBrk="0" hangingPunct="1">
              <a:spcAft>
                <a:spcPts val="900"/>
              </a:spcAft>
              <a:buClrTx/>
              <a:buSzTx/>
              <a:buFont typeface="Arial" panose="020B0604020202020204" pitchFamily="34" charset="0"/>
              <a:buChar char="•"/>
              <a:tabLst/>
              <a:defRPr/>
            </a:pPr>
            <a:r>
              <a:rPr lang="en-US" sz="1100" b="1" dirty="0"/>
              <a:t>Blue hydrogen is a transition option</a:t>
            </a:r>
            <a:r>
              <a:rPr lang="en-US" sz="1100" dirty="0"/>
              <a:t>, but its viability depends on </a:t>
            </a:r>
            <a:r>
              <a:rPr lang="en-US" sz="1100" b="1" dirty="0"/>
              <a:t>policy, carbon pricing, and CCUS cost reductions.</a:t>
            </a:r>
            <a:endParaRPr lang="en-US" sz="1100" dirty="0"/>
          </a:p>
          <a:p>
            <a:pPr marL="285750" marR="0" lvl="0" indent="-285750" algn="l" defTabSz="914400" rtl="0" eaLnBrk="1" fontAlgn="auto" latinLnBrk="0" hangingPunct="1">
              <a:spcAft>
                <a:spcPts val="900"/>
              </a:spcAft>
              <a:buClrTx/>
              <a:buSzTx/>
              <a:buFont typeface="Arial" panose="020B0604020202020204" pitchFamily="34" charset="0"/>
              <a:buChar char="•"/>
              <a:tabLst/>
              <a:defRPr/>
            </a:pPr>
            <a:r>
              <a:rPr lang="en-US" sz="1100" dirty="0"/>
              <a:t>Blue hydrogen can </a:t>
            </a:r>
            <a:r>
              <a:rPr lang="en-US" sz="1100" b="1" dirty="0"/>
              <a:t>improve energy security, </a:t>
            </a:r>
            <a:r>
              <a:rPr lang="en-US" sz="1100" dirty="0"/>
              <a:t>leveraging existing natural gas infrastructure and reducing reliance on imported fuels.</a:t>
            </a:r>
            <a:endParaRPr kumimoji="0" lang="en-US" sz="1100" b="0" i="0" u="none" strike="noStrike" kern="1200" cap="none" spc="0" normalizeH="0" baseline="0" noProof="0" dirty="0">
              <a:ln>
                <a:noFill/>
              </a:ln>
              <a:solidFill>
                <a:srgbClr val="000000"/>
              </a:solidFill>
              <a:effectLst/>
              <a:uLnTx/>
              <a:uFillTx/>
              <a:ea typeface="+mn-ea"/>
              <a:cs typeface="+mn-cs"/>
            </a:endParaRPr>
          </a:p>
        </p:txBody>
      </p:sp>
      <p:sp>
        <p:nvSpPr>
          <p:cNvPr id="20" name="Oval 19">
            <a:extLst>
              <a:ext uri="{FF2B5EF4-FFF2-40B4-BE49-F238E27FC236}">
                <a16:creationId xmlns:a16="http://schemas.microsoft.com/office/drawing/2014/main" id="{C5840130-8350-BFAA-23C5-61D6578861CA}"/>
              </a:ext>
            </a:extLst>
          </p:cNvPr>
          <p:cNvSpPr/>
          <p:nvPr/>
        </p:nvSpPr>
        <p:spPr bwMode="gray">
          <a:xfrm>
            <a:off x="0" y="45720"/>
            <a:ext cx="416560" cy="406400"/>
          </a:xfrm>
          <a:prstGeom prst="ellipse">
            <a:avLst/>
          </a:prstGeom>
          <a:solidFill>
            <a:schemeClr val="accent2">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600" b="1">
                <a:solidFill>
                  <a:srgbClr val="FFFFFF"/>
                </a:solidFill>
                <a:latin typeface="Arial"/>
              </a:rPr>
              <a:t>4</a:t>
            </a:r>
            <a:endParaRPr lang="en-US" sz="1600" b="1" i="0" u="none" strike="noStrike" kern="1200" cap="none" spc="0" normalizeH="0" baseline="0" noProof="0">
              <a:ln>
                <a:noFill/>
              </a:ln>
              <a:solidFill>
                <a:srgbClr val="FFFFFF"/>
              </a:solidFill>
              <a:effectLst/>
              <a:uLnTx/>
              <a:uFillTx/>
              <a:latin typeface="Arial"/>
              <a:cs typeface="Arial"/>
            </a:endParaRPr>
          </a:p>
        </p:txBody>
      </p:sp>
      <p:sp>
        <p:nvSpPr>
          <p:cNvPr id="43" name="Rectangle 42">
            <a:extLst>
              <a:ext uri="{FF2B5EF4-FFF2-40B4-BE49-F238E27FC236}">
                <a16:creationId xmlns:a16="http://schemas.microsoft.com/office/drawing/2014/main" id="{19E422EA-F84F-44A1-826C-7616EB27FA98}"/>
              </a:ext>
            </a:extLst>
          </p:cNvPr>
          <p:cNvSpPr/>
          <p:nvPr/>
        </p:nvSpPr>
        <p:spPr bwMode="gray">
          <a:xfrm>
            <a:off x="495883" y="68051"/>
            <a:ext cx="3001697" cy="365760"/>
          </a:xfrm>
          <a:prstGeom prst="rect">
            <a:avLst/>
          </a:prstGeom>
          <a:solidFill>
            <a:schemeClr val="accent2">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dirty="0">
                <a:solidFill>
                  <a:srgbClr val="FFFFFF"/>
                </a:solidFill>
                <a:latin typeface="Arial"/>
              </a:rPr>
              <a:t>Blue Hydrogen and Ammonia</a:t>
            </a:r>
          </a:p>
        </p:txBody>
      </p:sp>
    </p:spTree>
    <p:custDataLst>
      <p:tags r:id="rId1"/>
    </p:custDataLst>
    <p:extLst>
      <p:ext uri="{BB962C8B-B14F-4D97-AF65-F5344CB8AC3E}">
        <p14:creationId xmlns:p14="http://schemas.microsoft.com/office/powerpoint/2010/main" val="36802827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ECB2F-35F2-8A17-3DDD-33F7C2FE7D5A}"/>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CD2E68-E4C7-2840-5283-1475794D94D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7" name="think-cell data - do not delete" hidden="1">
                        <a:extLst>
                          <a:ext uri="{FF2B5EF4-FFF2-40B4-BE49-F238E27FC236}">
                            <a16:creationId xmlns:a16="http://schemas.microsoft.com/office/drawing/2014/main" id="{54CD2E68-E4C7-2840-5283-1475794D94D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Title 5">
            <a:extLst>
              <a:ext uri="{FF2B5EF4-FFF2-40B4-BE49-F238E27FC236}">
                <a16:creationId xmlns:a16="http://schemas.microsoft.com/office/drawing/2014/main" id="{DC22B15C-EF55-38DC-1ED3-BC078B88B2EE}"/>
              </a:ext>
            </a:extLst>
          </p:cNvPr>
          <p:cNvSpPr>
            <a:spLocks noGrp="1"/>
          </p:cNvSpPr>
          <p:nvPr>
            <p:ph type="title"/>
          </p:nvPr>
        </p:nvSpPr>
        <p:spPr>
          <a:xfrm>
            <a:off x="330200" y="523318"/>
            <a:ext cx="11531600" cy="882788"/>
          </a:xfrm>
        </p:spPr>
        <p:txBody>
          <a:bodyPr vert="horz">
            <a:noAutofit/>
          </a:bodyPr>
          <a:lstStyle/>
          <a:p>
            <a:r>
              <a:rPr lang="en-US" sz="2800" b="1" dirty="0">
                <a:sym typeface="Trebuchet MS" panose="020B0603020202020204" pitchFamily="34" charset="0"/>
              </a:rPr>
              <a:t>Future of H</a:t>
            </a:r>
            <a:r>
              <a:rPr lang="en-US" sz="2800" b="1" baseline="-25000" dirty="0">
                <a:sym typeface="Trebuchet MS" panose="020B0603020202020204" pitchFamily="34" charset="0"/>
              </a:rPr>
              <a:t>2</a:t>
            </a:r>
            <a:r>
              <a:rPr lang="en-US" sz="2800" b="1" dirty="0">
                <a:sym typeface="Trebuchet MS" panose="020B0603020202020204" pitchFamily="34" charset="0"/>
              </a:rPr>
              <a:t> within the energy transition to determine importance of CCUS technology within the industry</a:t>
            </a:r>
            <a:endParaRPr lang="en-US" dirty="0"/>
          </a:p>
        </p:txBody>
      </p:sp>
      <p:sp>
        <p:nvSpPr>
          <p:cNvPr id="11" name="TextBox 10">
            <a:extLst>
              <a:ext uri="{FF2B5EF4-FFF2-40B4-BE49-F238E27FC236}">
                <a16:creationId xmlns:a16="http://schemas.microsoft.com/office/drawing/2014/main" id="{A5F31A62-748A-605A-C12A-553E8D55E673}"/>
              </a:ext>
            </a:extLst>
          </p:cNvPr>
          <p:cNvSpPr txBox="1"/>
          <p:nvPr/>
        </p:nvSpPr>
        <p:spPr bwMode="gray">
          <a:xfrm>
            <a:off x="5597611" y="1427229"/>
            <a:ext cx="6386109" cy="4647426"/>
          </a:xfrm>
          <a:prstGeom prst="rect">
            <a:avLst/>
          </a:prstGeom>
          <a:solidFill>
            <a:srgbClr val="E3E8EE"/>
          </a:solidFill>
        </p:spPr>
        <p:txBody>
          <a:bodyPr wrap="square" lIns="137160" tIns="137160" rIns="274320" bIns="137160" rtlCol="0" anchor="t">
            <a:spAutoFit/>
          </a:bodyPr>
          <a:lstStyle/>
          <a:p>
            <a:pPr>
              <a:spcAft>
                <a:spcPts val="600"/>
              </a:spcAft>
            </a:pPr>
            <a:r>
              <a:rPr lang="en-US" sz="1250" b="1" dirty="0"/>
              <a:t>Potential benefits of blue hydrogen</a:t>
            </a:r>
          </a:p>
          <a:p>
            <a:pPr marL="171450" indent="-171450">
              <a:spcAft>
                <a:spcPts val="600"/>
              </a:spcAft>
              <a:buFont typeface="Arial,Sans-Serif"/>
              <a:buChar char="•"/>
            </a:pPr>
            <a:r>
              <a:rPr lang="en-US" sz="1050" b="1" dirty="0"/>
              <a:t>Leverages existing infrastructure</a:t>
            </a:r>
            <a:r>
              <a:rPr lang="en-US" sz="1050" dirty="0"/>
              <a:t> – Utilizes current natural gas pipelines and facilities, minimizing new investments.</a:t>
            </a:r>
            <a:endParaRPr lang="en-US" sz="1050" dirty="0">
              <a:cs typeface="Arial"/>
            </a:endParaRPr>
          </a:p>
          <a:p>
            <a:pPr marL="171450" indent="-171450">
              <a:spcAft>
                <a:spcPts val="600"/>
              </a:spcAft>
              <a:buFont typeface="Arial,Sans-Serif"/>
              <a:buChar char="•"/>
            </a:pPr>
            <a:r>
              <a:rPr lang="en-US" sz="1050" b="1" dirty="0"/>
              <a:t>Lower emissions than natural gas</a:t>
            </a:r>
            <a:r>
              <a:rPr lang="en-US" sz="1050" dirty="0"/>
              <a:t> – </a:t>
            </a:r>
            <a:r>
              <a:rPr lang="en-US" sz="1050" dirty="0">
                <a:sym typeface="Trebuchet MS" panose="020B0603020202020204" pitchFamily="34" charset="0"/>
              </a:rPr>
              <a:t>Blue hydrogen production technology enables the capture of </a:t>
            </a:r>
            <a:r>
              <a:rPr lang="en-US" sz="1050" b="1" dirty="0">
                <a:sym typeface="Trebuchet MS" panose="020B0603020202020204" pitchFamily="34" charset="0"/>
              </a:rPr>
              <a:t>up to 90%</a:t>
            </a:r>
            <a:r>
              <a:rPr lang="en-US" sz="1050" dirty="0">
                <a:sym typeface="Trebuchet MS" panose="020B0603020202020204" pitchFamily="34" charset="0"/>
              </a:rPr>
              <a:t> of CO</a:t>
            </a:r>
            <a:r>
              <a:rPr lang="en-US" sz="1050" baseline="-25000" dirty="0">
                <a:sym typeface="Trebuchet MS" panose="020B0603020202020204" pitchFamily="34" charset="0"/>
              </a:rPr>
              <a:t>2</a:t>
            </a:r>
            <a:r>
              <a:rPr lang="en-US" sz="1050" dirty="0">
                <a:sym typeface="Trebuchet MS" panose="020B0603020202020204" pitchFamily="34" charset="0"/>
              </a:rPr>
              <a:t> emissions through CCUS.</a:t>
            </a:r>
            <a:endParaRPr lang="en-US" sz="1050" dirty="0"/>
          </a:p>
          <a:p>
            <a:pPr marL="171450" indent="-171450">
              <a:spcAft>
                <a:spcPts val="600"/>
              </a:spcAft>
              <a:buFont typeface="Arial,Sans-Serif"/>
              <a:buChar char="•"/>
            </a:pPr>
            <a:r>
              <a:rPr lang="en-US" sz="1050" b="1" dirty="0"/>
              <a:t>Scalability potential</a:t>
            </a:r>
            <a:r>
              <a:rPr lang="en-US" sz="1050" dirty="0"/>
              <a:t> – Can serve as a bridge until green hydrogen and renewables become more viable.</a:t>
            </a:r>
            <a:endParaRPr lang="en-US" sz="1050" dirty="0">
              <a:cs typeface="Arial"/>
            </a:endParaRPr>
          </a:p>
          <a:p>
            <a:pPr marL="171450" indent="-171450">
              <a:spcAft>
                <a:spcPts val="600"/>
              </a:spcAft>
              <a:buFont typeface="Arial,Sans-Serif"/>
              <a:buChar char="•"/>
            </a:pPr>
            <a:r>
              <a:rPr lang="en-US" sz="1050" b="1" dirty="0"/>
              <a:t>Under current circumstances, blue hydrogen will be the inevitable path toward the renewables.</a:t>
            </a:r>
            <a:endParaRPr lang="en-US" sz="1050" b="1" dirty="0">
              <a:solidFill>
                <a:srgbClr val="000000"/>
              </a:solidFill>
            </a:endParaRPr>
          </a:p>
          <a:p>
            <a:pPr algn="just">
              <a:spcAft>
                <a:spcPts val="600"/>
              </a:spcAft>
            </a:pPr>
            <a:endParaRPr lang="en-US" sz="1050" b="1" dirty="0">
              <a:solidFill>
                <a:srgbClr val="000000"/>
              </a:solidFill>
            </a:endParaRPr>
          </a:p>
          <a:p>
            <a:pPr algn="just">
              <a:spcAft>
                <a:spcPts val="600"/>
              </a:spcAft>
            </a:pPr>
            <a:r>
              <a:rPr lang="en-US" sz="1250" b="1" dirty="0">
                <a:solidFill>
                  <a:srgbClr val="000000"/>
                </a:solidFill>
              </a:rPr>
              <a:t>Limitations and challenges</a:t>
            </a:r>
            <a:endParaRPr lang="en-US" sz="1250" b="1" dirty="0">
              <a:solidFill>
                <a:srgbClr val="000000"/>
              </a:solidFill>
              <a:cs typeface="Arial"/>
            </a:endParaRPr>
          </a:p>
          <a:p>
            <a:pPr marL="171450" indent="-171450">
              <a:spcAft>
                <a:spcPts val="600"/>
              </a:spcAft>
              <a:buFont typeface="Arial,Sans-Serif"/>
              <a:buChar char="•"/>
            </a:pPr>
            <a:r>
              <a:rPr lang="en-US" sz="1050" dirty="0"/>
              <a:t>Not at scale: No large-scale blue hydrogen production exists.</a:t>
            </a:r>
            <a:endParaRPr lang="en-US" sz="1050" dirty="0">
              <a:cs typeface="Arial"/>
            </a:endParaRPr>
          </a:p>
          <a:p>
            <a:pPr marL="171450" indent="-171450">
              <a:spcAft>
                <a:spcPts val="600"/>
              </a:spcAft>
              <a:buFont typeface="Arial,Sans-Serif"/>
              <a:buChar char="•"/>
            </a:pPr>
            <a:r>
              <a:rPr lang="en-US" sz="1050" dirty="0"/>
              <a:t>Low capture rates: Even at 90%, not enough for net-zero goals.</a:t>
            </a:r>
            <a:endParaRPr lang="en-US" sz="1050" dirty="0">
              <a:cs typeface="Arial"/>
            </a:endParaRPr>
          </a:p>
          <a:p>
            <a:pPr marL="171450" indent="-171450">
              <a:spcAft>
                <a:spcPts val="600"/>
              </a:spcAft>
              <a:buFont typeface="Arial,Sans-Serif"/>
              <a:buChar char="•"/>
            </a:pPr>
            <a:r>
              <a:rPr lang="en-US" sz="1050" dirty="0"/>
              <a:t>Slows progress: Diverts resources from nearly zero-carbon green H2.</a:t>
            </a:r>
            <a:endParaRPr lang="en-US" sz="1050" dirty="0">
              <a:cs typeface="Arial"/>
            </a:endParaRPr>
          </a:p>
          <a:p>
            <a:pPr>
              <a:spcAft>
                <a:spcPts val="600"/>
              </a:spcAft>
            </a:pPr>
            <a:endParaRPr lang="en-US" sz="1050" b="1" dirty="0"/>
          </a:p>
          <a:p>
            <a:pPr>
              <a:spcAft>
                <a:spcPts val="600"/>
              </a:spcAft>
            </a:pPr>
            <a:r>
              <a:rPr lang="en-US" sz="1250" b="1" dirty="0"/>
              <a:t>Real-world example: Blue hydrogen’s economic viability in question</a:t>
            </a:r>
            <a:endParaRPr lang="en-US" sz="1250" b="1" dirty="0">
              <a:cs typeface="Arial"/>
            </a:endParaRPr>
          </a:p>
          <a:p>
            <a:pPr marL="171450" indent="-171450">
              <a:spcAft>
                <a:spcPts val="600"/>
              </a:spcAft>
              <a:buFont typeface="Arial,Sans-Serif"/>
              <a:buChar char="•"/>
            </a:pPr>
            <a:r>
              <a:rPr lang="en-US" sz="1050" dirty="0"/>
              <a:t>Shell canceled its blue hydrogen project in Norway (</a:t>
            </a:r>
            <a:r>
              <a:rPr lang="en-US" sz="1050" dirty="0" err="1"/>
              <a:t>Aukra</a:t>
            </a:r>
            <a:r>
              <a:rPr lang="en-US" sz="1050" dirty="0"/>
              <a:t> Hydrogen Hub) due to weak demand and high costs.</a:t>
            </a:r>
            <a:endParaRPr lang="en-US" sz="1050" dirty="0">
              <a:cs typeface="Arial"/>
            </a:endParaRPr>
          </a:p>
          <a:p>
            <a:pPr marL="171450" indent="-171450">
              <a:spcAft>
                <a:spcPts val="600"/>
              </a:spcAft>
              <a:buFont typeface="Arial,Sans-Serif"/>
              <a:buChar char="•"/>
            </a:pPr>
            <a:r>
              <a:rPr lang="en-US" sz="1050" dirty="0"/>
              <a:t>Equinor scrapped a similar project, citing economic challenges.</a:t>
            </a:r>
            <a:endParaRPr lang="en-US" sz="1050" dirty="0">
              <a:cs typeface="Arial"/>
            </a:endParaRPr>
          </a:p>
          <a:p>
            <a:pPr marL="171450" indent="-171450">
              <a:spcAft>
                <a:spcPts val="600"/>
              </a:spcAft>
              <a:buFont typeface="Arial,Sans-Serif"/>
              <a:buChar char="•"/>
            </a:pPr>
            <a:r>
              <a:rPr lang="en-US" sz="1050" dirty="0"/>
              <a:t>This highlights the uncertainty surrounding blue hydrogen’s role in the energy transition.</a:t>
            </a:r>
            <a:endParaRPr lang="en-US" sz="1050" dirty="0">
              <a:cs typeface="Arial"/>
            </a:endParaRPr>
          </a:p>
        </p:txBody>
      </p:sp>
      <p:pic>
        <p:nvPicPr>
          <p:cNvPr id="4" name="Picture 3">
            <a:extLst>
              <a:ext uri="{FF2B5EF4-FFF2-40B4-BE49-F238E27FC236}">
                <a16:creationId xmlns:a16="http://schemas.microsoft.com/office/drawing/2014/main" id="{996CD878-D472-7BA2-43D5-173F58BDF28B}"/>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83228" y="1427229"/>
            <a:ext cx="4972050" cy="4781550"/>
          </a:xfrm>
          <a:prstGeom prst="rect">
            <a:avLst/>
          </a:prstGeom>
        </p:spPr>
      </p:pic>
      <p:sp>
        <p:nvSpPr>
          <p:cNvPr id="5" name="Oval 4">
            <a:extLst>
              <a:ext uri="{FF2B5EF4-FFF2-40B4-BE49-F238E27FC236}">
                <a16:creationId xmlns:a16="http://schemas.microsoft.com/office/drawing/2014/main" id="{36F23FEF-5DBB-A8A5-533D-6E2879675F03}"/>
              </a:ext>
            </a:extLst>
          </p:cNvPr>
          <p:cNvSpPr/>
          <p:nvPr/>
        </p:nvSpPr>
        <p:spPr bwMode="gray">
          <a:xfrm>
            <a:off x="0" y="45720"/>
            <a:ext cx="416560" cy="406400"/>
          </a:xfrm>
          <a:prstGeom prst="ellipse">
            <a:avLst/>
          </a:prstGeom>
          <a:solidFill>
            <a:schemeClr val="accent2">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600" b="1">
                <a:solidFill>
                  <a:srgbClr val="FFFFFF"/>
                </a:solidFill>
                <a:latin typeface="Arial"/>
              </a:rPr>
              <a:t>4</a:t>
            </a:r>
            <a:endParaRPr lang="en-US" sz="1600" b="1" i="0" u="none" strike="noStrike" kern="1200" cap="none" spc="0" normalizeH="0" baseline="0" noProof="0">
              <a:ln>
                <a:noFill/>
              </a:ln>
              <a:solidFill>
                <a:srgbClr val="FFFFFF"/>
              </a:solidFill>
              <a:effectLst/>
              <a:uLnTx/>
              <a:uFillTx/>
              <a:latin typeface="Arial"/>
              <a:cs typeface="Arial"/>
            </a:endParaRPr>
          </a:p>
        </p:txBody>
      </p:sp>
      <p:sp>
        <p:nvSpPr>
          <p:cNvPr id="3" name="btfpNotesBox962619">
            <a:extLst>
              <a:ext uri="{FF2B5EF4-FFF2-40B4-BE49-F238E27FC236}">
                <a16:creationId xmlns:a16="http://schemas.microsoft.com/office/drawing/2014/main" id="{A3A4A392-981A-A028-2F42-9092CAAF0C53}"/>
              </a:ext>
            </a:extLst>
          </p:cNvPr>
          <p:cNvSpPr txBox="1"/>
          <p:nvPr>
            <p:custDataLst>
              <p:tags r:id="rId3"/>
            </p:custDataLst>
          </p:nvPr>
        </p:nvSpPr>
        <p:spPr bwMode="gray">
          <a:xfrm>
            <a:off x="330200" y="6272784"/>
            <a:ext cx="9188152" cy="492443"/>
          </a:xfrm>
          <a:prstGeom prst="rect">
            <a:avLst/>
          </a:prstGeom>
          <a:noFill/>
        </p:spPr>
        <p:txBody>
          <a:bodyPr vert="horz" wrap="square" lIns="0" tIns="0" rIns="0" bIns="0" rtlCol="0" anchor="b">
            <a:spAutoFit/>
          </a:bodyPr>
          <a:lstStyle/>
          <a:p>
            <a:pPr>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a:t>
            </a:r>
            <a:r>
              <a:rPr lang="en-US" sz="800" dirty="0">
                <a:solidFill>
                  <a:srgbClr val="000000"/>
                </a:solidFill>
              </a:rPr>
              <a:t>National Grid, </a:t>
            </a:r>
            <a:r>
              <a:rPr lang="en-US" sz="800" dirty="0">
                <a:solidFill>
                  <a:srgbClr val="000000"/>
                </a:solidFill>
                <a:hlinkClick r:id="rId9"/>
              </a:rPr>
              <a:t>The hydrogen </a:t>
            </a:r>
            <a:r>
              <a:rPr lang="en-US" sz="800" dirty="0" err="1">
                <a:solidFill>
                  <a:srgbClr val="000000"/>
                </a:solidFill>
                <a:hlinkClick r:id="rId9"/>
              </a:rPr>
              <a:t>colour</a:t>
            </a:r>
            <a:r>
              <a:rPr lang="en-US" sz="800" dirty="0">
                <a:solidFill>
                  <a:srgbClr val="000000"/>
                </a:solidFill>
                <a:hlinkClick r:id="rId9"/>
              </a:rPr>
              <a:t> spectrum</a:t>
            </a:r>
            <a:r>
              <a:rPr lang="en-US" sz="800" dirty="0">
                <a:solidFill>
                  <a:srgbClr val="000000"/>
                </a:solidFill>
              </a:rPr>
              <a:t> (2023); IEEFA, </a:t>
            </a:r>
            <a:r>
              <a:rPr lang="en-US" sz="800" dirty="0">
                <a:solidFill>
                  <a:srgbClr val="000000"/>
                </a:solidFill>
                <a:hlinkClick r:id="rId10"/>
              </a:rPr>
              <a:t>Blue Hydrogen: Not clean, not low carbon, not a solution</a:t>
            </a:r>
            <a:r>
              <a:rPr lang="en-US" sz="800" dirty="0">
                <a:solidFill>
                  <a:srgbClr val="000000"/>
                </a:solidFill>
              </a:rPr>
              <a:t> (2023); SCI, </a:t>
            </a:r>
            <a:r>
              <a:rPr lang="en-US" sz="800" dirty="0">
                <a:solidFill>
                  <a:srgbClr val="000000"/>
                </a:solidFill>
                <a:hlinkClick r:id="rId11"/>
              </a:rPr>
              <a:t>How green is blue hydrogen?</a:t>
            </a:r>
            <a:r>
              <a:rPr lang="en-US" sz="800" dirty="0">
                <a:solidFill>
                  <a:srgbClr val="000000"/>
                </a:solidFill>
              </a:rPr>
              <a:t> (2021); Green Hydrogen </a:t>
            </a:r>
            <a:r>
              <a:rPr lang="en-US" sz="800" dirty="0" err="1">
                <a:solidFill>
                  <a:srgbClr val="000000"/>
                </a:solidFill>
              </a:rPr>
              <a:t>Organisation</a:t>
            </a:r>
            <a:r>
              <a:rPr lang="en-US" sz="800" dirty="0">
                <a:solidFill>
                  <a:srgbClr val="000000"/>
                </a:solidFill>
              </a:rPr>
              <a:t>, </a:t>
            </a:r>
            <a:r>
              <a:rPr lang="en-US" sz="800" dirty="0">
                <a:solidFill>
                  <a:srgbClr val="000000"/>
                </a:solidFill>
                <a:hlinkClick r:id="rId12"/>
              </a:rPr>
              <a:t>The mirage of blue hydrogen is fading</a:t>
            </a:r>
            <a:r>
              <a:rPr lang="en-US" sz="800" dirty="0">
                <a:solidFill>
                  <a:srgbClr val="000000"/>
                </a:solidFill>
              </a:rPr>
              <a:t> (2022); Journal of CO2 Utilization, </a:t>
            </a:r>
            <a:r>
              <a:rPr lang="en-US" sz="800" dirty="0">
                <a:solidFill>
                  <a:srgbClr val="000000"/>
                </a:solidFill>
                <a:hlinkClick r:id="rId13"/>
              </a:rPr>
              <a:t>Blue hydrogen production from natural gas reservoirs: A review of application and feasibility</a:t>
            </a:r>
            <a:r>
              <a:rPr lang="en-US" sz="800" dirty="0">
                <a:solidFill>
                  <a:srgbClr val="000000"/>
                </a:solidFill>
              </a:rPr>
              <a:t> (2023).</a:t>
            </a:r>
            <a:br>
              <a:rPr kumimoji="0" lang="en-US" sz="800" b="0" i="0" u="none" strike="noStrike" kern="1200" cap="none" spc="0" normalizeH="0" baseline="0" noProof="0" dirty="0">
                <a:ln>
                  <a:noFill/>
                </a:ln>
                <a:solidFill>
                  <a:srgbClr val="000000"/>
                </a:solidFill>
                <a:effectLst/>
                <a:uLnTx/>
                <a:uFillTx/>
                <a:latin typeface="Arial"/>
                <a:ea typeface="+mn-ea"/>
                <a:cs typeface="+mn-cs"/>
              </a:rPr>
            </a:b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lang="en-US" sz="800" dirty="0">
                <a:solidFill>
                  <a:srgbClr val="000000"/>
                </a:solidFill>
                <a:latin typeface="Arial"/>
              </a:rPr>
              <a:t>Michelle Priscilla, </a:t>
            </a:r>
            <a:r>
              <a:rPr lang="en-US" sz="800" dirty="0" err="1">
                <a:solidFill>
                  <a:srgbClr val="000000"/>
                </a:solidFill>
                <a:latin typeface="Arial"/>
              </a:rPr>
              <a:t>Xiaodan</a:t>
            </a:r>
            <a:r>
              <a:rPr kumimoji="0" lang="en-US" sz="800" b="0" i="0" u="none" strike="noStrike" kern="1200" cap="none" spc="0" normalizeH="0" baseline="0" noProof="0" dirty="0">
                <a:ln>
                  <a:noFill/>
                </a:ln>
                <a:solidFill>
                  <a:srgbClr val="000000"/>
                </a:solidFill>
                <a:effectLst/>
                <a:uLnTx/>
                <a:uFillTx/>
                <a:latin typeface="Arial"/>
                <a:ea typeface="+mn-ea"/>
                <a:cs typeface="+mn-cs"/>
              </a:rPr>
              <a:t> Zhu, Sean Lee, Hyae Ryung Kim, and </a:t>
            </a:r>
            <a:r>
              <a:rPr lang="en-US" sz="800" dirty="0">
                <a:solidFill>
                  <a:srgbClr val="000000"/>
                </a:solidFill>
                <a:hlinkClick r:id="rId14"/>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5"/>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16"/>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Rectangle 9">
            <a:extLst>
              <a:ext uri="{FF2B5EF4-FFF2-40B4-BE49-F238E27FC236}">
                <a16:creationId xmlns:a16="http://schemas.microsoft.com/office/drawing/2014/main" id="{E5E395FF-27FD-4576-9736-5D9630FF8ECC}"/>
              </a:ext>
            </a:extLst>
          </p:cNvPr>
          <p:cNvSpPr/>
          <p:nvPr/>
        </p:nvSpPr>
        <p:spPr bwMode="gray">
          <a:xfrm>
            <a:off x="495883" y="68051"/>
            <a:ext cx="3001697" cy="365760"/>
          </a:xfrm>
          <a:prstGeom prst="rect">
            <a:avLst/>
          </a:prstGeom>
          <a:solidFill>
            <a:schemeClr val="accent2">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dirty="0">
                <a:solidFill>
                  <a:srgbClr val="FFFFFF"/>
                </a:solidFill>
                <a:latin typeface="Arial"/>
              </a:rPr>
              <a:t>Blue Hydrogen and Ammonia</a:t>
            </a:r>
          </a:p>
        </p:txBody>
      </p:sp>
    </p:spTree>
    <p:custDataLst>
      <p:tags r:id="rId1"/>
    </p:custDataLst>
    <p:extLst>
      <p:ext uri="{BB962C8B-B14F-4D97-AF65-F5344CB8AC3E}">
        <p14:creationId xmlns:p14="http://schemas.microsoft.com/office/powerpoint/2010/main" val="28307349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 name="think-cell data - do not delete" hidden="1">
            <a:extLst>
              <a:ext uri="{FF2B5EF4-FFF2-40B4-BE49-F238E27FC236}">
                <a16:creationId xmlns:a16="http://schemas.microsoft.com/office/drawing/2014/main" id="{34295DD9-19D9-DA71-F001-86241D0C23FF}"/>
              </a:ext>
            </a:extLst>
          </p:cNvPr>
          <p:cNvGraphicFramePr>
            <a:graphicFrameLocks noChangeAspect="1"/>
          </p:cNvGraphicFramePr>
          <p:nvPr>
            <p:custDataLst>
              <p:tags r:id="rId1"/>
            </p:custDataLst>
            <p:extLst>
              <p:ext uri="{D42A27DB-BD31-4B8C-83A1-F6EECF244321}">
                <p14:modId xmlns:p14="http://schemas.microsoft.com/office/powerpoint/2010/main" val="178699017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6" imgW="7772400" imgH="10058400" progId="TCLayout.ActiveDocument.1">
                  <p:embed/>
                </p:oleObj>
              </mc:Choice>
              <mc:Fallback>
                <p:oleObj name="think-cell Slide" r:id="rId46" imgW="7772400" imgH="10058400" progId="TCLayout.ActiveDocument.1">
                  <p:embed/>
                  <p:pic>
                    <p:nvPicPr>
                      <p:cNvPr id="0" name=""/>
                      <p:cNvPicPr/>
                      <p:nvPr/>
                    </p:nvPicPr>
                    <p:blipFill>
                      <a:blip r:embed="rId47"/>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637B33B-F16E-8298-F281-B9FEA1CE8AAA}"/>
              </a:ext>
            </a:extLst>
          </p:cNvPr>
          <p:cNvSpPr>
            <a:spLocks noGrp="1"/>
          </p:cNvSpPr>
          <p:nvPr>
            <p:ph type="title"/>
          </p:nvPr>
        </p:nvSpPr>
        <p:spPr/>
        <p:txBody>
          <a:bodyPr vert="horz">
            <a:noAutofit/>
          </a:bodyPr>
          <a:lstStyle/>
          <a:p>
            <a:r>
              <a:rPr lang="en-US" dirty="0"/>
              <a:t>Ammonia production enables more cost-effective carbon capture than standalone hydrogen</a:t>
            </a:r>
          </a:p>
        </p:txBody>
      </p:sp>
      <p:sp>
        <p:nvSpPr>
          <p:cNvPr id="3" name="Title 5">
            <a:extLst>
              <a:ext uri="{FF2B5EF4-FFF2-40B4-BE49-F238E27FC236}">
                <a16:creationId xmlns:a16="http://schemas.microsoft.com/office/drawing/2014/main" id="{A4BCE85C-B31B-04B8-F5BC-A025EF3D7E6B}"/>
              </a:ext>
            </a:extLst>
          </p:cNvPr>
          <p:cNvSpPr txBox="1">
            <a:spLocks/>
          </p:cNvSpPr>
          <p:nvPr/>
        </p:nvSpPr>
        <p:spPr>
          <a:xfrm>
            <a:off x="330200" y="523318"/>
            <a:ext cx="11531600" cy="882788"/>
          </a:xfrm>
          <a:prstGeom prst="rect">
            <a:avLst/>
          </a:prstGeom>
        </p:spPr>
        <p:txBody>
          <a:bodyPr vert="horz" lIns="91440" tIns="0" rIns="91440" bIns="45720" rtlCol="0" anchor="t">
            <a:noAutofit/>
          </a:bodyPr>
          <a:lstStyle>
            <a:lvl1pPr algn="l" defTabSz="711200" rtl="0" eaLnBrk="1" latinLnBrk="0" hangingPunct="1">
              <a:lnSpc>
                <a:spcPct val="100000"/>
              </a:lnSpc>
              <a:spcBef>
                <a:spcPct val="0"/>
              </a:spcBef>
              <a:buNone/>
              <a:defRPr sz="2800" b="1" kern="1200" baseline="0">
                <a:solidFill>
                  <a:schemeClr val="tx1"/>
                </a:solidFill>
                <a:latin typeface="+mj-lt"/>
                <a:ea typeface="+mj-ea"/>
                <a:cs typeface="+mj-cs"/>
              </a:defRPr>
            </a:lvl1pPr>
          </a:lstStyle>
          <a:p>
            <a:endParaRPr lang="en-US">
              <a:highlight>
                <a:srgbClr val="FFFF00"/>
              </a:highlight>
            </a:endParaRPr>
          </a:p>
        </p:txBody>
      </p:sp>
      <p:sp>
        <p:nvSpPr>
          <p:cNvPr id="4" name="btfpNotesBox484428">
            <a:extLst>
              <a:ext uri="{FF2B5EF4-FFF2-40B4-BE49-F238E27FC236}">
                <a16:creationId xmlns:a16="http://schemas.microsoft.com/office/drawing/2014/main" id="{E4EB761D-9F64-9745-B244-19EED4BBF21A}"/>
              </a:ext>
            </a:extLst>
          </p:cNvPr>
          <p:cNvSpPr txBox="1"/>
          <p:nvPr>
            <p:custDataLst>
              <p:tags r:id="rId2"/>
            </p:custDataLst>
          </p:nvPr>
        </p:nvSpPr>
        <p:spPr bwMode="gray">
          <a:xfrm>
            <a:off x="330199" y="6149674"/>
            <a:ext cx="8960246" cy="615553"/>
          </a:xfrm>
          <a:prstGeom prst="rect">
            <a:avLst/>
          </a:prstGeom>
          <a:noFill/>
        </p:spPr>
        <p:txBody>
          <a:bodyPr vert="horz" wrap="square" lIns="0" tIns="0" rIns="0" bIns="0" rtlCol="0" anchor="b">
            <a:spAutoFit/>
          </a:bodyPr>
          <a:lstStyle/>
          <a:p>
            <a:r>
              <a:rPr kumimoji="0" lang="en-US" sz="800" b="0" i="0" u="none" strike="noStrike" kern="1200" cap="none" spc="0" normalizeH="0" baseline="0" noProof="0" dirty="0">
                <a:ln>
                  <a:noFill/>
                </a:ln>
                <a:solidFill>
                  <a:srgbClr val="000000"/>
                </a:solidFill>
                <a:effectLst/>
                <a:uLnTx/>
                <a:uFillTx/>
                <a:latin typeface="Arial"/>
                <a:ea typeface="+mn-ea"/>
                <a:cs typeface="+mn-cs"/>
              </a:rPr>
              <a:t>Sources:</a:t>
            </a:r>
            <a:r>
              <a:rPr lang="en-US" sz="800" dirty="0">
                <a:solidFill>
                  <a:srgbClr val="000000"/>
                </a:solidFill>
              </a:rPr>
              <a:t> IEA, </a:t>
            </a:r>
            <a:r>
              <a:rPr lang="en-US" sz="800" dirty="0">
                <a:solidFill>
                  <a:srgbClr val="000000"/>
                </a:solidFill>
                <a:hlinkClick r:id="rId48"/>
              </a:rPr>
              <a:t>Ammonia Technology Roadmap</a:t>
            </a:r>
            <a:r>
              <a:rPr lang="en-US" sz="800" dirty="0">
                <a:solidFill>
                  <a:srgbClr val="000000"/>
                </a:solidFill>
              </a:rPr>
              <a:t> (2021); IRENA, </a:t>
            </a:r>
            <a:r>
              <a:rPr lang="en-US" sz="800" dirty="0">
                <a:solidFill>
                  <a:srgbClr val="000000"/>
                </a:solidFill>
                <a:hlinkClick r:id="rId49"/>
              </a:rPr>
              <a:t>Innovation Outlook Renewable Ammonia</a:t>
            </a:r>
            <a:r>
              <a:rPr lang="en-US" sz="800" dirty="0"/>
              <a:t> </a:t>
            </a:r>
            <a:r>
              <a:rPr lang="en-US" sz="800" dirty="0">
                <a:solidFill>
                  <a:srgbClr val="000000"/>
                </a:solidFill>
              </a:rPr>
              <a:t>(2022); </a:t>
            </a:r>
            <a:r>
              <a:rPr lang="en-US" sz="800" dirty="0"/>
              <a:t>DOE, </a:t>
            </a:r>
            <a:r>
              <a:rPr lang="en-US" sz="800" u="sng" dirty="0">
                <a:hlinkClick r:id="rId50"/>
              </a:rPr>
              <a:t>Pathways to Commercial Liftoff</a:t>
            </a:r>
            <a:r>
              <a:rPr lang="en-US" sz="800" dirty="0"/>
              <a:t> (2024)​; S&amp;P Global, </a:t>
            </a:r>
            <a:r>
              <a:rPr lang="en-US" sz="800" dirty="0">
                <a:hlinkClick r:id="rId51"/>
              </a:rPr>
              <a:t>Global Blue Ammonia Prices Edge Lower, Europe Falls 10% MOM</a:t>
            </a:r>
            <a:r>
              <a:rPr lang="en-US" sz="800" dirty="0"/>
              <a:t> (2025); CRS, </a:t>
            </a:r>
            <a:r>
              <a:rPr lang="en-US" sz="800" dirty="0">
                <a:hlinkClick r:id="rId52"/>
              </a:rPr>
              <a:t>Hydrogen Production: Overview and Issues for Congress</a:t>
            </a:r>
            <a:r>
              <a:rPr lang="en-US" sz="800" dirty="0"/>
              <a:t> (2024); Montel, </a:t>
            </a:r>
            <a:r>
              <a:rPr lang="en-US" sz="800" dirty="0">
                <a:hlinkClick r:id="rId53"/>
              </a:rPr>
              <a:t>Hydrogen Production Cost Trends 2025</a:t>
            </a:r>
            <a:r>
              <a:rPr lang="en-US" sz="800" dirty="0"/>
              <a:t> (2025); Argus, </a:t>
            </a:r>
            <a:r>
              <a:rPr lang="en-US" sz="800" dirty="0">
                <a:hlinkClick r:id="rId54"/>
              </a:rPr>
              <a:t>Argus Launches EU Low-Carbon Ammonia Benchmark</a:t>
            </a:r>
            <a:r>
              <a:rPr lang="en-US" sz="800" dirty="0"/>
              <a:t> (2025); </a:t>
            </a:r>
            <a:r>
              <a:rPr lang="en-US" sz="800" dirty="0">
                <a:solidFill>
                  <a:srgbClr val="000000"/>
                </a:solidFill>
              </a:rPr>
              <a:t>IEA, </a:t>
            </a:r>
            <a:r>
              <a:rPr lang="en-US" sz="800" dirty="0">
                <a:solidFill>
                  <a:srgbClr val="000000"/>
                </a:solidFill>
                <a:hlinkClick r:id="rId55"/>
              </a:rPr>
              <a:t>Levelized Cost of CO2 Capture by Sector</a:t>
            </a:r>
            <a:r>
              <a:rPr lang="en-US" sz="800" dirty="0">
                <a:solidFill>
                  <a:srgbClr val="000000"/>
                </a:solidFill>
              </a:rPr>
              <a:t> (2019); Harvard Kennedy School Belfer Center, </a:t>
            </a:r>
            <a:r>
              <a:rPr lang="en-US" sz="800" dirty="0">
                <a:solidFill>
                  <a:srgbClr val="000000"/>
                </a:solidFill>
                <a:hlinkClick r:id="rId56"/>
              </a:rPr>
              <a:t>Carbon Capture Utilization and Storage: Technologies and Costs US Context</a:t>
            </a:r>
            <a:r>
              <a:rPr lang="en-US" sz="800" dirty="0"/>
              <a:t> </a:t>
            </a:r>
            <a:r>
              <a:rPr lang="en-US" sz="800" dirty="0">
                <a:solidFill>
                  <a:srgbClr val="000000"/>
                </a:solidFill>
              </a:rPr>
              <a:t>(2022).</a:t>
            </a:r>
            <a:endParaRPr lang="en-US" sz="800" dirty="0"/>
          </a:p>
          <a:p>
            <a:r>
              <a:rPr kumimoji="0" lang="en-US" sz="800" b="0" i="0" u="none" strike="noStrike" kern="1200" cap="none" spc="0" normalizeH="0" baseline="0" noProof="0" dirty="0">
                <a:ln>
                  <a:noFill/>
                </a:ln>
                <a:solidFill>
                  <a:srgbClr val="000000"/>
                </a:solidFill>
                <a:effectLst/>
                <a:uLnTx/>
                <a:uFillTx/>
                <a:latin typeface="Arial"/>
                <a:ea typeface="+mn-ea"/>
                <a:cs typeface="+mn-cs"/>
              </a:rPr>
              <a:t>Credit: Yosafat Partogi, Michelle Priscilla Xiaodan Zhu, Hyae Ryung Kim, and </a:t>
            </a:r>
            <a:r>
              <a:rPr lang="en-US" sz="800" dirty="0">
                <a:solidFill>
                  <a:srgbClr val="000000"/>
                </a:solidFill>
                <a:hlinkClick r:id="rId57"/>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58"/>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59"/>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Oval 4">
            <a:extLst>
              <a:ext uri="{FF2B5EF4-FFF2-40B4-BE49-F238E27FC236}">
                <a16:creationId xmlns:a16="http://schemas.microsoft.com/office/drawing/2014/main" id="{DB8A6945-66F7-B6BF-7F1E-ED97280243E5}"/>
              </a:ext>
            </a:extLst>
          </p:cNvPr>
          <p:cNvSpPr/>
          <p:nvPr/>
        </p:nvSpPr>
        <p:spPr bwMode="gray">
          <a:xfrm>
            <a:off x="0" y="45720"/>
            <a:ext cx="416560" cy="406400"/>
          </a:xfrm>
          <a:prstGeom prst="ellipse">
            <a:avLst/>
          </a:prstGeom>
          <a:solidFill>
            <a:schemeClr val="accent2">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600" b="1">
                <a:solidFill>
                  <a:srgbClr val="FFFFFF"/>
                </a:solidFill>
                <a:latin typeface="Arial"/>
              </a:rPr>
              <a:t>4</a:t>
            </a:r>
            <a:endParaRPr lang="en-US" sz="1600" b="1" i="0" u="none" strike="noStrike" kern="1200" cap="none" spc="0" normalizeH="0" baseline="0" noProof="0">
              <a:ln>
                <a:noFill/>
              </a:ln>
              <a:solidFill>
                <a:srgbClr val="FFFFFF"/>
              </a:solidFill>
              <a:effectLst/>
              <a:uLnTx/>
              <a:uFillTx/>
              <a:latin typeface="Arial"/>
              <a:cs typeface="Arial"/>
            </a:endParaRPr>
          </a:p>
        </p:txBody>
      </p:sp>
      <p:graphicFrame>
        <p:nvGraphicFramePr>
          <p:cNvPr id="68" name="Chart 67">
            <a:extLst>
              <a:ext uri="{FF2B5EF4-FFF2-40B4-BE49-F238E27FC236}">
                <a16:creationId xmlns:a16="http://schemas.microsoft.com/office/drawing/2014/main" id="{514796FF-32EA-F86C-41A0-BEB25C076964}"/>
              </a:ext>
            </a:extLst>
          </p:cNvPr>
          <p:cNvGraphicFramePr/>
          <p:nvPr>
            <p:custDataLst>
              <p:tags r:id="rId3"/>
            </p:custDataLst>
            <p:extLst>
              <p:ext uri="{D42A27DB-BD31-4B8C-83A1-F6EECF244321}">
                <p14:modId xmlns:p14="http://schemas.microsoft.com/office/powerpoint/2010/main" val="3266983709"/>
              </p:ext>
            </p:extLst>
          </p:nvPr>
        </p:nvGraphicFramePr>
        <p:xfrm>
          <a:off x="7459663" y="2686050"/>
          <a:ext cx="4330700" cy="2992438"/>
        </p:xfrm>
        <a:graphic>
          <a:graphicData uri="http://schemas.openxmlformats.org/drawingml/2006/chart">
            <c:chart xmlns:c="http://schemas.openxmlformats.org/drawingml/2006/chart" xmlns:r="http://schemas.openxmlformats.org/officeDocument/2006/relationships" r:id="rId60"/>
          </a:graphicData>
        </a:graphic>
      </p:graphicFrame>
      <p:sp>
        <p:nvSpPr>
          <p:cNvPr id="9" name="Text Placeholder 10">
            <a:extLst>
              <a:ext uri="{FF2B5EF4-FFF2-40B4-BE49-F238E27FC236}">
                <a16:creationId xmlns:a16="http://schemas.microsoft.com/office/drawing/2014/main" id="{D27DE108-D4FD-4FC2-F95D-9E080F224191}"/>
              </a:ext>
            </a:extLst>
          </p:cNvPr>
          <p:cNvSpPr>
            <a:spLocks noGrp="1"/>
          </p:cNvSpPr>
          <p:nvPr>
            <p:custDataLst>
              <p:tags r:id="rId4"/>
            </p:custDataLst>
          </p:nvPr>
        </p:nvSpPr>
        <p:spPr bwMode="gray">
          <a:xfrm>
            <a:off x="7188200" y="4799013"/>
            <a:ext cx="252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F98916A2-5A55-46CD-BEBD-0BAB1FAD22B3}" type="datetime'''5''''''0''''''0'''''''''''''''''''''''''''''''''''''">
              <a:rPr lang="en-US" altLang="en-US" sz="1200" smtClean="0"/>
              <a:pPr marL="0" lvl="0" indent="0" algn="r">
                <a:spcBef>
                  <a:spcPct val="0"/>
                </a:spcBef>
                <a:spcAft>
                  <a:spcPct val="0"/>
                </a:spcAft>
                <a:buNone/>
              </a:pPr>
              <a:t>500</a:t>
            </a:fld>
            <a:endParaRPr lang="en-US" sz="1200"/>
          </a:p>
        </p:txBody>
      </p:sp>
      <p:sp>
        <p:nvSpPr>
          <p:cNvPr id="10" name="Text Placeholder 10">
            <a:extLst>
              <a:ext uri="{FF2B5EF4-FFF2-40B4-BE49-F238E27FC236}">
                <a16:creationId xmlns:a16="http://schemas.microsoft.com/office/drawing/2014/main" id="{CD06C4BA-66C9-9520-4D3A-3230EEBAC584}"/>
              </a:ext>
            </a:extLst>
          </p:cNvPr>
          <p:cNvSpPr>
            <a:spLocks noGrp="1"/>
          </p:cNvSpPr>
          <p:nvPr>
            <p:custDataLst>
              <p:tags r:id="rId5"/>
            </p:custDataLst>
          </p:nvPr>
        </p:nvSpPr>
        <p:spPr bwMode="gray">
          <a:xfrm>
            <a:off x="7061200" y="4092575"/>
            <a:ext cx="379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072C1A81-DE3A-4BE5-A012-0BC97C45CE8A}" type="datetime'''''''1'''''''''''''''',''0''0''''''''0'''''''''''">
              <a:rPr lang="en-US" altLang="en-US" sz="1200" smtClean="0"/>
              <a:pPr marL="0" lvl="0" indent="0" algn="r">
                <a:spcBef>
                  <a:spcPct val="0"/>
                </a:spcBef>
                <a:spcAft>
                  <a:spcPct val="0"/>
                </a:spcAft>
                <a:buNone/>
              </a:pPr>
              <a:t>1,000</a:t>
            </a:fld>
            <a:endParaRPr lang="en-US" sz="1200"/>
          </a:p>
        </p:txBody>
      </p:sp>
      <p:sp>
        <p:nvSpPr>
          <p:cNvPr id="11" name="Text Placeholder 10">
            <a:extLst>
              <a:ext uri="{FF2B5EF4-FFF2-40B4-BE49-F238E27FC236}">
                <a16:creationId xmlns:a16="http://schemas.microsoft.com/office/drawing/2014/main" id="{CD9655A8-1E79-6F41-C897-0ABBB1BB3840}"/>
              </a:ext>
            </a:extLst>
          </p:cNvPr>
          <p:cNvSpPr>
            <a:spLocks noGrp="1"/>
          </p:cNvSpPr>
          <p:nvPr>
            <p:custDataLst>
              <p:tags r:id="rId6"/>
            </p:custDataLst>
          </p:nvPr>
        </p:nvSpPr>
        <p:spPr bwMode="gray">
          <a:xfrm>
            <a:off x="7061200" y="3384550"/>
            <a:ext cx="379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DC4BEB95-5ECA-47BC-87E2-3B159567E83C}" type="datetime'''''''''''''1'''''''''''''',''''''5''''''''''0''''''''''0'">
              <a:rPr lang="en-US" altLang="en-US" sz="1200" smtClean="0"/>
              <a:pPr marL="0" lvl="0" indent="0" algn="r">
                <a:spcBef>
                  <a:spcPct val="0"/>
                </a:spcBef>
                <a:spcAft>
                  <a:spcPct val="0"/>
                </a:spcAft>
                <a:buNone/>
              </a:pPr>
              <a:t>1,500</a:t>
            </a:fld>
            <a:endParaRPr lang="en-US" sz="1200"/>
          </a:p>
        </p:txBody>
      </p:sp>
      <p:sp>
        <p:nvSpPr>
          <p:cNvPr id="12" name="Text Placeholder 10">
            <a:extLst>
              <a:ext uri="{FF2B5EF4-FFF2-40B4-BE49-F238E27FC236}">
                <a16:creationId xmlns:a16="http://schemas.microsoft.com/office/drawing/2014/main" id="{E4133B2C-73E3-2D12-1CF5-66741A3FAC88}"/>
              </a:ext>
            </a:extLst>
          </p:cNvPr>
          <p:cNvSpPr>
            <a:spLocks noGrp="1"/>
          </p:cNvSpPr>
          <p:nvPr>
            <p:custDataLst>
              <p:tags r:id="rId7"/>
            </p:custDataLst>
          </p:nvPr>
        </p:nvSpPr>
        <p:spPr bwMode="gray">
          <a:xfrm>
            <a:off x="7061200" y="2678114"/>
            <a:ext cx="379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E1BE47E6-55C6-4CF4-B952-E3977C4812F3}" type="datetime'''''2'''''''''''''',''''''0''''''0''''0'''''''">
              <a:rPr lang="en-US" altLang="en-US" sz="1200" smtClean="0"/>
              <a:pPr marL="0" lvl="0" indent="0" algn="r">
                <a:spcBef>
                  <a:spcPct val="0"/>
                </a:spcBef>
                <a:spcAft>
                  <a:spcPct val="0"/>
                </a:spcAft>
                <a:buNone/>
              </a:pPr>
              <a:t>2,000</a:t>
            </a:fld>
            <a:endParaRPr lang="en-US" sz="1200"/>
          </a:p>
        </p:txBody>
      </p:sp>
      <p:sp>
        <p:nvSpPr>
          <p:cNvPr id="8" name="Text Placeholder 10">
            <a:extLst>
              <a:ext uri="{FF2B5EF4-FFF2-40B4-BE49-F238E27FC236}">
                <a16:creationId xmlns:a16="http://schemas.microsoft.com/office/drawing/2014/main" id="{AFC2D321-5F81-B1E4-CF0E-69F128EDE7DC}"/>
              </a:ext>
            </a:extLst>
          </p:cNvPr>
          <p:cNvSpPr>
            <a:spLocks noGrp="1"/>
          </p:cNvSpPr>
          <p:nvPr>
            <p:custDataLst>
              <p:tags r:id="rId8"/>
            </p:custDataLst>
          </p:nvPr>
        </p:nvSpPr>
        <p:spPr bwMode="gray">
          <a:xfrm>
            <a:off x="7356475" y="5505450"/>
            <a:ext cx="84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15E0AFE6-8C56-4990-99F4-82DEF65F77C8}" type="datetime'''''''''''''''''''''''''''''''''''''''0'''''''''''">
              <a:rPr lang="en-US" altLang="en-US" sz="1200" smtClean="0"/>
              <a:pPr marL="0" lvl="0" indent="0" algn="r">
                <a:spcBef>
                  <a:spcPct val="0"/>
                </a:spcBef>
                <a:spcAft>
                  <a:spcPct val="0"/>
                </a:spcAft>
                <a:buNone/>
              </a:pPr>
              <a:t>0</a:t>
            </a:fld>
            <a:endParaRPr lang="en-US" sz="1200"/>
          </a:p>
        </p:txBody>
      </p:sp>
      <p:sp>
        <p:nvSpPr>
          <p:cNvPr id="14" name="Text Placeholder 10">
            <a:extLst>
              <a:ext uri="{FF2B5EF4-FFF2-40B4-BE49-F238E27FC236}">
                <a16:creationId xmlns:a16="http://schemas.microsoft.com/office/drawing/2014/main" id="{106A8773-242F-69EF-B281-F3CABAD0CFC2}"/>
              </a:ext>
            </a:extLst>
          </p:cNvPr>
          <p:cNvSpPr>
            <a:spLocks noGrp="1"/>
          </p:cNvSpPr>
          <p:nvPr>
            <p:custDataLst>
              <p:tags r:id="rId9"/>
            </p:custDataLst>
          </p:nvPr>
        </p:nvSpPr>
        <p:spPr bwMode="auto">
          <a:xfrm>
            <a:off x="7639050" y="5646738"/>
            <a:ext cx="846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556794A-8432-413B-AD7D-642E183F9BD6}" type="datetime'SM''''R'' ''+ ''''''''''''C''''''C''''''''''''''S'''''''''''">
              <a:rPr lang="en-US" altLang="en-US" sz="1200" smtClean="0"/>
              <a:pPr marL="0" lvl="0" indent="0" algn="ctr">
                <a:spcBef>
                  <a:spcPct val="0"/>
                </a:spcBef>
                <a:spcAft>
                  <a:spcPct val="0"/>
                </a:spcAft>
                <a:buNone/>
              </a:pPr>
              <a:t>SMR + CCS</a:t>
            </a:fld>
            <a:endParaRPr lang="en-US" sz="1200"/>
          </a:p>
        </p:txBody>
      </p:sp>
      <p:sp>
        <p:nvSpPr>
          <p:cNvPr id="15" name="Text Placeholder 10">
            <a:extLst>
              <a:ext uri="{FF2B5EF4-FFF2-40B4-BE49-F238E27FC236}">
                <a16:creationId xmlns:a16="http://schemas.microsoft.com/office/drawing/2014/main" id="{EA418869-98DA-3ED6-BEAC-BFDC8F93EC9A}"/>
              </a:ext>
            </a:extLst>
          </p:cNvPr>
          <p:cNvSpPr>
            <a:spLocks noGrp="1"/>
          </p:cNvSpPr>
          <p:nvPr>
            <p:custDataLst>
              <p:tags r:id="rId10"/>
            </p:custDataLst>
          </p:nvPr>
        </p:nvSpPr>
        <p:spPr bwMode="auto">
          <a:xfrm>
            <a:off x="8702675" y="5646738"/>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5E15941-EFB5-43B5-B355-49DB003E6FAD}" type="datetime'''''A''''T''R ''''''''''''''''''''''''''+'''' ''C''C''''''S'">
              <a:rPr lang="en-US" altLang="en-US" sz="1200" smtClean="0"/>
              <a:pPr marL="0" lvl="0" indent="0" algn="ctr">
                <a:spcBef>
                  <a:spcPct val="0"/>
                </a:spcBef>
                <a:spcAft>
                  <a:spcPct val="0"/>
                </a:spcAft>
                <a:buNone/>
              </a:pPr>
              <a:t>ATR + CCS</a:t>
            </a:fld>
            <a:endParaRPr lang="en-US" sz="1200"/>
          </a:p>
        </p:txBody>
      </p:sp>
      <p:sp>
        <p:nvSpPr>
          <p:cNvPr id="16" name="Text Placeholder 10">
            <a:extLst>
              <a:ext uri="{FF2B5EF4-FFF2-40B4-BE49-F238E27FC236}">
                <a16:creationId xmlns:a16="http://schemas.microsoft.com/office/drawing/2014/main" id="{256D449E-5D72-972A-9CFD-529319A5F502}"/>
              </a:ext>
            </a:extLst>
          </p:cNvPr>
          <p:cNvSpPr>
            <a:spLocks noGrp="1"/>
          </p:cNvSpPr>
          <p:nvPr>
            <p:custDataLst>
              <p:tags r:id="rId11"/>
            </p:custDataLst>
          </p:nvPr>
        </p:nvSpPr>
        <p:spPr bwMode="auto">
          <a:xfrm>
            <a:off x="9644063" y="5646738"/>
            <a:ext cx="10001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1200" dirty="0"/>
              <a:t>Blue ammonia</a:t>
            </a:r>
            <a:endParaRPr lang="en-US" sz="1200" dirty="0"/>
          </a:p>
        </p:txBody>
      </p:sp>
      <p:sp>
        <p:nvSpPr>
          <p:cNvPr id="17" name="Text Placeholder 10">
            <a:extLst>
              <a:ext uri="{FF2B5EF4-FFF2-40B4-BE49-F238E27FC236}">
                <a16:creationId xmlns:a16="http://schemas.microsoft.com/office/drawing/2014/main" id="{8C57E231-4363-317A-F65F-29EE29BFA1B2}"/>
              </a:ext>
            </a:extLst>
          </p:cNvPr>
          <p:cNvSpPr>
            <a:spLocks noGrp="1"/>
          </p:cNvSpPr>
          <p:nvPr>
            <p:custDataLst>
              <p:tags r:id="rId12"/>
            </p:custDataLst>
          </p:nvPr>
        </p:nvSpPr>
        <p:spPr bwMode="auto">
          <a:xfrm>
            <a:off x="10858500" y="5646738"/>
            <a:ext cx="65405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1200" dirty="0"/>
              <a:t>Green ammonia</a:t>
            </a:r>
            <a:endParaRPr lang="en-US" sz="1200" dirty="0"/>
          </a:p>
        </p:txBody>
      </p:sp>
      <p:sp>
        <p:nvSpPr>
          <p:cNvPr id="13" name="Text Placeholder 10">
            <a:extLst>
              <a:ext uri="{FF2B5EF4-FFF2-40B4-BE49-F238E27FC236}">
                <a16:creationId xmlns:a16="http://schemas.microsoft.com/office/drawing/2014/main" id="{8567FC61-48AD-73E6-57B1-C12FD6593AAC}"/>
              </a:ext>
            </a:extLst>
          </p:cNvPr>
          <p:cNvSpPr>
            <a:spLocks noGrp="1"/>
          </p:cNvSpPr>
          <p:nvPr>
            <p:custDataLst>
              <p:tags r:id="rId13"/>
            </p:custDataLst>
          </p:nvPr>
        </p:nvSpPr>
        <p:spPr bwMode="auto">
          <a:xfrm>
            <a:off x="7061201" y="2198688"/>
            <a:ext cx="4157663" cy="3365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sz="1100" b="1" i="0">
                <a:solidFill>
                  <a:srgbClr val="000000"/>
                </a:solidFill>
                <a:effectLst/>
              </a:rPr>
              <a:t>Simplified levelized cost of competing low-carbon tech in blue </a:t>
            </a:r>
            <a:br>
              <a:rPr lang="en-US" sz="1100" b="1" i="0">
                <a:solidFill>
                  <a:srgbClr val="000000"/>
                </a:solidFill>
                <a:effectLst/>
              </a:rPr>
            </a:br>
            <a:r>
              <a:rPr lang="en-US" sz="1100" b="1" i="0">
                <a:solidFill>
                  <a:srgbClr val="000000"/>
                </a:solidFill>
                <a:effectLst/>
              </a:rPr>
              <a:t>hydrogen and ammonia production</a:t>
            </a:r>
          </a:p>
        </p:txBody>
      </p:sp>
      <p:grpSp>
        <p:nvGrpSpPr>
          <p:cNvPr id="18" name="Group 17">
            <a:extLst>
              <a:ext uri="{FF2B5EF4-FFF2-40B4-BE49-F238E27FC236}">
                <a16:creationId xmlns:a16="http://schemas.microsoft.com/office/drawing/2014/main" id="{5460C132-7B94-972B-29E6-ABAC64679F41}"/>
              </a:ext>
            </a:extLst>
          </p:cNvPr>
          <p:cNvGrpSpPr/>
          <p:nvPr/>
        </p:nvGrpSpPr>
        <p:grpSpPr>
          <a:xfrm>
            <a:off x="329183" y="1479732"/>
            <a:ext cx="6492240" cy="503663"/>
            <a:chOff x="488950" y="1479732"/>
            <a:chExt cx="4394199" cy="503663"/>
          </a:xfrm>
        </p:grpSpPr>
        <p:sp>
          <p:nvSpPr>
            <p:cNvPr id="19" name="btfpColumnHeaderBoxText223027">
              <a:extLst>
                <a:ext uri="{FF2B5EF4-FFF2-40B4-BE49-F238E27FC236}">
                  <a16:creationId xmlns:a16="http://schemas.microsoft.com/office/drawing/2014/main" id="{4C7E12B2-CFF8-6574-47CE-9FF3FB46C126}"/>
                </a:ext>
              </a:extLst>
            </p:cNvPr>
            <p:cNvSpPr txBox="1"/>
            <p:nvPr/>
          </p:nvSpPr>
          <p:spPr bwMode="gray">
            <a:xfrm>
              <a:off x="488950" y="1479732"/>
              <a:ext cx="4394197" cy="503663"/>
            </a:xfrm>
            <a:prstGeom prst="rect">
              <a:avLst/>
            </a:prstGeom>
            <a:noFill/>
            <a:ln w="9525" cap="flat" cmpd="sng" algn="ctr">
              <a:noFill/>
              <a:prstDash val="solid"/>
              <a:round/>
              <a:headEnd type="none" w="med" len="med"/>
              <a:tailEnd type="none" w="med" len="med"/>
            </a:ln>
          </p:spPr>
          <p:txBody>
            <a:bodyPr vert="horz" wrap="square" lIns="36036" tIns="36036" rIns="36036" bIns="36036" rtlCol="0" anchor="b">
              <a:noAutofit/>
            </a:bodyPr>
            <a:lstStyle/>
            <a:p>
              <a:pPr lvl="0">
                <a:defRPr/>
              </a:pPr>
              <a:r>
                <a:rPr lang="en-US" sz="1400" b="1" dirty="0">
                  <a:solidFill>
                    <a:srgbClr val="000000"/>
                  </a:solidFill>
                </a:rPr>
                <a:t>Hydrogen and ammonia levelized cost is on the lower end of the overall industry range</a:t>
              </a:r>
              <a:endParaRPr lang="en-US" sz="1400" b="1" baseline="-25000" dirty="0">
                <a:solidFill>
                  <a:srgbClr val="000000"/>
                </a:solidFill>
                <a:cs typeface="Arial"/>
              </a:endParaRPr>
            </a:p>
          </p:txBody>
        </p:sp>
        <p:cxnSp>
          <p:nvCxnSpPr>
            <p:cNvPr id="20" name="btfpColumnHeaderBoxLine223027">
              <a:extLst>
                <a:ext uri="{FF2B5EF4-FFF2-40B4-BE49-F238E27FC236}">
                  <a16:creationId xmlns:a16="http://schemas.microsoft.com/office/drawing/2014/main" id="{9FD3F983-8902-B406-A036-A8D9B54A5CD3}"/>
                </a:ext>
              </a:extLst>
            </p:cNvPr>
            <p:cNvCxnSpPr>
              <a:cxnSpLocks/>
            </p:cNvCxnSpPr>
            <p:nvPr/>
          </p:nvCxnSpPr>
          <p:spPr bwMode="gray">
            <a:xfrm>
              <a:off x="488952" y="1965105"/>
              <a:ext cx="4394197" cy="0"/>
            </a:xfrm>
            <a:prstGeom prst="line">
              <a:avLst/>
            </a:prstGeom>
            <a:ln w="9525" cap="flat" cmpd="sng" algn="ctr">
              <a:solidFill>
                <a:schemeClr val="tx1"/>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AA417506-8703-0655-306C-D46BF5CE41C6}"/>
              </a:ext>
            </a:extLst>
          </p:cNvPr>
          <p:cNvGrpSpPr/>
          <p:nvPr/>
        </p:nvGrpSpPr>
        <p:grpSpPr>
          <a:xfrm>
            <a:off x="7023100" y="1477489"/>
            <a:ext cx="4684713" cy="503663"/>
            <a:chOff x="488950" y="1479732"/>
            <a:chExt cx="4394199" cy="503663"/>
          </a:xfrm>
        </p:grpSpPr>
        <p:sp>
          <p:nvSpPr>
            <p:cNvPr id="22" name="btfpColumnHeaderBoxText223027">
              <a:extLst>
                <a:ext uri="{FF2B5EF4-FFF2-40B4-BE49-F238E27FC236}">
                  <a16:creationId xmlns:a16="http://schemas.microsoft.com/office/drawing/2014/main" id="{1B6FEC4E-BE59-6C70-34CB-B278CB460488}"/>
                </a:ext>
              </a:extLst>
            </p:cNvPr>
            <p:cNvSpPr txBox="1"/>
            <p:nvPr/>
          </p:nvSpPr>
          <p:spPr bwMode="gray">
            <a:xfrm>
              <a:off x="488950" y="1479732"/>
              <a:ext cx="4394198" cy="503663"/>
            </a:xfrm>
            <a:prstGeom prst="rect">
              <a:avLst/>
            </a:prstGeom>
            <a:noFill/>
            <a:ln w="9525" cap="flat" cmpd="sng" algn="ctr">
              <a:noFill/>
              <a:prstDash val="solid"/>
              <a:round/>
              <a:headEnd type="none" w="med" len="med"/>
              <a:tailEnd type="none" w="med" len="med"/>
            </a:ln>
          </p:spPr>
          <p:txBody>
            <a:bodyPr vert="horz" wrap="square" lIns="36036" tIns="36036" rIns="36036" bIns="36036"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Blue ammonia production offers lower cost pathway than green ammonia</a:t>
              </a:r>
              <a:endParaRPr kumimoji="0" lang="en-US" sz="1400" b="1" i="0" u="none" strike="noStrike" kern="1200" cap="none" spc="0" normalizeH="0" baseline="-25000" noProof="0">
                <a:ln>
                  <a:noFill/>
                </a:ln>
                <a:solidFill>
                  <a:srgbClr val="000000"/>
                </a:solidFill>
                <a:effectLst/>
                <a:uLnTx/>
                <a:uFillTx/>
                <a:latin typeface="Arial"/>
                <a:ea typeface="+mn-ea"/>
                <a:cs typeface="+mn-cs"/>
              </a:endParaRPr>
            </a:p>
          </p:txBody>
        </p:sp>
        <p:cxnSp>
          <p:nvCxnSpPr>
            <p:cNvPr id="23" name="btfpColumnHeaderBoxLine223027">
              <a:extLst>
                <a:ext uri="{FF2B5EF4-FFF2-40B4-BE49-F238E27FC236}">
                  <a16:creationId xmlns:a16="http://schemas.microsoft.com/office/drawing/2014/main" id="{1B67A39B-5783-27E0-2E56-D852CBF3671E}"/>
                </a:ext>
              </a:extLst>
            </p:cNvPr>
            <p:cNvCxnSpPr>
              <a:cxnSpLocks/>
            </p:cNvCxnSpPr>
            <p:nvPr/>
          </p:nvCxnSpPr>
          <p:spPr bwMode="gray">
            <a:xfrm>
              <a:off x="488952" y="1965105"/>
              <a:ext cx="4394197" cy="0"/>
            </a:xfrm>
            <a:prstGeom prst="line">
              <a:avLst/>
            </a:prstGeom>
            <a:ln w="9525" cap="flat" cmpd="sng" algn="ctr">
              <a:solidFill>
                <a:schemeClr val="tx1"/>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EFDE2AE7-B5AB-551C-81D6-65940C273459}"/>
              </a:ext>
            </a:extLst>
          </p:cNvPr>
          <p:cNvGrpSpPr/>
          <p:nvPr/>
        </p:nvGrpSpPr>
        <p:grpSpPr>
          <a:xfrm>
            <a:off x="10247312" y="2578101"/>
            <a:ext cx="1308990" cy="461188"/>
            <a:chOff x="10247312" y="2159391"/>
            <a:chExt cx="1308990" cy="460986"/>
          </a:xfrm>
        </p:grpSpPr>
        <p:sp>
          <p:nvSpPr>
            <p:cNvPr id="25" name="Rectangle 24">
              <a:extLst>
                <a:ext uri="{FF2B5EF4-FFF2-40B4-BE49-F238E27FC236}">
                  <a16:creationId xmlns:a16="http://schemas.microsoft.com/office/drawing/2014/main" id="{48EF68DB-B78D-7EA4-DFE0-76A3D7E48FE6}"/>
                </a:ext>
              </a:extLst>
            </p:cNvPr>
            <p:cNvSpPr/>
            <p:nvPr/>
          </p:nvSpPr>
          <p:spPr bwMode="gray">
            <a:xfrm>
              <a:off x="10247312" y="2229644"/>
              <a:ext cx="179388" cy="114300"/>
            </a:xfrm>
            <a:prstGeom prst="rect">
              <a:avLst/>
            </a:prstGeom>
            <a:solidFill>
              <a:srgbClr val="A73D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6" name="Rectangle 25">
              <a:extLst>
                <a:ext uri="{FF2B5EF4-FFF2-40B4-BE49-F238E27FC236}">
                  <a16:creationId xmlns:a16="http://schemas.microsoft.com/office/drawing/2014/main" id="{67E87264-4022-9528-E5A8-1B612CD3AA6C}"/>
                </a:ext>
              </a:extLst>
            </p:cNvPr>
            <p:cNvSpPr/>
            <p:nvPr/>
          </p:nvSpPr>
          <p:spPr bwMode="gray">
            <a:xfrm>
              <a:off x="10247312" y="2416760"/>
              <a:ext cx="179388" cy="11430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7" name="TextBox 26">
              <a:extLst>
                <a:ext uri="{FF2B5EF4-FFF2-40B4-BE49-F238E27FC236}">
                  <a16:creationId xmlns:a16="http://schemas.microsoft.com/office/drawing/2014/main" id="{17531143-8AD2-92A9-F11B-000B561EF03B}"/>
                </a:ext>
              </a:extLst>
            </p:cNvPr>
            <p:cNvSpPr txBox="1"/>
            <p:nvPr/>
          </p:nvSpPr>
          <p:spPr bwMode="gray">
            <a:xfrm>
              <a:off x="10445750" y="2159391"/>
              <a:ext cx="1110552" cy="257369"/>
            </a:xfrm>
            <a:prstGeom prst="rect">
              <a:avLst/>
            </a:prstGeom>
            <a:noFill/>
          </p:spPr>
          <p:txBody>
            <a:bodyPr wrap="square" lIns="36000" tIns="36000" rIns="36000" bIns="36000" rtlCol="0">
              <a:spAutoFit/>
            </a:bodyPr>
            <a:lstStyle/>
            <a:p>
              <a:pPr marL="0" indent="0">
                <a:buNone/>
              </a:pPr>
              <a:r>
                <a:rPr lang="en-US" sz="1200" dirty="0"/>
                <a:t>Blue hydrogen</a:t>
              </a:r>
            </a:p>
          </p:txBody>
        </p:sp>
        <p:sp>
          <p:nvSpPr>
            <p:cNvPr id="28" name="TextBox 27">
              <a:extLst>
                <a:ext uri="{FF2B5EF4-FFF2-40B4-BE49-F238E27FC236}">
                  <a16:creationId xmlns:a16="http://schemas.microsoft.com/office/drawing/2014/main" id="{7FD24C44-14B3-9566-241F-ABF5EA8DF69D}"/>
                </a:ext>
              </a:extLst>
            </p:cNvPr>
            <p:cNvSpPr txBox="1"/>
            <p:nvPr/>
          </p:nvSpPr>
          <p:spPr bwMode="gray">
            <a:xfrm>
              <a:off x="10445750" y="2363008"/>
              <a:ext cx="1110552" cy="257369"/>
            </a:xfrm>
            <a:prstGeom prst="rect">
              <a:avLst/>
            </a:prstGeom>
            <a:noFill/>
          </p:spPr>
          <p:txBody>
            <a:bodyPr wrap="square" lIns="36000" tIns="36000" rIns="36000" bIns="36000" rtlCol="0">
              <a:spAutoFit/>
            </a:bodyPr>
            <a:lstStyle/>
            <a:p>
              <a:pPr marL="0" indent="0">
                <a:buNone/>
              </a:pPr>
              <a:r>
                <a:rPr lang="en-US" sz="1200"/>
                <a:t>Ammonia</a:t>
              </a:r>
            </a:p>
          </p:txBody>
        </p:sp>
      </p:grpSp>
      <p:cxnSp>
        <p:nvCxnSpPr>
          <p:cNvPr id="29" name="Straight Connector 28">
            <a:extLst>
              <a:ext uri="{FF2B5EF4-FFF2-40B4-BE49-F238E27FC236}">
                <a16:creationId xmlns:a16="http://schemas.microsoft.com/office/drawing/2014/main" id="{FDF40493-32FD-A095-CD19-21F40F1735B5}"/>
              </a:ext>
            </a:extLst>
          </p:cNvPr>
          <p:cNvCxnSpPr/>
          <p:nvPr>
            <p:custDataLst>
              <p:tags r:id="rId14"/>
            </p:custDataLst>
          </p:nvPr>
        </p:nvCxnSpPr>
        <p:spPr bwMode="gray">
          <a:xfrm>
            <a:off x="2824163" y="2406651"/>
            <a:ext cx="0" cy="3470275"/>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8B6F5459-6B25-8D24-962D-650868A87611}"/>
              </a:ext>
            </a:extLst>
          </p:cNvPr>
          <p:cNvCxnSpPr/>
          <p:nvPr>
            <p:custDataLst>
              <p:tags r:id="rId15"/>
            </p:custDataLst>
          </p:nvPr>
        </p:nvCxnSpPr>
        <p:spPr bwMode="gray">
          <a:xfrm>
            <a:off x="3321050" y="2406651"/>
            <a:ext cx="0" cy="3470275"/>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307DA710-04D1-DFE1-27AB-79E907AD8434}"/>
              </a:ext>
            </a:extLst>
          </p:cNvPr>
          <p:cNvCxnSpPr/>
          <p:nvPr>
            <p:custDataLst>
              <p:tags r:id="rId16"/>
            </p:custDataLst>
          </p:nvPr>
        </p:nvCxnSpPr>
        <p:spPr bwMode="gray">
          <a:xfrm>
            <a:off x="3816350" y="2406651"/>
            <a:ext cx="0" cy="3470275"/>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3B14B07A-21A0-6B8E-219E-211878FEF871}"/>
              </a:ext>
            </a:extLst>
          </p:cNvPr>
          <p:cNvCxnSpPr/>
          <p:nvPr>
            <p:custDataLst>
              <p:tags r:id="rId17"/>
            </p:custDataLst>
          </p:nvPr>
        </p:nvCxnSpPr>
        <p:spPr bwMode="gray">
          <a:xfrm>
            <a:off x="4313238" y="2406651"/>
            <a:ext cx="0" cy="3470275"/>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985C4F7A-5A95-D932-8441-7B2C9C4065CB}"/>
              </a:ext>
            </a:extLst>
          </p:cNvPr>
          <p:cNvCxnSpPr/>
          <p:nvPr>
            <p:custDataLst>
              <p:tags r:id="rId18"/>
            </p:custDataLst>
          </p:nvPr>
        </p:nvCxnSpPr>
        <p:spPr bwMode="gray">
          <a:xfrm>
            <a:off x="4810125" y="2406651"/>
            <a:ext cx="0" cy="3470275"/>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0E7C6945-9F85-E315-B1B2-5FE951DD6DA3}"/>
              </a:ext>
            </a:extLst>
          </p:cNvPr>
          <p:cNvCxnSpPr/>
          <p:nvPr>
            <p:custDataLst>
              <p:tags r:id="rId19"/>
            </p:custDataLst>
          </p:nvPr>
        </p:nvCxnSpPr>
        <p:spPr bwMode="gray">
          <a:xfrm>
            <a:off x="5307013" y="2406651"/>
            <a:ext cx="0" cy="3470275"/>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1FB053FE-3AE9-875E-E928-F3B0D6FCBDB7}"/>
              </a:ext>
            </a:extLst>
          </p:cNvPr>
          <p:cNvCxnSpPr/>
          <p:nvPr>
            <p:custDataLst>
              <p:tags r:id="rId20"/>
            </p:custDataLst>
          </p:nvPr>
        </p:nvCxnSpPr>
        <p:spPr bwMode="gray">
          <a:xfrm>
            <a:off x="5802313" y="2406651"/>
            <a:ext cx="0" cy="3470275"/>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CD113E6B-19DF-0993-EF82-174C6D382542}"/>
              </a:ext>
            </a:extLst>
          </p:cNvPr>
          <p:cNvCxnSpPr/>
          <p:nvPr>
            <p:custDataLst>
              <p:tags r:id="rId21"/>
            </p:custDataLst>
          </p:nvPr>
        </p:nvCxnSpPr>
        <p:spPr bwMode="gray">
          <a:xfrm>
            <a:off x="6299200" y="2406651"/>
            <a:ext cx="0" cy="3470275"/>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69" name="Chart 68">
            <a:extLst>
              <a:ext uri="{FF2B5EF4-FFF2-40B4-BE49-F238E27FC236}">
                <a16:creationId xmlns:a16="http://schemas.microsoft.com/office/drawing/2014/main" id="{15DCD5AB-42DC-2C86-413A-599A8778EEFA}"/>
              </a:ext>
            </a:extLst>
          </p:cNvPr>
          <p:cNvGraphicFramePr/>
          <p:nvPr>
            <p:custDataLst>
              <p:tags r:id="rId22"/>
            </p:custDataLst>
            <p:extLst>
              <p:ext uri="{D42A27DB-BD31-4B8C-83A1-F6EECF244321}">
                <p14:modId xmlns:p14="http://schemas.microsoft.com/office/powerpoint/2010/main" val="106199072"/>
              </p:ext>
            </p:extLst>
          </p:nvPr>
        </p:nvGraphicFramePr>
        <p:xfrm>
          <a:off x="2244725" y="2324100"/>
          <a:ext cx="4137025" cy="3635375"/>
        </p:xfrm>
        <a:graphic>
          <a:graphicData uri="http://schemas.openxmlformats.org/drawingml/2006/chart">
            <c:chart xmlns:c="http://schemas.openxmlformats.org/drawingml/2006/chart" xmlns:r="http://schemas.openxmlformats.org/officeDocument/2006/relationships" r:id="rId61"/>
          </a:graphicData>
        </a:graphic>
      </p:graphicFrame>
      <p:sp>
        <p:nvSpPr>
          <p:cNvPr id="38" name="Rectangle 37">
            <a:extLst>
              <a:ext uri="{FF2B5EF4-FFF2-40B4-BE49-F238E27FC236}">
                <a16:creationId xmlns:a16="http://schemas.microsoft.com/office/drawing/2014/main" id="{95F02955-5196-1F40-8A48-49D9AD028EE1}"/>
              </a:ext>
            </a:extLst>
          </p:cNvPr>
          <p:cNvSpPr/>
          <p:nvPr>
            <p:custDataLst>
              <p:tags r:id="rId23"/>
            </p:custDataLst>
          </p:nvPr>
        </p:nvSpPr>
        <p:spPr bwMode="auto">
          <a:xfrm>
            <a:off x="2724150" y="4805363"/>
            <a:ext cx="277813" cy="214313"/>
          </a:xfrm>
          <a:prstGeom prst="rect">
            <a:avLst/>
          </a:prstGeom>
          <a:noFill/>
          <a:ln w="28575" cap="flat" cmpd="sng" algn="ctr">
            <a:solidFill>
              <a:srgbClr val="0074A4"/>
            </a:solidFill>
            <a:prstDash val="dash"/>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9" name="Rectangle 38">
            <a:extLst>
              <a:ext uri="{FF2B5EF4-FFF2-40B4-BE49-F238E27FC236}">
                <a16:creationId xmlns:a16="http://schemas.microsoft.com/office/drawing/2014/main" id="{BE672299-6344-DD7F-8373-340797A48898}"/>
              </a:ext>
            </a:extLst>
          </p:cNvPr>
          <p:cNvSpPr/>
          <p:nvPr>
            <p:custDataLst>
              <p:tags r:id="rId24"/>
            </p:custDataLst>
          </p:nvPr>
        </p:nvSpPr>
        <p:spPr bwMode="auto">
          <a:xfrm>
            <a:off x="2922588" y="2878138"/>
            <a:ext cx="422275" cy="214313"/>
          </a:xfrm>
          <a:prstGeom prst="rect">
            <a:avLst/>
          </a:prstGeom>
          <a:noFill/>
          <a:ln w="28575" cap="flat" cmpd="sng" algn="ctr">
            <a:solidFill>
              <a:srgbClr val="D9D9D9"/>
            </a:solidFill>
            <a:prstDash val="dash"/>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0" name="Rectangle 39">
            <a:extLst>
              <a:ext uri="{FF2B5EF4-FFF2-40B4-BE49-F238E27FC236}">
                <a16:creationId xmlns:a16="http://schemas.microsoft.com/office/drawing/2014/main" id="{57AC2CB8-5CE5-9B0E-D896-01E2D7A34C01}"/>
              </a:ext>
            </a:extLst>
          </p:cNvPr>
          <p:cNvSpPr/>
          <p:nvPr>
            <p:custDataLst>
              <p:tags r:id="rId25"/>
            </p:custDataLst>
          </p:nvPr>
        </p:nvSpPr>
        <p:spPr bwMode="auto">
          <a:xfrm>
            <a:off x="2824164" y="2492375"/>
            <a:ext cx="163513" cy="214313"/>
          </a:xfrm>
          <a:prstGeom prst="rect">
            <a:avLst/>
          </a:prstGeom>
          <a:noFill/>
          <a:ln w="28575" cap="flat" cmpd="sng" algn="ctr">
            <a:solidFill>
              <a:srgbClr val="D9D9D9"/>
            </a:solidFill>
            <a:prstDash val="dash"/>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3" name="Text Placeholder 10">
            <a:extLst>
              <a:ext uri="{FF2B5EF4-FFF2-40B4-BE49-F238E27FC236}">
                <a16:creationId xmlns:a16="http://schemas.microsoft.com/office/drawing/2014/main" id="{3762B936-647A-1CEB-8940-F73956B8104F}"/>
              </a:ext>
            </a:extLst>
          </p:cNvPr>
          <p:cNvSpPr>
            <a:spLocks noGrp="1"/>
          </p:cNvSpPr>
          <p:nvPr>
            <p:custDataLst>
              <p:tags r:id="rId26"/>
            </p:custDataLst>
          </p:nvPr>
        </p:nvSpPr>
        <p:spPr bwMode="auto">
          <a:xfrm>
            <a:off x="1693863" y="2894013"/>
            <a:ext cx="5318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58749EF3-BCBD-400E-8BF5-5D5FD89711AC}" type="datetime'''''''Ce''''''''m''e''''''''''n''''''''''t'''''''">
              <a:rPr lang="en-US" altLang="en-US" sz="1200" smtClean="0"/>
              <a:pPr marL="0" lvl="0" indent="0" algn="r">
                <a:spcBef>
                  <a:spcPct val="0"/>
                </a:spcBef>
                <a:spcAft>
                  <a:spcPct val="0"/>
                </a:spcAft>
                <a:buNone/>
              </a:pPr>
              <a:t>Cement</a:t>
            </a:fld>
            <a:endParaRPr lang="en-US" sz="1200"/>
          </a:p>
        </p:txBody>
      </p:sp>
      <p:sp>
        <p:nvSpPr>
          <p:cNvPr id="44" name="Text Placeholder 10">
            <a:extLst>
              <a:ext uri="{FF2B5EF4-FFF2-40B4-BE49-F238E27FC236}">
                <a16:creationId xmlns:a16="http://schemas.microsoft.com/office/drawing/2014/main" id="{A6722077-7AA1-B4E0-60A7-09DBE91BE4B0}"/>
              </a:ext>
            </a:extLst>
          </p:cNvPr>
          <p:cNvSpPr>
            <a:spLocks noGrp="1"/>
          </p:cNvSpPr>
          <p:nvPr>
            <p:custDataLst>
              <p:tags r:id="rId27"/>
            </p:custDataLst>
          </p:nvPr>
        </p:nvSpPr>
        <p:spPr bwMode="auto">
          <a:xfrm>
            <a:off x="1109663" y="3279775"/>
            <a:ext cx="11160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US" altLang="en-US" sz="1200" dirty="0"/>
              <a:t>Freight transport</a:t>
            </a:r>
            <a:endParaRPr lang="en-US" sz="1200" dirty="0"/>
          </a:p>
        </p:txBody>
      </p:sp>
      <p:sp>
        <p:nvSpPr>
          <p:cNvPr id="45" name="Text Placeholder 10">
            <a:extLst>
              <a:ext uri="{FF2B5EF4-FFF2-40B4-BE49-F238E27FC236}">
                <a16:creationId xmlns:a16="http://schemas.microsoft.com/office/drawing/2014/main" id="{EFC436B6-AC19-34AA-04CA-BCC3FBC1568B}"/>
              </a:ext>
            </a:extLst>
          </p:cNvPr>
          <p:cNvSpPr>
            <a:spLocks noGrp="1"/>
          </p:cNvSpPr>
          <p:nvPr>
            <p:custDataLst>
              <p:tags r:id="rId28"/>
            </p:custDataLst>
          </p:nvPr>
        </p:nvSpPr>
        <p:spPr bwMode="auto">
          <a:xfrm>
            <a:off x="774700" y="3573463"/>
            <a:ext cx="1450975"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US" altLang="en-US" sz="1200" dirty="0"/>
              <a:t>Chemicals &amp; refining</a:t>
            </a:r>
            <a:br>
              <a:rPr lang="en-US" altLang="en-US" sz="1200" dirty="0"/>
            </a:br>
            <a:r>
              <a:rPr lang="en-US" altLang="en-US" sz="1200" dirty="0"/>
              <a:t>(High-purity CO2)</a:t>
            </a:r>
            <a:endParaRPr lang="en-US" sz="1200" dirty="0"/>
          </a:p>
        </p:txBody>
      </p:sp>
      <p:sp>
        <p:nvSpPr>
          <p:cNvPr id="41" name="Text Placeholder 10">
            <a:extLst>
              <a:ext uri="{FF2B5EF4-FFF2-40B4-BE49-F238E27FC236}">
                <a16:creationId xmlns:a16="http://schemas.microsoft.com/office/drawing/2014/main" id="{17FDA0DF-A4F4-4C81-D6CA-B5F463AA6104}"/>
              </a:ext>
            </a:extLst>
          </p:cNvPr>
          <p:cNvSpPr>
            <a:spLocks noGrp="1"/>
          </p:cNvSpPr>
          <p:nvPr>
            <p:custDataLst>
              <p:tags r:id="rId29"/>
            </p:custDataLst>
          </p:nvPr>
        </p:nvSpPr>
        <p:spPr bwMode="auto">
          <a:xfrm>
            <a:off x="2470150" y="2081213"/>
            <a:ext cx="42767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kumimoji="0" lang="en-US" sz="1200" b="1" i="0" u="none" strike="noStrike" kern="1200" cap="none" spc="0" normalizeH="0" baseline="0" noProof="0" dirty="0">
                <a:ln>
                  <a:noFill/>
                </a:ln>
                <a:solidFill>
                  <a:srgbClr val="000000"/>
                </a:solidFill>
                <a:effectLst/>
                <a:uLnTx/>
                <a:uFillTx/>
                <a:latin typeface="Arial"/>
                <a:ea typeface="+mn-ea"/>
                <a:cs typeface="+mn-cs"/>
              </a:rPr>
              <a:t>Levelized cost of </a:t>
            </a:r>
            <a:r>
              <a:rPr lang="en-US" sz="1200" b="1" dirty="0">
                <a:solidFill>
                  <a:srgbClr val="000000"/>
                </a:solidFill>
                <a:latin typeface="Arial"/>
              </a:rPr>
              <a:t>CO</a:t>
            </a:r>
            <a:r>
              <a:rPr lang="en-US" sz="1200" b="1" baseline="-25000" dirty="0">
                <a:solidFill>
                  <a:srgbClr val="000000"/>
                </a:solidFill>
                <a:latin typeface="Arial"/>
              </a:rPr>
              <a:t>2</a:t>
            </a:r>
            <a:r>
              <a:rPr lang="en-US" sz="1200" b="1" dirty="0">
                <a:solidFill>
                  <a:srgbClr val="000000"/>
                </a:solidFill>
                <a:latin typeface="Arial"/>
              </a:rPr>
              <a:t> capture a</a:t>
            </a:r>
            <a:r>
              <a:rPr kumimoji="0" lang="en-US" sz="1200" b="1" i="0" u="none" strike="noStrike" kern="1200" cap="none" spc="0" normalizeH="0" baseline="0" noProof="0" dirty="0">
                <a:ln>
                  <a:noFill/>
                </a:ln>
                <a:solidFill>
                  <a:srgbClr val="000000"/>
                </a:solidFill>
                <a:effectLst/>
                <a:uLnTx/>
                <a:uFillTx/>
                <a:latin typeface="Arial"/>
                <a:ea typeface="+mn-ea"/>
                <a:cs typeface="+mn-cs"/>
              </a:rPr>
              <a:t>cross </a:t>
            </a:r>
            <a:r>
              <a:rPr lang="en-US" sz="1200" b="1" dirty="0">
                <a:solidFill>
                  <a:srgbClr val="000000"/>
                </a:solidFill>
                <a:latin typeface="Arial"/>
              </a:rPr>
              <a:t>s</a:t>
            </a:r>
            <a:r>
              <a:rPr kumimoji="0" lang="en-US" sz="1200" b="1" i="0" u="none" strike="noStrike" kern="1200" cap="none" spc="0" normalizeH="0" baseline="0" noProof="0" dirty="0" err="1">
                <a:ln>
                  <a:noFill/>
                </a:ln>
                <a:solidFill>
                  <a:srgbClr val="000000"/>
                </a:solidFill>
                <a:effectLst/>
                <a:uLnTx/>
                <a:uFillTx/>
                <a:latin typeface="Arial"/>
                <a:ea typeface="+mn-ea"/>
                <a:cs typeface="+mn-cs"/>
              </a:rPr>
              <a:t>ectors</a:t>
            </a:r>
            <a:r>
              <a:rPr kumimoji="0" lang="en-US" sz="1200" b="1" i="0" u="none" strike="noStrike" kern="1200" cap="none" spc="0" normalizeH="0" baseline="0" noProof="0" dirty="0">
                <a:ln>
                  <a:noFill/>
                </a:ln>
                <a:solidFill>
                  <a:srgbClr val="000000"/>
                </a:solidFill>
                <a:effectLst/>
                <a:uLnTx/>
                <a:uFillTx/>
                <a:latin typeface="Arial"/>
                <a:ea typeface="+mn-ea"/>
                <a:cs typeface="+mn-cs"/>
              </a:rPr>
              <a:t> (in US$/ton)</a:t>
            </a:r>
          </a:p>
        </p:txBody>
      </p:sp>
      <p:sp>
        <p:nvSpPr>
          <p:cNvPr id="47" name="Text Placeholder 10">
            <a:extLst>
              <a:ext uri="{FF2B5EF4-FFF2-40B4-BE49-F238E27FC236}">
                <a16:creationId xmlns:a16="http://schemas.microsoft.com/office/drawing/2014/main" id="{FDD284AE-749B-0F9D-3C11-9C308DCE8E67}"/>
              </a:ext>
            </a:extLst>
          </p:cNvPr>
          <p:cNvSpPr>
            <a:spLocks noGrp="1"/>
          </p:cNvSpPr>
          <p:nvPr>
            <p:custDataLst>
              <p:tags r:id="rId30"/>
            </p:custDataLst>
          </p:nvPr>
        </p:nvSpPr>
        <p:spPr bwMode="auto">
          <a:xfrm>
            <a:off x="774700" y="4343400"/>
            <a:ext cx="1450975"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US" altLang="en-US" sz="1200" dirty="0"/>
              <a:t>Chemicals &amp; refining</a:t>
            </a:r>
            <a:br>
              <a:rPr lang="en-US" altLang="en-US" sz="1200" dirty="0"/>
            </a:br>
            <a:r>
              <a:rPr lang="en-US" altLang="en-US" sz="1200" dirty="0"/>
              <a:t>(Ammonia)</a:t>
            </a:r>
            <a:endParaRPr lang="en-US" sz="1200" dirty="0"/>
          </a:p>
        </p:txBody>
      </p:sp>
      <p:sp>
        <p:nvSpPr>
          <p:cNvPr id="42" name="Text Placeholder 10">
            <a:extLst>
              <a:ext uri="{FF2B5EF4-FFF2-40B4-BE49-F238E27FC236}">
                <a16:creationId xmlns:a16="http://schemas.microsoft.com/office/drawing/2014/main" id="{9D58A0F2-AAFC-3C71-0A9A-E250311F7762}"/>
              </a:ext>
            </a:extLst>
          </p:cNvPr>
          <p:cNvSpPr>
            <a:spLocks noGrp="1"/>
          </p:cNvSpPr>
          <p:nvPr>
            <p:custDataLst>
              <p:tags r:id="rId31"/>
            </p:custDataLst>
          </p:nvPr>
        </p:nvSpPr>
        <p:spPr bwMode="auto">
          <a:xfrm>
            <a:off x="1430338" y="2508250"/>
            <a:ext cx="7953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US" altLang="en-US" sz="1200" dirty="0"/>
              <a:t>Iron &amp; steel</a:t>
            </a:r>
            <a:endParaRPr lang="en-US" sz="1200" dirty="0"/>
          </a:p>
        </p:txBody>
      </p:sp>
      <p:sp>
        <p:nvSpPr>
          <p:cNvPr id="48" name="Text Placeholder 10">
            <a:extLst>
              <a:ext uri="{FF2B5EF4-FFF2-40B4-BE49-F238E27FC236}">
                <a16:creationId xmlns:a16="http://schemas.microsoft.com/office/drawing/2014/main" id="{38B71595-8BE0-3E0A-099F-F79F9B401E72}"/>
              </a:ext>
            </a:extLst>
          </p:cNvPr>
          <p:cNvSpPr>
            <a:spLocks noGrp="1"/>
          </p:cNvSpPr>
          <p:nvPr>
            <p:custDataLst>
              <p:tags r:id="rId32"/>
            </p:custDataLst>
          </p:nvPr>
        </p:nvSpPr>
        <p:spPr bwMode="auto">
          <a:xfrm>
            <a:off x="409575" y="4821238"/>
            <a:ext cx="18161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F03C4BD6-B927-472D-9583-29EF73EB4EEC}" type="datetime'Hyd''''''''r''oge''''''n (''SMR ''''w''''ith'''' CCS'''''')'''">
              <a:rPr lang="en-US" altLang="en-US" sz="1200" smtClean="0"/>
              <a:pPr marL="0" lvl="0" indent="0" algn="r">
                <a:spcBef>
                  <a:spcPct val="0"/>
                </a:spcBef>
                <a:spcAft>
                  <a:spcPct val="0"/>
                </a:spcAft>
                <a:buNone/>
              </a:pPr>
              <a:t>Hydrogen (SMR with CCS)</a:t>
            </a:fld>
            <a:endParaRPr lang="en-US" sz="1200"/>
          </a:p>
        </p:txBody>
      </p:sp>
      <p:sp>
        <p:nvSpPr>
          <p:cNvPr id="49" name="Text Placeholder 10">
            <a:extLst>
              <a:ext uri="{FF2B5EF4-FFF2-40B4-BE49-F238E27FC236}">
                <a16:creationId xmlns:a16="http://schemas.microsoft.com/office/drawing/2014/main" id="{7A3A6934-50F9-4FCC-5E73-DD2D5E74373A}"/>
              </a:ext>
            </a:extLst>
          </p:cNvPr>
          <p:cNvSpPr>
            <a:spLocks noGrp="1"/>
          </p:cNvSpPr>
          <p:nvPr>
            <p:custDataLst>
              <p:tags r:id="rId33"/>
            </p:custDataLst>
          </p:nvPr>
        </p:nvSpPr>
        <p:spPr bwMode="auto">
          <a:xfrm>
            <a:off x="1905000" y="5207000"/>
            <a:ext cx="3206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5A50EED2-47C7-4BDE-B2D5-DF010EE2A1AF}" type="datetime'''''D''''''''''''A''''''C'''''''''''''">
              <a:rPr lang="en-US" altLang="en-US" sz="1200" smtClean="0"/>
              <a:pPr marL="0" lvl="0" indent="0" algn="r">
                <a:spcBef>
                  <a:spcPct val="0"/>
                </a:spcBef>
                <a:spcAft>
                  <a:spcPct val="0"/>
                </a:spcAft>
                <a:buNone/>
              </a:pPr>
              <a:t>DAC</a:t>
            </a:fld>
            <a:endParaRPr lang="en-US" sz="1200"/>
          </a:p>
        </p:txBody>
      </p:sp>
      <p:sp>
        <p:nvSpPr>
          <p:cNvPr id="50" name="Text Placeholder 10">
            <a:extLst>
              <a:ext uri="{FF2B5EF4-FFF2-40B4-BE49-F238E27FC236}">
                <a16:creationId xmlns:a16="http://schemas.microsoft.com/office/drawing/2014/main" id="{61949118-B04F-9A83-47D5-45B0F6A35BFA}"/>
              </a:ext>
            </a:extLst>
          </p:cNvPr>
          <p:cNvSpPr>
            <a:spLocks noGrp="1"/>
          </p:cNvSpPr>
          <p:nvPr>
            <p:custDataLst>
              <p:tags r:id="rId34"/>
            </p:custDataLst>
          </p:nvPr>
        </p:nvSpPr>
        <p:spPr bwMode="auto">
          <a:xfrm>
            <a:off x="1844675" y="5592763"/>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C7574FB4-BE34-4DFB-A416-3D767A9EDA9F}" type="datetime'''''''''''''O''''''''''''''''''''t''''''he''''''''''r'''">
              <a:rPr lang="en-US" altLang="en-US" sz="1200" smtClean="0"/>
              <a:pPr marL="0" lvl="0" indent="0" algn="r">
                <a:spcBef>
                  <a:spcPct val="0"/>
                </a:spcBef>
                <a:spcAft>
                  <a:spcPct val="0"/>
                </a:spcAft>
                <a:buNone/>
              </a:pPr>
              <a:t>Other</a:t>
            </a:fld>
            <a:endParaRPr lang="en-US" sz="1200"/>
          </a:p>
        </p:txBody>
      </p:sp>
      <p:sp useBgFill="1">
        <p:nvSpPr>
          <p:cNvPr id="51" name="Text Placeholder 10">
            <a:extLst>
              <a:ext uri="{FF2B5EF4-FFF2-40B4-BE49-F238E27FC236}">
                <a16:creationId xmlns:a16="http://schemas.microsoft.com/office/drawing/2014/main" id="{2F590121-1184-ABB2-C574-58B51C08605E}"/>
              </a:ext>
            </a:extLst>
          </p:cNvPr>
          <p:cNvSpPr>
            <a:spLocks noGrp="1"/>
          </p:cNvSpPr>
          <p:nvPr>
            <p:custDataLst>
              <p:tags r:id="rId35"/>
            </p:custDataLst>
          </p:nvPr>
        </p:nvSpPr>
        <p:spPr bwMode="gray">
          <a:xfrm>
            <a:off x="3013075" y="2514600"/>
            <a:ext cx="708025"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effectLst/>
              </a:rPr>
              <a:t>$40-$133</a:t>
            </a:r>
            <a:endParaRPr lang="en-US" sz="1100" dirty="0"/>
          </a:p>
        </p:txBody>
      </p:sp>
      <p:sp useBgFill="1">
        <p:nvSpPr>
          <p:cNvPr id="52" name="Text Placeholder 10">
            <a:extLst>
              <a:ext uri="{FF2B5EF4-FFF2-40B4-BE49-F238E27FC236}">
                <a16:creationId xmlns:a16="http://schemas.microsoft.com/office/drawing/2014/main" id="{76503059-9649-F00D-82F1-E778296AD072}"/>
              </a:ext>
            </a:extLst>
          </p:cNvPr>
          <p:cNvSpPr>
            <a:spLocks noGrp="1"/>
          </p:cNvSpPr>
          <p:nvPr>
            <p:custDataLst>
              <p:tags r:id="rId36"/>
            </p:custDataLst>
          </p:nvPr>
        </p:nvSpPr>
        <p:spPr bwMode="gray">
          <a:xfrm>
            <a:off x="3370263" y="2900363"/>
            <a:ext cx="708025"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t>$60-$205</a:t>
            </a:r>
            <a:endParaRPr lang="en-US" sz="1100" dirty="0"/>
          </a:p>
        </p:txBody>
      </p:sp>
      <p:sp>
        <p:nvSpPr>
          <p:cNvPr id="53" name="Text Placeholder 10">
            <a:extLst>
              <a:ext uri="{FF2B5EF4-FFF2-40B4-BE49-F238E27FC236}">
                <a16:creationId xmlns:a16="http://schemas.microsoft.com/office/drawing/2014/main" id="{1DFDE12A-A637-17DE-B9D4-8689B1F5996D}"/>
              </a:ext>
            </a:extLst>
          </p:cNvPr>
          <p:cNvSpPr>
            <a:spLocks noGrp="1"/>
          </p:cNvSpPr>
          <p:nvPr>
            <p:custDataLst>
              <p:tags r:id="rId37"/>
            </p:custDataLst>
          </p:nvPr>
        </p:nvSpPr>
        <p:spPr bwMode="gray">
          <a:xfrm>
            <a:off x="6324600" y="3201988"/>
            <a:ext cx="468313" cy="3365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effectLst/>
              </a:rPr>
              <a:t>$750-</a:t>
            </a:r>
            <a:br>
              <a:rPr lang="en-US" altLang="en-US" sz="1100" dirty="0">
                <a:effectLst/>
              </a:rPr>
            </a:br>
            <a:r>
              <a:rPr lang="en-US" altLang="en-US" sz="1100" dirty="0">
                <a:effectLst/>
              </a:rPr>
              <a:t>$800 </a:t>
            </a:r>
            <a:endParaRPr lang="en-US" sz="1100" dirty="0"/>
          </a:p>
        </p:txBody>
      </p:sp>
      <p:sp useBgFill="1">
        <p:nvSpPr>
          <p:cNvPr id="54" name="Text Placeholder 10">
            <a:extLst>
              <a:ext uri="{FF2B5EF4-FFF2-40B4-BE49-F238E27FC236}">
                <a16:creationId xmlns:a16="http://schemas.microsoft.com/office/drawing/2014/main" id="{175B81BD-F6A5-BC14-03A6-8E48B4402931}"/>
              </a:ext>
            </a:extLst>
          </p:cNvPr>
          <p:cNvSpPr>
            <a:spLocks noGrp="1"/>
          </p:cNvSpPr>
          <p:nvPr>
            <p:custDataLst>
              <p:tags r:id="rId38"/>
            </p:custDataLst>
          </p:nvPr>
        </p:nvSpPr>
        <p:spPr bwMode="gray">
          <a:xfrm>
            <a:off x="2525713" y="3671888"/>
            <a:ext cx="630238"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t>$15-$20</a:t>
            </a:r>
            <a:endParaRPr lang="en-US" sz="1100" dirty="0"/>
          </a:p>
        </p:txBody>
      </p:sp>
      <p:sp useBgFill="1">
        <p:nvSpPr>
          <p:cNvPr id="55" name="Text Placeholder 10">
            <a:extLst>
              <a:ext uri="{FF2B5EF4-FFF2-40B4-BE49-F238E27FC236}">
                <a16:creationId xmlns:a16="http://schemas.microsoft.com/office/drawing/2014/main" id="{E6FCC20F-66EB-6BA0-227C-5E54D3DA8065}"/>
              </a:ext>
            </a:extLst>
          </p:cNvPr>
          <p:cNvSpPr>
            <a:spLocks noGrp="1"/>
          </p:cNvSpPr>
          <p:nvPr>
            <p:custDataLst>
              <p:tags r:id="rId39"/>
            </p:custDataLst>
          </p:nvPr>
        </p:nvSpPr>
        <p:spPr bwMode="gray">
          <a:xfrm>
            <a:off x="3162300" y="4056063"/>
            <a:ext cx="708025"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t>$88-$163</a:t>
            </a:r>
            <a:endParaRPr lang="en-US" sz="1100" dirty="0"/>
          </a:p>
        </p:txBody>
      </p:sp>
      <p:sp useBgFill="1">
        <p:nvSpPr>
          <p:cNvPr id="56" name="Text Placeholder 10">
            <a:extLst>
              <a:ext uri="{FF2B5EF4-FFF2-40B4-BE49-F238E27FC236}">
                <a16:creationId xmlns:a16="http://schemas.microsoft.com/office/drawing/2014/main" id="{84195192-73E5-A38C-25F9-D251D6D5123D}"/>
              </a:ext>
            </a:extLst>
          </p:cNvPr>
          <p:cNvSpPr>
            <a:spLocks noGrp="1"/>
          </p:cNvSpPr>
          <p:nvPr>
            <p:custDataLst>
              <p:tags r:id="rId40"/>
            </p:custDataLst>
          </p:nvPr>
        </p:nvSpPr>
        <p:spPr bwMode="gray">
          <a:xfrm>
            <a:off x="2525713" y="4441825"/>
            <a:ext cx="630238"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t>$20-$35</a:t>
            </a:r>
            <a:endParaRPr lang="en-US" sz="1100" dirty="0"/>
          </a:p>
        </p:txBody>
      </p:sp>
      <p:sp useBgFill="1">
        <p:nvSpPr>
          <p:cNvPr id="57" name="Text Placeholder 10">
            <a:extLst>
              <a:ext uri="{FF2B5EF4-FFF2-40B4-BE49-F238E27FC236}">
                <a16:creationId xmlns:a16="http://schemas.microsoft.com/office/drawing/2014/main" id="{5D8441A5-E0E9-B6B8-C7E4-85C8801DC5C8}"/>
              </a:ext>
            </a:extLst>
          </p:cNvPr>
          <p:cNvSpPr>
            <a:spLocks noGrp="1"/>
          </p:cNvSpPr>
          <p:nvPr>
            <p:custDataLst>
              <p:tags r:id="rId41"/>
            </p:custDataLst>
          </p:nvPr>
        </p:nvSpPr>
        <p:spPr bwMode="gray">
          <a:xfrm>
            <a:off x="3027363" y="4827588"/>
            <a:ext cx="708025"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sz="1100" dirty="0"/>
              <a:t>$50-$136</a:t>
            </a:r>
          </a:p>
        </p:txBody>
      </p:sp>
      <p:sp useBgFill="1">
        <p:nvSpPr>
          <p:cNvPr id="58" name="Text Placeholder 10">
            <a:extLst>
              <a:ext uri="{FF2B5EF4-FFF2-40B4-BE49-F238E27FC236}">
                <a16:creationId xmlns:a16="http://schemas.microsoft.com/office/drawing/2014/main" id="{516FD3FF-79A9-D408-1670-89CCC59AF51C}"/>
              </a:ext>
            </a:extLst>
          </p:cNvPr>
          <p:cNvSpPr>
            <a:spLocks noGrp="1"/>
          </p:cNvSpPr>
          <p:nvPr>
            <p:custDataLst>
              <p:tags r:id="rId42"/>
            </p:custDataLst>
          </p:nvPr>
        </p:nvSpPr>
        <p:spPr bwMode="gray">
          <a:xfrm>
            <a:off x="4065588" y="5213350"/>
            <a:ext cx="785813"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t>$100-$345</a:t>
            </a:r>
            <a:endParaRPr lang="en-US" sz="1100" dirty="0"/>
          </a:p>
        </p:txBody>
      </p:sp>
      <p:sp useBgFill="1">
        <p:nvSpPr>
          <p:cNvPr id="59" name="Text Placeholder 10">
            <a:extLst>
              <a:ext uri="{FF2B5EF4-FFF2-40B4-BE49-F238E27FC236}">
                <a16:creationId xmlns:a16="http://schemas.microsoft.com/office/drawing/2014/main" id="{2556DD1B-61FE-E8F0-5FF7-BAB2BE476545}"/>
              </a:ext>
            </a:extLst>
          </p:cNvPr>
          <p:cNvSpPr>
            <a:spLocks noGrp="1"/>
          </p:cNvSpPr>
          <p:nvPr>
            <p:custDataLst>
              <p:tags r:id="rId43"/>
            </p:custDataLst>
          </p:nvPr>
        </p:nvSpPr>
        <p:spPr bwMode="gray">
          <a:xfrm>
            <a:off x="3841750" y="5599113"/>
            <a:ext cx="785813"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t>$200-$300</a:t>
            </a:r>
            <a:endParaRPr lang="en-US" sz="1100" dirty="0"/>
          </a:p>
        </p:txBody>
      </p:sp>
      <p:sp>
        <p:nvSpPr>
          <p:cNvPr id="46" name="Text Placeholder 10">
            <a:extLst>
              <a:ext uri="{FF2B5EF4-FFF2-40B4-BE49-F238E27FC236}">
                <a16:creationId xmlns:a16="http://schemas.microsoft.com/office/drawing/2014/main" id="{50D5512C-EB30-914E-2993-E9936589DE97}"/>
              </a:ext>
            </a:extLst>
          </p:cNvPr>
          <p:cNvSpPr>
            <a:spLocks noGrp="1"/>
          </p:cNvSpPr>
          <p:nvPr>
            <p:custDataLst>
              <p:tags r:id="rId44"/>
            </p:custDataLst>
          </p:nvPr>
        </p:nvSpPr>
        <p:spPr bwMode="auto">
          <a:xfrm>
            <a:off x="774700" y="3957638"/>
            <a:ext cx="1450975"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US" altLang="en-US" sz="1200" dirty="0"/>
              <a:t>Chemicals &amp; refining</a:t>
            </a:r>
            <a:br>
              <a:rPr lang="en-US" altLang="en-US" sz="1200" dirty="0"/>
            </a:br>
            <a:r>
              <a:rPr lang="en-US" altLang="en-US" sz="1200" dirty="0"/>
              <a:t>(Refineries)</a:t>
            </a:r>
            <a:endParaRPr lang="en-US" sz="1200" dirty="0"/>
          </a:p>
        </p:txBody>
      </p:sp>
      <p:grpSp>
        <p:nvGrpSpPr>
          <p:cNvPr id="60" name="Group 59">
            <a:extLst>
              <a:ext uri="{FF2B5EF4-FFF2-40B4-BE49-F238E27FC236}">
                <a16:creationId xmlns:a16="http://schemas.microsoft.com/office/drawing/2014/main" id="{7663B3D9-1B39-5FD4-97A8-536AC838E6E2}"/>
              </a:ext>
            </a:extLst>
          </p:cNvPr>
          <p:cNvGrpSpPr/>
          <p:nvPr/>
        </p:nvGrpSpPr>
        <p:grpSpPr>
          <a:xfrm>
            <a:off x="4269142" y="2440577"/>
            <a:ext cx="2420584" cy="461075"/>
            <a:chOff x="10247312" y="2159391"/>
            <a:chExt cx="2420584" cy="460874"/>
          </a:xfrm>
        </p:grpSpPr>
        <p:sp>
          <p:nvSpPr>
            <p:cNvPr id="61" name="Rectangle 60">
              <a:extLst>
                <a:ext uri="{FF2B5EF4-FFF2-40B4-BE49-F238E27FC236}">
                  <a16:creationId xmlns:a16="http://schemas.microsoft.com/office/drawing/2014/main" id="{A11863CF-9C07-85F6-033F-1955EBF3F661}"/>
                </a:ext>
              </a:extLst>
            </p:cNvPr>
            <p:cNvSpPr/>
            <p:nvPr/>
          </p:nvSpPr>
          <p:spPr bwMode="gray">
            <a:xfrm>
              <a:off x="10247312" y="2229644"/>
              <a:ext cx="179388" cy="114300"/>
            </a:xfrm>
            <a:prstGeom prst="rect">
              <a:avLst/>
            </a:prstGeom>
            <a:gradFill flip="none" rotWithShape="1">
              <a:gsLst>
                <a:gs pos="0">
                  <a:srgbClr val="0074A4"/>
                </a:gs>
                <a:gs pos="100000">
                  <a:srgbClr val="D9D9D9"/>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62" name="Rectangle 61">
              <a:extLst>
                <a:ext uri="{FF2B5EF4-FFF2-40B4-BE49-F238E27FC236}">
                  <a16:creationId xmlns:a16="http://schemas.microsoft.com/office/drawing/2014/main" id="{076F36EA-C7EE-975C-78FF-F8D106D1C0A9}"/>
                </a:ext>
              </a:extLst>
            </p:cNvPr>
            <p:cNvSpPr/>
            <p:nvPr/>
          </p:nvSpPr>
          <p:spPr bwMode="gray">
            <a:xfrm>
              <a:off x="10247312" y="2416760"/>
              <a:ext cx="179388" cy="114300"/>
            </a:xfrm>
            <a:prstGeom prst="rect">
              <a:avLst/>
            </a:prstGeom>
            <a:noFill/>
            <a:ln w="28575">
              <a:gradFill flip="none" rotWithShape="1">
                <a:gsLst>
                  <a:gs pos="0">
                    <a:srgbClr val="0074A4"/>
                  </a:gs>
                  <a:gs pos="100000">
                    <a:srgbClr val="D9D9D9"/>
                  </a:gs>
                </a:gsLst>
                <a:lin ang="0" scaled="1"/>
                <a:tileRect/>
              </a:gra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63" name="TextBox 62">
              <a:extLst>
                <a:ext uri="{FF2B5EF4-FFF2-40B4-BE49-F238E27FC236}">
                  <a16:creationId xmlns:a16="http://schemas.microsoft.com/office/drawing/2014/main" id="{FCADE91E-24E2-7F1F-7CCF-C5CBCB355756}"/>
                </a:ext>
              </a:extLst>
            </p:cNvPr>
            <p:cNvSpPr txBox="1"/>
            <p:nvPr/>
          </p:nvSpPr>
          <p:spPr bwMode="gray">
            <a:xfrm>
              <a:off x="10445750" y="2159391"/>
              <a:ext cx="1936748" cy="257369"/>
            </a:xfrm>
            <a:prstGeom prst="rect">
              <a:avLst/>
            </a:prstGeom>
            <a:noFill/>
          </p:spPr>
          <p:txBody>
            <a:bodyPr wrap="square" lIns="36000" tIns="36000" rIns="36000" bIns="36000" rtlCol="0">
              <a:spAutoFit/>
            </a:bodyPr>
            <a:lstStyle/>
            <a:p>
              <a:pPr marL="0" indent="0">
                <a:buNone/>
              </a:pPr>
              <a:r>
                <a:rPr lang="en-US" sz="1200" dirty="0"/>
                <a:t>Industrial carbon capture</a:t>
              </a:r>
            </a:p>
          </p:txBody>
        </p:sp>
        <p:sp>
          <p:nvSpPr>
            <p:cNvPr id="64" name="TextBox 63">
              <a:extLst>
                <a:ext uri="{FF2B5EF4-FFF2-40B4-BE49-F238E27FC236}">
                  <a16:creationId xmlns:a16="http://schemas.microsoft.com/office/drawing/2014/main" id="{E13E849B-12A4-271C-42A6-0484F6F4FF36}"/>
                </a:ext>
              </a:extLst>
            </p:cNvPr>
            <p:cNvSpPr txBox="1"/>
            <p:nvPr/>
          </p:nvSpPr>
          <p:spPr bwMode="gray">
            <a:xfrm>
              <a:off x="10445749" y="2363008"/>
              <a:ext cx="2222147" cy="257257"/>
            </a:xfrm>
            <a:prstGeom prst="rect">
              <a:avLst/>
            </a:prstGeom>
            <a:noFill/>
          </p:spPr>
          <p:txBody>
            <a:bodyPr wrap="square" lIns="36000" tIns="36000" rIns="36000" bIns="36000" rtlCol="0">
              <a:spAutoFit/>
            </a:bodyPr>
            <a:lstStyle/>
            <a:p>
              <a:pPr lvl="0">
                <a:spcBef>
                  <a:spcPct val="0"/>
                </a:spcBef>
                <a:spcAft>
                  <a:spcPct val="0"/>
                </a:spcAft>
              </a:pPr>
              <a:r>
                <a:rPr lang="en-US" sz="1200" dirty="0"/>
                <a:t>DOE estimated carbon capture</a:t>
              </a:r>
            </a:p>
          </p:txBody>
        </p:sp>
      </p:grpSp>
      <p:sp>
        <p:nvSpPr>
          <p:cNvPr id="65" name="btfpCallout843070">
            <a:extLst>
              <a:ext uri="{FF2B5EF4-FFF2-40B4-BE49-F238E27FC236}">
                <a16:creationId xmlns:a16="http://schemas.microsoft.com/office/drawing/2014/main" id="{16574797-9718-118B-12A4-2D120864809A}"/>
              </a:ext>
            </a:extLst>
          </p:cNvPr>
          <p:cNvSpPr/>
          <p:nvPr/>
        </p:nvSpPr>
        <p:spPr bwMode="gray">
          <a:xfrm>
            <a:off x="9290445" y="3633585"/>
            <a:ext cx="2093121" cy="563765"/>
          </a:xfrm>
          <a:prstGeom prst="wedgeRectCallout">
            <a:avLst>
              <a:gd name="adj1" fmla="val 39142"/>
              <a:gd name="adj2" fmla="val 77489"/>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73" rIns="0" bIns="72073"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Arial"/>
              </a:rPr>
              <a:t>By 2030, the cost of green ammonia is projected to fall to nearly half that of blue ammonia.</a:t>
            </a:r>
            <a:endParaRPr kumimoji="0" lang="en-US" sz="1000" b="1" i="0" u="none" strike="noStrike" kern="1200" cap="none" spc="0" normalizeH="0" baseline="0" noProof="0" dirty="0">
              <a:ln>
                <a:noFill/>
              </a:ln>
              <a:solidFill>
                <a:schemeClr val="bg1"/>
              </a:solidFill>
              <a:effectLst/>
              <a:uLnTx/>
              <a:uFillTx/>
              <a:latin typeface="Arial"/>
              <a:ea typeface="+mn-ea"/>
              <a:cs typeface="+mn-cs"/>
            </a:endParaRPr>
          </a:p>
        </p:txBody>
      </p:sp>
      <p:sp>
        <p:nvSpPr>
          <p:cNvPr id="67" name="Rectangle 66">
            <a:extLst>
              <a:ext uri="{FF2B5EF4-FFF2-40B4-BE49-F238E27FC236}">
                <a16:creationId xmlns:a16="http://schemas.microsoft.com/office/drawing/2014/main" id="{C5AF9A41-F039-4DD3-994E-F62A58625CCD}"/>
              </a:ext>
            </a:extLst>
          </p:cNvPr>
          <p:cNvSpPr/>
          <p:nvPr/>
        </p:nvSpPr>
        <p:spPr bwMode="gray">
          <a:xfrm>
            <a:off x="495883" y="68051"/>
            <a:ext cx="3001697" cy="365760"/>
          </a:xfrm>
          <a:prstGeom prst="rect">
            <a:avLst/>
          </a:prstGeom>
          <a:solidFill>
            <a:schemeClr val="accent2">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dirty="0">
                <a:solidFill>
                  <a:srgbClr val="FFFFFF"/>
                </a:solidFill>
                <a:latin typeface="Arial"/>
              </a:rPr>
              <a:t>Blue Hydrogen and Ammonia</a:t>
            </a:r>
          </a:p>
        </p:txBody>
      </p:sp>
    </p:spTree>
    <p:extLst>
      <p:ext uri="{BB962C8B-B14F-4D97-AF65-F5344CB8AC3E}">
        <p14:creationId xmlns:p14="http://schemas.microsoft.com/office/powerpoint/2010/main" val="9862910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E0475-DB2A-9553-051A-7324C42B3138}"/>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82C4F493-169B-77A5-FC6D-03127586F8FD}"/>
              </a:ext>
            </a:extLst>
          </p:cNvPr>
          <p:cNvGraphicFramePr>
            <a:graphicFrameLocks noChangeAspect="1"/>
          </p:cNvGraphicFramePr>
          <p:nvPr>
            <p:custDataLst>
              <p:tags r:id="rId2"/>
            </p:custDataLst>
            <p:extLst>
              <p:ext uri="{D42A27DB-BD31-4B8C-83A1-F6EECF244321}">
                <p14:modId xmlns:p14="http://schemas.microsoft.com/office/powerpoint/2010/main" val="11159562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8" imgW="484" imgH="486" progId="TCLayout.ActiveDocument.1">
                  <p:embed/>
                </p:oleObj>
              </mc:Choice>
              <mc:Fallback>
                <p:oleObj name="think-cell Slide" r:id="rId58" imgW="484" imgH="486" progId="TCLayout.ActiveDocument.1">
                  <p:embed/>
                  <p:pic>
                    <p:nvPicPr>
                      <p:cNvPr id="7" name="think-cell data - do not delete" hidden="1">
                        <a:extLst>
                          <a:ext uri="{FF2B5EF4-FFF2-40B4-BE49-F238E27FC236}">
                            <a16:creationId xmlns:a16="http://schemas.microsoft.com/office/drawing/2014/main" id="{82C4F493-169B-77A5-FC6D-03127586F8FD}"/>
                          </a:ext>
                        </a:extLst>
                      </p:cNvPr>
                      <p:cNvPicPr/>
                      <p:nvPr/>
                    </p:nvPicPr>
                    <p:blipFill>
                      <a:blip r:embed="rId59"/>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B61BFA64-19E0-2EA2-88A8-B4BDF829AFE9}"/>
              </a:ext>
            </a:extLst>
          </p:cNvPr>
          <p:cNvSpPr>
            <a:spLocks noGrp="1"/>
          </p:cNvSpPr>
          <p:nvPr>
            <p:ph type="title"/>
          </p:nvPr>
        </p:nvSpPr>
        <p:spPr/>
        <p:txBody>
          <a:bodyPr vert="horz">
            <a:noAutofit/>
          </a:bodyPr>
          <a:lstStyle/>
          <a:p>
            <a:r>
              <a:rPr lang="en-US" dirty="0"/>
              <a:t>Ammonia sustains agriculture but remains emissions intensive, requiring a shift to low-carbon supply</a:t>
            </a:r>
          </a:p>
        </p:txBody>
      </p:sp>
      <p:grpSp>
        <p:nvGrpSpPr>
          <p:cNvPr id="10" name="btfpColumnHeaderBox138699">
            <a:extLst>
              <a:ext uri="{FF2B5EF4-FFF2-40B4-BE49-F238E27FC236}">
                <a16:creationId xmlns:a16="http://schemas.microsoft.com/office/drawing/2014/main" id="{67DBA1A5-5440-5F61-F616-3534F69A34DB}"/>
              </a:ext>
            </a:extLst>
          </p:cNvPr>
          <p:cNvGrpSpPr/>
          <p:nvPr>
            <p:custDataLst>
              <p:tags r:id="rId3"/>
            </p:custDataLst>
          </p:nvPr>
        </p:nvGrpSpPr>
        <p:grpSpPr>
          <a:xfrm>
            <a:off x="6366272" y="1521281"/>
            <a:ext cx="5495528" cy="498792"/>
            <a:chOff x="6366272" y="1330744"/>
            <a:chExt cx="5495528" cy="498792"/>
          </a:xfrm>
        </p:grpSpPr>
        <p:sp>
          <p:nvSpPr>
            <p:cNvPr id="8" name="btfpColumnHeaderBoxText138699">
              <a:extLst>
                <a:ext uri="{FF2B5EF4-FFF2-40B4-BE49-F238E27FC236}">
                  <a16:creationId xmlns:a16="http://schemas.microsoft.com/office/drawing/2014/main" id="{DB8FDB70-C50F-A4DF-47C2-2F70B8355E58}"/>
                </a:ext>
              </a:extLst>
            </p:cNvPr>
            <p:cNvSpPr txBox="1"/>
            <p:nvPr/>
          </p:nvSpPr>
          <p:spPr bwMode="gray">
            <a:xfrm>
              <a:off x="6366272" y="1330744"/>
              <a:ext cx="5495528" cy="498792"/>
            </a:xfrm>
            <a:prstGeom prst="rect">
              <a:avLst/>
            </a:prstGeom>
            <a:noFill/>
          </p:spPr>
          <p:txBody>
            <a:bodyPr vert="horz" wrap="square" lIns="36036" tIns="36036" rIns="36036" bIns="36036" rtlCol="0" anchor="b">
              <a:spAutoFit/>
            </a:bodyPr>
            <a:lstStyle/>
            <a:p>
              <a:r>
                <a:rPr lang="en-US" sz="1400" b="1" dirty="0">
                  <a:solidFill>
                    <a:srgbClr val="000000"/>
                  </a:solidFill>
                </a:rPr>
                <a:t>Ammonia industry consumes more energy and emits more CO</a:t>
              </a:r>
              <a:r>
                <a:rPr lang="en-US" sz="1400" b="1" baseline="-25000" dirty="0">
                  <a:solidFill>
                    <a:srgbClr val="000000"/>
                  </a:solidFill>
                </a:rPr>
                <a:t>2</a:t>
              </a:r>
              <a:r>
                <a:rPr lang="en-US" sz="1400" b="1" dirty="0">
                  <a:solidFill>
                    <a:srgbClr val="000000"/>
                  </a:solidFill>
                </a:rPr>
                <a:t> emissions than steel and cement industries combined</a:t>
              </a:r>
              <a:endParaRPr lang="en-US" sz="1400" b="1" baseline="-25000" dirty="0">
                <a:solidFill>
                  <a:srgbClr val="000000"/>
                </a:solidFill>
              </a:endParaRPr>
            </a:p>
          </p:txBody>
        </p:sp>
        <p:cxnSp>
          <p:nvCxnSpPr>
            <p:cNvPr id="9" name="btfpColumnHeaderBoxLine138699">
              <a:extLst>
                <a:ext uri="{FF2B5EF4-FFF2-40B4-BE49-F238E27FC236}">
                  <a16:creationId xmlns:a16="http://schemas.microsoft.com/office/drawing/2014/main" id="{9E0F3B4C-71CE-F5C0-7972-43A11498BDE3}"/>
                </a:ext>
              </a:extLst>
            </p:cNvPr>
            <p:cNvCxnSpPr/>
            <p:nvPr/>
          </p:nvCxnSpPr>
          <p:spPr bwMode="gray">
            <a:xfrm>
              <a:off x="6366272" y="1829536"/>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13" name="btfpColumnHeaderBox741267">
            <a:extLst>
              <a:ext uri="{FF2B5EF4-FFF2-40B4-BE49-F238E27FC236}">
                <a16:creationId xmlns:a16="http://schemas.microsoft.com/office/drawing/2014/main" id="{DB5D7383-56EF-C9E1-9AB5-0473BA0DE7FD}"/>
              </a:ext>
            </a:extLst>
          </p:cNvPr>
          <p:cNvGrpSpPr/>
          <p:nvPr>
            <p:custDataLst>
              <p:tags r:id="rId4"/>
            </p:custDataLst>
          </p:nvPr>
        </p:nvGrpSpPr>
        <p:grpSpPr>
          <a:xfrm>
            <a:off x="330200" y="1516410"/>
            <a:ext cx="5495528" cy="503663"/>
            <a:chOff x="330200" y="1325873"/>
            <a:chExt cx="5495528" cy="503663"/>
          </a:xfrm>
        </p:grpSpPr>
        <p:sp>
          <p:nvSpPr>
            <p:cNvPr id="11" name="btfpColumnHeaderBoxText741267">
              <a:extLst>
                <a:ext uri="{FF2B5EF4-FFF2-40B4-BE49-F238E27FC236}">
                  <a16:creationId xmlns:a16="http://schemas.microsoft.com/office/drawing/2014/main" id="{11CA144D-A3F6-D175-91DB-32D40560C437}"/>
                </a:ext>
              </a:extLst>
            </p:cNvPr>
            <p:cNvSpPr txBox="1"/>
            <p:nvPr/>
          </p:nvSpPr>
          <p:spPr bwMode="gray">
            <a:xfrm>
              <a:off x="330200" y="1325873"/>
              <a:ext cx="5495528" cy="498792"/>
            </a:xfrm>
            <a:prstGeom prst="rect">
              <a:avLst/>
            </a:prstGeom>
            <a:noFill/>
          </p:spPr>
          <p:txBody>
            <a:bodyPr vert="horz" wrap="square" lIns="36036" tIns="36036" rIns="36036" bIns="36036" rtlCol="0" anchor="b">
              <a:spAutoFit/>
            </a:bodyPr>
            <a:lstStyle/>
            <a:p>
              <a:r>
                <a:rPr lang="en-US" sz="1400" b="1" dirty="0"/>
                <a:t>Global ammonia demand expected to triple, fueled by low-carbon supply, with fertilizer as its dominant application</a:t>
              </a:r>
              <a:endParaRPr lang="en-US" sz="1400" b="1" dirty="0">
                <a:solidFill>
                  <a:srgbClr val="000000"/>
                </a:solidFill>
              </a:endParaRPr>
            </a:p>
          </p:txBody>
        </p:sp>
        <p:cxnSp>
          <p:nvCxnSpPr>
            <p:cNvPr id="12" name="btfpColumnHeaderBoxLine741267">
              <a:extLst>
                <a:ext uri="{FF2B5EF4-FFF2-40B4-BE49-F238E27FC236}">
                  <a16:creationId xmlns:a16="http://schemas.microsoft.com/office/drawing/2014/main" id="{169732F4-9EB1-E1FF-8D1E-647081B41F08}"/>
                </a:ext>
              </a:extLst>
            </p:cNvPr>
            <p:cNvCxnSpPr/>
            <p:nvPr/>
          </p:nvCxnSpPr>
          <p:spPr bwMode="gray">
            <a:xfrm>
              <a:off x="330200" y="1829536"/>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aphicFrame>
        <p:nvGraphicFramePr>
          <p:cNvPr id="26" name="Chart 25">
            <a:extLst>
              <a:ext uri="{FF2B5EF4-FFF2-40B4-BE49-F238E27FC236}">
                <a16:creationId xmlns:a16="http://schemas.microsoft.com/office/drawing/2014/main" id="{DEC101BB-C22A-792A-24F2-42855DAFE264}"/>
              </a:ext>
            </a:extLst>
          </p:cNvPr>
          <p:cNvGraphicFramePr/>
          <p:nvPr>
            <p:custDataLst>
              <p:tags r:id="rId5"/>
            </p:custDataLst>
            <p:extLst>
              <p:ext uri="{D42A27DB-BD31-4B8C-83A1-F6EECF244321}">
                <p14:modId xmlns:p14="http://schemas.microsoft.com/office/powerpoint/2010/main" val="562026056"/>
              </p:ext>
            </p:extLst>
          </p:nvPr>
        </p:nvGraphicFramePr>
        <p:xfrm>
          <a:off x="247650" y="2416175"/>
          <a:ext cx="5661025" cy="3892550"/>
        </p:xfrm>
        <a:graphic>
          <a:graphicData uri="http://schemas.openxmlformats.org/drawingml/2006/chart">
            <c:chart xmlns:c="http://schemas.openxmlformats.org/drawingml/2006/chart" xmlns:r="http://schemas.openxmlformats.org/officeDocument/2006/relationships" r:id="rId60"/>
          </a:graphicData>
        </a:graphic>
      </p:graphicFrame>
      <p:sp>
        <p:nvSpPr>
          <p:cNvPr id="18" name="Text Placeholder 10">
            <a:extLst>
              <a:ext uri="{FF2B5EF4-FFF2-40B4-BE49-F238E27FC236}">
                <a16:creationId xmlns:a16="http://schemas.microsoft.com/office/drawing/2014/main" id="{35974D77-EDB2-F9FF-C5C4-8ABF4762BA8C}"/>
              </a:ext>
            </a:extLst>
          </p:cNvPr>
          <p:cNvSpPr>
            <a:spLocks noGrp="1"/>
          </p:cNvSpPr>
          <p:nvPr>
            <p:custDataLst>
              <p:tags r:id="rId6"/>
            </p:custDataLst>
          </p:nvPr>
        </p:nvSpPr>
        <p:spPr bwMode="auto">
          <a:xfrm>
            <a:off x="330200" y="2169478"/>
            <a:ext cx="2095500"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sz="1200" b="1" dirty="0"/>
              <a:t>Projected global ammonia demand </a:t>
            </a:r>
            <a:r>
              <a:rPr lang="en-US" sz="1200" dirty="0"/>
              <a:t>(Mt)</a:t>
            </a:r>
          </a:p>
        </p:txBody>
      </p:sp>
      <p:sp>
        <p:nvSpPr>
          <p:cNvPr id="14" name="Text Placeholder 10">
            <a:extLst>
              <a:ext uri="{FF2B5EF4-FFF2-40B4-BE49-F238E27FC236}">
                <a16:creationId xmlns:a16="http://schemas.microsoft.com/office/drawing/2014/main" id="{4B4B1888-1182-BE45-91D3-531A8CB3627E}"/>
              </a:ext>
            </a:extLst>
          </p:cNvPr>
          <p:cNvSpPr>
            <a:spLocks noGrp="1"/>
          </p:cNvSpPr>
          <p:nvPr>
            <p:custDataLst>
              <p:tags r:id="rId7"/>
            </p:custDataLst>
          </p:nvPr>
        </p:nvSpPr>
        <p:spPr bwMode="auto">
          <a:xfrm>
            <a:off x="871538" y="61261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3CFD8F0-2ED0-4F1E-BDE6-26E4E8E21A92}" type="datetime'''''''2''''''''''''''''''02''0'''''''''''''''''">
              <a:rPr lang="en-US" altLang="en-US" sz="1000" smtClean="0"/>
              <a:pPr marL="0" lvl="0" indent="0" algn="ctr">
                <a:spcBef>
                  <a:spcPct val="0"/>
                </a:spcBef>
                <a:spcAft>
                  <a:spcPct val="0"/>
                </a:spcAft>
                <a:buNone/>
              </a:pPr>
              <a:t>2020</a:t>
            </a:fld>
            <a:endParaRPr lang="en-US" sz="1000"/>
          </a:p>
        </p:txBody>
      </p:sp>
      <p:sp>
        <p:nvSpPr>
          <p:cNvPr id="16" name="Text Placeholder 10">
            <a:extLst>
              <a:ext uri="{FF2B5EF4-FFF2-40B4-BE49-F238E27FC236}">
                <a16:creationId xmlns:a16="http://schemas.microsoft.com/office/drawing/2014/main" id="{14EC0314-1EC0-F6FE-5500-A1DCC457DD7A}"/>
              </a:ext>
            </a:extLst>
          </p:cNvPr>
          <p:cNvSpPr>
            <a:spLocks noGrp="1"/>
          </p:cNvSpPr>
          <p:nvPr>
            <p:custDataLst>
              <p:tags r:id="rId8"/>
            </p:custDataLst>
          </p:nvPr>
        </p:nvSpPr>
        <p:spPr bwMode="auto">
          <a:xfrm>
            <a:off x="2244725" y="61261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2AA3207-144D-4A17-A987-AFFECD7F1D50}" type="datetime'''''''2''0''''''''''''''''''''''''''''''3''''''''''0'">
              <a:rPr lang="en-US" altLang="en-US" sz="1000" smtClean="0"/>
              <a:pPr marL="0" lvl="0" indent="0" algn="ctr">
                <a:spcBef>
                  <a:spcPct val="0"/>
                </a:spcBef>
                <a:spcAft>
                  <a:spcPct val="0"/>
                </a:spcAft>
                <a:buNone/>
              </a:pPr>
              <a:t>2030</a:t>
            </a:fld>
            <a:endParaRPr lang="en-US" sz="1000"/>
          </a:p>
        </p:txBody>
      </p:sp>
      <p:sp>
        <p:nvSpPr>
          <p:cNvPr id="17" name="Text Placeholder 10">
            <a:extLst>
              <a:ext uri="{FF2B5EF4-FFF2-40B4-BE49-F238E27FC236}">
                <a16:creationId xmlns:a16="http://schemas.microsoft.com/office/drawing/2014/main" id="{E33C59FF-81F3-EB72-E779-2B09253B6C60}"/>
              </a:ext>
            </a:extLst>
          </p:cNvPr>
          <p:cNvSpPr>
            <a:spLocks noGrp="1"/>
          </p:cNvSpPr>
          <p:nvPr>
            <p:custDataLst>
              <p:tags r:id="rId9"/>
            </p:custDataLst>
          </p:nvPr>
        </p:nvSpPr>
        <p:spPr bwMode="auto">
          <a:xfrm>
            <a:off x="3619500" y="61261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F3598F4-2B07-4DB7-B333-123FADFD797F}" type="datetime'''''2''0''''''''''''''''''4''''''''''0'''''''">
              <a:rPr lang="en-US" altLang="en-US" sz="1000" smtClean="0"/>
              <a:pPr marL="0" lvl="0" indent="0" algn="ctr">
                <a:spcBef>
                  <a:spcPct val="0"/>
                </a:spcBef>
                <a:spcAft>
                  <a:spcPct val="0"/>
                </a:spcAft>
                <a:buNone/>
              </a:pPr>
              <a:t>2040</a:t>
            </a:fld>
            <a:endParaRPr lang="en-US" sz="1000"/>
          </a:p>
        </p:txBody>
      </p:sp>
      <p:sp>
        <p:nvSpPr>
          <p:cNvPr id="33" name="Text Placeholder 10">
            <a:extLst>
              <a:ext uri="{FF2B5EF4-FFF2-40B4-BE49-F238E27FC236}">
                <a16:creationId xmlns:a16="http://schemas.microsoft.com/office/drawing/2014/main" id="{B663BDC7-A21F-7421-A756-8E738EC8963E}"/>
              </a:ext>
            </a:extLst>
          </p:cNvPr>
          <p:cNvSpPr>
            <a:spLocks noGrp="1"/>
          </p:cNvSpPr>
          <p:nvPr>
            <p:custDataLst>
              <p:tags r:id="rId10"/>
            </p:custDataLst>
          </p:nvPr>
        </p:nvSpPr>
        <p:spPr bwMode="auto">
          <a:xfrm>
            <a:off x="4992688" y="61261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C1719F7-D7A1-4F71-9A9A-68158D48BFA2}" type="datetime'''''''''''''''''''''''''''2''0''''5''''0'''">
              <a:rPr lang="en-US" altLang="en-US" sz="1000" smtClean="0"/>
              <a:pPr marL="0" lvl="0" indent="0" algn="ctr">
                <a:spcBef>
                  <a:spcPct val="0"/>
                </a:spcBef>
                <a:spcAft>
                  <a:spcPct val="0"/>
                </a:spcAft>
                <a:buNone/>
              </a:pPr>
              <a:t>2050</a:t>
            </a:fld>
            <a:endParaRPr lang="en-US" sz="1000"/>
          </a:p>
        </p:txBody>
      </p:sp>
      <p:sp>
        <p:nvSpPr>
          <p:cNvPr id="22" name="Text Placeholder 10">
            <a:extLst>
              <a:ext uri="{FF2B5EF4-FFF2-40B4-BE49-F238E27FC236}">
                <a16:creationId xmlns:a16="http://schemas.microsoft.com/office/drawing/2014/main" id="{F03C0570-C38F-EC73-7CBB-C352BEA00BF2}"/>
              </a:ext>
            </a:extLst>
          </p:cNvPr>
          <p:cNvSpPr>
            <a:spLocks noGrp="1"/>
          </p:cNvSpPr>
          <p:nvPr>
            <p:custDataLst>
              <p:tags r:id="rId11"/>
            </p:custDataLst>
          </p:nvPr>
        </p:nvSpPr>
        <p:spPr bwMode="gray">
          <a:xfrm>
            <a:off x="2268539" y="43815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83B53E7-3FFC-4DED-9F42-CBEAA52E8CE2}" type="datetime'''''''''2''''7''''''''''''''''''''''''''''''''''''''''''''0'">
              <a:rPr lang="en-US" altLang="en-US" sz="1000" smtClean="0"/>
              <a:pPr marL="0" lvl="0" indent="0" algn="ctr">
                <a:spcBef>
                  <a:spcPct val="0"/>
                </a:spcBef>
                <a:spcAft>
                  <a:spcPct val="0"/>
                </a:spcAft>
                <a:buNone/>
              </a:pPr>
              <a:t>270</a:t>
            </a:fld>
            <a:endParaRPr lang="en-US" sz="1000"/>
          </a:p>
        </p:txBody>
      </p:sp>
      <p:sp>
        <p:nvSpPr>
          <p:cNvPr id="23" name="Text Placeholder 10">
            <a:extLst>
              <a:ext uri="{FF2B5EF4-FFF2-40B4-BE49-F238E27FC236}">
                <a16:creationId xmlns:a16="http://schemas.microsoft.com/office/drawing/2014/main" id="{10300E7A-C4B6-D0C3-5FB6-D39A9BA7277E}"/>
              </a:ext>
            </a:extLst>
          </p:cNvPr>
          <p:cNvSpPr>
            <a:spLocks noGrp="1"/>
          </p:cNvSpPr>
          <p:nvPr>
            <p:custDataLst>
              <p:tags r:id="rId12"/>
            </p:custDataLst>
          </p:nvPr>
        </p:nvSpPr>
        <p:spPr bwMode="gray">
          <a:xfrm>
            <a:off x="3643314" y="33670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00F92DB-386D-4628-87B9-899DCF61966A}" type="datetime'''''''''''4''''''''''''''''''5''''''''''0'">
              <a:rPr lang="en-US" altLang="en-US" sz="1000" smtClean="0"/>
              <a:pPr marL="0" lvl="0" indent="0" algn="ctr">
                <a:spcBef>
                  <a:spcPct val="0"/>
                </a:spcBef>
                <a:spcAft>
                  <a:spcPct val="0"/>
                </a:spcAft>
                <a:buNone/>
              </a:pPr>
              <a:t>450</a:t>
            </a:fld>
            <a:endParaRPr lang="en-US" sz="1000"/>
          </a:p>
        </p:txBody>
      </p:sp>
      <p:sp>
        <p:nvSpPr>
          <p:cNvPr id="63" name="Text Placeholder 10">
            <a:extLst>
              <a:ext uri="{FF2B5EF4-FFF2-40B4-BE49-F238E27FC236}">
                <a16:creationId xmlns:a16="http://schemas.microsoft.com/office/drawing/2014/main" id="{A74FEE95-813A-C16E-AB39-35EB7942FA08}"/>
              </a:ext>
            </a:extLst>
          </p:cNvPr>
          <p:cNvSpPr>
            <a:spLocks noGrp="1"/>
          </p:cNvSpPr>
          <p:nvPr>
            <p:custDataLst>
              <p:tags r:id="rId13"/>
            </p:custDataLst>
          </p:nvPr>
        </p:nvSpPr>
        <p:spPr bwMode="gray">
          <a:xfrm>
            <a:off x="5016501" y="24638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236F7DB-9752-4756-8A5F-91D5BB78EAD9}" type="datetime'6''1''''''''''''''0'''''''''''''''''''''''''">
              <a:rPr lang="en-US" altLang="en-US" sz="1000" smtClean="0">
                <a:effectLst/>
              </a:rPr>
              <a:pPr marL="0" lvl="0" indent="0" algn="ctr">
                <a:spcBef>
                  <a:spcPct val="0"/>
                </a:spcBef>
                <a:spcAft>
                  <a:spcPct val="0"/>
                </a:spcAft>
                <a:buNone/>
              </a:pPr>
              <a:t>610</a:t>
            </a:fld>
            <a:endParaRPr lang="en-US" sz="1000"/>
          </a:p>
        </p:txBody>
      </p:sp>
      <p:sp>
        <p:nvSpPr>
          <p:cNvPr id="84" name="Rectangle 83">
            <a:extLst>
              <a:ext uri="{FF2B5EF4-FFF2-40B4-BE49-F238E27FC236}">
                <a16:creationId xmlns:a16="http://schemas.microsoft.com/office/drawing/2014/main" id="{482516CE-A7BD-04DD-B6A3-FE35270D52B1}"/>
              </a:ext>
            </a:extLst>
          </p:cNvPr>
          <p:cNvSpPr/>
          <p:nvPr>
            <p:custDataLst>
              <p:tags r:id="rId14"/>
            </p:custDataLst>
          </p:nvPr>
        </p:nvSpPr>
        <p:spPr bwMode="auto">
          <a:xfrm>
            <a:off x="461963" y="2687638"/>
            <a:ext cx="142875" cy="106363"/>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5" name="Rectangle 84">
            <a:extLst>
              <a:ext uri="{FF2B5EF4-FFF2-40B4-BE49-F238E27FC236}">
                <a16:creationId xmlns:a16="http://schemas.microsoft.com/office/drawing/2014/main" id="{40400268-90A5-0DCE-4238-180782F5AD95}"/>
              </a:ext>
            </a:extLst>
          </p:cNvPr>
          <p:cNvSpPr/>
          <p:nvPr>
            <p:custDataLst>
              <p:tags r:id="rId15"/>
            </p:custDataLst>
          </p:nvPr>
        </p:nvSpPr>
        <p:spPr bwMode="auto">
          <a:xfrm>
            <a:off x="461963" y="2860675"/>
            <a:ext cx="142875" cy="106363"/>
          </a:xfrm>
          <a:prstGeom prst="rect">
            <a:avLst/>
          </a:prstGeom>
          <a:solidFill>
            <a:schemeClr val="accent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0" name="Text Placeholder 10">
            <a:extLst>
              <a:ext uri="{FF2B5EF4-FFF2-40B4-BE49-F238E27FC236}">
                <a16:creationId xmlns:a16="http://schemas.microsoft.com/office/drawing/2014/main" id="{ADBDC6F3-EA77-EFF8-AC11-2085B7299781}"/>
              </a:ext>
            </a:extLst>
          </p:cNvPr>
          <p:cNvSpPr>
            <a:spLocks noGrp="1"/>
          </p:cNvSpPr>
          <p:nvPr>
            <p:custDataLst>
              <p:tags r:id="rId16"/>
            </p:custDataLst>
          </p:nvPr>
        </p:nvSpPr>
        <p:spPr bwMode="auto">
          <a:xfrm>
            <a:off x="655638" y="2682875"/>
            <a:ext cx="105568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800" dirty="0">
                <a:effectLst/>
              </a:rPr>
              <a:t>Conventional ammonia</a:t>
            </a:r>
            <a:endParaRPr lang="en-US" sz="800" dirty="0"/>
          </a:p>
        </p:txBody>
      </p:sp>
      <p:sp>
        <p:nvSpPr>
          <p:cNvPr id="82" name="Text Placeholder 10">
            <a:extLst>
              <a:ext uri="{FF2B5EF4-FFF2-40B4-BE49-F238E27FC236}">
                <a16:creationId xmlns:a16="http://schemas.microsoft.com/office/drawing/2014/main" id="{5F03C9C6-62E7-8F2F-50E2-3220C7D4A736}"/>
              </a:ext>
            </a:extLst>
          </p:cNvPr>
          <p:cNvSpPr>
            <a:spLocks noGrp="1"/>
          </p:cNvSpPr>
          <p:nvPr>
            <p:custDataLst>
              <p:tags r:id="rId17"/>
            </p:custDataLst>
          </p:nvPr>
        </p:nvSpPr>
        <p:spPr bwMode="auto">
          <a:xfrm>
            <a:off x="655638" y="2855913"/>
            <a:ext cx="889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800" dirty="0">
                <a:effectLst/>
              </a:rPr>
              <a:t>Low-cost ammonia</a:t>
            </a:r>
            <a:endParaRPr lang="en-US" sz="800" dirty="0"/>
          </a:p>
        </p:txBody>
      </p:sp>
      <p:sp>
        <p:nvSpPr>
          <p:cNvPr id="86" name="btfpNotesBox106652">
            <a:extLst>
              <a:ext uri="{FF2B5EF4-FFF2-40B4-BE49-F238E27FC236}">
                <a16:creationId xmlns:a16="http://schemas.microsoft.com/office/drawing/2014/main" id="{C6CF255D-F7F5-2F6A-E17A-16545AFEA5AE}"/>
              </a:ext>
            </a:extLst>
          </p:cNvPr>
          <p:cNvSpPr txBox="1"/>
          <p:nvPr>
            <p:custDataLst>
              <p:tags r:id="rId18"/>
            </p:custDataLst>
          </p:nvPr>
        </p:nvSpPr>
        <p:spPr bwMode="gray">
          <a:xfrm>
            <a:off x="330199" y="6272784"/>
            <a:ext cx="11531600" cy="492443"/>
          </a:xfrm>
          <a:prstGeom prst="rect">
            <a:avLst/>
          </a:prstGeom>
          <a:noFill/>
        </p:spPr>
        <p:txBody>
          <a:bodyPr vert="horz" wrap="square" lIns="0" tIns="0" rIns="0" bIns="0" rtlCol="0" anchor="b">
            <a:spAutoFit/>
          </a:bodyPr>
          <a:lstStyle/>
          <a:p>
            <a:endParaRPr lang="en-US" sz="800" dirty="0">
              <a:solidFill>
                <a:srgbClr val="000000"/>
              </a:solidFill>
            </a:endParaRPr>
          </a:p>
          <a:p>
            <a:endParaRPr lang="en-US" sz="800" dirty="0">
              <a:solidFill>
                <a:srgbClr val="000000"/>
              </a:solidFill>
            </a:endParaRPr>
          </a:p>
          <a:p>
            <a:r>
              <a:rPr lang="en-US" sz="800" dirty="0">
                <a:solidFill>
                  <a:srgbClr val="000000"/>
                </a:solidFill>
              </a:rPr>
              <a:t>Sources: S&amp;P Global, </a:t>
            </a:r>
            <a:r>
              <a:rPr lang="en-US" sz="800" dirty="0">
                <a:solidFill>
                  <a:srgbClr val="000000"/>
                </a:solidFill>
                <a:hlinkClick r:id="rId61"/>
              </a:rPr>
              <a:t>Global ammonia projection</a:t>
            </a:r>
            <a:r>
              <a:rPr lang="en-US" sz="800" dirty="0"/>
              <a:t> </a:t>
            </a:r>
            <a:r>
              <a:rPr lang="en-US" sz="800" dirty="0">
                <a:solidFill>
                  <a:srgbClr val="000000"/>
                </a:solidFill>
              </a:rPr>
              <a:t>(2024); IEA, </a:t>
            </a:r>
            <a:r>
              <a:rPr lang="en-US" sz="800" dirty="0">
                <a:solidFill>
                  <a:srgbClr val="000000"/>
                </a:solidFill>
                <a:hlinkClick r:id="rId62"/>
              </a:rPr>
              <a:t>Energy and emission intensity for key industries </a:t>
            </a:r>
            <a:r>
              <a:rPr lang="en-US" sz="800" dirty="0">
                <a:solidFill>
                  <a:srgbClr val="000000"/>
                </a:solidFill>
              </a:rPr>
              <a:t>(2021).</a:t>
            </a:r>
          </a:p>
          <a:p>
            <a:r>
              <a:rPr lang="en-US" sz="800" dirty="0">
                <a:solidFill>
                  <a:srgbClr val="000000"/>
                </a:solidFill>
              </a:rPr>
              <a:t>Credit: Yosafat Partogi, Hyae Ryung Kim, </a:t>
            </a:r>
            <a:r>
              <a:rPr kumimoji="0" lang="en-US" sz="800" b="0" i="0" u="none" strike="noStrike" kern="1200" cap="none" spc="0" normalizeH="0" baseline="0" noProof="0" dirty="0">
                <a:ln>
                  <a:noFill/>
                </a:ln>
                <a:solidFill>
                  <a:srgbClr val="000000"/>
                </a:solidFill>
                <a:effectLst/>
                <a:uLnTx/>
                <a:uFillTx/>
                <a:latin typeface="Arial"/>
                <a:ea typeface="+mn-ea"/>
                <a:cs typeface="+mn-cs"/>
              </a:rPr>
              <a:t>and </a:t>
            </a:r>
            <a:r>
              <a:rPr lang="en-US" sz="800" dirty="0">
                <a:solidFill>
                  <a:srgbClr val="000000"/>
                </a:solidFill>
                <a:hlinkClick r:id="rId63"/>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64"/>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65"/>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lang="en-US" sz="800" dirty="0">
              <a:solidFill>
                <a:srgbClr val="000000"/>
              </a:solidFill>
            </a:endParaRPr>
          </a:p>
        </p:txBody>
      </p:sp>
      <p:sp>
        <p:nvSpPr>
          <p:cNvPr id="92" name="btfpSequenceArrow434401">
            <a:extLst>
              <a:ext uri="{FF2B5EF4-FFF2-40B4-BE49-F238E27FC236}">
                <a16:creationId xmlns:a16="http://schemas.microsoft.com/office/drawing/2014/main" id="{24D1B9AC-0FCB-0A50-FB87-BAEBFDE41FA4}"/>
              </a:ext>
            </a:extLst>
          </p:cNvPr>
          <p:cNvSpPr/>
          <p:nvPr/>
        </p:nvSpPr>
        <p:spPr bwMode="gray">
          <a:xfrm>
            <a:off x="6031072" y="3546586"/>
            <a:ext cx="252255" cy="972980"/>
          </a:xfrm>
          <a:custGeom>
            <a:avLst/>
            <a:gdLst/>
            <a:ahLst/>
            <a:cxnLst/>
            <a:rect l="0" t="0" r="0" b="0"/>
            <a:pathLst>
              <a:path w="252255" h="972980">
                <a:moveTo>
                  <a:pt x="38100" y="0"/>
                </a:moveTo>
                <a:lnTo>
                  <a:pt x="252254" y="486489"/>
                </a:lnTo>
                <a:lnTo>
                  <a:pt x="38100" y="972979"/>
                </a:lnTo>
                <a:lnTo>
                  <a:pt x="0" y="972979"/>
                </a:lnTo>
                <a:lnTo>
                  <a:pt x="214154" y="486489"/>
                </a:lnTo>
                <a:lnTo>
                  <a:pt x="0" y="0"/>
                </a:lnTo>
              </a:path>
            </a:pathLst>
          </a:custGeom>
          <a:solidFill>
            <a:schemeClr val="accent1"/>
          </a:solidFill>
          <a:ln w="9525" cap="flat">
            <a:solidFill>
              <a:schemeClr val="accent1"/>
            </a:solidFill>
            <a:miter lim="800000"/>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0"/>
              </a:lnSpc>
            </a:pPr>
            <a:endParaRPr lang="en-US"/>
          </a:p>
        </p:txBody>
      </p:sp>
      <p:graphicFrame>
        <p:nvGraphicFramePr>
          <p:cNvPr id="70" name="Chart 69">
            <a:extLst>
              <a:ext uri="{FF2B5EF4-FFF2-40B4-BE49-F238E27FC236}">
                <a16:creationId xmlns:a16="http://schemas.microsoft.com/office/drawing/2014/main" id="{39BA9436-CCBB-431E-AFCC-FE6C42CCB384}"/>
              </a:ext>
            </a:extLst>
          </p:cNvPr>
          <p:cNvGraphicFramePr/>
          <p:nvPr>
            <p:custDataLst>
              <p:tags r:id="rId19"/>
            </p:custDataLst>
            <p:extLst>
              <p:ext uri="{D42A27DB-BD31-4B8C-83A1-F6EECF244321}">
                <p14:modId xmlns:p14="http://schemas.microsoft.com/office/powerpoint/2010/main" val="4119289740"/>
              </p:ext>
            </p:extLst>
          </p:nvPr>
        </p:nvGraphicFramePr>
        <p:xfrm>
          <a:off x="6642100" y="2578100"/>
          <a:ext cx="4670425" cy="3730625"/>
        </p:xfrm>
        <a:graphic>
          <a:graphicData uri="http://schemas.openxmlformats.org/drawingml/2006/chart">
            <c:chart xmlns:c="http://schemas.openxmlformats.org/drawingml/2006/chart" xmlns:r="http://schemas.openxmlformats.org/officeDocument/2006/relationships" r:id="rId66"/>
          </a:graphicData>
        </a:graphic>
      </p:graphicFrame>
      <p:sp>
        <p:nvSpPr>
          <p:cNvPr id="15" name="Text Placeholder 10">
            <a:extLst>
              <a:ext uri="{FF2B5EF4-FFF2-40B4-BE49-F238E27FC236}">
                <a16:creationId xmlns:a16="http://schemas.microsoft.com/office/drawing/2014/main" id="{115DFB91-512B-3844-A114-92FBEDCA92F2}"/>
              </a:ext>
            </a:extLst>
          </p:cNvPr>
          <p:cNvSpPr>
            <a:spLocks noGrp="1"/>
          </p:cNvSpPr>
          <p:nvPr>
            <p:custDataLst>
              <p:tags r:id="rId20"/>
            </p:custDataLst>
          </p:nvPr>
        </p:nvSpPr>
        <p:spPr bwMode="gray">
          <a:xfrm>
            <a:off x="6569075" y="56784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092C0732-FE45-439D-9CF2-FB42E0D06E3C}" type="datetime'''''''''''''''''''''''''''''''5'''''''''''''''''''">
              <a:rPr lang="en-US" altLang="en-US" sz="1000" smtClean="0">
                <a:effectLst/>
              </a:rPr>
              <a:pPr marL="0" lvl="0" indent="0" algn="r">
                <a:spcBef>
                  <a:spcPct val="0"/>
                </a:spcBef>
                <a:spcAft>
                  <a:spcPct val="0"/>
                </a:spcAft>
                <a:buNone/>
              </a:pPr>
              <a:t>5</a:t>
            </a:fld>
            <a:endParaRPr lang="en-US" sz="1000"/>
          </a:p>
        </p:txBody>
      </p:sp>
      <p:sp>
        <p:nvSpPr>
          <p:cNvPr id="19" name="Text Placeholder 10">
            <a:extLst>
              <a:ext uri="{FF2B5EF4-FFF2-40B4-BE49-F238E27FC236}">
                <a16:creationId xmlns:a16="http://schemas.microsoft.com/office/drawing/2014/main" id="{115DFB91-512B-3844-A114-92FBEDCA92F2}"/>
              </a:ext>
            </a:extLst>
          </p:cNvPr>
          <p:cNvSpPr>
            <a:spLocks noGrp="1"/>
          </p:cNvSpPr>
          <p:nvPr>
            <p:custDataLst>
              <p:tags r:id="rId21"/>
            </p:custDataLst>
          </p:nvPr>
        </p:nvSpPr>
        <p:spPr bwMode="gray">
          <a:xfrm>
            <a:off x="6499225" y="53514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F218B31-6558-474D-BCFC-D60BBBBC3CEB}" type="datetime'''''''''''''''''''''''''''''''''1''''0'''''''''''''">
              <a:rPr lang="en-US" altLang="en-US" sz="1000" smtClean="0">
                <a:effectLst/>
              </a:rPr>
              <a:pPr marL="0" lvl="0" indent="0" algn="r">
                <a:spcBef>
                  <a:spcPct val="0"/>
                </a:spcBef>
                <a:spcAft>
                  <a:spcPct val="0"/>
                </a:spcAft>
                <a:buNone/>
              </a:pPr>
              <a:t>10</a:t>
            </a:fld>
            <a:endParaRPr lang="en-US" sz="1000"/>
          </a:p>
        </p:txBody>
      </p:sp>
      <p:sp>
        <p:nvSpPr>
          <p:cNvPr id="20" name="Text Placeholder 10">
            <a:extLst>
              <a:ext uri="{FF2B5EF4-FFF2-40B4-BE49-F238E27FC236}">
                <a16:creationId xmlns:a16="http://schemas.microsoft.com/office/drawing/2014/main" id="{115DFB91-512B-3844-A114-92FBEDCA92F2}"/>
              </a:ext>
            </a:extLst>
          </p:cNvPr>
          <p:cNvSpPr>
            <a:spLocks noGrp="1"/>
          </p:cNvSpPr>
          <p:nvPr>
            <p:custDataLst>
              <p:tags r:id="rId22"/>
            </p:custDataLst>
          </p:nvPr>
        </p:nvSpPr>
        <p:spPr bwMode="gray">
          <a:xfrm>
            <a:off x="6499225" y="50228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F49A5CF-9F6F-4B14-856B-36372EFF923E}" type="datetime'''''''''1''''''''''''''''''''''5'''">
              <a:rPr lang="en-US" altLang="en-US" sz="1000" smtClean="0">
                <a:effectLst/>
              </a:rPr>
              <a:pPr marL="0" lvl="0" indent="0" algn="r">
                <a:spcBef>
                  <a:spcPct val="0"/>
                </a:spcBef>
                <a:spcAft>
                  <a:spcPct val="0"/>
                </a:spcAft>
                <a:buNone/>
              </a:pPr>
              <a:t>15</a:t>
            </a:fld>
            <a:endParaRPr lang="en-US" sz="1000"/>
          </a:p>
        </p:txBody>
      </p:sp>
      <p:sp>
        <p:nvSpPr>
          <p:cNvPr id="21" name="Text Placeholder 10">
            <a:extLst>
              <a:ext uri="{FF2B5EF4-FFF2-40B4-BE49-F238E27FC236}">
                <a16:creationId xmlns:a16="http://schemas.microsoft.com/office/drawing/2014/main" id="{115DFB91-512B-3844-A114-92FBEDCA92F2}"/>
              </a:ext>
            </a:extLst>
          </p:cNvPr>
          <p:cNvSpPr>
            <a:spLocks noGrp="1"/>
          </p:cNvSpPr>
          <p:nvPr>
            <p:custDataLst>
              <p:tags r:id="rId23"/>
            </p:custDataLst>
          </p:nvPr>
        </p:nvSpPr>
        <p:spPr bwMode="gray">
          <a:xfrm>
            <a:off x="6499225" y="46958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2006A23-8F1A-49C0-9ABF-8EA1F130A35B}" type="datetime'''''2''''''''''''''''''''''''''''''0'''''''''''''''''''''''''">
              <a:rPr lang="en-US" altLang="en-US" sz="1000" smtClean="0">
                <a:effectLst/>
              </a:rPr>
              <a:pPr marL="0" lvl="0" indent="0" algn="r">
                <a:spcBef>
                  <a:spcPct val="0"/>
                </a:spcBef>
                <a:spcAft>
                  <a:spcPct val="0"/>
                </a:spcAft>
                <a:buNone/>
              </a:pPr>
              <a:t>20</a:t>
            </a:fld>
            <a:endParaRPr lang="en-US" sz="1000"/>
          </a:p>
        </p:txBody>
      </p:sp>
      <p:sp>
        <p:nvSpPr>
          <p:cNvPr id="24" name="Text Placeholder 10">
            <a:extLst>
              <a:ext uri="{FF2B5EF4-FFF2-40B4-BE49-F238E27FC236}">
                <a16:creationId xmlns:a16="http://schemas.microsoft.com/office/drawing/2014/main" id="{115DFB91-512B-3844-A114-92FBEDCA92F2}"/>
              </a:ext>
            </a:extLst>
          </p:cNvPr>
          <p:cNvSpPr>
            <a:spLocks noGrp="1"/>
          </p:cNvSpPr>
          <p:nvPr>
            <p:custDataLst>
              <p:tags r:id="rId24"/>
            </p:custDataLst>
          </p:nvPr>
        </p:nvSpPr>
        <p:spPr bwMode="gray">
          <a:xfrm>
            <a:off x="6499225" y="43672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2A502CED-35BC-4C45-AD33-65B8F0203DA5}" type="datetime'''''''''''''''''''''2''''''''''''''''''''''5'">
              <a:rPr lang="en-US" altLang="en-US" sz="1000" smtClean="0">
                <a:effectLst/>
              </a:rPr>
              <a:pPr marL="0" lvl="0" indent="0" algn="r">
                <a:spcBef>
                  <a:spcPct val="0"/>
                </a:spcBef>
                <a:spcAft>
                  <a:spcPct val="0"/>
                </a:spcAft>
                <a:buNone/>
              </a:pPr>
              <a:t>25</a:t>
            </a:fld>
            <a:endParaRPr lang="en-US" sz="1000"/>
          </a:p>
        </p:txBody>
      </p:sp>
      <p:sp>
        <p:nvSpPr>
          <p:cNvPr id="25" name="Text Placeholder 10">
            <a:extLst>
              <a:ext uri="{FF2B5EF4-FFF2-40B4-BE49-F238E27FC236}">
                <a16:creationId xmlns:a16="http://schemas.microsoft.com/office/drawing/2014/main" id="{115DFB91-512B-3844-A114-92FBEDCA92F2}"/>
              </a:ext>
            </a:extLst>
          </p:cNvPr>
          <p:cNvSpPr>
            <a:spLocks noGrp="1"/>
          </p:cNvSpPr>
          <p:nvPr>
            <p:custDataLst>
              <p:tags r:id="rId25"/>
            </p:custDataLst>
          </p:nvPr>
        </p:nvSpPr>
        <p:spPr bwMode="gray">
          <a:xfrm>
            <a:off x="6499225" y="40386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7E2A727-2CDB-40B2-9E66-CA83AC945726}" type="datetime'''''''''''''''''''''''''''''3''''''''''''''''''''''0'">
              <a:rPr lang="en-US" altLang="en-US" sz="1000" smtClean="0">
                <a:effectLst/>
              </a:rPr>
              <a:pPr marL="0" lvl="0" indent="0" algn="r">
                <a:spcBef>
                  <a:spcPct val="0"/>
                </a:spcBef>
                <a:spcAft>
                  <a:spcPct val="0"/>
                </a:spcAft>
                <a:buNone/>
              </a:pPr>
              <a:t>30</a:t>
            </a:fld>
            <a:endParaRPr lang="en-US" sz="1000"/>
          </a:p>
        </p:txBody>
      </p:sp>
      <p:sp>
        <p:nvSpPr>
          <p:cNvPr id="27" name="Text Placeholder 10">
            <a:extLst>
              <a:ext uri="{FF2B5EF4-FFF2-40B4-BE49-F238E27FC236}">
                <a16:creationId xmlns:a16="http://schemas.microsoft.com/office/drawing/2014/main" id="{115DFB91-512B-3844-A114-92FBEDCA92F2}"/>
              </a:ext>
            </a:extLst>
          </p:cNvPr>
          <p:cNvSpPr>
            <a:spLocks noGrp="1"/>
          </p:cNvSpPr>
          <p:nvPr>
            <p:custDataLst>
              <p:tags r:id="rId26"/>
            </p:custDataLst>
          </p:nvPr>
        </p:nvSpPr>
        <p:spPr bwMode="gray">
          <a:xfrm>
            <a:off x="6499225" y="37115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B971E0DD-48A0-4D76-A34B-B5AA0900BE54}" type="datetime'''''3''''''''''''''''''''''''''''''''''''''''''5'''''''''''''">
              <a:rPr lang="en-US" altLang="en-US" sz="1000" smtClean="0">
                <a:effectLst/>
              </a:rPr>
              <a:pPr marL="0" lvl="0" indent="0" algn="r">
                <a:spcBef>
                  <a:spcPct val="0"/>
                </a:spcBef>
                <a:spcAft>
                  <a:spcPct val="0"/>
                </a:spcAft>
                <a:buNone/>
              </a:pPr>
              <a:t>35</a:t>
            </a:fld>
            <a:endParaRPr lang="en-US" sz="1000"/>
          </a:p>
        </p:txBody>
      </p:sp>
      <p:sp>
        <p:nvSpPr>
          <p:cNvPr id="28" name="Text Placeholder 10">
            <a:extLst>
              <a:ext uri="{FF2B5EF4-FFF2-40B4-BE49-F238E27FC236}">
                <a16:creationId xmlns:a16="http://schemas.microsoft.com/office/drawing/2014/main" id="{115DFB91-512B-3844-A114-92FBEDCA92F2}"/>
              </a:ext>
            </a:extLst>
          </p:cNvPr>
          <p:cNvSpPr>
            <a:spLocks noGrp="1"/>
          </p:cNvSpPr>
          <p:nvPr>
            <p:custDataLst>
              <p:tags r:id="rId27"/>
            </p:custDataLst>
          </p:nvPr>
        </p:nvSpPr>
        <p:spPr bwMode="gray">
          <a:xfrm>
            <a:off x="6499225" y="33829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C826FF77-0AA5-4998-835E-82B43B09E7FB}" type="datetime'4''''''''''''''''''''''''''''''''''''''''''''''0'''''">
              <a:rPr lang="en-US" altLang="en-US" sz="1000" smtClean="0">
                <a:effectLst/>
              </a:rPr>
              <a:pPr marL="0" lvl="0" indent="0" algn="r">
                <a:spcBef>
                  <a:spcPct val="0"/>
                </a:spcBef>
                <a:spcAft>
                  <a:spcPct val="0"/>
                </a:spcAft>
                <a:buNone/>
              </a:pPr>
              <a:t>40</a:t>
            </a:fld>
            <a:endParaRPr lang="en-US" sz="1000"/>
          </a:p>
        </p:txBody>
      </p:sp>
      <p:sp>
        <p:nvSpPr>
          <p:cNvPr id="29" name="Text Placeholder 10">
            <a:extLst>
              <a:ext uri="{FF2B5EF4-FFF2-40B4-BE49-F238E27FC236}">
                <a16:creationId xmlns:a16="http://schemas.microsoft.com/office/drawing/2014/main" id="{115DFB91-512B-3844-A114-92FBEDCA92F2}"/>
              </a:ext>
            </a:extLst>
          </p:cNvPr>
          <p:cNvSpPr>
            <a:spLocks noGrp="1"/>
          </p:cNvSpPr>
          <p:nvPr>
            <p:custDataLst>
              <p:tags r:id="rId28"/>
            </p:custDataLst>
          </p:nvPr>
        </p:nvSpPr>
        <p:spPr bwMode="gray">
          <a:xfrm>
            <a:off x="6499225" y="30559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1A2028E1-01E8-4AA9-92C8-152411AC8BEB}" type="datetime'''''''''4''''''''''''''''''''''''5'''''''''''''''''''">
              <a:rPr lang="en-US" altLang="en-US" sz="1000" smtClean="0">
                <a:effectLst/>
              </a:rPr>
              <a:pPr marL="0" lvl="0" indent="0" algn="r">
                <a:spcBef>
                  <a:spcPct val="0"/>
                </a:spcBef>
                <a:spcAft>
                  <a:spcPct val="0"/>
                </a:spcAft>
                <a:buNone/>
              </a:pPr>
              <a:t>45</a:t>
            </a:fld>
            <a:endParaRPr lang="en-US" sz="1000"/>
          </a:p>
        </p:txBody>
      </p:sp>
      <p:sp>
        <p:nvSpPr>
          <p:cNvPr id="30" name="Text Placeholder 10">
            <a:extLst>
              <a:ext uri="{FF2B5EF4-FFF2-40B4-BE49-F238E27FC236}">
                <a16:creationId xmlns:a16="http://schemas.microsoft.com/office/drawing/2014/main" id="{115DFB91-512B-3844-A114-92FBEDCA92F2}"/>
              </a:ext>
            </a:extLst>
          </p:cNvPr>
          <p:cNvSpPr>
            <a:spLocks noGrp="1"/>
          </p:cNvSpPr>
          <p:nvPr>
            <p:custDataLst>
              <p:tags r:id="rId29"/>
            </p:custDataLst>
          </p:nvPr>
        </p:nvSpPr>
        <p:spPr bwMode="gray">
          <a:xfrm>
            <a:off x="6499225" y="27273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726189A3-AB82-4DA9-8982-AA3B6ED3A93B}" type="datetime'''''''''''''''''''''''''''''''''''''''''''5''''''0'''''''''''">
              <a:rPr lang="en-US" altLang="en-US" sz="1000" smtClean="0">
                <a:effectLst/>
              </a:rPr>
              <a:pPr marL="0" lvl="0" indent="0" algn="r">
                <a:spcBef>
                  <a:spcPct val="0"/>
                </a:spcBef>
                <a:spcAft>
                  <a:spcPct val="0"/>
                </a:spcAft>
                <a:buNone/>
              </a:pPr>
              <a:t>50</a:t>
            </a:fld>
            <a:endParaRPr lang="en-US" sz="1000"/>
          </a:p>
        </p:txBody>
      </p:sp>
      <p:sp>
        <p:nvSpPr>
          <p:cNvPr id="249" name="Text Placeholder 10">
            <a:extLst>
              <a:ext uri="{FF2B5EF4-FFF2-40B4-BE49-F238E27FC236}">
                <a16:creationId xmlns:a16="http://schemas.microsoft.com/office/drawing/2014/main" id="{E68C0ACE-4A27-D23D-5CB6-FB87728FFA7A}"/>
              </a:ext>
            </a:extLst>
          </p:cNvPr>
          <p:cNvSpPr>
            <a:spLocks noGrp="1"/>
          </p:cNvSpPr>
          <p:nvPr>
            <p:custDataLst>
              <p:tags r:id="rId30"/>
            </p:custDataLst>
          </p:nvPr>
        </p:nvSpPr>
        <p:spPr bwMode="gray">
          <a:xfrm>
            <a:off x="11315700" y="49133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20FB76A8-7A5E-4072-9A1C-964D69B0B8E4}" type="datetime'''''''0'''''''',''''''''''''''''8'''''''''''''''''''''''">
              <a:rPr lang="en-US" altLang="en-US" sz="1000" smtClean="0">
                <a:effectLst/>
              </a:rPr>
              <a:pPr marL="0" lvl="0" indent="0">
                <a:spcBef>
                  <a:spcPct val="0"/>
                </a:spcBef>
                <a:spcAft>
                  <a:spcPct val="0"/>
                </a:spcAft>
                <a:buNone/>
              </a:pPr>
              <a:t>0,8</a:t>
            </a:fld>
            <a:endParaRPr lang="en-US" sz="1000"/>
          </a:p>
        </p:txBody>
      </p:sp>
      <p:sp>
        <p:nvSpPr>
          <p:cNvPr id="245" name="Text Placeholder 10">
            <a:extLst>
              <a:ext uri="{FF2B5EF4-FFF2-40B4-BE49-F238E27FC236}">
                <a16:creationId xmlns:a16="http://schemas.microsoft.com/office/drawing/2014/main" id="{C50F07C1-8E78-1EA7-55B1-06AA0D21FFE7}"/>
              </a:ext>
            </a:extLst>
          </p:cNvPr>
          <p:cNvSpPr>
            <a:spLocks noGrp="1"/>
          </p:cNvSpPr>
          <p:nvPr>
            <p:custDataLst>
              <p:tags r:id="rId31"/>
            </p:custDataLst>
          </p:nvPr>
        </p:nvSpPr>
        <p:spPr bwMode="gray">
          <a:xfrm>
            <a:off x="11315700" y="6007099"/>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7C210D4C-EB22-49F8-9740-5B13A161B121}" type="datetime'''''''''''0'''''',''''''''''''''0'''''''''''''''">
              <a:rPr lang="en-US" altLang="en-US" sz="1000" smtClean="0">
                <a:effectLst/>
              </a:rPr>
              <a:pPr marL="0" lvl="0" indent="0">
                <a:spcBef>
                  <a:spcPct val="0"/>
                </a:spcBef>
                <a:spcAft>
                  <a:spcPct val="0"/>
                </a:spcAft>
                <a:buNone/>
              </a:pPr>
              <a:t>0,0</a:t>
            </a:fld>
            <a:endParaRPr lang="en-US" sz="1000"/>
          </a:p>
        </p:txBody>
      </p:sp>
      <p:sp>
        <p:nvSpPr>
          <p:cNvPr id="246" name="Text Placeholder 10">
            <a:extLst>
              <a:ext uri="{FF2B5EF4-FFF2-40B4-BE49-F238E27FC236}">
                <a16:creationId xmlns:a16="http://schemas.microsoft.com/office/drawing/2014/main" id="{DB115574-59F4-E677-22C9-96A51746C336}"/>
              </a:ext>
            </a:extLst>
          </p:cNvPr>
          <p:cNvSpPr>
            <a:spLocks noGrp="1"/>
          </p:cNvSpPr>
          <p:nvPr>
            <p:custDataLst>
              <p:tags r:id="rId32"/>
            </p:custDataLst>
          </p:nvPr>
        </p:nvSpPr>
        <p:spPr bwMode="gray">
          <a:xfrm>
            <a:off x="11315700" y="57340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222EF641-BB4B-4D96-8484-305EE48D757F}" type="datetime'0'''''''''''''''''''''''''''''''',''''2'''''''''''''''''''''">
              <a:rPr lang="en-US" altLang="en-US" sz="1000" smtClean="0">
                <a:effectLst/>
              </a:rPr>
              <a:pPr marL="0" lvl="0" indent="0">
                <a:spcBef>
                  <a:spcPct val="0"/>
                </a:spcBef>
                <a:spcAft>
                  <a:spcPct val="0"/>
                </a:spcAft>
                <a:buNone/>
              </a:pPr>
              <a:t>0,2</a:t>
            </a:fld>
            <a:endParaRPr lang="en-US" sz="1000"/>
          </a:p>
        </p:txBody>
      </p:sp>
      <p:sp>
        <p:nvSpPr>
          <p:cNvPr id="247" name="Text Placeholder 10">
            <a:extLst>
              <a:ext uri="{FF2B5EF4-FFF2-40B4-BE49-F238E27FC236}">
                <a16:creationId xmlns:a16="http://schemas.microsoft.com/office/drawing/2014/main" id="{DF071622-0733-37B3-81F8-DCC56301BF2E}"/>
              </a:ext>
            </a:extLst>
          </p:cNvPr>
          <p:cNvSpPr>
            <a:spLocks noGrp="1"/>
          </p:cNvSpPr>
          <p:nvPr>
            <p:custDataLst>
              <p:tags r:id="rId33"/>
            </p:custDataLst>
          </p:nvPr>
        </p:nvSpPr>
        <p:spPr bwMode="gray">
          <a:xfrm>
            <a:off x="11315700" y="54610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C7A0C65B-6875-4B3E-9CDF-E3206382CC9A}" type="datetime'''''''''''''''''''0'',''''''''''''''''''''''''''4'''''''''''''">
              <a:rPr lang="en-US" altLang="en-US" sz="1000" smtClean="0">
                <a:effectLst/>
              </a:rPr>
              <a:pPr marL="0" lvl="0" indent="0">
                <a:spcBef>
                  <a:spcPct val="0"/>
                </a:spcBef>
                <a:spcAft>
                  <a:spcPct val="0"/>
                </a:spcAft>
                <a:buNone/>
              </a:pPr>
              <a:t>0,4</a:t>
            </a:fld>
            <a:endParaRPr lang="en-US" sz="1000"/>
          </a:p>
        </p:txBody>
      </p:sp>
      <p:sp>
        <p:nvSpPr>
          <p:cNvPr id="248" name="Text Placeholder 10">
            <a:extLst>
              <a:ext uri="{FF2B5EF4-FFF2-40B4-BE49-F238E27FC236}">
                <a16:creationId xmlns:a16="http://schemas.microsoft.com/office/drawing/2014/main" id="{C6D0A48D-804A-83DE-4637-68E589B4EFD9}"/>
              </a:ext>
            </a:extLst>
          </p:cNvPr>
          <p:cNvSpPr>
            <a:spLocks noGrp="1"/>
          </p:cNvSpPr>
          <p:nvPr>
            <p:custDataLst>
              <p:tags r:id="rId34"/>
            </p:custDataLst>
          </p:nvPr>
        </p:nvSpPr>
        <p:spPr bwMode="gray">
          <a:xfrm>
            <a:off x="11315700" y="51879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EFE45DA1-BAC7-436B-A6B1-71354F67BCE6}" type="datetime'''''''''''0'''''',''''''''''''''6'''''''''''''">
              <a:rPr lang="en-US" altLang="en-US" sz="1000" smtClean="0">
                <a:effectLst/>
              </a:rPr>
              <a:pPr marL="0" lvl="0" indent="0">
                <a:spcBef>
                  <a:spcPct val="0"/>
                </a:spcBef>
                <a:spcAft>
                  <a:spcPct val="0"/>
                </a:spcAft>
                <a:buNone/>
              </a:pPr>
              <a:t>0,6</a:t>
            </a:fld>
            <a:endParaRPr lang="en-US" sz="1000"/>
          </a:p>
        </p:txBody>
      </p:sp>
      <p:sp>
        <p:nvSpPr>
          <p:cNvPr id="5" name="Text Placeholder 10">
            <a:extLst>
              <a:ext uri="{FF2B5EF4-FFF2-40B4-BE49-F238E27FC236}">
                <a16:creationId xmlns:a16="http://schemas.microsoft.com/office/drawing/2014/main" id="{115DFB91-512B-3844-A114-92FBEDCA92F2}"/>
              </a:ext>
            </a:extLst>
          </p:cNvPr>
          <p:cNvSpPr>
            <a:spLocks noGrp="1"/>
          </p:cNvSpPr>
          <p:nvPr>
            <p:custDataLst>
              <p:tags r:id="rId35"/>
            </p:custDataLst>
          </p:nvPr>
        </p:nvSpPr>
        <p:spPr bwMode="gray">
          <a:xfrm>
            <a:off x="6569075" y="60071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16A3DF3C-8A1B-45FD-9EA2-67601824A254}" type="datetime'''''''''''0'''''''''''''''''''''''''''''">
              <a:rPr lang="en-US" altLang="en-US" sz="1000" smtClean="0">
                <a:effectLst/>
              </a:rPr>
              <a:pPr marL="0" lvl="0" indent="0" algn="r">
                <a:spcBef>
                  <a:spcPct val="0"/>
                </a:spcBef>
                <a:spcAft>
                  <a:spcPct val="0"/>
                </a:spcAft>
                <a:buNone/>
              </a:pPr>
              <a:t>0</a:t>
            </a:fld>
            <a:endParaRPr lang="en-US" sz="1000"/>
          </a:p>
        </p:txBody>
      </p:sp>
      <p:sp>
        <p:nvSpPr>
          <p:cNvPr id="250" name="Text Placeholder 10">
            <a:extLst>
              <a:ext uri="{FF2B5EF4-FFF2-40B4-BE49-F238E27FC236}">
                <a16:creationId xmlns:a16="http://schemas.microsoft.com/office/drawing/2014/main" id="{2A0F73CF-22B0-4066-CF9A-881759E88D2A}"/>
              </a:ext>
            </a:extLst>
          </p:cNvPr>
          <p:cNvSpPr>
            <a:spLocks noGrp="1"/>
          </p:cNvSpPr>
          <p:nvPr>
            <p:custDataLst>
              <p:tags r:id="rId36"/>
            </p:custDataLst>
          </p:nvPr>
        </p:nvSpPr>
        <p:spPr bwMode="gray">
          <a:xfrm>
            <a:off x="11315700" y="46402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D015490B-CCD8-4657-8F88-B245B06595D5}" type="datetime'''''''''''''1'''''''',''''''''''''''0'''''''''''''">
              <a:rPr lang="en-US" altLang="en-US" sz="1000" smtClean="0">
                <a:effectLst/>
              </a:rPr>
              <a:pPr marL="0" lvl="0" indent="0">
                <a:spcBef>
                  <a:spcPct val="0"/>
                </a:spcBef>
                <a:spcAft>
                  <a:spcPct val="0"/>
                </a:spcAft>
                <a:buNone/>
              </a:pPr>
              <a:t>1,0</a:t>
            </a:fld>
            <a:endParaRPr lang="en-US" sz="1000"/>
          </a:p>
        </p:txBody>
      </p:sp>
      <p:sp>
        <p:nvSpPr>
          <p:cNvPr id="251" name="Text Placeholder 10">
            <a:extLst>
              <a:ext uri="{FF2B5EF4-FFF2-40B4-BE49-F238E27FC236}">
                <a16:creationId xmlns:a16="http://schemas.microsoft.com/office/drawing/2014/main" id="{8AF8D807-8771-8D20-058C-1B57CDC12579}"/>
              </a:ext>
            </a:extLst>
          </p:cNvPr>
          <p:cNvSpPr>
            <a:spLocks noGrp="1"/>
          </p:cNvSpPr>
          <p:nvPr>
            <p:custDataLst>
              <p:tags r:id="rId37"/>
            </p:custDataLst>
          </p:nvPr>
        </p:nvSpPr>
        <p:spPr bwMode="gray">
          <a:xfrm>
            <a:off x="11315700" y="43672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63D6CA76-F978-4A1A-8579-5DC409A07009}" type="datetime'''''''''''''1'',''''''''''''''''''''''''''2'">
              <a:rPr lang="en-US" altLang="en-US" sz="1000" smtClean="0">
                <a:effectLst/>
              </a:rPr>
              <a:pPr marL="0" lvl="0" indent="0">
                <a:spcBef>
                  <a:spcPct val="0"/>
                </a:spcBef>
                <a:spcAft>
                  <a:spcPct val="0"/>
                </a:spcAft>
                <a:buNone/>
              </a:pPr>
              <a:t>1,2</a:t>
            </a:fld>
            <a:endParaRPr lang="en-US" sz="1000"/>
          </a:p>
        </p:txBody>
      </p:sp>
      <p:sp>
        <p:nvSpPr>
          <p:cNvPr id="252" name="Text Placeholder 10">
            <a:extLst>
              <a:ext uri="{FF2B5EF4-FFF2-40B4-BE49-F238E27FC236}">
                <a16:creationId xmlns:a16="http://schemas.microsoft.com/office/drawing/2014/main" id="{3CF01ADC-995A-A319-A16C-CA7DA6021F8D}"/>
              </a:ext>
            </a:extLst>
          </p:cNvPr>
          <p:cNvSpPr>
            <a:spLocks noGrp="1"/>
          </p:cNvSpPr>
          <p:nvPr>
            <p:custDataLst>
              <p:tags r:id="rId38"/>
            </p:custDataLst>
          </p:nvPr>
        </p:nvSpPr>
        <p:spPr bwMode="gray">
          <a:xfrm>
            <a:off x="11315700" y="40941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287768C3-5AC7-4295-B631-801B3CB91BC9}" type="datetime'''''''''''''''1'''',4'''''''''''''''''''''''">
              <a:rPr lang="en-US" altLang="en-US" sz="1000" smtClean="0">
                <a:effectLst/>
              </a:rPr>
              <a:pPr marL="0" lvl="0" indent="0">
                <a:spcBef>
                  <a:spcPct val="0"/>
                </a:spcBef>
                <a:spcAft>
                  <a:spcPct val="0"/>
                </a:spcAft>
                <a:buNone/>
              </a:pPr>
              <a:t>1,4</a:t>
            </a:fld>
            <a:endParaRPr lang="en-US" sz="1000"/>
          </a:p>
        </p:txBody>
      </p:sp>
      <p:sp>
        <p:nvSpPr>
          <p:cNvPr id="253" name="Text Placeholder 10">
            <a:extLst>
              <a:ext uri="{FF2B5EF4-FFF2-40B4-BE49-F238E27FC236}">
                <a16:creationId xmlns:a16="http://schemas.microsoft.com/office/drawing/2014/main" id="{AEDFBE07-13DB-0439-80D5-EC77250E0BC8}"/>
              </a:ext>
            </a:extLst>
          </p:cNvPr>
          <p:cNvSpPr>
            <a:spLocks noGrp="1"/>
          </p:cNvSpPr>
          <p:nvPr>
            <p:custDataLst>
              <p:tags r:id="rId39"/>
            </p:custDataLst>
          </p:nvPr>
        </p:nvSpPr>
        <p:spPr bwMode="gray">
          <a:xfrm>
            <a:off x="11315700" y="38211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243CEB2C-AA04-4851-A4AA-E933BC6A6562}" type="datetime'''''''''''1'',''''''''6'">
              <a:rPr lang="en-US" altLang="en-US" sz="1000" smtClean="0">
                <a:effectLst/>
              </a:rPr>
              <a:pPr marL="0" lvl="0" indent="0">
                <a:spcBef>
                  <a:spcPct val="0"/>
                </a:spcBef>
                <a:spcAft>
                  <a:spcPct val="0"/>
                </a:spcAft>
                <a:buNone/>
              </a:pPr>
              <a:t>1,6</a:t>
            </a:fld>
            <a:endParaRPr lang="en-US" sz="1000"/>
          </a:p>
        </p:txBody>
      </p:sp>
      <p:sp>
        <p:nvSpPr>
          <p:cNvPr id="254" name="Text Placeholder 10">
            <a:extLst>
              <a:ext uri="{FF2B5EF4-FFF2-40B4-BE49-F238E27FC236}">
                <a16:creationId xmlns:a16="http://schemas.microsoft.com/office/drawing/2014/main" id="{DC8B6476-9A6A-8C6E-981C-9592314BFE34}"/>
              </a:ext>
            </a:extLst>
          </p:cNvPr>
          <p:cNvSpPr>
            <a:spLocks noGrp="1"/>
          </p:cNvSpPr>
          <p:nvPr>
            <p:custDataLst>
              <p:tags r:id="rId40"/>
            </p:custDataLst>
          </p:nvPr>
        </p:nvSpPr>
        <p:spPr bwMode="gray">
          <a:xfrm>
            <a:off x="11315700" y="35480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1659737B-0B8D-4AAC-9661-E76322EB1C52}" type="datetime'''''''''''''''''1,''''''''''''8'''''''''''''''''''''''''">
              <a:rPr lang="en-US" altLang="en-US" sz="1000" smtClean="0">
                <a:effectLst/>
              </a:rPr>
              <a:pPr marL="0" lvl="0" indent="0">
                <a:spcBef>
                  <a:spcPct val="0"/>
                </a:spcBef>
                <a:spcAft>
                  <a:spcPct val="0"/>
                </a:spcAft>
                <a:buNone/>
              </a:pPr>
              <a:t>1,8</a:t>
            </a:fld>
            <a:endParaRPr lang="en-US" sz="1000"/>
          </a:p>
        </p:txBody>
      </p:sp>
      <p:sp>
        <p:nvSpPr>
          <p:cNvPr id="255" name="Text Placeholder 10">
            <a:extLst>
              <a:ext uri="{FF2B5EF4-FFF2-40B4-BE49-F238E27FC236}">
                <a16:creationId xmlns:a16="http://schemas.microsoft.com/office/drawing/2014/main" id="{04E19EF8-371D-66AC-61AF-D14BB2BB26BB}"/>
              </a:ext>
            </a:extLst>
          </p:cNvPr>
          <p:cNvSpPr>
            <a:spLocks noGrp="1"/>
          </p:cNvSpPr>
          <p:nvPr>
            <p:custDataLst>
              <p:tags r:id="rId41"/>
            </p:custDataLst>
          </p:nvPr>
        </p:nvSpPr>
        <p:spPr bwMode="gray">
          <a:xfrm>
            <a:off x="11315700" y="32734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FADA7D8C-4618-43D1-AFED-888CDF94AF6C}" type="datetime'''''''''''''''''''''''''''2,''0'''''''''''''''">
              <a:rPr lang="en-US" altLang="en-US" sz="1000" smtClean="0">
                <a:effectLst/>
              </a:rPr>
              <a:pPr marL="0" lvl="0" indent="0">
                <a:spcBef>
                  <a:spcPct val="0"/>
                </a:spcBef>
                <a:spcAft>
                  <a:spcPct val="0"/>
                </a:spcAft>
                <a:buNone/>
              </a:pPr>
              <a:t>2,0</a:t>
            </a:fld>
            <a:endParaRPr lang="en-US" sz="1000"/>
          </a:p>
        </p:txBody>
      </p:sp>
      <p:sp>
        <p:nvSpPr>
          <p:cNvPr id="256" name="Text Placeholder 10">
            <a:extLst>
              <a:ext uri="{FF2B5EF4-FFF2-40B4-BE49-F238E27FC236}">
                <a16:creationId xmlns:a16="http://schemas.microsoft.com/office/drawing/2014/main" id="{FE96540D-FC73-74EF-D2CC-905214FD4970}"/>
              </a:ext>
            </a:extLst>
          </p:cNvPr>
          <p:cNvSpPr>
            <a:spLocks noGrp="1"/>
          </p:cNvSpPr>
          <p:nvPr>
            <p:custDataLst>
              <p:tags r:id="rId42"/>
            </p:custDataLst>
          </p:nvPr>
        </p:nvSpPr>
        <p:spPr bwMode="gray">
          <a:xfrm>
            <a:off x="11315700" y="30003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652A7ED4-5E54-477B-975D-D5D436507DB1}" type="datetime'''''''''''''''''2'''',''''''''''''''''''''''''''''''2'''">
              <a:rPr lang="en-US" altLang="en-US" sz="1000" smtClean="0">
                <a:effectLst/>
              </a:rPr>
              <a:pPr marL="0" lvl="0" indent="0">
                <a:spcBef>
                  <a:spcPct val="0"/>
                </a:spcBef>
                <a:spcAft>
                  <a:spcPct val="0"/>
                </a:spcAft>
                <a:buNone/>
              </a:pPr>
              <a:t>2,2</a:t>
            </a:fld>
            <a:endParaRPr lang="en-US" sz="1000"/>
          </a:p>
        </p:txBody>
      </p:sp>
      <p:sp>
        <p:nvSpPr>
          <p:cNvPr id="257" name="Text Placeholder 10">
            <a:extLst>
              <a:ext uri="{FF2B5EF4-FFF2-40B4-BE49-F238E27FC236}">
                <a16:creationId xmlns:a16="http://schemas.microsoft.com/office/drawing/2014/main" id="{B18F63DE-0431-5B30-8DD6-ED963C648E7C}"/>
              </a:ext>
            </a:extLst>
          </p:cNvPr>
          <p:cNvSpPr>
            <a:spLocks noGrp="1"/>
          </p:cNvSpPr>
          <p:nvPr>
            <p:custDataLst>
              <p:tags r:id="rId43"/>
            </p:custDataLst>
          </p:nvPr>
        </p:nvSpPr>
        <p:spPr bwMode="gray">
          <a:xfrm>
            <a:off x="11315700" y="27273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C8DDD7F3-ABDF-45C4-8864-0435C9961885}" type="datetime'''''''''''2,4'''''''''''''''''''''''''''''''">
              <a:rPr lang="en-US" altLang="en-US" sz="1000" smtClean="0">
                <a:effectLst/>
              </a:rPr>
              <a:pPr marL="0" lvl="0" indent="0">
                <a:spcBef>
                  <a:spcPct val="0"/>
                </a:spcBef>
                <a:spcAft>
                  <a:spcPct val="0"/>
                </a:spcAft>
                <a:buNone/>
              </a:pPr>
              <a:t>2,4</a:t>
            </a:fld>
            <a:endParaRPr lang="en-US" sz="1000"/>
          </a:p>
        </p:txBody>
      </p:sp>
      <p:sp>
        <p:nvSpPr>
          <p:cNvPr id="31" name="Text Placeholder 10">
            <a:extLst>
              <a:ext uri="{FF2B5EF4-FFF2-40B4-BE49-F238E27FC236}">
                <a16:creationId xmlns:a16="http://schemas.microsoft.com/office/drawing/2014/main" id="{60296B69-D420-364D-EBE4-9C92C20777B3}"/>
              </a:ext>
            </a:extLst>
          </p:cNvPr>
          <p:cNvSpPr>
            <a:spLocks noGrp="1"/>
          </p:cNvSpPr>
          <p:nvPr>
            <p:custDataLst>
              <p:tags r:id="rId44"/>
            </p:custDataLst>
          </p:nvPr>
        </p:nvSpPr>
        <p:spPr bwMode="auto">
          <a:xfrm>
            <a:off x="6499226" y="2443163"/>
            <a:ext cx="47783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sz="1200" b="1" dirty="0"/>
              <a:t>Energy and emission intensities for key industrial products </a:t>
            </a:r>
            <a:r>
              <a:rPr lang="en-US" sz="1200" dirty="0"/>
              <a:t>(2021)</a:t>
            </a:r>
          </a:p>
        </p:txBody>
      </p:sp>
      <p:sp>
        <p:nvSpPr>
          <p:cNvPr id="240" name="Text Placeholder 10">
            <a:extLst>
              <a:ext uri="{FF2B5EF4-FFF2-40B4-BE49-F238E27FC236}">
                <a16:creationId xmlns:a16="http://schemas.microsoft.com/office/drawing/2014/main" id="{A60C0174-C23F-58F6-494F-AE84E4B92D8D}"/>
              </a:ext>
            </a:extLst>
          </p:cNvPr>
          <p:cNvSpPr>
            <a:spLocks noGrp="1"/>
          </p:cNvSpPr>
          <p:nvPr>
            <p:custDataLst>
              <p:tags r:id="rId45"/>
            </p:custDataLst>
          </p:nvPr>
        </p:nvSpPr>
        <p:spPr bwMode="gray">
          <a:xfrm>
            <a:off x="7370763" y="25749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3B7F07E-4063-4C88-A661-76B63E11EC46}" type="datetime'''''2'''''''',''''''''''''''''''''''''''''''''''''''''4'''''">
              <a:rPr lang="en-US" altLang="en-US" sz="1000" smtClean="0"/>
              <a:pPr marL="0" lvl="0" indent="0" algn="ctr">
                <a:spcBef>
                  <a:spcPct val="0"/>
                </a:spcBef>
                <a:spcAft>
                  <a:spcPct val="0"/>
                </a:spcAft>
                <a:buNone/>
              </a:pPr>
              <a:t>2,4</a:t>
            </a:fld>
            <a:endParaRPr lang="en-US" sz="1000"/>
          </a:p>
        </p:txBody>
      </p:sp>
      <p:sp>
        <p:nvSpPr>
          <p:cNvPr id="95" name="Text Placeholder 10">
            <a:extLst>
              <a:ext uri="{FF2B5EF4-FFF2-40B4-BE49-F238E27FC236}">
                <a16:creationId xmlns:a16="http://schemas.microsoft.com/office/drawing/2014/main" id="{C718CDCA-B43F-502D-4D76-0C774ECCBA7E}"/>
              </a:ext>
            </a:extLst>
          </p:cNvPr>
          <p:cNvSpPr>
            <a:spLocks noGrp="1"/>
          </p:cNvSpPr>
          <p:nvPr>
            <p:custDataLst>
              <p:tags r:id="rId46"/>
            </p:custDataLst>
          </p:nvPr>
        </p:nvSpPr>
        <p:spPr bwMode="auto">
          <a:xfrm>
            <a:off x="7202488" y="6126162"/>
            <a:ext cx="5476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B314DA3-3E3E-4A1E-8C8D-D59F3B7937E7}" type="datetime'''A''''''m''''''m''''''''''''''''o''n''''i''''''a'''''''">
              <a:rPr lang="en-US" altLang="en-US" sz="1000" smtClean="0"/>
              <a:pPr marL="0" lvl="0" indent="0" algn="ctr">
                <a:spcBef>
                  <a:spcPct val="0"/>
                </a:spcBef>
                <a:spcAft>
                  <a:spcPct val="0"/>
                </a:spcAft>
                <a:buNone/>
              </a:pPr>
              <a:t>Ammonia</a:t>
            </a:fld>
            <a:endParaRPr lang="en-US" sz="1000"/>
          </a:p>
        </p:txBody>
      </p:sp>
      <p:sp>
        <p:nvSpPr>
          <p:cNvPr id="243" name="Text Placeholder 10">
            <a:extLst>
              <a:ext uri="{FF2B5EF4-FFF2-40B4-BE49-F238E27FC236}">
                <a16:creationId xmlns:a16="http://schemas.microsoft.com/office/drawing/2014/main" id="{4C507CD9-A85F-3BEF-D7C2-4A004D37A024}"/>
              </a:ext>
            </a:extLst>
          </p:cNvPr>
          <p:cNvSpPr>
            <a:spLocks noGrp="1"/>
          </p:cNvSpPr>
          <p:nvPr>
            <p:custDataLst>
              <p:tags r:id="rId47"/>
            </p:custDataLst>
          </p:nvPr>
        </p:nvSpPr>
        <p:spPr bwMode="gray">
          <a:xfrm>
            <a:off x="8872538" y="3325813"/>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457291A-4B37-4BB4-B82C-DC3FAB70BA99}" type="datetime'''''''''''''''''''''1'''''''''''''''''',''''''''9'''''">
              <a:rPr lang="en-US" altLang="en-US" sz="1000" smtClean="0"/>
              <a:pPr marL="0" lvl="0" indent="0" algn="ctr">
                <a:spcBef>
                  <a:spcPct val="0"/>
                </a:spcBef>
                <a:spcAft>
                  <a:spcPct val="0"/>
                </a:spcAft>
                <a:buNone/>
              </a:pPr>
              <a:t>1,9</a:t>
            </a:fld>
            <a:endParaRPr lang="en-US" sz="1000"/>
          </a:p>
        </p:txBody>
      </p:sp>
      <p:sp>
        <p:nvSpPr>
          <p:cNvPr id="96" name="Text Placeholder 10">
            <a:extLst>
              <a:ext uri="{FF2B5EF4-FFF2-40B4-BE49-F238E27FC236}">
                <a16:creationId xmlns:a16="http://schemas.microsoft.com/office/drawing/2014/main" id="{4C17D1E8-8996-3A4B-EA39-3EDD173A9D4C}"/>
              </a:ext>
            </a:extLst>
          </p:cNvPr>
          <p:cNvSpPr>
            <a:spLocks noGrp="1"/>
          </p:cNvSpPr>
          <p:nvPr>
            <p:custDataLst>
              <p:tags r:id="rId48"/>
            </p:custDataLst>
          </p:nvPr>
        </p:nvSpPr>
        <p:spPr bwMode="auto">
          <a:xfrm>
            <a:off x="8828088" y="6126162"/>
            <a:ext cx="3000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90C96E0-822B-4C35-A695-6BB5CEB9EA4F}" type="datetime'''S''''''''t''''''''''''''''''''e''''''''''''e''l'''''">
              <a:rPr lang="en-US" altLang="en-US" sz="1000" smtClean="0"/>
              <a:pPr marL="0" lvl="0" indent="0" algn="ctr">
                <a:spcBef>
                  <a:spcPct val="0"/>
                </a:spcBef>
                <a:spcAft>
                  <a:spcPct val="0"/>
                </a:spcAft>
                <a:buNone/>
              </a:pPr>
              <a:t>Steel</a:t>
            </a:fld>
            <a:endParaRPr lang="en-US" sz="1000"/>
          </a:p>
        </p:txBody>
      </p:sp>
      <p:sp useBgFill="1">
        <p:nvSpPr>
          <p:cNvPr id="244" name="Text Placeholder 10">
            <a:extLst>
              <a:ext uri="{FF2B5EF4-FFF2-40B4-BE49-F238E27FC236}">
                <a16:creationId xmlns:a16="http://schemas.microsoft.com/office/drawing/2014/main" id="{8A259E61-B169-2352-34E6-1F435EC9B9FE}"/>
              </a:ext>
            </a:extLst>
          </p:cNvPr>
          <p:cNvSpPr>
            <a:spLocks noGrp="1"/>
          </p:cNvSpPr>
          <p:nvPr>
            <p:custDataLst>
              <p:tags r:id="rId49"/>
            </p:custDataLst>
          </p:nvPr>
        </p:nvSpPr>
        <p:spPr bwMode="gray">
          <a:xfrm>
            <a:off x="10374313" y="5035550"/>
            <a:ext cx="209550" cy="152400"/>
          </a:xfrm>
          <a:prstGeom prst="rect">
            <a:avLst/>
          </a:prstGeom>
          <a:ln>
            <a:noFill/>
          </a:ln>
          <a:effec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A25C737-9852-474C-B95C-EF91898E4E4D}" type="datetime'0'''''''''''''''',''''''''6'''''''''''">
              <a:rPr lang="en-US" altLang="en-US" sz="1000" smtClean="0">
                <a:effectLst/>
              </a:rPr>
              <a:pPr marL="0" lvl="0" indent="0" algn="ctr">
                <a:spcBef>
                  <a:spcPct val="0"/>
                </a:spcBef>
                <a:spcAft>
                  <a:spcPct val="0"/>
                </a:spcAft>
                <a:buNone/>
              </a:pPr>
              <a:t>0,6</a:t>
            </a:fld>
            <a:endParaRPr lang="en-US" sz="1000"/>
          </a:p>
        </p:txBody>
      </p:sp>
      <p:sp>
        <p:nvSpPr>
          <p:cNvPr id="97" name="Text Placeholder 10">
            <a:extLst>
              <a:ext uri="{FF2B5EF4-FFF2-40B4-BE49-F238E27FC236}">
                <a16:creationId xmlns:a16="http://schemas.microsoft.com/office/drawing/2014/main" id="{5E906A2D-1F25-C037-E88A-0A66B0505CEC}"/>
              </a:ext>
            </a:extLst>
          </p:cNvPr>
          <p:cNvSpPr>
            <a:spLocks noGrp="1"/>
          </p:cNvSpPr>
          <p:nvPr>
            <p:custDataLst>
              <p:tags r:id="rId50"/>
            </p:custDataLst>
          </p:nvPr>
        </p:nvSpPr>
        <p:spPr bwMode="auto">
          <a:xfrm>
            <a:off x="10252075" y="6126162"/>
            <a:ext cx="4556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00FBFE2-E62D-48F8-BA26-5CFF7BEA0D47}" type="datetime'''Ce''''''m''''''''''''''''''''''e''''n''''''t'">
              <a:rPr lang="en-US" altLang="en-US" sz="1000" smtClean="0"/>
              <a:pPr marL="0" lvl="0" indent="0" algn="ctr">
                <a:spcBef>
                  <a:spcPct val="0"/>
                </a:spcBef>
                <a:spcAft>
                  <a:spcPct val="0"/>
                </a:spcAft>
                <a:buNone/>
              </a:pPr>
              <a:t>Cement</a:t>
            </a:fld>
            <a:endParaRPr lang="en-US" sz="1000"/>
          </a:p>
        </p:txBody>
      </p:sp>
      <p:sp>
        <p:nvSpPr>
          <p:cNvPr id="266" name="Text Placeholder 10">
            <a:extLst>
              <a:ext uri="{FF2B5EF4-FFF2-40B4-BE49-F238E27FC236}">
                <a16:creationId xmlns:a16="http://schemas.microsoft.com/office/drawing/2014/main" id="{D95A8F6C-E9A6-A509-4A7B-08B89367616C}"/>
              </a:ext>
            </a:extLst>
          </p:cNvPr>
          <p:cNvSpPr>
            <a:spLocks noGrp="1"/>
          </p:cNvSpPr>
          <p:nvPr>
            <p:custDataLst>
              <p:tags r:id="rId51"/>
            </p:custDataLst>
          </p:nvPr>
        </p:nvSpPr>
        <p:spPr bwMode="auto">
          <a:xfrm>
            <a:off x="11591925" y="3776663"/>
            <a:ext cx="122238" cy="13335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eaVert"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800" dirty="0">
                <a:effectLst/>
              </a:rPr>
              <a:t>Emission intensity in CO2/ton</a:t>
            </a:r>
            <a:endParaRPr lang="en-US" sz="800" dirty="0"/>
          </a:p>
        </p:txBody>
      </p:sp>
      <p:sp>
        <p:nvSpPr>
          <p:cNvPr id="102" name="Rectangle 101">
            <a:extLst>
              <a:ext uri="{FF2B5EF4-FFF2-40B4-BE49-F238E27FC236}">
                <a16:creationId xmlns:a16="http://schemas.microsoft.com/office/drawing/2014/main" id="{8B57C9D4-C58F-5791-041C-04F7EFB85D1B}"/>
              </a:ext>
            </a:extLst>
          </p:cNvPr>
          <p:cNvSpPr/>
          <p:nvPr>
            <p:custDataLst>
              <p:tags r:id="rId52"/>
            </p:custDataLst>
          </p:nvPr>
        </p:nvSpPr>
        <p:spPr bwMode="auto">
          <a:xfrm>
            <a:off x="9999663" y="2776538"/>
            <a:ext cx="142875" cy="106363"/>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212" name="Straight Connector 211">
            <a:extLst>
              <a:ext uri="{FF2B5EF4-FFF2-40B4-BE49-F238E27FC236}">
                <a16:creationId xmlns:a16="http://schemas.microsoft.com/office/drawing/2014/main" id="{A4EF7CA9-1B95-9890-4ED2-4ED29F12667B}"/>
              </a:ext>
            </a:extLst>
          </p:cNvPr>
          <p:cNvCxnSpPr/>
          <p:nvPr>
            <p:custDataLst>
              <p:tags r:id="rId53"/>
            </p:custDataLst>
          </p:nvPr>
        </p:nvCxnSpPr>
        <p:spPr bwMode="gray">
          <a:xfrm>
            <a:off x="9961563" y="3001963"/>
            <a:ext cx="171450" cy="0"/>
          </a:xfrm>
          <a:prstGeom prst="line">
            <a:avLst/>
          </a:prstGeom>
          <a:ln w="19050" cap="rnd" cmpd="sng" algn="ctr">
            <a:solidFill>
              <a:schemeClr val="accent3"/>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234" name="Oval 233">
            <a:extLst>
              <a:ext uri="{FF2B5EF4-FFF2-40B4-BE49-F238E27FC236}">
                <a16:creationId xmlns:a16="http://schemas.microsoft.com/office/drawing/2014/main" id="{93D05285-28AD-0ACD-7B00-EE8C6C0BE657}"/>
              </a:ext>
            </a:extLst>
          </p:cNvPr>
          <p:cNvSpPr/>
          <p:nvPr>
            <p:custDataLst>
              <p:tags r:id="rId54"/>
            </p:custDataLst>
          </p:nvPr>
        </p:nvSpPr>
        <p:spPr bwMode="auto">
          <a:xfrm>
            <a:off x="10028238" y="2982913"/>
            <a:ext cx="38100" cy="38100"/>
          </a:xfrm>
          <a:prstGeom prst="ellipse">
            <a:avLst/>
          </a:prstGeom>
          <a:solidFill>
            <a:schemeClr val="accent3"/>
          </a:solidFill>
          <a:ln w="9525" cap="flat" cmpd="sng" algn="ctr">
            <a:solidFill>
              <a:schemeClr val="accent3"/>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04" name="Text Placeholder 10">
            <a:extLst>
              <a:ext uri="{FF2B5EF4-FFF2-40B4-BE49-F238E27FC236}">
                <a16:creationId xmlns:a16="http://schemas.microsoft.com/office/drawing/2014/main" id="{6A271D24-0FCF-6BB3-048F-F0370DD7D634}"/>
              </a:ext>
            </a:extLst>
          </p:cNvPr>
          <p:cNvSpPr>
            <a:spLocks noGrp="1"/>
          </p:cNvSpPr>
          <p:nvPr>
            <p:custDataLst>
              <p:tags r:id="rId55"/>
            </p:custDataLst>
          </p:nvPr>
        </p:nvSpPr>
        <p:spPr bwMode="auto">
          <a:xfrm>
            <a:off x="10193338" y="2771775"/>
            <a:ext cx="7270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800" dirty="0"/>
              <a:t>Energy intensity</a:t>
            </a:r>
            <a:endParaRPr lang="en-US" sz="800" dirty="0"/>
          </a:p>
        </p:txBody>
      </p:sp>
      <p:sp>
        <p:nvSpPr>
          <p:cNvPr id="105" name="Text Placeholder 10">
            <a:extLst>
              <a:ext uri="{FF2B5EF4-FFF2-40B4-BE49-F238E27FC236}">
                <a16:creationId xmlns:a16="http://schemas.microsoft.com/office/drawing/2014/main" id="{D434B7A0-EBFE-D07C-03B6-E48BACFB3A3F}"/>
              </a:ext>
            </a:extLst>
          </p:cNvPr>
          <p:cNvSpPr>
            <a:spLocks noGrp="1"/>
          </p:cNvSpPr>
          <p:nvPr>
            <p:custDataLst>
              <p:tags r:id="rId56"/>
            </p:custDataLst>
          </p:nvPr>
        </p:nvSpPr>
        <p:spPr bwMode="auto">
          <a:xfrm>
            <a:off x="10193338" y="2944813"/>
            <a:ext cx="8159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800" dirty="0"/>
              <a:t>Emission intensity</a:t>
            </a:r>
            <a:endParaRPr lang="en-US" sz="800" dirty="0"/>
          </a:p>
        </p:txBody>
      </p:sp>
      <p:sp>
        <p:nvSpPr>
          <p:cNvPr id="353" name="Oval 352">
            <a:extLst>
              <a:ext uri="{FF2B5EF4-FFF2-40B4-BE49-F238E27FC236}">
                <a16:creationId xmlns:a16="http://schemas.microsoft.com/office/drawing/2014/main" id="{E5EF2D3B-ABAC-F088-2883-C794B3910439}"/>
              </a:ext>
            </a:extLst>
          </p:cNvPr>
          <p:cNvSpPr/>
          <p:nvPr/>
        </p:nvSpPr>
        <p:spPr bwMode="gray">
          <a:xfrm>
            <a:off x="0" y="45720"/>
            <a:ext cx="416560" cy="406400"/>
          </a:xfrm>
          <a:prstGeom prst="ellipse">
            <a:avLst/>
          </a:prstGeom>
          <a:solidFill>
            <a:srgbClr val="D0227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4</a:t>
            </a:r>
          </a:p>
        </p:txBody>
      </p:sp>
      <p:sp>
        <p:nvSpPr>
          <p:cNvPr id="3" name="Oval 2">
            <a:extLst>
              <a:ext uri="{FF2B5EF4-FFF2-40B4-BE49-F238E27FC236}">
                <a16:creationId xmlns:a16="http://schemas.microsoft.com/office/drawing/2014/main" id="{9F671BA8-44F7-3DE0-65B4-45AFCBC878B0}"/>
              </a:ext>
            </a:extLst>
          </p:cNvPr>
          <p:cNvSpPr/>
          <p:nvPr/>
        </p:nvSpPr>
        <p:spPr bwMode="gray">
          <a:xfrm>
            <a:off x="0" y="45720"/>
            <a:ext cx="416560" cy="406400"/>
          </a:xfrm>
          <a:prstGeom prst="ellipse">
            <a:avLst/>
          </a:prstGeom>
          <a:solidFill>
            <a:schemeClr val="accent2">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600" b="1">
                <a:solidFill>
                  <a:srgbClr val="FFFFFF"/>
                </a:solidFill>
                <a:latin typeface="Arial"/>
              </a:rPr>
              <a:t>4</a:t>
            </a:r>
            <a:endParaRPr lang="en-US" sz="1600" b="1" i="0" u="none" strike="noStrike" kern="1200" cap="none" spc="0" normalizeH="0" baseline="0" noProof="0">
              <a:ln>
                <a:noFill/>
              </a:ln>
              <a:solidFill>
                <a:srgbClr val="FFFFFF"/>
              </a:solidFill>
              <a:effectLst/>
              <a:uLnTx/>
              <a:uFillTx/>
              <a:latin typeface="Arial"/>
              <a:cs typeface="Arial"/>
            </a:endParaRPr>
          </a:p>
        </p:txBody>
      </p:sp>
      <p:sp>
        <p:nvSpPr>
          <p:cNvPr id="68" name="Rectangle 67">
            <a:extLst>
              <a:ext uri="{FF2B5EF4-FFF2-40B4-BE49-F238E27FC236}">
                <a16:creationId xmlns:a16="http://schemas.microsoft.com/office/drawing/2014/main" id="{DF0FDD0B-2EC9-4B2E-9175-8E77956BAF11}"/>
              </a:ext>
            </a:extLst>
          </p:cNvPr>
          <p:cNvSpPr/>
          <p:nvPr/>
        </p:nvSpPr>
        <p:spPr bwMode="gray">
          <a:xfrm>
            <a:off x="495883" y="68051"/>
            <a:ext cx="3001697" cy="365760"/>
          </a:xfrm>
          <a:prstGeom prst="rect">
            <a:avLst/>
          </a:prstGeom>
          <a:solidFill>
            <a:schemeClr val="accent2">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dirty="0">
                <a:solidFill>
                  <a:srgbClr val="FFFFFF"/>
                </a:solidFill>
                <a:latin typeface="Arial"/>
              </a:rPr>
              <a:t>Blue Hydrogen and Ammonia</a:t>
            </a:r>
          </a:p>
        </p:txBody>
      </p:sp>
    </p:spTree>
    <p:custDataLst>
      <p:tags r:id="rId1"/>
    </p:custDataLst>
    <p:extLst>
      <p:ext uri="{BB962C8B-B14F-4D97-AF65-F5344CB8AC3E}">
        <p14:creationId xmlns:p14="http://schemas.microsoft.com/office/powerpoint/2010/main" val="37372485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8135F-272A-596B-D9AF-E85D52BE1285}"/>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DAAB1B6-7ED7-4F16-E293-B188775AAE6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592" imgH="591" progId="TCLayout.ActiveDocument.1">
                  <p:embed/>
                </p:oleObj>
              </mc:Choice>
              <mc:Fallback>
                <p:oleObj name="think-cell Slide" r:id="rId27" imgW="592" imgH="591" progId="TCLayout.ActiveDocument.1">
                  <p:embed/>
                  <p:pic>
                    <p:nvPicPr>
                      <p:cNvPr id="7" name="think-cell data - do not delete" hidden="1">
                        <a:extLst>
                          <a:ext uri="{FF2B5EF4-FFF2-40B4-BE49-F238E27FC236}">
                            <a16:creationId xmlns:a16="http://schemas.microsoft.com/office/drawing/2014/main" id="{CDAAB1B6-7ED7-4F16-E293-B188775AAE6E}"/>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493BBD8A-70CB-A104-8DA8-249BCBE5C243}"/>
              </a:ext>
            </a:extLst>
          </p:cNvPr>
          <p:cNvSpPr>
            <a:spLocks noGrp="1"/>
          </p:cNvSpPr>
          <p:nvPr>
            <p:ph type="title"/>
          </p:nvPr>
        </p:nvSpPr>
        <p:spPr/>
        <p:txBody>
          <a:bodyPr vert="horz">
            <a:noAutofit/>
          </a:bodyPr>
          <a:lstStyle/>
          <a:p>
            <a:r>
              <a:rPr lang="en-US" dirty="0">
                <a:cs typeface="Arial"/>
              </a:rPr>
              <a:t>Ammonia with CCUS generates net financial benefits of $40-$90 per ton CO</a:t>
            </a:r>
            <a:r>
              <a:rPr lang="en-US" baseline="-25000" dirty="0">
                <a:cs typeface="Arial"/>
              </a:rPr>
              <a:t>2 </a:t>
            </a:r>
            <a:r>
              <a:rPr lang="en-US" dirty="0">
                <a:cs typeface="Arial"/>
              </a:rPr>
              <a:t>on paper when tax credits are applied in the U.S.</a:t>
            </a:r>
          </a:p>
        </p:txBody>
      </p:sp>
      <p:sp>
        <p:nvSpPr>
          <p:cNvPr id="26" name="btfpNotesBox962619">
            <a:extLst>
              <a:ext uri="{FF2B5EF4-FFF2-40B4-BE49-F238E27FC236}">
                <a16:creationId xmlns:a16="http://schemas.microsoft.com/office/drawing/2014/main" id="{86FBCE92-4593-F150-7C01-948DB41DD5CE}"/>
              </a:ext>
            </a:extLst>
          </p:cNvPr>
          <p:cNvSpPr txBox="1"/>
          <p:nvPr>
            <p:custDataLst>
              <p:tags r:id="rId3"/>
            </p:custDataLst>
          </p:nvPr>
        </p:nvSpPr>
        <p:spPr bwMode="gray">
          <a:xfrm>
            <a:off x="329184" y="6272784"/>
            <a:ext cx="11526837" cy="492443"/>
          </a:xfrm>
          <a:prstGeom prst="rect">
            <a:avLst/>
          </a:prstGeom>
          <a:noFill/>
        </p:spPr>
        <p:txBody>
          <a:bodyPr vert="horz" wrap="square" lIns="0" tIns="0" rIns="0" bIns="0" rtlCol="0" anchor="b">
            <a:spAutoFit/>
          </a:bodyPr>
          <a:lstStyle/>
          <a:p>
            <a:pPr>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Notes: Higher end estimate of carbon</a:t>
            </a:r>
            <a:r>
              <a:rPr lang="en-US" sz="800" dirty="0">
                <a:solidFill>
                  <a:srgbClr val="000000"/>
                </a:solidFill>
                <a:latin typeface="Arial"/>
              </a:rPr>
              <a:t> c</a:t>
            </a:r>
            <a:r>
              <a:rPr kumimoji="0" lang="en-US" sz="800" b="0" i="0" u="none" strike="noStrike" kern="1200" cap="none" spc="0" normalizeH="0" baseline="0" noProof="0" dirty="0" err="1">
                <a:ln>
                  <a:noFill/>
                </a:ln>
                <a:solidFill>
                  <a:srgbClr val="000000"/>
                </a:solidFill>
                <a:effectLst/>
                <a:uLnTx/>
                <a:uFillTx/>
                <a:latin typeface="Arial"/>
                <a:ea typeface="+mn-ea"/>
                <a:cs typeface="+mn-cs"/>
              </a:rPr>
              <a:t>apture</a:t>
            </a:r>
            <a:r>
              <a:rPr kumimoji="0" lang="en-US" sz="800" b="0" i="0" u="none" strike="noStrike" kern="1200" cap="none" spc="0" normalizeH="0" baseline="0" noProof="0" dirty="0">
                <a:ln>
                  <a:noFill/>
                </a:ln>
                <a:solidFill>
                  <a:srgbClr val="000000"/>
                </a:solidFill>
                <a:effectLst/>
                <a:uLnTx/>
                <a:uFillTx/>
                <a:latin typeface="Arial"/>
                <a:ea typeface="+mn-ea"/>
                <a:cs typeface="+mn-cs"/>
              </a:rPr>
              <a:t> cost in ammonia production is $35/ton per previous slide and regarded as LCOC. </a:t>
            </a:r>
            <a:r>
              <a:rPr lang="en-US" sz="800" dirty="0">
                <a:solidFill>
                  <a:srgbClr val="000000"/>
                </a:solidFill>
                <a:latin typeface="Arial"/>
              </a:rPr>
              <a:t>45Q c</a:t>
            </a:r>
            <a:r>
              <a:rPr kumimoji="0" lang="en-US" sz="800" b="0" i="0" u="none" strike="noStrike" kern="1200" cap="none" spc="0" normalizeH="0" baseline="0" noProof="0" dirty="0" err="1">
                <a:ln>
                  <a:noFill/>
                </a:ln>
                <a:solidFill>
                  <a:srgbClr val="000000"/>
                </a:solidFill>
                <a:effectLst/>
                <a:uLnTx/>
                <a:uFillTx/>
                <a:latin typeface="Arial"/>
                <a:ea typeface="+mn-ea"/>
                <a:cs typeface="+mn-cs"/>
              </a:rPr>
              <a:t>redit</a:t>
            </a:r>
            <a:r>
              <a:rPr kumimoji="0" lang="en-US" sz="800" b="0" i="0" u="none" strike="noStrike" kern="1200" cap="none" spc="0" normalizeH="0" baseline="0" noProof="0" dirty="0">
                <a:ln>
                  <a:noFill/>
                </a:ln>
                <a:solidFill>
                  <a:srgbClr val="000000"/>
                </a:solidFill>
                <a:effectLst/>
                <a:uLnTx/>
                <a:uFillTx/>
                <a:latin typeface="Arial"/>
                <a:ea typeface="+mn-ea"/>
                <a:cs typeface="+mn-cs"/>
              </a:rPr>
              <a:t> of $85/ton is baseline.</a:t>
            </a:r>
          </a:p>
          <a:p>
            <a:r>
              <a:rPr kumimoji="0" lang="en-US" sz="800" b="0" i="0" u="none" strike="noStrike" kern="1200" cap="none" spc="0" normalizeH="0" baseline="0" noProof="0" dirty="0">
                <a:ln>
                  <a:noFill/>
                </a:ln>
                <a:solidFill>
                  <a:srgbClr val="000000"/>
                </a:solidFill>
                <a:effectLst/>
                <a:uLnTx/>
                <a:uFillTx/>
                <a:latin typeface="Arial"/>
                <a:ea typeface="+mn-ea"/>
                <a:cs typeface="+mn-cs"/>
              </a:rPr>
              <a:t>Sources:</a:t>
            </a:r>
            <a:r>
              <a:rPr lang="en-US" sz="800" dirty="0">
                <a:solidFill>
                  <a:srgbClr val="000000"/>
                </a:solidFill>
              </a:rPr>
              <a:t> IEA, </a:t>
            </a:r>
            <a:r>
              <a:rPr lang="en-US" sz="800" dirty="0">
                <a:solidFill>
                  <a:srgbClr val="000000"/>
                </a:solidFill>
                <a:hlinkClick r:id="rId29"/>
              </a:rPr>
              <a:t>Ammonia Technology Roadmap</a:t>
            </a:r>
            <a:r>
              <a:rPr lang="en-US" sz="800" dirty="0">
                <a:solidFill>
                  <a:srgbClr val="000000"/>
                </a:solidFill>
              </a:rPr>
              <a:t> (2021); IRENA, </a:t>
            </a:r>
            <a:r>
              <a:rPr lang="en-US" sz="800" dirty="0">
                <a:solidFill>
                  <a:srgbClr val="000000"/>
                </a:solidFill>
                <a:hlinkClick r:id="rId30"/>
              </a:rPr>
              <a:t>Innovation Outlook Renewable Ammonia </a:t>
            </a:r>
            <a:r>
              <a:rPr lang="en-US" sz="800" dirty="0">
                <a:solidFill>
                  <a:srgbClr val="000000"/>
                </a:solidFill>
              </a:rPr>
              <a:t>(2022).</a:t>
            </a:r>
          </a:p>
          <a:p>
            <a:r>
              <a:rPr kumimoji="0" lang="en-US" sz="800" b="0" i="0" u="none" strike="noStrike" kern="1200" cap="none" spc="0" normalizeH="0" baseline="0" noProof="0" dirty="0">
                <a:ln>
                  <a:noFill/>
                </a:ln>
                <a:solidFill>
                  <a:srgbClr val="000000"/>
                </a:solidFill>
                <a:effectLst/>
                <a:uLnTx/>
                <a:uFillTx/>
                <a:latin typeface="Arial"/>
                <a:ea typeface="+mn-ea"/>
                <a:cs typeface="+mn-cs"/>
              </a:rPr>
              <a:t>Credit: Yosafat Partogi, Michelle Priscilla, Hyae Ryung Kim, and </a:t>
            </a:r>
            <a:r>
              <a:rPr lang="en-US" sz="800" dirty="0">
                <a:solidFill>
                  <a:srgbClr val="000000"/>
                </a:solidFill>
                <a:hlinkClick r:id="rId31"/>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2"/>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33"/>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5" name="btfpColumnHeaderBox741267">
            <a:extLst>
              <a:ext uri="{FF2B5EF4-FFF2-40B4-BE49-F238E27FC236}">
                <a16:creationId xmlns:a16="http://schemas.microsoft.com/office/drawing/2014/main" id="{FE3C9D27-9B6E-EC4D-107C-21C93F275750}"/>
              </a:ext>
            </a:extLst>
          </p:cNvPr>
          <p:cNvGrpSpPr/>
          <p:nvPr>
            <p:custDataLst>
              <p:tags r:id="rId4"/>
            </p:custDataLst>
          </p:nvPr>
        </p:nvGrpSpPr>
        <p:grpSpPr>
          <a:xfrm>
            <a:off x="329184" y="1554480"/>
            <a:ext cx="7120313" cy="294388"/>
            <a:chOff x="330200" y="1524108"/>
            <a:chExt cx="5495528" cy="294388"/>
          </a:xfrm>
        </p:grpSpPr>
        <p:sp>
          <p:nvSpPr>
            <p:cNvPr id="23" name="btfpColumnHeaderBoxText741267">
              <a:extLst>
                <a:ext uri="{FF2B5EF4-FFF2-40B4-BE49-F238E27FC236}">
                  <a16:creationId xmlns:a16="http://schemas.microsoft.com/office/drawing/2014/main" id="{027B541B-4802-AF13-EB7C-C000BAF892C5}"/>
                </a:ext>
              </a:extLst>
            </p:cNvPr>
            <p:cNvSpPr txBox="1"/>
            <p:nvPr/>
          </p:nvSpPr>
          <p:spPr bwMode="gray">
            <a:xfrm>
              <a:off x="330200" y="1524108"/>
              <a:ext cx="5495528" cy="288219"/>
            </a:xfrm>
            <a:prstGeom prst="rect">
              <a:avLst/>
            </a:prstGeom>
            <a:noFill/>
          </p:spPr>
          <p:txBody>
            <a:bodyPr vert="horz" wrap="square" lIns="36036" tIns="36036" rIns="36036" bIns="36036" rtlCol="0" anchor="b">
              <a:spAutoFit/>
            </a:bodyPr>
            <a:lstStyle/>
            <a:p>
              <a:pPr>
                <a:defRPr/>
              </a:pPr>
              <a:r>
                <a:rPr kumimoji="0" lang="en-US" sz="1400" b="1" i="0" u="none" strike="noStrike" kern="1200" cap="none" spc="0" normalizeH="0" baseline="0" noProof="0" dirty="0">
                  <a:ln>
                    <a:noFill/>
                  </a:ln>
                  <a:solidFill>
                    <a:srgbClr val="000000"/>
                  </a:solidFill>
                  <a:effectLst/>
                  <a:uLnTx/>
                  <a:uFillTx/>
                  <a:latin typeface="Arial"/>
                  <a:ea typeface="+mn-lt"/>
                  <a:cs typeface="Arial"/>
                </a:rPr>
                <a:t>Blue </a:t>
              </a:r>
              <a:r>
                <a:rPr lang="en-US" sz="1400" b="1" dirty="0">
                  <a:solidFill>
                    <a:srgbClr val="000000"/>
                  </a:solidFill>
                  <a:latin typeface="Arial"/>
                  <a:ea typeface="+mn-lt"/>
                  <a:cs typeface="Arial"/>
                </a:rPr>
                <a:t>a</a:t>
              </a:r>
              <a:r>
                <a:rPr kumimoji="0" lang="en-US" sz="1400" b="1" i="0" u="none" strike="noStrike" kern="1200" cap="none" spc="0" normalizeH="0" baseline="0" noProof="0" dirty="0" err="1">
                  <a:ln>
                    <a:noFill/>
                  </a:ln>
                  <a:solidFill>
                    <a:srgbClr val="000000"/>
                  </a:solidFill>
                  <a:effectLst/>
                  <a:uLnTx/>
                  <a:uFillTx/>
                  <a:latin typeface="Arial"/>
                  <a:ea typeface="+mn-lt"/>
                  <a:cs typeface="Arial"/>
                </a:rPr>
                <a:t>mmonia</a:t>
              </a:r>
              <a:r>
                <a:rPr kumimoji="0" lang="en-US" sz="1400" b="1" i="0" u="none" strike="noStrike" kern="1200" cap="none" spc="0" normalizeH="0" baseline="0" noProof="0" dirty="0">
                  <a:ln>
                    <a:noFill/>
                  </a:ln>
                  <a:solidFill>
                    <a:srgbClr val="000000"/>
                  </a:solidFill>
                  <a:effectLst/>
                  <a:uLnTx/>
                  <a:uFillTx/>
                  <a:latin typeface="Arial"/>
                  <a:ea typeface="+mn-lt"/>
                  <a:cs typeface="Arial"/>
                </a:rPr>
                <a:t> is economically viable with </a:t>
              </a:r>
              <a:r>
                <a:rPr lang="en-US" sz="1400" b="1" dirty="0">
                  <a:solidFill>
                    <a:srgbClr val="000000"/>
                  </a:solidFill>
                  <a:latin typeface="Arial"/>
                  <a:ea typeface="+mn-lt"/>
                  <a:cs typeface="Arial"/>
                </a:rPr>
                <a:t>45Q </a:t>
              </a:r>
              <a:r>
                <a:rPr kumimoji="0" lang="en-US" sz="1400" b="1" i="0" u="none" strike="noStrike" kern="1200" cap="none" spc="0" normalizeH="0" baseline="0" noProof="0" dirty="0">
                  <a:ln>
                    <a:noFill/>
                  </a:ln>
                  <a:solidFill>
                    <a:srgbClr val="000000"/>
                  </a:solidFill>
                  <a:effectLst/>
                  <a:uLnTx/>
                  <a:uFillTx/>
                  <a:latin typeface="Arial"/>
                  <a:ea typeface="+mn-lt"/>
                  <a:cs typeface="Arial"/>
                </a:rPr>
                <a:t>credits</a:t>
              </a:r>
              <a:endParaRPr kumimoji="0" lang="en-US" sz="1800" b="1" i="0" u="none" strike="noStrike" kern="1200" cap="none" spc="0" normalizeH="0" baseline="0" noProof="0" dirty="0">
                <a:ln>
                  <a:noFill/>
                </a:ln>
                <a:solidFill>
                  <a:srgbClr val="000000"/>
                </a:solidFill>
                <a:effectLst/>
                <a:uLnTx/>
                <a:uFillTx/>
                <a:latin typeface="Arial"/>
                <a:ea typeface="+mn-ea"/>
                <a:cs typeface="Arial"/>
              </a:endParaRPr>
            </a:p>
          </p:txBody>
        </p:sp>
        <p:cxnSp>
          <p:nvCxnSpPr>
            <p:cNvPr id="24" name="btfpColumnHeaderBoxLine741267">
              <a:extLst>
                <a:ext uri="{FF2B5EF4-FFF2-40B4-BE49-F238E27FC236}">
                  <a16:creationId xmlns:a16="http://schemas.microsoft.com/office/drawing/2014/main" id="{0C0B6BDF-6E8A-FA50-E16D-209C34282435}"/>
                </a:ext>
              </a:extLst>
            </p:cNvPr>
            <p:cNvCxnSpPr/>
            <p:nvPr/>
          </p:nvCxnSpPr>
          <p:spPr bwMode="gray">
            <a:xfrm>
              <a:off x="330200" y="1818496"/>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cxnSp>
        <p:nvCxnSpPr>
          <p:cNvPr id="5" name="Straight Connector 4">
            <a:extLst>
              <a:ext uri="{FF2B5EF4-FFF2-40B4-BE49-F238E27FC236}">
                <a16:creationId xmlns:a16="http://schemas.microsoft.com/office/drawing/2014/main" id="{04BC32E3-DA44-B3E2-878E-5BE6E7543799}"/>
              </a:ext>
            </a:extLst>
          </p:cNvPr>
          <p:cNvCxnSpPr/>
          <p:nvPr>
            <p:custDataLst>
              <p:tags r:id="rId5"/>
            </p:custDataLst>
          </p:nvPr>
        </p:nvCxnSpPr>
        <p:spPr bwMode="auto">
          <a:xfrm>
            <a:off x="1689100" y="5362575"/>
            <a:ext cx="496888"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940F4CFA-56BA-6F69-5462-8E6D1C557F18}"/>
              </a:ext>
            </a:extLst>
          </p:cNvPr>
          <p:cNvCxnSpPr/>
          <p:nvPr>
            <p:custDataLst>
              <p:tags r:id="rId6"/>
            </p:custDataLst>
          </p:nvPr>
        </p:nvCxnSpPr>
        <p:spPr bwMode="auto">
          <a:xfrm>
            <a:off x="2809875" y="3513138"/>
            <a:ext cx="496888"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C44F56DA-656E-D6D8-65C3-16EC99915392}"/>
              </a:ext>
            </a:extLst>
          </p:cNvPr>
          <p:cNvCxnSpPr/>
          <p:nvPr>
            <p:custDataLst>
              <p:tags r:id="rId7"/>
            </p:custDataLst>
          </p:nvPr>
        </p:nvCxnSpPr>
        <p:spPr bwMode="auto">
          <a:xfrm>
            <a:off x="3929063" y="3735388"/>
            <a:ext cx="496888"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53" name="Chart 52">
            <a:extLst>
              <a:ext uri="{FF2B5EF4-FFF2-40B4-BE49-F238E27FC236}">
                <a16:creationId xmlns:a16="http://schemas.microsoft.com/office/drawing/2014/main" id="{F8DAAC1E-2E5F-C176-BD9D-B7DC807F0FE9}"/>
              </a:ext>
            </a:extLst>
          </p:cNvPr>
          <p:cNvGraphicFramePr/>
          <p:nvPr>
            <p:custDataLst>
              <p:tags r:id="rId8"/>
            </p:custDataLst>
          </p:nvPr>
        </p:nvGraphicFramePr>
        <p:xfrm>
          <a:off x="736600" y="2393950"/>
          <a:ext cx="5764213" cy="3125788"/>
        </p:xfrm>
        <a:graphic>
          <a:graphicData uri="http://schemas.openxmlformats.org/drawingml/2006/chart">
            <c:chart xmlns:c="http://schemas.openxmlformats.org/drawingml/2006/chart" xmlns:r="http://schemas.openxmlformats.org/officeDocument/2006/relationships" r:id="rId34"/>
          </a:graphicData>
        </a:graphic>
      </p:graphicFrame>
      <p:sp>
        <p:nvSpPr>
          <p:cNvPr id="63" name="Text Placeholder 10">
            <a:extLst>
              <a:ext uri="{FF2B5EF4-FFF2-40B4-BE49-F238E27FC236}">
                <a16:creationId xmlns:a16="http://schemas.microsoft.com/office/drawing/2014/main" id="{33541AFE-FB5F-9EBB-BE3D-E21C37EF473E}"/>
              </a:ext>
            </a:extLst>
          </p:cNvPr>
          <p:cNvSpPr>
            <a:spLocks noGrp="1"/>
          </p:cNvSpPr>
          <p:nvPr>
            <p:custDataLst>
              <p:tags r:id="rId9"/>
            </p:custDataLst>
          </p:nvPr>
        </p:nvSpPr>
        <p:spPr bwMode="gray">
          <a:xfrm>
            <a:off x="414338" y="5346701"/>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2E01D868-DC64-4D39-8DA7-105C81F721B7}" type="datetime'''-1''''''''''''''''''''''''''''''''''0''''''''''''''''''''0'">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-100</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172" name="Text Placeholder 10">
            <a:extLst>
              <a:ext uri="{FF2B5EF4-FFF2-40B4-BE49-F238E27FC236}">
                <a16:creationId xmlns:a16="http://schemas.microsoft.com/office/drawing/2014/main" id="{4C962FBC-9B1A-E722-19C1-9870C18DA663}"/>
              </a:ext>
            </a:extLst>
          </p:cNvPr>
          <p:cNvSpPr>
            <a:spLocks noGrp="1"/>
          </p:cNvSpPr>
          <p:nvPr>
            <p:custDataLst>
              <p:tags r:id="rId10"/>
            </p:custDataLst>
          </p:nvPr>
        </p:nvSpPr>
        <p:spPr bwMode="gray">
          <a:xfrm>
            <a:off x="498475" y="4606925"/>
            <a:ext cx="2190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901E5A50-093B-4BF4-9F0E-C4FAE1626363}" type="datetime'''''''''''''-''5''''0'''''''''''">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-50</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122" name="Text Placeholder 10">
            <a:extLst>
              <a:ext uri="{FF2B5EF4-FFF2-40B4-BE49-F238E27FC236}">
                <a16:creationId xmlns:a16="http://schemas.microsoft.com/office/drawing/2014/main" id="{FD9F21E5-21D6-E9BD-72DB-F45581718C14}"/>
              </a:ext>
            </a:extLst>
          </p:cNvPr>
          <p:cNvSpPr>
            <a:spLocks noGrp="1"/>
          </p:cNvSpPr>
          <p:nvPr>
            <p:custDataLst>
              <p:tags r:id="rId11"/>
            </p:custDataLst>
          </p:nvPr>
        </p:nvSpPr>
        <p:spPr bwMode="gray">
          <a:xfrm>
            <a:off x="633413" y="3867150"/>
            <a:ext cx="84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2538B355-020A-401F-B380-E067F5A974B3}" type="datetime'''''''''''''''''''''''''''0'''''''''''''''''''''''''''''">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0</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57" name="Text Placeholder 10">
            <a:extLst>
              <a:ext uri="{FF2B5EF4-FFF2-40B4-BE49-F238E27FC236}">
                <a16:creationId xmlns:a16="http://schemas.microsoft.com/office/drawing/2014/main" id="{C0040387-4B10-7E0C-AE3B-A63A48AC4973}"/>
              </a:ext>
            </a:extLst>
          </p:cNvPr>
          <p:cNvSpPr>
            <a:spLocks noGrp="1"/>
          </p:cNvSpPr>
          <p:nvPr>
            <p:custDataLst>
              <p:tags r:id="rId12"/>
            </p:custDataLst>
          </p:nvPr>
        </p:nvSpPr>
        <p:spPr bwMode="gray">
          <a:xfrm>
            <a:off x="549275" y="3125788"/>
            <a:ext cx="1682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4761415C-DA0F-4E69-9DE5-613ABACAF9C8}" type="datetime'''''''5''''''''''''''''0'''">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50</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14" name="Text Placeholder 10">
            <a:extLst>
              <a:ext uri="{FF2B5EF4-FFF2-40B4-BE49-F238E27FC236}">
                <a16:creationId xmlns:a16="http://schemas.microsoft.com/office/drawing/2014/main" id="{115DFB91-512B-3844-A114-92FBEDCA92F2}"/>
              </a:ext>
            </a:extLst>
          </p:cNvPr>
          <p:cNvSpPr>
            <a:spLocks noGrp="1"/>
          </p:cNvSpPr>
          <p:nvPr>
            <p:custDataLst>
              <p:tags r:id="rId13"/>
            </p:custDataLst>
          </p:nvPr>
        </p:nvSpPr>
        <p:spPr bwMode="gray">
          <a:xfrm>
            <a:off x="465138" y="2386014"/>
            <a:ext cx="252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05D9D4B6-28F9-4CEB-B52F-3A4319220A02}" type="datetime'''''''''''''''''''10''''0'''''''''''''''''''">
              <a:rPr lang="en-US" altLang="en-US" sz="1200" smtClean="0">
                <a:solidFill>
                  <a:srgbClr val="000000"/>
                </a:solidFill>
                <a:effectLst/>
              </a:rPr>
              <a:pPr marL="0" lvl="0" indent="0" algn="r">
                <a:spcBef>
                  <a:spcPct val="0"/>
                </a:spcBef>
                <a:spcAft>
                  <a:spcPct val="0"/>
                </a:spcAft>
                <a:buNone/>
              </a:pPr>
              <a:t>100</a:t>
            </a:fld>
            <a:endParaRPr lang="en-US" sz="1200">
              <a:solidFill>
                <a:srgbClr val="000000"/>
              </a:solidFill>
            </a:endParaRPr>
          </a:p>
        </p:txBody>
      </p:sp>
      <p:sp>
        <p:nvSpPr>
          <p:cNvPr id="59" name="Rectangle 58">
            <a:extLst>
              <a:ext uri="{FF2B5EF4-FFF2-40B4-BE49-F238E27FC236}">
                <a16:creationId xmlns:a16="http://schemas.microsoft.com/office/drawing/2014/main" id="{609209E9-1F09-8707-5194-0DF77D00FDE7}"/>
              </a:ext>
            </a:extLst>
          </p:cNvPr>
          <p:cNvSpPr/>
          <p:nvPr>
            <p:custDataLst>
              <p:tags r:id="rId14"/>
            </p:custDataLst>
          </p:nvPr>
        </p:nvSpPr>
        <p:spPr bwMode="auto">
          <a:xfrm>
            <a:off x="2185988" y="3940175"/>
            <a:ext cx="623887" cy="34925"/>
          </a:xfrm>
          <a:prstGeom prst="rect">
            <a:avLst/>
          </a:prstGeom>
          <a:solidFill>
            <a:schemeClr val="accent3"/>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34" name="Text Placeholder 2">
            <a:extLst>
              <a:ext uri="{FF2B5EF4-FFF2-40B4-BE49-F238E27FC236}">
                <a16:creationId xmlns:a16="http://schemas.microsoft.com/office/drawing/2014/main" id="{4815AC9A-A90E-EA42-4F1B-378FBB308D5A}"/>
              </a:ext>
            </a:extLst>
          </p:cNvPr>
          <p:cNvSpPr txBox="1">
            <a:spLocks/>
          </p:cNvSpPr>
          <p:nvPr>
            <p:custDataLst>
              <p:tags r:id="rId15"/>
            </p:custDataLst>
          </p:nvPr>
        </p:nvSpPr>
        <p:spPr bwMode="gray">
          <a:xfrm>
            <a:off x="1176339" y="5045075"/>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a:ln>
                  <a:noFill/>
                </a:ln>
                <a:solidFill>
                  <a:srgbClr val="FFFFFF"/>
                </a:solidFill>
                <a:effectLst/>
                <a:uLnTx/>
                <a:uFillTx/>
                <a:latin typeface="Arial"/>
                <a:ea typeface="+mn-ea"/>
                <a:cs typeface="+mn-cs"/>
              </a:rPr>
              <a:t>-$</a:t>
            </a:r>
            <a:fld id="{B924B761-8F90-4734-BF6F-E89C869E96D8}" type="datetime'''''''''''''''''''''''''3''''''0'">
              <a:rPr kumimoji="0" lang="en-US" altLang="en-US" sz="14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30</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38" name="Text Placeholder 2">
            <a:extLst>
              <a:ext uri="{FF2B5EF4-FFF2-40B4-BE49-F238E27FC236}">
                <a16:creationId xmlns:a16="http://schemas.microsoft.com/office/drawing/2014/main" id="{69550196-4873-6054-B5F3-3B79D65C290E}"/>
              </a:ext>
            </a:extLst>
          </p:cNvPr>
          <p:cNvSpPr txBox="1">
            <a:spLocks/>
          </p:cNvSpPr>
          <p:nvPr>
            <p:custDataLst>
              <p:tags r:id="rId16"/>
            </p:custDataLst>
          </p:nvPr>
        </p:nvSpPr>
        <p:spPr bwMode="auto">
          <a:xfrm>
            <a:off x="1125538" y="5495925"/>
            <a:ext cx="5064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8C7035D2-7EB2-4400-BD68-CDEC16BB9A29}" type="datetime'L''C''''''''''''''''''''O''''''''''''C'''''">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LCOC</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33" name="Text Placeholder 2">
            <a:extLst>
              <a:ext uri="{FF2B5EF4-FFF2-40B4-BE49-F238E27FC236}">
                <a16:creationId xmlns:a16="http://schemas.microsoft.com/office/drawing/2014/main" id="{47DE5F31-6B61-E32C-495F-9D33C5934326}"/>
              </a:ext>
            </a:extLst>
          </p:cNvPr>
          <p:cNvSpPr txBox="1">
            <a:spLocks/>
          </p:cNvSpPr>
          <p:nvPr>
            <p:custDataLst>
              <p:tags r:id="rId17"/>
            </p:custDataLst>
          </p:nvPr>
        </p:nvSpPr>
        <p:spPr bwMode="gray">
          <a:xfrm>
            <a:off x="2125663" y="4244975"/>
            <a:ext cx="744538" cy="384175"/>
          </a:xfrm>
          <a:prstGeom prst="rect">
            <a:avLst/>
          </a:prstGeom>
          <a:solidFill>
            <a:schemeClr val="accent3"/>
          </a:solidFill>
          <a:ln>
            <a:noFill/>
          </a:ln>
          <a:effectLst/>
        </p:spPr>
        <p:txBody>
          <a:bodyPr vert="horz" wrap="none" lIns="25400" tIns="0" rIns="254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r>
              <a:rPr kumimoji="0" lang="en-US" altLang="en-US" sz="1400" b="0" i="0" u="none" strike="noStrike" kern="1200" cap="none" spc="0" normalizeH="0" baseline="0" noProof="0" dirty="0">
                <a:ln>
                  <a:noFill/>
                </a:ln>
                <a:solidFill>
                  <a:srgbClr val="FFFFFF"/>
                </a:solidFill>
                <a:effectLst/>
                <a:uLnTx/>
                <a:uFillTx/>
                <a:latin typeface="Arial"/>
                <a:ea typeface="+mn-ea"/>
                <a:cs typeface="+mn-cs"/>
              </a:rPr>
              <a:t>+$100- </a:t>
            </a:r>
            <a:br>
              <a:rPr kumimoji="0" lang="en-US" altLang="en-US" sz="1400" b="0" i="0" u="none" strike="noStrike" kern="1200" cap="none" spc="0" normalizeH="0" baseline="0" noProof="0" dirty="0">
                <a:ln>
                  <a:noFill/>
                </a:ln>
                <a:solidFill>
                  <a:srgbClr val="FFFFFF"/>
                </a:solidFill>
                <a:effectLst/>
                <a:uLnTx/>
                <a:uFillTx/>
                <a:latin typeface="Arial"/>
                <a:ea typeface="+mn-ea"/>
                <a:cs typeface="+mn-cs"/>
              </a:rPr>
            </a:br>
            <a:r>
              <a:rPr kumimoji="0" lang="en-US" altLang="en-US" sz="1400" b="0" i="0" u="none" strike="noStrike" kern="1200" cap="none" spc="0" normalizeH="0" baseline="0" noProof="0" dirty="0">
                <a:ln>
                  <a:noFill/>
                </a:ln>
                <a:solidFill>
                  <a:srgbClr val="FFFFFF"/>
                </a:solidFill>
                <a:effectLst/>
                <a:uLnTx/>
                <a:uFillTx/>
                <a:latin typeface="Arial"/>
                <a:ea typeface="+mn-ea"/>
                <a:cs typeface="+mn-cs"/>
              </a:rPr>
              <a:t>$150</a:t>
            </a:r>
            <a:endParaRPr kumimoji="0" lang="en-US" sz="1400" b="0" i="0" strike="noStrike" kern="1200" cap="none" spc="0" normalizeH="0" baseline="0" noProof="0" dirty="0">
              <a:ln>
                <a:noFill/>
              </a:ln>
              <a:solidFill>
                <a:srgbClr val="FFFFFF"/>
              </a:solidFill>
              <a:effectLst/>
              <a:uLnTx/>
              <a:uFillTx/>
            </a:endParaRPr>
          </a:p>
        </p:txBody>
      </p:sp>
      <p:sp>
        <p:nvSpPr>
          <p:cNvPr id="32" name="Text Placeholder 2">
            <a:extLst>
              <a:ext uri="{FF2B5EF4-FFF2-40B4-BE49-F238E27FC236}">
                <a16:creationId xmlns:a16="http://schemas.microsoft.com/office/drawing/2014/main" id="{49E0F371-E66D-DA79-0FDF-49B3C94129D3}"/>
              </a:ext>
            </a:extLst>
          </p:cNvPr>
          <p:cNvSpPr txBox="1">
            <a:spLocks/>
          </p:cNvSpPr>
          <p:nvPr>
            <p:custDataLst>
              <p:tags r:id="rId18"/>
            </p:custDataLst>
          </p:nvPr>
        </p:nvSpPr>
        <p:spPr bwMode="auto">
          <a:xfrm>
            <a:off x="2081212" y="5495925"/>
            <a:ext cx="8318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defRPr/>
            </a:pPr>
            <a:r>
              <a:rPr lang="en-US" altLang="en-US" sz="1400" dirty="0">
                <a:solidFill>
                  <a:srgbClr val="000000"/>
                </a:solidFill>
                <a:latin typeface="Arial"/>
              </a:rPr>
              <a:t>45Q credit</a:t>
            </a:r>
            <a:endParaRPr lang="en-US" dirty="0">
              <a:ea typeface="+mn-ea"/>
              <a:cs typeface="+mn-cs"/>
            </a:endParaRPr>
          </a:p>
        </p:txBody>
      </p:sp>
      <p:sp>
        <p:nvSpPr>
          <p:cNvPr id="35" name="Text Placeholder 2">
            <a:extLst>
              <a:ext uri="{FF2B5EF4-FFF2-40B4-BE49-F238E27FC236}">
                <a16:creationId xmlns:a16="http://schemas.microsoft.com/office/drawing/2014/main" id="{0B7205F4-7081-373D-7D61-863BBFDDBF67}"/>
              </a:ext>
            </a:extLst>
          </p:cNvPr>
          <p:cNvSpPr txBox="1">
            <a:spLocks/>
          </p:cNvSpPr>
          <p:nvPr>
            <p:custDataLst>
              <p:tags r:id="rId19"/>
            </p:custDataLst>
          </p:nvPr>
        </p:nvSpPr>
        <p:spPr bwMode="gray">
          <a:xfrm>
            <a:off x="3416300" y="3529013"/>
            <a:ext cx="404813" cy="192088"/>
          </a:xfrm>
          <a:prstGeom prst="rect">
            <a:avLst/>
          </a:prstGeom>
          <a:noFill/>
          <a:ln>
            <a:noFill/>
          </a:ln>
          <a:effectLst/>
          <a:extLst>
            <a:ext uri="{909E8E84-426E-40DD-AFC4-6F175D3DCCD1}">
              <a14:hiddenFill xmlns:a14="http://schemas.microsoft.com/office/drawing/2010/main">
                <a:solidFill>
                  <a:schemeClr val="accent5"/>
                </a:solidFill>
              </a14:hiddenFill>
            </a:ext>
          </a:extLst>
        </p:spPr>
        <p:txBody>
          <a:bodyPr vert="horz" wrap="none" lIns="25400" tIns="0" rIns="254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a:ln>
                  <a:noFill/>
                </a:ln>
                <a:solidFill>
                  <a:srgbClr val="FFFFFF"/>
                </a:solidFill>
                <a:effectLst/>
                <a:uLnTx/>
                <a:uFillTx/>
                <a:latin typeface="Arial"/>
                <a:ea typeface="+mn-ea"/>
                <a:cs typeface="+mn-cs"/>
              </a:rPr>
              <a:t>-$</a:t>
            </a:r>
            <a:fld id="{6C3C9A58-A2D1-4C2F-B950-5D87A6F74F57}" type="datetime'''''''''1''''''''''''5'''''''''''''">
              <a:rPr kumimoji="0" lang="en-US" altLang="en-US" sz="14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15</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31" name="Text Placeholder 2">
            <a:extLst>
              <a:ext uri="{FF2B5EF4-FFF2-40B4-BE49-F238E27FC236}">
                <a16:creationId xmlns:a16="http://schemas.microsoft.com/office/drawing/2014/main" id="{6C80C873-B63D-DF86-D0F1-4867EE2233C5}"/>
              </a:ext>
            </a:extLst>
          </p:cNvPr>
          <p:cNvSpPr txBox="1">
            <a:spLocks/>
          </p:cNvSpPr>
          <p:nvPr>
            <p:custDataLst>
              <p:tags r:id="rId20"/>
            </p:custDataLst>
          </p:nvPr>
        </p:nvSpPr>
        <p:spPr bwMode="auto">
          <a:xfrm>
            <a:off x="3236913" y="5495925"/>
            <a:ext cx="763588"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4022C933-484C-46EE-9644-8B12B618A561}" type="datetime'T''''''''''r''''a''''''n''sp''o''''r''t'''">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Transport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36" name="Text Placeholder 2">
            <a:extLst>
              <a:ext uri="{FF2B5EF4-FFF2-40B4-BE49-F238E27FC236}">
                <a16:creationId xmlns:a16="http://schemas.microsoft.com/office/drawing/2014/main" id="{7EBD8891-9782-2E53-C1A7-D14D5B448A52}"/>
              </a:ext>
            </a:extLst>
          </p:cNvPr>
          <p:cNvSpPr txBox="1">
            <a:spLocks/>
          </p:cNvSpPr>
          <p:nvPr>
            <p:custDataLst>
              <p:tags r:id="rId21"/>
            </p:custDataLst>
          </p:nvPr>
        </p:nvSpPr>
        <p:spPr bwMode="gray">
          <a:xfrm>
            <a:off x="4535488" y="3751263"/>
            <a:ext cx="404813" cy="192088"/>
          </a:xfrm>
          <a:prstGeom prst="rect">
            <a:avLst/>
          </a:prstGeom>
          <a:noFill/>
          <a:ln>
            <a:noFill/>
          </a:ln>
          <a:effectLst/>
          <a:extLst>
            <a:ext uri="{909E8E84-426E-40DD-AFC4-6F175D3DCCD1}">
              <a14:hiddenFill xmlns:a14="http://schemas.microsoft.com/office/drawing/2010/main">
                <a:solidFill>
                  <a:schemeClr val="accent5"/>
                </a:solidFill>
              </a14:hiddenFill>
            </a:ext>
          </a:extLst>
        </p:spPr>
        <p:txBody>
          <a:bodyPr vert="horz" wrap="none" lIns="25400" tIns="0" rIns="254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a:ln>
                  <a:noFill/>
                </a:ln>
                <a:solidFill>
                  <a:srgbClr val="FFFFFF"/>
                </a:solidFill>
                <a:effectLst/>
                <a:uLnTx/>
                <a:uFillTx/>
                <a:latin typeface="Arial"/>
                <a:ea typeface="+mn-ea"/>
                <a:cs typeface="+mn-cs"/>
              </a:rPr>
              <a:t>-$</a:t>
            </a:r>
            <a:fld id="{189AA721-B1E7-4BE6-92CB-F3F6AE6CEEEB}" type="datetime'''''''''''''''''1''''''5'''''">
              <a:rPr kumimoji="0" lang="en-US" altLang="en-US" sz="14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15</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17" name="Text Placeholder 2">
            <a:extLst>
              <a:ext uri="{FF2B5EF4-FFF2-40B4-BE49-F238E27FC236}">
                <a16:creationId xmlns:a16="http://schemas.microsoft.com/office/drawing/2014/main" id="{B2517723-6C12-5219-54F1-D4365E28FA43}"/>
              </a:ext>
            </a:extLst>
          </p:cNvPr>
          <p:cNvSpPr txBox="1">
            <a:spLocks/>
          </p:cNvSpPr>
          <p:nvPr>
            <p:custDataLst>
              <p:tags r:id="rId22"/>
            </p:custDataLst>
          </p:nvPr>
        </p:nvSpPr>
        <p:spPr bwMode="auto">
          <a:xfrm>
            <a:off x="4421188" y="5495925"/>
            <a:ext cx="6334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56FE6327-35BE-4968-ABA4-DD8FCFC043A4}" type="datetime'''''S''''t''o''''''r''''''''''''a''''''g''''''e'''''''''''''''">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Storage</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37" name="Text Placeholder 2">
            <a:extLst>
              <a:ext uri="{FF2B5EF4-FFF2-40B4-BE49-F238E27FC236}">
                <a16:creationId xmlns:a16="http://schemas.microsoft.com/office/drawing/2014/main" id="{779EE9EF-A4B3-4BBB-803F-964859FB42AA}"/>
              </a:ext>
            </a:extLst>
          </p:cNvPr>
          <p:cNvSpPr txBox="1">
            <a:spLocks/>
          </p:cNvSpPr>
          <p:nvPr>
            <p:custDataLst>
              <p:tags r:id="rId23"/>
            </p:custDataLst>
          </p:nvPr>
        </p:nvSpPr>
        <p:spPr bwMode="gray">
          <a:xfrm>
            <a:off x="5586413" y="3282950"/>
            <a:ext cx="542925" cy="384175"/>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25400" tIns="0" rIns="254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r>
              <a:rPr kumimoji="0" lang="en-US" altLang="en-US" sz="1400" b="0" i="0" u="none" strike="noStrike" kern="1200" cap="none" spc="0" normalizeH="0" baseline="0" noProof="0" dirty="0">
                <a:ln>
                  <a:noFill/>
                </a:ln>
                <a:solidFill>
                  <a:srgbClr val="FFFFFF"/>
                </a:solidFill>
                <a:effectLst/>
                <a:uLnTx/>
                <a:uFillTx/>
                <a:latin typeface="Arial"/>
                <a:ea typeface="+mn-ea"/>
                <a:cs typeface="+mn-cs"/>
              </a:rPr>
              <a:t>$</a:t>
            </a:r>
            <a:r>
              <a:rPr lang="en-US" altLang="en-US" sz="1400" dirty="0">
                <a:solidFill>
                  <a:srgbClr val="FFFFFF"/>
                </a:solidFill>
              </a:rPr>
              <a:t>40-</a:t>
            </a:r>
            <a:br>
              <a:rPr lang="en-US" altLang="en-US" sz="1400" dirty="0">
                <a:solidFill>
                  <a:srgbClr val="FFFFFF"/>
                </a:solidFill>
              </a:rPr>
            </a:br>
            <a:r>
              <a:rPr lang="en-US" altLang="en-US" sz="1400" dirty="0">
                <a:solidFill>
                  <a:srgbClr val="FFFFFF"/>
                </a:solidFill>
              </a:rPr>
              <a:t>$90</a:t>
            </a:r>
            <a:endParaRPr kumimoji="0" lang="en-US" sz="1400" b="0" i="0" strike="noStrike" kern="1200" cap="none" spc="0" normalizeH="0" baseline="0" noProof="0" dirty="0">
              <a:ln>
                <a:noFill/>
              </a:ln>
              <a:solidFill>
                <a:srgbClr val="FFFFFF"/>
              </a:solidFill>
              <a:effectLst/>
              <a:uLnTx/>
              <a:uFillTx/>
            </a:endParaRPr>
          </a:p>
        </p:txBody>
      </p:sp>
      <p:sp>
        <p:nvSpPr>
          <p:cNvPr id="18" name="Text Placeholder 2">
            <a:extLst>
              <a:ext uri="{FF2B5EF4-FFF2-40B4-BE49-F238E27FC236}">
                <a16:creationId xmlns:a16="http://schemas.microsoft.com/office/drawing/2014/main" id="{8ED71A9D-F43D-4E89-9DE3-6BB4D8C3AD36}"/>
              </a:ext>
            </a:extLst>
          </p:cNvPr>
          <p:cNvSpPr txBox="1">
            <a:spLocks/>
          </p:cNvSpPr>
          <p:nvPr>
            <p:custDataLst>
              <p:tags r:id="rId24"/>
            </p:custDataLst>
          </p:nvPr>
        </p:nvSpPr>
        <p:spPr bwMode="auto">
          <a:xfrm>
            <a:off x="5468938" y="5495925"/>
            <a:ext cx="77946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Net value</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69" name="TextBox 168">
            <a:extLst>
              <a:ext uri="{FF2B5EF4-FFF2-40B4-BE49-F238E27FC236}">
                <a16:creationId xmlns:a16="http://schemas.microsoft.com/office/drawing/2014/main" id="{2AEFE4F6-9F67-B67F-AEF4-FA4EFFEE20DA}"/>
              </a:ext>
            </a:extLst>
          </p:cNvPr>
          <p:cNvSpPr txBox="1"/>
          <p:nvPr/>
        </p:nvSpPr>
        <p:spPr bwMode="gray">
          <a:xfrm>
            <a:off x="437285" y="2100903"/>
            <a:ext cx="4820515" cy="276999"/>
          </a:xfrm>
          <a:prstGeom prst="rect">
            <a:avLst/>
          </a:prstGeom>
          <a:noFill/>
        </p:spPr>
        <p:txBody>
          <a:bodyPr wrap="square" lIns="91440" tIns="45720" rIns="91440" bIns="45720" anchor="t">
            <a:spAutoFit/>
          </a:bodyPr>
          <a:lstStyle/>
          <a:p>
            <a:pPr>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Arial"/>
                <a:ea typeface="+mn-lt"/>
                <a:cs typeface="Arial"/>
              </a:rPr>
              <a:t>Ammonia with CCUS and </a:t>
            </a:r>
            <a:r>
              <a:rPr lang="en-US" sz="1200" dirty="0">
                <a:solidFill>
                  <a:srgbClr val="000000"/>
                </a:solidFill>
                <a:latin typeface="Arial"/>
                <a:ea typeface="+mn-lt"/>
                <a:cs typeface="Arial"/>
              </a:rPr>
              <a:t>45Q credit m</a:t>
            </a:r>
            <a:r>
              <a:rPr kumimoji="0" lang="en-US" sz="1200" b="0" i="0" u="none" strike="noStrike" kern="1200" cap="none" spc="0" normalizeH="0" baseline="0" noProof="0" dirty="0" err="1">
                <a:ln>
                  <a:noFill/>
                </a:ln>
                <a:solidFill>
                  <a:srgbClr val="000000"/>
                </a:solidFill>
                <a:effectLst/>
                <a:uLnTx/>
                <a:uFillTx/>
                <a:latin typeface="Arial"/>
                <a:ea typeface="+mn-lt"/>
                <a:cs typeface="Arial"/>
              </a:rPr>
              <a:t>onetization</a:t>
            </a:r>
            <a:r>
              <a:rPr kumimoji="0" lang="en-US" sz="1200" b="0" i="0" u="none" strike="noStrike" kern="1200" cap="none" spc="0" normalizeH="0" baseline="0" noProof="0" dirty="0">
                <a:ln>
                  <a:noFill/>
                </a:ln>
                <a:solidFill>
                  <a:srgbClr val="000000"/>
                </a:solidFill>
                <a:effectLst/>
                <a:uLnTx/>
                <a:uFillTx/>
                <a:latin typeface="Arial"/>
                <a:ea typeface="+mn-lt"/>
                <a:cs typeface="Arial"/>
              </a:rPr>
              <a:t>, in </a:t>
            </a:r>
            <a:r>
              <a:rPr kumimoji="0" lang="en-US" sz="1200" b="0" i="0" u="none" strike="noStrike" kern="1200" cap="none" spc="0" normalizeH="0" baseline="0" noProof="0" dirty="0">
                <a:ln>
                  <a:noFill/>
                </a:ln>
                <a:solidFill>
                  <a:srgbClr val="000000"/>
                </a:solidFill>
                <a:effectLst/>
                <a:uLnTx/>
                <a:uFillTx/>
                <a:latin typeface="Arial"/>
                <a:ea typeface="+mn-ea"/>
                <a:cs typeface="Arial"/>
              </a:rPr>
              <a:t>$/ton CO</a:t>
            </a:r>
            <a:r>
              <a:rPr kumimoji="0" lang="en-US" sz="1200" b="0" i="0" u="none" strike="noStrike" kern="1200" cap="none" spc="0" normalizeH="0" baseline="-25000" noProof="0" dirty="0">
                <a:ln>
                  <a:noFill/>
                </a:ln>
                <a:solidFill>
                  <a:srgbClr val="000000"/>
                </a:solidFill>
                <a:effectLst/>
                <a:uLnTx/>
                <a:uFillTx/>
                <a:latin typeface="Arial"/>
                <a:ea typeface="+mn-ea"/>
                <a:cs typeface="Arial"/>
              </a:rPr>
              <a:t>2</a:t>
            </a:r>
          </a:p>
        </p:txBody>
      </p:sp>
      <p:sp>
        <p:nvSpPr>
          <p:cNvPr id="13" name="TextBox 12">
            <a:extLst>
              <a:ext uri="{FF2B5EF4-FFF2-40B4-BE49-F238E27FC236}">
                <a16:creationId xmlns:a16="http://schemas.microsoft.com/office/drawing/2014/main" id="{9F445156-A59B-A892-A179-6C367E48ABB0}"/>
              </a:ext>
            </a:extLst>
          </p:cNvPr>
          <p:cNvSpPr txBox="1"/>
          <p:nvPr/>
        </p:nvSpPr>
        <p:spPr bwMode="gray">
          <a:xfrm>
            <a:off x="8363959" y="1554480"/>
            <a:ext cx="3497841" cy="3175228"/>
          </a:xfrm>
          <a:prstGeom prst="rect">
            <a:avLst/>
          </a:prstGeom>
          <a:solidFill>
            <a:srgbClr val="E3E8EE"/>
          </a:solidFill>
        </p:spPr>
        <p:txBody>
          <a:bodyPr wrap="square" lIns="137160" tIns="137160" rIns="274320" bIns="137160" rtlCol="0" anchor="t">
            <a:spAutoFit/>
          </a:bodyPr>
          <a:lstStyle/>
          <a:p>
            <a:pPr marL="0" marR="0" lvl="0" indent="-177800" algn="l" defTabSz="711200" rtl="0" eaLnBrk="1" fontAlgn="auto" latinLnBrk="0" hangingPunct="1">
              <a:lnSpc>
                <a:spcPct val="100000"/>
              </a:lnSpc>
              <a:spcBef>
                <a:spcPts val="1200"/>
              </a:spcBef>
              <a:spcAft>
                <a:spcPts val="60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Observations</a:t>
            </a:r>
            <a:endParaRPr kumimoji="0" lang="en-US" sz="1250" b="1" i="0" u="none" strike="noStrike" kern="1200" cap="none" spc="0" normalizeH="0" baseline="0" noProof="0" dirty="0">
              <a:ln>
                <a:noFill/>
              </a:ln>
              <a:solidFill>
                <a:srgbClr val="000000"/>
              </a:solidFill>
              <a:effectLst/>
              <a:uLnTx/>
              <a:uFillTx/>
              <a:latin typeface="Arial"/>
              <a:ea typeface="+mn-ea"/>
              <a:cs typeface="Arial"/>
            </a:endParaRPr>
          </a:p>
          <a:p>
            <a:pPr marL="177800" marR="0" lvl="0" indent="-177800" algn="l" defTabSz="711200" rtl="0" eaLnBrk="1" fontAlgn="auto" latinLnBrk="0" hangingPunct="1">
              <a:lnSpc>
                <a:spcPct val="100000"/>
              </a:lnSpc>
              <a:spcBef>
                <a:spcPts val="0"/>
              </a:spcBef>
              <a:spcAft>
                <a:spcPts val="400"/>
              </a:spcAft>
              <a:buClrTx/>
              <a:buSzTx/>
              <a:buFont typeface="Arial"/>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Arial"/>
              </a:rPr>
              <a:t>For ammonia production, which typically involves storing captured CO₂, the $</a:t>
            </a:r>
            <a:r>
              <a:rPr lang="en-US" sz="1050" dirty="0">
                <a:solidFill>
                  <a:srgbClr val="000000"/>
                </a:solidFill>
                <a:latin typeface="Arial"/>
                <a:cs typeface="Arial"/>
              </a:rPr>
              <a:t>100-$150</a:t>
            </a:r>
            <a:r>
              <a:rPr kumimoji="0" lang="en-US" sz="1050" b="0" i="0" u="none" strike="noStrike" kern="1200" cap="none" spc="0" normalizeH="0" baseline="0" noProof="0" dirty="0">
                <a:ln>
                  <a:noFill/>
                </a:ln>
                <a:solidFill>
                  <a:srgbClr val="000000"/>
                </a:solidFill>
                <a:effectLst/>
                <a:uLnTx/>
                <a:uFillTx/>
                <a:latin typeface="Arial"/>
                <a:ea typeface="+mn-ea"/>
                <a:cs typeface="Arial"/>
              </a:rPr>
              <a:t>/ton credit can effectively offset most or all the capture, transport, and storage costs.</a:t>
            </a:r>
          </a:p>
          <a:p>
            <a:pPr marL="177800" lvl="0" indent="-177800" defTabSz="711200">
              <a:spcAft>
                <a:spcPts val="400"/>
              </a:spcAft>
              <a:buFont typeface="Arial"/>
              <a:buChar char="•"/>
              <a:defRPr/>
            </a:pPr>
            <a:r>
              <a:rPr kumimoji="0" lang="en-US" sz="1050" b="0" i="0" u="none" strike="noStrike" kern="1200" cap="none" spc="0" normalizeH="0" baseline="0" noProof="0" dirty="0">
                <a:ln>
                  <a:noFill/>
                </a:ln>
                <a:solidFill>
                  <a:srgbClr val="000000"/>
                </a:solidFill>
                <a:effectLst/>
                <a:uLnTx/>
                <a:uFillTx/>
                <a:latin typeface="Arial"/>
                <a:ea typeface="+mn-ea"/>
                <a:cs typeface="Arial"/>
              </a:rPr>
              <a:t>If total CCUS costs are $40-$60 per ton CO₂, the </a:t>
            </a:r>
            <a:r>
              <a:rPr lang="en-US" sz="1050" dirty="0">
                <a:solidFill>
                  <a:srgbClr val="000000"/>
                </a:solidFill>
                <a:cs typeface="Arial"/>
              </a:rPr>
              <a:t>$100-$150</a:t>
            </a:r>
            <a:r>
              <a:rPr kumimoji="0" lang="en-US" sz="1050" b="0" i="0" u="none" strike="noStrike" kern="1200" cap="none" spc="0" normalizeH="0" baseline="0" noProof="0" dirty="0">
                <a:ln>
                  <a:noFill/>
                </a:ln>
                <a:solidFill>
                  <a:srgbClr val="000000"/>
                </a:solidFill>
                <a:effectLst/>
                <a:uLnTx/>
                <a:uFillTx/>
                <a:latin typeface="Arial"/>
                <a:ea typeface="+mn-ea"/>
                <a:cs typeface="Arial"/>
              </a:rPr>
              <a:t>/ton credit results in a net gain of $40-$90 per ton CO₂ captured and stored.</a:t>
            </a:r>
          </a:p>
          <a:p>
            <a:pPr marL="177800" marR="0" lvl="0" indent="-177800" algn="l" defTabSz="711200" rtl="0" eaLnBrk="1" fontAlgn="auto" latinLnBrk="0" hangingPunct="1">
              <a:lnSpc>
                <a:spcPct val="100000"/>
              </a:lnSpc>
              <a:spcBef>
                <a:spcPts val="0"/>
              </a:spcBef>
              <a:spcAft>
                <a:spcPts val="400"/>
              </a:spcAft>
              <a:buClrTx/>
              <a:buSzTx/>
              <a:buFont typeface="Arial"/>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Arial"/>
              </a:rPr>
              <a:t>All in all, CCUS in ammonia production is economically viable and can even generate net financial benefits when tax credits are applied.</a:t>
            </a:r>
          </a:p>
          <a:p>
            <a:pPr marL="177800" marR="0" lvl="0" indent="-177800" algn="l" defTabSz="711200" rtl="0" eaLnBrk="1" fontAlgn="auto" latinLnBrk="0" hangingPunct="1">
              <a:lnSpc>
                <a:spcPct val="100000"/>
              </a:lnSpc>
              <a:spcBef>
                <a:spcPts val="0"/>
              </a:spcBef>
              <a:spcAft>
                <a:spcPts val="400"/>
              </a:spcAft>
              <a:buClrTx/>
              <a:buSzTx/>
              <a:buFont typeface="Arial"/>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Arial"/>
              </a:rPr>
              <a:t>This makes it a practical near-term solution for decarbonizing ammonia production while renewable hydrogen technologies continue to mature.</a:t>
            </a:r>
          </a:p>
          <a:p>
            <a:pPr marL="0" marR="0" lvl="0" indent="0" algn="l" defTabSz="711200" rtl="0" eaLnBrk="1" fontAlgn="auto" latinLnBrk="0" hangingPunct="1">
              <a:lnSpc>
                <a:spcPct val="100000"/>
              </a:lnSpc>
              <a:spcBef>
                <a:spcPts val="0"/>
              </a:spcBef>
              <a:spcAft>
                <a:spcPts val="40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Arial"/>
              <a:ea typeface="+mn-ea"/>
              <a:cs typeface="Arial"/>
            </a:endParaRPr>
          </a:p>
        </p:txBody>
      </p:sp>
      <p:sp>
        <p:nvSpPr>
          <p:cNvPr id="3" name="btfpCallout843070">
            <a:extLst>
              <a:ext uri="{FF2B5EF4-FFF2-40B4-BE49-F238E27FC236}">
                <a16:creationId xmlns:a16="http://schemas.microsoft.com/office/drawing/2014/main" id="{6C34F40B-4821-BC58-C26F-AC5D5E88341B}"/>
              </a:ext>
            </a:extLst>
          </p:cNvPr>
          <p:cNvSpPr/>
          <p:nvPr/>
        </p:nvSpPr>
        <p:spPr bwMode="gray">
          <a:xfrm>
            <a:off x="3013076" y="4371713"/>
            <a:ext cx="2628900" cy="761107"/>
          </a:xfrm>
          <a:prstGeom prst="wedgeRectCallout">
            <a:avLst>
              <a:gd name="adj1" fmla="val -51935"/>
              <a:gd name="adj2" fmla="val -87264"/>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spAutoFit/>
          </a:bodyPr>
          <a:lstStyle/>
          <a:p>
            <a:pPr defTabSz="711200">
              <a:defRPr/>
            </a:pPr>
            <a:r>
              <a:rPr kumimoji="0" lang="en-US" sz="1000" b="0" i="0" u="none" strike="noStrike" kern="1200" cap="none" spc="0" normalizeH="0" baseline="0" noProof="0" dirty="0">
                <a:ln>
                  <a:noFill/>
                </a:ln>
                <a:solidFill>
                  <a:schemeClr val="bg1"/>
                </a:solidFill>
                <a:effectLst/>
                <a:uLnTx/>
                <a:uFillTx/>
                <a:latin typeface="Arial"/>
                <a:ea typeface="+mn-ea"/>
                <a:cs typeface="+mn-cs"/>
              </a:rPr>
              <a:t>Financial viability depends on U.S. </a:t>
            </a:r>
            <a:r>
              <a:rPr lang="en-US" sz="1000" dirty="0">
                <a:solidFill>
                  <a:schemeClr val="bg1"/>
                </a:solidFill>
                <a:latin typeface="Arial"/>
              </a:rPr>
              <a:t>45Q tax credit </a:t>
            </a:r>
            <a:r>
              <a:rPr kumimoji="0" lang="en-US" sz="1000" b="0" i="0" u="none" strike="noStrike" kern="1200" cap="none" spc="0" normalizeH="0" baseline="0" noProof="0" dirty="0">
                <a:ln>
                  <a:noFill/>
                </a:ln>
                <a:solidFill>
                  <a:schemeClr val="bg1"/>
                </a:solidFill>
                <a:effectLst/>
                <a:uLnTx/>
                <a:uFillTx/>
                <a:latin typeface="Arial"/>
                <a:ea typeface="+mn-ea"/>
                <a:cs typeface="+mn-cs"/>
              </a:rPr>
              <a:t>policy stability, but given the current climate policy, tax credits may not be guaranteed.</a:t>
            </a:r>
          </a:p>
        </p:txBody>
      </p:sp>
      <p:sp>
        <p:nvSpPr>
          <p:cNvPr id="4" name="Oval 3">
            <a:extLst>
              <a:ext uri="{FF2B5EF4-FFF2-40B4-BE49-F238E27FC236}">
                <a16:creationId xmlns:a16="http://schemas.microsoft.com/office/drawing/2014/main" id="{E9291171-FBD2-7179-1BAE-82FBA16023FE}"/>
              </a:ext>
            </a:extLst>
          </p:cNvPr>
          <p:cNvSpPr/>
          <p:nvPr/>
        </p:nvSpPr>
        <p:spPr bwMode="gray">
          <a:xfrm>
            <a:off x="0" y="45720"/>
            <a:ext cx="416560" cy="406400"/>
          </a:xfrm>
          <a:prstGeom prst="ellipse">
            <a:avLst/>
          </a:prstGeom>
          <a:solidFill>
            <a:schemeClr val="accent2">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600" b="1">
                <a:solidFill>
                  <a:srgbClr val="FFFFFF"/>
                </a:solidFill>
                <a:latin typeface="Arial"/>
              </a:rPr>
              <a:t>4</a:t>
            </a:r>
            <a:endParaRPr lang="en-US" sz="1600" b="1" i="0" u="none" strike="noStrike" kern="1200" cap="none" spc="0" normalizeH="0" baseline="0" noProof="0">
              <a:ln>
                <a:noFill/>
              </a:ln>
              <a:solidFill>
                <a:srgbClr val="FFFFFF"/>
              </a:solidFill>
              <a:effectLst/>
              <a:uLnTx/>
              <a:uFillTx/>
              <a:latin typeface="Arial"/>
              <a:cs typeface="Arial"/>
            </a:endParaRPr>
          </a:p>
        </p:txBody>
      </p:sp>
      <p:sp>
        <p:nvSpPr>
          <p:cNvPr id="39" name="Rectangle 38">
            <a:extLst>
              <a:ext uri="{FF2B5EF4-FFF2-40B4-BE49-F238E27FC236}">
                <a16:creationId xmlns:a16="http://schemas.microsoft.com/office/drawing/2014/main" id="{2C865A08-D9CC-4260-A4D8-63246202D909}"/>
              </a:ext>
            </a:extLst>
          </p:cNvPr>
          <p:cNvSpPr/>
          <p:nvPr/>
        </p:nvSpPr>
        <p:spPr bwMode="gray">
          <a:xfrm>
            <a:off x="495883" y="68051"/>
            <a:ext cx="3001697" cy="365760"/>
          </a:xfrm>
          <a:prstGeom prst="rect">
            <a:avLst/>
          </a:prstGeom>
          <a:solidFill>
            <a:schemeClr val="accent2">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dirty="0">
                <a:solidFill>
                  <a:srgbClr val="FFFFFF"/>
                </a:solidFill>
                <a:latin typeface="Arial"/>
              </a:rPr>
              <a:t>Blue Hydrogen and Ammonia</a:t>
            </a:r>
          </a:p>
        </p:txBody>
      </p:sp>
    </p:spTree>
    <p:custDataLst>
      <p:tags r:id="rId1"/>
    </p:custDataLst>
    <p:extLst>
      <p:ext uri="{BB962C8B-B14F-4D97-AF65-F5344CB8AC3E}">
        <p14:creationId xmlns:p14="http://schemas.microsoft.com/office/powerpoint/2010/main" val="28158680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4251D-3F5E-95D8-FDBC-F3C631490DB5}"/>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70FAE84-305D-40CF-F7FB-8590D62B706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484" imgH="486" progId="TCLayout.ActiveDocument.1">
                  <p:embed/>
                </p:oleObj>
              </mc:Choice>
              <mc:Fallback>
                <p:oleObj name="think-cell Slide" r:id="rId16" imgW="484" imgH="486" progId="TCLayout.ActiveDocument.1">
                  <p:embed/>
                  <p:pic>
                    <p:nvPicPr>
                      <p:cNvPr id="7" name="think-cell data - do not delete" hidden="1">
                        <a:extLst>
                          <a:ext uri="{FF2B5EF4-FFF2-40B4-BE49-F238E27FC236}">
                            <a16:creationId xmlns:a16="http://schemas.microsoft.com/office/drawing/2014/main" id="{770FAE84-305D-40CF-F7FB-8590D62B7064}"/>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7DC8D2FC-D325-990D-9B91-42F870FF4270}"/>
              </a:ext>
            </a:extLst>
          </p:cNvPr>
          <p:cNvSpPr>
            <a:spLocks noGrp="1"/>
          </p:cNvSpPr>
          <p:nvPr>
            <p:ph type="title"/>
          </p:nvPr>
        </p:nvSpPr>
        <p:spPr/>
        <p:txBody>
          <a:bodyPr vert="horz">
            <a:noAutofit/>
          </a:bodyPr>
          <a:lstStyle/>
          <a:p>
            <a:r>
              <a:rPr lang="en-US"/>
              <a:t>Blue ammonia's viability depends on stable policy, CCS infrastructure, and low-carbon mandates</a:t>
            </a:r>
          </a:p>
        </p:txBody>
      </p:sp>
      <p:grpSp>
        <p:nvGrpSpPr>
          <p:cNvPr id="10" name="btfpColumnHeaderBox453568">
            <a:extLst>
              <a:ext uri="{FF2B5EF4-FFF2-40B4-BE49-F238E27FC236}">
                <a16:creationId xmlns:a16="http://schemas.microsoft.com/office/drawing/2014/main" id="{0CC50C90-5323-AA38-3808-AFD3160DEBEA}"/>
              </a:ext>
            </a:extLst>
          </p:cNvPr>
          <p:cNvGrpSpPr/>
          <p:nvPr>
            <p:custDataLst>
              <p:tags r:id="rId3"/>
            </p:custDataLst>
          </p:nvPr>
        </p:nvGrpSpPr>
        <p:grpSpPr>
          <a:xfrm>
            <a:off x="330198" y="1558014"/>
            <a:ext cx="11531600" cy="294090"/>
            <a:chOff x="330200" y="1469228"/>
            <a:chExt cx="3483504" cy="315129"/>
          </a:xfrm>
          <a:solidFill>
            <a:schemeClr val="accent1"/>
          </a:solidFill>
        </p:grpSpPr>
        <p:sp>
          <p:nvSpPr>
            <p:cNvPr id="11" name="btfpColumnHeaderBoxText453568">
              <a:extLst>
                <a:ext uri="{FF2B5EF4-FFF2-40B4-BE49-F238E27FC236}">
                  <a16:creationId xmlns:a16="http://schemas.microsoft.com/office/drawing/2014/main" id="{FE38C872-9F77-9B72-A38A-2CF5AF3DA056}"/>
                </a:ext>
              </a:extLst>
            </p:cNvPr>
            <p:cNvSpPr txBox="1"/>
            <p:nvPr/>
          </p:nvSpPr>
          <p:spPr bwMode="gray">
            <a:xfrm>
              <a:off x="330200" y="1469228"/>
              <a:ext cx="3483504" cy="308838"/>
            </a:xfrm>
            <a:prstGeom prst="rect">
              <a:avLst/>
            </a:prstGeom>
            <a:grpFill/>
            <a:ln>
              <a:solidFill>
                <a:schemeClr val="accent1"/>
              </a:solidFill>
            </a:ln>
          </p:spPr>
          <p:txBody>
            <a:bodyPr vert="horz" wrap="square" lIns="36036" tIns="36036" rIns="36036" bIns="36036"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FFFF"/>
                  </a:solidFill>
                  <a:latin typeface="Arial"/>
                </a:rPr>
                <a:t>Although b</a:t>
              </a:r>
              <a:r>
                <a:rPr kumimoji="0" lang="en-US" sz="1400" b="1" i="0" u="none" strike="noStrike" kern="1200" cap="none" spc="0" normalizeH="0" baseline="0" noProof="0" dirty="0" err="1">
                  <a:ln>
                    <a:noFill/>
                  </a:ln>
                  <a:solidFill>
                    <a:srgbClr val="FFFFFF"/>
                  </a:solidFill>
                  <a:effectLst/>
                  <a:uLnTx/>
                  <a:uFillTx/>
                  <a:latin typeface="Arial"/>
                  <a:ea typeface="+mn-ea"/>
                  <a:cs typeface="+mn-cs"/>
                </a:rPr>
                <a:t>lue</a:t>
              </a:r>
              <a:r>
                <a:rPr kumimoji="0" lang="en-US" sz="1400" b="1" i="0" u="none" strike="noStrike" kern="1200" cap="none" spc="0" normalizeH="0" baseline="0" noProof="0" dirty="0">
                  <a:ln>
                    <a:noFill/>
                  </a:ln>
                  <a:solidFill>
                    <a:srgbClr val="FFFFFF"/>
                  </a:solidFill>
                  <a:effectLst/>
                  <a:uLnTx/>
                  <a:uFillTx/>
                  <a:latin typeface="Arial"/>
                  <a:ea typeface="+mn-ea"/>
                  <a:cs typeface="+mn-cs"/>
                </a:rPr>
                <a:t> ammonia is economically viable with IRS, its adoption remains limited despite financial incentives</a:t>
              </a:r>
              <a:endParaRPr lang="en-US" sz="1400" b="1" i="0" u="none" strike="noStrike" kern="1200" cap="none" spc="0" normalizeH="0" baseline="-25000" noProof="0" dirty="0">
                <a:ln>
                  <a:noFill/>
                </a:ln>
                <a:solidFill>
                  <a:srgbClr val="FFFFFF"/>
                </a:solidFill>
                <a:effectLst/>
                <a:uLnTx/>
                <a:uFillTx/>
                <a:latin typeface="Arial"/>
                <a:cs typeface="Arial"/>
              </a:endParaRPr>
            </a:p>
          </p:txBody>
        </p:sp>
        <p:cxnSp>
          <p:nvCxnSpPr>
            <p:cNvPr id="12" name="btfpColumnHeaderBoxLine453568">
              <a:extLst>
                <a:ext uri="{FF2B5EF4-FFF2-40B4-BE49-F238E27FC236}">
                  <a16:creationId xmlns:a16="http://schemas.microsoft.com/office/drawing/2014/main" id="{E79F1184-B227-0FFA-EFAD-1FCDCFF674F5}"/>
                </a:ext>
              </a:extLst>
            </p:cNvPr>
            <p:cNvCxnSpPr/>
            <p:nvPr/>
          </p:nvCxnSpPr>
          <p:spPr bwMode="gray">
            <a:xfrm>
              <a:off x="330200" y="1784357"/>
              <a:ext cx="3483504" cy="0"/>
            </a:xfrm>
            <a:prstGeom prst="line">
              <a:avLst/>
            </a:prstGeom>
            <a:grpFill/>
            <a:ln w="9525" cap="flat">
              <a:solidFill>
                <a:schemeClr val="accent1"/>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16" name="btfpColumnHeaderBox883548">
            <a:extLst>
              <a:ext uri="{FF2B5EF4-FFF2-40B4-BE49-F238E27FC236}">
                <a16:creationId xmlns:a16="http://schemas.microsoft.com/office/drawing/2014/main" id="{4C8D3B94-A743-1D21-DDE4-903FAA45CF9C}"/>
              </a:ext>
            </a:extLst>
          </p:cNvPr>
          <p:cNvGrpSpPr/>
          <p:nvPr>
            <p:custDataLst>
              <p:tags r:id="rId4"/>
            </p:custDataLst>
          </p:nvPr>
        </p:nvGrpSpPr>
        <p:grpSpPr>
          <a:xfrm>
            <a:off x="9987915" y="1954493"/>
            <a:ext cx="1873885" cy="271007"/>
            <a:chOff x="9987915" y="2027093"/>
            <a:chExt cx="1873885" cy="271007"/>
          </a:xfrm>
        </p:grpSpPr>
        <p:sp>
          <p:nvSpPr>
            <p:cNvPr id="14" name="btfpColumnHeaderBoxText883548">
              <a:extLst>
                <a:ext uri="{FF2B5EF4-FFF2-40B4-BE49-F238E27FC236}">
                  <a16:creationId xmlns:a16="http://schemas.microsoft.com/office/drawing/2014/main" id="{9325ED3B-2363-1412-53AF-6F686A4550E7}"/>
                </a:ext>
              </a:extLst>
            </p:cNvPr>
            <p:cNvSpPr txBox="1"/>
            <p:nvPr/>
          </p:nvSpPr>
          <p:spPr bwMode="gray">
            <a:xfrm>
              <a:off x="9987915" y="2027093"/>
              <a:ext cx="1873885" cy="262572"/>
            </a:xfrm>
            <a:prstGeom prst="rect">
              <a:avLst/>
            </a:prstGeom>
            <a:noFill/>
          </p:spPr>
          <p:txBody>
            <a:bodyPr vert="horz" wrap="square" lIns="36036" tIns="36036" rIns="36036" bIns="36036"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Innovation delays</a:t>
              </a:r>
            </a:p>
          </p:txBody>
        </p:sp>
        <p:cxnSp>
          <p:nvCxnSpPr>
            <p:cNvPr id="15" name="btfpColumnHeaderBoxLine883548">
              <a:extLst>
                <a:ext uri="{FF2B5EF4-FFF2-40B4-BE49-F238E27FC236}">
                  <a16:creationId xmlns:a16="http://schemas.microsoft.com/office/drawing/2014/main" id="{F03CCC54-5721-6489-1491-9FDEF0590A80}"/>
                </a:ext>
              </a:extLst>
            </p:cNvPr>
            <p:cNvCxnSpPr/>
            <p:nvPr/>
          </p:nvCxnSpPr>
          <p:spPr bwMode="gray">
            <a:xfrm>
              <a:off x="9987915" y="2298100"/>
              <a:ext cx="1873885"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19" name="btfpColumnHeaderBox324708">
            <a:extLst>
              <a:ext uri="{FF2B5EF4-FFF2-40B4-BE49-F238E27FC236}">
                <a16:creationId xmlns:a16="http://schemas.microsoft.com/office/drawing/2014/main" id="{93CE9B47-78E7-3766-B9BF-44F6B723B88C}"/>
              </a:ext>
            </a:extLst>
          </p:cNvPr>
          <p:cNvGrpSpPr/>
          <p:nvPr>
            <p:custDataLst>
              <p:tags r:id="rId5"/>
            </p:custDataLst>
          </p:nvPr>
        </p:nvGrpSpPr>
        <p:grpSpPr>
          <a:xfrm>
            <a:off x="7573487" y="1960364"/>
            <a:ext cx="1873885" cy="265136"/>
            <a:chOff x="7573487" y="2242320"/>
            <a:chExt cx="2007235" cy="265136"/>
          </a:xfrm>
        </p:grpSpPr>
        <p:sp>
          <p:nvSpPr>
            <p:cNvPr id="17" name="btfpColumnHeaderBoxText324708">
              <a:extLst>
                <a:ext uri="{FF2B5EF4-FFF2-40B4-BE49-F238E27FC236}">
                  <a16:creationId xmlns:a16="http://schemas.microsoft.com/office/drawing/2014/main" id="{524CE006-9961-2FB4-5F1E-9F3A299080CA}"/>
                </a:ext>
              </a:extLst>
            </p:cNvPr>
            <p:cNvSpPr txBox="1"/>
            <p:nvPr/>
          </p:nvSpPr>
          <p:spPr bwMode="gray">
            <a:xfrm>
              <a:off x="7573487" y="2242320"/>
              <a:ext cx="2007235" cy="262572"/>
            </a:xfrm>
            <a:prstGeom prst="rect">
              <a:avLst/>
            </a:prstGeom>
            <a:noFill/>
          </p:spPr>
          <p:txBody>
            <a:bodyPr vert="horz" wrap="square" lIns="36036" tIns="36036" rIns="36036" bIns="36036"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Competition with LNG</a:t>
              </a:r>
            </a:p>
          </p:txBody>
        </p:sp>
        <p:cxnSp>
          <p:nvCxnSpPr>
            <p:cNvPr id="18" name="btfpColumnHeaderBoxLine324708">
              <a:extLst>
                <a:ext uri="{FF2B5EF4-FFF2-40B4-BE49-F238E27FC236}">
                  <a16:creationId xmlns:a16="http://schemas.microsoft.com/office/drawing/2014/main" id="{EABE029C-D9D4-783F-66C5-F11C4F04AB6E}"/>
                </a:ext>
              </a:extLst>
            </p:cNvPr>
            <p:cNvCxnSpPr/>
            <p:nvPr/>
          </p:nvCxnSpPr>
          <p:spPr bwMode="gray">
            <a:xfrm>
              <a:off x="7573487" y="2507456"/>
              <a:ext cx="2007235"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22" name="btfpColumnHeaderBox969286">
            <a:extLst>
              <a:ext uri="{FF2B5EF4-FFF2-40B4-BE49-F238E27FC236}">
                <a16:creationId xmlns:a16="http://schemas.microsoft.com/office/drawing/2014/main" id="{7BCF6E37-09C1-7CCD-C74D-6BF941557823}"/>
              </a:ext>
            </a:extLst>
          </p:cNvPr>
          <p:cNvGrpSpPr/>
          <p:nvPr>
            <p:custDataLst>
              <p:tags r:id="rId6"/>
            </p:custDataLst>
          </p:nvPr>
        </p:nvGrpSpPr>
        <p:grpSpPr>
          <a:xfrm>
            <a:off x="5159058" y="1960364"/>
            <a:ext cx="1873885" cy="265136"/>
            <a:chOff x="5159058" y="2019435"/>
            <a:chExt cx="1873885" cy="265136"/>
          </a:xfrm>
        </p:grpSpPr>
        <p:sp>
          <p:nvSpPr>
            <p:cNvPr id="20" name="btfpColumnHeaderBoxText969286">
              <a:extLst>
                <a:ext uri="{FF2B5EF4-FFF2-40B4-BE49-F238E27FC236}">
                  <a16:creationId xmlns:a16="http://schemas.microsoft.com/office/drawing/2014/main" id="{28977E99-1885-E423-C16F-4CF65FE12C16}"/>
                </a:ext>
              </a:extLst>
            </p:cNvPr>
            <p:cNvSpPr txBox="1"/>
            <p:nvPr/>
          </p:nvSpPr>
          <p:spPr bwMode="gray">
            <a:xfrm>
              <a:off x="5159058" y="2019435"/>
              <a:ext cx="1873885" cy="262572"/>
            </a:xfrm>
            <a:prstGeom prst="rect">
              <a:avLst/>
            </a:prstGeom>
            <a:noFill/>
          </p:spPr>
          <p:txBody>
            <a:bodyPr vert="horz" wrap="square" lIns="36036" tIns="36036" rIns="36036" bIns="36036"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Infrastructure hurdle</a:t>
              </a:r>
            </a:p>
          </p:txBody>
        </p:sp>
        <p:cxnSp>
          <p:nvCxnSpPr>
            <p:cNvPr id="21" name="btfpColumnHeaderBoxLine969286">
              <a:extLst>
                <a:ext uri="{FF2B5EF4-FFF2-40B4-BE49-F238E27FC236}">
                  <a16:creationId xmlns:a16="http://schemas.microsoft.com/office/drawing/2014/main" id="{32952967-60FD-9D5F-991D-BB183A8CF339}"/>
                </a:ext>
              </a:extLst>
            </p:cNvPr>
            <p:cNvCxnSpPr/>
            <p:nvPr/>
          </p:nvCxnSpPr>
          <p:spPr bwMode="gray">
            <a:xfrm>
              <a:off x="5159058" y="2284571"/>
              <a:ext cx="1873885"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25" name="btfpColumnHeaderBox733608">
            <a:extLst>
              <a:ext uri="{FF2B5EF4-FFF2-40B4-BE49-F238E27FC236}">
                <a16:creationId xmlns:a16="http://schemas.microsoft.com/office/drawing/2014/main" id="{1AF59868-C250-63F8-2C07-3E2881133997}"/>
              </a:ext>
            </a:extLst>
          </p:cNvPr>
          <p:cNvGrpSpPr/>
          <p:nvPr>
            <p:custDataLst>
              <p:tags r:id="rId7"/>
            </p:custDataLst>
          </p:nvPr>
        </p:nvGrpSpPr>
        <p:grpSpPr>
          <a:xfrm>
            <a:off x="2744629" y="1952113"/>
            <a:ext cx="1873885" cy="273387"/>
            <a:chOff x="2744629" y="2013081"/>
            <a:chExt cx="1873885" cy="273387"/>
          </a:xfrm>
        </p:grpSpPr>
        <p:sp>
          <p:nvSpPr>
            <p:cNvPr id="23" name="btfpColumnHeaderBoxText733608">
              <a:extLst>
                <a:ext uri="{FF2B5EF4-FFF2-40B4-BE49-F238E27FC236}">
                  <a16:creationId xmlns:a16="http://schemas.microsoft.com/office/drawing/2014/main" id="{8B5CBD60-059D-4B05-21A1-8737596150C4}"/>
                </a:ext>
              </a:extLst>
            </p:cNvPr>
            <p:cNvSpPr txBox="1"/>
            <p:nvPr/>
          </p:nvSpPr>
          <p:spPr bwMode="gray">
            <a:xfrm>
              <a:off x="2744629" y="2013081"/>
              <a:ext cx="1873885" cy="262572"/>
            </a:xfrm>
            <a:prstGeom prst="rect">
              <a:avLst/>
            </a:prstGeom>
            <a:noFill/>
          </p:spPr>
          <p:txBody>
            <a:bodyPr vert="horz" wrap="square" lIns="36036" tIns="36036" rIns="36036" bIns="36036"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Demand-side gaps</a:t>
              </a:r>
            </a:p>
          </p:txBody>
        </p:sp>
        <p:cxnSp>
          <p:nvCxnSpPr>
            <p:cNvPr id="24" name="btfpColumnHeaderBoxLine733608">
              <a:extLst>
                <a:ext uri="{FF2B5EF4-FFF2-40B4-BE49-F238E27FC236}">
                  <a16:creationId xmlns:a16="http://schemas.microsoft.com/office/drawing/2014/main" id="{753CBB47-5B11-08DC-4C15-158FD8C3D238}"/>
                </a:ext>
              </a:extLst>
            </p:cNvPr>
            <p:cNvCxnSpPr/>
            <p:nvPr/>
          </p:nvCxnSpPr>
          <p:spPr bwMode="gray">
            <a:xfrm>
              <a:off x="2744629" y="2286468"/>
              <a:ext cx="1873885"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28" name="btfpColumnHeaderBox330816">
            <a:extLst>
              <a:ext uri="{FF2B5EF4-FFF2-40B4-BE49-F238E27FC236}">
                <a16:creationId xmlns:a16="http://schemas.microsoft.com/office/drawing/2014/main" id="{9166D664-276D-7B1C-FE0C-EB8ABFEEE99C}"/>
              </a:ext>
            </a:extLst>
          </p:cNvPr>
          <p:cNvGrpSpPr/>
          <p:nvPr>
            <p:custDataLst>
              <p:tags r:id="rId8"/>
            </p:custDataLst>
          </p:nvPr>
        </p:nvGrpSpPr>
        <p:grpSpPr>
          <a:xfrm>
            <a:off x="330200" y="1951409"/>
            <a:ext cx="1873885" cy="262572"/>
            <a:chOff x="330200" y="2024009"/>
            <a:chExt cx="1873885" cy="262572"/>
          </a:xfrm>
        </p:grpSpPr>
        <p:sp>
          <p:nvSpPr>
            <p:cNvPr id="26" name="btfpColumnHeaderBoxText330816">
              <a:extLst>
                <a:ext uri="{FF2B5EF4-FFF2-40B4-BE49-F238E27FC236}">
                  <a16:creationId xmlns:a16="http://schemas.microsoft.com/office/drawing/2014/main" id="{0824A8AB-2362-6105-3533-CA41E73FE4BE}"/>
                </a:ext>
              </a:extLst>
            </p:cNvPr>
            <p:cNvSpPr txBox="1"/>
            <p:nvPr/>
          </p:nvSpPr>
          <p:spPr bwMode="gray">
            <a:xfrm>
              <a:off x="330200" y="2024009"/>
              <a:ext cx="1873885" cy="262572"/>
            </a:xfrm>
            <a:prstGeom prst="rect">
              <a:avLst/>
            </a:prstGeom>
            <a:noFill/>
          </p:spPr>
          <p:txBody>
            <a:bodyPr vert="horz" wrap="square" lIns="36036" tIns="36036" rIns="36036" bIns="36036"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Policy uncertainty</a:t>
              </a:r>
            </a:p>
          </p:txBody>
        </p:sp>
        <p:cxnSp>
          <p:nvCxnSpPr>
            <p:cNvPr id="27" name="btfpColumnHeaderBoxLine330816">
              <a:extLst>
                <a:ext uri="{FF2B5EF4-FFF2-40B4-BE49-F238E27FC236}">
                  <a16:creationId xmlns:a16="http://schemas.microsoft.com/office/drawing/2014/main" id="{B363F412-FD43-10E0-5C8E-EA451E30E0FE}"/>
                </a:ext>
              </a:extLst>
            </p:cNvPr>
            <p:cNvCxnSpPr/>
            <p:nvPr/>
          </p:nvCxnSpPr>
          <p:spPr bwMode="gray">
            <a:xfrm>
              <a:off x="330200" y="2286581"/>
              <a:ext cx="1873885"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29" name="btfpBulletedList834383">
            <a:extLst>
              <a:ext uri="{FF2B5EF4-FFF2-40B4-BE49-F238E27FC236}">
                <a16:creationId xmlns:a16="http://schemas.microsoft.com/office/drawing/2014/main" id="{698B39C3-68A2-336A-A8FB-B064C04A5B5F}"/>
              </a:ext>
            </a:extLst>
          </p:cNvPr>
          <p:cNvSpPr txBox="1"/>
          <p:nvPr>
            <p:custDataLst>
              <p:tags r:id="rId9"/>
            </p:custDataLst>
          </p:nvPr>
        </p:nvSpPr>
        <p:spPr bwMode="gray">
          <a:xfrm>
            <a:off x="330200" y="2352500"/>
            <a:ext cx="1873885" cy="3981465"/>
          </a:xfrm>
          <a:prstGeom prst="rect">
            <a:avLst/>
          </a:prstGeom>
          <a:noFill/>
        </p:spPr>
        <p:txBody>
          <a:bodyPr vert="horz" wrap="square" lIns="36000" tIns="36000" rIns="36000" bIns="36000" rtlCol="0">
            <a:spAutoFit/>
          </a:bodyPr>
          <a:lstStyle/>
          <a:p>
            <a:pPr marL="177800" marR="0" lvl="0" indent="-177800" algn="l" defTabSz="914400" rtl="0" eaLnBrk="1" fontAlgn="auto" latinLnBrk="0" hangingPunct="1">
              <a:lnSpc>
                <a:spcPct val="100000"/>
              </a:lnSpc>
              <a:spcBef>
                <a:spcPts val="900"/>
              </a:spcBef>
              <a:spcAft>
                <a:spcPts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The OBBBA was relatively kind to clean fuel producers, and it was mostly positive for 45Q and the carbon-capture industry.</a:t>
            </a:r>
          </a:p>
          <a:p>
            <a:pPr marL="177800" lvl="0" indent="-177800">
              <a:spcBef>
                <a:spcPts val="900"/>
              </a:spcBef>
              <a:buFontTx/>
              <a:buChar char="•"/>
              <a:defRPr/>
            </a:pPr>
            <a:r>
              <a:rPr lang="en-US" altLang="zh-CN" sz="1200" b="1" dirty="0"/>
              <a:t>45V Clean Hydrogen Credit:</a:t>
            </a:r>
            <a:r>
              <a:rPr lang="en-US" altLang="zh-CN" sz="1200" dirty="0"/>
              <a:t> The termination date was accelerated to January 1, 2028 (instead of 2032), but no prohibited foreign entity restrictions apply.</a:t>
            </a:r>
          </a:p>
          <a:p>
            <a:pPr marL="177800" lvl="0" indent="-177800">
              <a:spcBef>
                <a:spcPts val="900"/>
              </a:spcBef>
              <a:buFontTx/>
              <a:buChar char="•"/>
              <a:defRPr/>
            </a:pPr>
            <a:r>
              <a:rPr lang="en-US" altLang="zh-CN" sz="1200" b="1" dirty="0"/>
              <a:t>45Q Carbon Capture Credits:</a:t>
            </a:r>
            <a:r>
              <a:rPr lang="en-US" altLang="zh-CN" sz="1200" dirty="0"/>
              <a:t> Enhanced from $60/Mt to $85/Mt for both CCS and CCUS/EOR, establishing rate parity.</a:t>
            </a: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a:p>
            <a:pPr marL="177800" marR="0" lvl="0" indent="-177800" algn="l" defTabSz="914400" rtl="0" eaLnBrk="1" fontAlgn="auto" latinLnBrk="0" hangingPunct="1">
              <a:lnSpc>
                <a:spcPct val="100000"/>
              </a:lnSpc>
              <a:spcAft>
                <a:spcPts val="0"/>
              </a:spcAft>
              <a:buClrTx/>
              <a:buSzTx/>
              <a:buFontTx/>
              <a:buChar char="•"/>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30" name="btfpBulletedList834383">
            <a:extLst>
              <a:ext uri="{FF2B5EF4-FFF2-40B4-BE49-F238E27FC236}">
                <a16:creationId xmlns:a16="http://schemas.microsoft.com/office/drawing/2014/main" id="{3AB80D0E-A403-4BE2-E9E6-AF6DEB3D7DB4}"/>
              </a:ext>
            </a:extLst>
          </p:cNvPr>
          <p:cNvSpPr txBox="1"/>
          <p:nvPr>
            <p:custDataLst>
              <p:tags r:id="rId10"/>
            </p:custDataLst>
          </p:nvPr>
        </p:nvSpPr>
        <p:spPr bwMode="gray">
          <a:xfrm>
            <a:off x="2743200" y="2352500"/>
            <a:ext cx="1873885" cy="2034779"/>
          </a:xfrm>
          <a:prstGeom prst="rect">
            <a:avLst/>
          </a:prstGeom>
          <a:noFill/>
        </p:spPr>
        <p:txBody>
          <a:bodyPr vert="horz" wrap="square" lIns="36000" tIns="36000" rIns="36000" bIns="36000" rtlCol="0">
            <a:spAutoFit/>
          </a:bodyPr>
          <a:lstStyle/>
          <a:p>
            <a:pPr marL="177800" marR="0" lvl="0" indent="-177800" algn="l" defTabSz="914400" rtl="0" eaLnBrk="1" fontAlgn="auto" latinLnBrk="0" hangingPunct="1">
              <a:lnSpc>
                <a:spcPct val="100000"/>
              </a:lnSpc>
              <a:spcBef>
                <a:spcPts val="900"/>
              </a:spcBef>
              <a:spcAft>
                <a:spcPts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Tax credits target </a:t>
            </a:r>
            <a:r>
              <a:rPr kumimoji="0" lang="en-US" sz="1200" b="1" i="0" u="none" strike="noStrike" kern="1200" cap="none" spc="0" normalizeH="0" baseline="0" noProof="0" dirty="0">
                <a:ln>
                  <a:noFill/>
                </a:ln>
                <a:solidFill>
                  <a:srgbClr val="000000"/>
                </a:solidFill>
                <a:effectLst/>
                <a:uLnTx/>
                <a:uFillTx/>
                <a:latin typeface="Arial"/>
                <a:ea typeface="+mn-ea"/>
                <a:cs typeface="+mn-cs"/>
              </a:rPr>
              <a:t>production, </a:t>
            </a:r>
            <a:r>
              <a:rPr kumimoji="0" lang="en-US" sz="1200" b="0" i="0" u="none" strike="noStrike" kern="1200" cap="none" spc="0" normalizeH="0" baseline="0" noProof="0" dirty="0">
                <a:ln>
                  <a:noFill/>
                </a:ln>
                <a:solidFill>
                  <a:srgbClr val="000000"/>
                </a:solidFill>
                <a:effectLst/>
                <a:uLnTx/>
                <a:uFillTx/>
                <a:latin typeface="Arial"/>
                <a:ea typeface="+mn-ea"/>
                <a:cs typeface="+mn-cs"/>
              </a:rPr>
              <a:t>not consumption.</a:t>
            </a:r>
          </a:p>
          <a:p>
            <a:pPr marL="177800" marR="0" lvl="0" indent="-177800" algn="l" defTabSz="914400" rtl="0" eaLnBrk="1" fontAlgn="auto" latinLnBrk="0" hangingPunct="1">
              <a:lnSpc>
                <a:spcPct val="100000"/>
              </a:lnSpc>
              <a:spcBef>
                <a:spcPts val="900"/>
              </a:spcBef>
              <a:spcAft>
                <a:spcPts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Industries like steel and shipping </a:t>
            </a:r>
            <a:r>
              <a:rPr kumimoji="0" lang="en-US" sz="1200" b="1" i="0" u="none" strike="noStrike" kern="1200" cap="none" spc="0" normalizeH="0" baseline="0" noProof="0" dirty="0">
                <a:ln>
                  <a:noFill/>
                </a:ln>
                <a:solidFill>
                  <a:srgbClr val="000000"/>
                </a:solidFill>
                <a:effectLst/>
                <a:uLnTx/>
                <a:uFillTx/>
                <a:latin typeface="Arial"/>
                <a:ea typeface="+mn-ea"/>
                <a:cs typeface="+mn-cs"/>
              </a:rPr>
              <a:t>lack binding mandates to adopt low-carbon ammonia</a:t>
            </a:r>
            <a:r>
              <a:rPr lang="en-US" sz="1200" b="1" dirty="0">
                <a:solidFill>
                  <a:srgbClr val="000000"/>
                </a:solidFill>
                <a:latin typeface="Arial"/>
              </a:rPr>
              <a:t>,</a:t>
            </a:r>
            <a:r>
              <a:rPr kumimoji="0" lang="en-US" sz="1200" b="0" i="0" u="none" strike="noStrike" kern="1200" cap="none" spc="0" normalizeH="0" baseline="0" noProof="0" dirty="0">
                <a:ln>
                  <a:noFill/>
                </a:ln>
                <a:solidFill>
                  <a:srgbClr val="000000"/>
                </a:solidFill>
                <a:effectLst/>
                <a:uLnTx/>
                <a:uFillTx/>
                <a:latin typeface="Arial"/>
                <a:ea typeface="+mn-ea"/>
                <a:cs typeface="+mn-cs"/>
              </a:rPr>
              <a:t> creating the chicken-and-egg market dilemma. 	</a:t>
            </a:r>
          </a:p>
        </p:txBody>
      </p:sp>
      <p:sp>
        <p:nvSpPr>
          <p:cNvPr id="31" name="btfpBulletedList834383">
            <a:extLst>
              <a:ext uri="{FF2B5EF4-FFF2-40B4-BE49-F238E27FC236}">
                <a16:creationId xmlns:a16="http://schemas.microsoft.com/office/drawing/2014/main" id="{B6760750-B2FF-FDF1-7F03-40546582937B}"/>
              </a:ext>
            </a:extLst>
          </p:cNvPr>
          <p:cNvSpPr txBox="1"/>
          <p:nvPr>
            <p:custDataLst>
              <p:tags r:id="rId11"/>
            </p:custDataLst>
          </p:nvPr>
        </p:nvSpPr>
        <p:spPr bwMode="gray">
          <a:xfrm>
            <a:off x="5159058" y="2352500"/>
            <a:ext cx="1873885" cy="3142774"/>
          </a:xfrm>
          <a:prstGeom prst="rect">
            <a:avLst/>
          </a:prstGeom>
          <a:noFill/>
        </p:spPr>
        <p:txBody>
          <a:bodyPr vert="horz" wrap="square" lIns="36000" tIns="36000" rIns="36000" bIns="36000" rtlCol="0">
            <a:spAutoFit/>
          </a:bodyPr>
          <a:lstStyle/>
          <a:p>
            <a:pPr marL="177800" lvl="0" indent="-177800">
              <a:spcBef>
                <a:spcPts val="900"/>
              </a:spcBef>
              <a:buFontTx/>
              <a:buChar char="•"/>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Capturing 90-95% of CO</a:t>
            </a:r>
            <a:r>
              <a:rPr lang="en-US" altLang="zh-CN" sz="1200" baseline="-25000" dirty="0">
                <a:solidFill>
                  <a:srgbClr val="000000"/>
                </a:solidFill>
                <a:cs typeface="Arial"/>
              </a:rPr>
              <a:t>2</a:t>
            </a:r>
            <a:r>
              <a:rPr kumimoji="0" lang="en-US" sz="1200" b="0" i="0" u="none" strike="noStrike" kern="1200" cap="none" spc="0" normalizeH="0" baseline="0" noProof="0" dirty="0">
                <a:ln>
                  <a:noFill/>
                </a:ln>
                <a:solidFill>
                  <a:srgbClr val="000000"/>
                </a:solidFill>
                <a:effectLst/>
                <a:uLnTx/>
                <a:uFillTx/>
                <a:latin typeface="Arial"/>
                <a:ea typeface="+mn-ea"/>
                <a:cs typeface="+mn-cs"/>
              </a:rPr>
              <a:t> form SMR plants using CCS requires </a:t>
            </a:r>
            <a:r>
              <a:rPr kumimoji="0" lang="en-US" sz="1200" b="1" i="0" u="none" strike="noStrike" kern="1200" cap="none" spc="0" normalizeH="0" baseline="0" noProof="0" dirty="0">
                <a:ln>
                  <a:noFill/>
                </a:ln>
                <a:solidFill>
                  <a:srgbClr val="000000"/>
                </a:solidFill>
                <a:effectLst/>
                <a:uLnTx/>
                <a:uFillTx/>
                <a:latin typeface="Arial"/>
                <a:ea typeface="+mn-ea"/>
                <a:cs typeface="+mn-cs"/>
              </a:rPr>
              <a:t>retrofitting existing facilities, which entails high upfront cost.</a:t>
            </a:r>
          </a:p>
          <a:p>
            <a:pPr marL="177800" marR="0" lvl="0" indent="-177800" algn="l" defTabSz="914400" rtl="0" eaLnBrk="1" fontAlgn="auto" latinLnBrk="0" hangingPunct="1">
              <a:lnSpc>
                <a:spcPct val="100000"/>
              </a:lnSpc>
              <a:spcBef>
                <a:spcPts val="900"/>
              </a:spcBef>
              <a:spcAft>
                <a:spcPts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Blue ammonia’s carbon footprint hinges on reducing methane emissions across the gas supply chain. </a:t>
            </a:r>
            <a:r>
              <a:rPr kumimoji="0" lang="en-US" sz="1200" b="1" i="0" u="none" strike="noStrike" kern="1200" cap="none" spc="0" normalizeH="0" baseline="0" noProof="0" dirty="0">
                <a:ln>
                  <a:noFill/>
                </a:ln>
                <a:solidFill>
                  <a:srgbClr val="000000"/>
                </a:solidFill>
                <a:effectLst/>
                <a:uLnTx/>
                <a:uFillTx/>
                <a:latin typeface="Arial"/>
                <a:ea typeface="+mn-ea"/>
                <a:cs typeface="+mn-cs"/>
              </a:rPr>
              <a:t>Verified leakage rates remain inconsistent, </a:t>
            </a:r>
            <a:r>
              <a:rPr kumimoji="0" lang="en-US" sz="1200" b="0" i="0" u="none" strike="noStrike" kern="1200" cap="none" spc="0" normalizeH="0" baseline="0" noProof="0" dirty="0">
                <a:ln>
                  <a:noFill/>
                </a:ln>
                <a:solidFill>
                  <a:srgbClr val="000000"/>
                </a:solidFill>
                <a:effectLst/>
                <a:uLnTx/>
                <a:uFillTx/>
                <a:latin typeface="Arial"/>
                <a:ea typeface="+mn-ea"/>
                <a:cs typeface="+mn-cs"/>
              </a:rPr>
              <a:t>complicating tax credit claims.</a:t>
            </a:r>
          </a:p>
        </p:txBody>
      </p:sp>
      <p:sp>
        <p:nvSpPr>
          <p:cNvPr id="50" name="btfpBulletedList834383">
            <a:extLst>
              <a:ext uri="{FF2B5EF4-FFF2-40B4-BE49-F238E27FC236}">
                <a16:creationId xmlns:a16="http://schemas.microsoft.com/office/drawing/2014/main" id="{2F691497-A5CA-4DD7-5300-2EF45B40A982}"/>
              </a:ext>
            </a:extLst>
          </p:cNvPr>
          <p:cNvSpPr txBox="1"/>
          <p:nvPr>
            <p:custDataLst>
              <p:tags r:id="rId12"/>
            </p:custDataLst>
          </p:nvPr>
        </p:nvSpPr>
        <p:spPr bwMode="gray">
          <a:xfrm>
            <a:off x="7571903" y="2352500"/>
            <a:ext cx="1873885" cy="1550031"/>
          </a:xfrm>
          <a:prstGeom prst="rect">
            <a:avLst/>
          </a:prstGeom>
          <a:noFill/>
        </p:spPr>
        <p:txBody>
          <a:bodyPr vert="horz" wrap="square" lIns="36000" tIns="36000" rIns="36000" bIns="36000" rtlCol="0">
            <a:spAutoFit/>
          </a:bodyPr>
          <a:lstStyle/>
          <a:p>
            <a:pPr marL="177800" marR="0" lvl="0" indent="-177800" algn="l" defTabSz="914400" rtl="0" eaLnBrk="1" fontAlgn="auto" latinLnBrk="0" hangingPunct="1">
              <a:lnSpc>
                <a:spcPct val="100000"/>
              </a:lnSpc>
              <a:spcBef>
                <a:spcPts val="900"/>
              </a:spcBef>
              <a:spcAft>
                <a:spcPts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U.S. gas exporters prioritize LNG because </a:t>
            </a:r>
            <a:r>
              <a:rPr lang="en-US" sz="1200" dirty="0">
                <a:solidFill>
                  <a:srgbClr val="000000"/>
                </a:solidFill>
                <a:latin typeface="Arial"/>
              </a:rPr>
              <a:t>it has </a:t>
            </a:r>
            <a:r>
              <a:rPr kumimoji="0" lang="en-US" sz="1200" b="0" i="0" u="none" strike="noStrike" kern="1200" cap="none" spc="0" normalizeH="0" baseline="0" noProof="0" dirty="0">
                <a:ln>
                  <a:noFill/>
                </a:ln>
                <a:solidFill>
                  <a:srgbClr val="000000"/>
                </a:solidFill>
                <a:effectLst/>
                <a:uLnTx/>
                <a:uFillTx/>
                <a:latin typeface="Arial"/>
                <a:ea typeface="+mn-ea"/>
                <a:cs typeface="+mn-cs"/>
              </a:rPr>
              <a:t>established infrastructure and higher margins. Blue ammonia must compete for feedstock (natural gas) and investment.</a:t>
            </a:r>
          </a:p>
        </p:txBody>
      </p:sp>
      <p:sp>
        <p:nvSpPr>
          <p:cNvPr id="51" name="btfpBulletedList834383">
            <a:extLst>
              <a:ext uri="{FF2B5EF4-FFF2-40B4-BE49-F238E27FC236}">
                <a16:creationId xmlns:a16="http://schemas.microsoft.com/office/drawing/2014/main" id="{2E39297F-EEBE-7EF1-DA93-2F519E604515}"/>
              </a:ext>
            </a:extLst>
          </p:cNvPr>
          <p:cNvSpPr txBox="1"/>
          <p:nvPr>
            <p:custDataLst>
              <p:tags r:id="rId13"/>
            </p:custDataLst>
          </p:nvPr>
        </p:nvSpPr>
        <p:spPr bwMode="gray">
          <a:xfrm>
            <a:off x="9987915" y="2352500"/>
            <a:ext cx="1873885" cy="2958108"/>
          </a:xfrm>
          <a:prstGeom prst="rect">
            <a:avLst/>
          </a:prstGeom>
          <a:noFill/>
        </p:spPr>
        <p:txBody>
          <a:bodyPr vert="horz" wrap="square" lIns="36000" tIns="36000" rIns="36000" bIns="36000" rtlCol="0">
            <a:spAutoFit/>
          </a:bodyPr>
          <a:lstStyle/>
          <a:p>
            <a:pPr marL="177800" marR="0" lvl="0" indent="-177800" algn="l" defTabSz="914400" rtl="0" eaLnBrk="1" fontAlgn="auto" latinLnBrk="0" hangingPunct="1">
              <a:lnSpc>
                <a:spcPct val="100000"/>
              </a:lnSpc>
              <a:spcBef>
                <a:spcPts val="900"/>
              </a:spcBef>
              <a:spcAft>
                <a:spcPts val="0"/>
              </a:spcAft>
              <a:buClrTx/>
              <a:buSzTx/>
              <a:buFontTx/>
              <a:buChar char="•"/>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Project cancellations: </a:t>
            </a:r>
            <a:r>
              <a:rPr kumimoji="0" lang="en-US" sz="1200" b="1" i="0" u="none" strike="noStrike" kern="1200" cap="none" spc="0" normalizeH="0" baseline="0" noProof="0" dirty="0" err="1">
                <a:ln>
                  <a:noFill/>
                </a:ln>
                <a:solidFill>
                  <a:srgbClr val="000000"/>
                </a:solidFill>
                <a:effectLst/>
                <a:uLnTx/>
                <a:uFillTx/>
                <a:latin typeface="Arial"/>
                <a:ea typeface="+mn-ea"/>
                <a:cs typeface="+mn-cs"/>
              </a:rPr>
              <a:t>Nutrien</a:t>
            </a:r>
            <a:r>
              <a:rPr kumimoji="0" lang="en-US" sz="1200" b="1"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a:ln>
                  <a:noFill/>
                </a:ln>
                <a:solidFill>
                  <a:srgbClr val="000000"/>
                </a:solidFill>
                <a:effectLst/>
                <a:uLnTx/>
                <a:uFillTx/>
                <a:latin typeface="Arial"/>
                <a:ea typeface="+mn-ea"/>
                <a:cs typeface="+mn-cs"/>
              </a:rPr>
              <a:t>scrapped a 1.2 Mtpa blue ammonia plan in Louisiana in 2023 due to rising capital costs and uncertain demand.</a:t>
            </a:r>
          </a:p>
          <a:p>
            <a:pPr marL="177800" marR="0" lvl="0" indent="-177800" algn="l" defTabSz="914400" rtl="0" eaLnBrk="1" fontAlgn="auto" latinLnBrk="0" hangingPunct="1">
              <a:lnSpc>
                <a:spcPct val="100000"/>
              </a:lnSpc>
              <a:spcBef>
                <a:spcPts val="900"/>
              </a:spcBef>
              <a:spcAft>
                <a:spcPts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Proprietary constraint: </a:t>
            </a:r>
            <a:r>
              <a:rPr kumimoji="0" lang="en-US" sz="1200" b="1" i="0" u="none" strike="noStrike" kern="1200" cap="none" spc="0" normalizeH="0" baseline="0" noProof="0" dirty="0">
                <a:ln>
                  <a:noFill/>
                </a:ln>
                <a:solidFill>
                  <a:srgbClr val="000000"/>
                </a:solidFill>
                <a:effectLst/>
                <a:uLnTx/>
                <a:uFillTx/>
                <a:latin typeface="Arial"/>
                <a:ea typeface="+mn-ea"/>
                <a:cs typeface="+mn-cs"/>
              </a:rPr>
              <a:t>Key CCS and ammonia synthesis technologies are held by private firms, </a:t>
            </a:r>
            <a:r>
              <a:rPr kumimoji="0" lang="en-US" sz="1200" b="0" i="0" u="none" strike="noStrike" kern="1200" cap="none" spc="0" normalizeH="0" baseline="0" noProof="0" dirty="0">
                <a:ln>
                  <a:noFill/>
                </a:ln>
                <a:solidFill>
                  <a:srgbClr val="000000"/>
                </a:solidFill>
                <a:effectLst/>
                <a:uLnTx/>
                <a:uFillTx/>
                <a:latin typeface="Arial"/>
                <a:ea typeface="+mn-ea"/>
                <a:cs typeface="+mn-cs"/>
              </a:rPr>
              <a:t>slowing knowledge-sharing and standardization.</a:t>
            </a:r>
          </a:p>
        </p:txBody>
      </p:sp>
      <p:sp>
        <p:nvSpPr>
          <p:cNvPr id="76" name="btfpNotesBox962619">
            <a:extLst>
              <a:ext uri="{FF2B5EF4-FFF2-40B4-BE49-F238E27FC236}">
                <a16:creationId xmlns:a16="http://schemas.microsoft.com/office/drawing/2014/main" id="{0663B5BE-89B5-434D-6BA5-6AD920D890AE}"/>
              </a:ext>
            </a:extLst>
          </p:cNvPr>
          <p:cNvSpPr txBox="1"/>
          <p:nvPr>
            <p:custDataLst>
              <p:tags r:id="rId14"/>
            </p:custDataLst>
          </p:nvPr>
        </p:nvSpPr>
        <p:spPr bwMode="gray">
          <a:xfrm>
            <a:off x="328617" y="6427566"/>
            <a:ext cx="9117171" cy="246221"/>
          </a:xfrm>
          <a:prstGeom prst="rect">
            <a:avLst/>
          </a:prstGeom>
          <a:noFill/>
        </p:spPr>
        <p:txBody>
          <a:bodyPr vert="horz" wrap="square" lIns="0" tIns="0" rIns="0" bIns="0" rtlCol="0" anchor="b">
            <a:spAutoFit/>
          </a:bodyPr>
          <a:lstStyle/>
          <a:p>
            <a:pPr lvl="0">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Wood Mackenzie,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8"/>
              </a:rPr>
              <a:t>US LNG export restrictions underline case for blue </a:t>
            </a:r>
            <a:r>
              <a:rPr lang="en-US" sz="800" dirty="0">
                <a:solidFill>
                  <a:srgbClr val="000000"/>
                </a:solidFill>
                <a:latin typeface="Arial"/>
                <a:hlinkClick r:id="rId18"/>
              </a:rPr>
              <a:t>a</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18"/>
              </a:rPr>
              <a:t>mmonia</a:t>
            </a:r>
            <a:r>
              <a:rPr lang="en-US" sz="800" dirty="0"/>
              <a:t> </a:t>
            </a:r>
            <a:r>
              <a:rPr kumimoji="0" lang="en-US" sz="800" b="0" i="0" u="none" strike="noStrike" kern="1200" cap="none" spc="0" normalizeH="0" baseline="0" noProof="0" dirty="0">
                <a:ln>
                  <a:noFill/>
                </a:ln>
                <a:solidFill>
                  <a:srgbClr val="000000"/>
                </a:solidFill>
                <a:effectLst/>
                <a:uLnTx/>
                <a:uFillTx/>
                <a:latin typeface="Arial"/>
                <a:ea typeface="+mn-ea"/>
                <a:cs typeface="+mn-cs"/>
              </a:rPr>
              <a:t>(2024); Climate Portal,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9"/>
              </a:rPr>
              <a:t>Implications of IRA on deployment of low-carbon </a:t>
            </a:r>
            <a:r>
              <a:rPr lang="en-US" sz="800" dirty="0">
                <a:solidFill>
                  <a:srgbClr val="000000"/>
                </a:solidFill>
                <a:latin typeface="Arial"/>
                <a:hlinkClick r:id="rId19"/>
              </a:rPr>
              <a:t>a</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19"/>
              </a:rPr>
              <a:t>mmonia</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9"/>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(2023).</a:t>
            </a:r>
            <a:endParaRPr kumimoji="0" lang="en-US" sz="800" b="0" i="0" u="none" strike="noStrike" kern="1200" cap="none" spc="0" normalizeH="0" baseline="0" noProof="0" dirty="0">
              <a:ln>
                <a:noFill/>
              </a:ln>
              <a:solidFill>
                <a:srgbClr val="000000"/>
              </a:solidFill>
              <a:effectLs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Yosafat Partogi, Hyae Ryung Kim, and </a:t>
            </a:r>
            <a:r>
              <a:rPr lang="en-US" sz="800" dirty="0">
                <a:solidFill>
                  <a:srgbClr val="000000"/>
                </a:solidFill>
                <a:hlinkClick r:id="rId20"/>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1"/>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22"/>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Oval 2">
            <a:extLst>
              <a:ext uri="{FF2B5EF4-FFF2-40B4-BE49-F238E27FC236}">
                <a16:creationId xmlns:a16="http://schemas.microsoft.com/office/drawing/2014/main" id="{7569128B-A5BB-CC37-F2A8-E30F3948F643}"/>
              </a:ext>
            </a:extLst>
          </p:cNvPr>
          <p:cNvSpPr/>
          <p:nvPr/>
        </p:nvSpPr>
        <p:spPr bwMode="gray">
          <a:xfrm>
            <a:off x="0" y="45720"/>
            <a:ext cx="416560" cy="406400"/>
          </a:xfrm>
          <a:prstGeom prst="ellipse">
            <a:avLst/>
          </a:prstGeom>
          <a:solidFill>
            <a:schemeClr val="accent2">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600" b="1">
                <a:solidFill>
                  <a:srgbClr val="FFFFFF"/>
                </a:solidFill>
                <a:latin typeface="Arial"/>
              </a:rPr>
              <a:t>4</a:t>
            </a:r>
            <a:endParaRPr lang="en-US" sz="1600" b="1" i="0" u="none" strike="noStrike" kern="1200" cap="none" spc="0" normalizeH="0" baseline="0" noProof="0">
              <a:ln>
                <a:noFill/>
              </a:ln>
              <a:solidFill>
                <a:srgbClr val="FFFFFF"/>
              </a:solidFill>
              <a:effectLst/>
              <a:uLnTx/>
              <a:uFillTx/>
              <a:latin typeface="Arial"/>
              <a:cs typeface="Arial"/>
            </a:endParaRPr>
          </a:p>
        </p:txBody>
      </p:sp>
      <p:sp>
        <p:nvSpPr>
          <p:cNvPr id="33" name="Rectangle 32">
            <a:extLst>
              <a:ext uri="{FF2B5EF4-FFF2-40B4-BE49-F238E27FC236}">
                <a16:creationId xmlns:a16="http://schemas.microsoft.com/office/drawing/2014/main" id="{2B5ADD75-4DC2-4B3F-B9B6-EF6F5211B864}"/>
              </a:ext>
            </a:extLst>
          </p:cNvPr>
          <p:cNvSpPr/>
          <p:nvPr/>
        </p:nvSpPr>
        <p:spPr bwMode="gray">
          <a:xfrm>
            <a:off x="495883" y="68051"/>
            <a:ext cx="3001697" cy="365760"/>
          </a:xfrm>
          <a:prstGeom prst="rect">
            <a:avLst/>
          </a:prstGeom>
          <a:solidFill>
            <a:schemeClr val="accent2">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dirty="0">
                <a:solidFill>
                  <a:srgbClr val="FFFFFF"/>
                </a:solidFill>
                <a:latin typeface="Arial"/>
              </a:rPr>
              <a:t>Blue Hydrogen and Ammonia</a:t>
            </a:r>
          </a:p>
        </p:txBody>
      </p:sp>
    </p:spTree>
    <p:custDataLst>
      <p:tags r:id="rId1"/>
    </p:custDataLst>
    <p:extLst>
      <p:ext uri="{BB962C8B-B14F-4D97-AF65-F5344CB8AC3E}">
        <p14:creationId xmlns:p14="http://schemas.microsoft.com/office/powerpoint/2010/main" val="8574852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87258-0BA3-58F1-7032-55F4819EA10C}"/>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FED1685-3D2A-4A06-B7FF-C79A4309599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592" imgH="591" progId="TCLayout.ActiveDocument.1">
                  <p:embed/>
                </p:oleObj>
              </mc:Choice>
              <mc:Fallback>
                <p:oleObj name="think-cell Slide" r:id="rId14" imgW="592" imgH="591" progId="TCLayout.ActiveDocument.1">
                  <p:embed/>
                  <p:pic>
                    <p:nvPicPr>
                      <p:cNvPr id="7" name="think-cell data - do not delete" hidden="1">
                        <a:extLst>
                          <a:ext uri="{FF2B5EF4-FFF2-40B4-BE49-F238E27FC236}">
                            <a16:creationId xmlns:a16="http://schemas.microsoft.com/office/drawing/2014/main" id="{6FED1685-3D2A-4A06-B7FF-C79A4309599B}"/>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9C765767-D9CB-AC4F-22D0-651E3E364827}"/>
              </a:ext>
            </a:extLst>
          </p:cNvPr>
          <p:cNvSpPr>
            <a:spLocks noGrp="1"/>
          </p:cNvSpPr>
          <p:nvPr>
            <p:ph type="title"/>
          </p:nvPr>
        </p:nvSpPr>
        <p:spPr/>
        <p:txBody>
          <a:bodyPr vert="horz">
            <a:noAutofit/>
          </a:bodyPr>
          <a:lstStyle/>
          <a:p>
            <a:r>
              <a:rPr lang="en-US"/>
              <a:t>The two key categories of carbon management – point source and ambient – differ based on the origin and dispersal of emissions</a:t>
            </a:r>
          </a:p>
        </p:txBody>
      </p:sp>
      <p:graphicFrame>
        <p:nvGraphicFramePr>
          <p:cNvPr id="2" name="Table 1">
            <a:extLst>
              <a:ext uri="{FF2B5EF4-FFF2-40B4-BE49-F238E27FC236}">
                <a16:creationId xmlns:a16="http://schemas.microsoft.com/office/drawing/2014/main" id="{A6BE8BB7-36F2-0910-B45C-B3E8407374CB}"/>
              </a:ext>
            </a:extLst>
          </p:cNvPr>
          <p:cNvGraphicFramePr>
            <a:graphicFrameLocks noGrp="1"/>
          </p:cNvGraphicFramePr>
          <p:nvPr>
            <p:extLst>
              <p:ext uri="{D42A27DB-BD31-4B8C-83A1-F6EECF244321}">
                <p14:modId xmlns:p14="http://schemas.microsoft.com/office/powerpoint/2010/main" val="278115547"/>
              </p:ext>
            </p:extLst>
          </p:nvPr>
        </p:nvGraphicFramePr>
        <p:xfrm>
          <a:off x="366447" y="1699351"/>
          <a:ext cx="11490590" cy="4577514"/>
        </p:xfrm>
        <a:graphic>
          <a:graphicData uri="http://schemas.openxmlformats.org/drawingml/2006/table">
            <a:tbl>
              <a:tblPr firstRow="1" bandRow="1">
                <a:tableStyleId>{2D5ABB26-0587-4C30-8999-92F81FD0307C}</a:tableStyleId>
              </a:tblPr>
              <a:tblGrid>
                <a:gridCol w="3184994">
                  <a:extLst>
                    <a:ext uri="{9D8B030D-6E8A-4147-A177-3AD203B41FA5}">
                      <a16:colId xmlns:a16="http://schemas.microsoft.com/office/drawing/2014/main" val="1209005246"/>
                    </a:ext>
                  </a:extLst>
                </a:gridCol>
                <a:gridCol w="4152798">
                  <a:extLst>
                    <a:ext uri="{9D8B030D-6E8A-4147-A177-3AD203B41FA5}">
                      <a16:colId xmlns:a16="http://schemas.microsoft.com/office/drawing/2014/main" val="1110654787"/>
                    </a:ext>
                  </a:extLst>
                </a:gridCol>
                <a:gridCol w="4152798">
                  <a:extLst>
                    <a:ext uri="{9D8B030D-6E8A-4147-A177-3AD203B41FA5}">
                      <a16:colId xmlns:a16="http://schemas.microsoft.com/office/drawing/2014/main" val="4185904796"/>
                    </a:ext>
                  </a:extLst>
                </a:gridCol>
              </a:tblGrid>
              <a:tr h="434084">
                <a:tc>
                  <a:txBody>
                    <a:bodyPr/>
                    <a:lstStyle/>
                    <a:p>
                      <a:pPr marL="0" indent="0">
                        <a:buNone/>
                      </a:pPr>
                      <a:endParaRPr lang="en-US" sz="1200" b="1">
                        <a:solidFill>
                          <a:schemeClr val="tx1"/>
                        </a:solidFill>
                      </a:endParaRPr>
                    </a:p>
                  </a:txBody>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a:ln>
                            <a:noFill/>
                          </a:ln>
                          <a:solidFill>
                            <a:schemeClr val="tx1"/>
                          </a:solidFill>
                          <a:effectLst/>
                          <a:uLnTx/>
                          <a:uFillTx/>
                          <a:latin typeface="+mn-lt"/>
                          <a:ea typeface="+mn-ea"/>
                          <a:cs typeface="+mn-cs"/>
                        </a:rPr>
                        <a:t>Point Source Capture</a:t>
                      </a:r>
                    </a:p>
                  </a:txBody>
                  <a:tcPr marL="365760">
                    <a:lnR w="6350"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mn-lt"/>
                          <a:ea typeface="+mn-ea"/>
                          <a:cs typeface="+mn-cs"/>
                        </a:rPr>
                        <a:t>Ambient carbon removal </a:t>
                      </a:r>
                    </a:p>
                  </a:txBody>
                  <a:tcPr marL="365760">
                    <a:lnL w="6350" cap="flat" cmpd="sng" algn="ctr">
                      <a:solidFill>
                        <a:schemeClr val="bg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93161297"/>
                  </a:ext>
                </a:extLst>
              </a:tr>
              <a:tr h="663021">
                <a:tc>
                  <a:txBody>
                    <a:bodyPr/>
                    <a:lstStyle/>
                    <a:p>
                      <a:pPr marL="0" indent="0">
                        <a:buNone/>
                      </a:pPr>
                      <a:r>
                        <a:rPr lang="en-US" sz="1200" b="1">
                          <a:solidFill>
                            <a:schemeClr val="tx1"/>
                          </a:solidFill>
                        </a:rPr>
                        <a:t>Description</a:t>
                      </a:r>
                    </a:p>
                  </a:txBody>
                  <a:tcPr>
                    <a:lnB w="6350" cap="flat" cmpd="sng" algn="ctr">
                      <a:solidFill>
                        <a:schemeClr val="tx1"/>
                      </a:solidFill>
                      <a:prstDash val="solid"/>
                      <a:round/>
                      <a:headEnd type="none" w="med" len="med"/>
                      <a:tailEnd type="none" w="med" len="med"/>
                    </a:lnB>
                  </a:tcPr>
                </a:tc>
                <a:tc>
                  <a:txBody>
                    <a:bodyPr/>
                    <a:lstStyle/>
                    <a:p>
                      <a:pPr marL="0" indent="0">
                        <a:spcBef>
                          <a:spcPts val="600"/>
                        </a:spcBef>
                        <a:buFont typeface="Arial" panose="020B0604020202020204" pitchFamily="34" charset="0"/>
                        <a:buNone/>
                      </a:pPr>
                      <a:r>
                        <a:rPr lang="en-US" sz="1200" dirty="0">
                          <a:solidFill>
                            <a:schemeClr val="tx1"/>
                          </a:solidFill>
                        </a:rPr>
                        <a:t>Separation and entrapment of CO</a:t>
                      </a:r>
                      <a:r>
                        <a:rPr lang="en-US" sz="1200" baseline="-25000" dirty="0">
                          <a:solidFill>
                            <a:schemeClr val="tx1"/>
                          </a:solidFill>
                        </a:rPr>
                        <a:t>2</a:t>
                      </a:r>
                      <a:r>
                        <a:rPr lang="en-US" sz="1200" dirty="0">
                          <a:solidFill>
                            <a:schemeClr val="tx1"/>
                          </a:solidFill>
                        </a:rPr>
                        <a:t> before it is released from </a:t>
                      </a:r>
                      <a:r>
                        <a:rPr lang="en-US" sz="1200" b="1" dirty="0">
                          <a:solidFill>
                            <a:schemeClr val="tx1"/>
                          </a:solidFill>
                        </a:rPr>
                        <a:t>large stationary sources </a:t>
                      </a:r>
                      <a:r>
                        <a:rPr lang="en-US" sz="1200" dirty="0">
                          <a:solidFill>
                            <a:schemeClr val="tx1"/>
                          </a:solidFill>
                        </a:rPr>
                        <a:t>(e.g., industrial plants) </a:t>
                      </a:r>
                    </a:p>
                  </a:txBody>
                  <a:tcPr>
                    <a:lnR w="6350" cap="flat" cmpd="sng" algn="ctr">
                      <a:solidFill>
                        <a:schemeClr val="bg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spcBef>
                          <a:spcPts val="600"/>
                        </a:spcBef>
                        <a:buFont typeface="Arial" panose="020B0604020202020204" pitchFamily="34" charset="0"/>
                        <a:buNone/>
                      </a:pPr>
                      <a:r>
                        <a:rPr lang="en-US" sz="1200" b="1">
                          <a:solidFill>
                            <a:schemeClr val="tx1"/>
                          </a:solidFill>
                        </a:rPr>
                        <a:t>Removal of CO</a:t>
                      </a:r>
                      <a:r>
                        <a:rPr lang="en-US" sz="1200" b="1" baseline="-25000">
                          <a:solidFill>
                            <a:schemeClr val="tx1"/>
                          </a:solidFill>
                        </a:rPr>
                        <a:t>2</a:t>
                      </a:r>
                      <a:r>
                        <a:rPr lang="en-US" sz="1200" b="1">
                          <a:solidFill>
                            <a:schemeClr val="tx1"/>
                          </a:solidFill>
                        </a:rPr>
                        <a:t> already in the atmosphere or from biomass energy </a:t>
                      </a:r>
                      <a:r>
                        <a:rPr lang="en-US" sz="1200">
                          <a:solidFill>
                            <a:schemeClr val="tx1"/>
                          </a:solidFill>
                        </a:rPr>
                        <a:t>by targeting diffuse </a:t>
                      </a:r>
                      <a:r>
                        <a:rPr lang="en-US" sz="1200" b="0" i="0" u="none" strike="noStrike" noProof="0">
                          <a:solidFill>
                            <a:schemeClr val="tx1"/>
                          </a:solidFill>
                          <a:latin typeface="+mn-lt"/>
                        </a:rPr>
                        <a:t>CO</a:t>
                      </a:r>
                      <a:r>
                        <a:rPr lang="en-US" sz="800" b="0" i="0" u="none" strike="noStrike" baseline="-25000" noProof="0">
                          <a:solidFill>
                            <a:schemeClr val="tx1"/>
                          </a:solidFill>
                          <a:latin typeface="+mn-lt"/>
                        </a:rPr>
                        <a:t>2</a:t>
                      </a:r>
                      <a:r>
                        <a:rPr lang="en-US" sz="1200" b="0" i="0" u="none" strike="noStrike" baseline="-25000" noProof="0">
                          <a:solidFill>
                            <a:schemeClr val="tx1"/>
                          </a:solidFill>
                          <a:latin typeface="+mn-lt"/>
                        </a:rPr>
                        <a:t> </a:t>
                      </a:r>
                      <a:r>
                        <a:rPr lang="en-US" sz="1200">
                          <a:solidFill>
                            <a:schemeClr val="tx1"/>
                          </a:solidFill>
                        </a:rPr>
                        <a:t>concentrations rather than capturing emissions at the source</a:t>
                      </a:r>
                      <a:endParaRPr lang="en-US" sz="800" b="0" i="0" u="none" strike="noStrike" baseline="-25000" noProof="0">
                        <a:solidFill>
                          <a:schemeClr val="tx1"/>
                        </a:solidFill>
                        <a:latin typeface="Arial"/>
                      </a:endParaRPr>
                    </a:p>
                  </a:txBody>
                  <a:tcPr>
                    <a:lnL w="6350" cap="flat" cmpd="sng" algn="ctr">
                      <a:solidFill>
                        <a:schemeClr val="bg1"/>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05080875"/>
                  </a:ext>
                </a:extLst>
              </a:tr>
              <a:tr h="1026177">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a:solidFill>
                            <a:schemeClr val="tx1"/>
                          </a:solidFill>
                        </a:rPr>
                        <a:t>Examples</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1200"/>
                        </a:spcBef>
                        <a:spcAft>
                          <a:spcPts val="0"/>
                        </a:spcAft>
                        <a:buClrTx/>
                        <a:buSzTx/>
                        <a:buFontTx/>
                        <a:buNone/>
                      </a:pPr>
                      <a:r>
                        <a:rPr lang="en-US" sz="1200">
                          <a:solidFill>
                            <a:schemeClr val="tx1"/>
                          </a:solidFill>
                        </a:rPr>
                        <a:t>Applications to Iron &amp; Steel, Cement, Freight, Blue Hydrogen &amp; Ammonia</a:t>
                      </a: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dirty="0">
                          <a:solidFill>
                            <a:schemeClr val="tx1"/>
                          </a:solidFill>
                        </a:rPr>
                        <a:t>DAC, field weathering, mineralization, direct ocean removal, ocean alkalinity enhancement </a:t>
                      </a:r>
                    </a:p>
                  </a:txBody>
                  <a:tcP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75524056"/>
                  </a:ext>
                </a:extLst>
              </a:tr>
              <a:tr h="663021">
                <a:tc>
                  <a:txBody>
                    <a:bodyPr/>
                    <a:lstStyle/>
                    <a:p>
                      <a:pPr marL="0" indent="0">
                        <a:buNone/>
                      </a:pPr>
                      <a:r>
                        <a:rPr lang="en-US" sz="1200" b="1" dirty="0"/>
                        <a:t>% share of total CO</a:t>
                      </a:r>
                      <a:r>
                        <a:rPr lang="en-US" sz="1200" b="1" baseline="-25000" dirty="0"/>
                        <a:t>2</a:t>
                      </a:r>
                      <a:r>
                        <a:rPr lang="en-US" sz="1200" b="1" dirty="0"/>
                        <a:t> captured using carbon capture technologies, by method</a:t>
                      </a:r>
                      <a:endParaRPr lang="en-US" sz="1200" b="1" baseline="-25000" dirty="0">
                        <a:solidFill>
                          <a:schemeClr val="tx1"/>
                        </a:solidFill>
                      </a:endParaRP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400050" algn="ctr">
                        <a:buNone/>
                        <a:tabLst/>
                      </a:pPr>
                      <a:endParaRPr lang="en-US" sz="1200">
                        <a:solidFill>
                          <a:schemeClr val="tx1"/>
                        </a:solidFill>
                      </a:endParaRP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460375" algn="ctr">
                        <a:buNone/>
                        <a:tabLst/>
                      </a:pPr>
                      <a:endParaRPr lang="en-US" sz="1200">
                        <a:solidFill>
                          <a:schemeClr val="tx1"/>
                        </a:solidFill>
                      </a:endParaRPr>
                    </a:p>
                  </a:txBody>
                  <a:tcP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74235953"/>
                  </a:ext>
                </a:extLst>
              </a:tr>
              <a:tr h="559886">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dirty="0">
                          <a:solidFill>
                            <a:schemeClr val="tx1"/>
                          </a:solidFill>
                        </a:rPr>
                        <a:t>Current CO</a:t>
                      </a:r>
                      <a:r>
                        <a:rPr lang="en-US" sz="1200" b="1" baseline="-25000" dirty="0">
                          <a:solidFill>
                            <a:schemeClr val="tx1"/>
                          </a:solidFill>
                        </a:rPr>
                        <a:t>2</a:t>
                      </a:r>
                      <a:r>
                        <a:rPr lang="en-US" sz="1200" b="1" baseline="0" dirty="0">
                          <a:solidFill>
                            <a:schemeClr val="tx1"/>
                          </a:solidFill>
                        </a:rPr>
                        <a:t> absorption </a:t>
                      </a:r>
                      <a:br>
                        <a:rPr lang="en-US" sz="1200" b="1" baseline="0" dirty="0">
                          <a:solidFill>
                            <a:srgbClr val="000000"/>
                          </a:solidFill>
                        </a:rPr>
                      </a:br>
                      <a:r>
                        <a:rPr lang="en-US" sz="1200" b="1" baseline="0" dirty="0">
                          <a:solidFill>
                            <a:schemeClr val="tx1"/>
                          </a:solidFill>
                        </a:rPr>
                        <a:t>(per year)</a:t>
                      </a:r>
                      <a:endParaRPr lang="en-US" sz="1200" b="1" baseline="-25000" dirty="0">
                        <a:solidFill>
                          <a:schemeClr val="tx1"/>
                        </a:solidFill>
                      </a:endParaRP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mn-lt"/>
                          <a:ea typeface="+mn-ea"/>
                          <a:cs typeface="+mn-cs"/>
                        </a:rPr>
                        <a:t>~50 MtCO</a:t>
                      </a:r>
                      <a:r>
                        <a:rPr kumimoji="0" lang="en-US" sz="1200" b="1" i="0" u="none" strike="noStrike" kern="1200" cap="none" spc="0" normalizeH="0" baseline="-25000" noProof="0">
                          <a:ln>
                            <a:noFill/>
                          </a:ln>
                          <a:solidFill>
                            <a:schemeClr val="tx1"/>
                          </a:solidFill>
                          <a:effectLst/>
                          <a:uLnTx/>
                          <a:uFillTx/>
                          <a:latin typeface="+mn-lt"/>
                          <a:ea typeface="+mn-ea"/>
                          <a:cs typeface="+mn-cs"/>
                        </a:rPr>
                        <a:t>2</a:t>
                      </a: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mn-lt"/>
                          <a:ea typeface="+mn-ea"/>
                          <a:cs typeface="+mn-cs"/>
                        </a:rPr>
                        <a:t>&lt;1 MtCO</a:t>
                      </a:r>
                      <a:r>
                        <a:rPr kumimoji="0" lang="en-US" sz="1200" b="1" i="0" u="none" strike="noStrike" kern="1200" cap="none" spc="0" normalizeH="0" baseline="-25000" noProof="0">
                          <a:ln>
                            <a:noFill/>
                          </a:ln>
                          <a:solidFill>
                            <a:schemeClr val="tx1"/>
                          </a:solidFill>
                          <a:effectLst/>
                          <a:uLnTx/>
                          <a:uFillTx/>
                          <a:latin typeface="+mn-lt"/>
                          <a:ea typeface="+mn-ea"/>
                          <a:cs typeface="+mn-cs"/>
                        </a:rPr>
                        <a:t>2</a:t>
                      </a:r>
                    </a:p>
                  </a:txBody>
                  <a:tcP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67827974"/>
                  </a:ext>
                </a:extLst>
              </a:tr>
              <a:tr h="568304">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dirty="0">
                          <a:solidFill>
                            <a:schemeClr val="tx1"/>
                          </a:solidFill>
                        </a:rPr>
                        <a:t>Technological readiness level</a:t>
                      </a:r>
                      <a:endParaRPr lang="en-US" sz="1200" b="1" baseline="-25000" dirty="0">
                        <a:solidFill>
                          <a:schemeClr val="tx1"/>
                        </a:solidFill>
                      </a:endParaRPr>
                    </a:p>
                    <a:p>
                      <a:pPr marL="0" marR="0" lvl="0" indent="0" algn="l" defTabSz="711200" rtl="0" eaLnBrk="1" fontAlgn="auto" latinLnBrk="0" hangingPunct="1">
                        <a:lnSpc>
                          <a:spcPct val="100000"/>
                        </a:lnSpc>
                        <a:spcBef>
                          <a:spcPts val="1200"/>
                        </a:spcBef>
                        <a:spcAft>
                          <a:spcPts val="0"/>
                        </a:spcAft>
                        <a:buClrTx/>
                        <a:buSzTx/>
                        <a:buFontTx/>
                        <a:buNone/>
                        <a:tabLst/>
                        <a:defRPr/>
                      </a:pPr>
                      <a:endParaRPr lang="en-US" sz="1200" b="1" baseline="-25000" dirty="0">
                        <a:solidFill>
                          <a:schemeClr val="tx1"/>
                        </a:solidFill>
                      </a:endParaRP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mn-lt"/>
                          <a:ea typeface="+mn-ea"/>
                          <a:cs typeface="+mn-cs"/>
                        </a:rPr>
                        <a:t>High with immediate scalability</a:t>
                      </a: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Low to medium with limited scalability;</a:t>
                      </a:r>
                      <a:br>
                        <a:rPr kumimoji="0" lang="en-US" sz="1200" b="1" i="0" u="none" strike="noStrike" kern="1200" cap="none" spc="0" normalizeH="0" baseline="0" noProof="0" dirty="0">
                          <a:ln>
                            <a:noFill/>
                          </a:ln>
                          <a:solidFill>
                            <a:srgbClr val="000000"/>
                          </a:solidFill>
                          <a:effectLst/>
                          <a:uLnTx/>
                          <a:uFillTx/>
                          <a:latin typeface="+mn-lt"/>
                          <a:ea typeface="+mn-ea"/>
                          <a:cs typeface="+mn-cs"/>
                        </a:rPr>
                      </a:br>
                      <a:r>
                        <a:rPr kumimoji="0" lang="en-US" sz="1200" b="0" i="1" u="none" strike="noStrike" kern="1200" cap="none" spc="0" normalizeH="0" baseline="0" noProof="0" dirty="0">
                          <a:ln>
                            <a:noFill/>
                          </a:ln>
                          <a:solidFill>
                            <a:schemeClr val="tx1"/>
                          </a:solidFill>
                          <a:effectLst/>
                          <a:uLnTx/>
                          <a:uFillTx/>
                          <a:latin typeface="+mn-lt"/>
                          <a:ea typeface="+mn-ea"/>
                          <a:cs typeface="+mn-cs"/>
                        </a:rPr>
                        <a:t>DAC is medium while the others are relatively low</a:t>
                      </a:r>
                      <a:endParaRPr kumimoji="0" lang="en-US" sz="1200" b="1" i="1" u="none" strike="noStrike" kern="1200" cap="none" spc="0" normalizeH="0" baseline="0" noProof="0" dirty="0">
                        <a:ln>
                          <a:noFill/>
                        </a:ln>
                        <a:solidFill>
                          <a:schemeClr val="tx1"/>
                        </a:solidFill>
                        <a:effectLst/>
                        <a:uLnTx/>
                        <a:uFillTx/>
                        <a:latin typeface="+mn-lt"/>
                        <a:ea typeface="+mn-ea"/>
                        <a:cs typeface="+mn-cs"/>
                      </a:endParaRPr>
                    </a:p>
                  </a:txBody>
                  <a:tcP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10908883"/>
                  </a:ext>
                </a:extLst>
              </a:tr>
              <a:tr h="663021">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baseline="0">
                          <a:solidFill>
                            <a:schemeClr val="tx1"/>
                          </a:solidFill>
                        </a:rPr>
                        <a:t>Cost of CCUS </a:t>
                      </a:r>
                      <a:r>
                        <a:rPr kumimoji="0" lang="en-US" sz="1200" b="1" i="0" u="none" strike="noStrike" kern="1200" cap="none" spc="0" normalizeH="0" baseline="0" noProof="0">
                          <a:ln>
                            <a:noFill/>
                          </a:ln>
                          <a:solidFill>
                            <a:schemeClr val="tx1"/>
                          </a:solidFill>
                          <a:effectLst/>
                          <a:uLnTx/>
                          <a:uFillTx/>
                          <a:latin typeface="+mn-lt"/>
                          <a:ea typeface="+mn-ea"/>
                          <a:cs typeface="+mn-cs"/>
                        </a:rPr>
                        <a:t>per ton of CO</a:t>
                      </a:r>
                      <a:r>
                        <a:rPr kumimoji="0" lang="en-US" sz="1200" b="1" i="0" u="none" strike="noStrike" kern="1200" cap="none" spc="0" normalizeH="0" baseline="-25000" noProof="0">
                          <a:ln>
                            <a:noFill/>
                          </a:ln>
                          <a:solidFill>
                            <a:schemeClr val="tx1"/>
                          </a:solidFill>
                          <a:effectLst/>
                          <a:uLnTx/>
                          <a:uFillTx/>
                          <a:latin typeface="+mn-lt"/>
                          <a:ea typeface="+mn-ea"/>
                          <a:cs typeface="+mn-cs"/>
                        </a:rPr>
                        <a:t>2 </a:t>
                      </a:r>
                      <a:endParaRPr lang="en-US" sz="1200" b="1" baseline="0">
                        <a:solidFill>
                          <a:schemeClr val="tx1"/>
                        </a:solidFill>
                      </a:endParaRP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mn-lt"/>
                          <a:ea typeface="+mn-ea"/>
                          <a:cs typeface="+mn-cs"/>
                        </a:rPr>
                        <a:t>$27-$150 </a:t>
                      </a:r>
                      <a:r>
                        <a:rPr kumimoji="0" lang="en-US" sz="1200" b="0" i="0" u="none" strike="noStrike" kern="1200" cap="none" spc="0" normalizeH="0" baseline="0" noProof="0">
                          <a:ln>
                            <a:noFill/>
                          </a:ln>
                          <a:solidFill>
                            <a:schemeClr val="tx1"/>
                          </a:solidFill>
                          <a:effectLst/>
                          <a:uLnTx/>
                          <a:uFillTx/>
                          <a:latin typeface="+mn-lt"/>
                          <a:ea typeface="+mn-ea"/>
                          <a:cs typeface="+mn-cs"/>
                        </a:rPr>
                        <a:t>depending on industry</a:t>
                      </a:r>
                      <a:endParaRPr kumimoji="0" lang="en-US" sz="1200" b="1" i="0" u="none" strike="noStrike" kern="1200" cap="none" spc="0" normalizeH="0" baseline="-25000" noProof="0">
                        <a:ln>
                          <a:noFill/>
                        </a:ln>
                        <a:solidFill>
                          <a:schemeClr val="tx1"/>
                        </a:solidFill>
                        <a:effectLst/>
                        <a:uLnTx/>
                        <a:uFillTx/>
                        <a:latin typeface="+mn-lt"/>
                        <a:ea typeface="+mn-ea"/>
                        <a:cs typeface="+mn-cs"/>
                      </a:endParaRP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DAC:</a:t>
                      </a:r>
                      <a:r>
                        <a:rPr kumimoji="0" lang="en-US" sz="1200" b="0" i="0" u="none" strike="noStrike" kern="1200" cap="none" spc="0" normalizeH="0" baseline="0" noProof="0" dirty="0">
                          <a:ln>
                            <a:noFill/>
                          </a:ln>
                          <a:solidFill>
                            <a:schemeClr val="tx1"/>
                          </a:solidFill>
                          <a:effectLst/>
                          <a:uLnTx/>
                          <a:uFillTx/>
                          <a:latin typeface="+mn-lt"/>
                          <a:ea typeface="+mn-ea"/>
                          <a:cs typeface="+mn-cs"/>
                        </a:rPr>
                        <a:t> $135-$345</a:t>
                      </a:r>
                      <a:br>
                        <a:rPr kumimoji="0" lang="en-US" sz="1200" b="1" i="0" u="none" strike="noStrike" kern="1200" cap="none" spc="0" normalizeH="0" baseline="0" noProof="0" dirty="0">
                          <a:ln>
                            <a:noFill/>
                          </a:ln>
                          <a:solidFill>
                            <a:schemeClr val="tx1"/>
                          </a:solidFill>
                          <a:effectLst/>
                          <a:uLnTx/>
                          <a:uFillTx/>
                          <a:latin typeface="+mn-lt"/>
                          <a:ea typeface="+mn-ea"/>
                          <a:cs typeface="+mn-cs"/>
                        </a:rPr>
                      </a:br>
                      <a:r>
                        <a:rPr kumimoji="0" lang="en-US" sz="1200" b="1" i="0" u="none" strike="noStrike" kern="1200" cap="none" spc="0" normalizeH="0" baseline="0" noProof="0" dirty="0">
                          <a:ln>
                            <a:noFill/>
                          </a:ln>
                          <a:solidFill>
                            <a:schemeClr val="tx1"/>
                          </a:solidFill>
                          <a:effectLst/>
                          <a:uLnTx/>
                          <a:uFillTx/>
                          <a:latin typeface="+mn-lt"/>
                          <a:ea typeface="+mn-ea"/>
                          <a:cs typeface="+mn-cs"/>
                        </a:rPr>
                        <a:t>Enhanced weathering: </a:t>
                      </a:r>
                      <a:r>
                        <a:rPr kumimoji="0" lang="en-US" sz="1200" b="0" i="0" u="none" strike="noStrike" kern="1200" cap="none" spc="0" normalizeH="0" baseline="0" noProof="0" dirty="0">
                          <a:ln>
                            <a:noFill/>
                          </a:ln>
                          <a:solidFill>
                            <a:schemeClr val="tx1"/>
                          </a:solidFill>
                          <a:effectLst/>
                          <a:uLnTx/>
                          <a:uFillTx/>
                          <a:latin typeface="+mn-lt"/>
                          <a:ea typeface="+mn-ea"/>
                          <a:cs typeface="+mn-cs"/>
                        </a:rPr>
                        <a:t>$50-$200</a:t>
                      </a:r>
                      <a:br>
                        <a:rPr kumimoji="0" lang="en-US" sz="1200" b="1" i="0" u="none" strike="noStrike" kern="1200" cap="none" spc="0" normalizeH="0" baseline="0" noProof="0" dirty="0">
                          <a:ln>
                            <a:noFill/>
                          </a:ln>
                          <a:solidFill>
                            <a:schemeClr val="tx1"/>
                          </a:solidFill>
                          <a:effectLst/>
                          <a:uLnTx/>
                          <a:uFillTx/>
                          <a:latin typeface="+mn-lt"/>
                          <a:ea typeface="+mn-ea"/>
                          <a:cs typeface="+mn-cs"/>
                        </a:rPr>
                      </a:br>
                      <a:r>
                        <a:rPr kumimoji="0" lang="en-US" sz="1200" b="1" i="0" u="none" strike="noStrike" kern="1200" cap="none" spc="0" normalizeH="0" baseline="0" noProof="0" dirty="0">
                          <a:ln>
                            <a:noFill/>
                          </a:ln>
                          <a:solidFill>
                            <a:schemeClr val="tx1"/>
                          </a:solidFill>
                          <a:effectLst/>
                          <a:uLnTx/>
                          <a:uFillTx/>
                          <a:latin typeface="+mn-lt"/>
                          <a:ea typeface="+mn-ea"/>
                          <a:cs typeface="+mn-cs"/>
                        </a:rPr>
                        <a:t>Ocean methods: </a:t>
                      </a:r>
                      <a:r>
                        <a:rPr kumimoji="0" lang="en-US" sz="1200" b="0" i="0" u="none" strike="noStrike" kern="1200" cap="none" spc="0" normalizeH="0" baseline="0" noProof="0" dirty="0">
                          <a:ln>
                            <a:noFill/>
                          </a:ln>
                          <a:solidFill>
                            <a:schemeClr val="tx1"/>
                          </a:solidFill>
                          <a:effectLst/>
                          <a:uLnTx/>
                          <a:uFillTx/>
                          <a:latin typeface="+mn-lt"/>
                          <a:ea typeface="+mn-ea"/>
                          <a:cs typeface="+mn-cs"/>
                        </a:rPr>
                        <a:t>$50-$150</a:t>
                      </a:r>
                    </a:p>
                  </a:txBody>
                  <a:tcP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20094025"/>
                  </a:ext>
                </a:extLst>
              </a:tr>
            </a:tbl>
          </a:graphicData>
        </a:graphic>
      </p:graphicFrame>
      <p:sp>
        <p:nvSpPr>
          <p:cNvPr id="64" name="Oval 63">
            <a:extLst>
              <a:ext uri="{FF2B5EF4-FFF2-40B4-BE49-F238E27FC236}">
                <a16:creationId xmlns:a16="http://schemas.microsoft.com/office/drawing/2014/main" id="{DE3A70AB-683F-A7D8-1C1E-FF605D9E3EEB}"/>
              </a:ext>
            </a:extLst>
          </p:cNvPr>
          <p:cNvSpPr/>
          <p:nvPr/>
        </p:nvSpPr>
        <p:spPr bwMode="gray">
          <a:xfrm>
            <a:off x="7752137" y="1731974"/>
            <a:ext cx="274320" cy="27432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50" b="1" i="0" u="none" strike="noStrike" kern="1200" cap="none" spc="0" normalizeH="0" baseline="0" noProof="0">
                <a:ln>
                  <a:noFill/>
                </a:ln>
                <a:solidFill>
                  <a:srgbClr val="FFFFFF"/>
                </a:solidFill>
                <a:effectLst/>
                <a:uLnTx/>
                <a:uFillTx/>
                <a:latin typeface="Arial"/>
                <a:ea typeface="+mn-ea"/>
                <a:cs typeface="+mn-cs"/>
              </a:rPr>
              <a:t>2</a:t>
            </a:r>
            <a:endParaRPr kumimoji="0" lang="en-US" sz="1150" b="1" i="0" u="none" strike="noStrike" kern="1200" cap="none" spc="0" normalizeH="0" baseline="0" noProof="0">
              <a:ln>
                <a:noFill/>
              </a:ln>
              <a:solidFill>
                <a:srgbClr val="FFFFFF"/>
              </a:solidFill>
              <a:effectLst/>
              <a:uLnTx/>
              <a:uFillTx/>
              <a:latin typeface="Arial"/>
              <a:ea typeface="+mn-ea"/>
              <a:cs typeface="Arial"/>
            </a:endParaRPr>
          </a:p>
        </p:txBody>
      </p:sp>
      <p:sp>
        <p:nvSpPr>
          <p:cNvPr id="75" name="Oval 74">
            <a:extLst>
              <a:ext uri="{FF2B5EF4-FFF2-40B4-BE49-F238E27FC236}">
                <a16:creationId xmlns:a16="http://schemas.microsoft.com/office/drawing/2014/main" id="{540F3EFC-49D5-BD8D-43DF-898027F4E124}"/>
              </a:ext>
            </a:extLst>
          </p:cNvPr>
          <p:cNvSpPr/>
          <p:nvPr/>
        </p:nvSpPr>
        <p:spPr bwMode="gray">
          <a:xfrm>
            <a:off x="3580124" y="1731974"/>
            <a:ext cx="274320" cy="274320"/>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50" b="1" i="0" u="none" strike="noStrike" kern="1200" cap="none" spc="0" normalizeH="0" baseline="0" noProof="0">
                <a:ln>
                  <a:noFill/>
                </a:ln>
                <a:solidFill>
                  <a:srgbClr val="FFFFFF"/>
                </a:solidFill>
                <a:effectLst/>
                <a:uLnTx/>
                <a:uFillTx/>
                <a:latin typeface="Arial"/>
                <a:ea typeface="+mn-ea"/>
                <a:cs typeface="+mn-cs"/>
              </a:rPr>
              <a:t>1</a:t>
            </a:r>
            <a:endParaRPr kumimoji="0" lang="en-US" sz="1150" b="1" i="0" u="none" strike="noStrike" kern="1200" cap="none" spc="0" normalizeH="0" baseline="0" noProof="0">
              <a:ln>
                <a:noFill/>
              </a:ln>
              <a:solidFill>
                <a:srgbClr val="FFFFFF"/>
              </a:solidFill>
              <a:effectLst/>
              <a:uLnTx/>
              <a:uFillTx/>
              <a:latin typeface="Arial"/>
              <a:ea typeface="+mn-ea"/>
              <a:cs typeface="Arial"/>
            </a:endParaRPr>
          </a:p>
        </p:txBody>
      </p:sp>
      <p:sp>
        <p:nvSpPr>
          <p:cNvPr id="113" name="btfpNotesBox962619">
            <a:extLst>
              <a:ext uri="{FF2B5EF4-FFF2-40B4-BE49-F238E27FC236}">
                <a16:creationId xmlns:a16="http://schemas.microsoft.com/office/drawing/2014/main" id="{A46C3807-2BA1-1B82-4A96-9D2B69B0A942}"/>
              </a:ext>
            </a:extLst>
          </p:cNvPr>
          <p:cNvSpPr txBox="1"/>
          <p:nvPr>
            <p:custDataLst>
              <p:tags r:id="rId3"/>
            </p:custDataLst>
          </p:nvPr>
        </p:nvSpPr>
        <p:spPr bwMode="gray">
          <a:xfrm>
            <a:off x="330200" y="6272784"/>
            <a:ext cx="11531600" cy="492443"/>
          </a:xfrm>
          <a:prstGeom prst="rect">
            <a:avLst/>
          </a:prstGeom>
          <a:noFill/>
        </p:spPr>
        <p:txBody>
          <a:bodyPr vert="horz"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srgbClr val="000000"/>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IEA,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6"/>
              </a:rPr>
              <a:t>CCUS</a:t>
            </a:r>
            <a:r>
              <a:rPr kumimoji="0" lang="en-US" sz="800" b="0" i="0" u="none" strike="noStrike" kern="1200" cap="none" spc="0" normalizeH="0" baseline="0" noProof="0" dirty="0">
                <a:ln>
                  <a:noFill/>
                </a:ln>
                <a:solidFill>
                  <a:srgbClr val="000000"/>
                </a:solidFill>
                <a:effectLst/>
                <a:uLnTx/>
                <a:uFillTx/>
                <a:latin typeface="Arial"/>
                <a:ea typeface="+mn-ea"/>
                <a:cs typeface="+mn-cs"/>
              </a:rPr>
              <a:t> (2025); IEA,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7"/>
              </a:rPr>
              <a:t>BECCS</a:t>
            </a:r>
            <a:r>
              <a:rPr kumimoji="0" lang="en-US" sz="800" b="0" i="0" u="none" strike="noStrike" kern="1200" cap="none" spc="0" normalizeH="0" baseline="0" noProof="0" dirty="0">
                <a:ln>
                  <a:noFill/>
                </a:ln>
                <a:solidFill>
                  <a:srgbClr val="000000"/>
                </a:solidFill>
                <a:effectLst/>
                <a:uLnTx/>
                <a:uFillTx/>
                <a:latin typeface="Arial"/>
                <a:ea typeface="+mn-ea"/>
                <a:cs typeface="+mn-cs"/>
              </a:rPr>
              <a:t> (2023); IEA,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8"/>
              </a:rPr>
              <a:t>DAC</a:t>
            </a:r>
            <a:r>
              <a:rPr kumimoji="0" lang="en-US" sz="800" b="0" i="0" u="none" strike="noStrike" kern="1200" cap="none" spc="0" normalizeH="0" baseline="0" noProof="0" dirty="0">
                <a:ln>
                  <a:noFill/>
                </a:ln>
                <a:solidFill>
                  <a:srgbClr val="000000"/>
                </a:solidFill>
                <a:effectLst/>
                <a:uLnTx/>
                <a:uFillTx/>
                <a:latin typeface="Arial"/>
                <a:ea typeface="+mn-ea"/>
                <a:cs typeface="+mn-cs"/>
              </a:rPr>
              <a:t> (2022); DOE, </a:t>
            </a:r>
            <a:r>
              <a:rPr kumimoji="0" lang="en-US" altLang="zh-CN" sz="800" b="0" i="0" u="none" strike="noStrike" kern="1200" cap="none" spc="0" normalizeH="0" baseline="0" noProof="0" dirty="0">
                <a:ln>
                  <a:noFill/>
                </a:ln>
                <a:solidFill>
                  <a:srgbClr val="000000"/>
                </a:solidFill>
                <a:effectLst/>
                <a:uLnTx/>
                <a:uFillTx/>
                <a:latin typeface="Arial"/>
                <a:ea typeface="+mn-ea"/>
                <a:cs typeface="+mn-cs"/>
                <a:hlinkClick r:id="rId19"/>
              </a:rPr>
              <a:t>Pathways to Commercial Liftoff: Industrial Decarbonization</a:t>
            </a:r>
            <a:r>
              <a:rPr kumimoji="0" lang="en-US" sz="800" b="0" i="0" u="none" strike="noStrike" kern="1200" cap="none" spc="0" normalizeH="0" baseline="0" noProof="0" dirty="0">
                <a:ln>
                  <a:noFill/>
                </a:ln>
                <a:solidFill>
                  <a:srgbClr val="000000"/>
                </a:solidFill>
                <a:effectLst/>
                <a:uLnTx/>
                <a:uFillTx/>
                <a:latin typeface="Arial"/>
                <a:ea typeface="+mn-ea"/>
                <a:cs typeface="+mn-cs"/>
              </a:rPr>
              <a:t>, (2023).</a:t>
            </a:r>
            <a:endParaRPr kumimoji="0" lang="en-US" sz="18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Yosafat Partogi, Anda Wang, Hyae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0"/>
              </a:rPr>
              <a:t>Gernot Wagner</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1"/>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22"/>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btfpCallout843070">
            <a:extLst>
              <a:ext uri="{FF2B5EF4-FFF2-40B4-BE49-F238E27FC236}">
                <a16:creationId xmlns:a16="http://schemas.microsoft.com/office/drawing/2014/main" id="{54C58010-C55D-CD1C-5A9F-FEA0273A1905}"/>
              </a:ext>
            </a:extLst>
          </p:cNvPr>
          <p:cNvSpPr/>
          <p:nvPr/>
        </p:nvSpPr>
        <p:spPr bwMode="gray">
          <a:xfrm>
            <a:off x="5992109" y="3906885"/>
            <a:ext cx="1337865" cy="514886"/>
          </a:xfrm>
          <a:prstGeom prst="wedgeRectCallout">
            <a:avLst>
              <a:gd name="adj1" fmla="val -65755"/>
              <a:gd name="adj2" fmla="val 3055"/>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Arial"/>
                <a:ea typeface="+mn-ea"/>
                <a:cs typeface="+mn-cs"/>
              </a:rPr>
              <a:t>Vast majority of current capture is industrial point source</a:t>
            </a:r>
            <a:endParaRPr kumimoji="0" lang="en-US" sz="800" b="1"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23" name="Chart 22">
            <a:extLst>
              <a:ext uri="{FF2B5EF4-FFF2-40B4-BE49-F238E27FC236}">
                <a16:creationId xmlns:a16="http://schemas.microsoft.com/office/drawing/2014/main" id="{264CA33B-B797-0387-CEAD-19EDEEA957A4}"/>
              </a:ext>
            </a:extLst>
          </p:cNvPr>
          <p:cNvGraphicFramePr/>
          <p:nvPr>
            <p:custDataLst>
              <p:tags r:id="rId4"/>
            </p:custDataLst>
          </p:nvPr>
        </p:nvGraphicFramePr>
        <p:xfrm>
          <a:off x="4664075" y="2879725"/>
          <a:ext cx="1927225" cy="1046163"/>
        </p:xfrm>
        <a:graphic>
          <a:graphicData uri="http://schemas.openxmlformats.org/drawingml/2006/chart">
            <c:chart xmlns:c="http://schemas.openxmlformats.org/drawingml/2006/chart" xmlns:r="http://schemas.openxmlformats.org/officeDocument/2006/relationships" r:id="rId23"/>
          </a:graphicData>
        </a:graphic>
      </p:graphicFrame>
      <p:sp>
        <p:nvSpPr>
          <p:cNvPr id="34" name="Text Placeholder 10">
            <a:extLst>
              <a:ext uri="{FF2B5EF4-FFF2-40B4-BE49-F238E27FC236}">
                <a16:creationId xmlns:a16="http://schemas.microsoft.com/office/drawing/2014/main" id="{D0A28D73-E599-8A32-2F79-1051494CAB36}"/>
              </a:ext>
            </a:extLst>
          </p:cNvPr>
          <p:cNvSpPr>
            <a:spLocks noGrp="1"/>
          </p:cNvSpPr>
          <p:nvPr>
            <p:custDataLst>
              <p:tags r:id="rId5"/>
            </p:custDataLst>
          </p:nvPr>
        </p:nvSpPr>
        <p:spPr bwMode="auto">
          <a:xfrm>
            <a:off x="5762625" y="3032125"/>
            <a:ext cx="35718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0CBFFF4D-D8DF-48A2-B22C-42B174738CCD}" type="datetime'''''''''''''''''''''C''e''me''''n''t'''''''''">
              <a:rPr kumimoji="0" lang="en-US"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Cement</a:t>
            </a:fld>
            <a:endParaRPr kumimoji="0" 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70" name="Text Placeholder 10">
            <a:extLst>
              <a:ext uri="{FF2B5EF4-FFF2-40B4-BE49-F238E27FC236}">
                <a16:creationId xmlns:a16="http://schemas.microsoft.com/office/drawing/2014/main" id="{303A0479-63BE-08CB-B26E-5632E20AD099}"/>
              </a:ext>
            </a:extLst>
          </p:cNvPr>
          <p:cNvSpPr>
            <a:spLocks noGrp="1"/>
          </p:cNvSpPr>
          <p:nvPr>
            <p:custDataLst>
              <p:tags r:id="rId6"/>
            </p:custDataLst>
          </p:nvPr>
        </p:nvSpPr>
        <p:spPr bwMode="gray">
          <a:xfrm>
            <a:off x="5800725" y="3351213"/>
            <a:ext cx="233363" cy="122238"/>
          </a:xfrm>
          <a:prstGeom prst="rect">
            <a:avLst/>
          </a:prstGeom>
          <a:solidFill>
            <a:schemeClr val="accent2"/>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638E31AC-8458-4F5B-85FB-86C1190B00E8}" type="datetime'''1''''''''''''''''''''''''''''''5''''%'''''''''''''''">
              <a:rPr kumimoji="0" lang="en-US" alt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15%</a:t>
            </a:fld>
            <a:endParaRPr kumimoji="0" lang="en-US" sz="800" b="0" i="0" u="none" strike="noStrike" kern="1200" cap="none" spc="0" normalizeH="0" baseline="0" noProof="0">
              <a:ln>
                <a:noFill/>
              </a:ln>
              <a:solidFill>
                <a:srgbClr val="FFFFFF"/>
              </a:solidFill>
              <a:effectLst/>
              <a:uLnTx/>
              <a:uFillTx/>
              <a:latin typeface="Arial"/>
              <a:ea typeface="+mn-ea"/>
              <a:cs typeface="+mn-cs"/>
            </a:endParaRPr>
          </a:p>
        </p:txBody>
      </p:sp>
      <p:sp>
        <p:nvSpPr>
          <p:cNvPr id="8" name="Text Placeholder 10">
            <a:extLst>
              <a:ext uri="{FF2B5EF4-FFF2-40B4-BE49-F238E27FC236}">
                <a16:creationId xmlns:a16="http://schemas.microsoft.com/office/drawing/2014/main" id="{2FA4C63E-1E99-5197-03A0-98A351279716}"/>
              </a:ext>
            </a:extLst>
          </p:cNvPr>
          <p:cNvSpPr>
            <a:spLocks noGrp="1"/>
          </p:cNvSpPr>
          <p:nvPr>
            <p:custDataLst>
              <p:tags r:id="rId7"/>
            </p:custDataLst>
          </p:nvPr>
        </p:nvSpPr>
        <p:spPr bwMode="auto">
          <a:xfrm>
            <a:off x="5934075" y="3359150"/>
            <a:ext cx="53498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BB27025F-03F8-4B6D-A5B0-FAB2C416EF61}" type="datetime'''St''''''''''''''e''e''l'''' &amp;'''' Ir''''o''''''n'">
              <a:rPr kumimoji="0" lang="en-US"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Steel &amp; Iron</a:t>
            </a:fld>
            <a:endParaRPr kumimoji="0" 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9" name="Text Placeholder 10">
            <a:extLst>
              <a:ext uri="{FF2B5EF4-FFF2-40B4-BE49-F238E27FC236}">
                <a16:creationId xmlns:a16="http://schemas.microsoft.com/office/drawing/2014/main" id="{9192DF91-F3B1-C340-718A-483BAF769B95}"/>
              </a:ext>
            </a:extLst>
          </p:cNvPr>
          <p:cNvSpPr>
            <a:spLocks noGrp="1"/>
          </p:cNvSpPr>
          <p:nvPr>
            <p:custDataLst>
              <p:tags r:id="rId8"/>
            </p:custDataLst>
          </p:nvPr>
        </p:nvSpPr>
        <p:spPr bwMode="auto">
          <a:xfrm>
            <a:off x="5373688" y="3684588"/>
            <a:ext cx="42386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BC224332-BCF5-4443-A047-830EB0D5C731}" type="datetime'C''h''''''''''''''''''e''''''mi''''c''''''''a''''l'''">
              <a:rPr kumimoji="0" lang="en-US"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Chemical</a:t>
            </a:fld>
            <a:endParaRPr kumimoji="0" 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25" name="Text Placeholder 10">
            <a:extLst>
              <a:ext uri="{FF2B5EF4-FFF2-40B4-BE49-F238E27FC236}">
                <a16:creationId xmlns:a16="http://schemas.microsoft.com/office/drawing/2014/main" id="{D790CB3E-67E1-5BB7-7C17-8075CD74CC41}"/>
              </a:ext>
            </a:extLst>
          </p:cNvPr>
          <p:cNvSpPr>
            <a:spLocks noGrp="1"/>
          </p:cNvSpPr>
          <p:nvPr>
            <p:custDataLst>
              <p:tags r:id="rId9"/>
            </p:custDataLst>
          </p:nvPr>
        </p:nvSpPr>
        <p:spPr bwMode="auto">
          <a:xfrm>
            <a:off x="5073650" y="3116263"/>
            <a:ext cx="30638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F2BF89DA-429B-4284-98A1-B32A23D4E6EB}" type="datetime'''''''''O''''''''''t''''''h''''''''''e''''''''''rs'''''''''">
              <a:rPr kumimoji="0" lang="en-US"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Others</a:t>
            </a:fld>
            <a:endParaRPr kumimoji="0" 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13" name="Text Placeholder 10">
            <a:extLst>
              <a:ext uri="{FF2B5EF4-FFF2-40B4-BE49-F238E27FC236}">
                <a16:creationId xmlns:a16="http://schemas.microsoft.com/office/drawing/2014/main" id="{942FB29B-E829-728D-161C-AF85505A3A67}"/>
              </a:ext>
            </a:extLst>
          </p:cNvPr>
          <p:cNvSpPr>
            <a:spLocks noGrp="1"/>
          </p:cNvSpPr>
          <p:nvPr>
            <p:custDataLst>
              <p:tags r:id="rId10"/>
            </p:custDataLst>
          </p:nvPr>
        </p:nvSpPr>
        <p:spPr bwMode="gray">
          <a:xfrm>
            <a:off x="5581650" y="3232150"/>
            <a:ext cx="233363" cy="122238"/>
          </a:xfrm>
          <a:prstGeom prst="rect">
            <a:avLst/>
          </a:prstGeom>
          <a:solidFill>
            <a:schemeClr val="accent1"/>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E7759D7-E985-4638-B249-9378DF312F45}" type="datetime'''1''''''''''''8''''''''''''%'''''''''''''''''''''''''''''">
              <a:rPr lang="en-US" altLang="en-US" sz="800" smtClean="0">
                <a:solidFill>
                  <a:schemeClr val="bg1"/>
                </a:solidFill>
                <a:effectLst/>
              </a:rPr>
              <a:pPr marL="0" lvl="0" indent="0" algn="ctr">
                <a:spcBef>
                  <a:spcPct val="0"/>
                </a:spcBef>
                <a:spcAft>
                  <a:spcPct val="0"/>
                </a:spcAft>
                <a:buNone/>
              </a:pPr>
              <a:t>18%</a:t>
            </a:fld>
            <a:endParaRPr lang="en-US" sz="800">
              <a:solidFill>
                <a:schemeClr val="bg1"/>
              </a:solidFill>
            </a:endParaRPr>
          </a:p>
        </p:txBody>
      </p:sp>
      <p:sp>
        <p:nvSpPr>
          <p:cNvPr id="15" name="Text Placeholder 10">
            <a:extLst>
              <a:ext uri="{FF2B5EF4-FFF2-40B4-BE49-F238E27FC236}">
                <a16:creationId xmlns:a16="http://schemas.microsoft.com/office/drawing/2014/main" id="{D5D7E9E3-3C2E-03DC-71F2-41CD6E5F5BF6}"/>
              </a:ext>
            </a:extLst>
          </p:cNvPr>
          <p:cNvSpPr>
            <a:spLocks noGrp="1"/>
          </p:cNvSpPr>
          <p:nvPr>
            <p:custDataLst>
              <p:tags r:id="rId11"/>
            </p:custDataLst>
          </p:nvPr>
        </p:nvSpPr>
        <p:spPr bwMode="gray">
          <a:xfrm>
            <a:off x="5362575" y="3225800"/>
            <a:ext cx="233363" cy="122238"/>
          </a:xfrm>
          <a:prstGeom prst="rect">
            <a:avLst/>
          </a:prstGeom>
          <a:solidFill>
            <a:schemeClr val="accent4"/>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B353470-976C-46D8-9525-5DF825B2F47E}" type="datetime'''''''''''''''''2''9%'''''''''''''''''''''''''''''''''''''''">
              <a:rPr lang="en-US" altLang="en-US" sz="800" smtClean="0">
                <a:solidFill>
                  <a:schemeClr val="bg1"/>
                </a:solidFill>
                <a:effectLst/>
              </a:rPr>
              <a:pPr marL="0" lvl="0" indent="0" algn="ctr">
                <a:spcBef>
                  <a:spcPct val="0"/>
                </a:spcBef>
                <a:spcAft>
                  <a:spcPct val="0"/>
                </a:spcAft>
                <a:buNone/>
              </a:pPr>
              <a:t>29%</a:t>
            </a:fld>
            <a:endParaRPr lang="en-US" sz="800">
              <a:solidFill>
                <a:schemeClr val="bg1"/>
              </a:solidFill>
            </a:endParaRPr>
          </a:p>
        </p:txBody>
      </p:sp>
      <p:graphicFrame>
        <p:nvGraphicFramePr>
          <p:cNvPr id="20" name="图表 19">
            <a:extLst>
              <a:ext uri="{FF2B5EF4-FFF2-40B4-BE49-F238E27FC236}">
                <a16:creationId xmlns:a16="http://schemas.microsoft.com/office/drawing/2014/main" id="{E5999532-9CA8-0266-AF61-D6F38DA14F1B}"/>
              </a:ext>
            </a:extLst>
          </p:cNvPr>
          <p:cNvGraphicFramePr>
            <a:graphicFrameLocks/>
          </p:cNvGraphicFramePr>
          <p:nvPr/>
        </p:nvGraphicFramePr>
        <p:xfrm>
          <a:off x="4997741" y="3795653"/>
          <a:ext cx="1127149" cy="654170"/>
        </p:xfrm>
        <a:graphic>
          <a:graphicData uri="http://schemas.openxmlformats.org/drawingml/2006/chart">
            <c:chart xmlns:c="http://schemas.openxmlformats.org/drawingml/2006/chart" xmlns:r="http://schemas.openxmlformats.org/officeDocument/2006/relationships" r:id="rId24"/>
          </a:graphicData>
        </a:graphic>
      </p:graphicFrame>
      <p:graphicFrame>
        <p:nvGraphicFramePr>
          <p:cNvPr id="22" name="图表 21">
            <a:extLst>
              <a:ext uri="{FF2B5EF4-FFF2-40B4-BE49-F238E27FC236}">
                <a16:creationId xmlns:a16="http://schemas.microsoft.com/office/drawing/2014/main" id="{A97F6776-2118-AB00-D994-7F6BE0CE57E4}"/>
              </a:ext>
            </a:extLst>
          </p:cNvPr>
          <p:cNvGraphicFramePr>
            <a:graphicFrameLocks/>
          </p:cNvGraphicFramePr>
          <p:nvPr/>
        </p:nvGraphicFramePr>
        <p:xfrm>
          <a:off x="9324116" y="3795653"/>
          <a:ext cx="777981" cy="654170"/>
        </p:xfrm>
        <a:graphic>
          <a:graphicData uri="http://schemas.openxmlformats.org/drawingml/2006/chart">
            <c:chart xmlns:c="http://schemas.openxmlformats.org/drawingml/2006/chart" xmlns:r="http://schemas.openxmlformats.org/officeDocument/2006/relationships" r:id="rId25"/>
          </a:graphicData>
        </a:graphic>
      </p:graphicFrame>
      <p:sp>
        <p:nvSpPr>
          <p:cNvPr id="24" name="文本框 1">
            <a:extLst>
              <a:ext uri="{FF2B5EF4-FFF2-40B4-BE49-F238E27FC236}">
                <a16:creationId xmlns:a16="http://schemas.microsoft.com/office/drawing/2014/main" id="{0553B31C-655B-3A45-9E5C-0164EF285469}"/>
              </a:ext>
            </a:extLst>
          </p:cNvPr>
          <p:cNvSpPr txBox="1"/>
          <p:nvPr/>
        </p:nvSpPr>
        <p:spPr bwMode="gray">
          <a:xfrm flipH="1">
            <a:off x="9591152" y="4032525"/>
            <a:ext cx="396160" cy="180425"/>
          </a:xfrm>
          <a:prstGeom prst="rect">
            <a:avLst/>
          </a:prstGeom>
          <a:no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buNone/>
            </a:pPr>
            <a:r>
              <a:rPr lang="en-US" sz="700"/>
              <a:t>&lt;1</a:t>
            </a:r>
            <a:r>
              <a:rPr lang="en-US" sz="700" kern="1200"/>
              <a:t>%</a:t>
            </a:r>
          </a:p>
        </p:txBody>
      </p:sp>
      <p:sp>
        <p:nvSpPr>
          <p:cNvPr id="21" name="Rectangle 1">
            <a:extLst>
              <a:ext uri="{FF2B5EF4-FFF2-40B4-BE49-F238E27FC236}">
                <a16:creationId xmlns:a16="http://schemas.microsoft.com/office/drawing/2014/main" id="{32289EEE-71D4-422F-BD6C-E50F6CDB3833}"/>
              </a:ext>
            </a:extLst>
          </p:cNvPr>
          <p:cNvSpPr/>
          <p:nvPr/>
        </p:nvSpPr>
        <p:spPr bwMode="gray">
          <a:xfrm>
            <a:off x="3547875" y="1691462"/>
            <a:ext cx="4159624" cy="4570940"/>
          </a:xfrm>
          <a:prstGeom prst="rect">
            <a:avLst/>
          </a:prstGeom>
          <a:solidFill>
            <a:srgbClr val="D9D9D9">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indent="0" algn="ctr">
              <a:buNone/>
            </a:pPr>
            <a:endParaRPr lang="en-US" sz="1600" dirty="0">
              <a:solidFill>
                <a:schemeClr val="tx1"/>
              </a:solidFill>
            </a:endParaRPr>
          </a:p>
        </p:txBody>
      </p:sp>
    </p:spTree>
    <p:custDataLst>
      <p:tags r:id="rId1"/>
    </p:custDataLst>
    <p:extLst>
      <p:ext uri="{BB962C8B-B14F-4D97-AF65-F5344CB8AC3E}">
        <p14:creationId xmlns:p14="http://schemas.microsoft.com/office/powerpoint/2010/main" val="14702911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2A9ED-4A41-8B5E-6797-E42D1C2B9ECB}"/>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7F90087-C423-84D3-64B0-B52B3C7E6988}"/>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6" imgW="7772400" imgH="10058400" progId="TCLayout.ActiveDocument.1">
                  <p:embed/>
                </p:oleObj>
              </mc:Choice>
              <mc:Fallback>
                <p:oleObj name="think-cell Slide" r:id="rId6" imgW="7772400" imgH="10058400" progId="TCLayout.ActiveDocument.1">
                  <p:embed/>
                  <p:pic>
                    <p:nvPicPr>
                      <p:cNvPr id="3" name="think-cell data - do not delete" hidden="1">
                        <a:extLst>
                          <a:ext uri="{FF2B5EF4-FFF2-40B4-BE49-F238E27FC236}">
                            <a16:creationId xmlns:a16="http://schemas.microsoft.com/office/drawing/2014/main" id="{47F90087-C423-84D3-64B0-B52B3C7E6988}"/>
                          </a:ext>
                        </a:extLst>
                      </p:cNvPr>
                      <p:cNvPicPr/>
                      <p:nvPr/>
                    </p:nvPicPr>
                    <p:blipFill>
                      <a:blip r:embed="rId7"/>
                      <a:stretch>
                        <a:fillRect/>
                      </a:stretch>
                    </p:blipFill>
                    <p:spPr>
                      <a:xfrm>
                        <a:off x="1588" y="1588"/>
                        <a:ext cx="1227" cy="1588"/>
                      </a:xfrm>
                      <a:prstGeom prst="rect">
                        <a:avLst/>
                      </a:prstGeom>
                    </p:spPr>
                  </p:pic>
                </p:oleObj>
              </mc:Fallback>
            </mc:AlternateContent>
          </a:graphicData>
        </a:graphic>
      </p:graphicFrame>
      <p:sp>
        <p:nvSpPr>
          <p:cNvPr id="178" name="Title 177">
            <a:extLst>
              <a:ext uri="{FF2B5EF4-FFF2-40B4-BE49-F238E27FC236}">
                <a16:creationId xmlns:a16="http://schemas.microsoft.com/office/drawing/2014/main" id="{34218C6F-4EB5-8AF4-CEB0-501C86C1CCC3}"/>
              </a:ext>
            </a:extLst>
          </p:cNvPr>
          <p:cNvSpPr>
            <a:spLocks noGrp="1"/>
          </p:cNvSpPr>
          <p:nvPr>
            <p:ph type="title"/>
          </p:nvPr>
        </p:nvSpPr>
        <p:spPr/>
        <p:txBody>
          <a:bodyPr vert="horz">
            <a:noAutofit/>
          </a:bodyPr>
          <a:lstStyle/>
          <a:p>
            <a:r>
              <a:rPr lang="en-US" dirty="0"/>
              <a:t>Of other carbon technologies, all of which remain nascent, mineralization may be most economical (1/2)</a:t>
            </a:r>
          </a:p>
        </p:txBody>
      </p:sp>
      <p:graphicFrame>
        <p:nvGraphicFramePr>
          <p:cNvPr id="4" name="Table 3">
            <a:extLst>
              <a:ext uri="{FF2B5EF4-FFF2-40B4-BE49-F238E27FC236}">
                <a16:creationId xmlns:a16="http://schemas.microsoft.com/office/drawing/2014/main" id="{85843431-EA11-90F2-DBFC-39DE4E4F9AB2}"/>
              </a:ext>
            </a:extLst>
          </p:cNvPr>
          <p:cNvGraphicFramePr>
            <a:graphicFrameLocks noGrp="1"/>
          </p:cNvGraphicFramePr>
          <p:nvPr>
            <p:extLst>
              <p:ext uri="{D42A27DB-BD31-4B8C-83A1-F6EECF244321}">
                <p14:modId xmlns:p14="http://schemas.microsoft.com/office/powerpoint/2010/main" val="1754486094"/>
              </p:ext>
            </p:extLst>
          </p:nvPr>
        </p:nvGraphicFramePr>
        <p:xfrm>
          <a:off x="338328" y="1703184"/>
          <a:ext cx="11526836" cy="4539640"/>
        </p:xfrm>
        <a:graphic>
          <a:graphicData uri="http://schemas.openxmlformats.org/drawingml/2006/table">
            <a:tbl>
              <a:tblPr firstRow="1" bandRow="1">
                <a:tableStyleId>{2D5ABB26-0587-4C30-8999-92F81FD0307C}</a:tableStyleId>
              </a:tblPr>
              <a:tblGrid>
                <a:gridCol w="1545950">
                  <a:extLst>
                    <a:ext uri="{9D8B030D-6E8A-4147-A177-3AD203B41FA5}">
                      <a16:colId xmlns:a16="http://schemas.microsoft.com/office/drawing/2014/main" val="2445533242"/>
                    </a:ext>
                  </a:extLst>
                </a:gridCol>
                <a:gridCol w="3326962">
                  <a:extLst>
                    <a:ext uri="{9D8B030D-6E8A-4147-A177-3AD203B41FA5}">
                      <a16:colId xmlns:a16="http://schemas.microsoft.com/office/drawing/2014/main" val="2930345779"/>
                    </a:ext>
                  </a:extLst>
                </a:gridCol>
                <a:gridCol w="3326962">
                  <a:extLst>
                    <a:ext uri="{9D8B030D-6E8A-4147-A177-3AD203B41FA5}">
                      <a16:colId xmlns:a16="http://schemas.microsoft.com/office/drawing/2014/main" val="3225215853"/>
                    </a:ext>
                  </a:extLst>
                </a:gridCol>
                <a:gridCol w="3326962">
                  <a:extLst>
                    <a:ext uri="{9D8B030D-6E8A-4147-A177-3AD203B41FA5}">
                      <a16:colId xmlns:a16="http://schemas.microsoft.com/office/drawing/2014/main" val="399033772"/>
                    </a:ext>
                  </a:extLst>
                </a:gridCol>
              </a:tblGrid>
              <a:tr h="268319">
                <a:tc>
                  <a:txBody>
                    <a:bodyPr/>
                    <a:lstStyle/>
                    <a:p>
                      <a:pPr marL="0" indent="0">
                        <a:buFontTx/>
                        <a:buNone/>
                      </a:pPr>
                      <a:endParaRPr lang="en-US" sz="1050" b="1" dirty="0"/>
                    </a:p>
                  </a:txBody>
                  <a:tcPr>
                    <a:lnB w="12700" cap="flat" cmpd="sng" algn="ctr">
                      <a:solidFill>
                        <a:schemeClr val="tx1"/>
                      </a:solidFill>
                      <a:prstDash val="solid"/>
                      <a:round/>
                      <a:headEnd type="none" w="med" len="med"/>
                      <a:tailEnd type="none" w="med" len="med"/>
                    </a:lnB>
                  </a:tcPr>
                </a:tc>
                <a:tc>
                  <a:txBody>
                    <a:bodyPr/>
                    <a:lstStyle/>
                    <a:p>
                      <a:pPr marL="0" indent="0" algn="ctr" rtl="0" eaLnBrk="1" latinLnBrk="0" hangingPunct="1">
                        <a:spcBef>
                          <a:spcPts val="1200"/>
                        </a:spcBef>
                        <a:buFontTx/>
                        <a:buNone/>
                      </a:pPr>
                      <a:r>
                        <a:rPr lang="en-US" sz="1050" b="1" kern="1200" dirty="0">
                          <a:solidFill>
                            <a:schemeClr val="tx1"/>
                          </a:solidFill>
                          <a:latin typeface="+mn-lt"/>
                          <a:ea typeface="+mn-ea"/>
                          <a:cs typeface="+mn-cs"/>
                        </a:rPr>
                        <a:t>Direct</a:t>
                      </a:r>
                      <a:r>
                        <a:rPr lang="en-US" sz="1050" b="1" kern="1200" baseline="0" dirty="0">
                          <a:solidFill>
                            <a:schemeClr val="tx1"/>
                          </a:solidFill>
                          <a:latin typeface="+mn-lt"/>
                          <a:ea typeface="+mn-ea"/>
                          <a:cs typeface="+mn-cs"/>
                        </a:rPr>
                        <a:t> air capture (</a:t>
                      </a:r>
                      <a:r>
                        <a:rPr lang="en-US" sz="1050" b="1" kern="1200" dirty="0">
                          <a:solidFill>
                            <a:schemeClr val="tx1"/>
                          </a:solidFill>
                          <a:latin typeface="+mn-lt"/>
                          <a:ea typeface="+mn-ea"/>
                          <a:cs typeface="+mn-cs"/>
                        </a:rPr>
                        <a:t>DAC)</a:t>
                      </a:r>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lgn="ctr" rtl="0" eaLnBrk="1" latinLnBrk="0" hangingPunct="1">
                        <a:spcBef>
                          <a:spcPts val="1200"/>
                        </a:spcBef>
                        <a:buFontTx/>
                        <a:buNone/>
                      </a:pPr>
                      <a:r>
                        <a:rPr lang="en-US" sz="1050" b="1" kern="1200" dirty="0">
                          <a:solidFill>
                            <a:schemeClr val="tx1"/>
                          </a:solidFill>
                          <a:latin typeface="+mn-lt"/>
                          <a:ea typeface="+mn-ea"/>
                          <a:cs typeface="+mn-cs"/>
                        </a:rPr>
                        <a:t>Enhanced weathering</a:t>
                      </a:r>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0" algn="ctr" defTabSz="711200" rtl="0" eaLnBrk="1" latinLnBrk="0" hangingPunct="1">
                        <a:spcBef>
                          <a:spcPts val="1200"/>
                        </a:spcBef>
                        <a:buFontTx/>
                        <a:buNone/>
                      </a:pPr>
                      <a:r>
                        <a:rPr lang="en-US" sz="1050" b="1" kern="1200">
                          <a:solidFill>
                            <a:schemeClr val="tx1"/>
                          </a:solidFill>
                          <a:latin typeface="+mn-lt"/>
                          <a:ea typeface="+mn-ea"/>
                          <a:cs typeface="+mn-cs"/>
                        </a:rPr>
                        <a:t>Mineralization</a:t>
                      </a:r>
                    </a:p>
                  </a:txBody>
                  <a:tcP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38401314"/>
                  </a:ext>
                </a:extLst>
              </a:tr>
              <a:tr h="1152698">
                <a:tc>
                  <a:txBody>
                    <a:bodyPr/>
                    <a:lstStyle/>
                    <a:p>
                      <a:pPr marL="0" lvl="0" indent="0" algn="l">
                        <a:buFontTx/>
                        <a:buNone/>
                      </a:pPr>
                      <a:r>
                        <a:rPr lang="en-US" sz="1050" b="1">
                          <a:latin typeface="+mn-lt"/>
                        </a:rPr>
                        <a:t>Description</a:t>
                      </a:r>
                      <a:endParaRPr lang="en-US" sz="105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defTabSz="711200" rtl="0" eaLnBrk="1" latinLnBrk="0" hangingPunct="1">
                        <a:spcBef>
                          <a:spcPts val="600"/>
                        </a:spcBef>
                        <a:buFont typeface="Arial"/>
                        <a:buNone/>
                      </a:pPr>
                      <a:r>
                        <a:rPr lang="en-US" sz="1050" b="1" i="0" u="none" strike="noStrike" kern="1200" noProof="0" dirty="0">
                          <a:solidFill>
                            <a:srgbClr val="000000"/>
                          </a:solidFill>
                          <a:latin typeface="+mn-lt"/>
                          <a:ea typeface="+mn-ea"/>
                          <a:cs typeface="+mn-cs"/>
                        </a:rPr>
                        <a:t>Captures CO₂ directly from ambient air </a:t>
                      </a:r>
                      <a:r>
                        <a:rPr lang="en-US" sz="1050" b="0" i="0" u="none" strike="noStrike" kern="1200" noProof="0" dirty="0">
                          <a:solidFill>
                            <a:srgbClr val="000000"/>
                          </a:solidFill>
                          <a:latin typeface="+mn-lt"/>
                          <a:ea typeface="+mn-ea"/>
                          <a:cs typeface="+mn-cs"/>
                        </a:rPr>
                        <a:t>and sequesters it underground or reuses it.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050" b="1" i="0" u="none" strike="noStrike" noProof="0" dirty="0">
                          <a:solidFill>
                            <a:srgbClr val="000000"/>
                          </a:solidFill>
                          <a:latin typeface="+mn-lt"/>
                        </a:rPr>
                        <a:t>Spreads crushed silicate rocks </a:t>
                      </a:r>
                      <a:r>
                        <a:rPr lang="en-US" sz="1050" b="0" i="0" u="none" strike="noStrike" noProof="0" dirty="0">
                          <a:solidFill>
                            <a:srgbClr val="000000"/>
                          </a:solidFill>
                          <a:latin typeface="+mn-lt"/>
                        </a:rPr>
                        <a:t>such as basalt or olivine on fields to </a:t>
                      </a:r>
                      <a:r>
                        <a:rPr lang="en-US" sz="1050" b="1" i="0" u="none" strike="noStrike" noProof="0" dirty="0">
                          <a:solidFill>
                            <a:srgbClr val="000000"/>
                          </a:solidFill>
                          <a:latin typeface="+mn-lt"/>
                        </a:rPr>
                        <a:t>accelerate natural CO₂ absorption </a:t>
                      </a:r>
                      <a:r>
                        <a:rPr lang="en-US" sz="1050" b="0" i="0" u="none" strike="noStrike" noProof="0" dirty="0">
                          <a:solidFill>
                            <a:srgbClr val="000000"/>
                          </a:solidFill>
                          <a:latin typeface="+mn-lt"/>
                        </a:rPr>
                        <a:t>from the atmosphere, enhancing soil health and long-term carbon storage.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711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1" i="0" u="none" strike="noStrike" noProof="0" dirty="0">
                          <a:solidFill>
                            <a:srgbClr val="000000"/>
                          </a:solidFill>
                          <a:latin typeface="+mn-lt"/>
                        </a:rPr>
                        <a:t>Converts CO₂ into stable carbonates by reacting with minerals, </a:t>
                      </a:r>
                      <a:r>
                        <a:rPr lang="en-US" sz="1050" b="0" i="0" u="none" strike="noStrike" noProof="0" dirty="0">
                          <a:solidFill>
                            <a:srgbClr val="000000"/>
                          </a:solidFill>
                          <a:latin typeface="+mn-lt"/>
                        </a:rPr>
                        <a:t>locking carbon permanently in rocks, concrete, or underground formations.</a:t>
                      </a:r>
                      <a:endParaRPr lang="en-US" sz="1050" dirty="0">
                        <a:solidFill>
                          <a:schemeClr val="tx1"/>
                        </a:solidFill>
                      </a:endParaRPr>
                    </a:p>
                    <a:p>
                      <a:pPr marL="0" marR="0" lvl="0" indent="0" algn="l" rtl="0">
                        <a:lnSpc>
                          <a:spcPct val="100000"/>
                        </a:lnSpc>
                        <a:spcBef>
                          <a:spcPts val="0"/>
                        </a:spcBef>
                        <a:spcAft>
                          <a:spcPts val="0"/>
                        </a:spcAft>
                        <a:buClrTx/>
                        <a:buSzTx/>
                        <a:buFont typeface="Arial" panose="020B0604020202020204" pitchFamily="34" charset="0"/>
                        <a:buNone/>
                      </a:pPr>
                      <a:endParaRPr lang="en-US" sz="105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90276228"/>
                  </a:ext>
                </a:extLst>
              </a:tr>
              <a:tr h="726041">
                <a:tc>
                  <a:txBody>
                    <a:bodyPr/>
                    <a:lstStyle/>
                    <a:p>
                      <a:pPr marL="0" lvl="0" indent="0" algn="l">
                        <a:buNone/>
                      </a:pPr>
                      <a:r>
                        <a:rPr lang="en-US" sz="1050" b="1">
                          <a:latin typeface="+mn-lt"/>
                        </a:rPr>
                        <a:t>Current carbon capture market share</a:t>
                      </a:r>
                    </a:p>
                  </a:txBody>
                  <a:tcPr>
                    <a:lnT w="12700">
                      <a:solidFill>
                        <a:schemeClr val="tx1"/>
                      </a:solidFill>
                    </a:lnT>
                    <a:lnB w="12700">
                      <a:solidFill>
                        <a:schemeClr val="tx1"/>
                      </a:solidFill>
                    </a:lnB>
                  </a:tcPr>
                </a:tc>
                <a:tc>
                  <a:txBody>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lang="en-US" sz="1050" b="1"/>
                        <a:t>Low</a:t>
                      </a:r>
                    </a:p>
                  </a:txBody>
                  <a:tcPr anchor="ctr">
                    <a:lnT w="12700">
                      <a:solidFill>
                        <a:schemeClr val="tx1"/>
                      </a:solidFill>
                    </a:lnT>
                    <a:lnB w="12700">
                      <a:solidFill>
                        <a:schemeClr val="tx1"/>
                      </a:solidFill>
                    </a:lnB>
                    <a:solidFill>
                      <a:schemeClr val="accent6">
                        <a:lumMod val="20000"/>
                        <a:lumOff val="80000"/>
                      </a:schemeClr>
                    </a:solidFill>
                  </a:tcPr>
                </a:tc>
                <a:tc>
                  <a:txBody>
                    <a:bodyPr/>
                    <a:lstStyle/>
                    <a:p>
                      <a:pPr marL="0" lvl="0" indent="0" algn="ctr">
                        <a:lnSpc>
                          <a:spcPct val="100000"/>
                        </a:lnSpc>
                        <a:spcBef>
                          <a:spcPts val="0"/>
                        </a:spcBef>
                        <a:buNone/>
                      </a:pPr>
                      <a:r>
                        <a:rPr lang="en-US" sz="1050" b="1"/>
                        <a:t>Low</a:t>
                      </a:r>
                    </a:p>
                  </a:txBody>
                  <a:tcPr anchor="ctr">
                    <a:lnT w="12700">
                      <a:solidFill>
                        <a:schemeClr val="tx1"/>
                      </a:solidFill>
                    </a:lnT>
                    <a:lnB w="12700">
                      <a:solidFill>
                        <a:schemeClr val="tx1"/>
                      </a:solidFill>
                    </a:lnB>
                    <a:solidFill>
                      <a:schemeClr val="accent5">
                        <a:lumMod val="20000"/>
                        <a:lumOff val="80000"/>
                      </a:schemeClr>
                    </a:solidFill>
                  </a:tcPr>
                </a:tc>
                <a:tc>
                  <a:txBody>
                    <a:bodyPr/>
                    <a:lstStyle/>
                    <a:p>
                      <a:pPr marL="0" lvl="0" indent="0" algn="ctr">
                        <a:lnSpc>
                          <a:spcPct val="100000"/>
                        </a:lnSpc>
                        <a:spcBef>
                          <a:spcPts val="0"/>
                        </a:spcBef>
                        <a:spcAft>
                          <a:spcPts val="0"/>
                        </a:spcAft>
                        <a:buNone/>
                      </a:pPr>
                      <a:r>
                        <a:rPr lang="en-US" sz="1050" b="1"/>
                        <a:t>Low</a:t>
                      </a:r>
                    </a:p>
                  </a:txBody>
                  <a:tcPr anchor="ctr">
                    <a:lnT w="12700">
                      <a:solidFill>
                        <a:schemeClr val="tx1"/>
                      </a:solidFill>
                    </a:lnT>
                    <a:lnB w="12700">
                      <a:solidFill>
                        <a:schemeClr val="tx1"/>
                      </a:solidFill>
                    </a:lnB>
                    <a:solidFill>
                      <a:schemeClr val="accent1">
                        <a:lumMod val="20000"/>
                        <a:lumOff val="80000"/>
                      </a:schemeClr>
                    </a:solidFill>
                  </a:tcPr>
                </a:tc>
                <a:extLst>
                  <a:ext uri="{0D108BD9-81ED-4DB2-BD59-A6C34878D82A}">
                    <a16:rowId xmlns:a16="http://schemas.microsoft.com/office/drawing/2014/main" val="1260405882"/>
                  </a:ext>
                </a:extLst>
              </a:tr>
              <a:tr h="615556">
                <a:tc>
                  <a:txBody>
                    <a:bodyPr/>
                    <a:lstStyle/>
                    <a:p>
                      <a:pPr marL="0" indent="0">
                        <a:buNone/>
                      </a:pPr>
                      <a:r>
                        <a:rPr lang="en-US" sz="1050" b="1">
                          <a:latin typeface="+mn-lt"/>
                        </a:rPr>
                        <a:t>Estimated $/ton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lang="en-US" sz="1050" b="1" i="0" u="none" strike="noStrike" baseline="0" noProof="0" dirty="0">
                          <a:solidFill>
                            <a:srgbClr val="000000"/>
                          </a:solidFill>
                          <a:latin typeface="+mn-lt"/>
                        </a:rPr>
                        <a:t>$100-$345</a:t>
                      </a:r>
                      <a:endParaRPr kumimoji="0" lang="en-US" sz="1050" b="1" dirty="0">
                        <a:latin typeface="+mn-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mn-lt"/>
                          <a:ea typeface="+mn-ea"/>
                          <a:cs typeface="+mn-cs"/>
                        </a:rPr>
                        <a:t>$50-$200</a:t>
                      </a:r>
                      <a:br>
                        <a:rPr kumimoji="0" lang="en-US" sz="1050" b="0" i="0" u="none" strike="noStrike" kern="1200" cap="none" spc="0" normalizeH="0" baseline="0" noProof="0" dirty="0">
                          <a:ln>
                            <a:noFill/>
                          </a:ln>
                          <a:solidFill>
                            <a:srgbClr val="000000"/>
                          </a:solidFill>
                          <a:effectLst/>
                          <a:uLnTx/>
                          <a:uFillTx/>
                          <a:latin typeface="+mn-lt"/>
                          <a:ea typeface="+mn-ea"/>
                          <a:cs typeface="+mn-cs"/>
                        </a:rPr>
                      </a:br>
                      <a:r>
                        <a:rPr kumimoji="0" lang="en-US" sz="1050" b="0" i="0" u="none" strike="noStrike" kern="1200" cap="none" spc="0" normalizeH="0" baseline="0" noProof="0" dirty="0">
                          <a:ln>
                            <a:noFill/>
                          </a:ln>
                          <a:solidFill>
                            <a:srgbClr val="000000"/>
                          </a:solidFill>
                          <a:effectLst/>
                          <a:uLnTx/>
                          <a:uFillTx/>
                          <a:latin typeface="+mn-lt"/>
                          <a:ea typeface="+mn-ea"/>
                          <a:cs typeface="+mn-cs"/>
                        </a:rPr>
                        <a:t>depending on type of rock used (dunite $60 per ton while basalt $200 per ton)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lang="en-US" sz="1050" b="1" dirty="0">
                          <a:solidFill>
                            <a:schemeClr val="tx1"/>
                          </a:solidFill>
                          <a:latin typeface="+mn-lt"/>
                        </a:rPr>
                        <a:t>$10-$30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10875594"/>
                  </a:ext>
                </a:extLst>
              </a:tr>
              <a:tr h="814233">
                <a:tc>
                  <a:txBody>
                    <a:bodyPr/>
                    <a:lstStyle/>
                    <a:p>
                      <a:pPr marL="0" lvl="0" indent="0" algn="l">
                        <a:buNone/>
                      </a:pPr>
                      <a:r>
                        <a:rPr lang="en-US" sz="1050" b="1">
                          <a:latin typeface="+mn-lt"/>
                        </a:rPr>
                        <a:t>Challenges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lang="en-US" sz="1050" b="1" i="0" u="none" strike="noStrike" noProof="0" dirty="0">
                          <a:latin typeface="+mn-lt"/>
                        </a:rPr>
                        <a:t>Expensive technology</a:t>
                      </a:r>
                      <a:r>
                        <a:rPr lang="en-US" sz="1050" b="0" i="0" u="none" strike="noStrike" noProof="0" dirty="0">
                          <a:latin typeface="+mn-lt"/>
                        </a:rPr>
                        <a:t>, </a:t>
                      </a:r>
                      <a:r>
                        <a:rPr lang="en-US" sz="1050" b="1" i="0" u="none" strike="noStrike" noProof="0" dirty="0">
                          <a:latin typeface="+mn-lt"/>
                        </a:rPr>
                        <a:t>energy-intensive process</a:t>
                      </a:r>
                      <a:r>
                        <a:rPr lang="en-US" sz="1050" b="0" i="0" u="none" strike="noStrike" noProof="0" dirty="0">
                          <a:latin typeface="+mn-lt"/>
                        </a:rPr>
                        <a:t>, </a:t>
                      </a:r>
                      <a:r>
                        <a:rPr lang="en-US" sz="1050" b="1" i="0" u="none" strike="noStrike" noProof="0" dirty="0">
                          <a:latin typeface="+mn-lt"/>
                        </a:rPr>
                        <a:t>and</a:t>
                      </a:r>
                      <a:r>
                        <a:rPr lang="en-US" sz="1050" b="0" i="0" u="none" strike="noStrike" noProof="0" dirty="0">
                          <a:latin typeface="+mn-lt"/>
                        </a:rPr>
                        <a:t> </a:t>
                      </a:r>
                      <a:r>
                        <a:rPr lang="en-US" sz="1050" b="1" i="0" u="none" strike="noStrike" noProof="0" dirty="0">
                          <a:latin typeface="+mn-lt"/>
                        </a:rPr>
                        <a:t>scalability issues</a:t>
                      </a:r>
                      <a:endParaRPr kumimoji="0" lang="en-US" sz="1050" b="1" dirty="0">
                        <a:latin typeface="+mn-lt"/>
                      </a:endParaRPr>
                    </a:p>
                    <a:p>
                      <a:pPr marL="0" indent="0">
                        <a:lnSpc>
                          <a:spcPct val="100000"/>
                        </a:lnSpc>
                        <a:spcBef>
                          <a:spcPts val="0"/>
                        </a:spcBef>
                        <a:buFontTx/>
                        <a:buNone/>
                      </a:pPr>
                      <a:endParaRPr lang="en-US" sz="1050" i="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lang="en-US" sz="1050" b="0" kern="1200" dirty="0">
                          <a:solidFill>
                            <a:schemeClr val="tx1"/>
                          </a:solidFill>
                          <a:latin typeface="+mn-lt"/>
                          <a:ea typeface="+mn-ea"/>
                          <a:cs typeface="+mn-cs"/>
                        </a:rPr>
                        <a:t>Lack of public perception and awareness, scalability, and infrastructure; verification and monitoring of carbon removal at large scale remains a challenge</a:t>
                      </a:r>
                    </a:p>
                    <a:p>
                      <a:pPr marL="0" marR="0" lvl="0" indent="0" algn="l" rtl="0" eaLnBrk="1" fontAlgn="auto" latinLnBrk="0" hangingPunct="1">
                        <a:lnSpc>
                          <a:spcPct val="100000"/>
                        </a:lnSpc>
                        <a:spcBef>
                          <a:spcPts val="0"/>
                        </a:spcBef>
                        <a:spcAft>
                          <a:spcPts val="0"/>
                        </a:spcAft>
                        <a:buClrTx/>
                        <a:buSzTx/>
                        <a:buFontTx/>
                        <a:buNone/>
                      </a:pPr>
                      <a:endParaRPr lang="en-US" sz="105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lang="en-US" sz="1050" b="1" dirty="0">
                          <a:solidFill>
                            <a:schemeClr val="tx1"/>
                          </a:solidFill>
                          <a:latin typeface="+mn-lt"/>
                        </a:rPr>
                        <a:t>Metal contamination </a:t>
                      </a:r>
                      <a:r>
                        <a:rPr lang="en-US" sz="1050" b="0" dirty="0">
                          <a:solidFill>
                            <a:schemeClr val="tx1"/>
                          </a:solidFill>
                          <a:latin typeface="+mn-lt"/>
                        </a:rPr>
                        <a:t>from enhanced rock weathering, high water consumption for in situ methods, and increased mining demands</a:t>
                      </a:r>
                    </a:p>
                    <a:p>
                      <a:pPr marL="0" indent="0">
                        <a:lnSpc>
                          <a:spcPct val="100000"/>
                        </a:lnSpc>
                        <a:spcBef>
                          <a:spcPts val="0"/>
                        </a:spcBef>
                        <a:buFontTx/>
                        <a:buNone/>
                      </a:pPr>
                      <a:endParaRPr lang="en-US" sz="1050" b="1" i="1"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19605779"/>
                  </a:ext>
                </a:extLst>
              </a:tr>
              <a:tr h="962793">
                <a:tc>
                  <a:txBody>
                    <a:bodyPr/>
                    <a:lstStyle/>
                    <a:p>
                      <a:pPr marL="0" indent="0">
                        <a:buNone/>
                      </a:pPr>
                      <a:r>
                        <a:rPr lang="en-US" sz="1050" b="1">
                          <a:solidFill>
                            <a:schemeClr val="tx1"/>
                          </a:solidFill>
                          <a:latin typeface="+mn-lt"/>
                        </a:rPr>
                        <a:t>Leaders</a:t>
                      </a:r>
                    </a:p>
                  </a:txBody>
                  <a:tcPr>
                    <a:lnT w="12700" cap="flat" cmpd="sng" algn="ctr">
                      <a:solidFill>
                        <a:schemeClr val="tx1"/>
                      </a:solidFill>
                      <a:prstDash val="solid"/>
                      <a:round/>
                      <a:headEnd type="none" w="med" len="med"/>
                      <a:tailEnd type="none" w="med" len="med"/>
                    </a:lnT>
                    <a:lnB w="12700">
                      <a:solidFill>
                        <a:schemeClr val="tx1"/>
                      </a:solidFill>
                    </a:lnB>
                  </a:tcPr>
                </a:tc>
                <a:tc>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lang="en-US" sz="1050" b="1" dirty="0" err="1">
                          <a:hlinkClick r:id="rId8"/>
                        </a:rPr>
                        <a:t>Climeworks</a:t>
                      </a:r>
                      <a:r>
                        <a:rPr lang="en-US" sz="1050" dirty="0"/>
                        <a:t> is a pioneer in DAC, developing modular CO₂ collectors that extract carbon from the atmosphere, with captured CO₂ permanently stored underground using </a:t>
                      </a:r>
                      <a:r>
                        <a:rPr lang="en-US" sz="1050" b="1" dirty="0" err="1"/>
                        <a:t>Carbfix’s</a:t>
                      </a:r>
                      <a:r>
                        <a:rPr lang="en-US" sz="1050" b="1" dirty="0"/>
                        <a:t> mineralization technology.</a:t>
                      </a:r>
                      <a:endParaRPr lang="en-US" sz="1050" b="1" i="0" u="none" strike="noStrike" noProof="0" dirty="0">
                        <a:latin typeface="+mn-lt"/>
                      </a:endParaRPr>
                    </a:p>
                  </a:txBody>
                  <a:tcPr>
                    <a:lnT w="12700" cap="flat" cmpd="sng" algn="ctr">
                      <a:solidFill>
                        <a:schemeClr val="tx1"/>
                      </a:solidFill>
                      <a:prstDash val="solid"/>
                      <a:round/>
                      <a:headEnd type="none" w="med" len="med"/>
                      <a:tailEnd type="none" w="med" len="med"/>
                    </a:lnT>
                    <a:lnB w="12700">
                      <a:solidFill>
                        <a:schemeClr val="tx1"/>
                      </a:solidFill>
                    </a:lnB>
                    <a:solidFill>
                      <a:schemeClr val="accent6">
                        <a:lumMod val="20000"/>
                        <a:lumOff val="80000"/>
                      </a:schemeClr>
                    </a:solidFill>
                  </a:tcPr>
                </a:tc>
                <a:tc>
                  <a:txBody>
                    <a:bodyPr/>
                    <a:lstStyle/>
                    <a:p>
                      <a:pPr marL="0" lvl="0" indent="0" algn="l">
                        <a:spcBef>
                          <a:spcPts val="400"/>
                        </a:spcBef>
                        <a:buNone/>
                      </a:pPr>
                      <a:r>
                        <a:rPr lang="en-US" sz="1050" b="1" i="0" u="none" strike="noStrike" kern="1200" noProof="0" dirty="0">
                          <a:solidFill>
                            <a:srgbClr val="000000"/>
                          </a:solidFill>
                          <a:latin typeface="+mn-lt"/>
                          <a:ea typeface="+mn-ea"/>
                          <a:cs typeface="+mn-cs"/>
                          <a:hlinkClick r:id="rId9"/>
                        </a:rPr>
                        <a:t>Project Vesta</a:t>
                      </a:r>
                      <a:r>
                        <a:rPr lang="en-US" sz="1050" b="0" i="0" u="none" strike="noStrike" kern="1200" noProof="0" dirty="0">
                          <a:solidFill>
                            <a:srgbClr val="000000"/>
                          </a:solidFill>
                          <a:latin typeface="+mn-lt"/>
                          <a:ea typeface="+mn-ea"/>
                          <a:cs typeface="+mn-cs"/>
                        </a:rPr>
                        <a:t> – Spread ground olivine sand along coastlines </a:t>
                      </a:r>
                    </a:p>
                    <a:p>
                      <a:pPr marL="0" lvl="0" indent="0" algn="l">
                        <a:spcBef>
                          <a:spcPts val="400"/>
                        </a:spcBef>
                        <a:buNone/>
                      </a:pPr>
                      <a:r>
                        <a:rPr lang="en-US" sz="1050" b="1" i="0" u="none" strike="noStrike" kern="1200" noProof="0" dirty="0" err="1">
                          <a:solidFill>
                            <a:srgbClr val="000000"/>
                          </a:solidFill>
                          <a:latin typeface="+mn-lt"/>
                          <a:ea typeface="+mn-ea"/>
                          <a:cs typeface="+mn-cs"/>
                          <a:hlinkClick r:id="rId10"/>
                        </a:rPr>
                        <a:t>Terradot</a:t>
                      </a:r>
                      <a:r>
                        <a:rPr lang="en-US" sz="1050" b="0" i="0" u="none" strike="noStrike" kern="1200" noProof="0" dirty="0">
                          <a:solidFill>
                            <a:srgbClr val="000000"/>
                          </a:solidFill>
                          <a:latin typeface="+mn-lt"/>
                          <a:ea typeface="+mn-ea"/>
                          <a:cs typeface="+mn-cs"/>
                        </a:rPr>
                        <a:t> – Spread crushed basalt over farmland</a:t>
                      </a:r>
                    </a:p>
                    <a:p>
                      <a:pPr marL="0" lvl="0" indent="0">
                        <a:spcBef>
                          <a:spcPts val="0"/>
                        </a:spcBef>
                        <a:buNone/>
                      </a:pPr>
                      <a:endParaRPr lang="en-US" sz="1050" b="0" i="0" u="none" strike="noStrike" noProof="0" dirty="0">
                        <a:latin typeface="+mn-lt"/>
                      </a:endParaRPr>
                    </a:p>
                  </a:txBody>
                  <a:tcPr>
                    <a:lnT w="12700" cap="flat" cmpd="sng" algn="ctr">
                      <a:solidFill>
                        <a:schemeClr val="tx1"/>
                      </a:solidFill>
                      <a:prstDash val="solid"/>
                      <a:round/>
                      <a:headEnd type="none" w="med" len="med"/>
                      <a:tailEnd type="none" w="med" len="med"/>
                    </a:lnT>
                    <a:lnB w="12700">
                      <a:solidFill>
                        <a:schemeClr val="tx1"/>
                      </a:solidFill>
                    </a:lnB>
                    <a:solidFill>
                      <a:schemeClr val="accent5">
                        <a:lumMod val="20000"/>
                        <a:lumOff val="80000"/>
                      </a:schemeClr>
                    </a:solidFill>
                  </a:tcPr>
                </a:tc>
                <a:tc>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lang="en-US" sz="1050" dirty="0" err="1">
                          <a:latin typeface="+mn-lt"/>
                          <a:hlinkClick r:id="rId11"/>
                        </a:rPr>
                        <a:t>Carbfix</a:t>
                      </a:r>
                      <a:r>
                        <a:rPr lang="en-US" sz="1050" dirty="0">
                          <a:latin typeface="+mn-lt"/>
                        </a:rPr>
                        <a:t> – Large-scale terminals in locations with favorable rock formations for industrial and DAC</a:t>
                      </a:r>
                    </a:p>
                    <a:p>
                      <a:pPr marL="0" lvl="0" indent="0" algn="l">
                        <a:lnSpc>
                          <a:spcPct val="100000"/>
                        </a:lnSpc>
                        <a:spcBef>
                          <a:spcPts val="0"/>
                        </a:spcBef>
                        <a:spcAft>
                          <a:spcPts val="0"/>
                        </a:spcAft>
                        <a:buNone/>
                      </a:pPr>
                      <a:endParaRPr lang="en-US" sz="1050" b="0" i="0" dirty="0">
                        <a:latin typeface="+mn-lt"/>
                      </a:endParaRPr>
                    </a:p>
                  </a:txBody>
                  <a:tcPr>
                    <a:lnT w="12700" cap="flat" cmpd="sng" algn="ctr">
                      <a:solidFill>
                        <a:schemeClr val="tx1"/>
                      </a:solidFill>
                      <a:prstDash val="solid"/>
                      <a:round/>
                      <a:headEnd type="none" w="med" len="med"/>
                      <a:tailEnd type="none" w="med" len="med"/>
                    </a:lnT>
                    <a:lnB w="12700">
                      <a:solidFill>
                        <a:schemeClr val="tx1"/>
                      </a:solidFill>
                    </a:lnB>
                    <a:solidFill>
                      <a:schemeClr val="accent1">
                        <a:lumMod val="20000"/>
                        <a:lumOff val="80000"/>
                      </a:schemeClr>
                    </a:solidFill>
                  </a:tcPr>
                </a:tc>
                <a:extLst>
                  <a:ext uri="{0D108BD9-81ED-4DB2-BD59-A6C34878D82A}">
                    <a16:rowId xmlns:a16="http://schemas.microsoft.com/office/drawing/2014/main" val="3638971552"/>
                  </a:ext>
                </a:extLst>
              </a:tr>
            </a:tbl>
          </a:graphicData>
        </a:graphic>
      </p:graphicFrame>
      <p:sp>
        <p:nvSpPr>
          <p:cNvPr id="5" name="Oval 4">
            <a:extLst>
              <a:ext uri="{FF2B5EF4-FFF2-40B4-BE49-F238E27FC236}">
                <a16:creationId xmlns:a16="http://schemas.microsoft.com/office/drawing/2014/main" id="{A8C2AD08-0714-1583-CC92-3B70C50346A6}"/>
              </a:ext>
            </a:extLst>
          </p:cNvPr>
          <p:cNvSpPr>
            <a:spLocks noChangeAspect="1"/>
          </p:cNvSpPr>
          <p:nvPr/>
        </p:nvSpPr>
        <p:spPr bwMode="gray">
          <a:xfrm>
            <a:off x="1986275" y="1721472"/>
            <a:ext cx="230400" cy="230400"/>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a:ea typeface="+mn-ea"/>
                <a:cs typeface="+mn-cs"/>
              </a:rPr>
              <a:t>1</a:t>
            </a:r>
          </a:p>
        </p:txBody>
      </p:sp>
      <p:sp>
        <p:nvSpPr>
          <p:cNvPr id="6" name="Oval 5">
            <a:extLst>
              <a:ext uri="{FF2B5EF4-FFF2-40B4-BE49-F238E27FC236}">
                <a16:creationId xmlns:a16="http://schemas.microsoft.com/office/drawing/2014/main" id="{923973ED-827F-7877-FCA2-754C8D2F4DBC}"/>
              </a:ext>
            </a:extLst>
          </p:cNvPr>
          <p:cNvSpPr>
            <a:spLocks noChangeAspect="1"/>
          </p:cNvSpPr>
          <p:nvPr/>
        </p:nvSpPr>
        <p:spPr bwMode="gray">
          <a:xfrm>
            <a:off x="5313637" y="1721472"/>
            <a:ext cx="230400" cy="230400"/>
          </a:xfrm>
          <a:prstGeom prst="ellipse">
            <a:avLst/>
          </a:prstGeom>
          <a:solidFill>
            <a:srgbClr val="A83D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a:ea typeface="+mn-ea"/>
                <a:cs typeface="+mn-cs"/>
              </a:rPr>
              <a:t>2</a:t>
            </a:r>
          </a:p>
        </p:txBody>
      </p:sp>
      <p:sp>
        <p:nvSpPr>
          <p:cNvPr id="7" name="Oval 6">
            <a:extLst>
              <a:ext uri="{FF2B5EF4-FFF2-40B4-BE49-F238E27FC236}">
                <a16:creationId xmlns:a16="http://schemas.microsoft.com/office/drawing/2014/main" id="{DA337BFA-58F2-9CF1-CB4C-AF421F1C7B3B}"/>
              </a:ext>
            </a:extLst>
          </p:cNvPr>
          <p:cNvSpPr>
            <a:spLocks noChangeAspect="1"/>
          </p:cNvSpPr>
          <p:nvPr/>
        </p:nvSpPr>
        <p:spPr bwMode="gray">
          <a:xfrm>
            <a:off x="8619039" y="1721472"/>
            <a:ext cx="230400" cy="23040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a:ea typeface="+mn-ea"/>
                <a:cs typeface="+mn-cs"/>
              </a:rPr>
              <a:t>3</a:t>
            </a:r>
          </a:p>
        </p:txBody>
      </p:sp>
      <p:sp>
        <p:nvSpPr>
          <p:cNvPr id="30" name="btfpNotesBox962619">
            <a:extLst>
              <a:ext uri="{FF2B5EF4-FFF2-40B4-BE49-F238E27FC236}">
                <a16:creationId xmlns:a16="http://schemas.microsoft.com/office/drawing/2014/main" id="{20D9151C-3B49-2015-568C-29D746A3DCCA}"/>
              </a:ext>
            </a:extLst>
          </p:cNvPr>
          <p:cNvSpPr txBox="1"/>
          <p:nvPr>
            <p:custDataLst>
              <p:tags r:id="rId3"/>
            </p:custDataLst>
          </p:nvPr>
        </p:nvSpPr>
        <p:spPr bwMode="gray">
          <a:xfrm>
            <a:off x="330200" y="6272784"/>
            <a:ext cx="11531600" cy="492443"/>
          </a:xfrm>
          <a:prstGeom prst="rect">
            <a:avLst/>
          </a:prstGeom>
          <a:noFill/>
        </p:spPr>
        <p:txBody>
          <a:bodyPr vert="horz" wrap="square" lIns="0" tIns="0" rIns="0" bIns="0" rtlCol="0" anchor="b">
            <a:spAutoFit/>
          </a:bodyPr>
          <a:lstStyle/>
          <a:p>
            <a:endParaRPr lang="en-US" sz="800" dirty="0">
              <a:solidFill>
                <a:srgbClr val="000000"/>
              </a:solidFill>
            </a:endParaRPr>
          </a:p>
          <a:p>
            <a:endParaRPr lang="en-US" sz="800" dirty="0">
              <a:solidFill>
                <a:srgbClr val="000000"/>
              </a:solidFill>
            </a:endParaRPr>
          </a:p>
          <a:p>
            <a:r>
              <a:rPr lang="en-US" sz="800" dirty="0">
                <a:solidFill>
                  <a:srgbClr val="000000"/>
                </a:solidFill>
              </a:rPr>
              <a:t>Sources: USGS, </a:t>
            </a:r>
            <a:r>
              <a:rPr lang="en-US" sz="800" dirty="0">
                <a:solidFill>
                  <a:srgbClr val="000000"/>
                </a:solidFill>
                <a:hlinkClick r:id="rId12"/>
              </a:rPr>
              <a:t>Making minerals</a:t>
            </a:r>
            <a:r>
              <a:rPr lang="en-US" sz="800" dirty="0">
                <a:solidFill>
                  <a:srgbClr val="000000"/>
                </a:solidFill>
              </a:rPr>
              <a:t> (2019); World Resources Institute, </a:t>
            </a:r>
            <a:r>
              <a:rPr lang="en-US" sz="800" dirty="0">
                <a:solidFill>
                  <a:srgbClr val="000000"/>
                </a:solidFill>
                <a:hlinkClick r:id="rId13"/>
              </a:rPr>
              <a:t>5 Things to Know About Carbon Mineralization</a:t>
            </a:r>
            <a:r>
              <a:rPr lang="en-US" sz="800" dirty="0">
                <a:solidFill>
                  <a:srgbClr val="000000"/>
                </a:solidFill>
              </a:rPr>
              <a:t> (2023); </a:t>
            </a:r>
            <a:r>
              <a:rPr kumimoji="0" lang="en-US" sz="800" b="0" i="0" u="none" strike="noStrike" kern="1200" cap="none" spc="0" normalizeH="0" baseline="0" noProof="0" dirty="0" err="1">
                <a:ln>
                  <a:noFill/>
                </a:ln>
                <a:solidFill>
                  <a:srgbClr val="000000"/>
                </a:solidFill>
                <a:effectLst/>
                <a:uLnTx/>
                <a:uFillTx/>
                <a:latin typeface="Arial"/>
                <a:ea typeface="+mn-ea"/>
                <a:cs typeface="+mn-cs"/>
              </a:rPr>
              <a:t>UArctic</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4"/>
              </a:rPr>
              <a:t>Enhanced weathering (on land)</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(2024).</a:t>
            </a:r>
            <a:endParaRPr lang="en-US" sz="800" dirty="0">
              <a:solidFill>
                <a:srgbClr val="000000"/>
              </a:solidFill>
            </a:endParaRPr>
          </a:p>
          <a:p>
            <a:pPr marL="0" indent="0">
              <a:buNone/>
            </a:pPr>
            <a:r>
              <a:rPr lang="en-US" sz="800" dirty="0">
                <a:solidFill>
                  <a:srgbClr val="000000"/>
                </a:solidFill>
              </a:rPr>
              <a:t>Credit: Yosafat Partogi, Xiaodan Zhu, Grace Frascati, </a:t>
            </a:r>
            <a:r>
              <a:rPr kumimoji="0" lang="en-US" sz="800" b="0" i="0" u="none" strike="noStrike" kern="1200" cap="none" spc="0" normalizeH="0" baseline="0" noProof="0" dirty="0">
                <a:ln>
                  <a:noFill/>
                </a:ln>
                <a:solidFill>
                  <a:srgbClr val="000000"/>
                </a:solidFill>
                <a:effectLst/>
                <a:uLnTx/>
                <a:uFillTx/>
                <a:latin typeface="Arial"/>
                <a:ea typeface="+mn-ea"/>
                <a:cs typeface="+mn-cs"/>
              </a:rPr>
              <a:t>Hyae Ryung Kim, and </a:t>
            </a:r>
            <a:r>
              <a:rPr lang="en-US" sz="800" dirty="0">
                <a:solidFill>
                  <a:srgbClr val="000000"/>
                </a:solidFill>
                <a:hlinkClick r:id="rId15"/>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6"/>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17"/>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lang="en-US" sz="800" dirty="0">
              <a:solidFill>
                <a:srgbClr val="000000"/>
              </a:solidFill>
            </a:endParaRPr>
          </a:p>
        </p:txBody>
      </p:sp>
    </p:spTree>
    <p:custDataLst>
      <p:tags r:id="rId1"/>
    </p:custDataLst>
    <p:extLst>
      <p:ext uri="{BB962C8B-B14F-4D97-AF65-F5344CB8AC3E}">
        <p14:creationId xmlns:p14="http://schemas.microsoft.com/office/powerpoint/2010/main" val="33632594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FB580-E054-06E8-919C-FD2549861494}"/>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4E89D5B-7396-0DDE-9570-2EEAB827CA99}"/>
              </a:ext>
            </a:extLst>
          </p:cNvPr>
          <p:cNvGraphicFramePr>
            <a:graphicFrameLocks noChangeAspect="1"/>
          </p:cNvGraphicFramePr>
          <p:nvPr>
            <p:custDataLst>
              <p:tags r:id="rId2"/>
            </p:custDataLst>
            <p:extLst>
              <p:ext uri="{D42A27DB-BD31-4B8C-83A1-F6EECF244321}">
                <p14:modId xmlns:p14="http://schemas.microsoft.com/office/powerpoint/2010/main" val="358897468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6" imgW="7772400" imgH="10058400" progId="TCLayout.ActiveDocument.1">
                  <p:embed/>
                </p:oleObj>
              </mc:Choice>
              <mc:Fallback>
                <p:oleObj name="think-cell Slide" r:id="rId6" imgW="7772400" imgH="10058400" progId="TCLayout.ActiveDocument.1">
                  <p:embed/>
                  <p:pic>
                    <p:nvPicPr>
                      <p:cNvPr id="3" name="think-cell data - do not delete" hidden="1">
                        <a:extLst>
                          <a:ext uri="{FF2B5EF4-FFF2-40B4-BE49-F238E27FC236}">
                            <a16:creationId xmlns:a16="http://schemas.microsoft.com/office/drawing/2014/main" id="{94E89D5B-7396-0DDE-9570-2EEAB827CA99}"/>
                          </a:ext>
                        </a:extLst>
                      </p:cNvPr>
                      <p:cNvPicPr/>
                      <p:nvPr/>
                    </p:nvPicPr>
                    <p:blipFill>
                      <a:blip r:embed="rId7"/>
                      <a:stretch>
                        <a:fillRect/>
                      </a:stretch>
                    </p:blipFill>
                    <p:spPr>
                      <a:xfrm>
                        <a:off x="1588" y="1588"/>
                        <a:ext cx="1227" cy="1588"/>
                      </a:xfrm>
                      <a:prstGeom prst="rect">
                        <a:avLst/>
                      </a:prstGeom>
                    </p:spPr>
                  </p:pic>
                </p:oleObj>
              </mc:Fallback>
            </mc:AlternateContent>
          </a:graphicData>
        </a:graphic>
      </p:graphicFrame>
      <p:sp>
        <p:nvSpPr>
          <p:cNvPr id="178" name="Title 177">
            <a:extLst>
              <a:ext uri="{FF2B5EF4-FFF2-40B4-BE49-F238E27FC236}">
                <a16:creationId xmlns:a16="http://schemas.microsoft.com/office/drawing/2014/main" id="{BD25F9B7-F417-AB5F-FF58-6E667F400797}"/>
              </a:ext>
            </a:extLst>
          </p:cNvPr>
          <p:cNvSpPr>
            <a:spLocks noGrp="1"/>
          </p:cNvSpPr>
          <p:nvPr>
            <p:ph type="title"/>
          </p:nvPr>
        </p:nvSpPr>
        <p:spPr/>
        <p:txBody>
          <a:bodyPr vert="horz">
            <a:noAutofit/>
          </a:bodyPr>
          <a:lstStyle/>
          <a:p>
            <a:r>
              <a:rPr lang="en-US" dirty="0"/>
              <a:t>Emerging carbon removal pathways remain early-stage with high cost uncertainty (2/2)</a:t>
            </a:r>
          </a:p>
        </p:txBody>
      </p:sp>
      <p:graphicFrame>
        <p:nvGraphicFramePr>
          <p:cNvPr id="4" name="Table 3">
            <a:extLst>
              <a:ext uri="{FF2B5EF4-FFF2-40B4-BE49-F238E27FC236}">
                <a16:creationId xmlns:a16="http://schemas.microsoft.com/office/drawing/2014/main" id="{F43B42E6-531B-CA77-B295-09B88F4025D5}"/>
              </a:ext>
            </a:extLst>
          </p:cNvPr>
          <p:cNvGraphicFramePr>
            <a:graphicFrameLocks noGrp="1"/>
          </p:cNvGraphicFramePr>
          <p:nvPr>
            <p:extLst>
              <p:ext uri="{D42A27DB-BD31-4B8C-83A1-F6EECF244321}">
                <p14:modId xmlns:p14="http://schemas.microsoft.com/office/powerpoint/2010/main" val="2609547100"/>
              </p:ext>
            </p:extLst>
          </p:nvPr>
        </p:nvGraphicFramePr>
        <p:xfrm>
          <a:off x="338328" y="1713232"/>
          <a:ext cx="11526836" cy="4468387"/>
        </p:xfrm>
        <a:graphic>
          <a:graphicData uri="http://schemas.openxmlformats.org/drawingml/2006/table">
            <a:tbl>
              <a:tblPr firstRow="1" bandRow="1">
                <a:tableStyleId>{2D5ABB26-0587-4C30-8999-92F81FD0307C}</a:tableStyleId>
              </a:tblPr>
              <a:tblGrid>
                <a:gridCol w="1545950">
                  <a:extLst>
                    <a:ext uri="{9D8B030D-6E8A-4147-A177-3AD203B41FA5}">
                      <a16:colId xmlns:a16="http://schemas.microsoft.com/office/drawing/2014/main" val="2445533242"/>
                    </a:ext>
                  </a:extLst>
                </a:gridCol>
                <a:gridCol w="3326962">
                  <a:extLst>
                    <a:ext uri="{9D8B030D-6E8A-4147-A177-3AD203B41FA5}">
                      <a16:colId xmlns:a16="http://schemas.microsoft.com/office/drawing/2014/main" val="2930345779"/>
                    </a:ext>
                  </a:extLst>
                </a:gridCol>
                <a:gridCol w="3326962">
                  <a:extLst>
                    <a:ext uri="{9D8B030D-6E8A-4147-A177-3AD203B41FA5}">
                      <a16:colId xmlns:a16="http://schemas.microsoft.com/office/drawing/2014/main" val="3225215853"/>
                    </a:ext>
                  </a:extLst>
                </a:gridCol>
                <a:gridCol w="3326962">
                  <a:extLst>
                    <a:ext uri="{9D8B030D-6E8A-4147-A177-3AD203B41FA5}">
                      <a16:colId xmlns:a16="http://schemas.microsoft.com/office/drawing/2014/main" val="399033772"/>
                    </a:ext>
                  </a:extLst>
                </a:gridCol>
              </a:tblGrid>
              <a:tr h="268319">
                <a:tc>
                  <a:txBody>
                    <a:bodyPr/>
                    <a:lstStyle/>
                    <a:p>
                      <a:pPr marL="0" indent="0">
                        <a:buFontTx/>
                        <a:buNone/>
                      </a:pPr>
                      <a:endParaRPr lang="en-US" sz="1050" b="1"/>
                    </a:p>
                  </a:txBody>
                  <a:tcPr>
                    <a:lnB w="12700" cap="flat" cmpd="sng" algn="ctr">
                      <a:solidFill>
                        <a:schemeClr val="tx1"/>
                      </a:solidFill>
                      <a:prstDash val="solid"/>
                      <a:round/>
                      <a:headEnd type="none" w="med" len="med"/>
                      <a:tailEnd type="none" w="med" len="med"/>
                    </a:lnB>
                  </a:tcPr>
                </a:tc>
                <a:tc>
                  <a:txBody>
                    <a:bodyPr/>
                    <a:lstStyle/>
                    <a:p>
                      <a:pPr marL="0" indent="0" algn="ctr" rtl="0" eaLnBrk="1" latinLnBrk="0" hangingPunct="1">
                        <a:spcBef>
                          <a:spcPts val="1200"/>
                        </a:spcBef>
                        <a:buFontTx/>
                        <a:buNone/>
                      </a:pPr>
                      <a:r>
                        <a:rPr lang="en-US" sz="1050" b="1" kern="1200" dirty="0">
                          <a:solidFill>
                            <a:schemeClr val="tx1"/>
                          </a:solidFill>
                          <a:latin typeface="+mn-lt"/>
                          <a:ea typeface="+mn-ea"/>
                          <a:cs typeface="+mn-cs"/>
                        </a:rPr>
                        <a:t>Direct ocean removal</a:t>
                      </a:r>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indent="0" algn="ctr" defTabSz="711200" rtl="0" eaLnBrk="1" latinLnBrk="0" hangingPunct="1">
                        <a:spcBef>
                          <a:spcPts val="1200"/>
                        </a:spcBef>
                        <a:buFontTx/>
                        <a:buNone/>
                      </a:pPr>
                      <a:r>
                        <a:rPr lang="en-US" sz="1050" b="1" kern="1200" dirty="0">
                          <a:solidFill>
                            <a:schemeClr val="tx1"/>
                          </a:solidFill>
                          <a:latin typeface="+mn-lt"/>
                          <a:ea typeface="+mn-ea"/>
                          <a:cs typeface="+mn-cs"/>
                        </a:rPr>
                        <a:t>    Biomass carbon removal and storage</a:t>
                      </a:r>
                    </a:p>
                  </a:txBody>
                  <a:tcP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indent="0" algn="ctr" defTabSz="711200" rtl="0" eaLnBrk="1" latinLnBrk="0" hangingPunct="1">
                        <a:spcBef>
                          <a:spcPts val="1200"/>
                        </a:spcBef>
                        <a:buFontTx/>
                        <a:buNone/>
                      </a:pPr>
                      <a:r>
                        <a:rPr lang="en-US" sz="1050" b="1" kern="1200" dirty="0">
                          <a:solidFill>
                            <a:schemeClr val="tx1"/>
                          </a:solidFill>
                          <a:latin typeface="+mn-lt"/>
                          <a:ea typeface="+mn-ea"/>
                          <a:cs typeface="+mn-cs"/>
                        </a:rPr>
                        <a:t>Ocean alkalinity enhancement</a:t>
                      </a:r>
                    </a:p>
                  </a:txBody>
                  <a:tcPr>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738401314"/>
                  </a:ext>
                </a:extLst>
              </a:tr>
              <a:tr h="1152698">
                <a:tc>
                  <a:txBody>
                    <a:bodyPr/>
                    <a:lstStyle/>
                    <a:p>
                      <a:pPr marL="0" lvl="0" indent="0" algn="l">
                        <a:buFontTx/>
                        <a:buNone/>
                      </a:pPr>
                      <a:r>
                        <a:rPr lang="en-US" sz="1050" b="1">
                          <a:latin typeface="+mn-lt"/>
                        </a:rPr>
                        <a:t>Description</a:t>
                      </a:r>
                      <a:endParaRPr lang="en-US" sz="105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711200" rtl="0" eaLnBrk="1" fontAlgn="auto" latinLnBrk="0" hangingPunct="1">
                        <a:lnSpc>
                          <a:spcPct val="100000"/>
                        </a:lnSpc>
                        <a:spcBef>
                          <a:spcPts val="600"/>
                        </a:spcBef>
                        <a:spcAft>
                          <a:spcPts val="0"/>
                        </a:spcAft>
                        <a:buClrTx/>
                        <a:buSzTx/>
                        <a:buFont typeface="Arial"/>
                        <a:buNone/>
                        <a:tabLst/>
                        <a:defRPr/>
                      </a:pPr>
                      <a:r>
                        <a:rPr lang="en-US" sz="1050" b="1" kern="1200" noProof="0" dirty="0">
                          <a:solidFill>
                            <a:schemeClr val="tx1"/>
                          </a:solidFill>
                          <a:latin typeface="+mn-lt"/>
                          <a:ea typeface="+mn-ea"/>
                          <a:cs typeface="+mn-cs"/>
                        </a:rPr>
                        <a:t>Extracts CO₂ directly from seawater,</a:t>
                      </a:r>
                      <a:r>
                        <a:rPr lang="en-US" sz="1050" b="0" kern="1200" noProof="0" dirty="0">
                          <a:solidFill>
                            <a:schemeClr val="tx1"/>
                          </a:solidFill>
                          <a:latin typeface="+mn-lt"/>
                          <a:ea typeface="+mn-ea"/>
                          <a:cs typeface="+mn-cs"/>
                        </a:rPr>
                        <a:t> enhancing the ocean’s natural ability to absorb atmospheric carbon, reducing overall CO₂ levels.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050" b="1" kern="1200" noProof="0" dirty="0">
                          <a:solidFill>
                            <a:schemeClr val="tx1"/>
                          </a:solidFill>
                          <a:latin typeface="+mn-lt"/>
                          <a:ea typeface="+mn-ea"/>
                          <a:cs typeface="+mn-cs"/>
                        </a:rPr>
                        <a:t>Uses plants to remove carbon dioxide </a:t>
                      </a:r>
                      <a:r>
                        <a:rPr lang="en-US" sz="1050" b="0" kern="1200" noProof="0" dirty="0">
                          <a:solidFill>
                            <a:schemeClr val="tx1"/>
                          </a:solidFill>
                          <a:latin typeface="+mn-lt"/>
                          <a:ea typeface="+mn-ea"/>
                          <a:cs typeface="+mn-cs"/>
                        </a:rPr>
                        <a:t>from the air and store it.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711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0" i="0" u="none" strike="noStrike" noProof="0" dirty="0">
                          <a:solidFill>
                            <a:srgbClr val="000000"/>
                          </a:solidFill>
                          <a:latin typeface="+mn-lt"/>
                        </a:rPr>
                        <a:t>Adds alkaline minerals to seawater to boost its capacity to absorb CO₂ while counteracting ocean acidification and improving marine ecosystems.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90276228"/>
                  </a:ext>
                </a:extLst>
              </a:tr>
              <a:tr h="726041">
                <a:tc>
                  <a:txBody>
                    <a:bodyPr/>
                    <a:lstStyle/>
                    <a:p>
                      <a:pPr marL="0" lvl="0" indent="0" algn="l">
                        <a:buNone/>
                      </a:pPr>
                      <a:r>
                        <a:rPr lang="en-US" sz="1050" b="1">
                          <a:latin typeface="+mn-lt"/>
                        </a:rPr>
                        <a:t>Current carbon capture market share</a:t>
                      </a:r>
                    </a:p>
                  </a:txBody>
                  <a:tcPr>
                    <a:lnT w="12700">
                      <a:solidFill>
                        <a:schemeClr val="tx1"/>
                      </a:solidFill>
                    </a:lnT>
                    <a:lnB w="12700">
                      <a:solidFill>
                        <a:schemeClr val="tx1"/>
                      </a:solidFill>
                    </a:lnB>
                  </a:tcPr>
                </a:tc>
                <a:tc>
                  <a:txBody>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lang="en-US" sz="1050" b="1"/>
                        <a:t>Low</a:t>
                      </a:r>
                    </a:p>
                  </a:txBody>
                  <a:tcPr anchor="ctr">
                    <a:lnT w="12700">
                      <a:solidFill>
                        <a:schemeClr val="tx1"/>
                      </a:solidFill>
                    </a:lnT>
                    <a:lnB w="12700">
                      <a:solidFill>
                        <a:schemeClr val="tx1"/>
                      </a:solidFill>
                    </a:lnB>
                    <a:solidFill>
                      <a:schemeClr val="accent4">
                        <a:lumMod val="20000"/>
                        <a:lumOff val="80000"/>
                      </a:schemeClr>
                    </a:solidFill>
                  </a:tcPr>
                </a:tc>
                <a:tc>
                  <a:txBody>
                    <a:bodyPr/>
                    <a:lstStyle/>
                    <a:p>
                      <a:pPr marL="0" lvl="0" indent="0" algn="ctr">
                        <a:lnSpc>
                          <a:spcPct val="100000"/>
                        </a:lnSpc>
                        <a:spcBef>
                          <a:spcPts val="0"/>
                        </a:spcBef>
                        <a:buNone/>
                      </a:pPr>
                      <a:r>
                        <a:rPr lang="en-US" sz="1050" b="1"/>
                        <a:t>Low</a:t>
                      </a:r>
                    </a:p>
                  </a:txBody>
                  <a:tcPr anchor="ctr">
                    <a:lnT w="12700">
                      <a:solidFill>
                        <a:schemeClr val="tx1"/>
                      </a:solidFill>
                    </a:lnT>
                    <a:lnB w="12700">
                      <a:solidFill>
                        <a:schemeClr val="tx1"/>
                      </a:solidFill>
                    </a:lnB>
                    <a:solidFill>
                      <a:schemeClr val="accent3">
                        <a:lumMod val="20000"/>
                        <a:lumOff val="80000"/>
                      </a:schemeClr>
                    </a:solidFill>
                  </a:tcPr>
                </a:tc>
                <a:tc>
                  <a:txBody>
                    <a:bodyPr/>
                    <a:lstStyle/>
                    <a:p>
                      <a:pPr marL="0" lvl="0" indent="0" algn="ctr">
                        <a:lnSpc>
                          <a:spcPct val="100000"/>
                        </a:lnSpc>
                        <a:spcBef>
                          <a:spcPts val="0"/>
                        </a:spcBef>
                        <a:spcAft>
                          <a:spcPts val="0"/>
                        </a:spcAft>
                        <a:buNone/>
                      </a:pPr>
                      <a:r>
                        <a:rPr lang="en-US" sz="1050" b="1"/>
                        <a:t>Low</a:t>
                      </a:r>
                    </a:p>
                  </a:txBody>
                  <a:tcPr anchor="ctr">
                    <a:lnT w="12700">
                      <a:solidFill>
                        <a:schemeClr val="tx1"/>
                      </a:solidFill>
                    </a:lnT>
                    <a:lnB w="12700">
                      <a:solidFill>
                        <a:schemeClr val="tx1"/>
                      </a:solidFill>
                    </a:lnB>
                    <a:solidFill>
                      <a:schemeClr val="bg2">
                        <a:lumMod val="20000"/>
                        <a:lumOff val="80000"/>
                      </a:schemeClr>
                    </a:solidFill>
                  </a:tcPr>
                </a:tc>
                <a:extLst>
                  <a:ext uri="{0D108BD9-81ED-4DB2-BD59-A6C34878D82A}">
                    <a16:rowId xmlns:a16="http://schemas.microsoft.com/office/drawing/2014/main" val="1260405882"/>
                  </a:ext>
                </a:extLst>
              </a:tr>
              <a:tr h="615556">
                <a:tc>
                  <a:txBody>
                    <a:bodyPr/>
                    <a:lstStyle/>
                    <a:p>
                      <a:pPr marL="0" indent="0">
                        <a:buNone/>
                      </a:pPr>
                      <a:r>
                        <a:rPr lang="en-US" sz="1050" b="1">
                          <a:latin typeface="+mn-lt"/>
                        </a:rPr>
                        <a:t>Estimated $/ton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lang="en-US" sz="1050" b="1" i="0" u="none" strike="noStrike" kern="1200" baseline="0" noProof="0" dirty="0">
                          <a:solidFill>
                            <a:srgbClr val="000000"/>
                          </a:solidFill>
                          <a:latin typeface="+mn-lt"/>
                          <a:ea typeface="+mn-ea"/>
                          <a:cs typeface="+mn-cs"/>
                        </a:rPr>
                        <a:t>$55-$</a:t>
                      </a:r>
                      <a:r>
                        <a:rPr lang="en-US" altLang="zh-CN" sz="1050" b="1" i="0" u="none" strike="noStrike" kern="1200" baseline="0" noProof="0" dirty="0">
                          <a:solidFill>
                            <a:srgbClr val="000000"/>
                          </a:solidFill>
                          <a:latin typeface="+mn-lt"/>
                          <a:ea typeface="+mn-ea"/>
                          <a:cs typeface="+mn-cs"/>
                        </a:rPr>
                        <a:t>20</a:t>
                      </a:r>
                      <a:r>
                        <a:rPr lang="en-US" sz="1050" b="1" i="0" u="none" strike="noStrike" kern="1200" baseline="0" noProof="0" dirty="0">
                          <a:solidFill>
                            <a:srgbClr val="000000"/>
                          </a:solidFill>
                          <a:latin typeface="+mn-lt"/>
                          <a:ea typeface="+mn-ea"/>
                          <a:cs typeface="+mn-cs"/>
                        </a:rPr>
                        <a:t>0</a:t>
                      </a:r>
                      <a:endParaRPr lang="en-US" sz="1050" b="1" i="0" u="none" strike="noStrike" kern="1200" baseline="0" dirty="0">
                        <a:solidFill>
                          <a:srgbClr val="000000"/>
                        </a:solidFill>
                        <a:latin typeface="+mn-lt"/>
                        <a:ea typeface="+mn-ea"/>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lang="en-US" sz="1050" b="1" i="0" u="none" strike="noStrike" baseline="0" noProof="0" dirty="0">
                          <a:solidFill>
                            <a:srgbClr val="000000"/>
                          </a:solidFill>
                          <a:latin typeface="+mn-lt"/>
                        </a:rPr>
                        <a:t>$15-$85 </a:t>
                      </a:r>
                      <a:endParaRPr kumimoji="0" lang="en-US" sz="1050" b="0" i="0" u="none" strike="noStrike" kern="1200" cap="none" spc="0" normalizeH="0" baseline="0" noProof="0" dirty="0">
                        <a:ln>
                          <a:noFill/>
                        </a:ln>
                        <a:solidFill>
                          <a:srgbClr val="000000"/>
                        </a:solidFill>
                        <a:effectLst/>
                        <a:uLnTx/>
                        <a:uFillTx/>
                        <a:latin typeface="+mn-lt"/>
                        <a:ea typeface="+mn-ea"/>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lang="en-US" sz="1050" b="1" i="0" u="none" strike="noStrike" baseline="0" noProof="0" dirty="0">
                          <a:solidFill>
                            <a:srgbClr val="000000"/>
                          </a:solidFill>
                          <a:latin typeface="+mn-lt"/>
                        </a:rPr>
                        <a:t>$70-$120</a:t>
                      </a:r>
                      <a:endParaRPr lang="en-US" sz="105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210875594"/>
                  </a:ext>
                </a:extLst>
              </a:tr>
              <a:tr h="814233">
                <a:tc>
                  <a:txBody>
                    <a:bodyPr/>
                    <a:lstStyle/>
                    <a:p>
                      <a:pPr marL="0" lvl="0" indent="0" algn="l">
                        <a:buNone/>
                      </a:pPr>
                      <a:r>
                        <a:rPr lang="en-US" sz="1050" b="1">
                          <a:latin typeface="+mn-lt"/>
                        </a:rPr>
                        <a:t>Challenges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lang="en-US" sz="1050" b="1">
                          <a:solidFill>
                            <a:schemeClr val="tx1"/>
                          </a:solidFill>
                        </a:rPr>
                        <a:t>High energy demand and upfront cost; potential disruption to marine life and ecosystems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lang="en-US" sz="1050" b="1">
                          <a:solidFill>
                            <a:schemeClr val="tx1"/>
                          </a:solidFill>
                        </a:rPr>
                        <a:t>Lack of data and standards to quantify and verify permanent carbon removal</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lang="en-US" sz="1050" b="1">
                          <a:solidFill>
                            <a:schemeClr val="tx1"/>
                          </a:solidFill>
                        </a:rPr>
                        <a:t>Mineral sourcing</a:t>
                      </a:r>
                      <a:r>
                        <a:rPr lang="en-US" sz="1050" b="0">
                          <a:solidFill>
                            <a:schemeClr val="tx1"/>
                          </a:solidFill>
                        </a:rPr>
                        <a:t>, </a:t>
                      </a:r>
                      <a:r>
                        <a:rPr lang="en-US" sz="1050" b="1">
                          <a:solidFill>
                            <a:schemeClr val="tx1"/>
                          </a:solidFill>
                        </a:rPr>
                        <a:t>supply chain infrastructure</a:t>
                      </a:r>
                      <a:r>
                        <a:rPr lang="en-US" sz="1050" b="0">
                          <a:solidFill>
                            <a:schemeClr val="tx1"/>
                          </a:solidFill>
                        </a:rPr>
                        <a:t>, and </a:t>
                      </a:r>
                      <a:r>
                        <a:rPr lang="en-US" sz="1050" b="1">
                          <a:solidFill>
                            <a:schemeClr val="tx1"/>
                          </a:solidFill>
                        </a:rPr>
                        <a:t>adverse environmental impacts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219605779"/>
                  </a:ext>
                </a:extLst>
              </a:tr>
              <a:tr h="795882">
                <a:tc>
                  <a:txBody>
                    <a:bodyPr/>
                    <a:lstStyle/>
                    <a:p>
                      <a:pPr marL="0" indent="0">
                        <a:buNone/>
                      </a:pPr>
                      <a:r>
                        <a:rPr lang="en-US" sz="1050" b="1">
                          <a:solidFill>
                            <a:schemeClr val="tx1"/>
                          </a:solidFill>
                          <a:latin typeface="+mn-lt"/>
                        </a:rPr>
                        <a:t>Leaders</a:t>
                      </a:r>
                    </a:p>
                  </a:txBody>
                  <a:tcPr>
                    <a:lnT w="12700" cap="flat" cmpd="sng" algn="ctr">
                      <a:solidFill>
                        <a:schemeClr val="tx1"/>
                      </a:solidFill>
                      <a:prstDash val="solid"/>
                      <a:round/>
                      <a:headEnd type="none" w="med" len="med"/>
                      <a:tailEnd type="none" w="med" len="med"/>
                    </a:lnT>
                    <a:lnB w="12700">
                      <a:solidFill>
                        <a:schemeClr val="tx1"/>
                      </a:solidFill>
                    </a:lnB>
                  </a:tcPr>
                </a:tc>
                <a:tc>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lang="en-US" sz="1050" b="1" dirty="0">
                          <a:hlinkClick r:id="rId8"/>
                        </a:rPr>
                        <a:t>Captura</a:t>
                      </a:r>
                      <a:r>
                        <a:rPr lang="en-US" sz="1050" dirty="0"/>
                        <a:t> utilizes an electrochemical process to extract CO₂ directly from seawater, leveraging renewable energy sources to enhance scalability while minimizing emissions.</a:t>
                      </a:r>
                      <a:endParaRPr lang="en-US" sz="1050" b="0" i="0" u="none" strike="noStrike" noProof="0" dirty="0">
                        <a:solidFill>
                          <a:srgbClr val="000000"/>
                        </a:solidFill>
                        <a:latin typeface="+mn-lt"/>
                      </a:endParaRPr>
                    </a:p>
                  </a:txBody>
                  <a:tcPr>
                    <a:lnT w="12700" cap="flat" cmpd="sng" algn="ctr">
                      <a:solidFill>
                        <a:schemeClr val="tx1"/>
                      </a:solidFill>
                      <a:prstDash val="solid"/>
                      <a:round/>
                      <a:headEnd type="none" w="med" len="med"/>
                      <a:tailEnd type="none" w="med" len="med"/>
                    </a:lnT>
                    <a:lnB w="12700">
                      <a:solidFill>
                        <a:schemeClr val="tx1"/>
                      </a:solidFill>
                    </a:lnB>
                    <a:solidFill>
                      <a:schemeClr val="accent4">
                        <a:lumMod val="20000"/>
                        <a:lumOff val="80000"/>
                      </a:schemeClr>
                    </a:solidFill>
                  </a:tcPr>
                </a:tc>
                <a:tc>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lang="en-US" sz="1050" b="1" kern="1200" dirty="0">
                          <a:solidFill>
                            <a:schemeClr val="tx1"/>
                          </a:solidFill>
                          <a:latin typeface="+mn-lt"/>
                          <a:ea typeface="+mn-ea"/>
                          <a:cs typeface="+mn-cs"/>
                          <a:hlinkClick r:id="rId9"/>
                        </a:rPr>
                        <a:t>Drax Group-</a:t>
                      </a:r>
                      <a:r>
                        <a:rPr lang="en-US" sz="1050" b="1" kern="1200" dirty="0" err="1">
                          <a:solidFill>
                            <a:schemeClr val="tx1"/>
                          </a:solidFill>
                          <a:latin typeface="+mn-lt"/>
                          <a:ea typeface="+mn-ea"/>
                          <a:cs typeface="+mn-cs"/>
                          <a:hlinkClick r:id="rId9"/>
                        </a:rPr>
                        <a:t>Elimini</a:t>
                      </a:r>
                      <a:r>
                        <a:rPr lang="en-US" sz="1050" b="0" kern="1200" dirty="0">
                          <a:solidFill>
                            <a:schemeClr val="tx1"/>
                          </a:solidFill>
                          <a:latin typeface="+mn-lt"/>
                          <a:ea typeface="+mn-ea"/>
                          <a:cs typeface="+mn-cs"/>
                        </a:rPr>
                        <a:t> focuses on large-scale carbon removal by utilizing bioenergy with carbon capture and storage technology, aiming to generate renewable electricity while actively pulling carbon dioxide from the atmosphere. </a:t>
                      </a:r>
                    </a:p>
                  </a:txBody>
                  <a:tcPr>
                    <a:lnT w="12700" cap="flat" cmpd="sng" algn="ctr">
                      <a:solidFill>
                        <a:schemeClr val="tx1"/>
                      </a:solidFill>
                      <a:prstDash val="solid"/>
                      <a:round/>
                      <a:headEnd type="none" w="med" len="med"/>
                      <a:tailEnd type="none" w="med" len="med"/>
                    </a:lnT>
                    <a:lnB w="12700">
                      <a:solidFill>
                        <a:schemeClr val="tx1"/>
                      </a:solidFill>
                    </a:lnB>
                    <a:solidFill>
                      <a:schemeClr val="accent3">
                        <a:lumMod val="20000"/>
                        <a:lumOff val="80000"/>
                      </a:schemeClr>
                    </a:solidFill>
                  </a:tcPr>
                </a:tc>
                <a:tc>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lang="en-US" sz="1050" b="1" i="0" u="none" strike="noStrike" noProof="0" dirty="0" err="1">
                          <a:solidFill>
                            <a:srgbClr val="000000"/>
                          </a:solidFill>
                          <a:latin typeface="+mn-lt"/>
                          <a:hlinkClick r:id="rId10"/>
                        </a:rPr>
                        <a:t>Equatic</a:t>
                      </a:r>
                      <a:r>
                        <a:rPr lang="en-US" sz="1050" b="0" i="0" u="none" strike="noStrike" noProof="0" dirty="0">
                          <a:solidFill>
                            <a:srgbClr val="000000"/>
                          </a:solidFill>
                          <a:latin typeface="+mn-lt"/>
                        </a:rPr>
                        <a:t> and </a:t>
                      </a:r>
                      <a:r>
                        <a:rPr lang="en-US" sz="1050" b="1" i="0" u="none" strike="noStrike" noProof="0" dirty="0">
                          <a:solidFill>
                            <a:srgbClr val="000000"/>
                          </a:solidFill>
                          <a:latin typeface="+mn-lt"/>
                          <a:hlinkClick r:id="rId11"/>
                        </a:rPr>
                        <a:t>Planetary Technologies </a:t>
                      </a:r>
                      <a:r>
                        <a:rPr lang="en-US" sz="1050" b="0" i="0" u="none" strike="noStrike" noProof="0" dirty="0">
                          <a:solidFill>
                            <a:srgbClr val="000000"/>
                          </a:solidFill>
                          <a:latin typeface="+mn-lt"/>
                        </a:rPr>
                        <a:t>are key OAE players, but technology is limited to smaller scale testing.</a:t>
                      </a:r>
                    </a:p>
                    <a:p>
                      <a:pPr marL="0" lvl="0" indent="0" algn="l">
                        <a:lnSpc>
                          <a:spcPct val="100000"/>
                        </a:lnSpc>
                        <a:spcBef>
                          <a:spcPts val="0"/>
                        </a:spcBef>
                        <a:spcAft>
                          <a:spcPts val="0"/>
                        </a:spcAft>
                        <a:buNone/>
                      </a:pPr>
                      <a:endParaRPr lang="en-US" sz="1050" b="0" i="0" dirty="0">
                        <a:latin typeface="+mn-lt"/>
                      </a:endParaRPr>
                    </a:p>
                  </a:txBody>
                  <a:tcPr>
                    <a:lnT w="12700" cap="flat" cmpd="sng" algn="ctr">
                      <a:solidFill>
                        <a:schemeClr val="tx1"/>
                      </a:solidFill>
                      <a:prstDash val="solid"/>
                      <a:round/>
                      <a:headEnd type="none" w="med" len="med"/>
                      <a:tailEnd type="none" w="med" len="med"/>
                    </a:lnT>
                    <a:lnB w="12700">
                      <a:solidFill>
                        <a:schemeClr val="tx1"/>
                      </a:solidFill>
                    </a:lnB>
                    <a:solidFill>
                      <a:schemeClr val="bg2">
                        <a:lumMod val="20000"/>
                        <a:lumOff val="80000"/>
                      </a:schemeClr>
                    </a:solidFill>
                  </a:tcPr>
                </a:tc>
                <a:extLst>
                  <a:ext uri="{0D108BD9-81ED-4DB2-BD59-A6C34878D82A}">
                    <a16:rowId xmlns:a16="http://schemas.microsoft.com/office/drawing/2014/main" val="3638971552"/>
                  </a:ext>
                </a:extLst>
              </a:tr>
            </a:tbl>
          </a:graphicData>
        </a:graphic>
      </p:graphicFrame>
      <p:sp>
        <p:nvSpPr>
          <p:cNvPr id="8" name="Oval 7">
            <a:extLst>
              <a:ext uri="{FF2B5EF4-FFF2-40B4-BE49-F238E27FC236}">
                <a16:creationId xmlns:a16="http://schemas.microsoft.com/office/drawing/2014/main" id="{E71D546D-4834-E683-3158-C9F16FD35448}"/>
              </a:ext>
            </a:extLst>
          </p:cNvPr>
          <p:cNvSpPr>
            <a:spLocks noChangeAspect="1"/>
          </p:cNvSpPr>
          <p:nvPr/>
        </p:nvSpPr>
        <p:spPr bwMode="gray">
          <a:xfrm>
            <a:off x="1996162" y="1731520"/>
            <a:ext cx="230400" cy="230400"/>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000" b="1">
                <a:solidFill>
                  <a:srgbClr val="FFFFFF"/>
                </a:solidFill>
                <a:latin typeface="Arial"/>
              </a:rPr>
              <a:t>4</a:t>
            </a:r>
            <a:endParaRPr kumimoji="0" lang="en-US" sz="1000" b="1" i="0" u="none" strike="noStrike" kern="1200" cap="none" spc="0" normalizeH="0" baseline="0" noProof="0">
              <a:ln>
                <a:noFill/>
              </a:ln>
              <a:solidFill>
                <a:srgbClr val="FFFFFF"/>
              </a:solidFill>
              <a:effectLst/>
              <a:uLnTx/>
              <a:uFillTx/>
              <a:latin typeface="Arial"/>
              <a:ea typeface="+mn-ea"/>
              <a:cs typeface="+mn-cs"/>
            </a:endParaRPr>
          </a:p>
        </p:txBody>
      </p:sp>
      <p:sp>
        <p:nvSpPr>
          <p:cNvPr id="9" name="Oval 8">
            <a:extLst>
              <a:ext uri="{FF2B5EF4-FFF2-40B4-BE49-F238E27FC236}">
                <a16:creationId xmlns:a16="http://schemas.microsoft.com/office/drawing/2014/main" id="{13B7E0E2-B878-A8AA-794B-25F19771DFE2}"/>
              </a:ext>
            </a:extLst>
          </p:cNvPr>
          <p:cNvSpPr>
            <a:spLocks noChangeAspect="1"/>
          </p:cNvSpPr>
          <p:nvPr/>
        </p:nvSpPr>
        <p:spPr bwMode="gray">
          <a:xfrm>
            <a:off x="5303520" y="1731520"/>
            <a:ext cx="230400" cy="230400"/>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a:ea typeface="+mn-ea"/>
                <a:cs typeface="+mn-cs"/>
              </a:rPr>
              <a:t>5</a:t>
            </a:r>
          </a:p>
        </p:txBody>
      </p:sp>
      <p:sp>
        <p:nvSpPr>
          <p:cNvPr id="10" name="Oval 9">
            <a:extLst>
              <a:ext uri="{FF2B5EF4-FFF2-40B4-BE49-F238E27FC236}">
                <a16:creationId xmlns:a16="http://schemas.microsoft.com/office/drawing/2014/main" id="{2AEBDE65-44C1-FA11-A4EB-B6F7D8DA3D88}"/>
              </a:ext>
            </a:extLst>
          </p:cNvPr>
          <p:cNvSpPr>
            <a:spLocks noChangeAspect="1"/>
          </p:cNvSpPr>
          <p:nvPr/>
        </p:nvSpPr>
        <p:spPr bwMode="gray">
          <a:xfrm>
            <a:off x="8629144" y="1731520"/>
            <a:ext cx="230400" cy="23040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000" b="1">
                <a:solidFill>
                  <a:srgbClr val="FFFFFF"/>
                </a:solidFill>
                <a:latin typeface="Arial"/>
              </a:rPr>
              <a:t>6</a:t>
            </a:r>
            <a:endParaRPr kumimoji="0" lang="en-US" sz="1000" b="1" i="0" u="none" strike="noStrike" kern="1200" cap="none" spc="0" normalizeH="0" baseline="0" noProof="0">
              <a:ln>
                <a:noFill/>
              </a:ln>
              <a:solidFill>
                <a:srgbClr val="FFFFFF"/>
              </a:solidFill>
              <a:effectLst/>
              <a:uLnTx/>
              <a:uFillTx/>
              <a:latin typeface="Arial"/>
              <a:ea typeface="+mn-ea"/>
              <a:cs typeface="+mn-cs"/>
            </a:endParaRPr>
          </a:p>
        </p:txBody>
      </p:sp>
      <p:sp>
        <p:nvSpPr>
          <p:cNvPr id="19" name="btfpNotesBox962619">
            <a:extLst>
              <a:ext uri="{FF2B5EF4-FFF2-40B4-BE49-F238E27FC236}">
                <a16:creationId xmlns:a16="http://schemas.microsoft.com/office/drawing/2014/main" id="{D743BBA9-8285-FC06-CF45-EA95E1B1CE86}"/>
              </a:ext>
            </a:extLst>
          </p:cNvPr>
          <p:cNvSpPr txBox="1"/>
          <p:nvPr>
            <p:custDataLst>
              <p:tags r:id="rId3"/>
            </p:custDataLst>
          </p:nvPr>
        </p:nvSpPr>
        <p:spPr bwMode="gray">
          <a:xfrm>
            <a:off x="329184" y="6272784"/>
            <a:ext cx="11531600" cy="492443"/>
          </a:xfrm>
          <a:prstGeom prst="rect">
            <a:avLst/>
          </a:prstGeom>
          <a:noFill/>
        </p:spPr>
        <p:txBody>
          <a:bodyPr vert="horz" wrap="square" lIns="0" tIns="0" rIns="0" bIns="0" rtlCol="0" anchor="b">
            <a:spAutoFit/>
          </a:bodyPr>
          <a:lstStyle/>
          <a:p>
            <a:endParaRPr lang="en-US" sz="800" dirty="0">
              <a:solidFill>
                <a:srgbClr val="000000"/>
              </a:solidFill>
            </a:endParaRPr>
          </a:p>
          <a:p>
            <a:endParaRPr lang="en-US" sz="800" dirty="0">
              <a:solidFill>
                <a:srgbClr val="000000"/>
              </a:solidFill>
            </a:endParaRPr>
          </a:p>
          <a:p>
            <a:r>
              <a:rPr lang="en-US" sz="800" dirty="0">
                <a:solidFill>
                  <a:srgbClr val="000000"/>
                </a:solidFill>
              </a:rPr>
              <a:t>Sources: </a:t>
            </a:r>
            <a:r>
              <a:rPr lang="en-US" altLang="zh-CN" sz="800" dirty="0">
                <a:solidFill>
                  <a:srgbClr val="000000"/>
                </a:solidFill>
              </a:rPr>
              <a:t>USGS, </a:t>
            </a:r>
            <a:r>
              <a:rPr lang="en-US" altLang="zh-CN" sz="800" dirty="0">
                <a:solidFill>
                  <a:srgbClr val="000000"/>
                </a:solidFill>
                <a:hlinkClick r:id="rId12"/>
              </a:rPr>
              <a:t>Making Minerals</a:t>
            </a:r>
            <a:r>
              <a:rPr lang="en-US" altLang="zh-CN" sz="800" dirty="0">
                <a:solidFill>
                  <a:srgbClr val="000000"/>
                </a:solidFill>
              </a:rPr>
              <a:t> (2019); World Resources Institute, </a:t>
            </a:r>
            <a:r>
              <a:rPr lang="en-US" altLang="zh-CN" sz="800" dirty="0">
                <a:solidFill>
                  <a:srgbClr val="000000"/>
                </a:solidFill>
                <a:hlinkClick r:id="rId13"/>
              </a:rPr>
              <a:t>5 Things to Know about Carbon Mineralization</a:t>
            </a:r>
            <a:r>
              <a:rPr lang="en-US" altLang="zh-CN" sz="800" dirty="0">
                <a:solidFill>
                  <a:srgbClr val="000000"/>
                </a:solidFill>
              </a:rPr>
              <a:t> (2023); </a:t>
            </a:r>
            <a:r>
              <a:rPr lang="en-US" altLang="zh-CN" sz="800" dirty="0" err="1">
                <a:solidFill>
                  <a:srgbClr val="000000"/>
                </a:solidFill>
              </a:rPr>
              <a:t>UArctic</a:t>
            </a:r>
            <a:r>
              <a:rPr lang="en-US" altLang="zh-CN" sz="800" dirty="0">
                <a:solidFill>
                  <a:srgbClr val="000000"/>
                </a:solidFill>
              </a:rPr>
              <a:t>, </a:t>
            </a:r>
            <a:r>
              <a:rPr lang="en-US" altLang="zh-CN" sz="800" dirty="0">
                <a:solidFill>
                  <a:srgbClr val="000000"/>
                </a:solidFill>
                <a:hlinkClick r:id="rId14"/>
              </a:rPr>
              <a:t>Enhanced weathering (on land)</a:t>
            </a:r>
            <a:r>
              <a:rPr lang="en-US" altLang="zh-CN" sz="800" dirty="0">
                <a:solidFill>
                  <a:srgbClr val="000000"/>
                </a:solidFill>
              </a:rPr>
              <a:t> (2024).</a:t>
            </a:r>
            <a:endParaRPr lang="en-US" sz="800" dirty="0">
              <a:solidFill>
                <a:srgbClr val="000000"/>
              </a:solidFill>
            </a:endParaRPr>
          </a:p>
          <a:p>
            <a:pPr marL="0" indent="0">
              <a:buNone/>
            </a:pPr>
            <a:r>
              <a:rPr lang="en-US" sz="800" dirty="0">
                <a:solidFill>
                  <a:srgbClr val="000000"/>
                </a:solidFill>
              </a:rPr>
              <a:t>Credit: Yosafat Partogi, Grace Frascati, Xiaodan Zhu,</a:t>
            </a:r>
            <a:r>
              <a:rPr kumimoji="0" lang="en-US" sz="800" b="0" i="0" u="none" strike="noStrike" kern="1200" cap="none" spc="0" normalizeH="0" baseline="0" noProof="0" dirty="0">
                <a:ln>
                  <a:noFill/>
                </a:ln>
                <a:solidFill>
                  <a:srgbClr val="000000"/>
                </a:solidFill>
                <a:effectLst/>
                <a:uLnTx/>
                <a:uFillTx/>
                <a:latin typeface="Arial"/>
                <a:ea typeface="+mn-ea"/>
                <a:cs typeface="+mn-cs"/>
              </a:rPr>
              <a:t>Hyae Ryung Kim, and </a:t>
            </a:r>
            <a:r>
              <a:rPr lang="en-US" sz="800" dirty="0">
                <a:solidFill>
                  <a:srgbClr val="000000"/>
                </a:solidFill>
                <a:hlinkClick r:id="rId15"/>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6"/>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17"/>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lang="en-US" sz="800" dirty="0">
              <a:solidFill>
                <a:srgbClr val="000000"/>
              </a:solidFill>
            </a:endParaRPr>
          </a:p>
        </p:txBody>
      </p:sp>
    </p:spTree>
    <p:custDataLst>
      <p:tags r:id="rId1"/>
    </p:custDataLst>
    <p:extLst>
      <p:ext uri="{BB962C8B-B14F-4D97-AF65-F5344CB8AC3E}">
        <p14:creationId xmlns:p14="http://schemas.microsoft.com/office/powerpoint/2010/main" val="4040387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think-cell data - do not delete" hidden="1">
            <a:extLst>
              <a:ext uri="{FF2B5EF4-FFF2-40B4-BE49-F238E27FC236}">
                <a16:creationId xmlns:a16="http://schemas.microsoft.com/office/drawing/2014/main" id="{AB9E4B63-7CFB-6EFF-D60E-40B4B637DED7}"/>
              </a:ext>
            </a:extLst>
          </p:cNvPr>
          <p:cNvGraphicFramePr>
            <a:graphicFrameLocks noChangeAspect="1"/>
          </p:cNvGraphicFramePr>
          <p:nvPr>
            <p:custDataLst>
              <p:tags r:id="rId1"/>
            </p:custDataLst>
            <p:extLst>
              <p:ext uri="{D42A27DB-BD31-4B8C-83A1-F6EECF244321}">
                <p14:modId xmlns:p14="http://schemas.microsoft.com/office/powerpoint/2010/main" val="335086596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4" imgW="7772400" imgH="10058400" progId="TCLayout.ActiveDocument.1">
                  <p:embed/>
                </p:oleObj>
              </mc:Choice>
              <mc:Fallback>
                <p:oleObj name="think-cell Slide" r:id="rId44" imgW="7772400" imgH="10058400" progId="TCLayout.ActiveDocument.1">
                  <p:embed/>
                  <p:pic>
                    <p:nvPicPr>
                      <p:cNvPr id="0" name=""/>
                      <p:cNvPicPr/>
                      <p:nvPr/>
                    </p:nvPicPr>
                    <p:blipFill>
                      <a:blip r:embed="rId4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D478FBE-47E5-239E-AD24-5658923385D5}"/>
              </a:ext>
            </a:extLst>
          </p:cNvPr>
          <p:cNvSpPr>
            <a:spLocks noGrp="1"/>
          </p:cNvSpPr>
          <p:nvPr>
            <p:ph type="title"/>
          </p:nvPr>
        </p:nvSpPr>
        <p:spPr/>
        <p:txBody>
          <a:bodyPr vert="horz">
            <a:noAutofit/>
          </a:bodyPr>
          <a:lstStyle/>
          <a:p>
            <a:r>
              <a:rPr lang="en-US" dirty="0">
                <a:ea typeface="+mj-lt"/>
                <a:cs typeface="+mj-lt"/>
              </a:rPr>
              <a:t>Capturing carbon directly from the air is the most expensive method of carbon capture, at $100-$600 per ton</a:t>
            </a:r>
            <a:endParaRPr lang="en-US" dirty="0"/>
          </a:p>
        </p:txBody>
      </p:sp>
      <p:sp>
        <p:nvSpPr>
          <p:cNvPr id="3" name="Title 5">
            <a:extLst>
              <a:ext uri="{FF2B5EF4-FFF2-40B4-BE49-F238E27FC236}">
                <a16:creationId xmlns:a16="http://schemas.microsoft.com/office/drawing/2014/main" id="{EEDE4C8A-2DE0-D641-ABB9-CE4C379E92AF}"/>
              </a:ext>
            </a:extLst>
          </p:cNvPr>
          <p:cNvSpPr txBox="1">
            <a:spLocks/>
          </p:cNvSpPr>
          <p:nvPr/>
        </p:nvSpPr>
        <p:spPr>
          <a:xfrm>
            <a:off x="330200" y="523318"/>
            <a:ext cx="11531600" cy="882788"/>
          </a:xfrm>
          <a:prstGeom prst="rect">
            <a:avLst/>
          </a:prstGeom>
        </p:spPr>
        <p:txBody>
          <a:bodyPr vert="horz" lIns="91440" tIns="0" rIns="91440" bIns="45720" rtlCol="0" anchor="t">
            <a:noAutofit/>
          </a:bodyPr>
          <a:lstStyle>
            <a:lvl1pPr algn="l" defTabSz="711200" rtl="0" eaLnBrk="1" latinLnBrk="0" hangingPunct="1">
              <a:lnSpc>
                <a:spcPct val="100000"/>
              </a:lnSpc>
              <a:spcBef>
                <a:spcPct val="0"/>
              </a:spcBef>
              <a:buNone/>
              <a:defRPr sz="2800" b="1" kern="1200" baseline="0">
                <a:solidFill>
                  <a:schemeClr val="tx1"/>
                </a:solidFill>
                <a:latin typeface="+mj-lt"/>
                <a:ea typeface="+mj-ea"/>
                <a:cs typeface="+mj-cs"/>
              </a:defRPr>
            </a:lvl1pPr>
          </a:lstStyle>
          <a:p>
            <a:endParaRPr lang="en-US"/>
          </a:p>
          <a:p>
            <a:endParaRPr lang="en-US"/>
          </a:p>
          <a:p>
            <a:endParaRPr lang="en-US"/>
          </a:p>
          <a:p>
            <a:endParaRPr lang="en-US"/>
          </a:p>
          <a:p>
            <a:endParaRPr lang="en-US"/>
          </a:p>
          <a:p>
            <a:endParaRPr lang="en-US"/>
          </a:p>
          <a:p>
            <a:endParaRPr lang="en-US">
              <a:cs typeface="Arial"/>
            </a:endParaRPr>
          </a:p>
        </p:txBody>
      </p:sp>
      <p:sp>
        <p:nvSpPr>
          <p:cNvPr id="4" name="btfpNotesBox962619">
            <a:extLst>
              <a:ext uri="{FF2B5EF4-FFF2-40B4-BE49-F238E27FC236}">
                <a16:creationId xmlns:a16="http://schemas.microsoft.com/office/drawing/2014/main" id="{261B7B84-1E7C-FB59-255D-0444C2C2A50C}"/>
              </a:ext>
            </a:extLst>
          </p:cNvPr>
          <p:cNvSpPr txBox="1"/>
          <p:nvPr>
            <p:custDataLst>
              <p:tags r:id="rId2"/>
            </p:custDataLst>
          </p:nvPr>
        </p:nvSpPr>
        <p:spPr bwMode="gray">
          <a:xfrm>
            <a:off x="330203" y="6152461"/>
            <a:ext cx="9051542" cy="615553"/>
          </a:xfrm>
          <a:prstGeom prst="rect">
            <a:avLst/>
          </a:prstGeom>
          <a:noFill/>
        </p:spPr>
        <p:txBody>
          <a:bodyPr vert="horz" wrap="square" lIns="0" tIns="0" rIns="0" bIns="0" rtlCol="0" anchor="b">
            <a:spAutoFit/>
          </a:bodyPr>
          <a:lstStyle/>
          <a:p>
            <a:pPr>
              <a:defRPr/>
            </a:pPr>
            <a:r>
              <a:rPr kumimoji="0" lang="en-US" sz="800" b="0" i="0" u="none" strike="noStrike" kern="1200" cap="none" spc="0" normalizeH="0" baseline="0" noProof="0" dirty="0">
                <a:ln>
                  <a:noFill/>
                </a:ln>
                <a:solidFill>
                  <a:srgbClr val="000000"/>
                </a:solidFill>
                <a:effectLst/>
                <a:uLnTx/>
                <a:uFillTx/>
                <a:latin typeface="+mj-lt"/>
                <a:ea typeface="+mn-ea"/>
                <a:cs typeface="+mn-cs"/>
              </a:rPr>
              <a:t>Sources: Arcelor</a:t>
            </a:r>
            <a:r>
              <a:rPr lang="en-US" sz="800" dirty="0">
                <a:solidFill>
                  <a:srgbClr val="000000"/>
                </a:solidFill>
                <a:latin typeface="+mj-lt"/>
              </a:rPr>
              <a:t>Mittal, </a:t>
            </a:r>
            <a:r>
              <a:rPr lang="en-US" sz="800" dirty="0" err="1">
                <a:solidFill>
                  <a:srgbClr val="000000"/>
                </a:solidFill>
                <a:latin typeface="+mj-lt"/>
                <a:hlinkClick r:id="rId46"/>
              </a:rPr>
              <a:t>LanzaTech</a:t>
            </a:r>
            <a:r>
              <a:rPr lang="en-US" sz="800" dirty="0">
                <a:solidFill>
                  <a:srgbClr val="000000"/>
                </a:solidFill>
                <a:latin typeface="+mj-lt"/>
                <a:hlinkClick r:id="rId46"/>
              </a:rPr>
              <a:t> partnership</a:t>
            </a:r>
            <a:r>
              <a:rPr lang="en-US" sz="800" dirty="0">
                <a:solidFill>
                  <a:srgbClr val="000000"/>
                </a:solidFill>
              </a:rPr>
              <a:t> </a:t>
            </a:r>
            <a:r>
              <a:rPr lang="en-US" sz="800" dirty="0">
                <a:solidFill>
                  <a:srgbClr val="000000"/>
                </a:solidFill>
                <a:latin typeface="+mj-lt"/>
              </a:rPr>
              <a:t>(2021); </a:t>
            </a:r>
            <a:r>
              <a:rPr kumimoji="0" lang="en-US" sz="800" b="0" i="0" u="none" strike="noStrike" kern="1200" cap="none" spc="0" normalizeH="0" baseline="0" noProof="0" dirty="0">
                <a:ln>
                  <a:noFill/>
                </a:ln>
                <a:solidFill>
                  <a:srgbClr val="000000"/>
                </a:solidFill>
                <a:effectLst/>
                <a:uLnTx/>
                <a:uFillTx/>
                <a:latin typeface="+mj-lt"/>
                <a:ea typeface="+mn-ea"/>
                <a:cs typeface="+mn-cs"/>
              </a:rPr>
              <a:t>IEA, </a:t>
            </a:r>
            <a:r>
              <a:rPr kumimoji="0" lang="en-US" sz="800" b="0" i="0" u="none" strike="noStrike" kern="1200" cap="none" spc="0" normalizeH="0" baseline="0" noProof="0" dirty="0">
                <a:ln>
                  <a:noFill/>
                </a:ln>
                <a:solidFill>
                  <a:srgbClr val="000000"/>
                </a:solidFill>
                <a:effectLst/>
                <a:uLnTx/>
                <a:uFillTx/>
                <a:latin typeface="+mj-lt"/>
                <a:ea typeface="+mn-ea"/>
                <a:cs typeface="+mn-cs"/>
                <a:hlinkClick r:id="rId47"/>
              </a:rPr>
              <a:t>CCUS Projects Explorer</a:t>
            </a:r>
            <a:r>
              <a:rPr kumimoji="0" lang="en-US" sz="800" b="0" i="0" u="none" strike="noStrike" kern="1200" cap="none" spc="0" normalizeH="0" baseline="0" noProof="0" dirty="0">
                <a:ln>
                  <a:noFill/>
                </a:ln>
                <a:solidFill>
                  <a:srgbClr val="000000"/>
                </a:solidFill>
                <a:effectLst/>
                <a:uLnTx/>
                <a:uFillTx/>
                <a:latin typeface="+mj-lt"/>
                <a:ea typeface="+mn-ea"/>
                <a:cs typeface="+mn-cs"/>
              </a:rPr>
              <a:t> (2024</a:t>
            </a:r>
            <a:r>
              <a:rPr lang="en-US" sz="800" dirty="0">
                <a:solidFill>
                  <a:srgbClr val="000000"/>
                </a:solidFill>
                <a:latin typeface="+mj-lt"/>
              </a:rPr>
              <a:t>);</a:t>
            </a:r>
            <a:r>
              <a:rPr kumimoji="0" lang="en-US" sz="800" b="0" i="0" u="none" strike="noStrike" kern="1200" cap="none" spc="0" normalizeH="0" baseline="0" noProof="0" dirty="0">
                <a:ln>
                  <a:noFill/>
                </a:ln>
                <a:solidFill>
                  <a:srgbClr val="000000"/>
                </a:solidFill>
                <a:effectLst/>
                <a:uLnTx/>
                <a:uFillTx/>
                <a:latin typeface="+mj-lt"/>
                <a:ea typeface="+mn-ea"/>
                <a:cs typeface="+mn-cs"/>
              </a:rPr>
              <a:t> IEA, </a:t>
            </a:r>
            <a:r>
              <a:rPr kumimoji="0" lang="en-US" sz="800" b="0" i="0" u="none" strike="noStrike" kern="1200" cap="none" spc="0" normalizeH="0" baseline="0" noProof="0" dirty="0">
                <a:ln>
                  <a:noFill/>
                </a:ln>
                <a:solidFill>
                  <a:srgbClr val="000000"/>
                </a:solidFill>
                <a:effectLst/>
                <a:uLnTx/>
                <a:uFillTx/>
                <a:latin typeface="+mj-lt"/>
                <a:ea typeface="+mn-ea"/>
                <a:cs typeface="+mn-cs"/>
                <a:hlinkClick r:id="rId48"/>
              </a:rPr>
              <a:t>Iron and Steel Technology Roadmap</a:t>
            </a:r>
            <a:r>
              <a:rPr kumimoji="0" lang="en-US" sz="800" b="0" i="0" u="none" strike="noStrike" kern="1200" cap="none" spc="0" normalizeH="0" baseline="0" noProof="0" dirty="0">
                <a:ln>
                  <a:noFill/>
                </a:ln>
                <a:solidFill>
                  <a:srgbClr val="000000"/>
                </a:solidFill>
                <a:effectLst/>
                <a:uLnTx/>
                <a:uFillTx/>
                <a:latin typeface="+mj-lt"/>
                <a:ea typeface="+mn-ea"/>
                <a:cs typeface="+mn-cs"/>
              </a:rPr>
              <a:t> (2020</a:t>
            </a:r>
            <a:r>
              <a:rPr lang="en-US" sz="800" dirty="0">
                <a:solidFill>
                  <a:srgbClr val="000000"/>
                </a:solidFill>
                <a:latin typeface="+mj-lt"/>
              </a:rPr>
              <a:t>); IEA,</a:t>
            </a:r>
            <a:r>
              <a:rPr kumimoji="0" lang="en-US" sz="800" b="0" i="0" u="none" strike="noStrike" kern="1200" cap="none" spc="0" normalizeH="0" baseline="0" noProof="0" dirty="0">
                <a:ln>
                  <a:noFill/>
                </a:ln>
                <a:solidFill>
                  <a:srgbClr val="000000"/>
                </a:solidFill>
                <a:effectLst/>
                <a:uLnTx/>
                <a:uFillTx/>
                <a:latin typeface="+mj-lt"/>
                <a:ea typeface="+mn-ea"/>
                <a:cs typeface="+mn-cs"/>
              </a:rPr>
              <a:t> </a:t>
            </a:r>
            <a:r>
              <a:rPr kumimoji="0" lang="en-US" sz="800" b="0" i="0" u="none" strike="noStrike" kern="1200" cap="none" spc="0" normalizeH="0" baseline="0" noProof="0" dirty="0">
                <a:ln>
                  <a:noFill/>
                </a:ln>
                <a:solidFill>
                  <a:srgbClr val="000000"/>
                </a:solidFill>
                <a:effectLst/>
                <a:uLnTx/>
                <a:uFillTx/>
                <a:latin typeface="+mj-lt"/>
                <a:ea typeface="+mn-ea"/>
                <a:cs typeface="+mn-cs"/>
                <a:hlinkClick r:id="rId49"/>
              </a:rPr>
              <a:t>Is carbon capture too expensive?</a:t>
            </a:r>
            <a:r>
              <a:rPr kumimoji="0" lang="en-US" sz="800" b="0" i="0" u="none" strike="noStrike" kern="1200" cap="none" spc="0" normalizeH="0" baseline="0" noProof="0" dirty="0">
                <a:ln>
                  <a:noFill/>
                </a:ln>
                <a:solidFill>
                  <a:srgbClr val="000000"/>
                </a:solidFill>
                <a:effectLst/>
                <a:uLnTx/>
                <a:uFillTx/>
                <a:latin typeface="+mj-lt"/>
                <a:ea typeface="+mn-ea"/>
                <a:cs typeface="+mn-cs"/>
              </a:rPr>
              <a:t> (2021); Masdar, </a:t>
            </a:r>
            <a:r>
              <a:rPr kumimoji="0" lang="en-US" sz="800" b="0" i="0" u="none" strike="noStrike" kern="1200" cap="none" spc="0" normalizeH="0" baseline="0" noProof="0" dirty="0">
                <a:ln>
                  <a:noFill/>
                </a:ln>
                <a:solidFill>
                  <a:srgbClr val="000000"/>
                </a:solidFill>
                <a:effectLst/>
                <a:uLnTx/>
                <a:uFillTx/>
                <a:latin typeface="+mj-lt"/>
                <a:ea typeface="+mn-ea"/>
                <a:cs typeface="+mn-cs"/>
                <a:hlinkClick r:id="rId50"/>
              </a:rPr>
              <a:t>CCUS at Emirates Steel</a:t>
            </a:r>
            <a:r>
              <a:rPr kumimoji="0" lang="en-US" sz="800" b="0" i="0" u="none" strike="noStrike" kern="1200" cap="none" spc="0" normalizeH="0" baseline="0" noProof="0" dirty="0">
                <a:ln>
                  <a:noFill/>
                </a:ln>
                <a:solidFill>
                  <a:srgbClr val="000000"/>
                </a:solidFill>
                <a:effectLst/>
                <a:uLnTx/>
                <a:uFillTx/>
                <a:latin typeface="+mj-lt"/>
                <a:ea typeface="+mn-ea"/>
                <a:cs typeface="+mn-cs"/>
              </a:rPr>
              <a:t> (2012</a:t>
            </a:r>
            <a:r>
              <a:rPr lang="en-US" sz="800" dirty="0">
                <a:solidFill>
                  <a:srgbClr val="000000"/>
                </a:solidFill>
                <a:latin typeface="+mj-lt"/>
              </a:rPr>
              <a:t>); Carbon180, </a:t>
            </a:r>
            <a:r>
              <a:rPr lang="en-US" sz="800" dirty="0">
                <a:solidFill>
                  <a:srgbClr val="000000"/>
                </a:solidFill>
                <a:latin typeface="+mj-lt"/>
                <a:hlinkClick r:id="rId51"/>
              </a:rPr>
              <a:t>DAC</a:t>
            </a:r>
            <a:r>
              <a:rPr lang="en-US" sz="800" dirty="0">
                <a:solidFill>
                  <a:srgbClr val="000000"/>
                </a:solidFill>
                <a:latin typeface="+mj-lt"/>
              </a:rPr>
              <a:t> (2025); </a:t>
            </a:r>
            <a:r>
              <a:rPr lang="en-US" sz="800" dirty="0">
                <a:latin typeface="+mj-lt"/>
              </a:rPr>
              <a:t>DoE, </a:t>
            </a:r>
            <a:r>
              <a:rPr lang="en-US" sz="800" u="sng" dirty="0">
                <a:latin typeface="+mj-lt"/>
                <a:hlinkClick r:id="rId52"/>
              </a:rPr>
              <a:t>Pathways to Commercial Liftoff</a:t>
            </a:r>
            <a:r>
              <a:rPr lang="en-US" sz="800" dirty="0">
                <a:solidFill>
                  <a:srgbClr val="000000"/>
                </a:solidFill>
              </a:rPr>
              <a:t> </a:t>
            </a:r>
            <a:r>
              <a:rPr lang="en-US" sz="800" dirty="0">
                <a:latin typeface="+mj-lt"/>
              </a:rPr>
              <a:t>(2024)​; Carbon Engineering, </a:t>
            </a:r>
            <a:r>
              <a:rPr lang="en-US" sz="800" dirty="0">
                <a:latin typeface="+mj-lt"/>
                <a:hlinkClick r:id="rId53"/>
              </a:rPr>
              <a:t>Research Round-Up: Evaluating Direct Air Capture Pathways</a:t>
            </a:r>
            <a:r>
              <a:rPr lang="en-US" sz="800" dirty="0">
                <a:solidFill>
                  <a:srgbClr val="000000"/>
                </a:solidFill>
              </a:rPr>
              <a:t> </a:t>
            </a:r>
            <a:r>
              <a:rPr lang="en-US" sz="800" dirty="0">
                <a:latin typeface="+mj-lt"/>
              </a:rPr>
              <a:t>(2022); WRI, </a:t>
            </a:r>
            <a:br>
              <a:rPr lang="en-US" sz="800" dirty="0">
                <a:latin typeface="+mj-lt"/>
              </a:rPr>
            </a:br>
            <a:r>
              <a:rPr lang="en-US" sz="800" dirty="0">
                <a:latin typeface="+mj-lt"/>
                <a:hlinkClick r:id="rId54"/>
              </a:rPr>
              <a:t>6 Things to Know About Direct Air Capture</a:t>
            </a:r>
            <a:r>
              <a:rPr lang="en-US" sz="800" dirty="0">
                <a:solidFill>
                  <a:srgbClr val="000000"/>
                </a:solidFill>
              </a:rPr>
              <a:t> </a:t>
            </a:r>
            <a:r>
              <a:rPr lang="en-US" sz="800" dirty="0">
                <a:latin typeface="+mj-lt"/>
              </a:rPr>
              <a:t>(2022); </a:t>
            </a:r>
            <a:r>
              <a:rPr lang="en-US" sz="800" dirty="0" err="1">
                <a:latin typeface="+mj-lt"/>
              </a:rPr>
              <a:t>DSpace@MIT</a:t>
            </a:r>
            <a:r>
              <a:rPr lang="en-US" sz="800" dirty="0">
                <a:latin typeface="+mj-lt"/>
              </a:rPr>
              <a:t>, </a:t>
            </a:r>
            <a:r>
              <a:rPr lang="en-US" sz="800" dirty="0">
                <a:hlinkClick r:id="rId55"/>
              </a:rPr>
              <a:t>Direct Air Capture as a Carbon Removal Solution</a:t>
            </a:r>
            <a:r>
              <a:rPr lang="en-US" sz="800" dirty="0"/>
              <a:t> </a:t>
            </a:r>
            <a:r>
              <a:rPr lang="en-US" sz="800" dirty="0">
                <a:solidFill>
                  <a:srgbClr val="000000"/>
                </a:solidFill>
                <a:latin typeface="+mj-lt"/>
              </a:rPr>
              <a:t>(2019); Harvard Kennedy School Belfer Center, </a:t>
            </a:r>
            <a:r>
              <a:rPr lang="en-US" sz="800" dirty="0">
                <a:solidFill>
                  <a:srgbClr val="000000"/>
                </a:solidFill>
                <a:latin typeface="+mj-lt"/>
                <a:hlinkClick r:id="rId56"/>
              </a:rPr>
              <a:t>Carbon Capture Utilization and Storage: Technologies and Costs US Context</a:t>
            </a:r>
            <a:r>
              <a:rPr lang="en-US" sz="800" dirty="0">
                <a:solidFill>
                  <a:srgbClr val="000000"/>
                </a:solidFill>
              </a:rPr>
              <a:t> </a:t>
            </a:r>
            <a:r>
              <a:rPr lang="en-US" sz="800" dirty="0">
                <a:solidFill>
                  <a:srgbClr val="000000"/>
                </a:solidFill>
                <a:latin typeface="+mj-lt"/>
              </a:rPr>
              <a:t>(2022).</a:t>
            </a:r>
            <a:endParaRPr kumimoji="0" lang="en-US" sz="800" b="0" i="0" u="none" strike="noStrike" kern="1200" cap="none" spc="0" normalizeH="0" baseline="0" noProof="0" dirty="0">
              <a:ln>
                <a:noFill/>
              </a:ln>
              <a:solidFill>
                <a:srgbClr val="000000"/>
              </a:solidFill>
              <a:effectLst/>
              <a:uLnTx/>
              <a:uFillTx/>
              <a:latin typeface="+mj-lt"/>
              <a:ea typeface="+mn-ea"/>
              <a:cs typeface="Arial"/>
            </a:endParaRPr>
          </a:p>
          <a:p>
            <a:pPr>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lang="en-US" sz="800" dirty="0">
                <a:solidFill>
                  <a:srgbClr val="000000"/>
                </a:solidFill>
                <a:latin typeface="Arial"/>
              </a:rPr>
              <a:t>Christian Sandjaja</a:t>
            </a:r>
            <a:r>
              <a:rPr kumimoji="0" lang="en-US" sz="800" b="0" i="0" u="none" strike="noStrike" kern="1200" cap="none" spc="0" normalizeH="0" baseline="0" noProof="0" dirty="0">
                <a:ln>
                  <a:noFill/>
                </a:ln>
                <a:solidFill>
                  <a:srgbClr val="000000"/>
                </a:solidFill>
                <a:effectLst/>
                <a:uLnTx/>
                <a:uFillTx/>
                <a:latin typeface="Arial"/>
                <a:ea typeface="+mn-ea"/>
                <a:cs typeface="+mn-cs"/>
              </a:rPr>
              <a:t>, Michelle Priscilla, Hyae Ryung Kim, and </a:t>
            </a:r>
            <a:r>
              <a:rPr lang="en-US" sz="800" dirty="0">
                <a:solidFill>
                  <a:srgbClr val="000000"/>
                </a:solidFill>
                <a:hlinkClick r:id="rId57"/>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58"/>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59"/>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Rectangle 4">
            <a:extLst>
              <a:ext uri="{FF2B5EF4-FFF2-40B4-BE49-F238E27FC236}">
                <a16:creationId xmlns:a16="http://schemas.microsoft.com/office/drawing/2014/main" id="{B14FCACD-4E3E-EDCE-FA70-4074B323B879}"/>
              </a:ext>
            </a:extLst>
          </p:cNvPr>
          <p:cNvSpPr/>
          <p:nvPr/>
        </p:nvSpPr>
        <p:spPr bwMode="gray">
          <a:xfrm>
            <a:off x="495884" y="68051"/>
            <a:ext cx="2430196" cy="36576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a:solidFill>
                  <a:srgbClr val="FFFFFF"/>
                </a:solidFill>
                <a:latin typeface="Arial"/>
              </a:rPr>
              <a:t>DAC</a:t>
            </a:r>
            <a:endParaRPr lang="en-US"/>
          </a:p>
        </p:txBody>
      </p:sp>
      <p:sp>
        <p:nvSpPr>
          <p:cNvPr id="6" name="Oval 5">
            <a:extLst>
              <a:ext uri="{FF2B5EF4-FFF2-40B4-BE49-F238E27FC236}">
                <a16:creationId xmlns:a16="http://schemas.microsoft.com/office/drawing/2014/main" id="{6CBDEA0E-C69C-9060-AD67-CBF001BF241A}"/>
              </a:ext>
            </a:extLst>
          </p:cNvPr>
          <p:cNvSpPr/>
          <p:nvPr/>
        </p:nvSpPr>
        <p:spPr bwMode="gray">
          <a:xfrm>
            <a:off x="0" y="45720"/>
            <a:ext cx="416560" cy="406400"/>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a:solidFill>
                  <a:srgbClr val="FFFFFF"/>
                </a:solidFill>
                <a:latin typeface="Arial"/>
                <a:cs typeface="Arial"/>
              </a:rPr>
              <a:t>1</a:t>
            </a:r>
          </a:p>
        </p:txBody>
      </p:sp>
      <p:grpSp>
        <p:nvGrpSpPr>
          <p:cNvPr id="7" name="Group 6">
            <a:extLst>
              <a:ext uri="{FF2B5EF4-FFF2-40B4-BE49-F238E27FC236}">
                <a16:creationId xmlns:a16="http://schemas.microsoft.com/office/drawing/2014/main" id="{DF4F303A-CD54-0966-CEF2-FE4BD5EFB457}"/>
              </a:ext>
            </a:extLst>
          </p:cNvPr>
          <p:cNvGrpSpPr/>
          <p:nvPr/>
        </p:nvGrpSpPr>
        <p:grpSpPr>
          <a:xfrm>
            <a:off x="329184" y="1479732"/>
            <a:ext cx="6203951" cy="503663"/>
            <a:chOff x="488950" y="1479732"/>
            <a:chExt cx="4394199" cy="503663"/>
          </a:xfrm>
        </p:grpSpPr>
        <p:sp>
          <p:nvSpPr>
            <p:cNvPr id="8" name="btfpColumnHeaderBoxText223027">
              <a:extLst>
                <a:ext uri="{FF2B5EF4-FFF2-40B4-BE49-F238E27FC236}">
                  <a16:creationId xmlns:a16="http://schemas.microsoft.com/office/drawing/2014/main" id="{A54917B2-50E5-5B42-641D-ADD70DB79A71}"/>
                </a:ext>
              </a:extLst>
            </p:cNvPr>
            <p:cNvSpPr txBox="1"/>
            <p:nvPr/>
          </p:nvSpPr>
          <p:spPr bwMode="gray">
            <a:xfrm>
              <a:off x="488950" y="1479732"/>
              <a:ext cx="4394197" cy="503663"/>
            </a:xfrm>
            <a:prstGeom prst="rect">
              <a:avLst/>
            </a:prstGeom>
            <a:noFill/>
            <a:ln w="9525" cap="flat" cmpd="sng" algn="ctr">
              <a:noFill/>
              <a:prstDash val="solid"/>
              <a:round/>
              <a:headEnd type="none" w="med" len="med"/>
              <a:tailEnd type="none" w="med" len="med"/>
            </a:ln>
          </p:spPr>
          <p:txBody>
            <a:bodyPr vert="horz" wrap="square" lIns="36036" tIns="36036" rIns="36036" bIns="36036" rtlCol="0" anchor="b">
              <a:noAutofit/>
            </a:bodyPr>
            <a:lstStyle/>
            <a:p>
              <a:pPr lvl="0">
                <a:defRPr/>
              </a:pPr>
              <a:r>
                <a:rPr lang="en-US" sz="1400" b="1" dirty="0">
                  <a:solidFill>
                    <a:srgbClr val="000000"/>
                  </a:solidFill>
                </a:rPr>
                <a:t>DAC levelized cost is on the lower end of the overall industry range</a:t>
              </a:r>
              <a:endParaRPr lang="en-US" sz="1400" b="1" baseline="-25000" dirty="0">
                <a:solidFill>
                  <a:srgbClr val="000000"/>
                </a:solidFill>
              </a:endParaRPr>
            </a:p>
          </p:txBody>
        </p:sp>
        <p:cxnSp>
          <p:nvCxnSpPr>
            <p:cNvPr id="9" name="btfpColumnHeaderBoxLine223027">
              <a:extLst>
                <a:ext uri="{FF2B5EF4-FFF2-40B4-BE49-F238E27FC236}">
                  <a16:creationId xmlns:a16="http://schemas.microsoft.com/office/drawing/2014/main" id="{FFA3604E-C295-296B-A91E-FA3FA5AC75BC}"/>
                </a:ext>
              </a:extLst>
            </p:cNvPr>
            <p:cNvCxnSpPr>
              <a:cxnSpLocks/>
            </p:cNvCxnSpPr>
            <p:nvPr/>
          </p:nvCxnSpPr>
          <p:spPr bwMode="gray">
            <a:xfrm>
              <a:off x="488952" y="1965105"/>
              <a:ext cx="4394197" cy="0"/>
            </a:xfrm>
            <a:prstGeom prst="line">
              <a:avLst/>
            </a:prstGeom>
            <a:ln w="9525" cap="flat" cmpd="sng" algn="ctr">
              <a:solidFill>
                <a:schemeClr val="tx1"/>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B03AA8EB-4016-A5D5-DB85-9E3F8F8C4F13}"/>
              </a:ext>
            </a:extLst>
          </p:cNvPr>
          <p:cNvGrpSpPr/>
          <p:nvPr/>
        </p:nvGrpSpPr>
        <p:grpSpPr>
          <a:xfrm>
            <a:off x="7023100" y="1477489"/>
            <a:ext cx="4684713" cy="503663"/>
            <a:chOff x="488950" y="1479732"/>
            <a:chExt cx="4394199" cy="503663"/>
          </a:xfrm>
        </p:grpSpPr>
        <p:sp>
          <p:nvSpPr>
            <p:cNvPr id="11" name="btfpColumnHeaderBoxText223027">
              <a:extLst>
                <a:ext uri="{FF2B5EF4-FFF2-40B4-BE49-F238E27FC236}">
                  <a16:creationId xmlns:a16="http://schemas.microsoft.com/office/drawing/2014/main" id="{AD74A702-40CB-5E1C-EAC9-3925E333D616}"/>
                </a:ext>
              </a:extLst>
            </p:cNvPr>
            <p:cNvSpPr txBox="1"/>
            <p:nvPr/>
          </p:nvSpPr>
          <p:spPr bwMode="gray">
            <a:xfrm>
              <a:off x="488950" y="1479732"/>
              <a:ext cx="4394198" cy="503663"/>
            </a:xfrm>
            <a:prstGeom prst="rect">
              <a:avLst/>
            </a:prstGeom>
            <a:noFill/>
            <a:ln w="9525" cap="flat" cmpd="sng" algn="ctr">
              <a:noFill/>
              <a:prstDash val="solid"/>
              <a:round/>
              <a:headEnd type="none" w="med" len="med"/>
              <a:tailEnd type="none" w="med" len="med"/>
            </a:ln>
          </p:spPr>
          <p:txBody>
            <a:bodyPr vert="horz" wrap="square" lIns="36036" tIns="36036" rIns="36036" bIns="36036"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Arial"/>
                </a:rPr>
                <a:t>Liquid solvent DAC shows lower current cost trajectory than solid sorbent DAC</a:t>
              </a:r>
              <a:endParaRPr kumimoji="0" lang="en-US" sz="1400" b="1" i="0" u="none" strike="noStrike" kern="1200" cap="none" spc="0" normalizeH="0" baseline="-25000" noProof="0" dirty="0">
                <a:ln>
                  <a:noFill/>
                </a:ln>
                <a:solidFill>
                  <a:srgbClr val="000000"/>
                </a:solidFill>
                <a:effectLst/>
                <a:uLnTx/>
                <a:uFillTx/>
                <a:latin typeface="Arial"/>
                <a:ea typeface="+mn-ea"/>
                <a:cs typeface="+mn-cs"/>
              </a:endParaRPr>
            </a:p>
          </p:txBody>
        </p:sp>
        <p:cxnSp>
          <p:nvCxnSpPr>
            <p:cNvPr id="12" name="btfpColumnHeaderBoxLine223027">
              <a:extLst>
                <a:ext uri="{FF2B5EF4-FFF2-40B4-BE49-F238E27FC236}">
                  <a16:creationId xmlns:a16="http://schemas.microsoft.com/office/drawing/2014/main" id="{445E15CA-DD84-A463-7943-0DA182249A59}"/>
                </a:ext>
              </a:extLst>
            </p:cNvPr>
            <p:cNvCxnSpPr>
              <a:cxnSpLocks/>
            </p:cNvCxnSpPr>
            <p:nvPr/>
          </p:nvCxnSpPr>
          <p:spPr bwMode="gray">
            <a:xfrm>
              <a:off x="488952" y="1965105"/>
              <a:ext cx="4394197" cy="0"/>
            </a:xfrm>
            <a:prstGeom prst="line">
              <a:avLst/>
            </a:prstGeom>
            <a:ln w="9525" cap="flat" cmpd="sng" algn="ctr">
              <a:solidFill>
                <a:schemeClr val="tx1"/>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aphicFrame>
        <p:nvGraphicFramePr>
          <p:cNvPr id="63" name="Chart 62">
            <a:extLst>
              <a:ext uri="{FF2B5EF4-FFF2-40B4-BE49-F238E27FC236}">
                <a16:creationId xmlns:a16="http://schemas.microsoft.com/office/drawing/2014/main" id="{4185034A-DAC5-433E-9DE9-8347BBC293A5}"/>
              </a:ext>
            </a:extLst>
          </p:cNvPr>
          <p:cNvGraphicFramePr/>
          <p:nvPr>
            <p:custDataLst>
              <p:tags r:id="rId3"/>
            </p:custDataLst>
            <p:extLst>
              <p:ext uri="{D42A27DB-BD31-4B8C-83A1-F6EECF244321}">
                <p14:modId xmlns:p14="http://schemas.microsoft.com/office/powerpoint/2010/main" val="3023549604"/>
              </p:ext>
            </p:extLst>
          </p:nvPr>
        </p:nvGraphicFramePr>
        <p:xfrm>
          <a:off x="7459663" y="2397125"/>
          <a:ext cx="4330700" cy="3387725"/>
        </p:xfrm>
        <a:graphic>
          <a:graphicData uri="http://schemas.openxmlformats.org/drawingml/2006/chart">
            <c:chart xmlns:c="http://schemas.openxmlformats.org/drawingml/2006/chart" xmlns:r="http://schemas.openxmlformats.org/officeDocument/2006/relationships" r:id="rId60"/>
          </a:graphicData>
        </a:graphic>
      </p:graphicFrame>
      <p:sp>
        <p:nvSpPr>
          <p:cNvPr id="14" name="Text Placeholder 10">
            <a:extLst>
              <a:ext uri="{FF2B5EF4-FFF2-40B4-BE49-F238E27FC236}">
                <a16:creationId xmlns:a16="http://schemas.microsoft.com/office/drawing/2014/main" id="{7C3B0061-82D0-45A6-6F6D-44630D2FE2E6}"/>
              </a:ext>
            </a:extLst>
          </p:cNvPr>
          <p:cNvSpPr>
            <a:spLocks noGrp="1"/>
          </p:cNvSpPr>
          <p:nvPr>
            <p:custDataLst>
              <p:tags r:id="rId4"/>
            </p:custDataLst>
          </p:nvPr>
        </p:nvSpPr>
        <p:spPr bwMode="gray">
          <a:xfrm>
            <a:off x="7356475" y="5611813"/>
            <a:ext cx="84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395AD4C9-A38A-4D95-992C-8C3C3BBBD010}" type="datetime'''''''''''''''''''''''''''0'''''">
              <a:rPr lang="en-US" altLang="en-US" sz="1200" smtClean="0"/>
              <a:pPr marL="0" lvl="0" indent="0" algn="r">
                <a:spcBef>
                  <a:spcPct val="0"/>
                </a:spcBef>
                <a:spcAft>
                  <a:spcPct val="0"/>
                </a:spcAft>
                <a:buNone/>
              </a:pPr>
              <a:t>0</a:t>
            </a:fld>
            <a:endParaRPr lang="en-US" sz="1200"/>
          </a:p>
        </p:txBody>
      </p:sp>
      <p:sp>
        <p:nvSpPr>
          <p:cNvPr id="15" name="Text Placeholder 10">
            <a:extLst>
              <a:ext uri="{FF2B5EF4-FFF2-40B4-BE49-F238E27FC236}">
                <a16:creationId xmlns:a16="http://schemas.microsoft.com/office/drawing/2014/main" id="{060D6C60-C435-2148-A3F6-873E4C1EBC7B}"/>
              </a:ext>
            </a:extLst>
          </p:cNvPr>
          <p:cNvSpPr>
            <a:spLocks noGrp="1"/>
          </p:cNvSpPr>
          <p:nvPr>
            <p:custDataLst>
              <p:tags r:id="rId5"/>
            </p:custDataLst>
          </p:nvPr>
        </p:nvSpPr>
        <p:spPr bwMode="gray">
          <a:xfrm>
            <a:off x="7188200" y="4537075"/>
            <a:ext cx="252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5B538283-0E79-4773-A0A4-D1D14B86C08A}" type="datetime'''5''''''''''''00'''''''''">
              <a:rPr lang="en-US" altLang="en-US" sz="1200" smtClean="0"/>
              <a:pPr marL="0" lvl="0" indent="0" algn="r">
                <a:spcBef>
                  <a:spcPct val="0"/>
                </a:spcBef>
                <a:spcAft>
                  <a:spcPct val="0"/>
                </a:spcAft>
                <a:buNone/>
              </a:pPr>
              <a:t>500</a:t>
            </a:fld>
            <a:endParaRPr lang="en-US" sz="1200"/>
          </a:p>
        </p:txBody>
      </p:sp>
      <p:sp>
        <p:nvSpPr>
          <p:cNvPr id="16" name="Text Placeholder 10">
            <a:extLst>
              <a:ext uri="{FF2B5EF4-FFF2-40B4-BE49-F238E27FC236}">
                <a16:creationId xmlns:a16="http://schemas.microsoft.com/office/drawing/2014/main" id="{9A4EC480-C878-E111-9E5A-43C9AF6A489A}"/>
              </a:ext>
            </a:extLst>
          </p:cNvPr>
          <p:cNvSpPr>
            <a:spLocks noGrp="1"/>
          </p:cNvSpPr>
          <p:nvPr>
            <p:custDataLst>
              <p:tags r:id="rId6"/>
            </p:custDataLst>
          </p:nvPr>
        </p:nvSpPr>
        <p:spPr bwMode="gray">
          <a:xfrm>
            <a:off x="7061200" y="3463925"/>
            <a:ext cx="379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1CCF36A-5471-4647-A82B-9EF736EE6CB0}" type="datetime'''''''''''''''''''''''''1'',''''''''0''''''''''00'">
              <a:rPr lang="en-US" altLang="en-US" sz="1200" smtClean="0"/>
              <a:pPr marL="0" lvl="0" indent="0" algn="r">
                <a:spcBef>
                  <a:spcPct val="0"/>
                </a:spcBef>
                <a:spcAft>
                  <a:spcPct val="0"/>
                </a:spcAft>
                <a:buNone/>
              </a:pPr>
              <a:t>1,000</a:t>
            </a:fld>
            <a:endParaRPr lang="en-US" sz="1200"/>
          </a:p>
        </p:txBody>
      </p:sp>
      <p:sp>
        <p:nvSpPr>
          <p:cNvPr id="17" name="Text Placeholder 10">
            <a:extLst>
              <a:ext uri="{FF2B5EF4-FFF2-40B4-BE49-F238E27FC236}">
                <a16:creationId xmlns:a16="http://schemas.microsoft.com/office/drawing/2014/main" id="{2E686C3A-23AB-E653-B834-C4A407343FB5}"/>
              </a:ext>
            </a:extLst>
          </p:cNvPr>
          <p:cNvSpPr>
            <a:spLocks noGrp="1"/>
          </p:cNvSpPr>
          <p:nvPr>
            <p:custDataLst>
              <p:tags r:id="rId7"/>
            </p:custDataLst>
          </p:nvPr>
        </p:nvSpPr>
        <p:spPr bwMode="gray">
          <a:xfrm>
            <a:off x="7061200" y="2389188"/>
            <a:ext cx="379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D88CDC2F-B102-4E55-97B9-69860A097D79}" type="datetime'''1'''''''''''',5''''''''0''''''''''''''''''''''''0'''''">
              <a:rPr lang="en-US" altLang="en-US" sz="1200" smtClean="0"/>
              <a:pPr marL="0" lvl="0" indent="0" algn="r">
                <a:spcBef>
                  <a:spcPct val="0"/>
                </a:spcBef>
                <a:spcAft>
                  <a:spcPct val="0"/>
                </a:spcAft>
                <a:buNone/>
              </a:pPr>
              <a:t>1,500</a:t>
            </a:fld>
            <a:endParaRPr lang="en-US" sz="1200"/>
          </a:p>
        </p:txBody>
      </p:sp>
      <p:sp>
        <p:nvSpPr>
          <p:cNvPr id="18" name="Text Placeholder 10">
            <a:extLst>
              <a:ext uri="{FF2B5EF4-FFF2-40B4-BE49-F238E27FC236}">
                <a16:creationId xmlns:a16="http://schemas.microsoft.com/office/drawing/2014/main" id="{33251EBD-F6DE-09F0-E193-AAFA8F67A6F4}"/>
              </a:ext>
            </a:extLst>
          </p:cNvPr>
          <p:cNvSpPr>
            <a:spLocks noGrp="1"/>
          </p:cNvSpPr>
          <p:nvPr>
            <p:custDataLst>
              <p:tags r:id="rId8"/>
            </p:custDataLst>
          </p:nvPr>
        </p:nvSpPr>
        <p:spPr bwMode="auto">
          <a:xfrm>
            <a:off x="7061200" y="2078038"/>
            <a:ext cx="39751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sz="1100" b="1" i="0">
                <a:solidFill>
                  <a:srgbClr val="000000"/>
                </a:solidFill>
                <a:effectLst/>
              </a:rPr>
              <a:t>Simplified levelized cost of competing DAC low-carbon tech</a:t>
            </a:r>
          </a:p>
        </p:txBody>
      </p:sp>
      <p:sp>
        <p:nvSpPr>
          <p:cNvPr id="19" name="Text Placeholder 10">
            <a:extLst>
              <a:ext uri="{FF2B5EF4-FFF2-40B4-BE49-F238E27FC236}">
                <a16:creationId xmlns:a16="http://schemas.microsoft.com/office/drawing/2014/main" id="{94FF9B10-1BA5-C886-95E1-BB4D04FB7D15}"/>
              </a:ext>
            </a:extLst>
          </p:cNvPr>
          <p:cNvSpPr>
            <a:spLocks noGrp="1"/>
          </p:cNvSpPr>
          <p:nvPr>
            <p:custDataLst>
              <p:tags r:id="rId9"/>
            </p:custDataLst>
          </p:nvPr>
        </p:nvSpPr>
        <p:spPr bwMode="auto">
          <a:xfrm>
            <a:off x="7939088" y="5753100"/>
            <a:ext cx="12874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1200" dirty="0"/>
              <a:t>Solid sorbent DAC</a:t>
            </a:r>
            <a:endParaRPr lang="en-US" sz="1200" dirty="0"/>
          </a:p>
        </p:txBody>
      </p:sp>
      <p:sp>
        <p:nvSpPr>
          <p:cNvPr id="20" name="Text Placeholder 10">
            <a:extLst>
              <a:ext uri="{FF2B5EF4-FFF2-40B4-BE49-F238E27FC236}">
                <a16:creationId xmlns:a16="http://schemas.microsoft.com/office/drawing/2014/main" id="{147150FB-4C7C-670C-EFD4-EACABDC916DE}"/>
              </a:ext>
            </a:extLst>
          </p:cNvPr>
          <p:cNvSpPr>
            <a:spLocks noGrp="1"/>
          </p:cNvSpPr>
          <p:nvPr>
            <p:custDataLst>
              <p:tags r:id="rId10"/>
            </p:custDataLst>
          </p:nvPr>
        </p:nvSpPr>
        <p:spPr bwMode="auto">
          <a:xfrm>
            <a:off x="10001250" y="5753100"/>
            <a:ext cx="13287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1200" dirty="0"/>
              <a:t>Liquid solvent DAC</a:t>
            </a:r>
            <a:endParaRPr lang="en-US" sz="1200" dirty="0"/>
          </a:p>
        </p:txBody>
      </p:sp>
      <p:cxnSp>
        <p:nvCxnSpPr>
          <p:cNvPr id="21" name="Straight Connector 20">
            <a:extLst>
              <a:ext uri="{FF2B5EF4-FFF2-40B4-BE49-F238E27FC236}">
                <a16:creationId xmlns:a16="http://schemas.microsoft.com/office/drawing/2014/main" id="{9AE6FEE4-006F-394C-86F2-E1A076E4D0D2}"/>
              </a:ext>
            </a:extLst>
          </p:cNvPr>
          <p:cNvCxnSpPr/>
          <p:nvPr>
            <p:custDataLst>
              <p:tags r:id="rId11"/>
            </p:custDataLst>
          </p:nvPr>
        </p:nvCxnSpPr>
        <p:spPr bwMode="gray">
          <a:xfrm>
            <a:off x="2824163" y="2406649"/>
            <a:ext cx="0" cy="338455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9CD5F09D-4E4A-8F3A-9565-011121B4C85A}"/>
              </a:ext>
            </a:extLst>
          </p:cNvPr>
          <p:cNvCxnSpPr/>
          <p:nvPr>
            <p:custDataLst>
              <p:tags r:id="rId12"/>
            </p:custDataLst>
          </p:nvPr>
        </p:nvCxnSpPr>
        <p:spPr bwMode="gray">
          <a:xfrm>
            <a:off x="3321050" y="2406649"/>
            <a:ext cx="0" cy="338455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7A78F255-83C8-DD1D-87C7-81312E3B6BB1}"/>
              </a:ext>
            </a:extLst>
          </p:cNvPr>
          <p:cNvCxnSpPr/>
          <p:nvPr>
            <p:custDataLst>
              <p:tags r:id="rId13"/>
            </p:custDataLst>
          </p:nvPr>
        </p:nvCxnSpPr>
        <p:spPr bwMode="gray">
          <a:xfrm>
            <a:off x="3816350" y="2406649"/>
            <a:ext cx="0" cy="338455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BD3FF0E6-CA48-4293-5627-6CCCC1E7AC12}"/>
              </a:ext>
            </a:extLst>
          </p:cNvPr>
          <p:cNvCxnSpPr/>
          <p:nvPr>
            <p:custDataLst>
              <p:tags r:id="rId14"/>
            </p:custDataLst>
          </p:nvPr>
        </p:nvCxnSpPr>
        <p:spPr bwMode="gray">
          <a:xfrm>
            <a:off x="4313238" y="2406649"/>
            <a:ext cx="0" cy="338455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EF6BDAF3-7C63-8DAB-2192-2EBF5CDEE791}"/>
              </a:ext>
            </a:extLst>
          </p:cNvPr>
          <p:cNvCxnSpPr/>
          <p:nvPr>
            <p:custDataLst>
              <p:tags r:id="rId15"/>
            </p:custDataLst>
          </p:nvPr>
        </p:nvCxnSpPr>
        <p:spPr bwMode="gray">
          <a:xfrm>
            <a:off x="4810125" y="2406649"/>
            <a:ext cx="0" cy="338455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ADCC343D-E3CC-A6B8-5BE3-4B970A430986}"/>
              </a:ext>
            </a:extLst>
          </p:cNvPr>
          <p:cNvCxnSpPr/>
          <p:nvPr>
            <p:custDataLst>
              <p:tags r:id="rId16"/>
            </p:custDataLst>
          </p:nvPr>
        </p:nvCxnSpPr>
        <p:spPr bwMode="gray">
          <a:xfrm>
            <a:off x="5307013" y="2406649"/>
            <a:ext cx="0" cy="338455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FBCB6AA2-C704-7311-8545-69C8B7031B95}"/>
              </a:ext>
            </a:extLst>
          </p:cNvPr>
          <p:cNvCxnSpPr/>
          <p:nvPr>
            <p:custDataLst>
              <p:tags r:id="rId17"/>
            </p:custDataLst>
          </p:nvPr>
        </p:nvCxnSpPr>
        <p:spPr bwMode="gray">
          <a:xfrm>
            <a:off x="5802313" y="2406649"/>
            <a:ext cx="0" cy="338455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BCD46105-1666-BA3D-4B1F-732AC694CECA}"/>
              </a:ext>
            </a:extLst>
          </p:cNvPr>
          <p:cNvCxnSpPr/>
          <p:nvPr>
            <p:custDataLst>
              <p:tags r:id="rId18"/>
            </p:custDataLst>
          </p:nvPr>
        </p:nvCxnSpPr>
        <p:spPr bwMode="gray">
          <a:xfrm>
            <a:off x="6299200" y="2406649"/>
            <a:ext cx="0" cy="338455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60" name="Chart 59">
            <a:extLst>
              <a:ext uri="{FF2B5EF4-FFF2-40B4-BE49-F238E27FC236}">
                <a16:creationId xmlns:a16="http://schemas.microsoft.com/office/drawing/2014/main" id="{8E16CCE0-A94D-F3F0-DA8E-2952BFB21144}"/>
              </a:ext>
            </a:extLst>
          </p:cNvPr>
          <p:cNvGraphicFramePr/>
          <p:nvPr>
            <p:custDataLst>
              <p:tags r:id="rId19"/>
            </p:custDataLst>
            <p:extLst>
              <p:ext uri="{D42A27DB-BD31-4B8C-83A1-F6EECF244321}">
                <p14:modId xmlns:p14="http://schemas.microsoft.com/office/powerpoint/2010/main" val="2401206552"/>
              </p:ext>
            </p:extLst>
          </p:nvPr>
        </p:nvGraphicFramePr>
        <p:xfrm>
          <a:off x="2244725" y="2324100"/>
          <a:ext cx="4137025" cy="3549650"/>
        </p:xfrm>
        <a:graphic>
          <a:graphicData uri="http://schemas.openxmlformats.org/drawingml/2006/chart">
            <c:chart xmlns:c="http://schemas.openxmlformats.org/drawingml/2006/chart" xmlns:r="http://schemas.openxmlformats.org/officeDocument/2006/relationships" r:id="rId61"/>
          </a:graphicData>
        </a:graphic>
      </p:graphicFrame>
      <p:sp>
        <p:nvSpPr>
          <p:cNvPr id="30" name="Rectangle 29">
            <a:extLst>
              <a:ext uri="{FF2B5EF4-FFF2-40B4-BE49-F238E27FC236}">
                <a16:creationId xmlns:a16="http://schemas.microsoft.com/office/drawing/2014/main" id="{8135338B-BA1F-10DC-2B8A-017D91B9C46B}"/>
              </a:ext>
            </a:extLst>
          </p:cNvPr>
          <p:cNvSpPr/>
          <p:nvPr>
            <p:custDataLst>
              <p:tags r:id="rId20"/>
            </p:custDataLst>
          </p:nvPr>
        </p:nvSpPr>
        <p:spPr bwMode="auto">
          <a:xfrm>
            <a:off x="2724150" y="4745037"/>
            <a:ext cx="277813" cy="209550"/>
          </a:xfrm>
          <a:prstGeom prst="rect">
            <a:avLst/>
          </a:prstGeom>
          <a:noFill/>
          <a:ln w="28575" cap="flat" cmpd="sng" algn="ctr">
            <a:solidFill>
              <a:srgbClr val="D9D9D9"/>
            </a:solidFill>
            <a:prstDash val="dash"/>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1" name="Rectangle 30">
            <a:extLst>
              <a:ext uri="{FF2B5EF4-FFF2-40B4-BE49-F238E27FC236}">
                <a16:creationId xmlns:a16="http://schemas.microsoft.com/office/drawing/2014/main" id="{E006EF9C-7220-4F18-4324-B4F409A06C12}"/>
              </a:ext>
            </a:extLst>
          </p:cNvPr>
          <p:cNvSpPr/>
          <p:nvPr>
            <p:custDataLst>
              <p:tags r:id="rId21"/>
            </p:custDataLst>
          </p:nvPr>
        </p:nvSpPr>
        <p:spPr bwMode="auto">
          <a:xfrm>
            <a:off x="2922588" y="2865438"/>
            <a:ext cx="422275" cy="209550"/>
          </a:xfrm>
          <a:prstGeom prst="rect">
            <a:avLst/>
          </a:prstGeom>
          <a:noFill/>
          <a:ln w="28575" cap="flat" cmpd="sng" algn="ctr">
            <a:solidFill>
              <a:srgbClr val="D9D9D9"/>
            </a:solidFill>
            <a:prstDash val="dash"/>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2" name="Rectangle 31">
            <a:extLst>
              <a:ext uri="{FF2B5EF4-FFF2-40B4-BE49-F238E27FC236}">
                <a16:creationId xmlns:a16="http://schemas.microsoft.com/office/drawing/2014/main" id="{884230A2-B3B7-19E9-18C9-84173DA62B18}"/>
              </a:ext>
            </a:extLst>
          </p:cNvPr>
          <p:cNvSpPr/>
          <p:nvPr>
            <p:custDataLst>
              <p:tags r:id="rId22"/>
            </p:custDataLst>
          </p:nvPr>
        </p:nvSpPr>
        <p:spPr bwMode="auto">
          <a:xfrm>
            <a:off x="2824164" y="2489199"/>
            <a:ext cx="163513" cy="209550"/>
          </a:xfrm>
          <a:prstGeom prst="rect">
            <a:avLst/>
          </a:prstGeom>
          <a:noFill/>
          <a:ln w="28575" cap="flat" cmpd="sng" algn="ctr">
            <a:solidFill>
              <a:srgbClr val="D9D9D9"/>
            </a:solidFill>
            <a:prstDash val="dash"/>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3" name="Text Placeholder 10">
            <a:extLst>
              <a:ext uri="{FF2B5EF4-FFF2-40B4-BE49-F238E27FC236}">
                <a16:creationId xmlns:a16="http://schemas.microsoft.com/office/drawing/2014/main" id="{2CA107E0-9D98-137D-9A03-BF55123299D6}"/>
              </a:ext>
            </a:extLst>
          </p:cNvPr>
          <p:cNvSpPr>
            <a:spLocks noGrp="1"/>
          </p:cNvSpPr>
          <p:nvPr>
            <p:custDataLst>
              <p:tags r:id="rId23"/>
            </p:custDataLst>
          </p:nvPr>
        </p:nvSpPr>
        <p:spPr bwMode="auto">
          <a:xfrm>
            <a:off x="2470150" y="2081213"/>
            <a:ext cx="42767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kumimoji="0" lang="en-US" sz="1200" b="1" i="0" u="none" strike="noStrike" kern="1200" cap="none" spc="0" normalizeH="0" baseline="0" noProof="0" dirty="0">
                <a:ln>
                  <a:noFill/>
                </a:ln>
                <a:solidFill>
                  <a:srgbClr val="000000"/>
                </a:solidFill>
                <a:effectLst/>
                <a:uLnTx/>
                <a:uFillTx/>
                <a:latin typeface="Arial"/>
                <a:ea typeface="+mn-ea"/>
                <a:cs typeface="+mn-cs"/>
              </a:rPr>
              <a:t>Levelized cost of </a:t>
            </a:r>
            <a:r>
              <a:rPr lang="en-US" sz="1200" b="1" dirty="0">
                <a:solidFill>
                  <a:srgbClr val="000000"/>
                </a:solidFill>
                <a:latin typeface="Arial"/>
              </a:rPr>
              <a:t>CO</a:t>
            </a:r>
            <a:r>
              <a:rPr lang="en-US" sz="1200" b="1" baseline="-25000" dirty="0">
                <a:solidFill>
                  <a:srgbClr val="000000"/>
                </a:solidFill>
                <a:latin typeface="Arial"/>
              </a:rPr>
              <a:t>2</a:t>
            </a:r>
            <a:r>
              <a:rPr lang="en-US" sz="1200" b="1" dirty="0">
                <a:solidFill>
                  <a:srgbClr val="000000"/>
                </a:solidFill>
                <a:latin typeface="Arial"/>
              </a:rPr>
              <a:t> capture a</a:t>
            </a:r>
            <a:r>
              <a:rPr kumimoji="0" lang="en-US" sz="1200" b="1" i="0" u="none" strike="noStrike" kern="1200" cap="none" spc="0" normalizeH="0" baseline="0" noProof="0" dirty="0">
                <a:ln>
                  <a:noFill/>
                </a:ln>
                <a:solidFill>
                  <a:srgbClr val="000000"/>
                </a:solidFill>
                <a:effectLst/>
                <a:uLnTx/>
                <a:uFillTx/>
                <a:latin typeface="Arial"/>
                <a:ea typeface="+mn-ea"/>
                <a:cs typeface="+mn-cs"/>
              </a:rPr>
              <a:t>cross </a:t>
            </a:r>
            <a:r>
              <a:rPr lang="en-US" sz="1200" b="1" dirty="0">
                <a:solidFill>
                  <a:srgbClr val="000000"/>
                </a:solidFill>
                <a:latin typeface="Arial"/>
              </a:rPr>
              <a:t>s</a:t>
            </a:r>
            <a:r>
              <a:rPr kumimoji="0" lang="en-US" sz="1200" b="1" i="0" u="none" strike="noStrike" kern="1200" cap="none" spc="0" normalizeH="0" baseline="0" noProof="0" dirty="0" err="1">
                <a:ln>
                  <a:noFill/>
                </a:ln>
                <a:solidFill>
                  <a:srgbClr val="000000"/>
                </a:solidFill>
                <a:effectLst/>
                <a:uLnTx/>
                <a:uFillTx/>
                <a:latin typeface="Arial"/>
                <a:ea typeface="+mn-ea"/>
                <a:cs typeface="+mn-cs"/>
              </a:rPr>
              <a:t>ectors</a:t>
            </a:r>
            <a:r>
              <a:rPr kumimoji="0" lang="en-US" sz="1200" b="1" i="0" u="none" strike="noStrike" kern="1200" cap="none" spc="0" normalizeH="0" baseline="0" noProof="0" dirty="0">
                <a:ln>
                  <a:noFill/>
                </a:ln>
                <a:solidFill>
                  <a:srgbClr val="000000"/>
                </a:solidFill>
                <a:effectLst/>
                <a:uLnTx/>
                <a:uFillTx/>
                <a:latin typeface="Arial"/>
                <a:ea typeface="+mn-ea"/>
                <a:cs typeface="+mn-cs"/>
              </a:rPr>
              <a:t> (in US$/ton)</a:t>
            </a:r>
          </a:p>
        </p:txBody>
      </p:sp>
      <p:sp>
        <p:nvSpPr>
          <p:cNvPr id="34" name="Text Placeholder 10">
            <a:extLst>
              <a:ext uri="{FF2B5EF4-FFF2-40B4-BE49-F238E27FC236}">
                <a16:creationId xmlns:a16="http://schemas.microsoft.com/office/drawing/2014/main" id="{478B5E68-FBF7-5951-4DD1-499C2EF9E157}"/>
              </a:ext>
            </a:extLst>
          </p:cNvPr>
          <p:cNvSpPr>
            <a:spLocks noGrp="1"/>
          </p:cNvSpPr>
          <p:nvPr>
            <p:custDataLst>
              <p:tags r:id="rId24"/>
            </p:custDataLst>
          </p:nvPr>
        </p:nvSpPr>
        <p:spPr bwMode="auto">
          <a:xfrm>
            <a:off x="1430338" y="2503488"/>
            <a:ext cx="7953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US" altLang="en-US" sz="1200" dirty="0"/>
              <a:t>Iron &amp; steel</a:t>
            </a:r>
            <a:endParaRPr lang="en-US" sz="1200" dirty="0"/>
          </a:p>
        </p:txBody>
      </p:sp>
      <p:sp>
        <p:nvSpPr>
          <p:cNvPr id="35" name="Text Placeholder 10">
            <a:extLst>
              <a:ext uri="{FF2B5EF4-FFF2-40B4-BE49-F238E27FC236}">
                <a16:creationId xmlns:a16="http://schemas.microsoft.com/office/drawing/2014/main" id="{FF62D797-1E6C-EF4B-23DC-BB713795084A}"/>
              </a:ext>
            </a:extLst>
          </p:cNvPr>
          <p:cNvSpPr>
            <a:spLocks noGrp="1"/>
          </p:cNvSpPr>
          <p:nvPr>
            <p:custDataLst>
              <p:tags r:id="rId25"/>
            </p:custDataLst>
          </p:nvPr>
        </p:nvSpPr>
        <p:spPr bwMode="auto">
          <a:xfrm>
            <a:off x="1693863" y="2879725"/>
            <a:ext cx="5318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6B62E32D-0AE7-435E-9F5D-FD1EF8ACAD08}" type="datetime'''''''''''C''e''''''''''''''m''e''''''''''n''t'''''''''">
              <a:rPr lang="en-US" altLang="en-US" sz="1200" smtClean="0"/>
              <a:pPr marL="0" lvl="0" indent="0" algn="r">
                <a:spcBef>
                  <a:spcPct val="0"/>
                </a:spcBef>
                <a:spcAft>
                  <a:spcPct val="0"/>
                </a:spcAft>
                <a:buNone/>
              </a:pPr>
              <a:t>Cement</a:t>
            </a:fld>
            <a:endParaRPr lang="en-US" sz="1200"/>
          </a:p>
        </p:txBody>
      </p:sp>
      <p:sp>
        <p:nvSpPr>
          <p:cNvPr id="36" name="Text Placeholder 10">
            <a:extLst>
              <a:ext uri="{FF2B5EF4-FFF2-40B4-BE49-F238E27FC236}">
                <a16:creationId xmlns:a16="http://schemas.microsoft.com/office/drawing/2014/main" id="{4FF579DA-C270-1A8A-294D-72003D9BEA01}"/>
              </a:ext>
            </a:extLst>
          </p:cNvPr>
          <p:cNvSpPr>
            <a:spLocks noGrp="1"/>
          </p:cNvSpPr>
          <p:nvPr>
            <p:custDataLst>
              <p:tags r:id="rId26"/>
            </p:custDataLst>
          </p:nvPr>
        </p:nvSpPr>
        <p:spPr bwMode="auto">
          <a:xfrm>
            <a:off x="1109663" y="3255963"/>
            <a:ext cx="11160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US" altLang="en-US" sz="1200" dirty="0"/>
              <a:t>Freight transport</a:t>
            </a:r>
            <a:endParaRPr lang="en-US" sz="1200" dirty="0"/>
          </a:p>
        </p:txBody>
      </p:sp>
      <p:sp>
        <p:nvSpPr>
          <p:cNvPr id="37" name="Text Placeholder 10">
            <a:extLst>
              <a:ext uri="{FF2B5EF4-FFF2-40B4-BE49-F238E27FC236}">
                <a16:creationId xmlns:a16="http://schemas.microsoft.com/office/drawing/2014/main" id="{FD1330A9-2974-1B04-2232-83632979155E}"/>
              </a:ext>
            </a:extLst>
          </p:cNvPr>
          <p:cNvSpPr>
            <a:spLocks noGrp="1"/>
          </p:cNvSpPr>
          <p:nvPr>
            <p:custDataLst>
              <p:tags r:id="rId27"/>
            </p:custDataLst>
          </p:nvPr>
        </p:nvSpPr>
        <p:spPr bwMode="auto">
          <a:xfrm>
            <a:off x="774700" y="3540125"/>
            <a:ext cx="1450975"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US" altLang="en-US" sz="1200" dirty="0"/>
              <a:t>Chemicals &amp; refining</a:t>
            </a:r>
            <a:br>
              <a:rPr lang="en-US" altLang="en-US" sz="1200" dirty="0"/>
            </a:br>
            <a:r>
              <a:rPr lang="en-US" altLang="en-US" sz="1200" dirty="0"/>
              <a:t>(High-purity CO2)</a:t>
            </a:r>
            <a:endParaRPr lang="en-US" sz="1200" dirty="0"/>
          </a:p>
        </p:txBody>
      </p:sp>
      <p:sp>
        <p:nvSpPr>
          <p:cNvPr id="38" name="Text Placeholder 10">
            <a:extLst>
              <a:ext uri="{FF2B5EF4-FFF2-40B4-BE49-F238E27FC236}">
                <a16:creationId xmlns:a16="http://schemas.microsoft.com/office/drawing/2014/main" id="{610D492A-7E96-5A80-86B6-6EA893F8E55F}"/>
              </a:ext>
            </a:extLst>
          </p:cNvPr>
          <p:cNvSpPr>
            <a:spLocks noGrp="1"/>
          </p:cNvSpPr>
          <p:nvPr>
            <p:custDataLst>
              <p:tags r:id="rId28"/>
            </p:custDataLst>
          </p:nvPr>
        </p:nvSpPr>
        <p:spPr bwMode="auto">
          <a:xfrm>
            <a:off x="774700" y="3916363"/>
            <a:ext cx="1450975"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US" altLang="en-US" sz="1200" dirty="0"/>
              <a:t>Chemicals &amp; refining</a:t>
            </a:r>
            <a:br>
              <a:rPr lang="en-US" altLang="en-US" sz="1200" dirty="0"/>
            </a:br>
            <a:r>
              <a:rPr lang="en-US" altLang="en-US" sz="1200" dirty="0"/>
              <a:t>(Refineries)</a:t>
            </a:r>
            <a:endParaRPr lang="en-US" sz="1200" dirty="0"/>
          </a:p>
        </p:txBody>
      </p:sp>
      <p:sp>
        <p:nvSpPr>
          <p:cNvPr id="39" name="Text Placeholder 10">
            <a:extLst>
              <a:ext uri="{FF2B5EF4-FFF2-40B4-BE49-F238E27FC236}">
                <a16:creationId xmlns:a16="http://schemas.microsoft.com/office/drawing/2014/main" id="{8832CE13-C1A5-FB6F-D303-BF30E062E1AD}"/>
              </a:ext>
            </a:extLst>
          </p:cNvPr>
          <p:cNvSpPr>
            <a:spLocks noGrp="1"/>
          </p:cNvSpPr>
          <p:nvPr>
            <p:custDataLst>
              <p:tags r:id="rId29"/>
            </p:custDataLst>
          </p:nvPr>
        </p:nvSpPr>
        <p:spPr bwMode="auto">
          <a:xfrm>
            <a:off x="774700" y="4291013"/>
            <a:ext cx="1450975"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US" altLang="en-US" sz="1200" dirty="0"/>
              <a:t>Chemicals &amp; refining</a:t>
            </a:r>
            <a:br>
              <a:rPr lang="en-US" altLang="en-US" sz="1200" dirty="0"/>
            </a:br>
            <a:r>
              <a:rPr lang="en-US" altLang="en-US" sz="1200" dirty="0"/>
              <a:t>(Ammonia)</a:t>
            </a:r>
            <a:endParaRPr lang="en-US" sz="1200" dirty="0"/>
          </a:p>
        </p:txBody>
      </p:sp>
      <p:sp>
        <p:nvSpPr>
          <p:cNvPr id="40" name="Text Placeholder 10">
            <a:extLst>
              <a:ext uri="{FF2B5EF4-FFF2-40B4-BE49-F238E27FC236}">
                <a16:creationId xmlns:a16="http://schemas.microsoft.com/office/drawing/2014/main" id="{0F8C241F-1B72-5468-9C38-A40D768B9FE8}"/>
              </a:ext>
            </a:extLst>
          </p:cNvPr>
          <p:cNvSpPr>
            <a:spLocks noGrp="1"/>
          </p:cNvSpPr>
          <p:nvPr>
            <p:custDataLst>
              <p:tags r:id="rId30"/>
            </p:custDataLst>
          </p:nvPr>
        </p:nvSpPr>
        <p:spPr bwMode="auto">
          <a:xfrm>
            <a:off x="409575" y="4759325"/>
            <a:ext cx="18161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CCADECEE-4606-4599-9157-B7213E56B2EA}" type="datetime'H''yd''''''''r''ogen'' ''''(''S''''''''MR ''with ''C''''C''S)'">
              <a:rPr lang="en-US" altLang="en-US" sz="1200" smtClean="0"/>
              <a:pPr marL="0" lvl="0" indent="0" algn="r">
                <a:spcBef>
                  <a:spcPct val="0"/>
                </a:spcBef>
                <a:spcAft>
                  <a:spcPct val="0"/>
                </a:spcAft>
                <a:buNone/>
              </a:pPr>
              <a:t>Hydrogen (SMR with CCS)</a:t>
            </a:fld>
            <a:endParaRPr lang="en-US" sz="1200"/>
          </a:p>
        </p:txBody>
      </p:sp>
      <p:sp>
        <p:nvSpPr>
          <p:cNvPr id="41" name="Text Placeholder 10">
            <a:extLst>
              <a:ext uri="{FF2B5EF4-FFF2-40B4-BE49-F238E27FC236}">
                <a16:creationId xmlns:a16="http://schemas.microsoft.com/office/drawing/2014/main" id="{1C114ECB-8DCD-079F-1402-525121DFF9C4}"/>
              </a:ext>
            </a:extLst>
          </p:cNvPr>
          <p:cNvSpPr>
            <a:spLocks noGrp="1"/>
          </p:cNvSpPr>
          <p:nvPr>
            <p:custDataLst>
              <p:tags r:id="rId31"/>
            </p:custDataLst>
          </p:nvPr>
        </p:nvSpPr>
        <p:spPr bwMode="auto">
          <a:xfrm>
            <a:off x="1905000" y="5135563"/>
            <a:ext cx="3206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36A1FA52-1375-4040-9E97-FC17FB1A0E78}" type="datetime'''''''''''''''''''''''''''''''''''''''''''''''''''''''D''''AC'">
              <a:rPr lang="en-US" altLang="en-US" sz="1200" smtClean="0"/>
              <a:pPr marL="0" lvl="0" indent="0" algn="r">
                <a:spcBef>
                  <a:spcPct val="0"/>
                </a:spcBef>
                <a:spcAft>
                  <a:spcPct val="0"/>
                </a:spcAft>
                <a:buNone/>
              </a:pPr>
              <a:t>DAC</a:t>
            </a:fld>
            <a:endParaRPr lang="en-US" sz="1200"/>
          </a:p>
        </p:txBody>
      </p:sp>
      <p:sp>
        <p:nvSpPr>
          <p:cNvPr id="42" name="Text Placeholder 10">
            <a:extLst>
              <a:ext uri="{FF2B5EF4-FFF2-40B4-BE49-F238E27FC236}">
                <a16:creationId xmlns:a16="http://schemas.microsoft.com/office/drawing/2014/main" id="{2C24E400-80D1-C574-48BB-417888522E08}"/>
              </a:ext>
            </a:extLst>
          </p:cNvPr>
          <p:cNvSpPr>
            <a:spLocks noGrp="1"/>
          </p:cNvSpPr>
          <p:nvPr>
            <p:custDataLst>
              <p:tags r:id="rId32"/>
            </p:custDataLst>
          </p:nvPr>
        </p:nvSpPr>
        <p:spPr bwMode="auto">
          <a:xfrm>
            <a:off x="1844675" y="5511800"/>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39A2A72-740A-4360-B0B4-051B54004EF1}" type="datetime'''''''''''''''''''''O''''''''''t''h''e''r'''''">
              <a:rPr lang="en-US" altLang="en-US" sz="1200" smtClean="0"/>
              <a:pPr marL="0" lvl="0" indent="0" algn="r">
                <a:spcBef>
                  <a:spcPct val="0"/>
                </a:spcBef>
                <a:spcAft>
                  <a:spcPct val="0"/>
                </a:spcAft>
                <a:buNone/>
              </a:pPr>
              <a:t>Other</a:t>
            </a:fld>
            <a:endParaRPr lang="en-US" sz="1200"/>
          </a:p>
        </p:txBody>
      </p:sp>
      <p:sp useBgFill="1">
        <p:nvSpPr>
          <p:cNvPr id="43" name="Text Placeholder 10">
            <a:extLst>
              <a:ext uri="{FF2B5EF4-FFF2-40B4-BE49-F238E27FC236}">
                <a16:creationId xmlns:a16="http://schemas.microsoft.com/office/drawing/2014/main" id="{B33EEDD9-C316-83E1-9316-643C12D57D72}"/>
              </a:ext>
            </a:extLst>
          </p:cNvPr>
          <p:cNvSpPr>
            <a:spLocks noGrp="1"/>
          </p:cNvSpPr>
          <p:nvPr>
            <p:custDataLst>
              <p:tags r:id="rId33"/>
            </p:custDataLst>
          </p:nvPr>
        </p:nvSpPr>
        <p:spPr bwMode="gray">
          <a:xfrm>
            <a:off x="3013075" y="2509838"/>
            <a:ext cx="708025"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effectLst/>
              </a:rPr>
              <a:t>$40-$133</a:t>
            </a:r>
            <a:endParaRPr lang="en-US" sz="1100" dirty="0"/>
          </a:p>
        </p:txBody>
      </p:sp>
      <p:sp useBgFill="1">
        <p:nvSpPr>
          <p:cNvPr id="44" name="Text Placeholder 10">
            <a:extLst>
              <a:ext uri="{FF2B5EF4-FFF2-40B4-BE49-F238E27FC236}">
                <a16:creationId xmlns:a16="http://schemas.microsoft.com/office/drawing/2014/main" id="{F76F0F41-DD3F-8512-DD38-237F0142FB31}"/>
              </a:ext>
            </a:extLst>
          </p:cNvPr>
          <p:cNvSpPr>
            <a:spLocks noGrp="1"/>
          </p:cNvSpPr>
          <p:nvPr>
            <p:custDataLst>
              <p:tags r:id="rId34"/>
            </p:custDataLst>
          </p:nvPr>
        </p:nvSpPr>
        <p:spPr bwMode="gray">
          <a:xfrm>
            <a:off x="3370263" y="2886075"/>
            <a:ext cx="708025"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t>$60-$205</a:t>
            </a:r>
            <a:endParaRPr lang="en-US" sz="1100" dirty="0"/>
          </a:p>
        </p:txBody>
      </p:sp>
      <p:sp>
        <p:nvSpPr>
          <p:cNvPr id="45" name="Text Placeholder 10">
            <a:extLst>
              <a:ext uri="{FF2B5EF4-FFF2-40B4-BE49-F238E27FC236}">
                <a16:creationId xmlns:a16="http://schemas.microsoft.com/office/drawing/2014/main" id="{E6271178-4F32-5022-0056-775442B946E6}"/>
              </a:ext>
            </a:extLst>
          </p:cNvPr>
          <p:cNvSpPr>
            <a:spLocks noGrp="1"/>
          </p:cNvSpPr>
          <p:nvPr>
            <p:custDataLst>
              <p:tags r:id="rId35"/>
            </p:custDataLst>
          </p:nvPr>
        </p:nvSpPr>
        <p:spPr bwMode="gray">
          <a:xfrm>
            <a:off x="6324600" y="3178175"/>
            <a:ext cx="468313" cy="3365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effectLst/>
              </a:rPr>
              <a:t>$750-</a:t>
            </a:r>
            <a:br>
              <a:rPr lang="en-US" altLang="en-US" sz="1100" dirty="0">
                <a:effectLst/>
              </a:rPr>
            </a:br>
            <a:r>
              <a:rPr lang="en-US" altLang="en-US" sz="1100" dirty="0">
                <a:effectLst/>
              </a:rPr>
              <a:t>$800 </a:t>
            </a:r>
            <a:endParaRPr lang="en-US" sz="1100" dirty="0"/>
          </a:p>
        </p:txBody>
      </p:sp>
      <p:sp useBgFill="1">
        <p:nvSpPr>
          <p:cNvPr id="46" name="Text Placeholder 10">
            <a:extLst>
              <a:ext uri="{FF2B5EF4-FFF2-40B4-BE49-F238E27FC236}">
                <a16:creationId xmlns:a16="http://schemas.microsoft.com/office/drawing/2014/main" id="{7E228F2F-F40A-BAA3-13B2-DB61D7342FFD}"/>
              </a:ext>
            </a:extLst>
          </p:cNvPr>
          <p:cNvSpPr>
            <a:spLocks noGrp="1"/>
          </p:cNvSpPr>
          <p:nvPr>
            <p:custDataLst>
              <p:tags r:id="rId36"/>
            </p:custDataLst>
          </p:nvPr>
        </p:nvSpPr>
        <p:spPr bwMode="gray">
          <a:xfrm>
            <a:off x="2525713" y="3638550"/>
            <a:ext cx="630238"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t>$15-$20</a:t>
            </a:r>
            <a:endParaRPr lang="en-US" sz="1100" dirty="0"/>
          </a:p>
        </p:txBody>
      </p:sp>
      <p:sp useBgFill="1">
        <p:nvSpPr>
          <p:cNvPr id="47" name="Text Placeholder 10">
            <a:extLst>
              <a:ext uri="{FF2B5EF4-FFF2-40B4-BE49-F238E27FC236}">
                <a16:creationId xmlns:a16="http://schemas.microsoft.com/office/drawing/2014/main" id="{4A3BE1ED-6277-99D4-56B3-8324AE621881}"/>
              </a:ext>
            </a:extLst>
          </p:cNvPr>
          <p:cNvSpPr>
            <a:spLocks noGrp="1"/>
          </p:cNvSpPr>
          <p:nvPr>
            <p:custDataLst>
              <p:tags r:id="rId37"/>
            </p:custDataLst>
          </p:nvPr>
        </p:nvSpPr>
        <p:spPr bwMode="gray">
          <a:xfrm>
            <a:off x="3162300" y="4014788"/>
            <a:ext cx="708025"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t>$88-$163</a:t>
            </a:r>
            <a:endParaRPr lang="en-US" sz="1100" dirty="0"/>
          </a:p>
        </p:txBody>
      </p:sp>
      <p:sp useBgFill="1">
        <p:nvSpPr>
          <p:cNvPr id="48" name="Text Placeholder 10">
            <a:extLst>
              <a:ext uri="{FF2B5EF4-FFF2-40B4-BE49-F238E27FC236}">
                <a16:creationId xmlns:a16="http://schemas.microsoft.com/office/drawing/2014/main" id="{E53354BC-9FE2-B694-D247-5203FFC26FA5}"/>
              </a:ext>
            </a:extLst>
          </p:cNvPr>
          <p:cNvSpPr>
            <a:spLocks noGrp="1"/>
          </p:cNvSpPr>
          <p:nvPr>
            <p:custDataLst>
              <p:tags r:id="rId38"/>
            </p:custDataLst>
          </p:nvPr>
        </p:nvSpPr>
        <p:spPr bwMode="gray">
          <a:xfrm>
            <a:off x="2525713" y="4389438"/>
            <a:ext cx="630238"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t>$20-$85</a:t>
            </a:r>
            <a:endParaRPr lang="en-US" sz="1100" dirty="0"/>
          </a:p>
        </p:txBody>
      </p:sp>
      <p:sp useBgFill="1">
        <p:nvSpPr>
          <p:cNvPr id="49" name="Text Placeholder 10">
            <a:extLst>
              <a:ext uri="{FF2B5EF4-FFF2-40B4-BE49-F238E27FC236}">
                <a16:creationId xmlns:a16="http://schemas.microsoft.com/office/drawing/2014/main" id="{12DA6211-9A2C-E119-A4E0-3A30099571A6}"/>
              </a:ext>
            </a:extLst>
          </p:cNvPr>
          <p:cNvSpPr>
            <a:spLocks noGrp="1"/>
          </p:cNvSpPr>
          <p:nvPr>
            <p:custDataLst>
              <p:tags r:id="rId39"/>
            </p:custDataLst>
          </p:nvPr>
        </p:nvSpPr>
        <p:spPr bwMode="gray">
          <a:xfrm>
            <a:off x="3027363" y="4765675"/>
            <a:ext cx="708025"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sz="1100" dirty="0"/>
              <a:t>$50-$136</a:t>
            </a:r>
          </a:p>
        </p:txBody>
      </p:sp>
      <p:sp useBgFill="1">
        <p:nvSpPr>
          <p:cNvPr id="50" name="Text Placeholder 10">
            <a:extLst>
              <a:ext uri="{FF2B5EF4-FFF2-40B4-BE49-F238E27FC236}">
                <a16:creationId xmlns:a16="http://schemas.microsoft.com/office/drawing/2014/main" id="{0D6344EC-096A-DE86-DF84-A9C7DBD9BC03}"/>
              </a:ext>
            </a:extLst>
          </p:cNvPr>
          <p:cNvSpPr>
            <a:spLocks noGrp="1"/>
          </p:cNvSpPr>
          <p:nvPr>
            <p:custDataLst>
              <p:tags r:id="rId40"/>
            </p:custDataLst>
          </p:nvPr>
        </p:nvSpPr>
        <p:spPr bwMode="gray">
          <a:xfrm>
            <a:off x="4065588" y="5141913"/>
            <a:ext cx="785813"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t>$100-$345</a:t>
            </a:r>
            <a:endParaRPr lang="en-US" sz="1100" dirty="0"/>
          </a:p>
        </p:txBody>
      </p:sp>
      <p:sp useBgFill="1">
        <p:nvSpPr>
          <p:cNvPr id="51" name="Text Placeholder 10">
            <a:extLst>
              <a:ext uri="{FF2B5EF4-FFF2-40B4-BE49-F238E27FC236}">
                <a16:creationId xmlns:a16="http://schemas.microsoft.com/office/drawing/2014/main" id="{71CFC2EC-7B5A-D1D3-2962-749B8CF44706}"/>
              </a:ext>
            </a:extLst>
          </p:cNvPr>
          <p:cNvSpPr>
            <a:spLocks noGrp="1"/>
          </p:cNvSpPr>
          <p:nvPr>
            <p:custDataLst>
              <p:tags r:id="rId41"/>
            </p:custDataLst>
          </p:nvPr>
        </p:nvSpPr>
        <p:spPr bwMode="gray">
          <a:xfrm>
            <a:off x="3841750" y="5518150"/>
            <a:ext cx="785813" cy="168275"/>
          </a:xfrm>
          <a:prstGeom prst="rect">
            <a:avLst/>
          </a:prstGeom>
          <a:ln>
            <a:noFill/>
          </a:ln>
          <a:effectLst/>
        </p:spPr>
        <p:txBody>
          <a:bodyPr vert="horz" wrap="none" lIns="20638" tIns="0" rIns="2063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dirty="0"/>
              <a:t>$200-$300</a:t>
            </a:r>
            <a:endParaRPr lang="en-US" sz="1100" dirty="0"/>
          </a:p>
        </p:txBody>
      </p:sp>
      <p:grpSp>
        <p:nvGrpSpPr>
          <p:cNvPr id="52" name="Group 51">
            <a:extLst>
              <a:ext uri="{FF2B5EF4-FFF2-40B4-BE49-F238E27FC236}">
                <a16:creationId xmlns:a16="http://schemas.microsoft.com/office/drawing/2014/main" id="{479F5199-4CD1-517A-B273-AE74B9C22550}"/>
              </a:ext>
            </a:extLst>
          </p:cNvPr>
          <p:cNvGrpSpPr/>
          <p:nvPr/>
        </p:nvGrpSpPr>
        <p:grpSpPr>
          <a:xfrm>
            <a:off x="4269142" y="2440577"/>
            <a:ext cx="2420584" cy="461075"/>
            <a:chOff x="10247312" y="2159391"/>
            <a:chExt cx="2420584" cy="460874"/>
          </a:xfrm>
        </p:grpSpPr>
        <p:sp>
          <p:nvSpPr>
            <p:cNvPr id="53" name="Rectangle 52">
              <a:extLst>
                <a:ext uri="{FF2B5EF4-FFF2-40B4-BE49-F238E27FC236}">
                  <a16:creationId xmlns:a16="http://schemas.microsoft.com/office/drawing/2014/main" id="{C5CE116C-83AD-3000-1998-0A7E8906F5FC}"/>
                </a:ext>
              </a:extLst>
            </p:cNvPr>
            <p:cNvSpPr/>
            <p:nvPr/>
          </p:nvSpPr>
          <p:spPr bwMode="gray">
            <a:xfrm>
              <a:off x="10247312" y="2229644"/>
              <a:ext cx="179388" cy="114300"/>
            </a:xfrm>
            <a:prstGeom prst="rect">
              <a:avLst/>
            </a:prstGeom>
            <a:gradFill flip="none" rotWithShape="1">
              <a:gsLst>
                <a:gs pos="0">
                  <a:srgbClr val="5C5C5C"/>
                </a:gs>
                <a:gs pos="100000">
                  <a:srgbClr val="D9D9D9"/>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54" name="Rectangle 53">
              <a:extLst>
                <a:ext uri="{FF2B5EF4-FFF2-40B4-BE49-F238E27FC236}">
                  <a16:creationId xmlns:a16="http://schemas.microsoft.com/office/drawing/2014/main" id="{F4A675FE-73CB-D537-CD4B-D9EB0B532493}"/>
                </a:ext>
              </a:extLst>
            </p:cNvPr>
            <p:cNvSpPr/>
            <p:nvPr/>
          </p:nvSpPr>
          <p:spPr bwMode="gray">
            <a:xfrm>
              <a:off x="10247312" y="2416760"/>
              <a:ext cx="179388" cy="114300"/>
            </a:xfrm>
            <a:prstGeom prst="rect">
              <a:avLst/>
            </a:prstGeom>
            <a:noFill/>
            <a:ln w="28575">
              <a:gradFill flip="none" rotWithShape="1">
                <a:gsLst>
                  <a:gs pos="0">
                    <a:srgbClr val="5C5C5C"/>
                  </a:gs>
                  <a:gs pos="100000">
                    <a:srgbClr val="D9D9D9"/>
                  </a:gs>
                </a:gsLst>
                <a:lin ang="0" scaled="1"/>
                <a:tileRect/>
              </a:gra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55" name="TextBox 54">
              <a:extLst>
                <a:ext uri="{FF2B5EF4-FFF2-40B4-BE49-F238E27FC236}">
                  <a16:creationId xmlns:a16="http://schemas.microsoft.com/office/drawing/2014/main" id="{8D9DFCEA-94C1-C833-8E18-453C90C07F20}"/>
                </a:ext>
              </a:extLst>
            </p:cNvPr>
            <p:cNvSpPr txBox="1"/>
            <p:nvPr/>
          </p:nvSpPr>
          <p:spPr bwMode="gray">
            <a:xfrm>
              <a:off x="10445750" y="2159391"/>
              <a:ext cx="1936748" cy="257369"/>
            </a:xfrm>
            <a:prstGeom prst="rect">
              <a:avLst/>
            </a:prstGeom>
            <a:noFill/>
          </p:spPr>
          <p:txBody>
            <a:bodyPr wrap="square" lIns="36000" tIns="36000" rIns="36000" bIns="36000" rtlCol="0">
              <a:spAutoFit/>
            </a:bodyPr>
            <a:lstStyle/>
            <a:p>
              <a:pPr marL="0" indent="0">
                <a:buNone/>
              </a:pPr>
              <a:r>
                <a:rPr lang="en-US" sz="1200" dirty="0"/>
                <a:t>Industrial carbon capture</a:t>
              </a:r>
            </a:p>
          </p:txBody>
        </p:sp>
        <p:sp>
          <p:nvSpPr>
            <p:cNvPr id="56" name="TextBox 55">
              <a:extLst>
                <a:ext uri="{FF2B5EF4-FFF2-40B4-BE49-F238E27FC236}">
                  <a16:creationId xmlns:a16="http://schemas.microsoft.com/office/drawing/2014/main" id="{36A0EB10-F657-57D4-C42A-C840E5299434}"/>
                </a:ext>
              </a:extLst>
            </p:cNvPr>
            <p:cNvSpPr txBox="1"/>
            <p:nvPr/>
          </p:nvSpPr>
          <p:spPr bwMode="gray">
            <a:xfrm>
              <a:off x="10445749" y="2363008"/>
              <a:ext cx="2222147" cy="257257"/>
            </a:xfrm>
            <a:prstGeom prst="rect">
              <a:avLst/>
            </a:prstGeom>
            <a:noFill/>
          </p:spPr>
          <p:txBody>
            <a:bodyPr wrap="square" lIns="36000" tIns="36000" rIns="36000" bIns="36000" rtlCol="0">
              <a:spAutoFit/>
            </a:bodyPr>
            <a:lstStyle/>
            <a:p>
              <a:pPr lvl="0">
                <a:spcBef>
                  <a:spcPct val="0"/>
                </a:spcBef>
                <a:spcAft>
                  <a:spcPct val="0"/>
                </a:spcAft>
              </a:pPr>
              <a:r>
                <a:rPr lang="en-US" sz="1200" dirty="0"/>
                <a:t>DOE estimated carbon capture</a:t>
              </a:r>
            </a:p>
          </p:txBody>
        </p:sp>
      </p:grpSp>
    </p:spTree>
    <p:extLst>
      <p:ext uri="{BB962C8B-B14F-4D97-AF65-F5344CB8AC3E}">
        <p14:creationId xmlns:p14="http://schemas.microsoft.com/office/powerpoint/2010/main" val="1479297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57F84-F9B8-ACC8-9B3B-E6FF79FA06AA}"/>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9AF05F4F-7953-D88E-0233-1110F84C1F1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4" imgW="484" imgH="486" progId="TCLayout.ActiveDocument.1">
                  <p:embed/>
                </p:oleObj>
              </mc:Choice>
              <mc:Fallback>
                <p:oleObj name="think-cell Slide" r:id="rId44" imgW="484" imgH="486" progId="TCLayout.ActiveDocument.1">
                  <p:embed/>
                  <p:pic>
                    <p:nvPicPr>
                      <p:cNvPr id="4" name="think-cell data - do not delete" hidden="1">
                        <a:extLst>
                          <a:ext uri="{FF2B5EF4-FFF2-40B4-BE49-F238E27FC236}">
                            <a16:creationId xmlns:a16="http://schemas.microsoft.com/office/drawing/2014/main" id="{9AF05F4F-7953-D88E-0233-1110F84C1F1F}"/>
                          </a:ext>
                        </a:extLst>
                      </p:cNvPr>
                      <p:cNvPicPr/>
                      <p:nvPr/>
                    </p:nvPicPr>
                    <p:blipFill>
                      <a:blip r:embed="rId4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765AA70-3179-DCD7-E6A8-7538925E49F7}"/>
              </a:ext>
            </a:extLst>
          </p:cNvPr>
          <p:cNvSpPr>
            <a:spLocks noGrp="1"/>
          </p:cNvSpPr>
          <p:nvPr>
            <p:ph type="title"/>
          </p:nvPr>
        </p:nvSpPr>
        <p:spPr/>
        <p:txBody>
          <a:bodyPr vert="horz">
            <a:noAutofit/>
          </a:bodyPr>
          <a:lstStyle/>
          <a:p>
            <a:r>
              <a:rPr lang="en-US" dirty="0"/>
              <a:t>Carbon capture to play key role in abating the ~30% global GHG emissions from industrial sources through retrofitting</a:t>
            </a:r>
            <a:endParaRPr lang="en-US" dirty="0">
              <a:cs typeface="Arial"/>
            </a:endParaRPr>
          </a:p>
        </p:txBody>
      </p:sp>
      <p:grpSp>
        <p:nvGrpSpPr>
          <p:cNvPr id="15" name="btfpColumnHeaderBox794000">
            <a:extLst>
              <a:ext uri="{FF2B5EF4-FFF2-40B4-BE49-F238E27FC236}">
                <a16:creationId xmlns:a16="http://schemas.microsoft.com/office/drawing/2014/main" id="{25F3CA01-6428-B41E-4685-71B4AF863806}"/>
              </a:ext>
            </a:extLst>
          </p:cNvPr>
          <p:cNvGrpSpPr/>
          <p:nvPr>
            <p:custDataLst>
              <p:tags r:id="rId3"/>
            </p:custDataLst>
          </p:nvPr>
        </p:nvGrpSpPr>
        <p:grpSpPr>
          <a:xfrm>
            <a:off x="329184" y="1554480"/>
            <a:ext cx="8873962" cy="292100"/>
            <a:chOff x="330200" y="1297694"/>
            <a:chExt cx="11531600" cy="291303"/>
          </a:xfrm>
        </p:grpSpPr>
        <p:sp>
          <p:nvSpPr>
            <p:cNvPr id="13" name="btfpColumnHeaderBoxText794000">
              <a:extLst>
                <a:ext uri="{FF2B5EF4-FFF2-40B4-BE49-F238E27FC236}">
                  <a16:creationId xmlns:a16="http://schemas.microsoft.com/office/drawing/2014/main" id="{F99D16C4-66F0-AE00-49D6-926F060E95E1}"/>
                </a:ext>
              </a:extLst>
            </p:cNvPr>
            <p:cNvSpPr txBox="1"/>
            <p:nvPr/>
          </p:nvSpPr>
          <p:spPr bwMode="gray">
            <a:xfrm>
              <a:off x="330200" y="1297694"/>
              <a:ext cx="11531600" cy="285432"/>
            </a:xfrm>
            <a:prstGeom prst="rect">
              <a:avLst/>
            </a:prstGeom>
            <a:noFill/>
          </p:spPr>
          <p:txBody>
            <a:bodyPr vert="horz" wrap="square" lIns="36036" tIns="36036" rIns="36036" bIns="36036" rtlCol="0" anchor="b">
              <a:spAutoFit/>
            </a:bodyPr>
            <a:lstStyle/>
            <a:p>
              <a:r>
                <a:rPr lang="en-US" sz="1400" b="1" dirty="0">
                  <a:solidFill>
                    <a:srgbClr val="000000"/>
                  </a:solidFill>
                  <a:ea typeface="+mn-lt"/>
                  <a:cs typeface="+mn-lt"/>
                </a:rPr>
                <a:t>Global GHG emissions by sector</a:t>
              </a:r>
              <a:r>
                <a:rPr lang="en-US" sz="1400" dirty="0">
                  <a:solidFill>
                    <a:srgbClr val="000000"/>
                  </a:solidFill>
                  <a:ea typeface="+mn-lt"/>
                  <a:cs typeface="+mn-lt"/>
                </a:rPr>
                <a:t> (2023, %) </a:t>
              </a:r>
              <a:endParaRPr lang="en-US" dirty="0"/>
            </a:p>
          </p:txBody>
        </p:sp>
        <p:cxnSp>
          <p:nvCxnSpPr>
            <p:cNvPr id="14" name="btfpColumnHeaderBoxLine794000">
              <a:extLst>
                <a:ext uri="{FF2B5EF4-FFF2-40B4-BE49-F238E27FC236}">
                  <a16:creationId xmlns:a16="http://schemas.microsoft.com/office/drawing/2014/main" id="{FE268BA7-92FD-BB3C-3320-EDEA1AFD0861}"/>
                </a:ext>
              </a:extLst>
            </p:cNvPr>
            <p:cNvCxnSpPr/>
            <p:nvPr/>
          </p:nvCxnSpPr>
          <p:spPr bwMode="gray">
            <a:xfrm>
              <a:off x="330200" y="1588997"/>
              <a:ext cx="11531600"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aphicFrame>
        <p:nvGraphicFramePr>
          <p:cNvPr id="38" name="Chart 37">
            <a:extLst>
              <a:ext uri="{FF2B5EF4-FFF2-40B4-BE49-F238E27FC236}">
                <a16:creationId xmlns:a16="http://schemas.microsoft.com/office/drawing/2014/main" id="{0CF3606C-652E-89B4-E19D-39DD16238315}"/>
              </a:ext>
            </a:extLst>
          </p:cNvPr>
          <p:cNvGraphicFramePr/>
          <p:nvPr>
            <p:custDataLst>
              <p:tags r:id="rId4"/>
            </p:custDataLst>
          </p:nvPr>
        </p:nvGraphicFramePr>
        <p:xfrm>
          <a:off x="1212850" y="1941513"/>
          <a:ext cx="2998788" cy="4352925"/>
        </p:xfrm>
        <a:graphic>
          <a:graphicData uri="http://schemas.openxmlformats.org/drawingml/2006/chart">
            <c:chart xmlns:c="http://schemas.openxmlformats.org/drawingml/2006/chart" xmlns:r="http://schemas.openxmlformats.org/officeDocument/2006/relationships" r:id="rId46"/>
          </a:graphicData>
        </a:graphic>
      </p:graphicFrame>
      <p:sp>
        <p:nvSpPr>
          <p:cNvPr id="7" name="Text Placeholder 10">
            <a:extLst>
              <a:ext uri="{FF2B5EF4-FFF2-40B4-BE49-F238E27FC236}">
                <a16:creationId xmlns:a16="http://schemas.microsoft.com/office/drawing/2014/main" id="{115DFB91-512B-3844-A114-92FBEDCA92F2}"/>
              </a:ext>
            </a:extLst>
          </p:cNvPr>
          <p:cNvSpPr>
            <a:spLocks noGrp="1"/>
          </p:cNvSpPr>
          <p:nvPr>
            <p:custDataLst>
              <p:tags r:id="rId5"/>
            </p:custDataLst>
          </p:nvPr>
        </p:nvSpPr>
        <p:spPr bwMode="gray">
          <a:xfrm>
            <a:off x="974725" y="5937250"/>
            <a:ext cx="2190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4621DB0-65E0-4B56-B08E-53E4489D65CB}" type="datetime'''''''''0''''''''''''''''''''''''''''''''''''''''''%'''''">
              <a:rPr lang="en-US" altLang="en-US" sz="1200" smtClean="0">
                <a:effectLst/>
              </a:rPr>
              <a:pPr marL="0" lvl="0" indent="0" algn="r">
                <a:spcBef>
                  <a:spcPct val="0"/>
                </a:spcBef>
                <a:spcAft>
                  <a:spcPct val="0"/>
                </a:spcAft>
                <a:buNone/>
              </a:pPr>
              <a:t>0%</a:t>
            </a:fld>
            <a:endParaRPr lang="en-US" sz="1200" dirty="0"/>
          </a:p>
        </p:txBody>
      </p:sp>
      <p:sp>
        <p:nvSpPr>
          <p:cNvPr id="10" name="Text Placeholder 10">
            <a:extLst>
              <a:ext uri="{FF2B5EF4-FFF2-40B4-BE49-F238E27FC236}">
                <a16:creationId xmlns:a16="http://schemas.microsoft.com/office/drawing/2014/main" id="{115DFB91-512B-3844-A114-92FBEDCA92F2}"/>
              </a:ext>
            </a:extLst>
          </p:cNvPr>
          <p:cNvSpPr>
            <a:spLocks noGrp="1"/>
          </p:cNvSpPr>
          <p:nvPr>
            <p:custDataLst>
              <p:tags r:id="rId6"/>
            </p:custDataLst>
          </p:nvPr>
        </p:nvSpPr>
        <p:spPr bwMode="gray">
          <a:xfrm>
            <a:off x="890588" y="5554663"/>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E32AD03B-BCA4-43DA-941B-7156E188E28B}" type="datetime'''''''''''1''''''''''''''0''''''''%'''''''''''''''">
              <a:rPr lang="en-US" altLang="en-US" sz="1200" smtClean="0">
                <a:effectLst/>
              </a:rPr>
              <a:pPr marL="0" lvl="0" indent="0" algn="r">
                <a:spcBef>
                  <a:spcPct val="0"/>
                </a:spcBef>
                <a:spcAft>
                  <a:spcPct val="0"/>
                </a:spcAft>
                <a:buNone/>
              </a:pPr>
              <a:t>10%</a:t>
            </a:fld>
            <a:endParaRPr lang="en-US" sz="1200" dirty="0"/>
          </a:p>
        </p:txBody>
      </p:sp>
      <p:sp>
        <p:nvSpPr>
          <p:cNvPr id="11" name="Text Placeholder 10">
            <a:extLst>
              <a:ext uri="{FF2B5EF4-FFF2-40B4-BE49-F238E27FC236}">
                <a16:creationId xmlns:a16="http://schemas.microsoft.com/office/drawing/2014/main" id="{115DFB91-512B-3844-A114-92FBEDCA92F2}"/>
              </a:ext>
            </a:extLst>
          </p:cNvPr>
          <p:cNvSpPr>
            <a:spLocks noGrp="1"/>
          </p:cNvSpPr>
          <p:nvPr>
            <p:custDataLst>
              <p:tags r:id="rId7"/>
            </p:custDataLst>
          </p:nvPr>
        </p:nvSpPr>
        <p:spPr bwMode="gray">
          <a:xfrm>
            <a:off x="890588" y="5173663"/>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073FC6C3-3F73-4172-B868-6DCC193C50C4}" type="datetime'''''''''''''2''''''0''''''%'''''''''''''''''''''''''">
              <a:rPr lang="en-US" altLang="en-US" sz="1200" smtClean="0">
                <a:effectLst/>
              </a:rPr>
              <a:pPr marL="0" lvl="0" indent="0" algn="r">
                <a:spcBef>
                  <a:spcPct val="0"/>
                </a:spcBef>
                <a:spcAft>
                  <a:spcPct val="0"/>
                </a:spcAft>
                <a:buNone/>
              </a:pPr>
              <a:t>20%</a:t>
            </a:fld>
            <a:endParaRPr lang="en-US" sz="1200" dirty="0"/>
          </a:p>
        </p:txBody>
      </p:sp>
      <p:sp>
        <p:nvSpPr>
          <p:cNvPr id="12" name="Text Placeholder 10">
            <a:extLst>
              <a:ext uri="{FF2B5EF4-FFF2-40B4-BE49-F238E27FC236}">
                <a16:creationId xmlns:a16="http://schemas.microsoft.com/office/drawing/2014/main" id="{115DFB91-512B-3844-A114-92FBEDCA92F2}"/>
              </a:ext>
            </a:extLst>
          </p:cNvPr>
          <p:cNvSpPr>
            <a:spLocks noGrp="1"/>
          </p:cNvSpPr>
          <p:nvPr>
            <p:custDataLst>
              <p:tags r:id="rId8"/>
            </p:custDataLst>
          </p:nvPr>
        </p:nvSpPr>
        <p:spPr bwMode="gray">
          <a:xfrm>
            <a:off x="890588" y="4791075"/>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2CAD0F69-A9F7-4ABB-873E-ACA152D7EDAE}" type="datetime'''''''3''''''''''''''''''''0''''%'''''''''''''''''">
              <a:rPr lang="en-US" altLang="en-US" sz="1200" smtClean="0">
                <a:effectLst/>
              </a:rPr>
              <a:pPr marL="0" lvl="0" indent="0" algn="r">
                <a:spcBef>
                  <a:spcPct val="0"/>
                </a:spcBef>
                <a:spcAft>
                  <a:spcPct val="0"/>
                </a:spcAft>
                <a:buNone/>
              </a:pPr>
              <a:t>30%</a:t>
            </a:fld>
            <a:endParaRPr lang="en-US" sz="1200" dirty="0"/>
          </a:p>
        </p:txBody>
      </p:sp>
      <p:sp>
        <p:nvSpPr>
          <p:cNvPr id="16" name="Text Placeholder 10">
            <a:extLst>
              <a:ext uri="{FF2B5EF4-FFF2-40B4-BE49-F238E27FC236}">
                <a16:creationId xmlns:a16="http://schemas.microsoft.com/office/drawing/2014/main" id="{115DFB91-512B-3844-A114-92FBEDCA92F2}"/>
              </a:ext>
            </a:extLst>
          </p:cNvPr>
          <p:cNvSpPr>
            <a:spLocks noGrp="1"/>
          </p:cNvSpPr>
          <p:nvPr>
            <p:custDataLst>
              <p:tags r:id="rId9"/>
            </p:custDataLst>
          </p:nvPr>
        </p:nvSpPr>
        <p:spPr bwMode="gray">
          <a:xfrm>
            <a:off x="890588" y="4410075"/>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C7BEE71-D0A8-491D-8007-14F7C81B5C5E}" type="datetime'''''''''4''''0''''''''''''''''''''''%'''''''''''">
              <a:rPr lang="en-US" altLang="en-US" sz="1200" smtClean="0">
                <a:effectLst/>
              </a:rPr>
              <a:pPr marL="0" lvl="0" indent="0" algn="r">
                <a:spcBef>
                  <a:spcPct val="0"/>
                </a:spcBef>
                <a:spcAft>
                  <a:spcPct val="0"/>
                </a:spcAft>
                <a:buNone/>
              </a:pPr>
              <a:t>40%</a:t>
            </a:fld>
            <a:endParaRPr lang="en-US" sz="1200" dirty="0"/>
          </a:p>
        </p:txBody>
      </p:sp>
      <p:sp>
        <p:nvSpPr>
          <p:cNvPr id="17" name="Text Placeholder 10">
            <a:extLst>
              <a:ext uri="{FF2B5EF4-FFF2-40B4-BE49-F238E27FC236}">
                <a16:creationId xmlns:a16="http://schemas.microsoft.com/office/drawing/2014/main" id="{115DFB91-512B-3844-A114-92FBEDCA92F2}"/>
              </a:ext>
            </a:extLst>
          </p:cNvPr>
          <p:cNvSpPr>
            <a:spLocks noGrp="1"/>
          </p:cNvSpPr>
          <p:nvPr>
            <p:custDataLst>
              <p:tags r:id="rId10"/>
            </p:custDataLst>
          </p:nvPr>
        </p:nvSpPr>
        <p:spPr bwMode="gray">
          <a:xfrm>
            <a:off x="890588" y="4027488"/>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DBB5AA80-629A-4757-B194-104E86B794AE}" type="datetime'''''''''''''''''''''''5''''''''''0%'''''''''''''''''">
              <a:rPr lang="en-US" altLang="en-US" sz="1200" smtClean="0">
                <a:effectLst/>
              </a:rPr>
              <a:pPr marL="0" lvl="0" indent="0" algn="r">
                <a:spcBef>
                  <a:spcPct val="0"/>
                </a:spcBef>
                <a:spcAft>
                  <a:spcPct val="0"/>
                </a:spcAft>
                <a:buNone/>
              </a:pPr>
              <a:t>50%</a:t>
            </a:fld>
            <a:endParaRPr lang="en-US" sz="1200" dirty="0"/>
          </a:p>
        </p:txBody>
      </p:sp>
      <p:sp>
        <p:nvSpPr>
          <p:cNvPr id="18" name="Text Placeholder 10">
            <a:extLst>
              <a:ext uri="{FF2B5EF4-FFF2-40B4-BE49-F238E27FC236}">
                <a16:creationId xmlns:a16="http://schemas.microsoft.com/office/drawing/2014/main" id="{115DFB91-512B-3844-A114-92FBEDCA92F2}"/>
              </a:ext>
            </a:extLst>
          </p:cNvPr>
          <p:cNvSpPr>
            <a:spLocks noGrp="1"/>
          </p:cNvSpPr>
          <p:nvPr>
            <p:custDataLst>
              <p:tags r:id="rId11"/>
            </p:custDataLst>
          </p:nvPr>
        </p:nvSpPr>
        <p:spPr bwMode="gray">
          <a:xfrm>
            <a:off x="890588" y="3644900"/>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166133A-2DE5-4CF1-B825-334AF42E9ADB}" type="datetime'''''''''''''''''''''''''''''''''''''''6''''''''0''''''''%'''''">
              <a:rPr lang="en-US" altLang="en-US" sz="1200" smtClean="0">
                <a:effectLst/>
              </a:rPr>
              <a:pPr marL="0" lvl="0" indent="0" algn="r">
                <a:spcBef>
                  <a:spcPct val="0"/>
                </a:spcBef>
                <a:spcAft>
                  <a:spcPct val="0"/>
                </a:spcAft>
                <a:buNone/>
              </a:pPr>
              <a:t>60%</a:t>
            </a:fld>
            <a:endParaRPr lang="en-US" sz="1200" dirty="0"/>
          </a:p>
        </p:txBody>
      </p:sp>
      <p:sp>
        <p:nvSpPr>
          <p:cNvPr id="19" name="Text Placeholder 10">
            <a:extLst>
              <a:ext uri="{FF2B5EF4-FFF2-40B4-BE49-F238E27FC236}">
                <a16:creationId xmlns:a16="http://schemas.microsoft.com/office/drawing/2014/main" id="{115DFB91-512B-3844-A114-92FBEDCA92F2}"/>
              </a:ext>
            </a:extLst>
          </p:cNvPr>
          <p:cNvSpPr>
            <a:spLocks noGrp="1"/>
          </p:cNvSpPr>
          <p:nvPr>
            <p:custDataLst>
              <p:tags r:id="rId12"/>
            </p:custDataLst>
          </p:nvPr>
        </p:nvSpPr>
        <p:spPr bwMode="gray">
          <a:xfrm>
            <a:off x="890588" y="3263900"/>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6C56C9DE-F111-43D4-B7D4-A3FF9F48D778}" type="datetime'''''''''''''''''''''7''''''''''''0''''''''''''%'''''''">
              <a:rPr lang="en-US" altLang="en-US" sz="1200" smtClean="0">
                <a:effectLst/>
              </a:rPr>
              <a:pPr marL="0" lvl="0" indent="0" algn="r">
                <a:spcBef>
                  <a:spcPct val="0"/>
                </a:spcBef>
                <a:spcAft>
                  <a:spcPct val="0"/>
                </a:spcAft>
                <a:buNone/>
              </a:pPr>
              <a:t>70%</a:t>
            </a:fld>
            <a:endParaRPr lang="en-US" sz="1200" dirty="0"/>
          </a:p>
        </p:txBody>
      </p:sp>
      <p:sp>
        <p:nvSpPr>
          <p:cNvPr id="20" name="Text Placeholder 10">
            <a:extLst>
              <a:ext uri="{FF2B5EF4-FFF2-40B4-BE49-F238E27FC236}">
                <a16:creationId xmlns:a16="http://schemas.microsoft.com/office/drawing/2014/main" id="{115DFB91-512B-3844-A114-92FBEDCA92F2}"/>
              </a:ext>
            </a:extLst>
          </p:cNvPr>
          <p:cNvSpPr>
            <a:spLocks noGrp="1"/>
          </p:cNvSpPr>
          <p:nvPr>
            <p:custDataLst>
              <p:tags r:id="rId13"/>
            </p:custDataLst>
          </p:nvPr>
        </p:nvSpPr>
        <p:spPr bwMode="gray">
          <a:xfrm>
            <a:off x="890588" y="2881313"/>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0B7A8078-28C8-4B19-87CD-B2E9C60A445A}" type="datetime'''''''''''80''''''''''''''''''''%'''''''''''''''">
              <a:rPr lang="en-US" altLang="en-US" sz="1200" smtClean="0">
                <a:effectLst/>
              </a:rPr>
              <a:pPr marL="0" lvl="0" indent="0" algn="r">
                <a:spcBef>
                  <a:spcPct val="0"/>
                </a:spcBef>
                <a:spcAft>
                  <a:spcPct val="0"/>
                </a:spcAft>
                <a:buNone/>
              </a:pPr>
              <a:t>80%</a:t>
            </a:fld>
            <a:endParaRPr lang="en-US" sz="1200" dirty="0"/>
          </a:p>
        </p:txBody>
      </p:sp>
      <p:sp>
        <p:nvSpPr>
          <p:cNvPr id="21" name="Text Placeholder 10">
            <a:extLst>
              <a:ext uri="{FF2B5EF4-FFF2-40B4-BE49-F238E27FC236}">
                <a16:creationId xmlns:a16="http://schemas.microsoft.com/office/drawing/2014/main" id="{115DFB91-512B-3844-A114-92FBEDCA92F2}"/>
              </a:ext>
            </a:extLst>
          </p:cNvPr>
          <p:cNvSpPr>
            <a:spLocks noGrp="1"/>
          </p:cNvSpPr>
          <p:nvPr>
            <p:custDataLst>
              <p:tags r:id="rId14"/>
            </p:custDataLst>
          </p:nvPr>
        </p:nvSpPr>
        <p:spPr bwMode="gray">
          <a:xfrm>
            <a:off x="890588" y="2500313"/>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906732EB-0FBE-4192-9930-BC21BB3E9B73}" type="datetime'''''''''''''''''9''''''''''''''''''''0''''''''''''''''%'''''''">
              <a:rPr lang="en-US" altLang="en-US" sz="1200" smtClean="0">
                <a:effectLst/>
              </a:rPr>
              <a:pPr marL="0" lvl="0" indent="0" algn="r">
                <a:spcBef>
                  <a:spcPct val="0"/>
                </a:spcBef>
                <a:spcAft>
                  <a:spcPct val="0"/>
                </a:spcAft>
                <a:buNone/>
              </a:pPr>
              <a:t>90%</a:t>
            </a:fld>
            <a:endParaRPr lang="en-US" sz="1200" dirty="0"/>
          </a:p>
        </p:txBody>
      </p:sp>
      <p:sp>
        <p:nvSpPr>
          <p:cNvPr id="22" name="Text Placeholder 10">
            <a:extLst>
              <a:ext uri="{FF2B5EF4-FFF2-40B4-BE49-F238E27FC236}">
                <a16:creationId xmlns:a16="http://schemas.microsoft.com/office/drawing/2014/main" id="{115DFB91-512B-3844-A114-92FBEDCA92F2}"/>
              </a:ext>
            </a:extLst>
          </p:cNvPr>
          <p:cNvSpPr>
            <a:spLocks noGrp="1"/>
          </p:cNvSpPr>
          <p:nvPr>
            <p:custDataLst>
              <p:tags r:id="rId15"/>
            </p:custDataLst>
          </p:nvPr>
        </p:nvSpPr>
        <p:spPr bwMode="gray">
          <a:xfrm>
            <a:off x="806450" y="2117725"/>
            <a:ext cx="3873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FDB0D1B-54C3-4323-B79F-429C6B5E94A1}" type="datetime'''''''''1''''''''''''''''''''00''''''''''''''%'''''''''">
              <a:rPr lang="en-US" altLang="en-US" sz="1200" smtClean="0">
                <a:effectLst/>
              </a:rPr>
              <a:pPr marL="0" lvl="0" indent="0" algn="r">
                <a:spcBef>
                  <a:spcPct val="0"/>
                </a:spcBef>
                <a:spcAft>
                  <a:spcPct val="0"/>
                </a:spcAft>
                <a:buNone/>
              </a:pPr>
              <a:t>100%</a:t>
            </a:fld>
            <a:endParaRPr lang="en-US" sz="1200" dirty="0"/>
          </a:p>
        </p:txBody>
      </p:sp>
      <p:cxnSp>
        <p:nvCxnSpPr>
          <p:cNvPr id="32" name="Straight Connector 31">
            <a:extLst>
              <a:ext uri="{FF2B5EF4-FFF2-40B4-BE49-F238E27FC236}">
                <a16:creationId xmlns:a16="http://schemas.microsoft.com/office/drawing/2014/main" id="{8B540095-6518-8ED2-A748-A43034DF7BE6}"/>
              </a:ext>
            </a:extLst>
          </p:cNvPr>
          <p:cNvCxnSpPr/>
          <p:nvPr>
            <p:custDataLst>
              <p:tags r:id="rId16"/>
            </p:custDataLst>
          </p:nvPr>
        </p:nvCxnSpPr>
        <p:spPr bwMode="auto">
          <a:xfrm flipH="1">
            <a:off x="3422650" y="5910263"/>
            <a:ext cx="95250" cy="7937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25" name="Text Placeholder 10">
            <a:extLst>
              <a:ext uri="{FF2B5EF4-FFF2-40B4-BE49-F238E27FC236}">
                <a16:creationId xmlns:a16="http://schemas.microsoft.com/office/drawing/2014/main" id="{C87A37CD-42B0-59B5-1F8A-7B972D98DB56}"/>
              </a:ext>
            </a:extLst>
          </p:cNvPr>
          <p:cNvSpPr txBox="1">
            <a:spLocks/>
          </p:cNvSpPr>
          <p:nvPr>
            <p:custDataLst>
              <p:tags r:id="rId17"/>
            </p:custDataLst>
          </p:nvPr>
        </p:nvSpPr>
        <p:spPr bwMode="gray">
          <a:xfrm>
            <a:off x="2185988" y="5851525"/>
            <a:ext cx="263525" cy="182563"/>
          </a:xfrm>
          <a:prstGeom prst="rect">
            <a:avLst/>
          </a:prstGeom>
          <a:solidFill>
            <a:schemeClr val="accent4"/>
          </a:solidFill>
          <a:ln>
            <a:noFill/>
          </a:ln>
          <a:effec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FB81EBD0-E52D-43FE-964D-2255ECE0894C}" type="datetime'''''''''''1%'''''''''''''''''''''''''''''''''''''''''''''''">
              <a:rPr lang="en-US" altLang="en-US" sz="1200" smtClean="0">
                <a:solidFill>
                  <a:schemeClr val="bg1"/>
                </a:solidFill>
                <a:effectLst/>
              </a:rPr>
              <a:pPr marL="0" indent="0" algn="ctr">
                <a:spcBef>
                  <a:spcPct val="0"/>
                </a:spcBef>
                <a:spcAft>
                  <a:spcPct val="0"/>
                </a:spcAft>
                <a:buNone/>
              </a:pPr>
              <a:t>1%</a:t>
            </a:fld>
            <a:endParaRPr lang="en-US" sz="1200" dirty="0">
              <a:solidFill>
                <a:schemeClr val="bg1"/>
              </a:solidFill>
            </a:endParaRPr>
          </a:p>
        </p:txBody>
      </p:sp>
      <p:sp>
        <p:nvSpPr>
          <p:cNvPr id="31" name="Text Placeholder 10">
            <a:extLst>
              <a:ext uri="{FF2B5EF4-FFF2-40B4-BE49-F238E27FC236}">
                <a16:creationId xmlns:a16="http://schemas.microsoft.com/office/drawing/2014/main" id="{115DFB91-512B-3844-A114-92FBEDCA92F2}"/>
              </a:ext>
            </a:extLst>
          </p:cNvPr>
          <p:cNvSpPr>
            <a:spLocks noGrp="1"/>
          </p:cNvSpPr>
          <p:nvPr>
            <p:custDataLst>
              <p:tags r:id="rId18"/>
            </p:custDataLst>
          </p:nvPr>
        </p:nvSpPr>
        <p:spPr bwMode="gray">
          <a:xfrm>
            <a:off x="2973388" y="5802314"/>
            <a:ext cx="263525" cy="182563"/>
          </a:xfrm>
          <a:prstGeom prst="rect">
            <a:avLst/>
          </a:prstGeom>
          <a:solidFill>
            <a:schemeClr val="accent3"/>
          </a:solidFill>
          <a:ln>
            <a:noFill/>
          </a:ln>
          <a:effec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6375854-9561-4637-997E-F6EDD0DADA80}" type="datetime'''''''''''''2''''''''''''''''%'''''''''''''''''''''''''">
              <a:rPr lang="en-US" altLang="en-US" sz="1200" smtClean="0">
                <a:solidFill>
                  <a:schemeClr val="bg1"/>
                </a:solidFill>
                <a:effectLst/>
              </a:rPr>
              <a:pPr marL="0" lvl="0" indent="0" algn="ctr">
                <a:spcBef>
                  <a:spcPct val="0"/>
                </a:spcBef>
                <a:spcAft>
                  <a:spcPct val="0"/>
                </a:spcAft>
                <a:buNone/>
              </a:pPr>
              <a:t>2%</a:t>
            </a:fld>
            <a:endParaRPr lang="en-US" sz="1200" dirty="0">
              <a:solidFill>
                <a:schemeClr val="bg1"/>
              </a:solidFill>
            </a:endParaRPr>
          </a:p>
        </p:txBody>
      </p:sp>
      <p:cxnSp>
        <p:nvCxnSpPr>
          <p:cNvPr id="132" name="Straight Connector 131">
            <a:extLst>
              <a:ext uri="{FF2B5EF4-FFF2-40B4-BE49-F238E27FC236}">
                <a16:creationId xmlns:a16="http://schemas.microsoft.com/office/drawing/2014/main" id="{0CFF32F0-D6DA-197A-E577-6556DC2FD9AE}"/>
              </a:ext>
            </a:extLst>
          </p:cNvPr>
          <p:cNvCxnSpPr>
            <a:cxnSpLocks/>
          </p:cNvCxnSpPr>
          <p:nvPr/>
        </p:nvCxnSpPr>
        <p:spPr bwMode="gray">
          <a:xfrm>
            <a:off x="4240213" y="2206625"/>
            <a:ext cx="4713288" cy="0"/>
          </a:xfrm>
          <a:prstGeom prst="line">
            <a:avLst/>
          </a:prstGeom>
          <a:ln w="9525" cap="flat">
            <a:solidFill>
              <a:schemeClr val="accent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3" name="btfpNotesBox962619">
            <a:extLst>
              <a:ext uri="{FF2B5EF4-FFF2-40B4-BE49-F238E27FC236}">
                <a16:creationId xmlns:a16="http://schemas.microsoft.com/office/drawing/2014/main" id="{06E23320-C360-A089-D85E-F39A14A09873}"/>
              </a:ext>
            </a:extLst>
          </p:cNvPr>
          <p:cNvSpPr txBox="1"/>
          <p:nvPr>
            <p:custDataLst>
              <p:tags r:id="rId19"/>
            </p:custDataLst>
          </p:nvPr>
        </p:nvSpPr>
        <p:spPr bwMode="gray">
          <a:xfrm>
            <a:off x="327255" y="6272784"/>
            <a:ext cx="11531600" cy="492443"/>
          </a:xfrm>
          <a:prstGeom prst="rect">
            <a:avLst/>
          </a:prstGeom>
          <a:noFill/>
        </p:spPr>
        <p:txBody>
          <a:bodyPr vert="horz" wrap="square" lIns="0" tIns="0" rIns="0" bIns="0" rtlCol="0" anchor="b">
            <a:spAutoFit/>
          </a:bodyPr>
          <a:lstStyle/>
          <a:p>
            <a:endParaRPr lang="en-US" sz="800" dirty="0">
              <a:solidFill>
                <a:srgbClr val="000000"/>
              </a:solidFill>
            </a:endParaRPr>
          </a:p>
          <a:p>
            <a:endParaRPr lang="en-US" sz="800" dirty="0">
              <a:solidFill>
                <a:srgbClr val="000000"/>
              </a:solidFill>
            </a:endParaRPr>
          </a:p>
          <a:p>
            <a:r>
              <a:rPr lang="en-US" sz="800" dirty="0">
                <a:solidFill>
                  <a:srgbClr val="000000"/>
                </a:solidFill>
              </a:rPr>
              <a:t>Sources: Rhodium Group, </a:t>
            </a:r>
            <a:r>
              <a:rPr lang="en-US" sz="800" dirty="0">
                <a:solidFill>
                  <a:srgbClr val="000000"/>
                </a:solidFill>
                <a:hlinkClick r:id="rId47"/>
              </a:rPr>
              <a:t>Climate Action and Competitiveness</a:t>
            </a:r>
            <a:r>
              <a:rPr lang="en-US" sz="800" dirty="0">
                <a:solidFill>
                  <a:srgbClr val="000000"/>
                </a:solidFill>
              </a:rPr>
              <a:t> (2023); IPCC, </a:t>
            </a:r>
            <a:r>
              <a:rPr lang="en-US" sz="800" dirty="0">
                <a:solidFill>
                  <a:srgbClr val="000000"/>
                </a:solidFill>
                <a:hlinkClick r:id="rId48"/>
              </a:rPr>
              <a:t>Special Report on Carbon Dioxide Capture and Storage</a:t>
            </a:r>
            <a:r>
              <a:rPr lang="en-US" sz="800" dirty="0">
                <a:solidFill>
                  <a:srgbClr val="000000"/>
                </a:solidFill>
              </a:rPr>
              <a:t>; UNEP, </a:t>
            </a:r>
            <a:r>
              <a:rPr lang="en-US" sz="800" dirty="0">
                <a:solidFill>
                  <a:srgbClr val="000000"/>
                </a:solidFill>
                <a:hlinkClick r:id="rId49"/>
              </a:rPr>
              <a:t>UN Emissions Gap Report</a:t>
            </a:r>
            <a:r>
              <a:rPr lang="en-US" sz="800" dirty="0">
                <a:solidFill>
                  <a:srgbClr val="000000"/>
                </a:solidFill>
              </a:rPr>
              <a:t> (2024).</a:t>
            </a:r>
            <a:endParaRPr lang="en-US" dirty="0">
              <a:cs typeface="Arial"/>
            </a:endParaRPr>
          </a:p>
          <a:p>
            <a:r>
              <a:rPr lang="en-US" sz="800" dirty="0">
                <a:solidFill>
                  <a:srgbClr val="000000"/>
                </a:solidFill>
              </a:rPr>
              <a:t>Credit: Michelle Priscilla, Anda Wang, Grace Frascati, Shaurir Ramanujan, </a:t>
            </a:r>
            <a:r>
              <a:rPr kumimoji="0" lang="en-US" sz="800" b="0" i="0" u="none" strike="noStrike" kern="1200" cap="none" spc="0" normalizeH="0" baseline="0" noProof="0" dirty="0">
                <a:ln>
                  <a:noFill/>
                </a:ln>
                <a:solidFill>
                  <a:srgbClr val="000000"/>
                </a:solidFill>
                <a:effectLst/>
                <a:uLnTx/>
                <a:uFillTx/>
                <a:latin typeface="Arial"/>
                <a:ea typeface="+mn-ea"/>
                <a:cs typeface="+mn-cs"/>
              </a:rPr>
              <a:t>Hyae Ryung Kim, and </a:t>
            </a:r>
            <a:r>
              <a:rPr lang="en-US" sz="800" dirty="0">
                <a:solidFill>
                  <a:srgbClr val="000000"/>
                </a:solidFill>
                <a:hlinkClick r:id="rId50"/>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51"/>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52"/>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lang="en-US" sz="800" dirty="0">
              <a:solidFill>
                <a:srgbClr val="000000"/>
              </a:solidFill>
            </a:endParaRPr>
          </a:p>
        </p:txBody>
      </p:sp>
      <p:sp>
        <p:nvSpPr>
          <p:cNvPr id="5" name="TextBox 4">
            <a:extLst>
              <a:ext uri="{FF2B5EF4-FFF2-40B4-BE49-F238E27FC236}">
                <a16:creationId xmlns:a16="http://schemas.microsoft.com/office/drawing/2014/main" id="{8813AA4D-2CE0-9133-152C-CAA096A7B899}"/>
              </a:ext>
            </a:extLst>
          </p:cNvPr>
          <p:cNvSpPr txBox="1"/>
          <p:nvPr/>
        </p:nvSpPr>
        <p:spPr bwMode="gray">
          <a:xfrm>
            <a:off x="9643291" y="1554480"/>
            <a:ext cx="2293121" cy="4355783"/>
          </a:xfrm>
          <a:prstGeom prst="rect">
            <a:avLst/>
          </a:prstGeom>
          <a:solidFill>
            <a:srgbClr val="E3E8EE"/>
          </a:solidFill>
        </p:spPr>
        <p:txBody>
          <a:bodyPr wrap="square" lIns="137160" tIns="137160" rIns="274320" bIns="137160" rtlCol="0" anchor="t">
            <a:noAutofit/>
          </a:bodyPr>
          <a:lstStyle/>
          <a:p>
            <a:pPr marL="0" indent="0">
              <a:spcBef>
                <a:spcPts val="1200"/>
              </a:spcBef>
              <a:spcAft>
                <a:spcPts val="600"/>
              </a:spcAft>
              <a:buNone/>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Observations</a:t>
            </a:r>
          </a:p>
          <a:p>
            <a:pPr marL="171450" lvl="1" indent="-171450">
              <a:spcAft>
                <a:spcPts val="400"/>
              </a:spcAft>
              <a:buFont typeface="Arial,Sans-Serif" panose="020B0604020202020204" pitchFamily="34" charset="0"/>
              <a:buChar char="•"/>
              <a:defRPr/>
            </a:pPr>
            <a:r>
              <a:rPr lang="en-US" sz="1050" dirty="0">
                <a:solidFill>
                  <a:srgbClr val="000000"/>
                </a:solidFill>
                <a:latin typeface="+mj-lt"/>
                <a:ea typeface="+mn-lt"/>
                <a:cs typeface="+mn-lt"/>
              </a:rPr>
              <a:t>CO₂ emissions</a:t>
            </a:r>
            <a:r>
              <a:rPr lang="en-US" sz="1050" b="1" dirty="0">
                <a:solidFill>
                  <a:srgbClr val="000000"/>
                </a:solidFill>
                <a:latin typeface="+mj-lt"/>
                <a:ea typeface="+mn-lt"/>
                <a:cs typeface="+mn-lt"/>
              </a:rPr>
              <a:t> originate from stationary point sources or are diffused in ambient air.</a:t>
            </a:r>
          </a:p>
          <a:p>
            <a:pPr marL="171450" lvl="1" indent="-171450">
              <a:spcAft>
                <a:spcPts val="400"/>
              </a:spcAft>
              <a:buFont typeface="Arial,Sans-Serif" panose="020B0604020202020204" pitchFamily="34" charset="0"/>
              <a:buChar char="•"/>
              <a:defRPr/>
            </a:pPr>
            <a:r>
              <a:rPr lang="en-US" sz="1050" dirty="0">
                <a:solidFill>
                  <a:srgbClr val="000000"/>
                </a:solidFill>
                <a:latin typeface="+mj-lt"/>
                <a:ea typeface="+mn-lt"/>
                <a:cs typeface="+mn-lt"/>
              </a:rPr>
              <a:t>The </a:t>
            </a:r>
            <a:r>
              <a:rPr lang="en-US" sz="1050" b="1" dirty="0">
                <a:solidFill>
                  <a:srgbClr val="000000"/>
                </a:solidFill>
                <a:latin typeface="+mj-lt"/>
                <a:ea typeface="+mn-lt"/>
                <a:cs typeface="+mn-lt"/>
              </a:rPr>
              <a:t>stationary nature of industrial facilities</a:t>
            </a:r>
            <a:r>
              <a:rPr lang="en-US" sz="1050" dirty="0">
                <a:solidFill>
                  <a:srgbClr val="000000"/>
                </a:solidFill>
                <a:latin typeface="+mj-lt"/>
                <a:ea typeface="+mn-lt"/>
                <a:cs typeface="+mn-lt"/>
              </a:rPr>
              <a:t> — </a:t>
            </a:r>
            <a:br>
              <a:rPr lang="en-US" sz="1050" dirty="0">
                <a:solidFill>
                  <a:srgbClr val="000000"/>
                </a:solidFill>
                <a:latin typeface="+mj-lt"/>
                <a:ea typeface="+mn-lt"/>
                <a:cs typeface="+mn-lt"/>
              </a:rPr>
            </a:br>
            <a:r>
              <a:rPr lang="en-US" sz="1050" dirty="0">
                <a:solidFill>
                  <a:srgbClr val="000000"/>
                </a:solidFill>
                <a:latin typeface="+mj-lt"/>
                <a:ea typeface="+mn-lt"/>
                <a:cs typeface="+mn-lt"/>
              </a:rPr>
              <a:t>such as cement, steel, </a:t>
            </a:r>
            <a:br>
              <a:rPr lang="en-US" sz="1050" dirty="0">
                <a:solidFill>
                  <a:srgbClr val="000000"/>
                </a:solidFill>
                <a:latin typeface="+mj-lt"/>
                <a:ea typeface="+mn-lt"/>
                <a:cs typeface="+mn-lt"/>
              </a:rPr>
            </a:br>
            <a:r>
              <a:rPr lang="en-US" sz="1050" dirty="0">
                <a:solidFill>
                  <a:srgbClr val="000000"/>
                </a:solidFill>
                <a:latin typeface="+mj-lt"/>
                <a:ea typeface="+mn-lt"/>
                <a:cs typeface="+mn-lt"/>
              </a:rPr>
              <a:t>and chemical and petrochemical plants </a:t>
            </a:r>
            <a:r>
              <a:rPr lang="en-US" sz="1050" dirty="0">
                <a:solidFill>
                  <a:srgbClr val="000000"/>
                </a:solidFill>
                <a:ea typeface="+mn-lt"/>
                <a:cs typeface="+mn-lt"/>
              </a:rPr>
              <a:t>—</a:t>
            </a:r>
            <a:r>
              <a:rPr lang="en-US" sz="1050" dirty="0">
                <a:solidFill>
                  <a:srgbClr val="000000"/>
                </a:solidFill>
                <a:latin typeface="+mj-lt"/>
                <a:ea typeface="+mn-lt"/>
                <a:cs typeface="+mn-lt"/>
              </a:rPr>
              <a:t> makes them </a:t>
            </a:r>
            <a:r>
              <a:rPr lang="en-US" sz="1050" b="1" dirty="0">
                <a:solidFill>
                  <a:srgbClr val="000000"/>
                </a:solidFill>
                <a:latin typeface="+mj-lt"/>
                <a:ea typeface="+mn-lt"/>
                <a:cs typeface="+mn-lt"/>
              </a:rPr>
              <a:t>well-suited for carbon capture retrofitting.</a:t>
            </a:r>
          </a:p>
          <a:p>
            <a:pPr marL="171450" lvl="1" indent="-171450">
              <a:spcAft>
                <a:spcPts val="400"/>
              </a:spcAft>
              <a:buFont typeface="Arial,Sans-Serif" panose="020B0604020202020204" pitchFamily="34" charset="0"/>
              <a:buChar char="•"/>
              <a:defRPr/>
            </a:pPr>
            <a:r>
              <a:rPr lang="en-US" sz="1050" b="1" dirty="0">
                <a:solidFill>
                  <a:srgbClr val="000000"/>
                </a:solidFill>
                <a:latin typeface="+mj-lt"/>
                <a:ea typeface="+mn-lt"/>
                <a:cs typeface="+mn-lt"/>
              </a:rPr>
              <a:t>Stationary power sources </a:t>
            </a:r>
            <a:r>
              <a:rPr lang="en-US" sz="1050" dirty="0">
                <a:solidFill>
                  <a:srgbClr val="000000"/>
                </a:solidFill>
                <a:latin typeface="+mj-lt"/>
                <a:ea typeface="+mn-lt"/>
                <a:cs typeface="+mn-lt"/>
              </a:rPr>
              <a:t>(e.g., coal and gas plants) could </a:t>
            </a:r>
            <a:r>
              <a:rPr lang="en-US" sz="1050" b="1" dirty="0">
                <a:solidFill>
                  <a:srgbClr val="000000"/>
                </a:solidFill>
                <a:latin typeface="+mj-lt"/>
                <a:ea typeface="+mn-lt"/>
                <a:cs typeface="+mn-lt"/>
              </a:rPr>
              <a:t>also be retrofitted</a:t>
            </a:r>
            <a:r>
              <a:rPr lang="en-US" sz="1050" dirty="0">
                <a:solidFill>
                  <a:srgbClr val="000000"/>
                </a:solidFill>
                <a:latin typeface="+mj-lt"/>
                <a:ea typeface="+mn-lt"/>
                <a:cs typeface="+mn-lt"/>
              </a:rPr>
              <a:t>; however, current projections indicate they will be </a:t>
            </a:r>
            <a:r>
              <a:rPr lang="en-US" sz="1050" b="1" dirty="0">
                <a:solidFill>
                  <a:srgbClr val="000000"/>
                </a:solidFill>
                <a:latin typeface="+mj-lt"/>
                <a:ea typeface="+mn-lt"/>
                <a:cs typeface="+mn-lt"/>
              </a:rPr>
              <a:t>phased out in parallel with the adoption of clean energy and carbon capture</a:t>
            </a:r>
            <a:r>
              <a:rPr lang="en-US" sz="1050" dirty="0">
                <a:solidFill>
                  <a:srgbClr val="000000"/>
                </a:solidFill>
                <a:latin typeface="+mj-lt"/>
                <a:ea typeface="+mn-lt"/>
                <a:cs typeface="+mn-lt"/>
              </a:rPr>
              <a:t>, </a:t>
            </a:r>
            <a:r>
              <a:rPr lang="en-US" sz="1050" b="1" dirty="0">
                <a:solidFill>
                  <a:srgbClr val="000000"/>
                </a:solidFill>
                <a:latin typeface="+mj-lt"/>
                <a:ea typeface="+mn-lt"/>
                <a:cs typeface="+mn-lt"/>
              </a:rPr>
              <a:t>limiting the long-term role of retrofitting </a:t>
            </a:r>
            <a:r>
              <a:rPr lang="en-US" sz="1050" dirty="0">
                <a:solidFill>
                  <a:srgbClr val="000000"/>
                </a:solidFill>
                <a:latin typeface="+mj-lt"/>
                <a:ea typeface="+mn-lt"/>
                <a:cs typeface="+mn-lt"/>
              </a:rPr>
              <a:t>in this segment.</a:t>
            </a:r>
            <a:endParaRPr lang="en-US" sz="1050" b="1" dirty="0">
              <a:solidFill>
                <a:srgbClr val="000000"/>
              </a:solidFill>
              <a:latin typeface="+mj-lt"/>
            </a:endParaRPr>
          </a:p>
        </p:txBody>
      </p:sp>
      <p:cxnSp>
        <p:nvCxnSpPr>
          <p:cNvPr id="47" name="Straight Connector 46">
            <a:extLst>
              <a:ext uri="{FF2B5EF4-FFF2-40B4-BE49-F238E27FC236}">
                <a16:creationId xmlns:a16="http://schemas.microsoft.com/office/drawing/2014/main" id="{3F673E12-D55E-514F-6514-4367E534E9E9}"/>
              </a:ext>
            </a:extLst>
          </p:cNvPr>
          <p:cNvCxnSpPr>
            <a:cxnSpLocks/>
          </p:cNvCxnSpPr>
          <p:nvPr/>
        </p:nvCxnSpPr>
        <p:spPr bwMode="gray">
          <a:xfrm flipV="1">
            <a:off x="4240213" y="3403600"/>
            <a:ext cx="4713288" cy="7938"/>
          </a:xfrm>
          <a:prstGeom prst="line">
            <a:avLst/>
          </a:prstGeom>
          <a:ln w="9525" cap="flat">
            <a:solidFill>
              <a:schemeClr val="accent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C1E72AAD-E104-55BE-68AB-C7F86645C29E}"/>
              </a:ext>
            </a:extLst>
          </p:cNvPr>
          <p:cNvSpPr txBox="1"/>
          <p:nvPr/>
        </p:nvSpPr>
        <p:spPr bwMode="gray">
          <a:xfrm>
            <a:off x="6821488" y="3508375"/>
            <a:ext cx="2471738" cy="441325"/>
          </a:xfrm>
          <a:prstGeom prst="rect">
            <a:avLst/>
          </a:prstGeom>
          <a:noFill/>
        </p:spPr>
        <p:txBody>
          <a:bodyPr wrap="square" lIns="36000" tIns="36000" rIns="36000" bIns="36000" rtlCol="0" anchor="t">
            <a:spAutoFit/>
          </a:bodyPr>
          <a:lstStyle/>
          <a:p>
            <a:pPr marL="0" indent="0">
              <a:buNone/>
            </a:pPr>
            <a:r>
              <a:rPr lang="en-US" sz="1200" b="1" dirty="0">
                <a:solidFill>
                  <a:schemeClr val="accent1"/>
                </a:solidFill>
              </a:rPr>
              <a:t>Diffused emission in ambient air </a:t>
            </a:r>
            <a:r>
              <a:rPr lang="en-US" sz="1200" dirty="0">
                <a:solidFill>
                  <a:schemeClr val="accent1"/>
                </a:solidFill>
              </a:rPr>
              <a:t>(low CO</a:t>
            </a:r>
            <a:r>
              <a:rPr lang="en-US" sz="1200" baseline="-25000" dirty="0">
                <a:solidFill>
                  <a:schemeClr val="accent1"/>
                </a:solidFill>
              </a:rPr>
              <a:t>2</a:t>
            </a:r>
            <a:r>
              <a:rPr lang="en-US" sz="1200" dirty="0">
                <a:solidFill>
                  <a:schemeClr val="accent1"/>
                </a:solidFill>
              </a:rPr>
              <a:t> concentration)</a:t>
            </a:r>
            <a:endParaRPr lang="en-US" sz="1200" baseline="-25000" dirty="0">
              <a:solidFill>
                <a:schemeClr val="accent1"/>
              </a:solidFill>
            </a:endParaRPr>
          </a:p>
        </p:txBody>
      </p:sp>
      <p:sp>
        <p:nvSpPr>
          <p:cNvPr id="77" name="TextBox 76">
            <a:extLst>
              <a:ext uri="{FF2B5EF4-FFF2-40B4-BE49-F238E27FC236}">
                <a16:creationId xmlns:a16="http://schemas.microsoft.com/office/drawing/2014/main" id="{1B332516-FE41-7156-6F91-23B94E06CA4F}"/>
              </a:ext>
            </a:extLst>
          </p:cNvPr>
          <p:cNvSpPr txBox="1"/>
          <p:nvPr/>
        </p:nvSpPr>
        <p:spPr bwMode="gray">
          <a:xfrm>
            <a:off x="6854825" y="2206625"/>
            <a:ext cx="2238375" cy="441325"/>
          </a:xfrm>
          <a:prstGeom prst="rect">
            <a:avLst/>
          </a:prstGeom>
          <a:noFill/>
        </p:spPr>
        <p:txBody>
          <a:bodyPr wrap="square" lIns="36000" tIns="36000" rIns="36000" bIns="36000" rtlCol="0" anchor="t">
            <a:spAutoFit/>
          </a:bodyPr>
          <a:lstStyle/>
          <a:p>
            <a:r>
              <a:rPr lang="en-US" sz="1200" b="1" dirty="0">
                <a:solidFill>
                  <a:schemeClr val="accent1"/>
                </a:solidFill>
              </a:rPr>
              <a:t>Stationary point sources </a:t>
            </a:r>
          </a:p>
          <a:p>
            <a:r>
              <a:rPr lang="en-US" sz="1200" dirty="0">
                <a:solidFill>
                  <a:schemeClr val="accent1"/>
                </a:solidFill>
              </a:rPr>
              <a:t>(low to high CO</a:t>
            </a:r>
            <a:r>
              <a:rPr lang="en-US" sz="1200" baseline="-25000" dirty="0">
                <a:solidFill>
                  <a:schemeClr val="accent1"/>
                </a:solidFill>
              </a:rPr>
              <a:t>2</a:t>
            </a:r>
            <a:r>
              <a:rPr lang="en-US" sz="1200" dirty="0">
                <a:solidFill>
                  <a:schemeClr val="accent1"/>
                </a:solidFill>
              </a:rPr>
              <a:t> concentration)</a:t>
            </a:r>
            <a:endParaRPr lang="en-US" sz="1200" baseline="-25000" dirty="0">
              <a:solidFill>
                <a:schemeClr val="accent1"/>
              </a:solidFill>
            </a:endParaRPr>
          </a:p>
        </p:txBody>
      </p:sp>
      <p:sp>
        <p:nvSpPr>
          <p:cNvPr id="98" name="矩形 97">
            <a:extLst>
              <a:ext uri="{FF2B5EF4-FFF2-40B4-BE49-F238E27FC236}">
                <a16:creationId xmlns:a16="http://schemas.microsoft.com/office/drawing/2014/main" id="{0F0D1A31-6DE0-7F8E-2EAF-3D8071586E1D}"/>
              </a:ext>
            </a:extLst>
          </p:cNvPr>
          <p:cNvSpPr/>
          <p:nvPr>
            <p:custDataLst>
              <p:tags r:id="rId20"/>
            </p:custDataLst>
          </p:nvPr>
        </p:nvSpPr>
        <p:spPr bwMode="auto">
          <a:xfrm>
            <a:off x="4484688" y="2276475"/>
            <a:ext cx="214313" cy="160338"/>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99" name="矩形 98">
            <a:extLst>
              <a:ext uri="{FF2B5EF4-FFF2-40B4-BE49-F238E27FC236}">
                <a16:creationId xmlns:a16="http://schemas.microsoft.com/office/drawing/2014/main" id="{569F6A9B-CD05-E64D-28A8-083DCD64686A}"/>
              </a:ext>
            </a:extLst>
          </p:cNvPr>
          <p:cNvSpPr/>
          <p:nvPr>
            <p:custDataLst>
              <p:tags r:id="rId21"/>
            </p:custDataLst>
          </p:nvPr>
        </p:nvSpPr>
        <p:spPr bwMode="auto">
          <a:xfrm>
            <a:off x="4484688" y="2509838"/>
            <a:ext cx="214313" cy="160338"/>
          </a:xfrm>
          <a:prstGeom prst="rect">
            <a:avLst/>
          </a:prstGeom>
          <a:solidFill>
            <a:schemeClr val="accent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100" name="矩形 99">
            <a:extLst>
              <a:ext uri="{FF2B5EF4-FFF2-40B4-BE49-F238E27FC236}">
                <a16:creationId xmlns:a16="http://schemas.microsoft.com/office/drawing/2014/main" id="{C616D46D-FA7C-8F12-1FB1-0017B452CD3F}"/>
              </a:ext>
            </a:extLst>
          </p:cNvPr>
          <p:cNvSpPr/>
          <p:nvPr>
            <p:custDataLst>
              <p:tags r:id="rId22"/>
            </p:custDataLst>
          </p:nvPr>
        </p:nvSpPr>
        <p:spPr bwMode="auto">
          <a:xfrm>
            <a:off x="4484688" y="2743200"/>
            <a:ext cx="214313" cy="160338"/>
          </a:xfrm>
          <a:prstGeom prst="rect">
            <a:avLst/>
          </a:prstGeom>
          <a:solidFill>
            <a:schemeClr val="accent3"/>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101" name="矩形 100">
            <a:extLst>
              <a:ext uri="{FF2B5EF4-FFF2-40B4-BE49-F238E27FC236}">
                <a16:creationId xmlns:a16="http://schemas.microsoft.com/office/drawing/2014/main" id="{1561324D-9F20-92C7-47F2-85B9DE9F160F}"/>
              </a:ext>
            </a:extLst>
          </p:cNvPr>
          <p:cNvSpPr/>
          <p:nvPr>
            <p:custDataLst>
              <p:tags r:id="rId23"/>
            </p:custDataLst>
          </p:nvPr>
        </p:nvSpPr>
        <p:spPr bwMode="auto">
          <a:xfrm>
            <a:off x="4484688" y="2976563"/>
            <a:ext cx="214313" cy="160338"/>
          </a:xfrm>
          <a:prstGeom prst="rect">
            <a:avLst/>
          </a:prstGeom>
          <a:solidFill>
            <a:schemeClr val="accent4"/>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102" name="矩形 101">
            <a:extLst>
              <a:ext uri="{FF2B5EF4-FFF2-40B4-BE49-F238E27FC236}">
                <a16:creationId xmlns:a16="http://schemas.microsoft.com/office/drawing/2014/main" id="{4111B098-EC59-43E4-9DA4-9C31B761CE45}"/>
              </a:ext>
            </a:extLst>
          </p:cNvPr>
          <p:cNvSpPr/>
          <p:nvPr>
            <p:custDataLst>
              <p:tags r:id="rId24"/>
            </p:custDataLst>
          </p:nvPr>
        </p:nvSpPr>
        <p:spPr bwMode="auto">
          <a:xfrm>
            <a:off x="4484688" y="3209925"/>
            <a:ext cx="214313" cy="160338"/>
          </a:xfrm>
          <a:prstGeom prst="rect">
            <a:avLst/>
          </a:prstGeom>
          <a:solidFill>
            <a:schemeClr val="accent5"/>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103" name="矩形 102">
            <a:extLst>
              <a:ext uri="{FF2B5EF4-FFF2-40B4-BE49-F238E27FC236}">
                <a16:creationId xmlns:a16="http://schemas.microsoft.com/office/drawing/2014/main" id="{DDBA7A58-7DA8-732B-CB2E-8314F6199C08}"/>
              </a:ext>
            </a:extLst>
          </p:cNvPr>
          <p:cNvSpPr/>
          <p:nvPr>
            <p:custDataLst>
              <p:tags r:id="rId25"/>
            </p:custDataLst>
          </p:nvPr>
        </p:nvSpPr>
        <p:spPr bwMode="auto">
          <a:xfrm>
            <a:off x="4484688" y="3443288"/>
            <a:ext cx="214313" cy="160338"/>
          </a:xfrm>
          <a:prstGeom prst="rect">
            <a:avLst/>
          </a:prstGeom>
          <a:solidFill>
            <a:schemeClr val="accent6"/>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104" name="矩形 103">
            <a:extLst>
              <a:ext uri="{FF2B5EF4-FFF2-40B4-BE49-F238E27FC236}">
                <a16:creationId xmlns:a16="http://schemas.microsoft.com/office/drawing/2014/main" id="{EC317309-820C-5F27-0C8D-429E84FDBC11}"/>
              </a:ext>
            </a:extLst>
          </p:cNvPr>
          <p:cNvSpPr/>
          <p:nvPr>
            <p:custDataLst>
              <p:tags r:id="rId26"/>
            </p:custDataLst>
          </p:nvPr>
        </p:nvSpPr>
        <p:spPr bwMode="auto">
          <a:xfrm>
            <a:off x="4484688" y="3676650"/>
            <a:ext cx="214313" cy="160338"/>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105" name="矩形 104">
            <a:extLst>
              <a:ext uri="{FF2B5EF4-FFF2-40B4-BE49-F238E27FC236}">
                <a16:creationId xmlns:a16="http://schemas.microsoft.com/office/drawing/2014/main" id="{50C2F42F-15E4-0E10-06AE-996E6CD7DB32}"/>
              </a:ext>
            </a:extLst>
          </p:cNvPr>
          <p:cNvSpPr/>
          <p:nvPr>
            <p:custDataLst>
              <p:tags r:id="rId27"/>
            </p:custDataLst>
          </p:nvPr>
        </p:nvSpPr>
        <p:spPr bwMode="auto">
          <a:xfrm>
            <a:off x="4484688" y="3910013"/>
            <a:ext cx="214313" cy="160338"/>
          </a:xfrm>
          <a:prstGeom prst="rect">
            <a:avLst/>
          </a:prstGeom>
          <a:solidFill>
            <a:schemeClr val="accent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106" name="矩形 105">
            <a:extLst>
              <a:ext uri="{FF2B5EF4-FFF2-40B4-BE49-F238E27FC236}">
                <a16:creationId xmlns:a16="http://schemas.microsoft.com/office/drawing/2014/main" id="{37E54470-7819-61C7-C4E3-14B3E2125399}"/>
              </a:ext>
            </a:extLst>
          </p:cNvPr>
          <p:cNvSpPr/>
          <p:nvPr>
            <p:custDataLst>
              <p:tags r:id="rId28"/>
            </p:custDataLst>
          </p:nvPr>
        </p:nvSpPr>
        <p:spPr bwMode="auto">
          <a:xfrm>
            <a:off x="4484688" y="4143375"/>
            <a:ext cx="214313" cy="160338"/>
          </a:xfrm>
          <a:prstGeom prst="rect">
            <a:avLst/>
          </a:prstGeom>
          <a:solidFill>
            <a:schemeClr val="accent3"/>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107" name="矩形 106">
            <a:extLst>
              <a:ext uri="{FF2B5EF4-FFF2-40B4-BE49-F238E27FC236}">
                <a16:creationId xmlns:a16="http://schemas.microsoft.com/office/drawing/2014/main" id="{6A3C7979-8338-A954-B93B-BABB64D658A6}"/>
              </a:ext>
            </a:extLst>
          </p:cNvPr>
          <p:cNvSpPr/>
          <p:nvPr>
            <p:custDataLst>
              <p:tags r:id="rId29"/>
            </p:custDataLst>
          </p:nvPr>
        </p:nvSpPr>
        <p:spPr bwMode="auto">
          <a:xfrm>
            <a:off x="4484688" y="4376738"/>
            <a:ext cx="214313" cy="160338"/>
          </a:xfrm>
          <a:prstGeom prst="rect">
            <a:avLst/>
          </a:prstGeom>
          <a:solidFill>
            <a:schemeClr val="accent4"/>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108" name="矩形 107">
            <a:extLst>
              <a:ext uri="{FF2B5EF4-FFF2-40B4-BE49-F238E27FC236}">
                <a16:creationId xmlns:a16="http://schemas.microsoft.com/office/drawing/2014/main" id="{04188F36-ACBB-CB7A-9C01-2B8A1929F928}"/>
              </a:ext>
            </a:extLst>
          </p:cNvPr>
          <p:cNvSpPr/>
          <p:nvPr>
            <p:custDataLst>
              <p:tags r:id="rId30"/>
            </p:custDataLst>
          </p:nvPr>
        </p:nvSpPr>
        <p:spPr bwMode="auto">
          <a:xfrm>
            <a:off x="4484688" y="4610100"/>
            <a:ext cx="214313" cy="160338"/>
          </a:xfrm>
          <a:prstGeom prst="rect">
            <a:avLst/>
          </a:prstGeom>
          <a:solidFill>
            <a:schemeClr val="accent5"/>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96" name="Text Placeholder 10">
            <a:extLst>
              <a:ext uri="{FF2B5EF4-FFF2-40B4-BE49-F238E27FC236}">
                <a16:creationId xmlns:a16="http://schemas.microsoft.com/office/drawing/2014/main" id="{BFC9214F-47A4-6020-7392-9A8AEC29B006}"/>
              </a:ext>
            </a:extLst>
          </p:cNvPr>
          <p:cNvSpPr txBox="1">
            <a:spLocks/>
          </p:cNvSpPr>
          <p:nvPr>
            <p:custDataLst>
              <p:tags r:id="rId31"/>
            </p:custDataLst>
          </p:nvPr>
        </p:nvSpPr>
        <p:spPr bwMode="auto">
          <a:xfrm>
            <a:off x="4749800" y="2271713"/>
            <a:ext cx="430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A5AAF247-C3FC-4BC8-A653-CFADC56486E1}" type="datetime'P''''''o''''''''''''''''''''''''''''''''w''''''''''''''e''r'''">
              <a:rPr lang="en-US" altLang="en-US" sz="1200" smtClean="0">
                <a:effectLst/>
              </a:rPr>
              <a:pPr marL="0" indent="0">
                <a:spcBef>
                  <a:spcPct val="0"/>
                </a:spcBef>
                <a:spcAft>
                  <a:spcPct val="0"/>
                </a:spcAft>
                <a:buNone/>
              </a:pPr>
              <a:t>Power</a:t>
            </a:fld>
            <a:endParaRPr lang="en-US" sz="1200" dirty="0"/>
          </a:p>
        </p:txBody>
      </p:sp>
      <p:sp>
        <p:nvSpPr>
          <p:cNvPr id="94" name="Text Placeholder 10">
            <a:extLst>
              <a:ext uri="{FF2B5EF4-FFF2-40B4-BE49-F238E27FC236}">
                <a16:creationId xmlns:a16="http://schemas.microsoft.com/office/drawing/2014/main" id="{6631F890-C03D-63CC-481B-6517F9AAD99E}"/>
              </a:ext>
            </a:extLst>
          </p:cNvPr>
          <p:cNvSpPr txBox="1">
            <a:spLocks/>
          </p:cNvSpPr>
          <p:nvPr>
            <p:custDataLst>
              <p:tags r:id="rId32"/>
            </p:custDataLst>
          </p:nvPr>
        </p:nvSpPr>
        <p:spPr bwMode="auto">
          <a:xfrm>
            <a:off x="4749800" y="2505075"/>
            <a:ext cx="5413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579F72B7-91A5-4343-9111-3D8E56347066}" type="datetime'''''I''''n''''''''''''''''d''''''''''ustr''''''''''''''''y'">
              <a:rPr lang="en-US" altLang="en-US" sz="1200" smtClean="0">
                <a:effectLst/>
              </a:rPr>
              <a:pPr marL="0" indent="0">
                <a:spcBef>
                  <a:spcPct val="0"/>
                </a:spcBef>
                <a:spcAft>
                  <a:spcPct val="0"/>
                </a:spcAft>
                <a:buNone/>
              </a:pPr>
              <a:t>Industry</a:t>
            </a:fld>
            <a:endParaRPr lang="en-US" sz="1200" dirty="0"/>
          </a:p>
        </p:txBody>
      </p:sp>
      <p:sp>
        <p:nvSpPr>
          <p:cNvPr id="93" name="Text Placeholder 10">
            <a:extLst>
              <a:ext uri="{FF2B5EF4-FFF2-40B4-BE49-F238E27FC236}">
                <a16:creationId xmlns:a16="http://schemas.microsoft.com/office/drawing/2014/main" id="{96404C35-9DE6-32D2-95FD-DC7A624ACF21}"/>
              </a:ext>
            </a:extLst>
          </p:cNvPr>
          <p:cNvSpPr txBox="1">
            <a:spLocks/>
          </p:cNvSpPr>
          <p:nvPr>
            <p:custDataLst>
              <p:tags r:id="rId33"/>
            </p:custDataLst>
          </p:nvPr>
        </p:nvSpPr>
        <p:spPr bwMode="auto">
          <a:xfrm>
            <a:off x="4749800" y="2738438"/>
            <a:ext cx="6143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0D3E8A6A-34B4-4F2C-9164-1DD5DD7504FC}" type="datetime'''''''''''''''''''Bu''''''il''d''''''ing''''''s'''''''''">
              <a:rPr lang="en-US" altLang="en-US" sz="1200" smtClean="0">
                <a:effectLst/>
              </a:rPr>
              <a:pPr marL="0" indent="0">
                <a:spcBef>
                  <a:spcPct val="0"/>
                </a:spcBef>
                <a:spcAft>
                  <a:spcPct val="0"/>
                </a:spcAft>
                <a:buNone/>
              </a:pPr>
              <a:t>Buildings</a:t>
            </a:fld>
            <a:endParaRPr lang="en-US" sz="1200" dirty="0"/>
          </a:p>
        </p:txBody>
      </p:sp>
      <p:sp>
        <p:nvSpPr>
          <p:cNvPr id="90" name="Text Placeholder 10">
            <a:extLst>
              <a:ext uri="{FF2B5EF4-FFF2-40B4-BE49-F238E27FC236}">
                <a16:creationId xmlns:a16="http://schemas.microsoft.com/office/drawing/2014/main" id="{6466EC80-C665-750D-3081-B644FA5BBE0F}"/>
              </a:ext>
            </a:extLst>
          </p:cNvPr>
          <p:cNvSpPr txBox="1">
            <a:spLocks/>
          </p:cNvSpPr>
          <p:nvPr>
            <p:custDataLst>
              <p:tags r:id="rId34"/>
            </p:custDataLst>
          </p:nvPr>
        </p:nvSpPr>
        <p:spPr bwMode="auto">
          <a:xfrm>
            <a:off x="4749800" y="2971800"/>
            <a:ext cx="10461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26311F16-520D-40DB-B23A-09C868BC083B}" type="datetime'F''ue''''''''''''''''''l p''r''''o''''''''''d''uc''''tio''''n'">
              <a:rPr lang="en-US" altLang="en-US" sz="1200" smtClean="0">
                <a:effectLst/>
              </a:rPr>
              <a:pPr marL="0" indent="0">
                <a:spcBef>
                  <a:spcPct val="0"/>
                </a:spcBef>
                <a:spcAft>
                  <a:spcPct val="0"/>
                </a:spcAft>
                <a:buNone/>
              </a:pPr>
              <a:t>Fuel production</a:t>
            </a:fld>
            <a:endParaRPr lang="en-US" sz="1200" dirty="0"/>
          </a:p>
        </p:txBody>
      </p:sp>
      <p:sp>
        <p:nvSpPr>
          <p:cNvPr id="88" name="Text Placeholder 10">
            <a:extLst>
              <a:ext uri="{FF2B5EF4-FFF2-40B4-BE49-F238E27FC236}">
                <a16:creationId xmlns:a16="http://schemas.microsoft.com/office/drawing/2014/main" id="{1F7C176A-18CE-EC0A-E577-C0B0E20CD2B3}"/>
              </a:ext>
            </a:extLst>
          </p:cNvPr>
          <p:cNvSpPr txBox="1">
            <a:spLocks/>
          </p:cNvSpPr>
          <p:nvPr>
            <p:custDataLst>
              <p:tags r:id="rId35"/>
            </p:custDataLst>
          </p:nvPr>
        </p:nvSpPr>
        <p:spPr bwMode="auto">
          <a:xfrm>
            <a:off x="4749800" y="3205163"/>
            <a:ext cx="13509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754E591-81F0-4CB1-8BA7-D40BA13168A8}" type="datetime'''Indust''r''i''a''''''l p''''r''''''o''ce''''ss''''e''''s'">
              <a:rPr lang="en-US" altLang="en-US" sz="1200" smtClean="0">
                <a:effectLst/>
              </a:rPr>
              <a:pPr marL="0" indent="0">
                <a:spcBef>
                  <a:spcPct val="0"/>
                </a:spcBef>
                <a:spcAft>
                  <a:spcPct val="0"/>
                </a:spcAft>
                <a:buNone/>
              </a:pPr>
              <a:t>Industrial processes</a:t>
            </a:fld>
            <a:endParaRPr lang="en-US" sz="1200" dirty="0"/>
          </a:p>
        </p:txBody>
      </p:sp>
      <p:sp>
        <p:nvSpPr>
          <p:cNvPr id="87" name="Text Placeholder 10">
            <a:extLst>
              <a:ext uri="{FF2B5EF4-FFF2-40B4-BE49-F238E27FC236}">
                <a16:creationId xmlns:a16="http://schemas.microsoft.com/office/drawing/2014/main" id="{D9F17BA4-A452-A078-4778-E691ADAC5495}"/>
              </a:ext>
            </a:extLst>
          </p:cNvPr>
          <p:cNvSpPr txBox="1">
            <a:spLocks/>
          </p:cNvSpPr>
          <p:nvPr>
            <p:custDataLst>
              <p:tags r:id="rId36"/>
            </p:custDataLst>
          </p:nvPr>
        </p:nvSpPr>
        <p:spPr bwMode="auto">
          <a:xfrm>
            <a:off x="4749800" y="3438525"/>
            <a:ext cx="644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5B8891E7-1F2A-4276-A8BA-3E87EFCDB778}" type="datetime'Tra''''''''nsp''''''''''''''''or''''''t'''''''''">
              <a:rPr lang="en-US" altLang="en-US" sz="1200" smtClean="0">
                <a:effectLst/>
              </a:rPr>
              <a:pPr marL="0" indent="0">
                <a:spcBef>
                  <a:spcPct val="0"/>
                </a:spcBef>
                <a:spcAft>
                  <a:spcPct val="0"/>
                </a:spcAft>
                <a:buNone/>
              </a:pPr>
              <a:t>Transport</a:t>
            </a:fld>
            <a:endParaRPr lang="en-US" sz="1200" dirty="0"/>
          </a:p>
        </p:txBody>
      </p:sp>
      <p:sp>
        <p:nvSpPr>
          <p:cNvPr id="92" name="Text Placeholder 10">
            <a:extLst>
              <a:ext uri="{FF2B5EF4-FFF2-40B4-BE49-F238E27FC236}">
                <a16:creationId xmlns:a16="http://schemas.microsoft.com/office/drawing/2014/main" id="{4C75B60C-9B12-89F0-DC38-DB6A71C13AAF}"/>
              </a:ext>
            </a:extLst>
          </p:cNvPr>
          <p:cNvSpPr txBox="1">
            <a:spLocks/>
          </p:cNvSpPr>
          <p:nvPr>
            <p:custDataLst>
              <p:tags r:id="rId37"/>
            </p:custDataLst>
          </p:nvPr>
        </p:nvSpPr>
        <p:spPr bwMode="auto">
          <a:xfrm>
            <a:off x="4749800" y="3671888"/>
            <a:ext cx="7254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06EBDE92-CFC6-4385-8303-410BE5571BA1}" type="datetime'''''''A''''''''''''''g''r''ic''u''''''lt''''''''ure'''">
              <a:rPr lang="en-US" altLang="en-US" sz="1200" smtClean="0">
                <a:effectLst/>
              </a:rPr>
              <a:pPr marL="0" indent="0">
                <a:spcBef>
                  <a:spcPct val="0"/>
                </a:spcBef>
                <a:spcAft>
                  <a:spcPct val="0"/>
                </a:spcAft>
                <a:buNone/>
              </a:pPr>
              <a:t>Agriculture</a:t>
            </a:fld>
            <a:endParaRPr lang="en-US" sz="1200" dirty="0"/>
          </a:p>
        </p:txBody>
      </p:sp>
      <p:sp>
        <p:nvSpPr>
          <p:cNvPr id="91" name="Text Placeholder 10">
            <a:extLst>
              <a:ext uri="{FF2B5EF4-FFF2-40B4-BE49-F238E27FC236}">
                <a16:creationId xmlns:a16="http://schemas.microsoft.com/office/drawing/2014/main" id="{6F5336DA-0F45-A58C-796E-68C0F08BD53A}"/>
              </a:ext>
            </a:extLst>
          </p:cNvPr>
          <p:cNvSpPr txBox="1">
            <a:spLocks/>
          </p:cNvSpPr>
          <p:nvPr>
            <p:custDataLst>
              <p:tags r:id="rId38"/>
            </p:custDataLst>
          </p:nvPr>
        </p:nvSpPr>
        <p:spPr bwMode="auto">
          <a:xfrm>
            <a:off x="4749800" y="3905250"/>
            <a:ext cx="590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E3531349-EEFD-44E4-863F-BC6B8A85BADD}" type="datetime'''''''''''LU''''''''''''''L''''''''''''U''''''''''''CF'''''">
              <a:rPr lang="en-US" altLang="en-US" sz="1200" smtClean="0">
                <a:effectLst/>
              </a:rPr>
              <a:pPr marL="0" indent="0">
                <a:spcBef>
                  <a:spcPct val="0"/>
                </a:spcBef>
                <a:spcAft>
                  <a:spcPct val="0"/>
                </a:spcAft>
                <a:buNone/>
              </a:pPr>
              <a:t>LULUCF</a:t>
            </a:fld>
            <a:endParaRPr lang="en-US" sz="1200" dirty="0"/>
          </a:p>
        </p:txBody>
      </p:sp>
      <p:sp>
        <p:nvSpPr>
          <p:cNvPr id="85" name="Text Placeholder 10">
            <a:extLst>
              <a:ext uri="{FF2B5EF4-FFF2-40B4-BE49-F238E27FC236}">
                <a16:creationId xmlns:a16="http://schemas.microsoft.com/office/drawing/2014/main" id="{ECA31DB6-0719-6F0D-C5B3-6443DEC6E130}"/>
              </a:ext>
            </a:extLst>
          </p:cNvPr>
          <p:cNvSpPr txBox="1">
            <a:spLocks/>
          </p:cNvSpPr>
          <p:nvPr>
            <p:custDataLst>
              <p:tags r:id="rId39"/>
            </p:custDataLst>
          </p:nvPr>
        </p:nvSpPr>
        <p:spPr bwMode="auto">
          <a:xfrm>
            <a:off x="4749800" y="4138613"/>
            <a:ext cx="7762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3C4248C9-AE28-4DFE-9B04-6EB14B6D2FA1}" type="datetime'S''''ol''''i''d'' w''''''''''''''''''''a''''''''''s''te'''''''">
              <a:rPr lang="en-US" altLang="en-US" sz="1200" smtClean="0">
                <a:effectLst/>
              </a:rPr>
              <a:pPr marL="0" indent="0">
                <a:spcBef>
                  <a:spcPct val="0"/>
                </a:spcBef>
                <a:spcAft>
                  <a:spcPct val="0"/>
                </a:spcAft>
                <a:buNone/>
              </a:pPr>
              <a:t>Solid waste</a:t>
            </a:fld>
            <a:endParaRPr lang="en-US" sz="1200" dirty="0"/>
          </a:p>
        </p:txBody>
      </p:sp>
      <p:sp>
        <p:nvSpPr>
          <p:cNvPr id="89" name="Text Placeholder 10">
            <a:extLst>
              <a:ext uri="{FF2B5EF4-FFF2-40B4-BE49-F238E27FC236}">
                <a16:creationId xmlns:a16="http://schemas.microsoft.com/office/drawing/2014/main" id="{92EAA880-6A1D-63A7-70D7-3DB560981C95}"/>
              </a:ext>
            </a:extLst>
          </p:cNvPr>
          <p:cNvSpPr txBox="1">
            <a:spLocks/>
          </p:cNvSpPr>
          <p:nvPr>
            <p:custDataLst>
              <p:tags r:id="rId40"/>
            </p:custDataLst>
          </p:nvPr>
        </p:nvSpPr>
        <p:spPr bwMode="auto">
          <a:xfrm>
            <a:off x="4749800" y="4371975"/>
            <a:ext cx="8429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171F6A7A-8754-408A-897E-13664D6B84DB}" type="datetime'Li''''''''''q''ui''''''''''''''''d ''''was''''te'">
              <a:rPr lang="en-US" altLang="en-US" sz="1200" smtClean="0">
                <a:effectLst/>
              </a:rPr>
              <a:pPr marL="0" indent="0">
                <a:spcBef>
                  <a:spcPct val="0"/>
                </a:spcBef>
                <a:spcAft>
                  <a:spcPct val="0"/>
                </a:spcAft>
                <a:buNone/>
              </a:pPr>
              <a:t>Liquid waste</a:t>
            </a:fld>
            <a:endParaRPr lang="en-US" sz="1200" dirty="0"/>
          </a:p>
        </p:txBody>
      </p:sp>
      <p:sp>
        <p:nvSpPr>
          <p:cNvPr id="95" name="Text Placeholder 10">
            <a:extLst>
              <a:ext uri="{FF2B5EF4-FFF2-40B4-BE49-F238E27FC236}">
                <a16:creationId xmlns:a16="http://schemas.microsoft.com/office/drawing/2014/main" id="{10BBBBAB-46C0-5213-20E4-1DC5980F2A72}"/>
              </a:ext>
            </a:extLst>
          </p:cNvPr>
          <p:cNvSpPr txBox="1">
            <a:spLocks/>
          </p:cNvSpPr>
          <p:nvPr>
            <p:custDataLst>
              <p:tags r:id="rId41"/>
            </p:custDataLst>
          </p:nvPr>
        </p:nvSpPr>
        <p:spPr bwMode="auto">
          <a:xfrm>
            <a:off x="4749800" y="4605338"/>
            <a:ext cx="9509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200" dirty="0">
                <a:effectLst/>
              </a:rPr>
              <a:t>Other (waste)</a:t>
            </a:r>
            <a:endParaRPr lang="en-US" sz="1200" dirty="0"/>
          </a:p>
        </p:txBody>
      </p:sp>
      <p:sp>
        <p:nvSpPr>
          <p:cNvPr id="9" name="Right Brace 8">
            <a:extLst>
              <a:ext uri="{FF2B5EF4-FFF2-40B4-BE49-F238E27FC236}">
                <a16:creationId xmlns:a16="http://schemas.microsoft.com/office/drawing/2014/main" id="{8C34001D-DD0F-4D4A-BE1A-85822EE9A6CB}"/>
              </a:ext>
            </a:extLst>
          </p:cNvPr>
          <p:cNvSpPr/>
          <p:nvPr/>
        </p:nvSpPr>
        <p:spPr bwMode="gray">
          <a:xfrm>
            <a:off x="3800693" y="2206626"/>
            <a:ext cx="157438" cy="2386010"/>
          </a:xfrm>
          <a:prstGeom prst="rightBrace">
            <a:avLst>
              <a:gd name="adj1" fmla="val 8333"/>
              <a:gd name="adj2" fmla="val 22645"/>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0504406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FC867-85B1-5C04-8023-0ADBE8D2F07E}"/>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6EAFCFA-FF9E-A9F5-84D6-0679D1E3A405}"/>
              </a:ext>
            </a:extLst>
          </p:cNvPr>
          <p:cNvGraphicFramePr>
            <a:graphicFrameLocks noChangeAspect="1"/>
          </p:cNvGraphicFramePr>
          <p:nvPr>
            <p:custDataLst>
              <p:tags r:id="rId2"/>
            </p:custDataLst>
            <p:extLst>
              <p:ext uri="{D42A27DB-BD31-4B8C-83A1-F6EECF244321}">
                <p14:modId xmlns:p14="http://schemas.microsoft.com/office/powerpoint/2010/main" val="23662417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3" imgW="592" imgH="591" progId="TCLayout.ActiveDocument.1">
                  <p:embed/>
                </p:oleObj>
              </mc:Choice>
              <mc:Fallback>
                <p:oleObj name="think-cell Slide" r:id="rId63" imgW="592" imgH="591" progId="TCLayout.ActiveDocument.1">
                  <p:embed/>
                  <p:pic>
                    <p:nvPicPr>
                      <p:cNvPr id="7" name="think-cell data - do not delete" hidden="1">
                        <a:extLst>
                          <a:ext uri="{FF2B5EF4-FFF2-40B4-BE49-F238E27FC236}">
                            <a16:creationId xmlns:a16="http://schemas.microsoft.com/office/drawing/2014/main" id="{36EAFCFA-FF9E-A9F5-84D6-0679D1E3A405}"/>
                          </a:ext>
                        </a:extLst>
                      </p:cNvPr>
                      <p:cNvPicPr/>
                      <p:nvPr/>
                    </p:nvPicPr>
                    <p:blipFill>
                      <a:blip r:embed="rId64"/>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1F36B782-1E7A-9314-EC09-B6BB173A991B}"/>
              </a:ext>
            </a:extLst>
          </p:cNvPr>
          <p:cNvSpPr>
            <a:spLocks noGrp="1"/>
          </p:cNvSpPr>
          <p:nvPr>
            <p:ph type="title"/>
          </p:nvPr>
        </p:nvSpPr>
        <p:spPr/>
        <p:txBody>
          <a:bodyPr vert="horz">
            <a:noAutofit/>
          </a:bodyPr>
          <a:lstStyle/>
          <a:p>
            <a:r>
              <a:rPr lang="en-US" dirty="0">
                <a:cs typeface="Arial"/>
              </a:rPr>
              <a:t>Significant reduction in LCOC and financial incentives key to achieving economically feasible DAC projects</a:t>
            </a:r>
          </a:p>
        </p:txBody>
      </p:sp>
      <p:sp>
        <p:nvSpPr>
          <p:cNvPr id="26" name="btfpNotesBox962619">
            <a:extLst>
              <a:ext uri="{FF2B5EF4-FFF2-40B4-BE49-F238E27FC236}">
                <a16:creationId xmlns:a16="http://schemas.microsoft.com/office/drawing/2014/main" id="{181320AA-4491-44E8-40D0-108C874C8B5D}"/>
              </a:ext>
            </a:extLst>
          </p:cNvPr>
          <p:cNvSpPr txBox="1"/>
          <p:nvPr>
            <p:custDataLst>
              <p:tags r:id="rId3"/>
            </p:custDataLst>
          </p:nvPr>
        </p:nvSpPr>
        <p:spPr bwMode="gray">
          <a:xfrm>
            <a:off x="330202" y="6272784"/>
            <a:ext cx="7598609" cy="492443"/>
          </a:xfrm>
          <a:prstGeom prst="rect">
            <a:avLst/>
          </a:prstGeom>
          <a:noFill/>
        </p:spPr>
        <p:txBody>
          <a:bodyPr vert="horz" wrap="square" lIns="0" tIns="0" rIns="0" bIns="0" rtlCol="0" anchor="b">
            <a:spAutoFit/>
          </a:bodyPr>
          <a:lstStyle/>
          <a:p>
            <a:pPr>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a:defRPr/>
            </a:pPr>
            <a:r>
              <a:rPr kumimoji="0" lang="en-US" sz="800" b="0" i="0" u="none" strike="noStrike" kern="1200" cap="none" spc="0" normalizeH="0" baseline="0" noProof="0" dirty="0">
                <a:ln>
                  <a:noFill/>
                </a:ln>
                <a:effectLst/>
                <a:uLnTx/>
                <a:uFillTx/>
                <a:latin typeface="Arial"/>
                <a:ea typeface="+mn-ea"/>
                <a:cs typeface="+mn-cs"/>
              </a:rPr>
              <a:t>Notes: </a:t>
            </a:r>
            <a:r>
              <a:rPr lang="en-US" sz="800" dirty="0">
                <a:latin typeface="Arial"/>
                <a:cs typeface="Segoe UI"/>
              </a:rPr>
              <a:t>Under the 45Q tax credit, DAC facilities are eligible for up to $130/MT for captured QCO used in EOR.</a:t>
            </a:r>
            <a:endParaRPr kumimoji="0" lang="en-US" sz="800" b="0" i="0" u="none" strike="noStrike" kern="1200" cap="none" spc="0" normalizeH="0" baseline="0" noProof="0" dirty="0">
              <a:ln>
                <a:noFill/>
              </a:ln>
              <a:effectLst/>
              <a:uLnTx/>
              <a:uFillTx/>
              <a:latin typeface="Arial"/>
            </a:endParaRPr>
          </a:p>
          <a:p>
            <a:pPr>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 </a:t>
            </a:r>
            <a:r>
              <a:rPr lang="en-US" sz="800" dirty="0">
                <a:solidFill>
                  <a:srgbClr val="000000"/>
                </a:solidFill>
                <a:ea typeface="+mn-lt"/>
                <a:cs typeface="+mn-lt"/>
              </a:rPr>
              <a:t>Pickering Energy Partners, </a:t>
            </a:r>
            <a:r>
              <a:rPr lang="en-US" sz="800" dirty="0">
                <a:solidFill>
                  <a:srgbClr val="000000"/>
                </a:solidFill>
                <a:ea typeface="+mn-lt"/>
                <a:cs typeface="+mn-lt"/>
                <a:hlinkClick r:id="rId65"/>
              </a:rPr>
              <a:t>Getting to Know Direct Air Capture </a:t>
            </a:r>
            <a:r>
              <a:rPr kumimoji="0" lang="en-US" sz="800" b="0" i="0" u="none" strike="noStrike" kern="1200" cap="none" spc="0" normalizeH="0" baseline="0" noProof="0" dirty="0">
                <a:ln>
                  <a:noFill/>
                </a:ln>
                <a:solidFill>
                  <a:srgbClr val="000000"/>
                </a:solidFill>
                <a:effectLst/>
                <a:uLnTx/>
                <a:uFillTx/>
                <a:ea typeface="+mn-lt"/>
                <a:cs typeface="+mn-lt"/>
                <a:hlinkClick r:id="rId65"/>
              </a:rPr>
              <a:t>(</a:t>
            </a:r>
            <a:r>
              <a:rPr lang="en-US" sz="800" dirty="0">
                <a:solidFill>
                  <a:srgbClr val="000000"/>
                </a:solidFill>
                <a:ea typeface="+mn-lt"/>
                <a:cs typeface="+mn-lt"/>
                <a:hlinkClick r:id="rId65"/>
              </a:rPr>
              <a:t>DAC)</a:t>
            </a:r>
            <a:r>
              <a:rPr lang="en-US" sz="800" dirty="0">
                <a:solidFill>
                  <a:srgbClr val="000000"/>
                </a:solidFill>
                <a:ea typeface="+mn-lt"/>
                <a:cs typeface="+mn-lt"/>
              </a:rPr>
              <a:t> </a:t>
            </a:r>
            <a:r>
              <a:rPr kumimoji="0" lang="en-US" sz="800" b="0" i="0" u="none" strike="noStrike" kern="1200" cap="none" spc="0" normalizeH="0" baseline="0" noProof="0" dirty="0">
                <a:ln>
                  <a:noFill/>
                </a:ln>
                <a:solidFill>
                  <a:srgbClr val="000000"/>
                </a:solidFill>
                <a:effectLst/>
                <a:uLnTx/>
                <a:uFillTx/>
                <a:ea typeface="+mn-lt"/>
                <a:cs typeface="+mn-lt"/>
              </a:rPr>
              <a:t>(</a:t>
            </a:r>
            <a:r>
              <a:rPr lang="en-US" sz="800" dirty="0">
                <a:solidFill>
                  <a:srgbClr val="000000"/>
                </a:solidFill>
                <a:ea typeface="+mn-lt"/>
                <a:cs typeface="+mn-lt"/>
              </a:rPr>
              <a:t>2023).</a:t>
            </a:r>
            <a:br>
              <a:rPr lang="en-US" sz="800" dirty="0">
                <a:solidFill>
                  <a:srgbClr val="000000"/>
                </a:solidFill>
                <a:latin typeface="Arial"/>
              </a:rPr>
            </a:b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lang="en-US" sz="800" dirty="0">
                <a:solidFill>
                  <a:srgbClr val="000000"/>
                </a:solidFill>
                <a:latin typeface="Arial"/>
              </a:rPr>
              <a:t>Christian Sandjaja</a:t>
            </a:r>
            <a:r>
              <a:rPr kumimoji="0" lang="en-US" sz="800" b="0" i="0" u="none" strike="noStrike" kern="1200" cap="none" spc="0" normalizeH="0" baseline="0" noProof="0" dirty="0">
                <a:ln>
                  <a:noFill/>
                </a:ln>
                <a:solidFill>
                  <a:srgbClr val="000000"/>
                </a:solidFill>
                <a:effectLst/>
                <a:uLnTx/>
                <a:uFillTx/>
                <a:latin typeface="Arial"/>
                <a:ea typeface="+mn-ea"/>
                <a:cs typeface="+mn-cs"/>
              </a:rPr>
              <a:t>, Hyae Ryung Kim, and </a:t>
            </a:r>
            <a:r>
              <a:rPr lang="en-US" sz="800" dirty="0">
                <a:solidFill>
                  <a:srgbClr val="000000"/>
                </a:solidFill>
                <a:hlinkClick r:id="rId66"/>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67"/>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68"/>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Rectangle 7">
            <a:extLst>
              <a:ext uri="{FF2B5EF4-FFF2-40B4-BE49-F238E27FC236}">
                <a16:creationId xmlns:a16="http://schemas.microsoft.com/office/drawing/2014/main" id="{9C686919-3298-EA3A-327F-7199EEC3B117}"/>
              </a:ext>
            </a:extLst>
          </p:cNvPr>
          <p:cNvSpPr/>
          <p:nvPr/>
        </p:nvSpPr>
        <p:spPr bwMode="gray">
          <a:xfrm>
            <a:off x="495884" y="68051"/>
            <a:ext cx="2430196" cy="36576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a:solidFill>
                  <a:srgbClr val="FFFFFF"/>
                </a:solidFill>
                <a:latin typeface="Arial"/>
              </a:rPr>
              <a:t>DAC</a:t>
            </a:r>
            <a:endParaRPr lang="en-US"/>
          </a:p>
        </p:txBody>
      </p:sp>
      <p:sp>
        <p:nvSpPr>
          <p:cNvPr id="13" name="Oval 12">
            <a:extLst>
              <a:ext uri="{FF2B5EF4-FFF2-40B4-BE49-F238E27FC236}">
                <a16:creationId xmlns:a16="http://schemas.microsoft.com/office/drawing/2014/main" id="{524779B9-E94E-BD9B-316F-4A6135B36FB9}"/>
              </a:ext>
            </a:extLst>
          </p:cNvPr>
          <p:cNvSpPr/>
          <p:nvPr/>
        </p:nvSpPr>
        <p:spPr bwMode="gray">
          <a:xfrm>
            <a:off x="0" y="45720"/>
            <a:ext cx="416560" cy="406400"/>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a:solidFill>
                  <a:srgbClr val="FFFFFF"/>
                </a:solidFill>
                <a:latin typeface="Arial"/>
              </a:rPr>
              <a:t>1</a:t>
            </a:r>
            <a:endParaRPr lang="en-US" sz="1600" b="1">
              <a:solidFill>
                <a:srgbClr val="FFFFFF"/>
              </a:solidFill>
              <a:latin typeface="Arial"/>
              <a:cs typeface="Arial"/>
            </a:endParaRPr>
          </a:p>
        </p:txBody>
      </p:sp>
      <p:grpSp>
        <p:nvGrpSpPr>
          <p:cNvPr id="21" name="btfpColumnHeaderBox138699">
            <a:extLst>
              <a:ext uri="{FF2B5EF4-FFF2-40B4-BE49-F238E27FC236}">
                <a16:creationId xmlns:a16="http://schemas.microsoft.com/office/drawing/2014/main" id="{02E8B24B-F1FC-41C0-5279-AF583D9A1750}"/>
              </a:ext>
            </a:extLst>
          </p:cNvPr>
          <p:cNvGrpSpPr/>
          <p:nvPr>
            <p:custDataLst>
              <p:tags r:id="rId4"/>
            </p:custDataLst>
          </p:nvPr>
        </p:nvGrpSpPr>
        <p:grpSpPr>
          <a:xfrm>
            <a:off x="6366272" y="1516410"/>
            <a:ext cx="5495528" cy="503663"/>
            <a:chOff x="6366272" y="1325873"/>
            <a:chExt cx="5495528" cy="503663"/>
          </a:xfrm>
        </p:grpSpPr>
        <p:sp>
          <p:nvSpPr>
            <p:cNvPr id="19" name="btfpColumnHeaderBoxText138699">
              <a:extLst>
                <a:ext uri="{FF2B5EF4-FFF2-40B4-BE49-F238E27FC236}">
                  <a16:creationId xmlns:a16="http://schemas.microsoft.com/office/drawing/2014/main" id="{4D1D622F-252A-C9BC-5741-6D49B37FA36A}"/>
                </a:ext>
              </a:extLst>
            </p:cNvPr>
            <p:cNvSpPr txBox="1"/>
            <p:nvPr/>
          </p:nvSpPr>
          <p:spPr bwMode="gray">
            <a:xfrm>
              <a:off x="6366272" y="1325873"/>
              <a:ext cx="5495528" cy="503663"/>
            </a:xfrm>
            <a:prstGeom prst="rect">
              <a:avLst/>
            </a:prstGeom>
            <a:noFill/>
          </p:spPr>
          <p:txBody>
            <a:bodyPr vert="horz" wrap="square" lIns="36036" tIns="36036" rIns="36036" bIns="36036" rtlCol="0" anchor="b">
              <a:spAutoFit/>
            </a:bodyPr>
            <a:lstStyle/>
            <a:p>
              <a:r>
                <a:rPr lang="en-US" sz="1400" b="1" dirty="0">
                  <a:solidFill>
                    <a:srgbClr val="000000"/>
                  </a:solidFill>
                  <a:ea typeface="+mn-lt"/>
                  <a:cs typeface="+mn-lt"/>
                </a:rPr>
                <a:t>EOR and California's Low Carbon Fuel Standard (LCFS) on their own do not provide a viable pathway for value creation</a:t>
              </a:r>
              <a:endParaRPr lang="en-US" b="1" dirty="0">
                <a:cs typeface="Arial"/>
              </a:endParaRPr>
            </a:p>
          </p:txBody>
        </p:sp>
        <p:cxnSp>
          <p:nvCxnSpPr>
            <p:cNvPr id="20" name="btfpColumnHeaderBoxLine138699">
              <a:extLst>
                <a:ext uri="{FF2B5EF4-FFF2-40B4-BE49-F238E27FC236}">
                  <a16:creationId xmlns:a16="http://schemas.microsoft.com/office/drawing/2014/main" id="{7631F6B1-D3F7-2CD9-4D04-035B430FB450}"/>
                </a:ext>
              </a:extLst>
            </p:cNvPr>
            <p:cNvCxnSpPr/>
            <p:nvPr/>
          </p:nvCxnSpPr>
          <p:spPr bwMode="gray">
            <a:xfrm>
              <a:off x="6366272" y="1829536"/>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25" name="btfpColumnHeaderBox741267">
            <a:extLst>
              <a:ext uri="{FF2B5EF4-FFF2-40B4-BE49-F238E27FC236}">
                <a16:creationId xmlns:a16="http://schemas.microsoft.com/office/drawing/2014/main" id="{7E24F299-50AB-6F1B-B638-E6A7FFCC7B16}"/>
              </a:ext>
            </a:extLst>
          </p:cNvPr>
          <p:cNvGrpSpPr/>
          <p:nvPr>
            <p:custDataLst>
              <p:tags r:id="rId5"/>
            </p:custDataLst>
          </p:nvPr>
        </p:nvGrpSpPr>
        <p:grpSpPr>
          <a:xfrm>
            <a:off x="330200" y="1511539"/>
            <a:ext cx="5495528" cy="508534"/>
            <a:chOff x="330200" y="1321002"/>
            <a:chExt cx="5495528" cy="508534"/>
          </a:xfrm>
        </p:grpSpPr>
        <p:sp>
          <p:nvSpPr>
            <p:cNvPr id="23" name="btfpColumnHeaderBoxText741267">
              <a:extLst>
                <a:ext uri="{FF2B5EF4-FFF2-40B4-BE49-F238E27FC236}">
                  <a16:creationId xmlns:a16="http://schemas.microsoft.com/office/drawing/2014/main" id="{EDAE73D6-8C5C-C733-A83A-5BEECA853B81}"/>
                </a:ext>
              </a:extLst>
            </p:cNvPr>
            <p:cNvSpPr txBox="1"/>
            <p:nvPr/>
          </p:nvSpPr>
          <p:spPr bwMode="gray">
            <a:xfrm>
              <a:off x="330200" y="1321002"/>
              <a:ext cx="5495528" cy="503663"/>
            </a:xfrm>
            <a:prstGeom prst="rect">
              <a:avLst/>
            </a:prstGeom>
            <a:noFill/>
          </p:spPr>
          <p:txBody>
            <a:bodyPr vert="horz" wrap="square" lIns="36036" tIns="36036" rIns="36036" bIns="36036" rtlCol="0" anchor="b">
              <a:spAutoFit/>
            </a:bodyPr>
            <a:lstStyle/>
            <a:p>
              <a:r>
                <a:rPr lang="en-US" sz="1400" b="1" dirty="0">
                  <a:ea typeface="+mn-lt"/>
                  <a:cs typeface="+mn-lt"/>
                </a:rPr>
                <a:t>The ‘pure play’ DAC for permanent storage, combined with a voluntary carbon market, presents a positive value proposition</a:t>
              </a:r>
              <a:endParaRPr lang="en-US" b="1" dirty="0">
                <a:cs typeface="Arial"/>
              </a:endParaRPr>
            </a:p>
          </p:txBody>
        </p:sp>
        <p:cxnSp>
          <p:nvCxnSpPr>
            <p:cNvPr id="24" name="btfpColumnHeaderBoxLine741267">
              <a:extLst>
                <a:ext uri="{FF2B5EF4-FFF2-40B4-BE49-F238E27FC236}">
                  <a16:creationId xmlns:a16="http://schemas.microsoft.com/office/drawing/2014/main" id="{85B0DC43-6B1F-3D55-5A7F-6EDD130983FC}"/>
                </a:ext>
              </a:extLst>
            </p:cNvPr>
            <p:cNvCxnSpPr/>
            <p:nvPr/>
          </p:nvCxnSpPr>
          <p:spPr bwMode="gray">
            <a:xfrm>
              <a:off x="330200" y="1829536"/>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id="{18DBFF7C-6BDE-92FA-02FF-7495910769E7}"/>
              </a:ext>
            </a:extLst>
          </p:cNvPr>
          <p:cNvCxnSpPr/>
          <p:nvPr>
            <p:custDataLst>
              <p:tags r:id="rId6"/>
            </p:custDataLst>
          </p:nvPr>
        </p:nvCxnSpPr>
        <p:spPr bwMode="auto">
          <a:xfrm>
            <a:off x="4784725" y="3195638"/>
            <a:ext cx="38100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D82B851C-6397-F0BE-4D3C-5967BDD0CE8D}"/>
              </a:ext>
            </a:extLst>
          </p:cNvPr>
          <p:cNvCxnSpPr/>
          <p:nvPr>
            <p:custDataLst>
              <p:tags r:id="rId7"/>
            </p:custDataLst>
          </p:nvPr>
        </p:nvCxnSpPr>
        <p:spPr bwMode="auto">
          <a:xfrm>
            <a:off x="3924300" y="3098800"/>
            <a:ext cx="38100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C7A0C0FD-621A-6960-B123-FCAA3F5ABCF0}"/>
              </a:ext>
            </a:extLst>
          </p:cNvPr>
          <p:cNvCxnSpPr/>
          <p:nvPr>
            <p:custDataLst>
              <p:tags r:id="rId8"/>
            </p:custDataLst>
          </p:nvPr>
        </p:nvCxnSpPr>
        <p:spPr bwMode="auto">
          <a:xfrm>
            <a:off x="3065463" y="3033713"/>
            <a:ext cx="38100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7E0DE3CE-7542-E2A9-8645-2C7C83B831D5}"/>
              </a:ext>
            </a:extLst>
          </p:cNvPr>
          <p:cNvCxnSpPr/>
          <p:nvPr>
            <p:custDataLst>
              <p:tags r:id="rId9"/>
            </p:custDataLst>
          </p:nvPr>
        </p:nvCxnSpPr>
        <p:spPr bwMode="auto">
          <a:xfrm>
            <a:off x="2206625" y="4137025"/>
            <a:ext cx="38100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76597B48-3E51-D1D9-E119-0AD42139305A}"/>
              </a:ext>
            </a:extLst>
          </p:cNvPr>
          <p:cNvCxnSpPr/>
          <p:nvPr>
            <p:custDataLst>
              <p:tags r:id="rId10"/>
            </p:custDataLst>
          </p:nvPr>
        </p:nvCxnSpPr>
        <p:spPr bwMode="auto">
          <a:xfrm>
            <a:off x="1346200" y="4932363"/>
            <a:ext cx="38100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4" name="Chart 3">
            <a:extLst>
              <a:ext uri="{FF2B5EF4-FFF2-40B4-BE49-F238E27FC236}">
                <a16:creationId xmlns:a16="http://schemas.microsoft.com/office/drawing/2014/main" id="{C613EA17-4C76-3379-E29B-2CCAA48450F8}"/>
              </a:ext>
            </a:extLst>
          </p:cNvPr>
          <p:cNvGraphicFramePr/>
          <p:nvPr>
            <p:custDataLst>
              <p:tags r:id="rId11"/>
            </p:custDataLst>
            <p:extLst>
              <p:ext uri="{D42A27DB-BD31-4B8C-83A1-F6EECF244321}">
                <p14:modId xmlns:p14="http://schemas.microsoft.com/office/powerpoint/2010/main" val="655800550"/>
              </p:ext>
            </p:extLst>
          </p:nvPr>
        </p:nvGraphicFramePr>
        <p:xfrm>
          <a:off x="595313" y="2392363"/>
          <a:ext cx="5321300" cy="2813050"/>
        </p:xfrm>
        <a:graphic>
          <a:graphicData uri="http://schemas.openxmlformats.org/drawingml/2006/chart">
            <c:chart xmlns:c="http://schemas.openxmlformats.org/drawingml/2006/chart" xmlns:r="http://schemas.openxmlformats.org/officeDocument/2006/relationships" r:id="rId69"/>
          </a:graphicData>
        </a:graphic>
      </p:graphicFrame>
      <p:sp>
        <p:nvSpPr>
          <p:cNvPr id="108" name="Text Placeholder 10">
            <a:extLst>
              <a:ext uri="{FF2B5EF4-FFF2-40B4-BE49-F238E27FC236}">
                <a16:creationId xmlns:a16="http://schemas.microsoft.com/office/drawing/2014/main" id="{115DFB91-512B-3844-A114-92FBEDCA92F2}"/>
              </a:ext>
            </a:extLst>
          </p:cNvPr>
          <p:cNvSpPr>
            <a:spLocks noGrp="1"/>
          </p:cNvSpPr>
          <p:nvPr>
            <p:custDataLst>
              <p:tags r:id="rId12"/>
            </p:custDataLst>
          </p:nvPr>
        </p:nvSpPr>
        <p:spPr bwMode="gray">
          <a:xfrm>
            <a:off x="323850" y="2384425"/>
            <a:ext cx="252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39DC878F-066A-4F9B-9B21-FAD2D0F0010B}" type="datetime'''3''''''''''''''''''''''''''0''''''0'''''''">
              <a:rPr lang="en-US" altLang="en-US" sz="1200" smtClean="0">
                <a:effectLst/>
              </a:rPr>
              <a:pPr marL="0" lvl="0" indent="0" algn="r">
                <a:spcBef>
                  <a:spcPct val="0"/>
                </a:spcBef>
                <a:spcAft>
                  <a:spcPct val="0"/>
                </a:spcAft>
                <a:buNone/>
              </a:pPr>
              <a:t>300</a:t>
            </a:fld>
            <a:endParaRPr lang="en-US" sz="1200"/>
          </a:p>
        </p:txBody>
      </p:sp>
      <p:sp>
        <p:nvSpPr>
          <p:cNvPr id="103" name="Text Placeholder 10">
            <a:extLst>
              <a:ext uri="{FF2B5EF4-FFF2-40B4-BE49-F238E27FC236}">
                <a16:creationId xmlns:a16="http://schemas.microsoft.com/office/drawing/2014/main" id="{115DFB91-512B-3844-A114-92FBEDCA92F2}"/>
              </a:ext>
            </a:extLst>
          </p:cNvPr>
          <p:cNvSpPr>
            <a:spLocks noGrp="1"/>
          </p:cNvSpPr>
          <p:nvPr>
            <p:custDataLst>
              <p:tags r:id="rId13"/>
            </p:custDataLst>
          </p:nvPr>
        </p:nvSpPr>
        <p:spPr bwMode="gray">
          <a:xfrm>
            <a:off x="273050" y="4591050"/>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CA2D9959-6B65-4CBE-A58F-F503C5C9828F}" type="datetime'-''''''''''''''''''''''''''''''''''''''20''''''''0'''''''''''">
              <a:rPr lang="en-US" altLang="en-US" sz="1200" smtClean="0">
                <a:effectLst/>
              </a:rPr>
              <a:pPr marL="0" lvl="0" indent="0" algn="r">
                <a:spcBef>
                  <a:spcPct val="0"/>
                </a:spcBef>
                <a:spcAft>
                  <a:spcPct val="0"/>
                </a:spcAft>
                <a:buNone/>
              </a:pPr>
              <a:t>-200</a:t>
            </a:fld>
            <a:endParaRPr lang="en-US" sz="1200"/>
          </a:p>
        </p:txBody>
      </p:sp>
      <p:sp>
        <p:nvSpPr>
          <p:cNvPr id="104" name="Text Placeholder 10">
            <a:extLst>
              <a:ext uri="{FF2B5EF4-FFF2-40B4-BE49-F238E27FC236}">
                <a16:creationId xmlns:a16="http://schemas.microsoft.com/office/drawing/2014/main" id="{115DFB91-512B-3844-A114-92FBEDCA92F2}"/>
              </a:ext>
            </a:extLst>
          </p:cNvPr>
          <p:cNvSpPr>
            <a:spLocks noGrp="1"/>
          </p:cNvSpPr>
          <p:nvPr>
            <p:custDataLst>
              <p:tags r:id="rId14"/>
            </p:custDataLst>
          </p:nvPr>
        </p:nvSpPr>
        <p:spPr bwMode="gray">
          <a:xfrm>
            <a:off x="273050" y="4149725"/>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562D4623-3287-4DE1-985D-15F670EF6F27}" type="datetime'''''''''''-''''''''''''''1''''''''00'''''''''">
              <a:rPr lang="en-US" altLang="en-US" sz="1200" smtClean="0">
                <a:effectLst/>
              </a:rPr>
              <a:pPr marL="0" lvl="0" indent="0" algn="r">
                <a:spcBef>
                  <a:spcPct val="0"/>
                </a:spcBef>
                <a:spcAft>
                  <a:spcPct val="0"/>
                </a:spcAft>
                <a:buNone/>
              </a:pPr>
              <a:t>-100</a:t>
            </a:fld>
            <a:endParaRPr lang="en-US" sz="1200"/>
          </a:p>
        </p:txBody>
      </p:sp>
      <p:sp>
        <p:nvSpPr>
          <p:cNvPr id="105" name="Text Placeholder 10">
            <a:extLst>
              <a:ext uri="{FF2B5EF4-FFF2-40B4-BE49-F238E27FC236}">
                <a16:creationId xmlns:a16="http://schemas.microsoft.com/office/drawing/2014/main" id="{115DFB91-512B-3844-A114-92FBEDCA92F2}"/>
              </a:ext>
            </a:extLst>
          </p:cNvPr>
          <p:cNvSpPr>
            <a:spLocks noGrp="1"/>
          </p:cNvSpPr>
          <p:nvPr>
            <p:custDataLst>
              <p:tags r:id="rId15"/>
            </p:custDataLst>
          </p:nvPr>
        </p:nvSpPr>
        <p:spPr bwMode="gray">
          <a:xfrm>
            <a:off x="492125" y="3708400"/>
            <a:ext cx="84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A14C02E-5AB6-46BC-AC54-5A7A08C84F52}" type="datetime'''''0'''''''''''''''''''''''''''''''''''''">
              <a:rPr lang="en-US" altLang="en-US" sz="1200" smtClean="0">
                <a:effectLst/>
              </a:rPr>
              <a:pPr marL="0" lvl="0" indent="0" algn="r">
                <a:spcBef>
                  <a:spcPct val="0"/>
                </a:spcBef>
                <a:spcAft>
                  <a:spcPct val="0"/>
                </a:spcAft>
                <a:buNone/>
              </a:pPr>
              <a:t>0</a:t>
            </a:fld>
            <a:endParaRPr lang="en-US" sz="1200"/>
          </a:p>
        </p:txBody>
      </p:sp>
      <p:sp>
        <p:nvSpPr>
          <p:cNvPr id="106" name="Text Placeholder 10">
            <a:extLst>
              <a:ext uri="{FF2B5EF4-FFF2-40B4-BE49-F238E27FC236}">
                <a16:creationId xmlns:a16="http://schemas.microsoft.com/office/drawing/2014/main" id="{115DFB91-512B-3844-A114-92FBEDCA92F2}"/>
              </a:ext>
            </a:extLst>
          </p:cNvPr>
          <p:cNvSpPr>
            <a:spLocks noGrp="1"/>
          </p:cNvSpPr>
          <p:nvPr>
            <p:custDataLst>
              <p:tags r:id="rId16"/>
            </p:custDataLst>
          </p:nvPr>
        </p:nvSpPr>
        <p:spPr bwMode="gray">
          <a:xfrm>
            <a:off x="323850" y="3267075"/>
            <a:ext cx="252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480607E-F4B3-4710-B074-F3FA711EF104}" type="datetime'''''''1''0''''0'''''''''''">
              <a:rPr lang="en-US" altLang="en-US" sz="1200" smtClean="0">
                <a:effectLst/>
              </a:rPr>
              <a:pPr marL="0" lvl="0" indent="0" algn="r">
                <a:spcBef>
                  <a:spcPct val="0"/>
                </a:spcBef>
                <a:spcAft>
                  <a:spcPct val="0"/>
                </a:spcAft>
                <a:buNone/>
              </a:pPr>
              <a:t>100</a:t>
            </a:fld>
            <a:endParaRPr lang="en-US" sz="1200"/>
          </a:p>
        </p:txBody>
      </p:sp>
      <p:sp>
        <p:nvSpPr>
          <p:cNvPr id="107" name="Text Placeholder 10">
            <a:extLst>
              <a:ext uri="{FF2B5EF4-FFF2-40B4-BE49-F238E27FC236}">
                <a16:creationId xmlns:a16="http://schemas.microsoft.com/office/drawing/2014/main" id="{115DFB91-512B-3844-A114-92FBEDCA92F2}"/>
              </a:ext>
            </a:extLst>
          </p:cNvPr>
          <p:cNvSpPr>
            <a:spLocks noGrp="1"/>
          </p:cNvSpPr>
          <p:nvPr>
            <p:custDataLst>
              <p:tags r:id="rId17"/>
            </p:custDataLst>
          </p:nvPr>
        </p:nvSpPr>
        <p:spPr bwMode="gray">
          <a:xfrm>
            <a:off x="323850" y="2825750"/>
            <a:ext cx="252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08CF832E-163A-4E49-A7FB-6ADF32D0920F}" type="datetime'''''''''''''''''2''''''''''''''''0''''''''''''''''''''0'''">
              <a:rPr lang="en-US" altLang="en-US" sz="1200" smtClean="0">
                <a:effectLst/>
              </a:rPr>
              <a:pPr marL="0" lvl="0" indent="0" algn="r">
                <a:spcBef>
                  <a:spcPct val="0"/>
                </a:spcBef>
                <a:spcAft>
                  <a:spcPct val="0"/>
                </a:spcAft>
                <a:buNone/>
              </a:pPr>
              <a:t>200</a:t>
            </a:fld>
            <a:endParaRPr lang="en-US" sz="1200"/>
          </a:p>
        </p:txBody>
      </p:sp>
      <p:sp>
        <p:nvSpPr>
          <p:cNvPr id="102" name="Text Placeholder 10">
            <a:extLst>
              <a:ext uri="{FF2B5EF4-FFF2-40B4-BE49-F238E27FC236}">
                <a16:creationId xmlns:a16="http://schemas.microsoft.com/office/drawing/2014/main" id="{115DFB91-512B-3844-A114-92FBEDCA92F2}"/>
              </a:ext>
            </a:extLst>
          </p:cNvPr>
          <p:cNvSpPr>
            <a:spLocks noGrp="1"/>
          </p:cNvSpPr>
          <p:nvPr>
            <p:custDataLst>
              <p:tags r:id="rId18"/>
            </p:custDataLst>
          </p:nvPr>
        </p:nvSpPr>
        <p:spPr bwMode="gray">
          <a:xfrm>
            <a:off x="273050" y="5032375"/>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35F0189-5B8E-475F-8A78-9C5BAC1020BE}" type="datetime'''''''''''-''''''''''''3''''''0''''''''''''''''0'">
              <a:rPr lang="en-US" altLang="en-US" sz="1200" smtClean="0">
                <a:effectLst/>
              </a:rPr>
              <a:pPr marL="0" lvl="0" indent="0" algn="r">
                <a:spcBef>
                  <a:spcPct val="0"/>
                </a:spcBef>
                <a:spcAft>
                  <a:spcPct val="0"/>
                </a:spcAft>
                <a:buNone/>
              </a:pPr>
              <a:t>-300</a:t>
            </a:fld>
            <a:endParaRPr lang="en-US" sz="1200"/>
          </a:p>
        </p:txBody>
      </p:sp>
      <p:sp>
        <p:nvSpPr>
          <p:cNvPr id="16" name="Rectangle 15">
            <a:extLst>
              <a:ext uri="{FF2B5EF4-FFF2-40B4-BE49-F238E27FC236}">
                <a16:creationId xmlns:a16="http://schemas.microsoft.com/office/drawing/2014/main" id="{3898AD24-9499-969D-3110-EE32554E7EF8}"/>
              </a:ext>
            </a:extLst>
          </p:cNvPr>
          <p:cNvSpPr/>
          <p:nvPr>
            <p:custDataLst>
              <p:tags r:id="rId19"/>
            </p:custDataLst>
          </p:nvPr>
        </p:nvSpPr>
        <p:spPr bwMode="auto">
          <a:xfrm>
            <a:off x="2587625" y="3781425"/>
            <a:ext cx="477838" cy="34925"/>
          </a:xfrm>
          <a:prstGeom prst="rect">
            <a:avLst/>
          </a:prstGeom>
          <a:solidFill>
            <a:schemeClr val="accent4"/>
          </a:solidFill>
          <a:ln w="1905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
            <a:extLst>
              <a:ext uri="{FF2B5EF4-FFF2-40B4-BE49-F238E27FC236}">
                <a16:creationId xmlns:a16="http://schemas.microsoft.com/office/drawing/2014/main" id="{BBE89FB4-E53F-0822-0633-B801F7324AF7}"/>
              </a:ext>
            </a:extLst>
          </p:cNvPr>
          <p:cNvSpPr txBox="1">
            <a:spLocks/>
          </p:cNvSpPr>
          <p:nvPr>
            <p:custDataLst>
              <p:tags r:id="rId20"/>
            </p:custDataLst>
          </p:nvPr>
        </p:nvSpPr>
        <p:spPr bwMode="auto">
          <a:xfrm>
            <a:off x="2590800" y="5173663"/>
            <a:ext cx="4699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378EFDFB-A5BA-4DE8-A83D-07B4F97FEB08}" type="datetime'''''''''''''''''''''''''''''''''''''V''''C''O''''M'''">
              <a:rPr lang="en-US" altLang="en-US" sz="1200" smtClean="0"/>
              <a:pPr marL="0" indent="0" algn="ctr">
                <a:spcBef>
                  <a:spcPct val="0"/>
                </a:spcBef>
                <a:spcAft>
                  <a:spcPct val="0"/>
                </a:spcAft>
                <a:buNone/>
              </a:pPr>
              <a:t>VCOM</a:t>
            </a:fld>
            <a:endParaRPr lang="en-US" sz="1200"/>
          </a:p>
        </p:txBody>
      </p:sp>
      <p:sp>
        <p:nvSpPr>
          <p:cNvPr id="35" name="Text Placeholder 2">
            <a:extLst>
              <a:ext uri="{FF2B5EF4-FFF2-40B4-BE49-F238E27FC236}">
                <a16:creationId xmlns:a16="http://schemas.microsoft.com/office/drawing/2014/main" id="{E825B0C2-F840-57C0-9821-E87C6EF494B1}"/>
              </a:ext>
            </a:extLst>
          </p:cNvPr>
          <p:cNvSpPr txBox="1">
            <a:spLocks/>
          </p:cNvSpPr>
          <p:nvPr>
            <p:custDataLst>
              <p:tags r:id="rId21"/>
            </p:custDataLst>
          </p:nvPr>
        </p:nvSpPr>
        <p:spPr bwMode="gray">
          <a:xfrm>
            <a:off x="3511550" y="2982913"/>
            <a:ext cx="347663" cy="165100"/>
          </a:xfrm>
          <a:prstGeom prst="rect">
            <a:avLst/>
          </a:prstGeom>
          <a:solidFill>
            <a:schemeClr val="accent5"/>
          </a:solidFill>
          <a:ln>
            <a:noFill/>
          </a:ln>
          <a:effec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200">
                <a:solidFill>
                  <a:schemeClr val="bg1"/>
                </a:solidFill>
                <a:effectLst/>
              </a:rPr>
              <a:t>-$</a:t>
            </a:r>
            <a:fld id="{4AFB90AA-D89A-4546-B4E4-74C35E0BF24A}" type="datetime'''''''''1''''5'''''''''''''''''''">
              <a:rPr lang="en-US" altLang="en-US" sz="1200" smtClean="0">
                <a:solidFill>
                  <a:schemeClr val="bg1"/>
                </a:solidFill>
              </a:rPr>
              <a:pPr marL="0" indent="0" algn="ctr">
                <a:spcBef>
                  <a:spcPct val="0"/>
                </a:spcBef>
                <a:spcAft>
                  <a:spcPct val="0"/>
                </a:spcAft>
                <a:buNone/>
              </a:pPr>
              <a:t>15</a:t>
            </a:fld>
            <a:endParaRPr lang="en-US" sz="1200">
              <a:solidFill>
                <a:schemeClr val="bg1"/>
              </a:solidFill>
            </a:endParaRPr>
          </a:p>
        </p:txBody>
      </p:sp>
      <p:sp>
        <p:nvSpPr>
          <p:cNvPr id="31" name="Text Placeholder 2">
            <a:extLst>
              <a:ext uri="{FF2B5EF4-FFF2-40B4-BE49-F238E27FC236}">
                <a16:creationId xmlns:a16="http://schemas.microsoft.com/office/drawing/2014/main" id="{5B60DC1C-F68F-0122-2270-6E3D3BF118EF}"/>
              </a:ext>
            </a:extLst>
          </p:cNvPr>
          <p:cNvSpPr txBox="1">
            <a:spLocks/>
          </p:cNvSpPr>
          <p:nvPr>
            <p:custDataLst>
              <p:tags r:id="rId22"/>
            </p:custDataLst>
          </p:nvPr>
        </p:nvSpPr>
        <p:spPr bwMode="auto">
          <a:xfrm>
            <a:off x="3355976" y="5173663"/>
            <a:ext cx="6572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022C933-484C-46EE-9644-8B12B618A561}" type="datetime'T''''''''''r''''a''''''n''sp''o''''r''t'''">
              <a:rPr lang="en-US" altLang="en-US" sz="1200" smtClean="0"/>
              <a:pPr marL="0" indent="0" algn="ctr">
                <a:spcBef>
                  <a:spcPct val="0"/>
                </a:spcBef>
                <a:spcAft>
                  <a:spcPct val="0"/>
                </a:spcAft>
                <a:buNone/>
              </a:pPr>
              <a:t>Transport</a:t>
            </a:fld>
            <a:endParaRPr lang="en-US" sz="1200"/>
          </a:p>
        </p:txBody>
      </p:sp>
      <p:sp>
        <p:nvSpPr>
          <p:cNvPr id="36" name="Text Placeholder 2">
            <a:extLst>
              <a:ext uri="{FF2B5EF4-FFF2-40B4-BE49-F238E27FC236}">
                <a16:creationId xmlns:a16="http://schemas.microsoft.com/office/drawing/2014/main" id="{6088979E-43BE-E056-089B-3E8CD8CC19C3}"/>
              </a:ext>
            </a:extLst>
          </p:cNvPr>
          <p:cNvSpPr txBox="1">
            <a:spLocks/>
          </p:cNvSpPr>
          <p:nvPr>
            <p:custDataLst>
              <p:tags r:id="rId23"/>
            </p:custDataLst>
          </p:nvPr>
        </p:nvSpPr>
        <p:spPr bwMode="gray">
          <a:xfrm>
            <a:off x="4371975" y="3063875"/>
            <a:ext cx="347663" cy="165100"/>
          </a:xfrm>
          <a:prstGeom prst="rect">
            <a:avLst/>
          </a:prstGeom>
          <a:solidFill>
            <a:schemeClr val="accent5"/>
          </a:solidFill>
          <a:ln>
            <a:noFill/>
          </a:ln>
          <a:effec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200">
                <a:solidFill>
                  <a:schemeClr val="bg1"/>
                </a:solidFill>
                <a:effectLst/>
              </a:rPr>
              <a:t>-$</a:t>
            </a:r>
            <a:fld id="{CCB2BC6D-312D-434C-97EF-C7F0E728E937}" type="datetime'2''''''''''2'''''''''">
              <a:rPr lang="en-US" altLang="en-US" sz="1200" smtClean="0">
                <a:solidFill>
                  <a:schemeClr val="bg1"/>
                </a:solidFill>
              </a:rPr>
              <a:pPr marL="0" indent="0" algn="ctr">
                <a:spcBef>
                  <a:spcPct val="0"/>
                </a:spcBef>
                <a:spcAft>
                  <a:spcPct val="0"/>
                </a:spcAft>
                <a:buNone/>
              </a:pPr>
              <a:t>22</a:t>
            </a:fld>
            <a:endParaRPr lang="en-US" sz="1200">
              <a:solidFill>
                <a:schemeClr val="bg1"/>
              </a:solidFill>
            </a:endParaRPr>
          </a:p>
        </p:txBody>
      </p:sp>
      <p:sp>
        <p:nvSpPr>
          <p:cNvPr id="17" name="Text Placeholder 2">
            <a:extLst>
              <a:ext uri="{FF2B5EF4-FFF2-40B4-BE49-F238E27FC236}">
                <a16:creationId xmlns:a16="http://schemas.microsoft.com/office/drawing/2014/main" id="{AB479C1A-C164-E441-C734-494D3A8F82FF}"/>
              </a:ext>
            </a:extLst>
          </p:cNvPr>
          <p:cNvSpPr txBox="1">
            <a:spLocks/>
          </p:cNvSpPr>
          <p:nvPr>
            <p:custDataLst>
              <p:tags r:id="rId24"/>
            </p:custDataLst>
          </p:nvPr>
        </p:nvSpPr>
        <p:spPr bwMode="auto">
          <a:xfrm>
            <a:off x="4273550" y="5173663"/>
            <a:ext cx="54451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56FE6327-35BE-4968-ABA4-DD8FCFC043A4}" type="datetime'''''S''''t''o''''''r''''''''''''a''''''g''''''e'''''''''''''''">
              <a:rPr lang="en-US" altLang="en-US" sz="1200" smtClean="0"/>
              <a:pPr marL="0" indent="0" algn="ctr">
                <a:spcBef>
                  <a:spcPct val="0"/>
                </a:spcBef>
                <a:spcAft>
                  <a:spcPct val="0"/>
                </a:spcAft>
                <a:buNone/>
              </a:pPr>
              <a:t>Storage</a:t>
            </a:fld>
            <a:endParaRPr lang="en-US" sz="1200"/>
          </a:p>
        </p:txBody>
      </p:sp>
      <p:sp>
        <p:nvSpPr>
          <p:cNvPr id="37" name="Text Placeholder 2">
            <a:extLst>
              <a:ext uri="{FF2B5EF4-FFF2-40B4-BE49-F238E27FC236}">
                <a16:creationId xmlns:a16="http://schemas.microsoft.com/office/drawing/2014/main" id="{3D38A35F-5387-B02C-0401-18A1551E6A59}"/>
              </a:ext>
            </a:extLst>
          </p:cNvPr>
          <p:cNvSpPr txBox="1">
            <a:spLocks/>
          </p:cNvSpPr>
          <p:nvPr>
            <p:custDataLst>
              <p:tags r:id="rId25"/>
            </p:custDataLst>
          </p:nvPr>
        </p:nvSpPr>
        <p:spPr bwMode="gray">
          <a:xfrm>
            <a:off x="5168900" y="2809875"/>
            <a:ext cx="469900" cy="165100"/>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200">
                <a:solidFill>
                  <a:schemeClr val="bg1"/>
                </a:solidFill>
                <a:effectLst/>
              </a:rPr>
              <a:t>+$</a:t>
            </a:r>
            <a:fld id="{A0C26744-FA8E-4905-9B36-F01E29DA6BC8}" type="datetime'''''''''''''''''1''''''''''''''''''''''37'''''''''">
              <a:rPr lang="en-US" altLang="en-US" sz="1200" smtClean="0">
                <a:solidFill>
                  <a:schemeClr val="bg1"/>
                </a:solidFill>
              </a:rPr>
              <a:pPr marL="0" indent="0" algn="ctr">
                <a:spcBef>
                  <a:spcPct val="0"/>
                </a:spcBef>
                <a:spcAft>
                  <a:spcPct val="0"/>
                </a:spcAft>
                <a:buNone/>
              </a:pPr>
              <a:t>137</a:t>
            </a:fld>
            <a:endParaRPr lang="en-US" sz="1200">
              <a:solidFill>
                <a:schemeClr val="bg1"/>
              </a:solidFill>
            </a:endParaRPr>
          </a:p>
        </p:txBody>
      </p:sp>
      <p:sp>
        <p:nvSpPr>
          <p:cNvPr id="18" name="Text Placeholder 2">
            <a:extLst>
              <a:ext uri="{FF2B5EF4-FFF2-40B4-BE49-F238E27FC236}">
                <a16:creationId xmlns:a16="http://schemas.microsoft.com/office/drawing/2014/main" id="{C12E8B47-20D4-02AE-B7ED-62B5E7F720CA}"/>
              </a:ext>
            </a:extLst>
          </p:cNvPr>
          <p:cNvSpPr txBox="1">
            <a:spLocks/>
          </p:cNvSpPr>
          <p:nvPr>
            <p:custDataLst>
              <p:tags r:id="rId26"/>
            </p:custDataLst>
          </p:nvPr>
        </p:nvSpPr>
        <p:spPr bwMode="auto">
          <a:xfrm>
            <a:off x="5070475" y="5173663"/>
            <a:ext cx="6683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200" dirty="0"/>
              <a:t>Net value</a:t>
            </a:r>
            <a:endParaRPr lang="en-US" sz="1200" dirty="0"/>
          </a:p>
        </p:txBody>
      </p:sp>
      <p:sp>
        <p:nvSpPr>
          <p:cNvPr id="32" name="Text Placeholder 2">
            <a:extLst>
              <a:ext uri="{FF2B5EF4-FFF2-40B4-BE49-F238E27FC236}">
                <a16:creationId xmlns:a16="http://schemas.microsoft.com/office/drawing/2014/main" id="{A7C63C64-28F8-F772-D41A-32D68DC6C9B3}"/>
              </a:ext>
            </a:extLst>
          </p:cNvPr>
          <p:cNvSpPr txBox="1">
            <a:spLocks/>
          </p:cNvSpPr>
          <p:nvPr>
            <p:custDataLst>
              <p:tags r:id="rId27"/>
            </p:custDataLst>
          </p:nvPr>
        </p:nvSpPr>
        <p:spPr bwMode="auto">
          <a:xfrm>
            <a:off x="1609726" y="5173663"/>
            <a:ext cx="71437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200" dirty="0"/>
              <a:t>45Q credit</a:t>
            </a:r>
            <a:endParaRPr lang="en-US" altLang="en-US" sz="1200" dirty="0">
              <a:cs typeface="Arial"/>
            </a:endParaRPr>
          </a:p>
        </p:txBody>
      </p:sp>
      <p:sp>
        <p:nvSpPr>
          <p:cNvPr id="33" name="Text Placeholder 2">
            <a:extLst>
              <a:ext uri="{FF2B5EF4-FFF2-40B4-BE49-F238E27FC236}">
                <a16:creationId xmlns:a16="http://schemas.microsoft.com/office/drawing/2014/main" id="{400A7D84-375D-0298-A66D-587E36194A09}"/>
              </a:ext>
            </a:extLst>
          </p:cNvPr>
          <p:cNvSpPr txBox="1">
            <a:spLocks/>
          </p:cNvSpPr>
          <p:nvPr>
            <p:custDataLst>
              <p:tags r:id="rId28"/>
            </p:custDataLst>
          </p:nvPr>
        </p:nvSpPr>
        <p:spPr bwMode="gray">
          <a:xfrm>
            <a:off x="1731963" y="4451350"/>
            <a:ext cx="469900" cy="165100"/>
          </a:xfrm>
          <a:prstGeom prst="rect">
            <a:avLst/>
          </a:prstGeom>
          <a:noFill/>
          <a:ln>
            <a:noFill/>
          </a:ln>
          <a:effectLst/>
          <a:extLst>
            <a:ext uri="{909E8E84-426E-40DD-AFC4-6F175D3DCCD1}">
              <a14:hiddenFill xmlns:a14="http://schemas.microsoft.com/office/drawing/2010/main">
                <a:solidFill>
                  <a:schemeClr val="accent3"/>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200">
                <a:solidFill>
                  <a:schemeClr val="bg1"/>
                </a:solidFill>
                <a:effectLst/>
              </a:rPr>
              <a:t>+$</a:t>
            </a:r>
            <a:fld id="{34BF8803-C5E0-4E47-94D7-684788EFCBD9}" type="datetime'''''18''''''''''''''''''''''''''''''''''''''''0'''''''">
              <a:rPr lang="en-US" altLang="en-US" sz="1200" smtClean="0">
                <a:solidFill>
                  <a:schemeClr val="bg1"/>
                </a:solidFill>
              </a:rPr>
              <a:pPr marL="0" indent="0" algn="ctr">
                <a:spcBef>
                  <a:spcPct val="0"/>
                </a:spcBef>
                <a:spcAft>
                  <a:spcPct val="0"/>
                </a:spcAft>
                <a:buNone/>
              </a:pPr>
              <a:t>180</a:t>
            </a:fld>
            <a:endParaRPr lang="en-US" sz="1200">
              <a:solidFill>
                <a:schemeClr val="bg1"/>
              </a:solidFill>
            </a:endParaRPr>
          </a:p>
        </p:txBody>
      </p:sp>
      <p:sp>
        <p:nvSpPr>
          <p:cNvPr id="38" name="Text Placeholder 2">
            <a:extLst>
              <a:ext uri="{FF2B5EF4-FFF2-40B4-BE49-F238E27FC236}">
                <a16:creationId xmlns:a16="http://schemas.microsoft.com/office/drawing/2014/main" id="{4C410096-875B-57E2-3C38-5E9A369E8E1F}"/>
              </a:ext>
            </a:extLst>
          </p:cNvPr>
          <p:cNvSpPr txBox="1">
            <a:spLocks/>
          </p:cNvSpPr>
          <p:nvPr>
            <p:custDataLst>
              <p:tags r:id="rId29"/>
            </p:custDataLst>
          </p:nvPr>
        </p:nvSpPr>
        <p:spPr bwMode="auto">
          <a:xfrm>
            <a:off x="889000" y="5173663"/>
            <a:ext cx="43497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8C7035D2-7EB2-4400-BD68-CDEC16BB9A29}" type="datetime'L''C''''''''''''''''''''O''''''''''''C'''''">
              <a:rPr lang="en-US" altLang="en-US" sz="1200" smtClean="0"/>
              <a:pPr marL="0" indent="0" algn="ctr">
                <a:spcBef>
                  <a:spcPct val="0"/>
                </a:spcBef>
                <a:spcAft>
                  <a:spcPct val="0"/>
                </a:spcAft>
                <a:buNone/>
              </a:pPr>
              <a:t>LCOC</a:t>
            </a:fld>
            <a:endParaRPr lang="en-US" sz="1200"/>
          </a:p>
        </p:txBody>
      </p:sp>
      <p:sp>
        <p:nvSpPr>
          <p:cNvPr id="34" name="Text Placeholder 2">
            <a:extLst>
              <a:ext uri="{FF2B5EF4-FFF2-40B4-BE49-F238E27FC236}">
                <a16:creationId xmlns:a16="http://schemas.microsoft.com/office/drawing/2014/main" id="{F8699C81-5C3F-C165-57A3-24CFF101E9D2}"/>
              </a:ext>
            </a:extLst>
          </p:cNvPr>
          <p:cNvSpPr txBox="1">
            <a:spLocks/>
          </p:cNvSpPr>
          <p:nvPr>
            <p:custDataLst>
              <p:tags r:id="rId30"/>
            </p:custDataLst>
          </p:nvPr>
        </p:nvSpPr>
        <p:spPr bwMode="gray">
          <a:xfrm>
            <a:off x="890588" y="4283075"/>
            <a:ext cx="4318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200">
                <a:solidFill>
                  <a:schemeClr val="bg1"/>
                </a:solidFill>
              </a:rPr>
              <a:t>-$</a:t>
            </a:r>
            <a:fld id="{18830399-BCDA-4EA2-8D49-AEE31CCE8F10}" type="datetime'''''''''2''''''''''''''''''''''''''''''5''''''''''7'''">
              <a:rPr lang="en-US" altLang="en-US" sz="1200" smtClean="0">
                <a:solidFill>
                  <a:schemeClr val="bg1"/>
                </a:solidFill>
              </a:rPr>
              <a:pPr marL="0" indent="0" algn="ctr">
                <a:spcBef>
                  <a:spcPct val="0"/>
                </a:spcBef>
                <a:spcAft>
                  <a:spcPct val="0"/>
                </a:spcAft>
                <a:buNone/>
              </a:pPr>
              <a:t>257</a:t>
            </a:fld>
            <a:endParaRPr lang="en-US" sz="1200">
              <a:solidFill>
                <a:schemeClr val="bg1"/>
              </a:solidFill>
            </a:endParaRPr>
          </a:p>
        </p:txBody>
      </p:sp>
      <p:sp>
        <p:nvSpPr>
          <p:cNvPr id="174" name="Text Placeholder 10">
            <a:extLst>
              <a:ext uri="{FF2B5EF4-FFF2-40B4-BE49-F238E27FC236}">
                <a16:creationId xmlns:a16="http://schemas.microsoft.com/office/drawing/2014/main" id="{115DFB91-512B-3844-A114-92FBEDCA92F2}"/>
              </a:ext>
            </a:extLst>
          </p:cNvPr>
          <p:cNvSpPr>
            <a:spLocks noGrp="1"/>
          </p:cNvSpPr>
          <p:nvPr>
            <p:custDataLst>
              <p:tags r:id="rId31"/>
            </p:custDataLst>
          </p:nvPr>
        </p:nvSpPr>
        <p:spPr bwMode="auto">
          <a:xfrm>
            <a:off x="323850" y="2058988"/>
            <a:ext cx="37734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sz="1200" dirty="0">
                <a:ea typeface="+mn-lt"/>
                <a:cs typeface="+mn-lt"/>
              </a:rPr>
              <a:t>Permanent storage and VCOM monetization, </a:t>
            </a:r>
            <a:r>
              <a:rPr lang="en-US" sz="1200" dirty="0">
                <a:ea typeface="+mn-lt"/>
                <a:cs typeface="Arial"/>
              </a:rPr>
              <a:t>in </a:t>
            </a:r>
            <a:r>
              <a:rPr lang="en-US" sz="1200" dirty="0">
                <a:cs typeface="Arial"/>
              </a:rPr>
              <a:t>$/ton CO</a:t>
            </a:r>
            <a:r>
              <a:rPr lang="en-US" sz="1200" baseline="-25000" dirty="0">
                <a:cs typeface="Arial"/>
              </a:rPr>
              <a:t>2</a:t>
            </a:r>
          </a:p>
        </p:txBody>
      </p:sp>
      <p:sp>
        <p:nvSpPr>
          <p:cNvPr id="28" name="Text Placeholder 2">
            <a:extLst>
              <a:ext uri="{FF2B5EF4-FFF2-40B4-BE49-F238E27FC236}">
                <a16:creationId xmlns:a16="http://schemas.microsoft.com/office/drawing/2014/main" id="{0C8062AB-1238-2468-FAB7-C718281DC503}"/>
              </a:ext>
            </a:extLst>
          </p:cNvPr>
          <p:cNvSpPr txBox="1">
            <a:spLocks/>
          </p:cNvSpPr>
          <p:nvPr>
            <p:custDataLst>
              <p:tags r:id="rId32"/>
            </p:custDataLst>
          </p:nvPr>
        </p:nvSpPr>
        <p:spPr bwMode="gray">
          <a:xfrm>
            <a:off x="2590800" y="3502025"/>
            <a:ext cx="469900" cy="165100"/>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200">
                <a:solidFill>
                  <a:schemeClr val="bg1"/>
                </a:solidFill>
              </a:rPr>
              <a:t>+$</a:t>
            </a:r>
            <a:fld id="{58F85F8D-48A6-49FE-8020-26D518ACC643}" type="datetime'''2''''''''''''''''''''''''''''''5''''0'''''''''">
              <a:rPr lang="en-US" altLang="en-US" sz="1200" smtClean="0">
                <a:solidFill>
                  <a:schemeClr val="bg1"/>
                </a:solidFill>
              </a:rPr>
              <a:pPr marL="0" indent="0" algn="ctr">
                <a:spcBef>
                  <a:spcPct val="0"/>
                </a:spcBef>
                <a:spcAft>
                  <a:spcPct val="0"/>
                </a:spcAft>
                <a:buNone/>
              </a:pPr>
              <a:t>250</a:t>
            </a:fld>
            <a:endParaRPr lang="en-US" sz="1200">
              <a:solidFill>
                <a:schemeClr val="bg1"/>
              </a:solidFill>
            </a:endParaRPr>
          </a:p>
        </p:txBody>
      </p:sp>
      <p:cxnSp>
        <p:nvCxnSpPr>
          <p:cNvPr id="46" name="Straight Connector 45">
            <a:extLst>
              <a:ext uri="{FF2B5EF4-FFF2-40B4-BE49-F238E27FC236}">
                <a16:creationId xmlns:a16="http://schemas.microsoft.com/office/drawing/2014/main" id="{63947D08-7F28-8D22-D63F-6AD2225CA8D0}"/>
              </a:ext>
            </a:extLst>
          </p:cNvPr>
          <p:cNvCxnSpPr/>
          <p:nvPr>
            <p:custDataLst>
              <p:tags r:id="rId33"/>
            </p:custDataLst>
          </p:nvPr>
        </p:nvCxnSpPr>
        <p:spPr bwMode="auto">
          <a:xfrm>
            <a:off x="9332912" y="4060825"/>
            <a:ext cx="3492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96C9407C-62EE-0932-689E-F3759081FED5}"/>
              </a:ext>
            </a:extLst>
          </p:cNvPr>
          <p:cNvCxnSpPr/>
          <p:nvPr>
            <p:custDataLst>
              <p:tags r:id="rId34"/>
            </p:custDataLst>
          </p:nvPr>
        </p:nvCxnSpPr>
        <p:spPr bwMode="auto">
          <a:xfrm>
            <a:off x="10904537" y="3960813"/>
            <a:ext cx="3492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80FB9A75-268F-48E6-8F5B-D78D242DF282}"/>
              </a:ext>
            </a:extLst>
          </p:cNvPr>
          <p:cNvCxnSpPr/>
          <p:nvPr>
            <p:custDataLst>
              <p:tags r:id="rId35"/>
            </p:custDataLst>
          </p:nvPr>
        </p:nvCxnSpPr>
        <p:spPr bwMode="auto">
          <a:xfrm>
            <a:off x="10118725" y="4157663"/>
            <a:ext cx="3492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F1044BF7-A72F-4E2E-016B-BD3410675133}"/>
              </a:ext>
            </a:extLst>
          </p:cNvPr>
          <p:cNvCxnSpPr/>
          <p:nvPr>
            <p:custDataLst>
              <p:tags r:id="rId36"/>
            </p:custDataLst>
          </p:nvPr>
        </p:nvCxnSpPr>
        <p:spPr bwMode="auto">
          <a:xfrm>
            <a:off x="6977063" y="4932363"/>
            <a:ext cx="3492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2DC4AABB-1EFB-0266-C0D5-71F25859A20B}"/>
              </a:ext>
            </a:extLst>
          </p:cNvPr>
          <p:cNvCxnSpPr/>
          <p:nvPr>
            <p:custDataLst>
              <p:tags r:id="rId37"/>
            </p:custDataLst>
          </p:nvPr>
        </p:nvCxnSpPr>
        <p:spPr bwMode="auto">
          <a:xfrm>
            <a:off x="8548688" y="3995738"/>
            <a:ext cx="347663"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39FBF93A-6CAC-CEA3-D06F-ED7AD89EF4C9}"/>
              </a:ext>
            </a:extLst>
          </p:cNvPr>
          <p:cNvCxnSpPr/>
          <p:nvPr>
            <p:custDataLst>
              <p:tags r:id="rId38"/>
            </p:custDataLst>
          </p:nvPr>
        </p:nvCxnSpPr>
        <p:spPr bwMode="auto">
          <a:xfrm>
            <a:off x="7762874" y="4357688"/>
            <a:ext cx="3492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39" name="Chart 38">
            <a:extLst>
              <a:ext uri="{FF2B5EF4-FFF2-40B4-BE49-F238E27FC236}">
                <a16:creationId xmlns:a16="http://schemas.microsoft.com/office/drawing/2014/main" id="{6B600741-C231-33F8-AAC1-E2D2C1A1CD4D}"/>
              </a:ext>
            </a:extLst>
          </p:cNvPr>
          <p:cNvGraphicFramePr/>
          <p:nvPr>
            <p:custDataLst>
              <p:tags r:id="rId39"/>
            </p:custDataLst>
            <p:extLst>
              <p:ext uri="{D42A27DB-BD31-4B8C-83A1-F6EECF244321}">
                <p14:modId xmlns:p14="http://schemas.microsoft.com/office/powerpoint/2010/main" val="2575818164"/>
              </p:ext>
            </p:extLst>
          </p:nvPr>
        </p:nvGraphicFramePr>
        <p:xfrm>
          <a:off x="6283325" y="2392363"/>
          <a:ext cx="5664200" cy="2813050"/>
        </p:xfrm>
        <a:graphic>
          <a:graphicData uri="http://schemas.openxmlformats.org/drawingml/2006/chart">
            <c:chart xmlns:c="http://schemas.openxmlformats.org/drawingml/2006/chart" xmlns:r="http://schemas.openxmlformats.org/officeDocument/2006/relationships" r:id="rId70"/>
          </a:graphicData>
        </a:graphic>
      </p:graphicFrame>
      <p:sp>
        <p:nvSpPr>
          <p:cNvPr id="165" name="Text Placeholder 10">
            <a:extLst>
              <a:ext uri="{FF2B5EF4-FFF2-40B4-BE49-F238E27FC236}">
                <a16:creationId xmlns:a16="http://schemas.microsoft.com/office/drawing/2014/main" id="{115DFB91-512B-3844-A114-92FBEDCA92F2}"/>
              </a:ext>
            </a:extLst>
          </p:cNvPr>
          <p:cNvSpPr>
            <a:spLocks noGrp="1"/>
          </p:cNvSpPr>
          <p:nvPr>
            <p:custDataLst>
              <p:tags r:id="rId40"/>
            </p:custDataLst>
          </p:nvPr>
        </p:nvSpPr>
        <p:spPr bwMode="gray">
          <a:xfrm>
            <a:off x="5961063" y="5032375"/>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BC2B82C0-110A-4FCD-95BA-C6EAB9095D4C}" type="datetime'''-''''3''''''''''''''0''''''''''''''''''''''''''''''''0'">
              <a:rPr lang="en-US" altLang="en-US" sz="1200" smtClean="0">
                <a:effectLst/>
              </a:rPr>
              <a:pPr marL="0" lvl="0" indent="0" algn="r">
                <a:spcBef>
                  <a:spcPct val="0"/>
                </a:spcBef>
                <a:spcAft>
                  <a:spcPct val="0"/>
                </a:spcAft>
                <a:buNone/>
              </a:pPr>
              <a:t>-300</a:t>
            </a:fld>
            <a:endParaRPr lang="en-US" sz="1200"/>
          </a:p>
        </p:txBody>
      </p:sp>
      <p:sp>
        <p:nvSpPr>
          <p:cNvPr id="167" name="Text Placeholder 10">
            <a:extLst>
              <a:ext uri="{FF2B5EF4-FFF2-40B4-BE49-F238E27FC236}">
                <a16:creationId xmlns:a16="http://schemas.microsoft.com/office/drawing/2014/main" id="{115DFB91-512B-3844-A114-92FBEDCA92F2}"/>
              </a:ext>
            </a:extLst>
          </p:cNvPr>
          <p:cNvSpPr>
            <a:spLocks noGrp="1"/>
          </p:cNvSpPr>
          <p:nvPr>
            <p:custDataLst>
              <p:tags r:id="rId41"/>
            </p:custDataLst>
          </p:nvPr>
        </p:nvSpPr>
        <p:spPr bwMode="gray">
          <a:xfrm>
            <a:off x="5961063" y="4591050"/>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FEE0756-2F23-445B-B6B1-D0EF45C4F13C}" type="datetime'''''''''''-''''2''''''0''''''''0'''''''''''">
              <a:rPr lang="en-US" altLang="en-US" sz="1200" smtClean="0">
                <a:effectLst/>
              </a:rPr>
              <a:pPr marL="0" lvl="0" indent="0" algn="r">
                <a:spcBef>
                  <a:spcPct val="0"/>
                </a:spcBef>
                <a:spcAft>
                  <a:spcPct val="0"/>
                </a:spcAft>
                <a:buNone/>
              </a:pPr>
              <a:t>-200</a:t>
            </a:fld>
            <a:endParaRPr lang="en-US" sz="1200"/>
          </a:p>
        </p:txBody>
      </p:sp>
      <p:sp>
        <p:nvSpPr>
          <p:cNvPr id="169" name="Text Placeholder 10">
            <a:extLst>
              <a:ext uri="{FF2B5EF4-FFF2-40B4-BE49-F238E27FC236}">
                <a16:creationId xmlns:a16="http://schemas.microsoft.com/office/drawing/2014/main" id="{115DFB91-512B-3844-A114-92FBEDCA92F2}"/>
              </a:ext>
            </a:extLst>
          </p:cNvPr>
          <p:cNvSpPr>
            <a:spLocks noGrp="1"/>
          </p:cNvSpPr>
          <p:nvPr>
            <p:custDataLst>
              <p:tags r:id="rId42"/>
            </p:custDataLst>
          </p:nvPr>
        </p:nvSpPr>
        <p:spPr bwMode="gray">
          <a:xfrm>
            <a:off x="5961063" y="4149725"/>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C60A0E2F-3317-4698-9F7D-B6330A57961C}" type="datetime'''-''''1''0''''''''''''''''''''''''''''''''''''''0'''">
              <a:rPr lang="en-US" altLang="en-US" sz="1200" smtClean="0">
                <a:effectLst/>
              </a:rPr>
              <a:pPr marL="0" lvl="0" indent="0" algn="r">
                <a:spcBef>
                  <a:spcPct val="0"/>
                </a:spcBef>
                <a:spcAft>
                  <a:spcPct val="0"/>
                </a:spcAft>
                <a:buNone/>
              </a:pPr>
              <a:t>-100</a:t>
            </a:fld>
            <a:endParaRPr lang="en-US" sz="1200"/>
          </a:p>
        </p:txBody>
      </p:sp>
      <p:sp>
        <p:nvSpPr>
          <p:cNvPr id="171" name="Text Placeholder 10">
            <a:extLst>
              <a:ext uri="{FF2B5EF4-FFF2-40B4-BE49-F238E27FC236}">
                <a16:creationId xmlns:a16="http://schemas.microsoft.com/office/drawing/2014/main" id="{115DFB91-512B-3844-A114-92FBEDCA92F2}"/>
              </a:ext>
            </a:extLst>
          </p:cNvPr>
          <p:cNvSpPr>
            <a:spLocks noGrp="1"/>
          </p:cNvSpPr>
          <p:nvPr>
            <p:custDataLst>
              <p:tags r:id="rId43"/>
            </p:custDataLst>
          </p:nvPr>
        </p:nvSpPr>
        <p:spPr bwMode="gray">
          <a:xfrm>
            <a:off x="6180138" y="3708400"/>
            <a:ext cx="84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36C0AB3E-047A-405C-8D8B-48671B2A9F1B}" type="datetime'''''''''''''''''''''0'''''''''''">
              <a:rPr lang="en-US" altLang="en-US" sz="1200" smtClean="0">
                <a:effectLst/>
              </a:rPr>
              <a:pPr marL="0" lvl="0" indent="0" algn="r">
                <a:spcBef>
                  <a:spcPct val="0"/>
                </a:spcBef>
                <a:spcAft>
                  <a:spcPct val="0"/>
                </a:spcAft>
                <a:buNone/>
              </a:pPr>
              <a:t>0</a:t>
            </a:fld>
            <a:endParaRPr lang="en-US" sz="1200"/>
          </a:p>
        </p:txBody>
      </p:sp>
      <p:sp>
        <p:nvSpPr>
          <p:cNvPr id="14" name="Text Placeholder 10">
            <a:extLst>
              <a:ext uri="{FF2B5EF4-FFF2-40B4-BE49-F238E27FC236}">
                <a16:creationId xmlns:a16="http://schemas.microsoft.com/office/drawing/2014/main" id="{115DFB91-512B-3844-A114-92FBEDCA92F2}"/>
              </a:ext>
            </a:extLst>
          </p:cNvPr>
          <p:cNvSpPr>
            <a:spLocks noGrp="1"/>
          </p:cNvSpPr>
          <p:nvPr>
            <p:custDataLst>
              <p:tags r:id="rId44"/>
            </p:custDataLst>
          </p:nvPr>
        </p:nvSpPr>
        <p:spPr bwMode="gray">
          <a:xfrm>
            <a:off x="6011863" y="3267076"/>
            <a:ext cx="252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BAC41947-5085-46E9-B9D5-9E5657C3E49F}" type="datetime'''''''''''1''''''''''''''''''''0''''''''''''''''''0'">
              <a:rPr lang="en-US" altLang="en-US" sz="1200" smtClean="0">
                <a:effectLst/>
              </a:rPr>
              <a:pPr marL="0" lvl="0" indent="0" algn="r">
                <a:spcBef>
                  <a:spcPct val="0"/>
                </a:spcBef>
                <a:spcAft>
                  <a:spcPct val="0"/>
                </a:spcAft>
                <a:buNone/>
              </a:pPr>
              <a:t>100</a:t>
            </a:fld>
            <a:endParaRPr lang="en-US" sz="1200"/>
          </a:p>
        </p:txBody>
      </p:sp>
      <p:sp>
        <p:nvSpPr>
          <p:cNvPr id="15" name="Text Placeholder 10">
            <a:extLst>
              <a:ext uri="{FF2B5EF4-FFF2-40B4-BE49-F238E27FC236}">
                <a16:creationId xmlns:a16="http://schemas.microsoft.com/office/drawing/2014/main" id="{115DFB91-512B-3844-A114-92FBEDCA92F2}"/>
              </a:ext>
            </a:extLst>
          </p:cNvPr>
          <p:cNvSpPr>
            <a:spLocks noGrp="1"/>
          </p:cNvSpPr>
          <p:nvPr>
            <p:custDataLst>
              <p:tags r:id="rId45"/>
            </p:custDataLst>
          </p:nvPr>
        </p:nvSpPr>
        <p:spPr bwMode="gray">
          <a:xfrm>
            <a:off x="6011863" y="2825751"/>
            <a:ext cx="252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D80DD0DD-86C5-4B61-93A4-D019C77B0D01}" type="datetime'''''''''''''''20''''''''''''''''''''''0'''''''''''">
              <a:rPr lang="en-US" altLang="en-US" sz="1200" smtClean="0">
                <a:effectLst/>
              </a:rPr>
              <a:pPr marL="0" lvl="0" indent="0" algn="r">
                <a:spcBef>
                  <a:spcPct val="0"/>
                </a:spcBef>
                <a:spcAft>
                  <a:spcPct val="0"/>
                </a:spcAft>
                <a:buNone/>
              </a:pPr>
              <a:t>200</a:t>
            </a:fld>
            <a:endParaRPr lang="en-US" sz="1200"/>
          </a:p>
        </p:txBody>
      </p:sp>
      <p:sp>
        <p:nvSpPr>
          <p:cNvPr id="27" name="Text Placeholder 10">
            <a:extLst>
              <a:ext uri="{FF2B5EF4-FFF2-40B4-BE49-F238E27FC236}">
                <a16:creationId xmlns:a16="http://schemas.microsoft.com/office/drawing/2014/main" id="{115DFB91-512B-3844-A114-92FBEDCA92F2}"/>
              </a:ext>
            </a:extLst>
          </p:cNvPr>
          <p:cNvSpPr>
            <a:spLocks noGrp="1"/>
          </p:cNvSpPr>
          <p:nvPr>
            <p:custDataLst>
              <p:tags r:id="rId46"/>
            </p:custDataLst>
          </p:nvPr>
        </p:nvSpPr>
        <p:spPr bwMode="gray">
          <a:xfrm>
            <a:off x="6011863" y="2384426"/>
            <a:ext cx="252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5107DEF-7F43-4A1F-A1BC-DE0B8503770B}" type="datetime'3''''''''''''''''''''''''''00'">
              <a:rPr lang="en-US" altLang="en-US" sz="1200" smtClean="0">
                <a:effectLst/>
              </a:rPr>
              <a:pPr marL="0" lvl="0" indent="0" algn="r">
                <a:spcBef>
                  <a:spcPct val="0"/>
                </a:spcBef>
                <a:spcAft>
                  <a:spcPct val="0"/>
                </a:spcAft>
                <a:buNone/>
              </a:pPr>
              <a:t>300</a:t>
            </a:fld>
            <a:endParaRPr lang="en-US" sz="1200"/>
          </a:p>
        </p:txBody>
      </p:sp>
      <p:sp>
        <p:nvSpPr>
          <p:cNvPr id="63" name="Text Placeholder 2">
            <a:extLst>
              <a:ext uri="{FF2B5EF4-FFF2-40B4-BE49-F238E27FC236}">
                <a16:creationId xmlns:a16="http://schemas.microsoft.com/office/drawing/2014/main" id="{E67961E4-B4BD-AE6A-B575-360082F45643}"/>
              </a:ext>
            </a:extLst>
          </p:cNvPr>
          <p:cNvSpPr txBox="1">
            <a:spLocks/>
          </p:cNvSpPr>
          <p:nvPr>
            <p:custDataLst>
              <p:tags r:id="rId47"/>
            </p:custDataLst>
          </p:nvPr>
        </p:nvSpPr>
        <p:spPr bwMode="gray">
          <a:xfrm>
            <a:off x="6542088" y="4283075"/>
            <a:ext cx="4318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200">
                <a:solidFill>
                  <a:schemeClr val="bg1"/>
                </a:solidFill>
              </a:rPr>
              <a:t>-$</a:t>
            </a:r>
            <a:fld id="{CA55165C-3883-4F24-A15E-2E490C3326BB}" type="datetime'''''''''''''''''''''''''''2''''''''''''''''''''''''5''''''''7'">
              <a:rPr lang="en-US" altLang="en-US" sz="1200" smtClean="0">
                <a:solidFill>
                  <a:schemeClr val="bg1"/>
                </a:solidFill>
              </a:rPr>
              <a:pPr marL="0" indent="0" algn="ctr">
                <a:spcBef>
                  <a:spcPct val="0"/>
                </a:spcBef>
                <a:spcAft>
                  <a:spcPct val="0"/>
                </a:spcAft>
                <a:buNone/>
              </a:pPr>
              <a:t>257</a:t>
            </a:fld>
            <a:endParaRPr lang="en-US" sz="1200">
              <a:solidFill>
                <a:schemeClr val="bg1"/>
              </a:solidFill>
            </a:endParaRPr>
          </a:p>
        </p:txBody>
      </p:sp>
      <p:sp>
        <p:nvSpPr>
          <p:cNvPr id="57" name="Text Placeholder 2">
            <a:extLst>
              <a:ext uri="{FF2B5EF4-FFF2-40B4-BE49-F238E27FC236}">
                <a16:creationId xmlns:a16="http://schemas.microsoft.com/office/drawing/2014/main" id="{C3BC6803-1D92-458A-47EF-8A6C8FE747BF}"/>
              </a:ext>
            </a:extLst>
          </p:cNvPr>
          <p:cNvSpPr txBox="1">
            <a:spLocks/>
          </p:cNvSpPr>
          <p:nvPr>
            <p:custDataLst>
              <p:tags r:id="rId48"/>
            </p:custDataLst>
          </p:nvPr>
        </p:nvSpPr>
        <p:spPr bwMode="gray">
          <a:xfrm>
            <a:off x="9726613" y="4025900"/>
            <a:ext cx="347663" cy="165100"/>
          </a:xfrm>
          <a:prstGeom prst="rect">
            <a:avLst/>
          </a:prstGeom>
          <a:solidFill>
            <a:schemeClr val="accent5"/>
          </a:solidFill>
          <a:ln>
            <a:noFill/>
          </a:ln>
          <a:effec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200">
                <a:solidFill>
                  <a:schemeClr val="bg1"/>
                </a:solidFill>
                <a:effectLst/>
              </a:rPr>
              <a:t>-$</a:t>
            </a:r>
            <a:fld id="{BAB5764D-3CFE-424E-9FD7-062427A90236}" type="datetime'''''''''''''''''''''''''''''''''22'''''''''''''">
              <a:rPr lang="en-US" altLang="en-US" sz="1200" smtClean="0">
                <a:solidFill>
                  <a:schemeClr val="bg1"/>
                </a:solidFill>
              </a:rPr>
              <a:pPr marL="0" indent="0" algn="ctr">
                <a:spcBef>
                  <a:spcPct val="0"/>
                </a:spcBef>
                <a:spcAft>
                  <a:spcPct val="0"/>
                </a:spcAft>
                <a:buNone/>
              </a:pPr>
              <a:t>22</a:t>
            </a:fld>
            <a:endParaRPr lang="en-US" sz="1200">
              <a:solidFill>
                <a:schemeClr val="bg1"/>
              </a:solidFill>
            </a:endParaRPr>
          </a:p>
        </p:txBody>
      </p:sp>
      <p:sp>
        <p:nvSpPr>
          <p:cNvPr id="50" name="Text Placeholder 2">
            <a:extLst>
              <a:ext uri="{FF2B5EF4-FFF2-40B4-BE49-F238E27FC236}">
                <a16:creationId xmlns:a16="http://schemas.microsoft.com/office/drawing/2014/main" id="{81BA1986-2DBF-1D32-C554-49B0138CED90}"/>
              </a:ext>
            </a:extLst>
          </p:cNvPr>
          <p:cNvSpPr txBox="1">
            <a:spLocks/>
          </p:cNvSpPr>
          <p:nvPr>
            <p:custDataLst>
              <p:tags r:id="rId49"/>
            </p:custDataLst>
          </p:nvPr>
        </p:nvSpPr>
        <p:spPr bwMode="auto">
          <a:xfrm>
            <a:off x="9628188" y="5173663"/>
            <a:ext cx="54451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98B0676-A298-4818-A327-9CE9E1030DB7}" type="datetime'Sto''''''''''''''''''''r''''''''''a''''g''''''''''''''''e'''''">
              <a:rPr lang="en-US" altLang="en-US" sz="1200" smtClean="0"/>
              <a:pPr marL="0" indent="0" algn="ctr">
                <a:spcBef>
                  <a:spcPct val="0"/>
                </a:spcBef>
                <a:spcAft>
                  <a:spcPct val="0"/>
                </a:spcAft>
                <a:buNone/>
              </a:pPr>
              <a:t>Storage</a:t>
            </a:fld>
            <a:endParaRPr lang="en-US" sz="1200"/>
          </a:p>
        </p:txBody>
      </p:sp>
      <p:sp>
        <p:nvSpPr>
          <p:cNvPr id="58" name="Text Placeholder 2">
            <a:extLst>
              <a:ext uri="{FF2B5EF4-FFF2-40B4-BE49-F238E27FC236}">
                <a16:creationId xmlns:a16="http://schemas.microsoft.com/office/drawing/2014/main" id="{37262EF9-B999-F3FA-0938-1D9EB748CE13}"/>
              </a:ext>
            </a:extLst>
          </p:cNvPr>
          <p:cNvSpPr txBox="1">
            <a:spLocks/>
          </p:cNvSpPr>
          <p:nvPr>
            <p:custDataLst>
              <p:tags r:id="rId50"/>
            </p:custDataLst>
          </p:nvPr>
        </p:nvSpPr>
        <p:spPr bwMode="gray">
          <a:xfrm>
            <a:off x="10493375" y="3976688"/>
            <a:ext cx="3857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200">
                <a:solidFill>
                  <a:schemeClr val="bg1"/>
                </a:solidFill>
              </a:rPr>
              <a:t>+$</a:t>
            </a:r>
            <a:fld id="{3A220337-B84F-43A7-929C-6CACF6681FCE}" type="datetime'''''''''''''''''4''''''''''''''''4'''''''''''''''">
              <a:rPr lang="en-US" altLang="en-US" sz="1200" smtClean="0">
                <a:solidFill>
                  <a:schemeClr val="bg1"/>
                </a:solidFill>
              </a:rPr>
              <a:pPr marL="0" indent="0" algn="ctr">
                <a:spcBef>
                  <a:spcPct val="0"/>
                </a:spcBef>
                <a:spcAft>
                  <a:spcPct val="0"/>
                </a:spcAft>
                <a:buNone/>
              </a:pPr>
              <a:t>44</a:t>
            </a:fld>
            <a:endParaRPr lang="en-US" sz="1200">
              <a:solidFill>
                <a:schemeClr val="bg1"/>
              </a:solidFill>
            </a:endParaRPr>
          </a:p>
        </p:txBody>
      </p:sp>
      <p:sp>
        <p:nvSpPr>
          <p:cNvPr id="51" name="Text Placeholder 2">
            <a:extLst>
              <a:ext uri="{FF2B5EF4-FFF2-40B4-BE49-F238E27FC236}">
                <a16:creationId xmlns:a16="http://schemas.microsoft.com/office/drawing/2014/main" id="{8C8E7946-0CBE-4384-3732-0CFE880083CD}"/>
              </a:ext>
            </a:extLst>
          </p:cNvPr>
          <p:cNvSpPr txBox="1">
            <a:spLocks/>
          </p:cNvSpPr>
          <p:nvPr>
            <p:custDataLst>
              <p:tags r:id="rId51"/>
            </p:custDataLst>
          </p:nvPr>
        </p:nvSpPr>
        <p:spPr bwMode="auto">
          <a:xfrm>
            <a:off x="10375900" y="5173663"/>
            <a:ext cx="619125"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200" dirty="0"/>
              <a:t>EOR revenue</a:t>
            </a:r>
            <a:endParaRPr lang="en-US" sz="1200" dirty="0"/>
          </a:p>
        </p:txBody>
      </p:sp>
      <p:sp>
        <p:nvSpPr>
          <p:cNvPr id="62" name="Text Placeholder 2">
            <a:extLst>
              <a:ext uri="{FF2B5EF4-FFF2-40B4-BE49-F238E27FC236}">
                <a16:creationId xmlns:a16="http://schemas.microsoft.com/office/drawing/2014/main" id="{E4300E11-7934-81D1-3B87-BF74D07EAF04}"/>
              </a:ext>
            </a:extLst>
          </p:cNvPr>
          <p:cNvSpPr txBox="1">
            <a:spLocks/>
          </p:cNvSpPr>
          <p:nvPr>
            <p:custDataLst>
              <p:tags r:id="rId52"/>
            </p:custDataLst>
          </p:nvPr>
        </p:nvSpPr>
        <p:spPr bwMode="gray">
          <a:xfrm>
            <a:off x="11298238" y="3959225"/>
            <a:ext cx="3476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200">
                <a:solidFill>
                  <a:schemeClr val="bg1"/>
                </a:solidFill>
              </a:rPr>
              <a:t>-$</a:t>
            </a:r>
            <a:fld id="{AA07B37F-5808-45DD-A542-B88F60D02B2A}" type="datetime'''''''''''3''''''''''''''''''''''''''''''''7'''''''''''''''''">
              <a:rPr lang="en-US" altLang="en-US" sz="1200" smtClean="0">
                <a:solidFill>
                  <a:schemeClr val="bg1"/>
                </a:solidFill>
              </a:rPr>
              <a:pPr marL="0" indent="0" algn="ctr">
                <a:spcBef>
                  <a:spcPct val="0"/>
                </a:spcBef>
                <a:spcAft>
                  <a:spcPct val="0"/>
                </a:spcAft>
                <a:buNone/>
              </a:pPr>
              <a:t>37</a:t>
            </a:fld>
            <a:endParaRPr lang="en-US" sz="1200">
              <a:solidFill>
                <a:schemeClr val="bg1"/>
              </a:solidFill>
            </a:endParaRPr>
          </a:p>
        </p:txBody>
      </p:sp>
      <p:sp>
        <p:nvSpPr>
          <p:cNvPr id="60" name="Text Placeholder 2">
            <a:extLst>
              <a:ext uri="{FF2B5EF4-FFF2-40B4-BE49-F238E27FC236}">
                <a16:creationId xmlns:a16="http://schemas.microsoft.com/office/drawing/2014/main" id="{63971DB5-7017-8685-1C9F-134940DA60B3}"/>
              </a:ext>
            </a:extLst>
          </p:cNvPr>
          <p:cNvSpPr txBox="1">
            <a:spLocks/>
          </p:cNvSpPr>
          <p:nvPr>
            <p:custDataLst>
              <p:tags r:id="rId53"/>
            </p:custDataLst>
          </p:nvPr>
        </p:nvSpPr>
        <p:spPr bwMode="auto">
          <a:xfrm>
            <a:off x="11137900" y="5173663"/>
            <a:ext cx="6683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200" dirty="0"/>
              <a:t>Net value</a:t>
            </a:r>
            <a:endParaRPr lang="en-US" sz="1200" dirty="0"/>
          </a:p>
        </p:txBody>
      </p:sp>
      <p:sp>
        <p:nvSpPr>
          <p:cNvPr id="59" name="Text Placeholder 2">
            <a:extLst>
              <a:ext uri="{FF2B5EF4-FFF2-40B4-BE49-F238E27FC236}">
                <a16:creationId xmlns:a16="http://schemas.microsoft.com/office/drawing/2014/main" id="{5BC17755-B3C7-EA25-1F46-69544DF034BC}"/>
              </a:ext>
            </a:extLst>
          </p:cNvPr>
          <p:cNvSpPr txBox="1">
            <a:spLocks/>
          </p:cNvSpPr>
          <p:nvPr>
            <p:custDataLst>
              <p:tags r:id="rId54"/>
            </p:custDataLst>
          </p:nvPr>
        </p:nvSpPr>
        <p:spPr bwMode="gray">
          <a:xfrm>
            <a:off x="8940800" y="3944938"/>
            <a:ext cx="347663" cy="165100"/>
          </a:xfrm>
          <a:prstGeom prst="rect">
            <a:avLst/>
          </a:prstGeom>
          <a:solidFill>
            <a:schemeClr val="accent5"/>
          </a:solidFill>
          <a:ln>
            <a:noFill/>
          </a:ln>
          <a:effec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200">
                <a:solidFill>
                  <a:schemeClr val="bg1"/>
                </a:solidFill>
              </a:rPr>
              <a:t>-$</a:t>
            </a:r>
            <a:fld id="{78A5F41F-60DB-40B1-8F0F-F2A7FF5D8BF3}" type="datetime'''''''''1''''''''''''''''''''''''''''5'''''''''''">
              <a:rPr lang="en-US" altLang="en-US" sz="1200" smtClean="0">
                <a:solidFill>
                  <a:schemeClr val="bg1"/>
                </a:solidFill>
              </a:rPr>
              <a:pPr marL="0" indent="0" algn="ctr">
                <a:spcBef>
                  <a:spcPct val="0"/>
                </a:spcBef>
                <a:spcAft>
                  <a:spcPct val="0"/>
                </a:spcAft>
                <a:buNone/>
              </a:pPr>
              <a:t>15</a:t>
            </a:fld>
            <a:endParaRPr lang="en-US" sz="1200">
              <a:solidFill>
                <a:schemeClr val="bg1"/>
              </a:solidFill>
            </a:endParaRPr>
          </a:p>
        </p:txBody>
      </p:sp>
      <p:sp>
        <p:nvSpPr>
          <p:cNvPr id="52" name="Text Placeholder 2">
            <a:extLst>
              <a:ext uri="{FF2B5EF4-FFF2-40B4-BE49-F238E27FC236}">
                <a16:creationId xmlns:a16="http://schemas.microsoft.com/office/drawing/2014/main" id="{678AA466-3BCB-5B78-AADE-A0E0835B2568}"/>
              </a:ext>
            </a:extLst>
          </p:cNvPr>
          <p:cNvSpPr txBox="1">
            <a:spLocks/>
          </p:cNvSpPr>
          <p:nvPr>
            <p:custDataLst>
              <p:tags r:id="rId55"/>
            </p:custDataLst>
          </p:nvPr>
        </p:nvSpPr>
        <p:spPr bwMode="auto">
          <a:xfrm>
            <a:off x="8129588" y="5173663"/>
            <a:ext cx="4016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A88A4F5B-256B-4892-9F7E-B2F57C06426F}" type="datetime'''''L''''C''''''''''''''''''''''F''''''''S'''''''''''''">
              <a:rPr lang="en-US" altLang="en-US" sz="1200" smtClean="0"/>
              <a:pPr marL="0" indent="0" algn="ctr">
                <a:spcBef>
                  <a:spcPct val="0"/>
                </a:spcBef>
                <a:spcAft>
                  <a:spcPct val="0"/>
                </a:spcAft>
                <a:buNone/>
              </a:pPr>
              <a:t>LCFS</a:t>
            </a:fld>
            <a:endParaRPr lang="en-US" sz="1200"/>
          </a:p>
        </p:txBody>
      </p:sp>
      <p:sp>
        <p:nvSpPr>
          <p:cNvPr id="54" name="Text Placeholder 2">
            <a:extLst>
              <a:ext uri="{FF2B5EF4-FFF2-40B4-BE49-F238E27FC236}">
                <a16:creationId xmlns:a16="http://schemas.microsoft.com/office/drawing/2014/main" id="{61E7C8C4-64B5-526E-7A3A-060FA96137AC}"/>
              </a:ext>
            </a:extLst>
          </p:cNvPr>
          <p:cNvSpPr txBox="1">
            <a:spLocks/>
          </p:cNvSpPr>
          <p:nvPr>
            <p:custDataLst>
              <p:tags r:id="rId56"/>
            </p:custDataLst>
          </p:nvPr>
        </p:nvSpPr>
        <p:spPr bwMode="gray">
          <a:xfrm>
            <a:off x="8137525" y="4094163"/>
            <a:ext cx="3857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200">
                <a:solidFill>
                  <a:schemeClr val="bg1"/>
                </a:solidFill>
              </a:rPr>
              <a:t>+$</a:t>
            </a:r>
            <a:fld id="{AD1A0F12-1CB4-44DF-B74A-96AD09BC4532}" type="datetime'''''''''''''''8''''''''''''''2'''''''''''''''''''''">
              <a:rPr lang="en-US" altLang="en-US" sz="1200" smtClean="0">
                <a:solidFill>
                  <a:schemeClr val="bg1"/>
                </a:solidFill>
              </a:rPr>
              <a:pPr marL="0" indent="0" algn="ctr">
                <a:spcBef>
                  <a:spcPct val="0"/>
                </a:spcBef>
                <a:spcAft>
                  <a:spcPct val="0"/>
                </a:spcAft>
                <a:buNone/>
              </a:pPr>
              <a:t>82</a:t>
            </a:fld>
            <a:endParaRPr lang="en-US" sz="1200">
              <a:solidFill>
                <a:schemeClr val="bg1"/>
              </a:solidFill>
            </a:endParaRPr>
          </a:p>
        </p:txBody>
      </p:sp>
      <p:sp>
        <p:nvSpPr>
          <p:cNvPr id="55" name="Text Placeholder 2">
            <a:extLst>
              <a:ext uri="{FF2B5EF4-FFF2-40B4-BE49-F238E27FC236}">
                <a16:creationId xmlns:a16="http://schemas.microsoft.com/office/drawing/2014/main" id="{BC99F821-5C94-B622-78C2-683B83C7E35E}"/>
              </a:ext>
            </a:extLst>
          </p:cNvPr>
          <p:cNvSpPr txBox="1">
            <a:spLocks/>
          </p:cNvSpPr>
          <p:nvPr>
            <p:custDataLst>
              <p:tags r:id="rId57"/>
            </p:custDataLst>
          </p:nvPr>
        </p:nvSpPr>
        <p:spPr bwMode="auto">
          <a:xfrm>
            <a:off x="7186613" y="5173663"/>
            <a:ext cx="71437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200" dirty="0"/>
              <a:t>45Q credit</a:t>
            </a:r>
            <a:endParaRPr lang="en-US" dirty="0"/>
          </a:p>
        </p:txBody>
      </p:sp>
      <p:sp>
        <p:nvSpPr>
          <p:cNvPr id="56" name="Text Placeholder 2">
            <a:extLst>
              <a:ext uri="{FF2B5EF4-FFF2-40B4-BE49-F238E27FC236}">
                <a16:creationId xmlns:a16="http://schemas.microsoft.com/office/drawing/2014/main" id="{84CAC7E7-7552-CDB0-4E78-C189459C67E9}"/>
              </a:ext>
            </a:extLst>
          </p:cNvPr>
          <p:cNvSpPr txBox="1">
            <a:spLocks/>
          </p:cNvSpPr>
          <p:nvPr>
            <p:custDataLst>
              <p:tags r:id="rId58"/>
            </p:custDataLst>
          </p:nvPr>
        </p:nvSpPr>
        <p:spPr bwMode="gray">
          <a:xfrm>
            <a:off x="7308850" y="4562475"/>
            <a:ext cx="469900" cy="165100"/>
          </a:xfrm>
          <a:prstGeom prst="rect">
            <a:avLst/>
          </a:prstGeom>
          <a:noFill/>
          <a:ln>
            <a:noFill/>
          </a:ln>
          <a:effectLst/>
          <a:extLst>
            <a:ext uri="{909E8E84-426E-40DD-AFC4-6F175D3DCCD1}">
              <a14:hiddenFill xmlns:a14="http://schemas.microsoft.com/office/drawing/2010/main">
                <a:solidFill>
                  <a:schemeClr val="accent3"/>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200">
                <a:solidFill>
                  <a:schemeClr val="bg1"/>
                </a:solidFill>
              </a:rPr>
              <a:t>+$</a:t>
            </a:r>
            <a:fld id="{D276ADD0-8C56-4433-907F-1FF8FB3D6BE7}" type="datetime'''13''''''''''''''''''''''''''''''''''''0'''''">
              <a:rPr lang="en-US" altLang="en-US" sz="1200" smtClean="0">
                <a:solidFill>
                  <a:schemeClr val="bg1"/>
                </a:solidFill>
              </a:rPr>
              <a:pPr marL="0" indent="0" algn="ctr">
                <a:spcBef>
                  <a:spcPct val="0"/>
                </a:spcBef>
                <a:spcAft>
                  <a:spcPct val="0"/>
                </a:spcAft>
                <a:buNone/>
              </a:pPr>
              <a:t>130</a:t>
            </a:fld>
            <a:endParaRPr lang="en-US" sz="1200">
              <a:solidFill>
                <a:schemeClr val="bg1"/>
              </a:solidFill>
            </a:endParaRPr>
          </a:p>
        </p:txBody>
      </p:sp>
      <p:sp>
        <p:nvSpPr>
          <p:cNvPr id="61" name="Text Placeholder 2">
            <a:extLst>
              <a:ext uri="{FF2B5EF4-FFF2-40B4-BE49-F238E27FC236}">
                <a16:creationId xmlns:a16="http://schemas.microsoft.com/office/drawing/2014/main" id="{8310C92A-E76A-C970-991C-C442D5F32FA7}"/>
              </a:ext>
            </a:extLst>
          </p:cNvPr>
          <p:cNvSpPr txBox="1">
            <a:spLocks/>
          </p:cNvSpPr>
          <p:nvPr>
            <p:custDataLst>
              <p:tags r:id="rId59"/>
            </p:custDataLst>
          </p:nvPr>
        </p:nvSpPr>
        <p:spPr bwMode="auto">
          <a:xfrm>
            <a:off x="6540500" y="5173663"/>
            <a:ext cx="43497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C4B49C76-2BAE-4B13-8932-F2EBBCD0EC33}" type="datetime'L''''''''''''''''''C''''''''''''''''OC'''''''''''''''''''''">
              <a:rPr lang="en-US" altLang="en-US" sz="1200" smtClean="0"/>
              <a:pPr marL="0" indent="0" algn="ctr">
                <a:spcBef>
                  <a:spcPct val="0"/>
                </a:spcBef>
                <a:spcAft>
                  <a:spcPct val="0"/>
                </a:spcAft>
                <a:buNone/>
              </a:pPr>
              <a:t>LCOC</a:t>
            </a:fld>
            <a:endParaRPr lang="en-US" sz="1200"/>
          </a:p>
        </p:txBody>
      </p:sp>
      <p:sp>
        <p:nvSpPr>
          <p:cNvPr id="53" name="Text Placeholder 2">
            <a:extLst>
              <a:ext uri="{FF2B5EF4-FFF2-40B4-BE49-F238E27FC236}">
                <a16:creationId xmlns:a16="http://schemas.microsoft.com/office/drawing/2014/main" id="{5E899D71-9D4C-D844-4B6E-7FB9102EE70A}"/>
              </a:ext>
            </a:extLst>
          </p:cNvPr>
          <p:cNvSpPr txBox="1">
            <a:spLocks/>
          </p:cNvSpPr>
          <p:nvPr>
            <p:custDataLst>
              <p:tags r:id="rId60"/>
            </p:custDataLst>
          </p:nvPr>
        </p:nvSpPr>
        <p:spPr bwMode="auto">
          <a:xfrm>
            <a:off x="8785226" y="5173663"/>
            <a:ext cx="6572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3BC60920-DF6E-40EE-8A30-443BCDD0B893}" type="datetime'T''r''a''''n''''''''s''p''''''''''o''''rt'''''''''''''''''''''">
              <a:rPr lang="en-US" altLang="en-US" sz="1200" smtClean="0"/>
              <a:pPr marL="0" indent="0" algn="ctr">
                <a:spcBef>
                  <a:spcPct val="0"/>
                </a:spcBef>
                <a:spcAft>
                  <a:spcPct val="0"/>
                </a:spcAft>
                <a:buNone/>
              </a:pPr>
              <a:t>Transport</a:t>
            </a:fld>
            <a:endParaRPr lang="en-US" sz="1200"/>
          </a:p>
        </p:txBody>
      </p:sp>
      <p:sp>
        <p:nvSpPr>
          <p:cNvPr id="209" name="TextBox 208">
            <a:extLst>
              <a:ext uri="{FF2B5EF4-FFF2-40B4-BE49-F238E27FC236}">
                <a16:creationId xmlns:a16="http://schemas.microsoft.com/office/drawing/2014/main" id="{458EF086-EDD4-56A8-E1D9-A6C3F5F99E1F}"/>
              </a:ext>
            </a:extLst>
          </p:cNvPr>
          <p:cNvSpPr txBox="1"/>
          <p:nvPr/>
        </p:nvSpPr>
        <p:spPr bwMode="gray">
          <a:xfrm>
            <a:off x="6348325" y="2050891"/>
            <a:ext cx="3202075" cy="276999"/>
          </a:xfrm>
          <a:prstGeom prst="rect">
            <a:avLst/>
          </a:prstGeom>
          <a:noFill/>
        </p:spPr>
        <p:txBody>
          <a:bodyPr wrap="square">
            <a:spAutoFit/>
          </a:bodyPr>
          <a:lstStyle/>
          <a:p>
            <a:pPr marL="0" indent="0">
              <a:spcBef>
                <a:spcPct val="0"/>
              </a:spcBef>
              <a:spcAft>
                <a:spcPct val="0"/>
              </a:spcAft>
              <a:buNone/>
            </a:pPr>
            <a:r>
              <a:rPr lang="en-US" sz="1200" dirty="0">
                <a:ea typeface="+mn-lt"/>
                <a:cs typeface="+mn-lt"/>
              </a:rPr>
              <a:t>EOR and LCFS monetization, </a:t>
            </a:r>
            <a:r>
              <a:rPr lang="en-US" sz="1200" dirty="0">
                <a:cs typeface="Arial"/>
              </a:rPr>
              <a:t>$/ton CO</a:t>
            </a:r>
            <a:r>
              <a:rPr lang="en-US" sz="1200" baseline="-25000" dirty="0">
                <a:cs typeface="Arial"/>
              </a:rPr>
              <a:t>2</a:t>
            </a:r>
            <a:endParaRPr lang="en-US" sz="1200" baseline="-25000" dirty="0"/>
          </a:p>
        </p:txBody>
      </p:sp>
    </p:spTree>
    <p:custDataLst>
      <p:tags r:id="rId1"/>
    </p:custDataLst>
    <p:extLst>
      <p:ext uri="{BB962C8B-B14F-4D97-AF65-F5344CB8AC3E}">
        <p14:creationId xmlns:p14="http://schemas.microsoft.com/office/powerpoint/2010/main" val="6820622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FC867-85B1-5C04-8023-0ADBE8D2F07E}"/>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6EAFCFA-FF9E-A9F5-84D6-0679D1E3A40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think-cell data - do not delete" hidden="1">
                        <a:extLst>
                          <a:ext uri="{FF2B5EF4-FFF2-40B4-BE49-F238E27FC236}">
                            <a16:creationId xmlns:a16="http://schemas.microsoft.com/office/drawing/2014/main" id="{36EAFCFA-FF9E-A9F5-84D6-0679D1E3A40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8" name="Rectangle: Rounded Corners 37">
            <a:extLst>
              <a:ext uri="{FF2B5EF4-FFF2-40B4-BE49-F238E27FC236}">
                <a16:creationId xmlns:a16="http://schemas.microsoft.com/office/drawing/2014/main" id="{D3B6AD1B-3E14-298A-2171-289B2D32BC5E}"/>
              </a:ext>
            </a:extLst>
          </p:cNvPr>
          <p:cNvSpPr/>
          <p:nvPr/>
        </p:nvSpPr>
        <p:spPr bwMode="gray">
          <a:xfrm>
            <a:off x="2074360" y="2073286"/>
            <a:ext cx="3488234" cy="3858910"/>
          </a:xfrm>
          <a:prstGeom prst="rect">
            <a:avLst/>
          </a:prstGeom>
          <a:solidFill>
            <a:schemeClr val="accent2">
              <a:lumMod val="10000"/>
              <a:lumOff val="90000"/>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9" name="Rectangle: Rounded Corners 38">
            <a:extLst>
              <a:ext uri="{FF2B5EF4-FFF2-40B4-BE49-F238E27FC236}">
                <a16:creationId xmlns:a16="http://schemas.microsoft.com/office/drawing/2014/main" id="{DE16BC5C-E3BD-E92C-D9A0-AF109C4E826A}"/>
              </a:ext>
            </a:extLst>
          </p:cNvPr>
          <p:cNvSpPr/>
          <p:nvPr/>
        </p:nvSpPr>
        <p:spPr bwMode="gray">
          <a:xfrm>
            <a:off x="5706566" y="2073286"/>
            <a:ext cx="3488234" cy="3858910"/>
          </a:xfrm>
          <a:prstGeom prst="rect">
            <a:avLst/>
          </a:prstGeom>
          <a:solidFill>
            <a:schemeClr val="accent2">
              <a:lumMod val="10000"/>
              <a:lumOff val="90000"/>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6" name="Title 5">
            <a:extLst>
              <a:ext uri="{FF2B5EF4-FFF2-40B4-BE49-F238E27FC236}">
                <a16:creationId xmlns:a16="http://schemas.microsoft.com/office/drawing/2014/main" id="{1F36B782-1E7A-9314-EC09-B6BB173A991B}"/>
              </a:ext>
            </a:extLst>
          </p:cNvPr>
          <p:cNvSpPr>
            <a:spLocks noGrp="1"/>
          </p:cNvSpPr>
          <p:nvPr>
            <p:ph type="title"/>
          </p:nvPr>
        </p:nvSpPr>
        <p:spPr>
          <a:xfrm>
            <a:off x="330200" y="523318"/>
            <a:ext cx="11531600" cy="882788"/>
          </a:xfrm>
        </p:spPr>
        <p:txBody>
          <a:bodyPr vert="horz">
            <a:noAutofit/>
          </a:bodyPr>
          <a:lstStyle/>
          <a:p>
            <a:r>
              <a:rPr lang="en-US" dirty="0">
                <a:cs typeface="Arial"/>
              </a:rPr>
              <a:t>Future technology developments expected to drive DAC LCOC to &lt;$300 per ton CO</a:t>
            </a:r>
            <a:r>
              <a:rPr lang="en-US" baseline="-25000" dirty="0">
                <a:cs typeface="Arial"/>
              </a:rPr>
              <a:t>2</a:t>
            </a:r>
            <a:r>
              <a:rPr lang="en-US" dirty="0">
                <a:cs typeface="Arial"/>
              </a:rPr>
              <a:t> in 2030</a:t>
            </a:r>
            <a:endParaRPr lang="en-US" dirty="0"/>
          </a:p>
        </p:txBody>
      </p:sp>
      <p:sp>
        <p:nvSpPr>
          <p:cNvPr id="26" name="btfpNotesBox962619">
            <a:extLst>
              <a:ext uri="{FF2B5EF4-FFF2-40B4-BE49-F238E27FC236}">
                <a16:creationId xmlns:a16="http://schemas.microsoft.com/office/drawing/2014/main" id="{181320AA-4491-44E8-40D0-108C874C8B5D}"/>
              </a:ext>
            </a:extLst>
          </p:cNvPr>
          <p:cNvSpPr txBox="1"/>
          <p:nvPr>
            <p:custDataLst>
              <p:tags r:id="rId3"/>
            </p:custDataLst>
          </p:nvPr>
        </p:nvSpPr>
        <p:spPr bwMode="gray">
          <a:xfrm>
            <a:off x="329184" y="6272784"/>
            <a:ext cx="9816013" cy="492443"/>
          </a:xfrm>
          <a:prstGeom prst="rect">
            <a:avLst/>
          </a:prstGeom>
          <a:noFill/>
        </p:spPr>
        <p:txBody>
          <a:bodyPr vert="horz" wrap="square" lIns="0" tIns="0" rIns="0" bIns="0" rtlCol="0" anchor="b">
            <a:spAutoFit/>
          </a:bodyPr>
          <a:lstStyle/>
          <a:p>
            <a:pPr>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a:defRPr/>
            </a:pPr>
            <a:endParaRPr lang="en-US" sz="800" dirty="0">
              <a:solidFill>
                <a:srgbClr val="000000"/>
              </a:solidFill>
              <a:latin typeface="Arial"/>
            </a:endParaRPr>
          </a:p>
          <a:p>
            <a:pPr>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Carbon Herald,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9"/>
              </a:rPr>
              <a:t>New Study Places Future Direct Air Capture Costs in </a:t>
            </a:r>
            <a:r>
              <a:rPr lang="en-US" sz="800" dirty="0">
                <a:solidFill>
                  <a:srgbClr val="000000"/>
                </a:solidFill>
                <a:latin typeface="Arial"/>
                <a:hlinkClick r:id="rId9"/>
              </a:rPr>
              <a:t>a</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9"/>
              </a:rPr>
              <a:t> $230-$540 Range</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(2024); </a:t>
            </a:r>
            <a:r>
              <a:rPr kumimoji="0" lang="en-US" sz="800" b="0" i="0" u="none" strike="noStrike" kern="1200" cap="none" spc="0" normalizeH="0" baseline="0" noProof="0" dirty="0" err="1">
                <a:ln>
                  <a:noFill/>
                </a:ln>
                <a:solidFill>
                  <a:srgbClr val="000000"/>
                </a:solidFill>
                <a:effectLst/>
                <a:uLnTx/>
                <a:uFillTx/>
                <a:latin typeface="Arial"/>
                <a:ea typeface="+mn-ea"/>
                <a:cs typeface="+mn-cs"/>
              </a:rPr>
              <a:t>Climeworks</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0"/>
              </a:rPr>
              <a:t>Next generation tech powers </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10"/>
              </a:rPr>
              <a:t>Climeworks</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0"/>
              </a:rPr>
              <a:t>’ megaton leap </a:t>
            </a:r>
            <a:r>
              <a:rPr kumimoji="0" lang="en-US" sz="800" b="0" i="0" u="none" strike="noStrike" kern="1200" cap="none" spc="0" normalizeH="0" baseline="0" noProof="0" dirty="0">
                <a:ln>
                  <a:noFill/>
                </a:ln>
                <a:solidFill>
                  <a:srgbClr val="000000"/>
                </a:solidFill>
                <a:effectLst/>
                <a:uLnTx/>
                <a:uFillTx/>
                <a:latin typeface="Arial"/>
                <a:ea typeface="+mn-ea"/>
                <a:cs typeface="+mn-cs"/>
              </a:rPr>
              <a:t>(2024).</a:t>
            </a:r>
          </a:p>
          <a:p>
            <a:pPr>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Michelle Priscilla, </a:t>
            </a:r>
            <a:r>
              <a:rPr lang="en-US" sz="800" dirty="0">
                <a:solidFill>
                  <a:srgbClr val="000000"/>
                </a:solidFill>
                <a:latin typeface="Arial"/>
              </a:rPr>
              <a:t>Christian Sandjaja</a:t>
            </a:r>
            <a:r>
              <a:rPr kumimoji="0" lang="en-US" sz="800" b="0" i="0" u="none" strike="noStrike" kern="1200" cap="none" spc="0" normalizeH="0" baseline="0" noProof="0" dirty="0">
                <a:ln>
                  <a:noFill/>
                </a:ln>
                <a:solidFill>
                  <a:srgbClr val="000000"/>
                </a:solidFill>
                <a:effectLst/>
                <a:uLnTx/>
                <a:uFillTx/>
                <a:latin typeface="Arial"/>
                <a:ea typeface="+mn-ea"/>
                <a:cs typeface="+mn-cs"/>
              </a:rPr>
              <a:t>, Hyae Ryung Kim, and </a:t>
            </a:r>
            <a:r>
              <a:rPr lang="en-US" sz="800" dirty="0">
                <a:solidFill>
                  <a:srgbClr val="000000"/>
                </a:solidFill>
                <a:hlinkClick r:id="rId11"/>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2"/>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13"/>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Rectangle 7">
            <a:extLst>
              <a:ext uri="{FF2B5EF4-FFF2-40B4-BE49-F238E27FC236}">
                <a16:creationId xmlns:a16="http://schemas.microsoft.com/office/drawing/2014/main" id="{9C686919-3298-EA3A-327F-7199EEC3B117}"/>
              </a:ext>
            </a:extLst>
          </p:cNvPr>
          <p:cNvSpPr/>
          <p:nvPr/>
        </p:nvSpPr>
        <p:spPr bwMode="gray">
          <a:xfrm>
            <a:off x="495884" y="68051"/>
            <a:ext cx="2430196" cy="36576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a:solidFill>
                  <a:srgbClr val="FFFFFF"/>
                </a:solidFill>
                <a:latin typeface="Arial"/>
              </a:rPr>
              <a:t>DAC</a:t>
            </a:r>
            <a:endParaRPr lang="en-US"/>
          </a:p>
        </p:txBody>
      </p:sp>
      <p:sp>
        <p:nvSpPr>
          <p:cNvPr id="13" name="Oval 12">
            <a:extLst>
              <a:ext uri="{FF2B5EF4-FFF2-40B4-BE49-F238E27FC236}">
                <a16:creationId xmlns:a16="http://schemas.microsoft.com/office/drawing/2014/main" id="{524779B9-E94E-BD9B-316F-4A6135B36FB9}"/>
              </a:ext>
            </a:extLst>
          </p:cNvPr>
          <p:cNvSpPr/>
          <p:nvPr/>
        </p:nvSpPr>
        <p:spPr bwMode="gray">
          <a:xfrm>
            <a:off x="0" y="45720"/>
            <a:ext cx="416560" cy="406400"/>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a:solidFill>
                  <a:srgbClr val="FFFFFF"/>
                </a:solidFill>
                <a:latin typeface="Arial"/>
              </a:rPr>
              <a:t>1</a:t>
            </a:r>
            <a:endParaRPr lang="en-US" sz="1600" b="1">
              <a:solidFill>
                <a:srgbClr val="FFFFFF"/>
              </a:solidFill>
              <a:latin typeface="Arial"/>
              <a:cs typeface="Arial"/>
            </a:endParaRPr>
          </a:p>
        </p:txBody>
      </p:sp>
      <p:pic>
        <p:nvPicPr>
          <p:cNvPr id="3" name="Picture 2" descr="Governance - CCS+ Initiative">
            <a:extLst>
              <a:ext uri="{FF2B5EF4-FFF2-40B4-BE49-F238E27FC236}">
                <a16:creationId xmlns:a16="http://schemas.microsoft.com/office/drawing/2014/main" id="{BE01A89E-AF2D-8A53-C6AD-C1F5909EE291}"/>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881656" y="2091159"/>
            <a:ext cx="1873643" cy="739595"/>
          </a:xfrm>
          <a:prstGeom prst="rect">
            <a:avLst/>
          </a:prstGeom>
        </p:spPr>
      </p:pic>
      <p:pic>
        <p:nvPicPr>
          <p:cNvPr id="4" name="Picture 3" descr="Climeworks is a Verve Ventures Portfolio Company">
            <a:extLst>
              <a:ext uri="{FF2B5EF4-FFF2-40B4-BE49-F238E27FC236}">
                <a16:creationId xmlns:a16="http://schemas.microsoft.com/office/drawing/2014/main" id="{9996E9E5-882F-00C7-D308-CC20CE92CA79}"/>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509632" y="1934675"/>
            <a:ext cx="1882101" cy="1080597"/>
          </a:xfrm>
          <a:prstGeom prst="rect">
            <a:avLst/>
          </a:prstGeom>
        </p:spPr>
      </p:pic>
      <p:grpSp>
        <p:nvGrpSpPr>
          <p:cNvPr id="18" name="btfpColumnHeaderBox348561">
            <a:extLst>
              <a:ext uri="{FF2B5EF4-FFF2-40B4-BE49-F238E27FC236}">
                <a16:creationId xmlns:a16="http://schemas.microsoft.com/office/drawing/2014/main" id="{57574A9F-FE89-7CD3-6565-003704B76892}"/>
              </a:ext>
            </a:extLst>
          </p:cNvPr>
          <p:cNvGrpSpPr/>
          <p:nvPr>
            <p:custDataLst>
              <p:tags r:id="rId4"/>
            </p:custDataLst>
          </p:nvPr>
        </p:nvGrpSpPr>
        <p:grpSpPr>
          <a:xfrm>
            <a:off x="329184" y="1554480"/>
            <a:ext cx="8893173" cy="318998"/>
            <a:chOff x="330200" y="1676802"/>
            <a:chExt cx="5495528" cy="175301"/>
          </a:xfrm>
        </p:grpSpPr>
        <p:sp>
          <p:nvSpPr>
            <p:cNvPr id="16" name="btfpColumnHeaderBoxText348561">
              <a:extLst>
                <a:ext uri="{FF2B5EF4-FFF2-40B4-BE49-F238E27FC236}">
                  <a16:creationId xmlns:a16="http://schemas.microsoft.com/office/drawing/2014/main" id="{A97A0DCD-94A7-C5A0-1982-71A5482BE28C}"/>
                </a:ext>
              </a:extLst>
            </p:cNvPr>
            <p:cNvSpPr txBox="1"/>
            <p:nvPr/>
          </p:nvSpPr>
          <p:spPr bwMode="gray">
            <a:xfrm>
              <a:off x="330200" y="1676802"/>
              <a:ext cx="5495528" cy="175301"/>
            </a:xfrm>
            <a:prstGeom prst="rect">
              <a:avLst/>
            </a:prstGeom>
            <a:noFill/>
          </p:spPr>
          <p:txBody>
            <a:bodyPr vert="horz" wrap="square" lIns="36036" tIns="36036" rIns="36036" bIns="36036" rtlCol="0" anchor="b">
              <a:spAutoFit/>
            </a:bodyPr>
            <a:lstStyle/>
            <a:p>
              <a:pPr>
                <a:defRPr/>
              </a:pPr>
              <a:r>
                <a:rPr lang="en-US" sz="1600" b="1" dirty="0">
                  <a:solidFill>
                    <a:srgbClr val="000000"/>
                  </a:solidFill>
                  <a:ea typeface="+mn-lt"/>
                  <a:cs typeface="+mn-lt"/>
                </a:rPr>
                <a:t>Companies project a substantial LCOC reduction</a:t>
              </a:r>
              <a:endParaRPr lang="en-US" sz="1600" b="1" dirty="0">
                <a:cs typeface="Arial"/>
              </a:endParaRPr>
            </a:p>
          </p:txBody>
        </p:sp>
        <p:cxnSp>
          <p:nvCxnSpPr>
            <p:cNvPr id="17" name="btfpColumnHeaderBoxLine348561">
              <a:extLst>
                <a:ext uri="{FF2B5EF4-FFF2-40B4-BE49-F238E27FC236}">
                  <a16:creationId xmlns:a16="http://schemas.microsoft.com/office/drawing/2014/main" id="{DE8DA448-7B3E-7F59-6103-A8FF1194D29B}"/>
                </a:ext>
              </a:extLst>
            </p:cNvPr>
            <p:cNvCxnSpPr/>
            <p:nvPr/>
          </p:nvCxnSpPr>
          <p:spPr bwMode="gray">
            <a:xfrm>
              <a:off x="330200" y="1852103"/>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2" name="TextBox 8">
            <a:extLst>
              <a:ext uri="{FF2B5EF4-FFF2-40B4-BE49-F238E27FC236}">
                <a16:creationId xmlns:a16="http://schemas.microsoft.com/office/drawing/2014/main" id="{AF44999F-B16A-7F45-741B-00DD39EB30D8}"/>
              </a:ext>
            </a:extLst>
          </p:cNvPr>
          <p:cNvSpPr txBox="1"/>
          <p:nvPr/>
        </p:nvSpPr>
        <p:spPr bwMode="gray">
          <a:xfrm>
            <a:off x="9428480" y="1554480"/>
            <a:ext cx="2433320" cy="4397885"/>
          </a:xfrm>
          <a:prstGeom prst="rect">
            <a:avLst/>
          </a:prstGeom>
          <a:solidFill>
            <a:srgbClr val="E3E8EE"/>
          </a:solidFill>
          <a:ln w="9525" cap="flat" cmpd="sng" algn="ctr">
            <a:noFill/>
            <a:prstDash val="solid"/>
            <a:round/>
            <a:headEnd type="none" w="med" len="med"/>
            <a:tailEnd type="none" w="med" len="med"/>
          </a:ln>
        </p:spPr>
        <p:txBody>
          <a:bodyPr wrap="square" lIns="137160" tIns="137160" rIns="274320" bIns="137160" rtlCol="0" anchor="t">
            <a:noAutofit/>
          </a:bodyPr>
          <a:lstStyle/>
          <a:p>
            <a:pPr marL="0" marR="0" lvl="0" indent="0" algn="l" defTabSz="711200" rtl="0" eaLnBrk="1" fontAlgn="auto" latinLnBrk="0" hangingPunct="1">
              <a:lnSpc>
                <a:spcPct val="100000"/>
              </a:lnSpc>
              <a:spcBef>
                <a:spcPts val="1200"/>
              </a:spcBef>
              <a:spcAft>
                <a:spcPts val="60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Observations</a:t>
            </a:r>
            <a:endParaRPr lang="en-US" sz="1050" b="1" dirty="0">
              <a:solidFill>
                <a:srgbClr val="000000"/>
              </a:solidFill>
              <a:latin typeface="Arial"/>
              <a:cs typeface="Arial"/>
            </a:endParaRPr>
          </a:p>
          <a:p>
            <a:pPr marL="171450" indent="-171450" defTabSz="711200">
              <a:spcAft>
                <a:spcPts val="400"/>
              </a:spcAft>
              <a:buFont typeface="Arial" panose="020B0604020202020204" pitchFamily="34" charset="0"/>
              <a:buChar char="•"/>
              <a:defRPr/>
            </a:pPr>
            <a:r>
              <a:rPr lang="en-US" sz="1100" dirty="0">
                <a:ea typeface="+mn-lt"/>
                <a:cs typeface="+mn-lt"/>
              </a:rPr>
              <a:t>Achieving &lt;$300/</a:t>
            </a:r>
            <a:r>
              <a:rPr lang="en-US" sz="1100" dirty="0" err="1">
                <a:ea typeface="+mn-lt"/>
                <a:cs typeface="+mn-lt"/>
              </a:rPr>
              <a:t>tCO</a:t>
            </a:r>
            <a:r>
              <a:rPr lang="en-US" sz="1100" dirty="0">
                <a:ea typeface="+mn-lt"/>
                <a:cs typeface="+mn-lt"/>
              </a:rPr>
              <a:t>₂ will require </a:t>
            </a:r>
            <a:r>
              <a:rPr lang="en-US" sz="1100" b="1" dirty="0">
                <a:ea typeface="+mn-lt"/>
                <a:cs typeface="+mn-lt"/>
              </a:rPr>
              <a:t>better capture materials, efficient system designs, large-scale deployment, clean energy integration, and steady funding.</a:t>
            </a:r>
          </a:p>
          <a:p>
            <a:pPr marL="171450" indent="-171450" defTabSz="711200">
              <a:spcAft>
                <a:spcPts val="400"/>
              </a:spcAft>
              <a:buFont typeface="Arial" panose="020B0604020202020204" pitchFamily="34" charset="0"/>
              <a:buChar char="•"/>
              <a:defRPr/>
            </a:pPr>
            <a:r>
              <a:rPr lang="en-US" sz="1100" dirty="0">
                <a:ea typeface="+mn-lt"/>
                <a:cs typeface="+mn-lt"/>
              </a:rPr>
              <a:t>Carbon Engineering is advancing its </a:t>
            </a:r>
            <a:r>
              <a:rPr lang="en-US" sz="1100" b="1" dirty="0">
                <a:ea typeface="+mn-lt"/>
                <a:cs typeface="+mn-lt"/>
              </a:rPr>
              <a:t>KOH-based liquid solvent process </a:t>
            </a:r>
            <a:r>
              <a:rPr lang="en-US" sz="1100" dirty="0">
                <a:ea typeface="+mn-lt"/>
                <a:cs typeface="+mn-lt"/>
              </a:rPr>
              <a:t>with </a:t>
            </a:r>
            <a:r>
              <a:rPr lang="en-US" sz="1100" b="1" dirty="0">
                <a:ea typeface="+mn-lt"/>
                <a:cs typeface="+mn-lt"/>
              </a:rPr>
              <a:t>centralized regeneration units </a:t>
            </a:r>
            <a:r>
              <a:rPr lang="en-US" sz="1100" dirty="0">
                <a:ea typeface="+mn-lt"/>
                <a:cs typeface="+mn-lt"/>
              </a:rPr>
              <a:t>to cut costs, supported by industrial partners, U.S. DoE funding, and 45Q incentives.</a:t>
            </a:r>
          </a:p>
          <a:p>
            <a:pPr marL="171450" indent="-171450" defTabSz="711200">
              <a:spcAft>
                <a:spcPts val="400"/>
              </a:spcAft>
              <a:buFont typeface="Arial" panose="020B0604020202020204" pitchFamily="34" charset="0"/>
              <a:buChar char="•"/>
              <a:defRPr/>
            </a:pPr>
            <a:r>
              <a:rPr lang="en-US" sz="1100" dirty="0" err="1">
                <a:ea typeface="+mn-lt"/>
                <a:cs typeface="+mn-lt"/>
              </a:rPr>
              <a:t>Climeworks</a:t>
            </a:r>
            <a:r>
              <a:rPr lang="en-US" sz="1100" dirty="0">
                <a:ea typeface="+mn-lt"/>
                <a:cs typeface="+mn-lt"/>
              </a:rPr>
              <a:t> is scaling </a:t>
            </a:r>
            <a:r>
              <a:rPr lang="en-US" sz="1100" b="1" dirty="0">
                <a:ea typeface="+mn-lt"/>
                <a:cs typeface="+mn-lt"/>
              </a:rPr>
              <a:t>Gen 3 solid-sorbent modules </a:t>
            </a:r>
            <a:r>
              <a:rPr lang="en-US" sz="1100" dirty="0">
                <a:ea typeface="+mn-lt"/>
                <a:cs typeface="+mn-lt"/>
              </a:rPr>
              <a:t>that boost capacity, lower energy use, and extend material life, backed by $650M in funding, renewable power, and long-term offtake deals.</a:t>
            </a:r>
            <a:endParaRPr kumimoji="0" lang="en-US" sz="1100" i="0" u="none" strike="noStrike" kern="1200" cap="none" spc="0" normalizeH="0" baseline="0" noProof="0" dirty="0">
              <a:ln>
                <a:noFill/>
              </a:ln>
              <a:solidFill>
                <a:srgbClr val="000000"/>
              </a:solidFill>
              <a:effectLst/>
              <a:uLnTx/>
              <a:uFillTx/>
              <a:latin typeface="Arial"/>
              <a:ea typeface="+mn-ea"/>
              <a:cs typeface="Arial"/>
            </a:endParaRPr>
          </a:p>
        </p:txBody>
      </p:sp>
      <p:sp>
        <p:nvSpPr>
          <p:cNvPr id="12" name="Rectangle 11">
            <a:extLst>
              <a:ext uri="{FF2B5EF4-FFF2-40B4-BE49-F238E27FC236}">
                <a16:creationId xmlns:a16="http://schemas.microsoft.com/office/drawing/2014/main" id="{49B2F94B-ED79-FF89-19F3-F734009F1879}"/>
              </a:ext>
            </a:extLst>
          </p:cNvPr>
          <p:cNvSpPr/>
          <p:nvPr/>
        </p:nvSpPr>
        <p:spPr bwMode="gray">
          <a:xfrm>
            <a:off x="495885" y="2759070"/>
            <a:ext cx="1406488" cy="34936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buNone/>
            </a:pPr>
            <a:r>
              <a:rPr lang="en-US" sz="1100" b="1" dirty="0">
                <a:solidFill>
                  <a:schemeClr val="tx1"/>
                </a:solidFill>
              </a:rPr>
              <a:t>LCOC before (2024)</a:t>
            </a:r>
          </a:p>
        </p:txBody>
      </p:sp>
      <p:sp>
        <p:nvSpPr>
          <p:cNvPr id="21" name="Rectangle 20">
            <a:extLst>
              <a:ext uri="{FF2B5EF4-FFF2-40B4-BE49-F238E27FC236}">
                <a16:creationId xmlns:a16="http://schemas.microsoft.com/office/drawing/2014/main" id="{CFF8AFA0-258C-5B5E-4817-33AE9B976958}"/>
              </a:ext>
            </a:extLst>
          </p:cNvPr>
          <p:cNvSpPr/>
          <p:nvPr/>
        </p:nvSpPr>
        <p:spPr bwMode="gray">
          <a:xfrm>
            <a:off x="2162564" y="2759070"/>
            <a:ext cx="3311830" cy="34936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100" b="1" dirty="0">
                <a:solidFill>
                  <a:schemeClr val="tx1"/>
                </a:solidFill>
                <a:cs typeface="Arial"/>
              </a:rPr>
              <a:t>$600-$1,000/tCO</a:t>
            </a:r>
            <a:r>
              <a:rPr lang="en-US" sz="1100" b="1" baseline="-25000" dirty="0">
                <a:solidFill>
                  <a:schemeClr val="tx1"/>
                </a:solidFill>
                <a:cs typeface="Arial"/>
              </a:rPr>
              <a:t>2</a:t>
            </a:r>
          </a:p>
        </p:txBody>
      </p:sp>
      <p:sp>
        <p:nvSpPr>
          <p:cNvPr id="32" name="Rectangle 31">
            <a:extLst>
              <a:ext uri="{FF2B5EF4-FFF2-40B4-BE49-F238E27FC236}">
                <a16:creationId xmlns:a16="http://schemas.microsoft.com/office/drawing/2014/main" id="{F98A7A8E-6002-E88C-BB72-58028D30E07C}"/>
              </a:ext>
            </a:extLst>
          </p:cNvPr>
          <p:cNvSpPr/>
          <p:nvPr/>
        </p:nvSpPr>
        <p:spPr bwMode="gray">
          <a:xfrm>
            <a:off x="5794770" y="2759070"/>
            <a:ext cx="3311830" cy="34936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100" b="1" dirty="0">
                <a:solidFill>
                  <a:schemeClr val="tx1"/>
                </a:solidFill>
                <a:cs typeface="Arial"/>
              </a:rPr>
              <a:t>$600/tCO</a:t>
            </a:r>
            <a:r>
              <a:rPr lang="en-US" sz="1100" b="1" baseline="-25000" dirty="0">
                <a:solidFill>
                  <a:schemeClr val="tx1"/>
                </a:solidFill>
                <a:cs typeface="Arial"/>
              </a:rPr>
              <a:t>2</a:t>
            </a:r>
            <a:endParaRPr lang="en-US" sz="1100" b="1" dirty="0">
              <a:solidFill>
                <a:schemeClr val="tx1"/>
              </a:solidFill>
              <a:cs typeface="Arial"/>
            </a:endParaRPr>
          </a:p>
        </p:txBody>
      </p:sp>
      <p:cxnSp>
        <p:nvCxnSpPr>
          <p:cNvPr id="36" name="Straight Connector 35">
            <a:extLst>
              <a:ext uri="{FF2B5EF4-FFF2-40B4-BE49-F238E27FC236}">
                <a16:creationId xmlns:a16="http://schemas.microsoft.com/office/drawing/2014/main" id="{1C54646A-14D9-355D-1399-C1FB42C178AD}"/>
              </a:ext>
            </a:extLst>
          </p:cNvPr>
          <p:cNvCxnSpPr>
            <a:cxnSpLocks/>
          </p:cNvCxnSpPr>
          <p:nvPr/>
        </p:nvCxnSpPr>
        <p:spPr bwMode="gray">
          <a:xfrm>
            <a:off x="495885" y="3147488"/>
            <a:ext cx="8610715" cy="0"/>
          </a:xfrm>
          <a:prstGeom prst="line">
            <a:avLst/>
          </a:prstGeom>
          <a:ln w="9525" cap="flat">
            <a:solidFill>
              <a:schemeClr val="bg1">
                <a:lumMod val="85000"/>
              </a:schemeClr>
            </a:solidFill>
            <a:prstDash val="dash"/>
            <a:miter lim="800000"/>
            <a:tailEnd type="none" w="med" len="lg"/>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14A20DDE-62ED-1F41-89B4-7B956C2BB534}"/>
              </a:ext>
            </a:extLst>
          </p:cNvPr>
          <p:cNvSpPr/>
          <p:nvPr/>
        </p:nvSpPr>
        <p:spPr bwMode="gray">
          <a:xfrm>
            <a:off x="495885" y="3180812"/>
            <a:ext cx="1406488" cy="34936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buNone/>
            </a:pPr>
            <a:r>
              <a:rPr lang="en-US" sz="1100" b="1" dirty="0">
                <a:solidFill>
                  <a:schemeClr val="tx1"/>
                </a:solidFill>
              </a:rPr>
              <a:t>LCOC after (future)</a:t>
            </a:r>
          </a:p>
        </p:txBody>
      </p:sp>
      <p:sp>
        <p:nvSpPr>
          <p:cNvPr id="51" name="Rectangle 50">
            <a:extLst>
              <a:ext uri="{FF2B5EF4-FFF2-40B4-BE49-F238E27FC236}">
                <a16:creationId xmlns:a16="http://schemas.microsoft.com/office/drawing/2014/main" id="{17334417-082D-88CF-7C46-EEEE213FF2A1}"/>
              </a:ext>
            </a:extLst>
          </p:cNvPr>
          <p:cNvSpPr/>
          <p:nvPr/>
        </p:nvSpPr>
        <p:spPr bwMode="gray">
          <a:xfrm>
            <a:off x="2162564" y="3180812"/>
            <a:ext cx="3311830" cy="34936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100" b="1" dirty="0">
                <a:solidFill>
                  <a:schemeClr val="tx1"/>
                </a:solidFill>
                <a:cs typeface="Arial"/>
              </a:rPr>
              <a:t>$341/tCO</a:t>
            </a:r>
            <a:r>
              <a:rPr lang="en-US" sz="1100" b="1" baseline="-25000" dirty="0">
                <a:solidFill>
                  <a:schemeClr val="tx1"/>
                </a:solidFill>
                <a:cs typeface="Arial"/>
              </a:rPr>
              <a:t>2</a:t>
            </a:r>
            <a:r>
              <a:rPr lang="en-US" sz="1100" b="1" dirty="0">
                <a:solidFill>
                  <a:schemeClr val="tx1"/>
                </a:solidFill>
                <a:cs typeface="Arial"/>
              </a:rPr>
              <a:t> </a:t>
            </a:r>
            <a:endParaRPr lang="en-US" sz="1100" b="1" baseline="-25000" dirty="0">
              <a:solidFill>
                <a:schemeClr val="tx1"/>
              </a:solidFill>
              <a:cs typeface="Arial"/>
            </a:endParaRPr>
          </a:p>
        </p:txBody>
      </p:sp>
      <p:sp>
        <p:nvSpPr>
          <p:cNvPr id="52" name="Rectangle 51">
            <a:extLst>
              <a:ext uri="{FF2B5EF4-FFF2-40B4-BE49-F238E27FC236}">
                <a16:creationId xmlns:a16="http://schemas.microsoft.com/office/drawing/2014/main" id="{B57CF961-E8D3-176C-04BD-22E19C5CBC04}"/>
              </a:ext>
            </a:extLst>
          </p:cNvPr>
          <p:cNvSpPr/>
          <p:nvPr/>
        </p:nvSpPr>
        <p:spPr bwMode="gray">
          <a:xfrm>
            <a:off x="5794770" y="3180812"/>
            <a:ext cx="3311830" cy="34936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100" b="1" dirty="0">
                <a:solidFill>
                  <a:schemeClr val="tx1"/>
                </a:solidFill>
                <a:cs typeface="Arial"/>
              </a:rPr>
              <a:t>$250-$300/tCO</a:t>
            </a:r>
            <a:r>
              <a:rPr lang="en-US" sz="1100" b="1" baseline="-25000" dirty="0">
                <a:solidFill>
                  <a:schemeClr val="tx1"/>
                </a:solidFill>
                <a:cs typeface="Arial"/>
              </a:rPr>
              <a:t>2 </a:t>
            </a:r>
            <a:r>
              <a:rPr lang="en-US" sz="1100" b="1" dirty="0">
                <a:solidFill>
                  <a:schemeClr val="tx1"/>
                </a:solidFill>
                <a:cs typeface="Arial"/>
              </a:rPr>
              <a:t>by 2030 </a:t>
            </a:r>
            <a:endParaRPr lang="en-US" sz="1100" b="1" baseline="-25000" dirty="0">
              <a:solidFill>
                <a:schemeClr val="tx1"/>
              </a:solidFill>
              <a:cs typeface="Arial"/>
            </a:endParaRPr>
          </a:p>
        </p:txBody>
      </p:sp>
      <p:cxnSp>
        <p:nvCxnSpPr>
          <p:cNvPr id="53" name="Straight Connector 52">
            <a:extLst>
              <a:ext uri="{FF2B5EF4-FFF2-40B4-BE49-F238E27FC236}">
                <a16:creationId xmlns:a16="http://schemas.microsoft.com/office/drawing/2014/main" id="{3FE65E71-9C42-5A71-E1BF-F68ABD240392}"/>
              </a:ext>
            </a:extLst>
          </p:cNvPr>
          <p:cNvCxnSpPr>
            <a:cxnSpLocks/>
          </p:cNvCxnSpPr>
          <p:nvPr/>
        </p:nvCxnSpPr>
        <p:spPr bwMode="gray">
          <a:xfrm>
            <a:off x="495885" y="3551812"/>
            <a:ext cx="8610715" cy="0"/>
          </a:xfrm>
          <a:prstGeom prst="line">
            <a:avLst/>
          </a:prstGeom>
          <a:ln w="9525" cap="flat">
            <a:solidFill>
              <a:schemeClr val="bg1">
                <a:lumMod val="85000"/>
              </a:schemeClr>
            </a:solidFill>
            <a:prstDash val="dash"/>
            <a:miter lim="800000"/>
            <a:tailEnd type="none" w="med" len="lg"/>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96F50498-E0CC-1479-FC40-CF3BE8651666}"/>
              </a:ext>
            </a:extLst>
          </p:cNvPr>
          <p:cNvSpPr/>
          <p:nvPr/>
        </p:nvSpPr>
        <p:spPr bwMode="gray">
          <a:xfrm>
            <a:off x="495885" y="3569229"/>
            <a:ext cx="1406488" cy="34936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lang="en-US" sz="1100" b="1" dirty="0">
                <a:solidFill>
                  <a:schemeClr val="tx1"/>
                </a:solidFill>
              </a:rPr>
              <a:t>Key technology (innovation)</a:t>
            </a:r>
          </a:p>
        </p:txBody>
      </p:sp>
      <p:sp>
        <p:nvSpPr>
          <p:cNvPr id="56" name="Rectangle 55">
            <a:extLst>
              <a:ext uri="{FF2B5EF4-FFF2-40B4-BE49-F238E27FC236}">
                <a16:creationId xmlns:a16="http://schemas.microsoft.com/office/drawing/2014/main" id="{33394983-209A-D334-B7D3-01640F68932B}"/>
              </a:ext>
            </a:extLst>
          </p:cNvPr>
          <p:cNvSpPr/>
          <p:nvPr/>
        </p:nvSpPr>
        <p:spPr bwMode="gray">
          <a:xfrm>
            <a:off x="2162564" y="3569229"/>
            <a:ext cx="3311830" cy="34936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100" dirty="0">
                <a:solidFill>
                  <a:schemeClr val="tx1"/>
                </a:solidFill>
                <a:cs typeface="Arial"/>
              </a:rPr>
              <a:t>KOH-based air contactor, pellet reactor, and calciner loop</a:t>
            </a:r>
            <a:endParaRPr lang="en-US" sz="1100" baseline="-25000" dirty="0">
              <a:solidFill>
                <a:schemeClr val="tx1"/>
              </a:solidFill>
              <a:cs typeface="Arial"/>
            </a:endParaRPr>
          </a:p>
        </p:txBody>
      </p:sp>
      <p:sp>
        <p:nvSpPr>
          <p:cNvPr id="57" name="Rectangle 56">
            <a:extLst>
              <a:ext uri="{FF2B5EF4-FFF2-40B4-BE49-F238E27FC236}">
                <a16:creationId xmlns:a16="http://schemas.microsoft.com/office/drawing/2014/main" id="{CCC03A67-8A73-2D56-72C3-8AB44D7F5C37}"/>
              </a:ext>
            </a:extLst>
          </p:cNvPr>
          <p:cNvSpPr/>
          <p:nvPr/>
        </p:nvSpPr>
        <p:spPr bwMode="gray">
          <a:xfrm>
            <a:off x="5794770" y="3569229"/>
            <a:ext cx="3311830" cy="34936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100">
                <a:solidFill>
                  <a:schemeClr val="tx1"/>
                </a:solidFill>
                <a:cs typeface="Arial"/>
              </a:rPr>
              <a:t>Gen 3 modular DAC with 2x capacity, 50% less energy, 3x sorbent life</a:t>
            </a:r>
          </a:p>
        </p:txBody>
      </p:sp>
      <p:cxnSp>
        <p:nvCxnSpPr>
          <p:cNvPr id="58" name="Straight Connector 57">
            <a:extLst>
              <a:ext uri="{FF2B5EF4-FFF2-40B4-BE49-F238E27FC236}">
                <a16:creationId xmlns:a16="http://schemas.microsoft.com/office/drawing/2014/main" id="{AEF69107-0949-E1D9-1AA3-C6938BCBAD1E}"/>
              </a:ext>
            </a:extLst>
          </p:cNvPr>
          <p:cNvCxnSpPr>
            <a:cxnSpLocks/>
          </p:cNvCxnSpPr>
          <p:nvPr/>
        </p:nvCxnSpPr>
        <p:spPr bwMode="gray">
          <a:xfrm>
            <a:off x="495885" y="3929932"/>
            <a:ext cx="8610715" cy="0"/>
          </a:xfrm>
          <a:prstGeom prst="line">
            <a:avLst/>
          </a:prstGeom>
          <a:ln w="9525" cap="flat">
            <a:solidFill>
              <a:schemeClr val="bg1">
                <a:lumMod val="85000"/>
              </a:schemeClr>
            </a:solidFill>
            <a:prstDash val="dash"/>
            <a:miter lim="800000"/>
            <a:tailEnd type="none" w="med" len="lg"/>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C8B56E90-25C7-D690-C178-866B9D16E272}"/>
              </a:ext>
            </a:extLst>
          </p:cNvPr>
          <p:cNvSpPr/>
          <p:nvPr/>
        </p:nvSpPr>
        <p:spPr bwMode="gray">
          <a:xfrm>
            <a:off x="495885" y="3963196"/>
            <a:ext cx="1406488" cy="34936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buNone/>
            </a:pPr>
            <a:r>
              <a:rPr lang="en-US" sz="1100" b="1" dirty="0">
                <a:solidFill>
                  <a:schemeClr val="tx1"/>
                </a:solidFill>
              </a:rPr>
              <a:t>R&amp;D improvement</a:t>
            </a:r>
          </a:p>
        </p:txBody>
      </p:sp>
      <p:sp>
        <p:nvSpPr>
          <p:cNvPr id="61" name="Rectangle 60">
            <a:extLst>
              <a:ext uri="{FF2B5EF4-FFF2-40B4-BE49-F238E27FC236}">
                <a16:creationId xmlns:a16="http://schemas.microsoft.com/office/drawing/2014/main" id="{801B1ADC-80BD-D750-0EE7-055685BD443C}"/>
              </a:ext>
            </a:extLst>
          </p:cNvPr>
          <p:cNvSpPr/>
          <p:nvPr/>
        </p:nvSpPr>
        <p:spPr bwMode="gray">
          <a:xfrm>
            <a:off x="2162564" y="3963196"/>
            <a:ext cx="3311830" cy="34936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100" dirty="0">
                <a:solidFill>
                  <a:schemeClr val="tx1"/>
                </a:solidFill>
                <a:cs typeface="Arial"/>
              </a:rPr>
              <a:t>Optimize solvent regeneration and </a:t>
            </a:r>
            <a:br>
              <a:rPr lang="en-US" sz="1100" dirty="0">
                <a:solidFill>
                  <a:schemeClr val="tx1"/>
                </a:solidFill>
                <a:cs typeface="Arial"/>
              </a:rPr>
            </a:br>
            <a:r>
              <a:rPr lang="en-US" sz="1100" dirty="0">
                <a:solidFill>
                  <a:schemeClr val="tx1"/>
                </a:solidFill>
                <a:cs typeface="Arial"/>
              </a:rPr>
              <a:t>thermal integration</a:t>
            </a:r>
            <a:endParaRPr lang="en-US" sz="1100" baseline="-25000" dirty="0">
              <a:solidFill>
                <a:schemeClr val="tx1"/>
              </a:solidFill>
              <a:cs typeface="Arial"/>
            </a:endParaRPr>
          </a:p>
        </p:txBody>
      </p:sp>
      <p:sp>
        <p:nvSpPr>
          <p:cNvPr id="62" name="Rectangle 61">
            <a:extLst>
              <a:ext uri="{FF2B5EF4-FFF2-40B4-BE49-F238E27FC236}">
                <a16:creationId xmlns:a16="http://schemas.microsoft.com/office/drawing/2014/main" id="{5745885E-12E6-2952-C129-A41F65B62366}"/>
              </a:ext>
            </a:extLst>
          </p:cNvPr>
          <p:cNvSpPr/>
          <p:nvPr/>
        </p:nvSpPr>
        <p:spPr bwMode="gray">
          <a:xfrm>
            <a:off x="5794770" y="3963196"/>
            <a:ext cx="3311830" cy="34936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100" dirty="0">
                <a:solidFill>
                  <a:schemeClr val="tx1"/>
                </a:solidFill>
                <a:cs typeface="Arial"/>
              </a:rPr>
              <a:t>Develop high-stability solid sorbents and modular collectors</a:t>
            </a:r>
          </a:p>
        </p:txBody>
      </p:sp>
      <p:cxnSp>
        <p:nvCxnSpPr>
          <p:cNvPr id="63" name="Straight Connector 62">
            <a:extLst>
              <a:ext uri="{FF2B5EF4-FFF2-40B4-BE49-F238E27FC236}">
                <a16:creationId xmlns:a16="http://schemas.microsoft.com/office/drawing/2014/main" id="{4FC23BC2-C67B-0307-E778-F1E600BF0FC6}"/>
              </a:ext>
            </a:extLst>
          </p:cNvPr>
          <p:cNvCxnSpPr>
            <a:cxnSpLocks/>
          </p:cNvCxnSpPr>
          <p:nvPr/>
        </p:nvCxnSpPr>
        <p:spPr bwMode="gray">
          <a:xfrm>
            <a:off x="495885" y="4334197"/>
            <a:ext cx="8610715" cy="0"/>
          </a:xfrm>
          <a:prstGeom prst="line">
            <a:avLst/>
          </a:prstGeom>
          <a:ln w="9525" cap="flat">
            <a:solidFill>
              <a:schemeClr val="bg1">
                <a:lumMod val="85000"/>
              </a:schemeClr>
            </a:solidFill>
            <a:prstDash val="dash"/>
            <a:miter lim="800000"/>
            <a:tailEnd type="none" w="med" len="lg"/>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BCEBD681-13D5-0E36-ADBE-9F17B98A6F9F}"/>
              </a:ext>
            </a:extLst>
          </p:cNvPr>
          <p:cNvSpPr/>
          <p:nvPr/>
        </p:nvSpPr>
        <p:spPr bwMode="gray">
          <a:xfrm>
            <a:off x="495885" y="4346461"/>
            <a:ext cx="1406488" cy="34936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buNone/>
            </a:pPr>
            <a:r>
              <a:rPr lang="en-US" sz="1100" b="1" dirty="0">
                <a:solidFill>
                  <a:schemeClr val="tx1"/>
                </a:solidFill>
              </a:rPr>
              <a:t>Air contractor design</a:t>
            </a:r>
          </a:p>
        </p:txBody>
      </p:sp>
      <p:sp>
        <p:nvSpPr>
          <p:cNvPr id="66" name="Rectangle 65">
            <a:extLst>
              <a:ext uri="{FF2B5EF4-FFF2-40B4-BE49-F238E27FC236}">
                <a16:creationId xmlns:a16="http://schemas.microsoft.com/office/drawing/2014/main" id="{D1F2891C-902A-0616-2C5D-EE84D89789C0}"/>
              </a:ext>
            </a:extLst>
          </p:cNvPr>
          <p:cNvSpPr/>
          <p:nvPr/>
        </p:nvSpPr>
        <p:spPr bwMode="gray">
          <a:xfrm>
            <a:off x="2162564" y="4346461"/>
            <a:ext cx="3311830" cy="34936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100">
                <a:solidFill>
                  <a:schemeClr val="tx1"/>
                </a:solidFill>
                <a:cs typeface="Arial"/>
              </a:rPr>
              <a:t>Cooling tower-style structure for large air throughput</a:t>
            </a:r>
            <a:endParaRPr lang="en-US" sz="1100" baseline="-25000">
              <a:solidFill>
                <a:schemeClr val="tx1"/>
              </a:solidFill>
              <a:cs typeface="Arial"/>
            </a:endParaRPr>
          </a:p>
        </p:txBody>
      </p:sp>
      <p:sp>
        <p:nvSpPr>
          <p:cNvPr id="67" name="Rectangle 66">
            <a:extLst>
              <a:ext uri="{FF2B5EF4-FFF2-40B4-BE49-F238E27FC236}">
                <a16:creationId xmlns:a16="http://schemas.microsoft.com/office/drawing/2014/main" id="{35A94222-D34C-680E-9ECA-21B1F262F2F6}"/>
              </a:ext>
            </a:extLst>
          </p:cNvPr>
          <p:cNvSpPr/>
          <p:nvPr/>
        </p:nvSpPr>
        <p:spPr bwMode="gray">
          <a:xfrm>
            <a:off x="5794770" y="4346461"/>
            <a:ext cx="3311830" cy="34936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100">
                <a:solidFill>
                  <a:schemeClr val="tx1"/>
                </a:solidFill>
                <a:cs typeface="Arial"/>
              </a:rPr>
              <a:t>Compact modular collectors with higher capture efficiency</a:t>
            </a:r>
          </a:p>
        </p:txBody>
      </p:sp>
      <p:cxnSp>
        <p:nvCxnSpPr>
          <p:cNvPr id="68" name="Straight Connector 67">
            <a:extLst>
              <a:ext uri="{FF2B5EF4-FFF2-40B4-BE49-F238E27FC236}">
                <a16:creationId xmlns:a16="http://schemas.microsoft.com/office/drawing/2014/main" id="{4F0C17DA-3803-B95B-4871-8AC6554664FB}"/>
              </a:ext>
            </a:extLst>
          </p:cNvPr>
          <p:cNvCxnSpPr>
            <a:cxnSpLocks/>
          </p:cNvCxnSpPr>
          <p:nvPr/>
        </p:nvCxnSpPr>
        <p:spPr bwMode="gray">
          <a:xfrm>
            <a:off x="495885" y="4717461"/>
            <a:ext cx="8610715" cy="0"/>
          </a:xfrm>
          <a:prstGeom prst="line">
            <a:avLst/>
          </a:prstGeom>
          <a:ln w="9525" cap="flat">
            <a:solidFill>
              <a:schemeClr val="bg1">
                <a:lumMod val="85000"/>
              </a:schemeClr>
            </a:solidFill>
            <a:prstDash val="dash"/>
            <a:miter lim="800000"/>
            <a:tailEnd type="none" w="med" len="lg"/>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C1D4CEDA-BA32-EE66-06CE-4F24577C13F5}"/>
              </a:ext>
            </a:extLst>
          </p:cNvPr>
          <p:cNvSpPr/>
          <p:nvPr/>
        </p:nvSpPr>
        <p:spPr bwMode="gray">
          <a:xfrm>
            <a:off x="495885" y="4736384"/>
            <a:ext cx="1406488" cy="34936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buNone/>
            </a:pPr>
            <a:r>
              <a:rPr lang="en-US" sz="1100" b="1" dirty="0">
                <a:solidFill>
                  <a:schemeClr val="tx1"/>
                </a:solidFill>
              </a:rPr>
              <a:t>Scale strategy</a:t>
            </a:r>
          </a:p>
        </p:txBody>
      </p:sp>
      <p:sp>
        <p:nvSpPr>
          <p:cNvPr id="71" name="Rectangle 70">
            <a:extLst>
              <a:ext uri="{FF2B5EF4-FFF2-40B4-BE49-F238E27FC236}">
                <a16:creationId xmlns:a16="http://schemas.microsoft.com/office/drawing/2014/main" id="{0713FCC1-6E04-5FB0-9B3B-7C0DB18C4A3E}"/>
              </a:ext>
            </a:extLst>
          </p:cNvPr>
          <p:cNvSpPr/>
          <p:nvPr/>
        </p:nvSpPr>
        <p:spPr bwMode="gray">
          <a:xfrm>
            <a:off x="2162564" y="4736384"/>
            <a:ext cx="3311830" cy="34936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100" dirty="0">
                <a:solidFill>
                  <a:schemeClr val="tx1"/>
                </a:solidFill>
                <a:cs typeface="Arial"/>
              </a:rPr>
              <a:t>Large modular plants with centralized calciner/slaker</a:t>
            </a:r>
            <a:endParaRPr lang="en-US" sz="1100" baseline="-25000" dirty="0">
              <a:solidFill>
                <a:schemeClr val="tx1"/>
              </a:solidFill>
              <a:cs typeface="Arial"/>
            </a:endParaRPr>
          </a:p>
        </p:txBody>
      </p:sp>
      <p:sp>
        <p:nvSpPr>
          <p:cNvPr id="72" name="Rectangle 71">
            <a:extLst>
              <a:ext uri="{FF2B5EF4-FFF2-40B4-BE49-F238E27FC236}">
                <a16:creationId xmlns:a16="http://schemas.microsoft.com/office/drawing/2014/main" id="{318EE1AA-55DE-41F5-EEB6-1657260388D4}"/>
              </a:ext>
            </a:extLst>
          </p:cNvPr>
          <p:cNvSpPr/>
          <p:nvPr/>
        </p:nvSpPr>
        <p:spPr bwMode="gray">
          <a:xfrm>
            <a:off x="5794770" y="4736384"/>
            <a:ext cx="3311830" cy="34936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100">
                <a:solidFill>
                  <a:schemeClr val="tx1"/>
                </a:solidFill>
                <a:cs typeface="Arial"/>
              </a:rPr>
              <a:t>Standardized megaton DAC blocks (e.g., Mammoth)</a:t>
            </a:r>
          </a:p>
        </p:txBody>
      </p:sp>
      <p:cxnSp>
        <p:nvCxnSpPr>
          <p:cNvPr id="73" name="Straight Connector 72">
            <a:extLst>
              <a:ext uri="{FF2B5EF4-FFF2-40B4-BE49-F238E27FC236}">
                <a16:creationId xmlns:a16="http://schemas.microsoft.com/office/drawing/2014/main" id="{740A9D95-04C4-C73D-617F-F0A62CA58845}"/>
              </a:ext>
            </a:extLst>
          </p:cNvPr>
          <p:cNvCxnSpPr>
            <a:cxnSpLocks/>
          </p:cNvCxnSpPr>
          <p:nvPr/>
        </p:nvCxnSpPr>
        <p:spPr bwMode="gray">
          <a:xfrm>
            <a:off x="495885" y="5107384"/>
            <a:ext cx="8610715" cy="0"/>
          </a:xfrm>
          <a:prstGeom prst="line">
            <a:avLst/>
          </a:prstGeom>
          <a:ln w="9525" cap="flat">
            <a:solidFill>
              <a:schemeClr val="bg1">
                <a:lumMod val="85000"/>
              </a:schemeClr>
            </a:solidFill>
            <a:prstDash val="dash"/>
            <a:miter lim="800000"/>
            <a:tailEnd type="none" w="med" len="lg"/>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8B915898-2C48-0BD3-84D1-22320E9AFB23}"/>
              </a:ext>
            </a:extLst>
          </p:cNvPr>
          <p:cNvSpPr/>
          <p:nvPr/>
        </p:nvSpPr>
        <p:spPr bwMode="gray">
          <a:xfrm>
            <a:off x="495885" y="5121603"/>
            <a:ext cx="1406488" cy="34936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buNone/>
            </a:pPr>
            <a:r>
              <a:rPr lang="en-US" sz="1100" b="1" dirty="0">
                <a:solidFill>
                  <a:schemeClr val="tx1"/>
                </a:solidFill>
              </a:rPr>
              <a:t>Energy source</a:t>
            </a:r>
          </a:p>
        </p:txBody>
      </p:sp>
      <p:sp>
        <p:nvSpPr>
          <p:cNvPr id="76" name="Rectangle 75">
            <a:extLst>
              <a:ext uri="{FF2B5EF4-FFF2-40B4-BE49-F238E27FC236}">
                <a16:creationId xmlns:a16="http://schemas.microsoft.com/office/drawing/2014/main" id="{4303B4F8-C870-001E-6209-258D0038A82B}"/>
              </a:ext>
            </a:extLst>
          </p:cNvPr>
          <p:cNvSpPr/>
          <p:nvPr/>
        </p:nvSpPr>
        <p:spPr bwMode="gray">
          <a:xfrm>
            <a:off x="2162564" y="5121603"/>
            <a:ext cx="3311830" cy="34936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100">
                <a:solidFill>
                  <a:schemeClr val="tx1"/>
                </a:solidFill>
                <a:cs typeface="Arial"/>
              </a:rPr>
              <a:t>Natural gas or waste heat for calciner</a:t>
            </a:r>
            <a:endParaRPr lang="en-US" sz="1100" baseline="-25000">
              <a:solidFill>
                <a:schemeClr val="tx1"/>
              </a:solidFill>
              <a:cs typeface="Arial"/>
            </a:endParaRPr>
          </a:p>
        </p:txBody>
      </p:sp>
      <p:sp>
        <p:nvSpPr>
          <p:cNvPr id="77" name="Rectangle 76">
            <a:extLst>
              <a:ext uri="{FF2B5EF4-FFF2-40B4-BE49-F238E27FC236}">
                <a16:creationId xmlns:a16="http://schemas.microsoft.com/office/drawing/2014/main" id="{3BDDB44B-B6F8-749B-ABDB-8FAD2FD28430}"/>
              </a:ext>
            </a:extLst>
          </p:cNvPr>
          <p:cNvSpPr/>
          <p:nvPr/>
        </p:nvSpPr>
        <p:spPr bwMode="gray">
          <a:xfrm>
            <a:off x="5794770" y="5121603"/>
            <a:ext cx="3311830" cy="34936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100">
                <a:solidFill>
                  <a:schemeClr val="tx1"/>
                </a:solidFill>
                <a:cs typeface="Arial"/>
              </a:rPr>
              <a:t>100% renewable (mainly geothermal)</a:t>
            </a:r>
          </a:p>
        </p:txBody>
      </p:sp>
      <p:cxnSp>
        <p:nvCxnSpPr>
          <p:cNvPr id="78" name="Straight Connector 77">
            <a:extLst>
              <a:ext uri="{FF2B5EF4-FFF2-40B4-BE49-F238E27FC236}">
                <a16:creationId xmlns:a16="http://schemas.microsoft.com/office/drawing/2014/main" id="{A2F9D39E-4DC3-7C56-78FB-BE66BFBFF8D5}"/>
              </a:ext>
            </a:extLst>
          </p:cNvPr>
          <p:cNvCxnSpPr>
            <a:cxnSpLocks/>
          </p:cNvCxnSpPr>
          <p:nvPr/>
        </p:nvCxnSpPr>
        <p:spPr bwMode="gray">
          <a:xfrm>
            <a:off x="495885" y="5492603"/>
            <a:ext cx="8610715" cy="0"/>
          </a:xfrm>
          <a:prstGeom prst="line">
            <a:avLst/>
          </a:prstGeom>
          <a:ln w="9525" cap="flat">
            <a:solidFill>
              <a:schemeClr val="bg1">
                <a:lumMod val="85000"/>
              </a:schemeClr>
            </a:solidFill>
            <a:prstDash val="dash"/>
            <a:miter lim="800000"/>
            <a:tailEnd type="none" w="med" len="lg"/>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1509DE89-52CD-7B75-83D0-EE2491624BAC}"/>
              </a:ext>
            </a:extLst>
          </p:cNvPr>
          <p:cNvSpPr/>
          <p:nvPr/>
        </p:nvSpPr>
        <p:spPr bwMode="gray">
          <a:xfrm>
            <a:off x="495885" y="5514725"/>
            <a:ext cx="1406488" cy="34936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buNone/>
            </a:pPr>
            <a:r>
              <a:rPr lang="en-US" sz="1100" b="1" dirty="0">
                <a:solidFill>
                  <a:schemeClr val="tx1"/>
                </a:solidFill>
              </a:rPr>
              <a:t>Funding &amp; support</a:t>
            </a:r>
          </a:p>
        </p:txBody>
      </p:sp>
      <p:sp>
        <p:nvSpPr>
          <p:cNvPr id="81" name="Rectangle 80">
            <a:extLst>
              <a:ext uri="{FF2B5EF4-FFF2-40B4-BE49-F238E27FC236}">
                <a16:creationId xmlns:a16="http://schemas.microsoft.com/office/drawing/2014/main" id="{F4517AAF-DD17-26D3-8121-25984A0EDB24}"/>
              </a:ext>
            </a:extLst>
          </p:cNvPr>
          <p:cNvSpPr/>
          <p:nvPr/>
        </p:nvSpPr>
        <p:spPr bwMode="gray">
          <a:xfrm>
            <a:off x="2162564" y="5514725"/>
            <a:ext cx="3311830" cy="34936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100" dirty="0">
                <a:solidFill>
                  <a:schemeClr val="tx1"/>
                </a:solidFill>
                <a:cs typeface="Arial"/>
              </a:rPr>
              <a:t>Backed by 1PointFive (Occidental), U.S. DOE, 45Q tax credit</a:t>
            </a:r>
            <a:endParaRPr lang="en-US" sz="1100" baseline="-25000" dirty="0">
              <a:solidFill>
                <a:schemeClr val="tx1"/>
              </a:solidFill>
              <a:cs typeface="Arial"/>
            </a:endParaRPr>
          </a:p>
        </p:txBody>
      </p:sp>
      <p:sp>
        <p:nvSpPr>
          <p:cNvPr id="82" name="Rectangle 81">
            <a:extLst>
              <a:ext uri="{FF2B5EF4-FFF2-40B4-BE49-F238E27FC236}">
                <a16:creationId xmlns:a16="http://schemas.microsoft.com/office/drawing/2014/main" id="{BA144AE5-B8F7-F72C-93DF-855C1566825C}"/>
              </a:ext>
            </a:extLst>
          </p:cNvPr>
          <p:cNvSpPr/>
          <p:nvPr/>
        </p:nvSpPr>
        <p:spPr bwMode="gray">
          <a:xfrm>
            <a:off x="5794770" y="5514725"/>
            <a:ext cx="3311830" cy="34936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100" dirty="0">
                <a:solidFill>
                  <a:schemeClr val="tx1"/>
                </a:solidFill>
                <a:cs typeface="Arial"/>
              </a:rPr>
              <a:t>$650M funding, Microsoft and Stripe offtake, Swiss government support</a:t>
            </a:r>
          </a:p>
        </p:txBody>
      </p:sp>
    </p:spTree>
    <p:custDataLst>
      <p:tags r:id="rId1"/>
    </p:custDataLst>
    <p:extLst>
      <p:ext uri="{BB962C8B-B14F-4D97-AF65-F5344CB8AC3E}">
        <p14:creationId xmlns:p14="http://schemas.microsoft.com/office/powerpoint/2010/main" val="32972846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28DB2-B946-FE64-EB7F-B01034154F00}"/>
            </a:ext>
          </a:extLst>
        </p:cNvPr>
        <p:cNvGrpSpPr/>
        <p:nvPr/>
      </p:nvGrpSpPr>
      <p:grpSpPr>
        <a:xfrm>
          <a:off x="0" y="0"/>
          <a:ext cx="0" cy="0"/>
          <a:chOff x="0" y="0"/>
          <a:chExt cx="0" cy="0"/>
        </a:xfrm>
      </p:grpSpPr>
      <p:graphicFrame>
        <p:nvGraphicFramePr>
          <p:cNvPr id="23" name="Table 22">
            <a:extLst>
              <a:ext uri="{FF2B5EF4-FFF2-40B4-BE49-F238E27FC236}">
                <a16:creationId xmlns:a16="http://schemas.microsoft.com/office/drawing/2014/main" id="{EC04D288-0679-F0DA-3EC6-680C2FC918EF}"/>
              </a:ext>
            </a:extLst>
          </p:cNvPr>
          <p:cNvGraphicFramePr>
            <a:graphicFrameLocks noGrp="1"/>
          </p:cNvGraphicFramePr>
          <p:nvPr>
            <p:extLst>
              <p:ext uri="{D42A27DB-BD31-4B8C-83A1-F6EECF244321}">
                <p14:modId xmlns:p14="http://schemas.microsoft.com/office/powerpoint/2010/main" val="3120434059"/>
              </p:ext>
            </p:extLst>
          </p:nvPr>
        </p:nvGraphicFramePr>
        <p:xfrm>
          <a:off x="332662" y="1826459"/>
          <a:ext cx="11512665" cy="4128903"/>
        </p:xfrm>
        <a:graphic>
          <a:graphicData uri="http://schemas.openxmlformats.org/drawingml/2006/table">
            <a:tbl>
              <a:tblPr firstRow="1" bandRow="1">
                <a:tableStyleId>{3B4B98B0-60AC-42C2-AFA5-B58CD77FA1E5}</a:tableStyleId>
              </a:tblPr>
              <a:tblGrid>
                <a:gridCol w="1049130">
                  <a:extLst>
                    <a:ext uri="{9D8B030D-6E8A-4147-A177-3AD203B41FA5}">
                      <a16:colId xmlns:a16="http://schemas.microsoft.com/office/drawing/2014/main" val="2169594900"/>
                    </a:ext>
                  </a:extLst>
                </a:gridCol>
                <a:gridCol w="4870173">
                  <a:extLst>
                    <a:ext uri="{9D8B030D-6E8A-4147-A177-3AD203B41FA5}">
                      <a16:colId xmlns:a16="http://schemas.microsoft.com/office/drawing/2014/main" val="2952779509"/>
                    </a:ext>
                  </a:extLst>
                </a:gridCol>
                <a:gridCol w="5593362">
                  <a:extLst>
                    <a:ext uri="{9D8B030D-6E8A-4147-A177-3AD203B41FA5}">
                      <a16:colId xmlns:a16="http://schemas.microsoft.com/office/drawing/2014/main" val="695112243"/>
                    </a:ext>
                  </a:extLst>
                </a:gridCol>
              </a:tblGrid>
              <a:tr h="1824487">
                <a:tc>
                  <a:txBody>
                    <a:bodyPr/>
                    <a:lstStyle/>
                    <a:p>
                      <a:pPr marL="0" lvl="0" indent="0">
                        <a:buNone/>
                      </a:pPr>
                      <a:endParaRPr lang="en-US" sz="1400" b="1"/>
                    </a:p>
                  </a:txBody>
                  <a:tcPr/>
                </a:tc>
                <a:tc>
                  <a:txBody>
                    <a:bodyPr/>
                    <a:lstStyle/>
                    <a:p>
                      <a:pPr marL="0" indent="0" algn="ctr">
                        <a:buNone/>
                      </a:pPr>
                      <a:r>
                        <a:rPr lang="en-US" sz="1400" b="1" dirty="0"/>
                        <a:t>Solid-DAC</a:t>
                      </a:r>
                    </a:p>
                  </a:txBody>
                  <a:tcPr/>
                </a:tc>
                <a:tc>
                  <a:txBody>
                    <a:bodyPr/>
                    <a:lstStyle/>
                    <a:p>
                      <a:pPr marL="0" marR="0" lvl="0" indent="0" algn="ctr">
                        <a:lnSpc>
                          <a:spcPct val="100000"/>
                        </a:lnSpc>
                        <a:spcBef>
                          <a:spcPts val="1200"/>
                        </a:spcBef>
                        <a:spcAft>
                          <a:spcPts val="0"/>
                        </a:spcAft>
                        <a:buNone/>
                      </a:pPr>
                      <a:r>
                        <a:rPr lang="en-US" sz="1400" b="1" dirty="0">
                          <a:solidFill>
                            <a:schemeClr val="tx1"/>
                          </a:solidFill>
                        </a:rPr>
                        <a:t>Liquid-DAC</a:t>
                      </a:r>
                      <a:endParaRPr kumimoji="0" lang="en-US" sz="1400" b="1" dirty="0">
                        <a:solidFill>
                          <a:schemeClr val="tx1"/>
                        </a:solidFill>
                      </a:endParaRPr>
                    </a:p>
                  </a:txBody>
                  <a:tcPr/>
                </a:tc>
                <a:extLst>
                  <a:ext uri="{0D108BD9-81ED-4DB2-BD59-A6C34878D82A}">
                    <a16:rowId xmlns:a16="http://schemas.microsoft.com/office/drawing/2014/main" val="3380567467"/>
                  </a:ext>
                </a:extLst>
              </a:tr>
              <a:tr h="414656">
                <a:tc>
                  <a:txBody>
                    <a:bodyPr/>
                    <a:lstStyle/>
                    <a:p>
                      <a:pPr marL="0" lvl="0" indent="0">
                        <a:buNone/>
                      </a:pPr>
                      <a:r>
                        <a:rPr lang="en-US" sz="1000" b="1"/>
                        <a:t>Description</a:t>
                      </a:r>
                      <a:endParaRPr lang="en-US" sz="1000"/>
                    </a:p>
                  </a:txBody>
                  <a:tcPr>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a:lnSpc>
                          <a:spcPct val="100000"/>
                        </a:lnSpc>
                        <a:spcBef>
                          <a:spcPts val="1200"/>
                        </a:spcBef>
                        <a:spcAft>
                          <a:spcPts val="0"/>
                        </a:spcAft>
                        <a:buNone/>
                      </a:pPr>
                      <a:r>
                        <a:rPr lang="en-US" sz="1000" b="0" i="0" u="none" strike="noStrike" kern="1200" cap="none" spc="0" normalizeH="0" baseline="0" noProof="0" dirty="0">
                          <a:ln>
                            <a:noFill/>
                          </a:ln>
                          <a:solidFill>
                            <a:srgbClr val="000000"/>
                          </a:solidFill>
                          <a:effectLst/>
                          <a:uLnTx/>
                          <a:uFillTx/>
                          <a:latin typeface="Arial"/>
                        </a:rPr>
                        <a:t>Uses </a:t>
                      </a:r>
                      <a:r>
                        <a:rPr lang="en-US" sz="1000" b="1" i="0" u="none" strike="noStrike" kern="1200" cap="none" spc="0" normalizeH="0" baseline="0" noProof="0" dirty="0">
                          <a:ln>
                            <a:noFill/>
                          </a:ln>
                          <a:solidFill>
                            <a:srgbClr val="000000"/>
                          </a:solidFill>
                          <a:effectLst/>
                          <a:uLnTx/>
                          <a:uFillTx/>
                          <a:latin typeface="Arial"/>
                        </a:rPr>
                        <a:t>solid filters or sorbents to capture CO</a:t>
                      </a:r>
                      <a:r>
                        <a:rPr lang="en-US" sz="700" b="1" i="0" u="none" strike="noStrike" kern="1200" cap="none" spc="0" normalizeH="0" baseline="-25000" noProof="0" dirty="0">
                          <a:ln>
                            <a:noFill/>
                          </a:ln>
                          <a:solidFill>
                            <a:srgbClr val="000000"/>
                          </a:solidFill>
                          <a:effectLst/>
                          <a:uLnTx/>
                          <a:uFillTx/>
                          <a:latin typeface="Arial"/>
                        </a:rPr>
                        <a:t>2</a:t>
                      </a:r>
                      <a:r>
                        <a:rPr lang="en-US" sz="1000" b="0" i="0" u="none" strike="noStrike" kern="1200" cap="none" spc="0" normalizeH="0" baseline="0" noProof="0" dirty="0">
                          <a:ln>
                            <a:noFill/>
                          </a:ln>
                          <a:solidFill>
                            <a:srgbClr val="000000"/>
                          </a:solidFill>
                          <a:effectLst/>
                          <a:uLnTx/>
                          <a:uFillTx/>
                          <a:latin typeface="Arial"/>
                        </a:rPr>
                        <a:t>; f</a:t>
                      </a:r>
                      <a:r>
                        <a:rPr lang="en-US" sz="1000" b="0" i="0" u="none" strike="noStrike" kern="1200" cap="none" spc="0" normalizeH="0" baseline="0" noProof="0" dirty="0">
                          <a:ln>
                            <a:noFill/>
                          </a:ln>
                          <a:solidFill>
                            <a:srgbClr val="000000"/>
                          </a:solidFill>
                          <a:effectLst/>
                          <a:uLnTx/>
                          <a:uFillTx/>
                        </a:rPr>
                        <a:t>ilters are heated to release concentrated CO</a:t>
                      </a:r>
                      <a:r>
                        <a:rPr lang="en-US" sz="700" b="1" i="0" u="none" strike="noStrike" kern="1200" cap="none" spc="0" normalizeH="0" baseline="-25000" noProof="0" dirty="0">
                          <a:ln>
                            <a:noFill/>
                          </a:ln>
                          <a:solidFill>
                            <a:srgbClr val="000000"/>
                          </a:solidFill>
                          <a:effectLst/>
                          <a:uLnTx/>
                          <a:uFillTx/>
                          <a:latin typeface="Arial"/>
                        </a:rPr>
                        <a:t>2</a:t>
                      </a:r>
                      <a:r>
                        <a:rPr lang="en-US" sz="800" b="0" i="0" u="none" strike="noStrike" noProof="0" dirty="0">
                          <a:latin typeface="+mn-lt"/>
                        </a:rPr>
                        <a:t>.</a:t>
                      </a:r>
                      <a:endParaRPr lang="en-US" sz="700" b="1" baseline="-25000" dirty="0">
                        <a:latin typeface="Arial"/>
                      </a:endParaRPr>
                    </a:p>
                  </a:txBody>
                  <a:tcPr>
                    <a:lnR w="6350" cap="flat" cmpd="sng" algn="ctr">
                      <a:solidFill>
                        <a:schemeClr val="bg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lvl="0" indent="0" algn="l">
                        <a:lnSpc>
                          <a:spcPct val="100000"/>
                        </a:lnSpc>
                        <a:spcBef>
                          <a:spcPts val="0"/>
                        </a:spcBef>
                        <a:spcAft>
                          <a:spcPts val="0"/>
                        </a:spcAft>
                        <a:buNone/>
                      </a:pPr>
                      <a:r>
                        <a:rPr lang="en-US" sz="1000" b="1" i="0" u="none" strike="noStrike" kern="1200" cap="none" spc="0" normalizeH="0" baseline="0" noProof="0" dirty="0">
                          <a:ln>
                            <a:noFill/>
                          </a:ln>
                          <a:solidFill>
                            <a:srgbClr val="000000"/>
                          </a:solidFill>
                          <a:effectLst/>
                          <a:uLnTx/>
                          <a:uFillTx/>
                          <a:latin typeface="Arial"/>
                        </a:rPr>
                        <a:t>A</a:t>
                      </a:r>
                      <a:r>
                        <a:rPr lang="en-US" sz="1000" b="0" i="0" u="none" strike="noStrike" kern="1200" cap="none" spc="0" normalizeH="0" baseline="0" noProof="0" dirty="0">
                          <a:ln>
                            <a:noFill/>
                          </a:ln>
                          <a:solidFill>
                            <a:srgbClr val="000000"/>
                          </a:solidFill>
                          <a:effectLst/>
                          <a:uLnTx/>
                          <a:uFillTx/>
                          <a:latin typeface="Arial"/>
                        </a:rPr>
                        <a:t> </a:t>
                      </a:r>
                      <a:r>
                        <a:rPr lang="en-US" sz="1000" b="1" i="0" u="none" strike="noStrike" kern="1200" cap="none" spc="0" normalizeH="0" baseline="0" noProof="0" dirty="0">
                          <a:ln>
                            <a:noFill/>
                          </a:ln>
                          <a:solidFill>
                            <a:srgbClr val="000000"/>
                          </a:solidFill>
                          <a:effectLst/>
                          <a:uLnTx/>
                          <a:uFillTx/>
                          <a:latin typeface="Arial"/>
                        </a:rPr>
                        <a:t>liquid chemical solution</a:t>
                      </a:r>
                      <a:r>
                        <a:rPr lang="en-US" sz="1000" b="0" i="0" u="none" strike="noStrike" kern="1200" cap="none" spc="0" normalizeH="0" baseline="0" noProof="0" dirty="0">
                          <a:ln>
                            <a:noFill/>
                          </a:ln>
                          <a:solidFill>
                            <a:srgbClr val="000000"/>
                          </a:solidFill>
                          <a:effectLst/>
                          <a:uLnTx/>
                          <a:uFillTx/>
                          <a:latin typeface="Arial"/>
                        </a:rPr>
                        <a:t>, typically potassium hydroxide, absorbs CO₂, which is </a:t>
                      </a:r>
                      <a:r>
                        <a:rPr lang="en-US" sz="1000" b="1" i="0" u="none" strike="noStrike" kern="1200" cap="none" spc="0" normalizeH="0" baseline="0" noProof="0" dirty="0">
                          <a:ln>
                            <a:noFill/>
                          </a:ln>
                          <a:solidFill>
                            <a:srgbClr val="000000"/>
                          </a:solidFill>
                          <a:effectLst/>
                          <a:uLnTx/>
                          <a:uFillTx/>
                          <a:latin typeface="Arial"/>
                        </a:rPr>
                        <a:t>then released through high-temperature processing.</a:t>
                      </a:r>
                      <a:endParaRPr kumimoji="0" lang="en-US" sz="1000" b="0" i="0" u="none" strike="noStrike" kern="1200" cap="none" spc="0" normalizeH="0" baseline="0" noProof="0" dirty="0">
                        <a:ln>
                          <a:noFill/>
                        </a:ln>
                        <a:solidFill>
                          <a:srgbClr val="000000"/>
                        </a:solidFill>
                        <a:effectLst/>
                        <a:uLnTx/>
                        <a:uFillTx/>
                        <a:latin typeface="Aria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66601515"/>
                  </a:ext>
                </a:extLst>
              </a:tr>
              <a:tr h="387274">
                <a:tc>
                  <a:txBody>
                    <a:bodyPr/>
                    <a:lstStyle/>
                    <a:p>
                      <a:pPr marL="0" lvl="0" indent="0">
                        <a:buNone/>
                      </a:pPr>
                      <a:r>
                        <a:rPr lang="en-US" sz="1000" b="1" dirty="0"/>
                        <a:t>Energy consumption</a:t>
                      </a:r>
                      <a:endParaRPr lang="en-US" sz="1000" dirty="0"/>
                    </a:p>
                  </a:txBody>
                  <a:tcPr>
                    <a:lnT w="6350" cap="flat" cmpd="sng" algn="ctr">
                      <a:solidFill>
                        <a:schemeClr val="tx1"/>
                      </a:solidFill>
                      <a:prstDash val="solid"/>
                      <a:round/>
                      <a:headEnd type="none" w="med" len="med"/>
                      <a:tailEnd type="none" w="med" len="med"/>
                    </a:lnT>
                    <a:lnB w="6350">
                      <a:solidFill>
                        <a:schemeClr val="tx1"/>
                      </a:solidFill>
                    </a:lnB>
                  </a:tcPr>
                </a:tc>
                <a:tc>
                  <a:txBody>
                    <a:bodyPr/>
                    <a:lstStyle/>
                    <a:p>
                      <a:pPr lvl="0" algn="l">
                        <a:lnSpc>
                          <a:spcPct val="100000"/>
                        </a:lnSpc>
                        <a:spcBef>
                          <a:spcPts val="0"/>
                        </a:spcBef>
                        <a:spcAft>
                          <a:spcPts val="0"/>
                        </a:spcAft>
                        <a:buNone/>
                      </a:pPr>
                      <a:r>
                        <a:rPr lang="en-US" sz="1000" b="0" i="0" u="none" strike="noStrike" noProof="0" dirty="0">
                          <a:latin typeface="Arial"/>
                        </a:rPr>
                        <a:t>7.2-9.5 </a:t>
                      </a:r>
                      <a:r>
                        <a:rPr lang="en-US" sz="1000" b="0" i="0" u="none" strike="noStrike" noProof="0" dirty="0" err="1">
                          <a:latin typeface="Arial"/>
                        </a:rPr>
                        <a:t>KWh</a:t>
                      </a:r>
                      <a:endParaRPr lang="en-US" sz="1000" dirty="0"/>
                    </a:p>
                  </a:txBody>
                  <a:tcPr>
                    <a:lnR w="6350">
                      <a:solidFill>
                        <a:schemeClr val="bg1"/>
                      </a:solidFill>
                    </a:lnR>
                    <a:lnT w="6350" cap="flat" cmpd="sng" algn="ctr">
                      <a:solidFill>
                        <a:schemeClr val="tx1"/>
                      </a:solidFill>
                      <a:prstDash val="solid"/>
                      <a:round/>
                      <a:headEnd type="none" w="med" len="med"/>
                      <a:tailEnd type="none" w="med" len="med"/>
                    </a:lnT>
                    <a:lnB w="6350">
                      <a:solidFill>
                        <a:schemeClr val="tx1"/>
                      </a:solidFill>
                    </a:lnB>
                    <a:noFill/>
                  </a:tcPr>
                </a:tc>
                <a:tc>
                  <a:txBody>
                    <a:bodyPr/>
                    <a:lstStyle/>
                    <a:p>
                      <a:pPr lvl="0" algn="l">
                        <a:lnSpc>
                          <a:spcPct val="100000"/>
                        </a:lnSpc>
                        <a:spcBef>
                          <a:spcPts val="0"/>
                        </a:spcBef>
                        <a:spcAft>
                          <a:spcPts val="0"/>
                        </a:spcAft>
                        <a:buNone/>
                      </a:pPr>
                      <a:r>
                        <a:rPr lang="en-US" sz="1000" b="0" i="0" u="none" strike="noStrike" noProof="0" dirty="0">
                          <a:latin typeface="Arial"/>
                        </a:rPr>
                        <a:t>5.5-8.8 </a:t>
                      </a:r>
                      <a:r>
                        <a:rPr lang="en-US" sz="1000" b="0" i="0" u="none" strike="noStrike" noProof="0" dirty="0" err="1">
                          <a:latin typeface="Arial"/>
                        </a:rPr>
                        <a:t>KWh</a:t>
                      </a:r>
                      <a:endParaRPr kumimoji="0" lang="en-US" dirty="0"/>
                    </a:p>
                  </a:txBody>
                  <a:tcPr>
                    <a:lnL w="6350">
                      <a:solidFill>
                        <a:schemeClr val="bg1"/>
                      </a:solidFill>
                    </a:lnL>
                    <a:lnR w="6350">
                      <a:solidFill>
                        <a:schemeClr val="bg1"/>
                      </a:solidFill>
                    </a:lnR>
                    <a:lnT w="6350" cap="flat" cmpd="sng" algn="ctr">
                      <a:solidFill>
                        <a:schemeClr val="tx1"/>
                      </a:solidFill>
                      <a:prstDash val="solid"/>
                      <a:round/>
                      <a:headEnd type="none" w="med" len="med"/>
                      <a:tailEnd type="none" w="med" len="med"/>
                    </a:lnT>
                    <a:lnB w="6350">
                      <a:solidFill>
                        <a:schemeClr val="tx1"/>
                      </a:solidFill>
                    </a:lnB>
                    <a:noFill/>
                  </a:tcPr>
                </a:tc>
                <a:extLst>
                  <a:ext uri="{0D108BD9-81ED-4DB2-BD59-A6C34878D82A}">
                    <a16:rowId xmlns:a16="http://schemas.microsoft.com/office/drawing/2014/main" val="591844226"/>
                  </a:ext>
                </a:extLst>
              </a:tr>
              <a:tr h="387274">
                <a:tc>
                  <a:txBody>
                    <a:bodyPr/>
                    <a:lstStyle/>
                    <a:p>
                      <a:pPr marL="0" lvl="0" indent="0">
                        <a:buNone/>
                      </a:pPr>
                      <a:r>
                        <a:rPr lang="en-US" sz="1000" b="1" dirty="0"/>
                        <a:t>Capture capacity</a:t>
                      </a:r>
                      <a:endParaRPr lang="en-US" dirty="0"/>
                    </a:p>
                  </a:txBody>
                  <a:tcPr>
                    <a:lnT w="6350">
                      <a:solidFill>
                        <a:schemeClr val="tx1"/>
                      </a:solidFill>
                    </a:lnT>
                    <a:lnB w="6350">
                      <a:solidFill>
                        <a:schemeClr val="tx1"/>
                      </a:solidFill>
                    </a:lnB>
                    <a:solidFill>
                      <a:schemeClr val="accent1">
                        <a:lumMod val="20000"/>
                        <a:lumOff val="80000"/>
                      </a:schemeClr>
                    </a:solidFill>
                  </a:tcPr>
                </a:tc>
                <a:tc>
                  <a:txBody>
                    <a:bodyPr/>
                    <a:lstStyle/>
                    <a:p>
                      <a:pPr marL="0" lvl="0" indent="0">
                        <a:buNone/>
                      </a:pPr>
                      <a:r>
                        <a:rPr lang="en-US" sz="1000" b="0" i="0" u="none" strike="noStrike" noProof="0" dirty="0">
                          <a:latin typeface="Arial"/>
                        </a:rPr>
                        <a:t>Modular (e.g., 50 tCO</a:t>
                      </a:r>
                      <a:r>
                        <a:rPr lang="en-US" sz="700" b="1" i="0" u="none" strike="noStrike" baseline="-25000" noProof="0" dirty="0">
                          <a:solidFill>
                            <a:srgbClr val="000000"/>
                          </a:solidFill>
                          <a:latin typeface="Arial"/>
                        </a:rPr>
                        <a:t>2</a:t>
                      </a:r>
                      <a:r>
                        <a:rPr lang="en-US" sz="1000" b="0" i="0" u="none" strike="noStrike" noProof="0" dirty="0">
                          <a:latin typeface="Arial"/>
                        </a:rPr>
                        <a:t>/year per unit)</a:t>
                      </a:r>
                      <a:endParaRPr lang="en-US" sz="1000" dirty="0"/>
                    </a:p>
                  </a:txBody>
                  <a:tcPr>
                    <a:lnR w="6350">
                      <a:solidFill>
                        <a:schemeClr val="bg1"/>
                      </a:solidFill>
                    </a:lnR>
                    <a:lnT w="6350">
                      <a:solidFill>
                        <a:schemeClr val="tx1"/>
                      </a:solidFill>
                    </a:lnT>
                    <a:lnB w="6350">
                      <a:solidFill>
                        <a:schemeClr val="tx1"/>
                      </a:solidFill>
                    </a:lnB>
                    <a:solidFill>
                      <a:schemeClr val="accent1">
                        <a:lumMod val="20000"/>
                        <a:lumOff val="80000"/>
                      </a:schemeClr>
                    </a:solidFill>
                  </a:tcPr>
                </a:tc>
                <a:tc>
                  <a:txBody>
                    <a:bodyPr/>
                    <a:lstStyle/>
                    <a:p>
                      <a:pPr lvl="0" algn="l">
                        <a:lnSpc>
                          <a:spcPct val="100000"/>
                        </a:lnSpc>
                        <a:spcBef>
                          <a:spcPts val="0"/>
                        </a:spcBef>
                        <a:spcAft>
                          <a:spcPts val="0"/>
                        </a:spcAft>
                        <a:buNone/>
                      </a:pPr>
                      <a:r>
                        <a:rPr lang="en-US" sz="1000" b="0" i="0" u="none" strike="noStrike" noProof="0" dirty="0">
                          <a:latin typeface="Arial"/>
                        </a:rPr>
                        <a:t>Large-scale (e.g., 0.5-1 MtCO</a:t>
                      </a:r>
                      <a:r>
                        <a:rPr lang="en-US" sz="700" b="1" i="0" u="none" strike="noStrike" baseline="-25000" noProof="0" dirty="0">
                          <a:solidFill>
                            <a:srgbClr val="000000"/>
                          </a:solidFill>
                          <a:latin typeface="Arial"/>
                        </a:rPr>
                        <a:t>2</a:t>
                      </a:r>
                      <a:r>
                        <a:rPr lang="en-US" sz="1000" b="0" i="0" u="none" strike="noStrike" noProof="0" dirty="0">
                          <a:latin typeface="Arial"/>
                        </a:rPr>
                        <a:t>/year)</a:t>
                      </a:r>
                      <a:endParaRPr kumimoji="0" lang="en-US" dirty="0"/>
                    </a:p>
                  </a:txBody>
                  <a:tcPr>
                    <a:lnL w="6350">
                      <a:solidFill>
                        <a:schemeClr val="bg1"/>
                      </a:solidFill>
                    </a:lnL>
                    <a:lnR w="6350">
                      <a:solidFill>
                        <a:schemeClr val="bg1"/>
                      </a:solidFill>
                    </a:lnR>
                    <a:lnT w="6350">
                      <a:solidFill>
                        <a:schemeClr val="tx1"/>
                      </a:solidFill>
                    </a:lnT>
                    <a:lnB w="6350">
                      <a:solidFill>
                        <a:schemeClr val="tx1"/>
                      </a:solidFill>
                    </a:lnB>
                    <a:solidFill>
                      <a:schemeClr val="accent1">
                        <a:lumMod val="20000"/>
                        <a:lumOff val="80000"/>
                      </a:schemeClr>
                    </a:solidFill>
                  </a:tcPr>
                </a:tc>
                <a:extLst>
                  <a:ext uri="{0D108BD9-81ED-4DB2-BD59-A6C34878D82A}">
                    <a16:rowId xmlns:a16="http://schemas.microsoft.com/office/drawing/2014/main" val="1979706355"/>
                  </a:ext>
                </a:extLst>
              </a:tr>
              <a:tr h="536225">
                <a:tc>
                  <a:txBody>
                    <a:bodyPr/>
                    <a:lstStyle/>
                    <a:p>
                      <a:pPr marL="0" lvl="0" indent="0">
                        <a:buNone/>
                      </a:pPr>
                      <a:r>
                        <a:rPr lang="en-US" sz="1000" b="1" dirty="0"/>
                        <a:t>Land requirement (km2/</a:t>
                      </a:r>
                      <a:r>
                        <a:rPr lang="en-US" sz="1000" b="1" dirty="0" err="1"/>
                        <a:t>MtCO</a:t>
                      </a:r>
                      <a:r>
                        <a:rPr lang="en-US" sz="700" b="1" i="0" u="none" strike="noStrike" baseline="-25000" noProof="0" dirty="0">
                          <a:solidFill>
                            <a:srgbClr val="000000"/>
                          </a:solidFill>
                          <a:latin typeface="Arial"/>
                        </a:rPr>
                        <a:t>2</a:t>
                      </a:r>
                      <a:r>
                        <a:rPr lang="en-US" sz="1000" b="1" dirty="0"/>
                        <a:t>)</a:t>
                      </a:r>
                      <a:endParaRPr lang="en-US" dirty="0"/>
                    </a:p>
                  </a:txBody>
                  <a:tcPr>
                    <a:lnT w="6350">
                      <a:solidFill>
                        <a:schemeClr val="tx1"/>
                      </a:solidFill>
                    </a:lnT>
                    <a:lnB w="6350" cap="flat" cmpd="sng" algn="ctr">
                      <a:solidFill>
                        <a:schemeClr val="tx1"/>
                      </a:solidFill>
                      <a:prstDash val="solid"/>
                      <a:round/>
                      <a:headEnd type="none" w="med" len="med"/>
                      <a:tailEnd type="none" w="med" len="med"/>
                    </a:lnB>
                    <a:noFill/>
                  </a:tcPr>
                </a:tc>
                <a:tc>
                  <a:txBody>
                    <a:bodyPr/>
                    <a:lstStyle/>
                    <a:p>
                      <a:pPr marL="0" lvl="0" indent="0">
                        <a:buNone/>
                      </a:pPr>
                      <a:r>
                        <a:rPr lang="en-US" sz="1000" b="0" i="0" u="none" strike="noStrike" noProof="0" dirty="0"/>
                        <a:t>1.2-1.7</a:t>
                      </a:r>
                      <a:endParaRPr lang="en-US" dirty="0"/>
                    </a:p>
                  </a:txBody>
                  <a:tcPr>
                    <a:lnR w="6350">
                      <a:solidFill>
                        <a:schemeClr val="bg1"/>
                      </a:solidFill>
                    </a:lnR>
                    <a:lnT w="6350">
                      <a:solidFill>
                        <a:schemeClr val="tx1"/>
                      </a:solidFill>
                    </a:lnT>
                    <a:lnB w="6350" cap="flat" cmpd="sng" algn="ctr">
                      <a:solidFill>
                        <a:schemeClr val="tx1"/>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000" b="0" i="0" u="none" strike="noStrike" noProof="0"/>
                        <a:t>0.4</a:t>
                      </a:r>
                      <a:endParaRPr kumimoji="0" lang="en-US"/>
                    </a:p>
                  </a:txBody>
                  <a:tcPr>
                    <a:lnL w="6350">
                      <a:solidFill>
                        <a:schemeClr val="bg1"/>
                      </a:solidFill>
                    </a:lnL>
                    <a:lnR w="6350">
                      <a:solidFill>
                        <a:schemeClr val="bg1"/>
                      </a:solidFill>
                    </a:lnR>
                    <a:lnT w="6350">
                      <a:solidFill>
                        <a:schemeClr val="tx1"/>
                      </a:solidFill>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5913561"/>
                  </a:ext>
                </a:extLst>
              </a:tr>
              <a:tr h="525185">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000" b="1" baseline="0" dirty="0">
                          <a:latin typeface="+mn-lt"/>
                        </a:rPr>
                        <a:t>Estimated levelized cost ($/ton)*</a:t>
                      </a:r>
                    </a:p>
                  </a:txBody>
                  <a:tcPr>
                    <a:lnT w="6350">
                      <a:solidFill>
                        <a:schemeClr val="tx1"/>
                      </a:solidFill>
                    </a:lnT>
                    <a:lnB w="6350">
                      <a:solidFill>
                        <a:schemeClr val="tx1"/>
                      </a:solidFill>
                    </a:lnB>
                    <a:solidFill>
                      <a:srgbClr val="C5EEFF"/>
                    </a:solidFill>
                  </a:tcPr>
                </a:tc>
                <a:tc>
                  <a:txBody>
                    <a:bodyPr/>
                    <a:lstStyle/>
                    <a:p>
                      <a:pPr marL="0" lvl="0" indent="0">
                        <a:buNone/>
                      </a:pPr>
                      <a:r>
                        <a:rPr lang="en-US" sz="1000" dirty="0"/>
                        <a:t>$100-$600</a:t>
                      </a:r>
                    </a:p>
                  </a:txBody>
                  <a:tcPr>
                    <a:lnR w="6350" cap="flat" cmpd="sng" algn="ctr">
                      <a:solidFill>
                        <a:schemeClr val="bg1"/>
                      </a:solidFill>
                      <a:prstDash val="solid"/>
                      <a:round/>
                      <a:headEnd type="none" w="med" len="med"/>
                      <a:tailEnd type="none" w="med" len="med"/>
                    </a:lnR>
                    <a:lnT w="6350">
                      <a:solidFill>
                        <a:schemeClr val="tx1"/>
                      </a:solidFill>
                    </a:lnT>
                    <a:lnB w="6350">
                      <a:solidFill>
                        <a:schemeClr val="tx1"/>
                      </a:solidFill>
                    </a:lnB>
                    <a:solidFill>
                      <a:srgbClr val="C5EEFF"/>
                    </a:solidFill>
                  </a:tcPr>
                </a:tc>
                <a:tc>
                  <a:txBody>
                    <a:bodyPr/>
                    <a:lstStyle/>
                    <a:p>
                      <a:pPr marL="0" lvl="0" indent="0">
                        <a:buNone/>
                      </a:pPr>
                      <a:r>
                        <a:rPr lang="en-US" sz="1000" dirty="0"/>
                        <a:t>$95-$230</a:t>
                      </a:r>
                    </a:p>
                  </a:txBody>
                  <a:tcPr>
                    <a:lnL w="6350" cap="flat" cmpd="sng" algn="ctr">
                      <a:solidFill>
                        <a:schemeClr val="bg1"/>
                      </a:solidFill>
                      <a:prstDash val="solid"/>
                      <a:round/>
                      <a:headEnd type="none" w="med" len="med"/>
                      <a:tailEnd type="none" w="med" len="med"/>
                    </a:lnL>
                    <a:lnR w="6350">
                      <a:solidFill>
                        <a:schemeClr val="bg1"/>
                      </a:solidFill>
                    </a:lnR>
                    <a:lnT w="6350">
                      <a:solidFill>
                        <a:schemeClr val="tx1"/>
                      </a:solidFill>
                    </a:lnT>
                    <a:lnB w="6350">
                      <a:solidFill>
                        <a:schemeClr val="tx1"/>
                      </a:solidFill>
                    </a:lnB>
                    <a:solidFill>
                      <a:srgbClr val="C5EEFF"/>
                    </a:solidFill>
                  </a:tcPr>
                </a:tc>
                <a:extLst>
                  <a:ext uri="{0D108BD9-81ED-4DB2-BD59-A6C34878D82A}">
                    <a16:rowId xmlns:a16="http://schemas.microsoft.com/office/drawing/2014/main" val="590779277"/>
                  </a:ext>
                </a:extLst>
              </a:tr>
            </a:tbl>
          </a:graphicData>
        </a:graphic>
      </p:graphicFrame>
      <p:graphicFrame>
        <p:nvGraphicFramePr>
          <p:cNvPr id="7" name="think-cell data - do not delete" hidden="1">
            <a:extLst>
              <a:ext uri="{FF2B5EF4-FFF2-40B4-BE49-F238E27FC236}">
                <a16:creationId xmlns:a16="http://schemas.microsoft.com/office/drawing/2014/main" id="{8B5D7034-EE93-1806-8A5F-1D1AD20D0F9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7" name="think-cell data - do not delete" hidden="1">
                        <a:extLst>
                          <a:ext uri="{FF2B5EF4-FFF2-40B4-BE49-F238E27FC236}">
                            <a16:creationId xmlns:a16="http://schemas.microsoft.com/office/drawing/2014/main" id="{8B5D7034-EE93-1806-8A5F-1D1AD20D0F9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44DBDAD8-C54C-7A82-9553-8A803CD1A0AB}"/>
              </a:ext>
            </a:extLst>
          </p:cNvPr>
          <p:cNvSpPr>
            <a:spLocks noGrp="1"/>
          </p:cNvSpPr>
          <p:nvPr>
            <p:ph type="title"/>
          </p:nvPr>
        </p:nvSpPr>
        <p:spPr/>
        <p:txBody>
          <a:bodyPr vert="horz">
            <a:noAutofit/>
          </a:bodyPr>
          <a:lstStyle/>
          <a:p>
            <a:r>
              <a:rPr lang="en-US">
                <a:ea typeface="+mj-lt"/>
                <a:cs typeface="+mj-lt"/>
              </a:rPr>
              <a:t>DAC leverages solid or liquid filtration technologies to extract CO2 from the atmosphere</a:t>
            </a:r>
            <a:endParaRPr lang="en-US"/>
          </a:p>
        </p:txBody>
      </p:sp>
      <p:sp>
        <p:nvSpPr>
          <p:cNvPr id="19" name="btfpColumnHeaderBoxText453568">
            <a:extLst>
              <a:ext uri="{FF2B5EF4-FFF2-40B4-BE49-F238E27FC236}">
                <a16:creationId xmlns:a16="http://schemas.microsoft.com/office/drawing/2014/main" id="{4F47CF31-9457-F123-F164-BD58E988B2A3}"/>
              </a:ext>
            </a:extLst>
          </p:cNvPr>
          <p:cNvSpPr txBox="1"/>
          <p:nvPr/>
        </p:nvSpPr>
        <p:spPr bwMode="gray">
          <a:xfrm>
            <a:off x="330199" y="1510546"/>
            <a:ext cx="4274885" cy="315913"/>
          </a:xfrm>
          <a:prstGeom prst="rect">
            <a:avLst/>
          </a:prstGeom>
          <a:noFill/>
        </p:spPr>
        <p:txBody>
          <a:bodyPr vert="horz" wrap="square" lIns="36036" tIns="36036" rIns="36036" bIns="36036"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rgbClr val="000000"/>
                </a:solidFill>
                <a:latin typeface="Arial"/>
              </a:rPr>
              <a:t>Air</a:t>
            </a:r>
            <a:r>
              <a:rPr kumimoji="0" lang="en-US" sz="1600" b="1" i="0" u="none" strike="noStrike" kern="1200" cap="none" spc="0" normalizeH="0" baseline="0" noProof="0">
                <a:ln>
                  <a:noFill/>
                </a:ln>
                <a:solidFill>
                  <a:srgbClr val="000000"/>
                </a:solidFill>
                <a:effectLst/>
                <a:uLnTx/>
                <a:uFillTx/>
                <a:latin typeface="Arial"/>
                <a:ea typeface="+mn-ea"/>
                <a:cs typeface="+mn-cs"/>
              </a:rPr>
              <a:t> capture process</a:t>
            </a:r>
          </a:p>
        </p:txBody>
      </p:sp>
      <p:sp>
        <p:nvSpPr>
          <p:cNvPr id="146" name="btfpNotesBox962619">
            <a:extLst>
              <a:ext uri="{FF2B5EF4-FFF2-40B4-BE49-F238E27FC236}">
                <a16:creationId xmlns:a16="http://schemas.microsoft.com/office/drawing/2014/main" id="{0F6ACF97-5B6D-FE9D-120F-18B35F26CC79}"/>
              </a:ext>
            </a:extLst>
          </p:cNvPr>
          <p:cNvSpPr txBox="1"/>
          <p:nvPr>
            <p:custDataLst>
              <p:tags r:id="rId3"/>
            </p:custDataLst>
          </p:nvPr>
        </p:nvSpPr>
        <p:spPr bwMode="gray">
          <a:xfrm>
            <a:off x="330200" y="6272784"/>
            <a:ext cx="9271000" cy="492443"/>
          </a:xfrm>
          <a:prstGeom prst="rect">
            <a:avLst/>
          </a:prstGeom>
          <a:noFill/>
        </p:spPr>
        <p:txBody>
          <a:bodyPr vert="horz" wrap="square" lIns="0" tIns="0" rIns="0" bIns="0" rtlCol="0" anchor="b">
            <a:spAutoFit/>
          </a:bodyPr>
          <a:lstStyle/>
          <a:p>
            <a:pPr>
              <a:defRPr/>
            </a:pPr>
            <a:endParaRPr lang="en-US" sz="800" dirty="0">
              <a:solidFill>
                <a:srgbClr val="000000"/>
              </a:solidFill>
              <a:latin typeface="Arial"/>
              <a:cs typeface="Arial"/>
            </a:endParaRPr>
          </a:p>
          <a:p>
            <a:pPr>
              <a:defRPr/>
            </a:pPr>
            <a:r>
              <a:rPr lang="en-US" sz="800" dirty="0">
                <a:solidFill>
                  <a:srgbClr val="000000"/>
                </a:solidFill>
                <a:latin typeface="Arial"/>
                <a:cs typeface="Arial"/>
              </a:rPr>
              <a:t>*Notes: </a:t>
            </a:r>
            <a:r>
              <a:rPr lang="en-US" sz="800" dirty="0">
                <a:solidFill>
                  <a:srgbClr val="000000"/>
                </a:solidFill>
                <a:ea typeface="+mn-lt"/>
                <a:cs typeface="+mn-lt"/>
              </a:rPr>
              <a:t>Levelized costs are estimates. Cost divergence reflects the wide range in estimated $/ton values due to differences in technology, plant scale, energy input, and capital cost.</a:t>
            </a:r>
            <a:endParaRPr lang="en-US" sz="800" dirty="0">
              <a:solidFill>
                <a:srgbClr val="000000"/>
              </a:solidFill>
              <a:latin typeface="Arial"/>
              <a:cs typeface="Arial"/>
            </a:endParaRPr>
          </a:p>
          <a:p>
            <a:pPr>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a:t>
            </a:r>
            <a:r>
              <a:rPr lang="en-US" sz="800" dirty="0">
                <a:solidFill>
                  <a:srgbClr val="000000"/>
                </a:solidFill>
                <a:ea typeface="+mn-lt"/>
                <a:cs typeface="+mn-lt"/>
              </a:rPr>
              <a:t>Carbon Credits, </a:t>
            </a:r>
            <a:r>
              <a:rPr lang="en-US" sz="800" dirty="0">
                <a:solidFill>
                  <a:srgbClr val="000000"/>
                </a:solidFill>
                <a:ea typeface="+mn-lt"/>
                <a:cs typeface="+mn-lt"/>
                <a:hlinkClick r:id="rId8"/>
              </a:rPr>
              <a:t>How Direct Air Capture Works and 4 Important Things About It</a:t>
            </a:r>
            <a:r>
              <a:rPr lang="en-US" sz="800" dirty="0">
                <a:solidFill>
                  <a:srgbClr val="000000"/>
                </a:solidFill>
                <a:ea typeface="+mn-lt"/>
                <a:cs typeface="+mn-lt"/>
              </a:rPr>
              <a:t> (2023); </a:t>
            </a:r>
            <a:r>
              <a:rPr lang="en-US" altLang="zh-CN" sz="800" dirty="0"/>
              <a:t>DOE, </a:t>
            </a:r>
            <a:r>
              <a:rPr lang="en-US" altLang="zh-CN" sz="800" u="sng" dirty="0">
                <a:hlinkClick r:id="rId9"/>
              </a:rPr>
              <a:t>Pathways to Commercial Liftoff </a:t>
            </a:r>
            <a:r>
              <a:rPr lang="en-US" altLang="zh-CN" sz="800" dirty="0"/>
              <a:t>(2023)​.</a:t>
            </a:r>
            <a:endParaRPr lang="en-US" dirty="0"/>
          </a:p>
          <a:p>
            <a:pPr>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lang="en-US" sz="800" dirty="0">
                <a:solidFill>
                  <a:srgbClr val="000000"/>
                </a:solidFill>
                <a:latin typeface="Arial"/>
              </a:rPr>
              <a:t>Christian Sandjaja</a:t>
            </a:r>
            <a:r>
              <a:rPr kumimoji="0" lang="en-US" sz="800" b="0" i="0" u="none" strike="noStrike" kern="1200" cap="none" spc="0" normalizeH="0" baseline="0" noProof="0" dirty="0">
                <a:ln>
                  <a:noFill/>
                </a:ln>
                <a:solidFill>
                  <a:srgbClr val="000000"/>
                </a:solidFill>
                <a:effectLst/>
                <a:uLnTx/>
                <a:uFillTx/>
                <a:latin typeface="Arial"/>
                <a:ea typeface="+mn-ea"/>
                <a:cs typeface="+mn-cs"/>
              </a:rPr>
              <a:t>, Michelle Priscilla, Hyae Ryung Kim, and </a:t>
            </a:r>
            <a:r>
              <a:rPr lang="en-US" sz="800" dirty="0">
                <a:solidFill>
                  <a:srgbClr val="000000"/>
                </a:solidFill>
                <a:hlinkClick r:id="rId10"/>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1"/>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12"/>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lang="en-US" sz="800" b="0" i="0" u="none" strike="noStrike" kern="1200" cap="none" spc="0" normalizeH="0" baseline="0" noProof="0" dirty="0">
              <a:ln>
                <a:noFill/>
              </a:ln>
              <a:solidFill>
                <a:srgbClr val="000000"/>
              </a:solidFill>
              <a:effectLst/>
              <a:uLnTx/>
              <a:uFillTx/>
              <a:latin typeface="Arial"/>
              <a:cs typeface="Arial"/>
            </a:endParaRPr>
          </a:p>
        </p:txBody>
      </p:sp>
      <p:sp>
        <p:nvSpPr>
          <p:cNvPr id="4" name="Rectangle 3">
            <a:extLst>
              <a:ext uri="{FF2B5EF4-FFF2-40B4-BE49-F238E27FC236}">
                <a16:creationId xmlns:a16="http://schemas.microsoft.com/office/drawing/2014/main" id="{31101A11-D59F-D851-2D7B-2E6FFA6B804E}"/>
              </a:ext>
            </a:extLst>
          </p:cNvPr>
          <p:cNvSpPr/>
          <p:nvPr/>
        </p:nvSpPr>
        <p:spPr bwMode="gray">
          <a:xfrm>
            <a:off x="495884" y="68051"/>
            <a:ext cx="2430196" cy="36576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a:solidFill>
                  <a:srgbClr val="FFFFFF"/>
                </a:solidFill>
                <a:latin typeface="Arial"/>
              </a:rPr>
              <a:t>DAC</a:t>
            </a:r>
            <a:endParaRPr lang="en-US"/>
          </a:p>
        </p:txBody>
      </p:sp>
      <p:sp>
        <p:nvSpPr>
          <p:cNvPr id="9" name="Oval 8">
            <a:extLst>
              <a:ext uri="{FF2B5EF4-FFF2-40B4-BE49-F238E27FC236}">
                <a16:creationId xmlns:a16="http://schemas.microsoft.com/office/drawing/2014/main" id="{B46EED4B-725A-2AF6-9E09-78D86C2E81FE}"/>
              </a:ext>
            </a:extLst>
          </p:cNvPr>
          <p:cNvSpPr/>
          <p:nvPr/>
        </p:nvSpPr>
        <p:spPr bwMode="gray">
          <a:xfrm>
            <a:off x="0" y="45720"/>
            <a:ext cx="416560" cy="406400"/>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a:solidFill>
                  <a:srgbClr val="FFFFFF"/>
                </a:solidFill>
                <a:latin typeface="Arial"/>
                <a:cs typeface="Arial"/>
              </a:rPr>
              <a:t>1</a:t>
            </a:r>
          </a:p>
        </p:txBody>
      </p:sp>
      <p:pic>
        <p:nvPicPr>
          <p:cNvPr id="13" name="Picture 12" descr="Liquid DAC">
            <a:extLst>
              <a:ext uri="{FF2B5EF4-FFF2-40B4-BE49-F238E27FC236}">
                <a16:creationId xmlns:a16="http://schemas.microsoft.com/office/drawing/2014/main" id="{4359A5EC-785A-D6A1-C6E6-CF0E12F77BBA}"/>
              </a:ext>
            </a:extLst>
          </p:cNvPr>
          <p:cNvPicPr>
            <a:picLocks noChangeAspect="1"/>
          </p:cNvPicPr>
          <p:nvPr/>
        </p:nvPicPr>
        <p:blipFill>
          <a:blip r:embed="rId13" cstate="email">
            <a:extLst>
              <a:ext uri="{28A0092B-C50C-407E-A947-70E740481C1C}">
                <a14:useLocalDpi xmlns:a14="http://schemas.microsoft.com/office/drawing/2010/main"/>
              </a:ext>
            </a:extLst>
          </a:blip>
          <a:srcRect l="-198" t="8159" r="-198" b="19697"/>
          <a:stretch/>
        </p:blipFill>
        <p:spPr>
          <a:xfrm>
            <a:off x="6935411" y="2158987"/>
            <a:ext cx="4025399" cy="1461307"/>
          </a:xfrm>
          <a:prstGeom prst="rect">
            <a:avLst/>
          </a:prstGeom>
        </p:spPr>
      </p:pic>
      <p:pic>
        <p:nvPicPr>
          <p:cNvPr id="10" name="Picture 9" descr="Solid direct air capture">
            <a:extLst>
              <a:ext uri="{FF2B5EF4-FFF2-40B4-BE49-F238E27FC236}">
                <a16:creationId xmlns:a16="http://schemas.microsoft.com/office/drawing/2014/main" id="{06269806-3816-4A6D-92AF-495E452D6CDA}"/>
              </a:ext>
            </a:extLst>
          </p:cNvPr>
          <p:cNvPicPr>
            <a:picLocks noChangeAspect="1"/>
          </p:cNvPicPr>
          <p:nvPr/>
        </p:nvPicPr>
        <p:blipFill>
          <a:blip r:embed="rId14" cstate="email">
            <a:extLst>
              <a:ext uri="{28A0092B-C50C-407E-A947-70E740481C1C}">
                <a14:useLocalDpi xmlns:a14="http://schemas.microsoft.com/office/drawing/2010/main"/>
              </a:ext>
            </a:extLst>
          </a:blip>
          <a:srcRect l="-245" t="10000" b="18889"/>
          <a:stretch/>
        </p:blipFill>
        <p:spPr>
          <a:xfrm>
            <a:off x="1324116" y="2153882"/>
            <a:ext cx="4674372" cy="1464503"/>
          </a:xfrm>
          <a:prstGeom prst="rect">
            <a:avLst/>
          </a:prstGeom>
        </p:spPr>
      </p:pic>
      <p:grpSp>
        <p:nvGrpSpPr>
          <p:cNvPr id="2" name="Group 1">
            <a:extLst>
              <a:ext uri="{FF2B5EF4-FFF2-40B4-BE49-F238E27FC236}">
                <a16:creationId xmlns:a16="http://schemas.microsoft.com/office/drawing/2014/main" id="{4B01B43C-3E97-E7CB-4D3F-B1EDE9F35444}"/>
              </a:ext>
            </a:extLst>
          </p:cNvPr>
          <p:cNvGrpSpPr/>
          <p:nvPr/>
        </p:nvGrpSpPr>
        <p:grpSpPr>
          <a:xfrm>
            <a:off x="9253264" y="4542368"/>
            <a:ext cx="1383797" cy="1032782"/>
            <a:chOff x="9396699" y="4898683"/>
            <a:chExt cx="1383797" cy="1032782"/>
          </a:xfrm>
        </p:grpSpPr>
        <p:sp>
          <p:nvSpPr>
            <p:cNvPr id="11" name="Isosceles Triangle 10">
              <a:extLst>
                <a:ext uri="{FF2B5EF4-FFF2-40B4-BE49-F238E27FC236}">
                  <a16:creationId xmlns:a16="http://schemas.microsoft.com/office/drawing/2014/main" id="{B050146F-ACA4-6064-9955-2AE4D9DC76E8}"/>
                </a:ext>
              </a:extLst>
            </p:cNvPr>
            <p:cNvSpPr/>
            <p:nvPr/>
          </p:nvSpPr>
          <p:spPr bwMode="gray">
            <a:xfrm rot="11880000">
              <a:off x="9432798" y="5674290"/>
              <a:ext cx="279653" cy="257175"/>
            </a:xfrm>
            <a:prstGeom prst="triangl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 name="btfpCallout841909">
              <a:extLst>
                <a:ext uri="{FF2B5EF4-FFF2-40B4-BE49-F238E27FC236}">
                  <a16:creationId xmlns:a16="http://schemas.microsoft.com/office/drawing/2014/main" id="{98CF9CFF-8C69-4CB3-D081-E691F77E5A7D}"/>
                </a:ext>
              </a:extLst>
            </p:cNvPr>
            <p:cNvSpPr/>
            <p:nvPr/>
          </p:nvSpPr>
          <p:spPr bwMode="gray">
            <a:xfrm flipH="1">
              <a:off x="9396699" y="4898683"/>
              <a:ext cx="1383797" cy="874859"/>
            </a:xfrm>
            <a:prstGeom prst="wedgeRectCallout">
              <a:avLst>
                <a:gd name="adj1" fmla="val 30562"/>
                <a:gd name="adj2" fmla="val -61522"/>
              </a:avLst>
            </a:prstGeom>
            <a:solidFill>
              <a:schemeClr val="accent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noAutofit/>
            </a:bodyPr>
            <a:lstStyle/>
            <a:p>
              <a:pPr marL="0"/>
              <a:r>
                <a:rPr lang="en-US" sz="1050" dirty="0">
                  <a:solidFill>
                    <a:schemeClr val="bg1"/>
                  </a:solidFill>
                </a:rPr>
                <a:t>L-DAC is more </a:t>
              </a:r>
              <a:endParaRPr lang="en-US" sz="1050" dirty="0">
                <a:solidFill>
                  <a:schemeClr val="bg1"/>
                </a:solidFill>
                <a:cs typeface="Arial"/>
              </a:endParaRPr>
            </a:p>
            <a:p>
              <a:pPr marL="0"/>
              <a:r>
                <a:rPr lang="en-US" sz="1050" dirty="0">
                  <a:solidFill>
                    <a:schemeClr val="bg1"/>
                  </a:solidFill>
                </a:rPr>
                <a:t>efficient in energy </a:t>
              </a:r>
              <a:endParaRPr lang="en-US" sz="1050" dirty="0">
                <a:solidFill>
                  <a:schemeClr val="bg1"/>
                </a:solidFill>
                <a:cs typeface="Arial"/>
              </a:endParaRPr>
            </a:p>
            <a:p>
              <a:pPr marL="0"/>
              <a:r>
                <a:rPr lang="en-US" sz="1050" dirty="0">
                  <a:solidFill>
                    <a:schemeClr val="bg1"/>
                  </a:solidFill>
                </a:rPr>
                <a:t>consumption and </a:t>
              </a:r>
              <a:endParaRPr lang="en-US" sz="1050" dirty="0">
                <a:solidFill>
                  <a:schemeClr val="bg1"/>
                </a:solidFill>
                <a:cs typeface="Arial"/>
              </a:endParaRPr>
            </a:p>
            <a:p>
              <a:pPr marL="0"/>
              <a:r>
                <a:rPr lang="en-US" sz="1050" dirty="0">
                  <a:solidFill>
                    <a:schemeClr val="bg1"/>
                  </a:solidFill>
                </a:rPr>
                <a:t>land use.</a:t>
              </a:r>
              <a:endParaRPr lang="en-US" sz="1050" dirty="0">
                <a:solidFill>
                  <a:schemeClr val="bg1"/>
                </a:solidFill>
                <a:cs typeface="Arial"/>
              </a:endParaRPr>
            </a:p>
          </p:txBody>
        </p:sp>
      </p:grpSp>
    </p:spTree>
    <p:custDataLst>
      <p:tags r:id="rId1"/>
    </p:custDataLst>
    <p:extLst>
      <p:ext uri="{BB962C8B-B14F-4D97-AF65-F5344CB8AC3E}">
        <p14:creationId xmlns:p14="http://schemas.microsoft.com/office/powerpoint/2010/main" val="162111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28DB2-B946-FE64-EB7F-B01034154F00}"/>
            </a:ext>
          </a:extLst>
        </p:cNvPr>
        <p:cNvGrpSpPr/>
        <p:nvPr/>
      </p:nvGrpSpPr>
      <p:grpSpPr>
        <a:xfrm>
          <a:off x="0" y="0"/>
          <a:ext cx="0" cy="0"/>
          <a:chOff x="0" y="0"/>
          <a:chExt cx="0" cy="0"/>
        </a:xfrm>
      </p:grpSpPr>
      <p:graphicFrame>
        <p:nvGraphicFramePr>
          <p:cNvPr id="23" name="Table 22">
            <a:extLst>
              <a:ext uri="{FF2B5EF4-FFF2-40B4-BE49-F238E27FC236}">
                <a16:creationId xmlns:a16="http://schemas.microsoft.com/office/drawing/2014/main" id="{EC04D288-0679-F0DA-3EC6-680C2FC918EF}"/>
              </a:ext>
            </a:extLst>
          </p:cNvPr>
          <p:cNvGraphicFramePr>
            <a:graphicFrameLocks noGrp="1"/>
          </p:cNvGraphicFramePr>
          <p:nvPr>
            <p:extLst>
              <p:ext uri="{D42A27DB-BD31-4B8C-83A1-F6EECF244321}">
                <p14:modId xmlns:p14="http://schemas.microsoft.com/office/powerpoint/2010/main" val="4019728279"/>
              </p:ext>
            </p:extLst>
          </p:nvPr>
        </p:nvGraphicFramePr>
        <p:xfrm>
          <a:off x="332662" y="1826459"/>
          <a:ext cx="11512665" cy="4150829"/>
        </p:xfrm>
        <a:graphic>
          <a:graphicData uri="http://schemas.openxmlformats.org/drawingml/2006/table">
            <a:tbl>
              <a:tblPr firstRow="1" bandRow="1">
                <a:tableStyleId>{3B4B98B0-60AC-42C2-AFA5-B58CD77FA1E5}</a:tableStyleId>
              </a:tblPr>
              <a:tblGrid>
                <a:gridCol w="1049130">
                  <a:extLst>
                    <a:ext uri="{9D8B030D-6E8A-4147-A177-3AD203B41FA5}">
                      <a16:colId xmlns:a16="http://schemas.microsoft.com/office/drawing/2014/main" val="2169594900"/>
                    </a:ext>
                  </a:extLst>
                </a:gridCol>
                <a:gridCol w="4870173">
                  <a:extLst>
                    <a:ext uri="{9D8B030D-6E8A-4147-A177-3AD203B41FA5}">
                      <a16:colId xmlns:a16="http://schemas.microsoft.com/office/drawing/2014/main" val="2952779509"/>
                    </a:ext>
                  </a:extLst>
                </a:gridCol>
                <a:gridCol w="5593362">
                  <a:extLst>
                    <a:ext uri="{9D8B030D-6E8A-4147-A177-3AD203B41FA5}">
                      <a16:colId xmlns:a16="http://schemas.microsoft.com/office/drawing/2014/main" val="695112243"/>
                    </a:ext>
                  </a:extLst>
                </a:gridCol>
              </a:tblGrid>
              <a:tr h="2445363">
                <a:tc>
                  <a:txBody>
                    <a:bodyPr/>
                    <a:lstStyle/>
                    <a:p>
                      <a:pPr marL="0" lvl="0" indent="0">
                        <a:buNone/>
                      </a:pPr>
                      <a:endParaRPr lang="en-US" sz="1400" b="1" dirty="0"/>
                    </a:p>
                  </a:txBody>
                  <a:tcPr/>
                </a:tc>
                <a:tc>
                  <a:txBody>
                    <a:bodyPr/>
                    <a:lstStyle/>
                    <a:p>
                      <a:pPr marL="0" indent="0" algn="ctr">
                        <a:buNone/>
                      </a:pPr>
                      <a:r>
                        <a:rPr lang="en-US" sz="1400" b="1" dirty="0"/>
                        <a:t>Solid-DAC </a:t>
                      </a:r>
                      <a:r>
                        <a:rPr lang="en-US" sz="1400" b="0" dirty="0"/>
                        <a:t>(e.g., Project Orca – </a:t>
                      </a:r>
                      <a:r>
                        <a:rPr lang="en-US" sz="1400" b="0" dirty="0" err="1"/>
                        <a:t>Climeworks</a:t>
                      </a:r>
                      <a:r>
                        <a:rPr lang="en-US" sz="1400" b="0" dirty="0"/>
                        <a:t>)</a:t>
                      </a:r>
                      <a:endParaRPr lang="en-US" b="0" dirty="0"/>
                    </a:p>
                  </a:txBody>
                  <a:tcPr/>
                </a:tc>
                <a:tc>
                  <a:txBody>
                    <a:bodyPr/>
                    <a:lstStyle/>
                    <a:p>
                      <a:pPr marL="0" marR="0" lvl="0" indent="0" algn="ctr">
                        <a:lnSpc>
                          <a:spcPct val="100000"/>
                        </a:lnSpc>
                        <a:spcBef>
                          <a:spcPts val="1200"/>
                        </a:spcBef>
                        <a:spcAft>
                          <a:spcPts val="0"/>
                        </a:spcAft>
                        <a:buNone/>
                      </a:pPr>
                      <a:r>
                        <a:rPr lang="en-US" sz="1400" b="1" dirty="0">
                          <a:solidFill>
                            <a:schemeClr val="tx1"/>
                          </a:solidFill>
                        </a:rPr>
                        <a:t>Liquid-DAC </a:t>
                      </a:r>
                      <a:r>
                        <a:rPr lang="en-US" sz="1400" b="0" dirty="0">
                          <a:solidFill>
                            <a:schemeClr val="tx1"/>
                          </a:solidFill>
                        </a:rPr>
                        <a:t>(e.g., Project Squamish – Carbon Engineering)</a:t>
                      </a:r>
                      <a:endParaRPr kumimoji="0" lang="en-US" sz="1400" b="0" dirty="0">
                        <a:solidFill>
                          <a:schemeClr val="tx1"/>
                        </a:solidFill>
                      </a:endParaRPr>
                    </a:p>
                  </a:txBody>
                  <a:tcPr/>
                </a:tc>
                <a:extLst>
                  <a:ext uri="{0D108BD9-81ED-4DB2-BD59-A6C34878D82A}">
                    <a16:rowId xmlns:a16="http://schemas.microsoft.com/office/drawing/2014/main" val="3380567467"/>
                  </a:ext>
                </a:extLst>
              </a:tr>
              <a:tr h="1705466">
                <a:tc>
                  <a:txBody>
                    <a:bodyPr/>
                    <a:lstStyle/>
                    <a:p>
                      <a:pPr marL="0" lvl="0" indent="0">
                        <a:buNone/>
                      </a:pPr>
                      <a:endParaRPr lang="en-US" sz="1000" b="1"/>
                    </a:p>
                    <a:p>
                      <a:pPr marL="0" lvl="0" indent="0">
                        <a:buNone/>
                      </a:pPr>
                      <a:endParaRPr lang="en-US" sz="1000" b="1"/>
                    </a:p>
                  </a:txBody>
                  <a:tcPr>
                    <a:lnB w="6350">
                      <a:solidFill>
                        <a:schemeClr val="tx1"/>
                      </a:solidFill>
                    </a:lnB>
                    <a:noFill/>
                  </a:tcPr>
                </a:tc>
                <a:tc>
                  <a:txBody>
                    <a:bodyPr/>
                    <a:lstStyle/>
                    <a:p>
                      <a:pPr lvl="0" algn="l">
                        <a:lnSpc>
                          <a:spcPct val="100000"/>
                        </a:lnSpc>
                        <a:spcBef>
                          <a:spcPts val="0"/>
                        </a:spcBef>
                        <a:spcAft>
                          <a:spcPts val="0"/>
                        </a:spcAft>
                        <a:buNone/>
                      </a:pPr>
                      <a:r>
                        <a:rPr lang="en-US" sz="1100" b="1" i="0" u="none" strike="noStrike" noProof="0" dirty="0">
                          <a:latin typeface="Arial"/>
                        </a:rPr>
                        <a:t>+  </a:t>
                      </a:r>
                      <a:r>
                        <a:rPr lang="en-US" sz="1100" b="1" i="0" u="none" strike="noStrike" noProof="0" dirty="0"/>
                        <a:t>Lower energy requirements:</a:t>
                      </a:r>
                      <a:r>
                        <a:rPr lang="en-US" sz="1100" b="0" i="0" u="none" strike="noStrike" noProof="0" dirty="0"/>
                        <a:t> Operates at lower temperatures </a:t>
                      </a:r>
                      <a:br>
                        <a:rPr lang="en-US" sz="1100" b="0" i="0" u="none" strike="noStrike" noProof="0" dirty="0"/>
                      </a:br>
                      <a:r>
                        <a:rPr lang="en-US" sz="1100" b="0" i="0" u="none" strike="noStrike" noProof="0" dirty="0"/>
                        <a:t>(80-120°C), allowing waste heat and utilization of renewable sources. </a:t>
                      </a:r>
                      <a:endParaRPr lang="en-US" sz="1100" dirty="0"/>
                    </a:p>
                    <a:p>
                      <a:pPr lvl="0" algn="l">
                        <a:lnSpc>
                          <a:spcPct val="100000"/>
                        </a:lnSpc>
                        <a:spcBef>
                          <a:spcPts val="0"/>
                        </a:spcBef>
                        <a:spcAft>
                          <a:spcPts val="0"/>
                        </a:spcAft>
                        <a:buNone/>
                      </a:pPr>
                      <a:r>
                        <a:rPr lang="en-US" sz="1100" b="1" i="0" u="none" strike="noStrike" noProof="0" dirty="0">
                          <a:latin typeface="Arial"/>
                        </a:rPr>
                        <a:t>+  </a:t>
                      </a:r>
                      <a:r>
                        <a:rPr lang="en-US" sz="1100" b="1" i="0" u="none" strike="noStrike" noProof="0" dirty="0"/>
                        <a:t>Modular design: </a:t>
                      </a:r>
                      <a:r>
                        <a:rPr lang="en-US" sz="1100" b="0" i="0" u="none" strike="noStrike" noProof="0" dirty="0"/>
                        <a:t>Systems allow for flexible scaling and placement of capture units.</a:t>
                      </a:r>
                    </a:p>
                    <a:p>
                      <a:pPr lvl="0" algn="l">
                        <a:lnSpc>
                          <a:spcPct val="100000"/>
                        </a:lnSpc>
                        <a:spcBef>
                          <a:spcPts val="0"/>
                        </a:spcBef>
                        <a:spcAft>
                          <a:spcPts val="0"/>
                        </a:spcAft>
                        <a:buNone/>
                      </a:pPr>
                      <a:r>
                        <a:rPr lang="en-US" sz="1100" b="1" i="0" u="none" strike="noStrike" noProof="0" dirty="0">
                          <a:latin typeface="Arial"/>
                        </a:rPr>
                        <a:t>+  </a:t>
                      </a:r>
                      <a:r>
                        <a:rPr lang="en-US" sz="1100" b="1" i="0" u="none" strike="noStrike" noProof="0" dirty="0"/>
                        <a:t>Lower water usage:</a:t>
                      </a:r>
                      <a:r>
                        <a:rPr lang="en-US" sz="1100" b="0" i="0" u="none" strike="noStrike" noProof="0" dirty="0"/>
                        <a:t> Advantageous in water-scarce regions.</a:t>
                      </a:r>
                    </a:p>
                    <a:p>
                      <a:pPr marL="177800" lvl="0" indent="-177800" algn="l">
                        <a:lnSpc>
                          <a:spcPct val="100000"/>
                        </a:lnSpc>
                        <a:spcBef>
                          <a:spcPts val="0"/>
                        </a:spcBef>
                        <a:spcAft>
                          <a:spcPts val="0"/>
                        </a:spcAft>
                        <a:buFont typeface="Calibri"/>
                        <a:buChar char="-"/>
                      </a:pPr>
                      <a:r>
                        <a:rPr lang="en-US" sz="1100" b="1" i="0" u="none" strike="noStrike" noProof="0" dirty="0"/>
                        <a:t>Sorbent regeneration:</a:t>
                      </a:r>
                      <a:r>
                        <a:rPr lang="en-US" sz="1100" b="0" i="0" u="none" strike="noStrike" noProof="0" dirty="0"/>
                        <a:t> Solid sorbent materials can be energy intensive and may require frequent replacement.</a:t>
                      </a:r>
                      <a:endParaRPr lang="en-US" sz="1100" b="0" i="0" u="none" strike="noStrike" noProof="0" dirty="0">
                        <a:latin typeface="Arial"/>
                      </a:endParaRPr>
                    </a:p>
                    <a:p>
                      <a:pPr marL="177800" lvl="0" indent="-177800" algn="l">
                        <a:lnSpc>
                          <a:spcPct val="100000"/>
                        </a:lnSpc>
                        <a:spcBef>
                          <a:spcPts val="0"/>
                        </a:spcBef>
                        <a:spcAft>
                          <a:spcPts val="0"/>
                        </a:spcAft>
                        <a:buFont typeface="Calibri"/>
                        <a:buChar char="-"/>
                      </a:pPr>
                      <a:r>
                        <a:rPr lang="en-US" sz="1100" b="1" i="0" u="none" strike="noStrike" noProof="0" dirty="0"/>
                        <a:t>Scaling challenges:</a:t>
                      </a:r>
                      <a:r>
                        <a:rPr lang="en-US" sz="1100" b="0" i="0" u="none" strike="noStrike" noProof="0" dirty="0"/>
                        <a:t> While modular, scaling up still presents engineering and cost challenges.</a:t>
                      </a:r>
                      <a:endParaRPr lang="en-US" sz="1100" b="0" i="0" u="none" strike="noStrike" noProof="0" dirty="0">
                        <a:latin typeface="Arial"/>
                      </a:endParaRPr>
                    </a:p>
                  </a:txBody>
                  <a:tcPr>
                    <a:lnR w="6350">
                      <a:solidFill>
                        <a:schemeClr val="bg1"/>
                      </a:solidFill>
                    </a:lnR>
                    <a:lnB w="6350">
                      <a:solidFill>
                        <a:schemeClr val="tx1"/>
                      </a:solidFill>
                    </a:lnB>
                    <a:noFill/>
                  </a:tcPr>
                </a:tc>
                <a:tc>
                  <a:txBody>
                    <a:bodyPr/>
                    <a:lstStyle/>
                    <a:p>
                      <a:pPr lvl="0" algn="l">
                        <a:lnSpc>
                          <a:spcPct val="100000"/>
                        </a:lnSpc>
                        <a:spcBef>
                          <a:spcPts val="0"/>
                        </a:spcBef>
                        <a:spcAft>
                          <a:spcPts val="0"/>
                        </a:spcAft>
                        <a:buNone/>
                      </a:pPr>
                      <a:r>
                        <a:rPr lang="en-US" sz="1100" b="0" i="0" u="none" strike="noStrike" noProof="0" dirty="0">
                          <a:solidFill>
                            <a:srgbClr val="000000"/>
                          </a:solidFill>
                          <a:latin typeface="Arial"/>
                        </a:rPr>
                        <a:t>+  </a:t>
                      </a:r>
                      <a:r>
                        <a:rPr lang="en-US" sz="1100" b="1" i="0" u="none" strike="noStrike" noProof="0" dirty="0">
                          <a:solidFill>
                            <a:srgbClr val="000000"/>
                          </a:solidFill>
                        </a:rPr>
                        <a:t>Higher capture efficiency:</a:t>
                      </a:r>
                      <a:r>
                        <a:rPr lang="en-US" sz="1100" b="0" i="0" u="none" strike="noStrike" noProof="0" dirty="0">
                          <a:solidFill>
                            <a:srgbClr val="000000"/>
                          </a:solidFill>
                        </a:rPr>
                        <a:t> Capture rates per unit volume can reach up to 98%.</a:t>
                      </a:r>
                      <a:endParaRPr lang="en-US" sz="1100" dirty="0"/>
                    </a:p>
                    <a:p>
                      <a:pPr lvl="0" algn="l">
                        <a:lnSpc>
                          <a:spcPct val="100000"/>
                        </a:lnSpc>
                        <a:spcBef>
                          <a:spcPts val="0"/>
                        </a:spcBef>
                        <a:spcAft>
                          <a:spcPts val="0"/>
                        </a:spcAft>
                        <a:buNone/>
                      </a:pPr>
                      <a:r>
                        <a:rPr lang="en-US" sz="1100" b="0" i="0" u="none" strike="noStrike" noProof="0" dirty="0">
                          <a:solidFill>
                            <a:srgbClr val="000000"/>
                          </a:solidFill>
                        </a:rPr>
                        <a:t>+  </a:t>
                      </a:r>
                      <a:r>
                        <a:rPr lang="en-US" sz="1100" b="1" i="0" u="none" strike="noStrike" noProof="0" dirty="0">
                          <a:solidFill>
                            <a:srgbClr val="000000"/>
                          </a:solidFill>
                        </a:rPr>
                        <a:t>Well-established technology: </a:t>
                      </a:r>
                      <a:r>
                        <a:rPr lang="en-US" sz="1100" b="0" i="0" u="none" strike="noStrike" noProof="0" dirty="0">
                          <a:solidFill>
                            <a:srgbClr val="000000"/>
                          </a:solidFill>
                        </a:rPr>
                        <a:t>Use of liquid solvents for gas separation is a more mature technology, with applications in natural gas processing.</a:t>
                      </a:r>
                      <a:endParaRPr lang="en-US" sz="1100" dirty="0"/>
                    </a:p>
                    <a:p>
                      <a:pPr marL="177800" lvl="0" indent="-177800" algn="l">
                        <a:lnSpc>
                          <a:spcPct val="100000"/>
                        </a:lnSpc>
                        <a:spcBef>
                          <a:spcPts val="0"/>
                        </a:spcBef>
                        <a:spcAft>
                          <a:spcPts val="0"/>
                        </a:spcAft>
                        <a:buFont typeface="Calibri"/>
                        <a:buChar char="-"/>
                      </a:pPr>
                      <a:r>
                        <a:rPr lang="en-US" sz="1100" b="1" i="0" u="none" strike="noStrike" noProof="0" dirty="0">
                          <a:solidFill>
                            <a:srgbClr val="000000"/>
                          </a:solidFill>
                        </a:rPr>
                        <a:t>High energy requirements:</a:t>
                      </a:r>
                      <a:r>
                        <a:rPr lang="en-US" sz="1100" b="0" i="0" u="none" strike="noStrike" noProof="0" dirty="0">
                          <a:solidFill>
                            <a:srgbClr val="000000"/>
                          </a:solidFill>
                        </a:rPr>
                        <a:t> Requires higher temperatures (~900°C) to release captured CO</a:t>
                      </a:r>
                      <a:r>
                        <a:rPr lang="en-US" sz="1100" b="1" i="0" u="none" strike="noStrike" baseline="-25000" noProof="0" dirty="0">
                          <a:solidFill>
                            <a:srgbClr val="000000"/>
                          </a:solidFill>
                          <a:latin typeface="Arial"/>
                        </a:rPr>
                        <a:t>2</a:t>
                      </a:r>
                      <a:r>
                        <a:rPr lang="en-US" sz="1100" b="0" i="0" u="none" strike="noStrike" noProof="0" dirty="0">
                          <a:solidFill>
                            <a:srgbClr val="000000"/>
                          </a:solidFill>
                        </a:rPr>
                        <a:t>, which translates to greater energy consumption.</a:t>
                      </a:r>
                      <a:endParaRPr lang="en-US" sz="1100" b="0" i="0" u="none" strike="noStrike" noProof="0" dirty="0">
                        <a:solidFill>
                          <a:srgbClr val="000000"/>
                        </a:solidFill>
                        <a:latin typeface="Arial"/>
                      </a:endParaRPr>
                    </a:p>
                    <a:p>
                      <a:pPr marL="177800" lvl="0" indent="-177800" algn="l">
                        <a:lnSpc>
                          <a:spcPct val="100000"/>
                        </a:lnSpc>
                        <a:spcBef>
                          <a:spcPts val="0"/>
                        </a:spcBef>
                        <a:spcAft>
                          <a:spcPts val="0"/>
                        </a:spcAft>
                        <a:buFont typeface="Calibri"/>
                        <a:buChar char="-"/>
                      </a:pPr>
                      <a:r>
                        <a:rPr lang="en-US" sz="1100" b="1" i="0" u="none" strike="noStrike" noProof="0" dirty="0">
                          <a:solidFill>
                            <a:srgbClr val="000000"/>
                          </a:solidFill>
                        </a:rPr>
                        <a:t>Water intensity: </a:t>
                      </a:r>
                      <a:r>
                        <a:rPr lang="en-US" sz="1100" b="0" i="0" u="none" strike="noStrike" noProof="0" dirty="0">
                          <a:solidFill>
                            <a:srgbClr val="000000"/>
                          </a:solidFill>
                        </a:rPr>
                        <a:t>Systems have higher water requirements, which can be a significant drawback in water-scarce regions.</a:t>
                      </a:r>
                      <a:endParaRPr lang="en-US" sz="1100" dirty="0"/>
                    </a:p>
                    <a:p>
                      <a:pPr marL="177800" lvl="0" indent="-177800" algn="l">
                        <a:lnSpc>
                          <a:spcPct val="100000"/>
                        </a:lnSpc>
                        <a:spcBef>
                          <a:spcPts val="0"/>
                        </a:spcBef>
                        <a:spcAft>
                          <a:spcPts val="0"/>
                        </a:spcAft>
                        <a:buFont typeface="Calibri"/>
                        <a:buChar char="-"/>
                      </a:pPr>
                      <a:r>
                        <a:rPr lang="en-US" sz="1100" b="1" i="0" u="none" strike="noStrike" noProof="0" dirty="0">
                          <a:solidFill>
                            <a:srgbClr val="000000"/>
                          </a:solidFill>
                        </a:rPr>
                        <a:t>Complexity: </a:t>
                      </a:r>
                      <a:r>
                        <a:rPr lang="en-US" sz="1100" b="0" i="0" u="none" strike="noStrike" noProof="0" dirty="0">
                          <a:solidFill>
                            <a:srgbClr val="000000"/>
                          </a:solidFill>
                        </a:rPr>
                        <a:t>Involves more complex chemical processes and equipment, potentially increasing operational costs and maintenance requirements.</a:t>
                      </a:r>
                      <a:endParaRPr lang="en-US" sz="1100" dirty="0"/>
                    </a:p>
                  </a:txBody>
                  <a:tcPr>
                    <a:lnL w="6350">
                      <a:solidFill>
                        <a:schemeClr val="bg1"/>
                      </a:solidFill>
                    </a:lnL>
                    <a:lnR w="6350">
                      <a:solidFill>
                        <a:schemeClr val="bg1"/>
                      </a:solidFill>
                    </a:lnR>
                    <a:lnB w="6350">
                      <a:solidFill>
                        <a:schemeClr val="tx1"/>
                      </a:solidFill>
                    </a:lnB>
                    <a:noFill/>
                  </a:tcPr>
                </a:tc>
                <a:extLst>
                  <a:ext uri="{0D108BD9-81ED-4DB2-BD59-A6C34878D82A}">
                    <a16:rowId xmlns:a16="http://schemas.microsoft.com/office/drawing/2014/main" val="591844226"/>
                  </a:ext>
                </a:extLst>
              </a:tr>
            </a:tbl>
          </a:graphicData>
        </a:graphic>
      </p:graphicFrame>
      <p:graphicFrame>
        <p:nvGraphicFramePr>
          <p:cNvPr id="7" name="think-cell data - do not delete" hidden="1">
            <a:extLst>
              <a:ext uri="{FF2B5EF4-FFF2-40B4-BE49-F238E27FC236}">
                <a16:creationId xmlns:a16="http://schemas.microsoft.com/office/drawing/2014/main" id="{8B5D7034-EE93-1806-8A5F-1D1AD20D0F9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7" name="think-cell data - do not delete" hidden="1">
                        <a:extLst>
                          <a:ext uri="{FF2B5EF4-FFF2-40B4-BE49-F238E27FC236}">
                            <a16:creationId xmlns:a16="http://schemas.microsoft.com/office/drawing/2014/main" id="{8B5D7034-EE93-1806-8A5F-1D1AD20D0F9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44DBDAD8-C54C-7A82-9553-8A803CD1A0AB}"/>
              </a:ext>
            </a:extLst>
          </p:cNvPr>
          <p:cNvSpPr>
            <a:spLocks noGrp="1"/>
          </p:cNvSpPr>
          <p:nvPr>
            <p:ph type="title"/>
          </p:nvPr>
        </p:nvSpPr>
        <p:spPr/>
        <p:txBody>
          <a:bodyPr vert="horz">
            <a:noAutofit/>
          </a:bodyPr>
          <a:lstStyle/>
          <a:p>
            <a:r>
              <a:rPr lang="en-US" dirty="0">
                <a:ea typeface="+mj-lt"/>
                <a:cs typeface="+mj-lt"/>
              </a:rPr>
              <a:t>S-DAC leads current market due to its modularity, while L-DAC expected to lead in the future due to its scalability </a:t>
            </a:r>
            <a:endParaRPr lang="en-US" dirty="0">
              <a:cs typeface="Arial"/>
            </a:endParaRPr>
          </a:p>
        </p:txBody>
      </p:sp>
      <p:sp>
        <p:nvSpPr>
          <p:cNvPr id="19" name="btfpColumnHeaderBoxText453568">
            <a:extLst>
              <a:ext uri="{FF2B5EF4-FFF2-40B4-BE49-F238E27FC236}">
                <a16:creationId xmlns:a16="http://schemas.microsoft.com/office/drawing/2014/main" id="{4F47CF31-9457-F123-F164-BD58E988B2A3}"/>
              </a:ext>
            </a:extLst>
          </p:cNvPr>
          <p:cNvSpPr txBox="1"/>
          <p:nvPr/>
        </p:nvSpPr>
        <p:spPr bwMode="gray">
          <a:xfrm>
            <a:off x="330199" y="1510546"/>
            <a:ext cx="4274885" cy="315913"/>
          </a:xfrm>
          <a:prstGeom prst="rect">
            <a:avLst/>
          </a:prstGeom>
          <a:noFill/>
        </p:spPr>
        <p:txBody>
          <a:bodyPr vert="horz" wrap="square" lIns="36036" tIns="36036" rIns="36036" bIns="36036"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00"/>
                </a:solidFill>
                <a:latin typeface="Arial"/>
              </a:rPr>
              <a:t>Air</a:t>
            </a:r>
            <a:r>
              <a:rPr kumimoji="0" lang="en-US" sz="1600" b="1" i="0" u="none" strike="noStrike" kern="1200" cap="none" spc="0" normalizeH="0" baseline="0" noProof="0" dirty="0">
                <a:ln>
                  <a:noFill/>
                </a:ln>
                <a:solidFill>
                  <a:srgbClr val="000000"/>
                </a:solidFill>
                <a:effectLst/>
                <a:uLnTx/>
                <a:uFillTx/>
                <a:latin typeface="Arial"/>
                <a:ea typeface="+mn-ea"/>
                <a:cs typeface="+mn-cs"/>
              </a:rPr>
              <a:t> capture process</a:t>
            </a:r>
          </a:p>
        </p:txBody>
      </p:sp>
      <p:sp>
        <p:nvSpPr>
          <p:cNvPr id="146" name="btfpNotesBox962619">
            <a:extLst>
              <a:ext uri="{FF2B5EF4-FFF2-40B4-BE49-F238E27FC236}">
                <a16:creationId xmlns:a16="http://schemas.microsoft.com/office/drawing/2014/main" id="{0F6ACF97-5B6D-FE9D-120F-18B35F26CC79}"/>
              </a:ext>
            </a:extLst>
          </p:cNvPr>
          <p:cNvSpPr txBox="1"/>
          <p:nvPr>
            <p:custDataLst>
              <p:tags r:id="rId3"/>
            </p:custDataLst>
          </p:nvPr>
        </p:nvSpPr>
        <p:spPr bwMode="gray">
          <a:xfrm>
            <a:off x="331581" y="6272784"/>
            <a:ext cx="9235440" cy="492443"/>
          </a:xfrm>
          <a:prstGeom prst="rect">
            <a:avLst/>
          </a:prstGeom>
          <a:noFill/>
        </p:spPr>
        <p:txBody>
          <a:bodyPr vert="horz" wrap="square" lIns="0" tIns="0" rIns="0" bIns="0" rtlCol="0" anchor="b">
            <a:spAutoFit/>
          </a:bodyPr>
          <a:lstStyle/>
          <a:p>
            <a:pPr>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a:t>
            </a:r>
            <a:r>
              <a:rPr lang="en-US" sz="800" dirty="0">
                <a:solidFill>
                  <a:srgbClr val="000000"/>
                </a:solidFill>
                <a:ea typeface="+mn-lt"/>
                <a:cs typeface="+mn-lt"/>
              </a:rPr>
              <a:t>NETL, </a:t>
            </a:r>
            <a:r>
              <a:rPr lang="en-US" sz="800" dirty="0">
                <a:solidFill>
                  <a:srgbClr val="000000"/>
                </a:solidFill>
                <a:ea typeface="+mn-lt"/>
                <a:cs typeface="+mn-lt"/>
                <a:hlinkClick r:id="rId8"/>
              </a:rPr>
              <a:t>Solvent-Based Direct Air Capture Systems for the Removal of Atmospheric</a:t>
            </a:r>
            <a:r>
              <a:rPr lang="en-US" sz="800" dirty="0">
                <a:solidFill>
                  <a:srgbClr val="000000"/>
                </a:solidFill>
                <a:ea typeface="+mn-lt"/>
                <a:cs typeface="+mn-lt"/>
              </a:rPr>
              <a:t> (2021); WRI, </a:t>
            </a:r>
            <a:r>
              <a:rPr lang="en-US" sz="800" dirty="0">
                <a:solidFill>
                  <a:srgbClr val="000000"/>
                </a:solidFill>
                <a:ea typeface="+mn-lt"/>
                <a:cs typeface="+mn-lt"/>
                <a:hlinkClick r:id="rId9"/>
              </a:rPr>
              <a:t>Direct Air Capture</a:t>
            </a:r>
            <a:r>
              <a:rPr lang="en-US" sz="800" dirty="0">
                <a:solidFill>
                  <a:srgbClr val="000000"/>
                </a:solidFill>
                <a:ea typeface="+mn-lt"/>
                <a:cs typeface="+mn-lt"/>
              </a:rPr>
              <a:t> (2021); DOE, </a:t>
            </a:r>
            <a:r>
              <a:rPr lang="en-US" sz="800" dirty="0">
                <a:solidFill>
                  <a:srgbClr val="000000"/>
                </a:solidFill>
                <a:ea typeface="+mn-lt"/>
                <a:cs typeface="+mn-lt"/>
                <a:hlinkClick r:id="rId10"/>
              </a:rPr>
              <a:t>Direct Air Capture</a:t>
            </a:r>
            <a:r>
              <a:rPr lang="en-US" sz="800" dirty="0">
                <a:solidFill>
                  <a:srgbClr val="000000"/>
                </a:solidFill>
                <a:ea typeface="+mn-lt"/>
                <a:cs typeface="+mn-lt"/>
              </a:rPr>
              <a:t> (2022); IEA, </a:t>
            </a:r>
            <a:r>
              <a:rPr lang="en-US" sz="800" dirty="0">
                <a:solidFill>
                  <a:srgbClr val="000000"/>
                </a:solidFill>
                <a:ea typeface="+mn-lt"/>
                <a:cs typeface="+mn-lt"/>
                <a:hlinkClick r:id="rId11"/>
              </a:rPr>
              <a:t>Direct Air Capture</a:t>
            </a:r>
            <a:r>
              <a:rPr lang="en-US" sz="800" dirty="0">
                <a:solidFill>
                  <a:srgbClr val="000000"/>
                </a:solidFill>
                <a:ea typeface="+mn-lt"/>
                <a:cs typeface="+mn-lt"/>
              </a:rPr>
              <a:t> (2021); Google Patents, </a:t>
            </a:r>
            <a:r>
              <a:rPr lang="en-US" sz="800" dirty="0">
                <a:solidFill>
                  <a:srgbClr val="000000"/>
                </a:solidFill>
                <a:ea typeface="+mn-lt"/>
                <a:cs typeface="+mn-lt"/>
                <a:hlinkClick r:id="rId12"/>
              </a:rPr>
              <a:t>Solvents and methods for gas separation from gas streams</a:t>
            </a:r>
            <a:r>
              <a:rPr lang="en-US" sz="800" dirty="0">
                <a:solidFill>
                  <a:srgbClr val="000000"/>
                </a:solidFill>
                <a:ea typeface="+mn-lt"/>
                <a:cs typeface="+mn-lt"/>
              </a:rPr>
              <a:t> (2017); Yale Environment 360, </a:t>
            </a:r>
            <a:r>
              <a:rPr lang="en-US" sz="800" dirty="0">
                <a:solidFill>
                  <a:srgbClr val="000000"/>
                </a:solidFill>
                <a:ea typeface="+mn-lt"/>
                <a:cs typeface="+mn-lt"/>
                <a:hlinkClick r:id="rId13"/>
              </a:rPr>
              <a:t>As Carbon Air Capture Ramps Up, Major Hurdles Remain</a:t>
            </a:r>
            <a:r>
              <a:rPr lang="en-US" sz="800" dirty="0">
                <a:solidFill>
                  <a:srgbClr val="000000"/>
                </a:solidFill>
                <a:ea typeface="+mn-lt"/>
                <a:cs typeface="+mn-lt"/>
              </a:rPr>
              <a:t> (2023); Naan Group, </a:t>
            </a:r>
            <a:r>
              <a:rPr lang="en-US" sz="800" dirty="0">
                <a:solidFill>
                  <a:srgbClr val="000000"/>
                </a:solidFill>
                <a:ea typeface="+mn-lt"/>
                <a:cs typeface="+mn-lt"/>
                <a:hlinkClick r:id="rId14"/>
              </a:rPr>
              <a:t>What Is Direct Air Capture (DAC) Technology and Its Advantages?</a:t>
            </a:r>
            <a:r>
              <a:rPr lang="en-US" sz="800" dirty="0">
                <a:solidFill>
                  <a:srgbClr val="000000"/>
                </a:solidFill>
                <a:ea typeface="+mn-lt"/>
                <a:cs typeface="+mn-lt"/>
              </a:rPr>
              <a:t> (2023).</a:t>
            </a:r>
            <a:br>
              <a:rPr lang="en-US" sz="800" dirty="0">
                <a:solidFill>
                  <a:srgbClr val="000000"/>
                </a:solidFill>
                <a:ea typeface="+mn-lt"/>
                <a:cs typeface="+mn-lt"/>
              </a:rPr>
            </a:b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lang="en-US" sz="800" dirty="0">
                <a:solidFill>
                  <a:srgbClr val="000000"/>
                </a:solidFill>
                <a:latin typeface="Arial"/>
              </a:rPr>
              <a:t>Christian Sandjaja</a:t>
            </a:r>
            <a:r>
              <a:rPr kumimoji="0" lang="en-US" sz="800" b="0" i="0" u="none" strike="noStrike" kern="1200" cap="none" spc="0" normalizeH="0" baseline="0" noProof="0" dirty="0">
                <a:ln>
                  <a:noFill/>
                </a:ln>
                <a:solidFill>
                  <a:srgbClr val="000000"/>
                </a:solidFill>
                <a:effectLst/>
                <a:uLnTx/>
                <a:uFillTx/>
                <a:latin typeface="Arial"/>
                <a:ea typeface="+mn-ea"/>
                <a:cs typeface="+mn-cs"/>
              </a:rPr>
              <a:t>, Hyae Ryung Kim, and </a:t>
            </a:r>
            <a:r>
              <a:rPr lang="en-US" sz="800" dirty="0">
                <a:solidFill>
                  <a:srgbClr val="000000"/>
                </a:solidFill>
                <a:hlinkClick r:id="rId15"/>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6"/>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17"/>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lang="en-US" sz="800" b="0" i="0" u="none" strike="noStrike" kern="1200" cap="none" spc="0" normalizeH="0" baseline="0" noProof="0" dirty="0">
              <a:ln>
                <a:noFill/>
              </a:ln>
              <a:solidFill>
                <a:srgbClr val="000000"/>
              </a:solidFill>
              <a:effectLst/>
              <a:uLnTx/>
              <a:uFillTx/>
              <a:latin typeface="Arial"/>
              <a:cs typeface="Arial"/>
            </a:endParaRPr>
          </a:p>
        </p:txBody>
      </p:sp>
      <p:sp>
        <p:nvSpPr>
          <p:cNvPr id="4" name="Rectangle 3">
            <a:extLst>
              <a:ext uri="{FF2B5EF4-FFF2-40B4-BE49-F238E27FC236}">
                <a16:creationId xmlns:a16="http://schemas.microsoft.com/office/drawing/2014/main" id="{31101A11-D59F-D851-2D7B-2E6FFA6B804E}"/>
              </a:ext>
            </a:extLst>
          </p:cNvPr>
          <p:cNvSpPr/>
          <p:nvPr/>
        </p:nvSpPr>
        <p:spPr bwMode="gray">
          <a:xfrm>
            <a:off x="495884" y="68051"/>
            <a:ext cx="2430196" cy="36576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a:solidFill>
                  <a:srgbClr val="FFFFFF"/>
                </a:solidFill>
                <a:latin typeface="Arial"/>
              </a:rPr>
              <a:t>DAC</a:t>
            </a:r>
            <a:endParaRPr lang="en-US"/>
          </a:p>
        </p:txBody>
      </p:sp>
      <p:sp>
        <p:nvSpPr>
          <p:cNvPr id="9" name="Oval 8">
            <a:extLst>
              <a:ext uri="{FF2B5EF4-FFF2-40B4-BE49-F238E27FC236}">
                <a16:creationId xmlns:a16="http://schemas.microsoft.com/office/drawing/2014/main" id="{B46EED4B-725A-2AF6-9E09-78D86C2E81FE}"/>
              </a:ext>
            </a:extLst>
          </p:cNvPr>
          <p:cNvSpPr/>
          <p:nvPr/>
        </p:nvSpPr>
        <p:spPr bwMode="gray">
          <a:xfrm>
            <a:off x="0" y="45720"/>
            <a:ext cx="416560" cy="406400"/>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a:solidFill>
                  <a:srgbClr val="FFFFFF"/>
                </a:solidFill>
                <a:latin typeface="Arial"/>
              </a:rPr>
              <a:t>1</a:t>
            </a:r>
            <a:endParaRPr lang="en-US" sz="1600" b="1">
              <a:solidFill>
                <a:srgbClr val="FFFFFF"/>
              </a:solidFill>
              <a:latin typeface="Arial"/>
              <a:cs typeface="Arial"/>
            </a:endParaRPr>
          </a:p>
        </p:txBody>
      </p:sp>
      <p:pic>
        <p:nvPicPr>
          <p:cNvPr id="2" name="Picture 1" descr="Carbon Engineering Innovation Centre Update - Carbon Engineering">
            <a:extLst>
              <a:ext uri="{FF2B5EF4-FFF2-40B4-BE49-F238E27FC236}">
                <a16:creationId xmlns:a16="http://schemas.microsoft.com/office/drawing/2014/main" id="{FBD12571-EAEE-967A-D9C4-4A51F623EE7D}"/>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273975" y="2137467"/>
            <a:ext cx="5553075" cy="2049697"/>
          </a:xfrm>
          <a:prstGeom prst="rect">
            <a:avLst/>
          </a:prstGeom>
        </p:spPr>
      </p:pic>
      <p:pic>
        <p:nvPicPr>
          <p:cNvPr id="8" name="Picture 7" descr="Carbon removal: Climeworks project in Iceland suffers setback due to harsh  winter | New Scientist">
            <a:extLst>
              <a:ext uri="{FF2B5EF4-FFF2-40B4-BE49-F238E27FC236}">
                <a16:creationId xmlns:a16="http://schemas.microsoft.com/office/drawing/2014/main" id="{8D81FFAD-14CF-D8FF-5D4C-B4037201EDE3}"/>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396651" y="2148050"/>
            <a:ext cx="4876800" cy="2047875"/>
          </a:xfrm>
          <a:prstGeom prst="rect">
            <a:avLst/>
          </a:prstGeom>
        </p:spPr>
      </p:pic>
      <p:pic>
        <p:nvPicPr>
          <p:cNvPr id="11" name="Picture 10">
            <a:extLst>
              <a:ext uri="{FF2B5EF4-FFF2-40B4-BE49-F238E27FC236}">
                <a16:creationId xmlns:a16="http://schemas.microsoft.com/office/drawing/2014/main" id="{866681D2-F02C-FA4B-AD09-97BFA3CA3639}"/>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399800" y="4332911"/>
            <a:ext cx="184638" cy="182880"/>
          </a:xfrm>
          <a:prstGeom prst="rect">
            <a:avLst/>
          </a:prstGeom>
        </p:spPr>
      </p:pic>
      <p:pic>
        <p:nvPicPr>
          <p:cNvPr id="12" name="Picture 14">
            <a:extLst>
              <a:ext uri="{FF2B5EF4-FFF2-40B4-BE49-F238E27FC236}">
                <a16:creationId xmlns:a16="http://schemas.microsoft.com/office/drawing/2014/main" id="{B35A40AD-DA71-1862-ABEA-E228E4667248}"/>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1399800" y="5232204"/>
            <a:ext cx="184638" cy="182880"/>
          </a:xfrm>
          <a:prstGeom prst="rect">
            <a:avLst/>
          </a:prstGeom>
        </p:spPr>
      </p:pic>
      <p:pic>
        <p:nvPicPr>
          <p:cNvPr id="13" name="Picture 12">
            <a:extLst>
              <a:ext uri="{FF2B5EF4-FFF2-40B4-BE49-F238E27FC236}">
                <a16:creationId xmlns:a16="http://schemas.microsoft.com/office/drawing/2014/main" id="{866681D2-F02C-FA4B-AD09-97BFA3CA3639}"/>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399800" y="4635545"/>
            <a:ext cx="184638" cy="182880"/>
          </a:xfrm>
          <a:prstGeom prst="rect">
            <a:avLst/>
          </a:prstGeom>
        </p:spPr>
      </p:pic>
      <p:pic>
        <p:nvPicPr>
          <p:cNvPr id="14" name="Picture 13">
            <a:extLst>
              <a:ext uri="{FF2B5EF4-FFF2-40B4-BE49-F238E27FC236}">
                <a16:creationId xmlns:a16="http://schemas.microsoft.com/office/drawing/2014/main" id="{866681D2-F02C-FA4B-AD09-97BFA3CA3639}"/>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399800" y="5004069"/>
            <a:ext cx="184638" cy="182880"/>
          </a:xfrm>
          <a:prstGeom prst="rect">
            <a:avLst/>
          </a:prstGeom>
        </p:spPr>
      </p:pic>
      <p:pic>
        <p:nvPicPr>
          <p:cNvPr id="15" name="Picture 14">
            <a:extLst>
              <a:ext uri="{FF2B5EF4-FFF2-40B4-BE49-F238E27FC236}">
                <a16:creationId xmlns:a16="http://schemas.microsoft.com/office/drawing/2014/main" id="{B35A40AD-DA71-1862-ABEA-E228E4667248}"/>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1399800" y="5554088"/>
            <a:ext cx="184638" cy="182880"/>
          </a:xfrm>
          <a:prstGeom prst="rect">
            <a:avLst/>
          </a:prstGeom>
        </p:spPr>
      </p:pic>
      <p:pic>
        <p:nvPicPr>
          <p:cNvPr id="16" name="Picture 15">
            <a:extLst>
              <a:ext uri="{FF2B5EF4-FFF2-40B4-BE49-F238E27FC236}">
                <a16:creationId xmlns:a16="http://schemas.microsoft.com/office/drawing/2014/main" id="{866681D2-F02C-FA4B-AD09-97BFA3CA3639}"/>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6276600" y="4352161"/>
            <a:ext cx="184638" cy="182880"/>
          </a:xfrm>
          <a:prstGeom prst="rect">
            <a:avLst/>
          </a:prstGeom>
        </p:spPr>
      </p:pic>
      <p:pic>
        <p:nvPicPr>
          <p:cNvPr id="17" name="Picture 14">
            <a:extLst>
              <a:ext uri="{FF2B5EF4-FFF2-40B4-BE49-F238E27FC236}">
                <a16:creationId xmlns:a16="http://schemas.microsoft.com/office/drawing/2014/main" id="{B35A40AD-DA71-1862-ABEA-E228E4667248}"/>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6276600" y="5246922"/>
            <a:ext cx="184638" cy="182880"/>
          </a:xfrm>
          <a:prstGeom prst="rect">
            <a:avLst/>
          </a:prstGeom>
        </p:spPr>
      </p:pic>
      <p:pic>
        <p:nvPicPr>
          <p:cNvPr id="18" name="Picture 17">
            <a:extLst>
              <a:ext uri="{FF2B5EF4-FFF2-40B4-BE49-F238E27FC236}">
                <a16:creationId xmlns:a16="http://schemas.microsoft.com/office/drawing/2014/main" id="{866681D2-F02C-FA4B-AD09-97BFA3CA3639}"/>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6276600" y="4572691"/>
            <a:ext cx="184638" cy="182880"/>
          </a:xfrm>
          <a:prstGeom prst="rect">
            <a:avLst/>
          </a:prstGeom>
        </p:spPr>
      </p:pic>
      <p:pic>
        <p:nvPicPr>
          <p:cNvPr id="21" name="Picture 20">
            <a:extLst>
              <a:ext uri="{FF2B5EF4-FFF2-40B4-BE49-F238E27FC236}">
                <a16:creationId xmlns:a16="http://schemas.microsoft.com/office/drawing/2014/main" id="{B35A40AD-DA71-1862-ABEA-E228E4667248}"/>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6276600" y="5589189"/>
            <a:ext cx="184638" cy="182880"/>
          </a:xfrm>
          <a:prstGeom prst="rect">
            <a:avLst/>
          </a:prstGeom>
        </p:spPr>
      </p:pic>
      <p:pic>
        <p:nvPicPr>
          <p:cNvPr id="22" name="Picture 14">
            <a:extLst>
              <a:ext uri="{FF2B5EF4-FFF2-40B4-BE49-F238E27FC236}">
                <a16:creationId xmlns:a16="http://schemas.microsoft.com/office/drawing/2014/main" id="{B35A40AD-DA71-1862-ABEA-E228E4667248}"/>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6276600" y="4911564"/>
            <a:ext cx="184638" cy="182880"/>
          </a:xfrm>
          <a:prstGeom prst="rect">
            <a:avLst/>
          </a:prstGeom>
        </p:spPr>
      </p:pic>
    </p:spTree>
    <p:custDataLst>
      <p:tags r:id="rId1"/>
    </p:custDataLst>
    <p:extLst>
      <p:ext uri="{BB962C8B-B14F-4D97-AF65-F5344CB8AC3E}">
        <p14:creationId xmlns:p14="http://schemas.microsoft.com/office/powerpoint/2010/main" val="23331812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28DB2-B946-FE64-EB7F-B01034154F00}"/>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8B5D7034-EE93-1806-8A5F-1D1AD20D0F97}"/>
              </a:ext>
            </a:extLst>
          </p:cNvPr>
          <p:cNvGraphicFramePr>
            <a:graphicFrameLocks noChangeAspect="1"/>
          </p:cNvGraphicFramePr>
          <p:nvPr>
            <p:custDataLst>
              <p:tags r:id="rId2"/>
            </p:custDataLst>
            <p:extLst>
              <p:ext uri="{D42A27DB-BD31-4B8C-83A1-F6EECF244321}">
                <p14:modId xmlns:p14="http://schemas.microsoft.com/office/powerpoint/2010/main" val="11083235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592" imgH="591" progId="TCLayout.ActiveDocument.1">
                  <p:embed/>
                </p:oleObj>
              </mc:Choice>
              <mc:Fallback>
                <p:oleObj name="think-cell Slide" r:id="rId26" imgW="592" imgH="591" progId="TCLayout.ActiveDocument.1">
                  <p:embed/>
                  <p:pic>
                    <p:nvPicPr>
                      <p:cNvPr id="7" name="think-cell data - do not delete" hidden="1">
                        <a:extLst>
                          <a:ext uri="{FF2B5EF4-FFF2-40B4-BE49-F238E27FC236}">
                            <a16:creationId xmlns:a16="http://schemas.microsoft.com/office/drawing/2014/main" id="{8B5D7034-EE93-1806-8A5F-1D1AD20D0F97}"/>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44DBDAD8-C54C-7A82-9553-8A803CD1A0AB}"/>
              </a:ext>
            </a:extLst>
          </p:cNvPr>
          <p:cNvSpPr>
            <a:spLocks noGrp="1"/>
          </p:cNvSpPr>
          <p:nvPr>
            <p:ph type="title"/>
          </p:nvPr>
        </p:nvSpPr>
        <p:spPr/>
        <p:txBody>
          <a:bodyPr vert="horz">
            <a:noAutofit/>
          </a:bodyPr>
          <a:lstStyle/>
          <a:p>
            <a:r>
              <a:rPr lang="en-US" dirty="0"/>
              <a:t>Despite the potential for negative carbon emission, technology not yet proven at commercial scale</a:t>
            </a:r>
            <a:endParaRPr lang="en-US" dirty="0">
              <a:cs typeface="Arial"/>
            </a:endParaRPr>
          </a:p>
        </p:txBody>
      </p:sp>
      <p:grpSp>
        <p:nvGrpSpPr>
          <p:cNvPr id="15" name="btfpColumnHeaderBox406927">
            <a:extLst>
              <a:ext uri="{FF2B5EF4-FFF2-40B4-BE49-F238E27FC236}">
                <a16:creationId xmlns:a16="http://schemas.microsoft.com/office/drawing/2014/main" id="{3FB33FF3-3E3E-5F79-A7EC-F713F18C2EE8}"/>
              </a:ext>
            </a:extLst>
          </p:cNvPr>
          <p:cNvGrpSpPr/>
          <p:nvPr>
            <p:custDataLst>
              <p:tags r:id="rId3"/>
            </p:custDataLst>
          </p:nvPr>
        </p:nvGrpSpPr>
        <p:grpSpPr>
          <a:xfrm>
            <a:off x="8130630" y="1543837"/>
            <a:ext cx="3264462" cy="297535"/>
            <a:chOff x="8378296" y="1533106"/>
            <a:chExt cx="3483504" cy="318997"/>
          </a:xfrm>
        </p:grpSpPr>
        <p:sp>
          <p:nvSpPr>
            <p:cNvPr id="13" name="btfpColumnHeaderBoxText406927">
              <a:extLst>
                <a:ext uri="{FF2B5EF4-FFF2-40B4-BE49-F238E27FC236}">
                  <a16:creationId xmlns:a16="http://schemas.microsoft.com/office/drawing/2014/main" id="{3A029745-79E3-06A3-328C-CE2EB12AFAF5}"/>
                </a:ext>
              </a:extLst>
            </p:cNvPr>
            <p:cNvSpPr txBox="1"/>
            <p:nvPr/>
          </p:nvSpPr>
          <p:spPr bwMode="gray">
            <a:xfrm>
              <a:off x="8378296" y="1533106"/>
              <a:ext cx="3483504" cy="318997"/>
            </a:xfrm>
            <a:prstGeom prst="rect">
              <a:avLst/>
            </a:prstGeom>
            <a:noFill/>
          </p:spPr>
          <p:txBody>
            <a:bodyPr vert="horz" wrap="square" lIns="36036" tIns="36036" rIns="36036" bIns="36036"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mn-ea"/>
                  <a:cs typeface="+mn-cs"/>
                </a:rPr>
                <a:t>Considerations</a:t>
              </a:r>
            </a:p>
          </p:txBody>
        </p:sp>
        <p:cxnSp>
          <p:nvCxnSpPr>
            <p:cNvPr id="14" name="btfpColumnHeaderBoxLine406927">
              <a:extLst>
                <a:ext uri="{FF2B5EF4-FFF2-40B4-BE49-F238E27FC236}">
                  <a16:creationId xmlns:a16="http://schemas.microsoft.com/office/drawing/2014/main" id="{FD01CCBB-BB8E-391F-2A49-08B2A22CD522}"/>
                </a:ext>
              </a:extLst>
            </p:cNvPr>
            <p:cNvCxnSpPr/>
            <p:nvPr/>
          </p:nvCxnSpPr>
          <p:spPr bwMode="gray">
            <a:xfrm>
              <a:off x="8378296" y="1852103"/>
              <a:ext cx="3483504"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18" name="btfpColumnHeaderBox457378">
            <a:extLst>
              <a:ext uri="{FF2B5EF4-FFF2-40B4-BE49-F238E27FC236}">
                <a16:creationId xmlns:a16="http://schemas.microsoft.com/office/drawing/2014/main" id="{FDB838E4-29F4-3628-C794-2968F8279E0D}"/>
              </a:ext>
            </a:extLst>
          </p:cNvPr>
          <p:cNvGrpSpPr/>
          <p:nvPr>
            <p:custDataLst>
              <p:tags r:id="rId4"/>
            </p:custDataLst>
          </p:nvPr>
        </p:nvGrpSpPr>
        <p:grpSpPr>
          <a:xfrm>
            <a:off x="329184" y="1542631"/>
            <a:ext cx="6991350" cy="299947"/>
            <a:chOff x="4354248" y="1533106"/>
            <a:chExt cx="3483505" cy="318997"/>
          </a:xfrm>
        </p:grpSpPr>
        <p:sp>
          <p:nvSpPr>
            <p:cNvPr id="16" name="btfpColumnHeaderBoxText457378">
              <a:extLst>
                <a:ext uri="{FF2B5EF4-FFF2-40B4-BE49-F238E27FC236}">
                  <a16:creationId xmlns:a16="http://schemas.microsoft.com/office/drawing/2014/main" id="{1F82AC3C-26B3-B325-A76D-26CDAB98B6CE}"/>
                </a:ext>
              </a:extLst>
            </p:cNvPr>
            <p:cNvSpPr txBox="1"/>
            <p:nvPr/>
          </p:nvSpPr>
          <p:spPr bwMode="gray">
            <a:xfrm>
              <a:off x="4354248" y="1533106"/>
              <a:ext cx="3483504" cy="318997"/>
            </a:xfrm>
            <a:prstGeom prst="rect">
              <a:avLst/>
            </a:prstGeom>
            <a:noFill/>
          </p:spPr>
          <p:txBody>
            <a:bodyPr vert="horz" wrap="square" lIns="36036" tIns="36036" rIns="36036" bIns="36036"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Capture facility available today</a:t>
              </a:r>
            </a:p>
          </p:txBody>
        </p:sp>
        <p:cxnSp>
          <p:nvCxnSpPr>
            <p:cNvPr id="17" name="btfpColumnHeaderBoxLine457378">
              <a:extLst>
                <a:ext uri="{FF2B5EF4-FFF2-40B4-BE49-F238E27FC236}">
                  <a16:creationId xmlns:a16="http://schemas.microsoft.com/office/drawing/2014/main" id="{B8424B81-A32A-6814-E4FE-A49048CF3837}"/>
                </a:ext>
              </a:extLst>
            </p:cNvPr>
            <p:cNvCxnSpPr/>
            <p:nvPr/>
          </p:nvCxnSpPr>
          <p:spPr bwMode="gray">
            <a:xfrm>
              <a:off x="4354248" y="1852103"/>
              <a:ext cx="3483505"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id="{126F5B1E-21C6-EDE2-316A-534ACC2B6F23}"/>
              </a:ext>
            </a:extLst>
          </p:cNvPr>
          <p:cNvSpPr/>
          <p:nvPr/>
        </p:nvSpPr>
        <p:spPr bwMode="gray">
          <a:xfrm>
            <a:off x="8130153" y="2076521"/>
            <a:ext cx="3260124" cy="334115"/>
          </a:xfrm>
          <a:prstGeom prst="rect">
            <a:avLst/>
          </a:prstGeom>
          <a:solidFill>
            <a:srgbClr val="BBCAB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rgbClr val="000000"/>
                </a:solidFill>
                <a:latin typeface="Arial"/>
              </a:rPr>
              <a:t>Pros</a:t>
            </a:r>
            <a:endParaRPr kumimoji="0" lang="en-US" sz="1600" b="1" i="0" u="none" strike="noStrike" kern="1200" cap="none" spc="0" normalizeH="0" baseline="0" noProof="0">
              <a:ln>
                <a:noFill/>
              </a:ln>
              <a:solidFill>
                <a:srgbClr val="000000"/>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2EE211A5-6983-8C3A-54B5-DA8E4661C6F9}"/>
              </a:ext>
            </a:extLst>
          </p:cNvPr>
          <p:cNvSpPr/>
          <p:nvPr/>
        </p:nvSpPr>
        <p:spPr bwMode="gray">
          <a:xfrm>
            <a:off x="8130153" y="4298775"/>
            <a:ext cx="3260124" cy="334115"/>
          </a:xfrm>
          <a:prstGeom prst="rect">
            <a:avLst/>
          </a:prstGeom>
          <a:solidFill>
            <a:srgbClr val="EED6E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rgbClr val="000000"/>
                </a:solidFill>
                <a:latin typeface="Arial"/>
              </a:rPr>
              <a:t>Cons</a:t>
            </a:r>
            <a:endParaRPr kumimoji="0" lang="en-US" sz="1600" b="1" i="0" u="none" strike="noStrike" kern="1200" cap="none" spc="0" normalizeH="0" baseline="0" noProof="0">
              <a:ln>
                <a:noFill/>
              </a:ln>
              <a:solidFill>
                <a:srgbClr val="000000"/>
              </a:solidFill>
              <a:effectLst/>
              <a:uLnTx/>
              <a:uFillTx/>
              <a:latin typeface="Arial"/>
              <a:ea typeface="+mn-ea"/>
              <a:cs typeface="+mn-cs"/>
            </a:endParaRPr>
          </a:p>
        </p:txBody>
      </p:sp>
      <p:sp>
        <p:nvSpPr>
          <p:cNvPr id="27" name="btfpHBCheckCross222230">
            <a:extLst>
              <a:ext uri="{FF2B5EF4-FFF2-40B4-BE49-F238E27FC236}">
                <a16:creationId xmlns:a16="http://schemas.microsoft.com/office/drawing/2014/main" id="{B46FA751-0290-784E-6ACE-0CFBF146B24C}"/>
              </a:ext>
            </a:extLst>
          </p:cNvPr>
          <p:cNvSpPr/>
          <p:nvPr>
            <p:custDataLst>
              <p:tags r:id="rId5"/>
            </p:custDataLst>
          </p:nvPr>
        </p:nvSpPr>
        <p:spPr bwMode="gray">
          <a:xfrm>
            <a:off x="8147396" y="2073994"/>
            <a:ext cx="285922" cy="318993"/>
          </a:xfrm>
          <a:prstGeom prst="rect">
            <a:avLst/>
          </a:prstGeom>
          <a:blipFill>
            <a:blip r:embed="rId28" cstate="email">
              <a:extLst>
                <a:ext uri="{28A0092B-C50C-407E-A947-70E740481C1C}">
                  <a14:useLocalDpi xmlns:a14="http://schemas.microsoft.com/office/drawing/2010/main"/>
                </a:ext>
              </a:extLst>
            </a:blip>
            <a:stretch>
              <a:fillRect/>
            </a:stretch>
          </a:blip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28" name="btfpHBCheckCross222230">
            <a:extLst>
              <a:ext uri="{FF2B5EF4-FFF2-40B4-BE49-F238E27FC236}">
                <a16:creationId xmlns:a16="http://schemas.microsoft.com/office/drawing/2014/main" id="{FC279DB1-4CC1-A8AC-682F-9A23BD3ADAE3}"/>
              </a:ext>
            </a:extLst>
          </p:cNvPr>
          <p:cNvSpPr/>
          <p:nvPr>
            <p:custDataLst>
              <p:tags r:id="rId6"/>
            </p:custDataLst>
          </p:nvPr>
        </p:nvSpPr>
        <p:spPr bwMode="gray">
          <a:xfrm>
            <a:off x="8144942" y="4296249"/>
            <a:ext cx="285922" cy="318993"/>
          </a:xfrm>
          <a:prstGeom prst="rect">
            <a:avLst/>
          </a:prstGeom>
          <a:blipFill>
            <a:blip r:embed="rId29" cstate="email">
              <a:extLst>
                <a:ext uri="{28A0092B-C50C-407E-A947-70E740481C1C}">
                  <a14:useLocalDpi xmlns:a14="http://schemas.microsoft.com/office/drawing/2010/main"/>
                </a:ext>
              </a:extLst>
            </a:blip>
            <a:stretch>
              <a:fillRect/>
            </a:stretch>
          </a:blip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29" name="btfpBulletedList926647">
            <a:extLst>
              <a:ext uri="{FF2B5EF4-FFF2-40B4-BE49-F238E27FC236}">
                <a16:creationId xmlns:a16="http://schemas.microsoft.com/office/drawing/2014/main" id="{E4A969F5-280B-5A60-959A-4967BB3D3F71}"/>
              </a:ext>
            </a:extLst>
          </p:cNvPr>
          <p:cNvSpPr txBox="1"/>
          <p:nvPr>
            <p:custDataLst>
              <p:tags r:id="rId7"/>
            </p:custDataLst>
          </p:nvPr>
        </p:nvSpPr>
        <p:spPr bwMode="gray">
          <a:xfrm>
            <a:off x="8144388" y="2436737"/>
            <a:ext cx="3264462" cy="1765474"/>
          </a:xfrm>
          <a:prstGeom prst="rect">
            <a:avLst/>
          </a:prstGeom>
          <a:noFill/>
        </p:spPr>
        <p:txBody>
          <a:bodyPr vert="horz" wrap="square" lIns="36000" tIns="36000" rIns="36000" bIns="36000" rtlCol="0" anchor="t">
            <a:spAutoFit/>
          </a:bodyPr>
          <a:lstStyle/>
          <a:p>
            <a:pPr marL="177800" indent="-177800">
              <a:buFont typeface="Arial"/>
              <a:buChar char="•"/>
              <a:defRPr/>
            </a:pPr>
            <a:r>
              <a:rPr lang="en-US" sz="1100" b="1" dirty="0">
                <a:cs typeface="Arial"/>
              </a:rPr>
              <a:t>Permanent CO₂ removal:</a:t>
            </a:r>
            <a:r>
              <a:rPr lang="en-US" sz="1100" dirty="0">
                <a:cs typeface="Arial"/>
              </a:rPr>
              <a:t> DAC can permanently remove CO₂, addressing past and current emissions, which is crucial for NZE targets.</a:t>
            </a:r>
          </a:p>
          <a:p>
            <a:pPr marL="177800" indent="-177800">
              <a:buFont typeface="Arial"/>
              <a:buChar char="•"/>
              <a:defRPr/>
            </a:pPr>
            <a:r>
              <a:rPr lang="en-US" sz="1100" b="1" dirty="0">
                <a:cs typeface="Arial"/>
              </a:rPr>
              <a:t>Location flexibility:</a:t>
            </a:r>
            <a:r>
              <a:rPr lang="en-US" sz="1100" dirty="0">
                <a:cs typeface="Arial"/>
              </a:rPr>
              <a:t> DAC plants can be built anywhere with low-carbon energy and storage, enabling strategic placement.</a:t>
            </a:r>
            <a:endParaRPr lang="en-US" dirty="0"/>
          </a:p>
          <a:p>
            <a:pPr marL="177800" indent="-177800">
              <a:buFont typeface="Arial"/>
              <a:buChar char="•"/>
              <a:defRPr/>
            </a:pPr>
            <a:r>
              <a:rPr lang="en-US" sz="1100" b="1" dirty="0">
                <a:cs typeface="Arial"/>
              </a:rPr>
              <a:t>Low land use: </a:t>
            </a:r>
            <a:r>
              <a:rPr lang="en-US" sz="1100" dirty="0">
                <a:cs typeface="Arial"/>
              </a:rPr>
              <a:t>DAC needs far less land than reforestation, using 0.4-66 km² per million tons vs. 862 km² for forests.</a:t>
            </a:r>
            <a:endParaRPr lang="en-US" dirty="0"/>
          </a:p>
        </p:txBody>
      </p:sp>
      <p:sp>
        <p:nvSpPr>
          <p:cNvPr id="30" name="btfpBulletedList926647">
            <a:extLst>
              <a:ext uri="{FF2B5EF4-FFF2-40B4-BE49-F238E27FC236}">
                <a16:creationId xmlns:a16="http://schemas.microsoft.com/office/drawing/2014/main" id="{8D235E30-3750-ED12-ECD5-361A9FAC94D4}"/>
              </a:ext>
            </a:extLst>
          </p:cNvPr>
          <p:cNvSpPr txBox="1"/>
          <p:nvPr>
            <p:custDataLst>
              <p:tags r:id="rId8"/>
            </p:custDataLst>
          </p:nvPr>
        </p:nvSpPr>
        <p:spPr bwMode="gray">
          <a:xfrm>
            <a:off x="8125338" y="4631152"/>
            <a:ext cx="3264462" cy="1426920"/>
          </a:xfrm>
          <a:prstGeom prst="rect">
            <a:avLst/>
          </a:prstGeom>
          <a:noFill/>
        </p:spPr>
        <p:txBody>
          <a:bodyPr vert="horz" wrap="square" lIns="36000" tIns="36000" rIns="36000" bIns="36000" rtlCol="0" anchor="t">
            <a:spAutoFit/>
          </a:bodyPr>
          <a:lstStyle/>
          <a:p>
            <a:pPr marL="177800" indent="-177800">
              <a:buFont typeface="Arial"/>
              <a:buChar char="•"/>
              <a:defRPr/>
            </a:pPr>
            <a:r>
              <a:rPr lang="en-US" sz="1100" b="1" dirty="0">
                <a:solidFill>
                  <a:srgbClr val="000000"/>
                </a:solidFill>
                <a:ea typeface="+mn-lt"/>
                <a:cs typeface="+mn-lt"/>
              </a:rPr>
              <a:t>High costs: </a:t>
            </a:r>
            <a:r>
              <a:rPr lang="en-US" sz="1100" dirty="0">
                <a:solidFill>
                  <a:srgbClr val="000000"/>
                </a:solidFill>
                <a:ea typeface="+mn-lt"/>
                <a:cs typeface="+mn-lt"/>
              </a:rPr>
              <a:t>DAC costs $400-$1,000 per ton</a:t>
            </a:r>
            <a:r>
              <a:rPr kumimoji="0" lang="en-US" sz="1100" i="0" u="none" strike="noStrike" kern="1200" cap="none" spc="0" normalizeH="0" baseline="0" noProof="0" dirty="0">
                <a:ln>
                  <a:noFill/>
                </a:ln>
                <a:solidFill>
                  <a:srgbClr val="000000"/>
                </a:solidFill>
                <a:effectLst/>
                <a:uLnTx/>
                <a:uFillTx/>
                <a:ea typeface="+mn-lt"/>
                <a:cs typeface="+mn-lt"/>
              </a:rPr>
              <a:t>, </a:t>
            </a:r>
            <a:r>
              <a:rPr lang="en-US" sz="1100" dirty="0">
                <a:solidFill>
                  <a:srgbClr val="000000"/>
                </a:solidFill>
                <a:ea typeface="+mn-lt"/>
                <a:cs typeface="+mn-lt"/>
              </a:rPr>
              <a:t>much higher than desired for large-scale adoption.</a:t>
            </a:r>
            <a:endParaRPr lang="en-US" dirty="0">
              <a:cs typeface="Arial"/>
            </a:endParaRPr>
          </a:p>
          <a:p>
            <a:pPr marL="177800" indent="-177800">
              <a:buFontTx/>
              <a:buChar char="•"/>
              <a:defRPr/>
            </a:pPr>
            <a:r>
              <a:rPr lang="en-US" sz="1100" b="1" dirty="0">
                <a:solidFill>
                  <a:srgbClr val="000000"/>
                </a:solidFill>
                <a:ea typeface="+mn-lt"/>
                <a:cs typeface="+mn-lt"/>
              </a:rPr>
              <a:t>Energy intensive:</a:t>
            </a:r>
            <a:r>
              <a:rPr lang="en-US" sz="1100" dirty="0">
                <a:solidFill>
                  <a:srgbClr val="000000"/>
                </a:solidFill>
                <a:ea typeface="+mn-lt"/>
                <a:cs typeface="+mn-lt"/>
              </a:rPr>
              <a:t> High energy needs increase costs and emissions unless powered by clean energy.</a:t>
            </a:r>
            <a:endParaRPr lang="en-US" dirty="0">
              <a:cs typeface="Arial"/>
            </a:endParaRPr>
          </a:p>
          <a:p>
            <a:pPr marL="177800" indent="-177800">
              <a:buFont typeface="Arial"/>
              <a:buChar char="•"/>
              <a:defRPr/>
            </a:pPr>
            <a:r>
              <a:rPr lang="en-US" sz="1100" b="1" dirty="0">
                <a:solidFill>
                  <a:srgbClr val="000000"/>
                </a:solidFill>
                <a:ea typeface="+mn-lt"/>
                <a:cs typeface="+mn-lt"/>
              </a:rPr>
              <a:t>Limited capacity: </a:t>
            </a:r>
            <a:r>
              <a:rPr lang="en-US" sz="1100" dirty="0">
                <a:solidFill>
                  <a:srgbClr val="000000"/>
                </a:solidFill>
                <a:ea typeface="+mn-lt"/>
                <a:cs typeface="+mn-lt"/>
              </a:rPr>
              <a:t>About 30 facilities exist, capturing </a:t>
            </a:r>
            <a:r>
              <a:rPr lang="en-US" altLang="zh-CN" sz="1100" dirty="0"/>
              <a:t>540,000</a:t>
            </a:r>
            <a:r>
              <a:rPr lang="en-US" sz="1100" dirty="0">
                <a:solidFill>
                  <a:srgbClr val="000000"/>
                </a:solidFill>
                <a:ea typeface="+mn-lt"/>
                <a:cs typeface="+mn-lt"/>
              </a:rPr>
              <a:t> tons/year.</a:t>
            </a:r>
            <a:endParaRPr lang="en-US" dirty="0">
              <a:cs typeface="Arial"/>
            </a:endParaRPr>
          </a:p>
        </p:txBody>
      </p:sp>
      <p:sp>
        <p:nvSpPr>
          <p:cNvPr id="68" name="TextBox 67">
            <a:extLst>
              <a:ext uri="{FF2B5EF4-FFF2-40B4-BE49-F238E27FC236}">
                <a16:creationId xmlns:a16="http://schemas.microsoft.com/office/drawing/2014/main" id="{D5345180-E8D6-0583-BA60-2A4A5A633743}"/>
              </a:ext>
            </a:extLst>
          </p:cNvPr>
          <p:cNvSpPr txBox="1"/>
          <p:nvPr/>
        </p:nvSpPr>
        <p:spPr bwMode="gray">
          <a:xfrm>
            <a:off x="460332" y="5502822"/>
            <a:ext cx="1198563" cy="565146"/>
          </a:xfrm>
          <a:prstGeom prst="rect">
            <a:avLst/>
          </a:prstGeom>
          <a:noFill/>
        </p:spPr>
        <p:txBody>
          <a:bodyPr wrap="square" lIns="36000" tIns="36000" rIns="36000" bIns="360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00"/>
                </a:solidFill>
                <a:latin typeface="Arial"/>
              </a:rPr>
              <a:t>No. </a:t>
            </a:r>
            <a:r>
              <a:rPr kumimoji="0" lang="en-US" sz="1600" b="1" i="0" u="none" strike="noStrike" kern="1200" cap="none" spc="0" normalizeH="0" baseline="0" noProof="0" dirty="0">
                <a:ln>
                  <a:noFill/>
                </a:ln>
                <a:solidFill>
                  <a:srgbClr val="000000"/>
                </a:solidFill>
                <a:effectLst/>
                <a:uLnTx/>
                <a:uFillTx/>
                <a:latin typeface="Arial"/>
                <a:ea typeface="+mn-ea"/>
                <a:cs typeface="+mn-cs"/>
              </a:rPr>
              <a:t>CCUS facilities:</a:t>
            </a:r>
            <a:endParaRPr lang="en-US" sz="1600" b="1" i="0" u="none" strike="noStrike" kern="1200" cap="none" spc="0" normalizeH="0" baseline="0" noProof="0" dirty="0">
              <a:ln>
                <a:noFill/>
              </a:ln>
              <a:solidFill>
                <a:srgbClr val="000000"/>
              </a:solidFill>
              <a:effectLst/>
              <a:uLnTx/>
              <a:uFillTx/>
              <a:latin typeface="Arial"/>
              <a:cs typeface="Arial"/>
            </a:endParaRPr>
          </a:p>
        </p:txBody>
      </p:sp>
      <p:sp>
        <p:nvSpPr>
          <p:cNvPr id="81" name="TextBox 80">
            <a:extLst>
              <a:ext uri="{FF2B5EF4-FFF2-40B4-BE49-F238E27FC236}">
                <a16:creationId xmlns:a16="http://schemas.microsoft.com/office/drawing/2014/main" id="{DA31711E-5625-1E51-6B7E-1E7F3DE79483}"/>
              </a:ext>
            </a:extLst>
          </p:cNvPr>
          <p:cNvSpPr txBox="1"/>
          <p:nvPr/>
        </p:nvSpPr>
        <p:spPr bwMode="gray">
          <a:xfrm>
            <a:off x="1862650" y="5632846"/>
            <a:ext cx="395288" cy="318924"/>
          </a:xfrm>
          <a:prstGeom prst="rect">
            <a:avLst/>
          </a:prstGeom>
          <a:noFill/>
        </p:spPr>
        <p:txBody>
          <a:bodyPr wrap="square" lIns="36000" tIns="36000" rIns="36000" bIns="36000" rtlCol="0" anchor="t">
            <a:spAutoFit/>
          </a:bodyPr>
          <a:lstStyle/>
          <a:p>
            <a:pPr marL="0" marR="0" lvl="0" indent="0" algn="ctr" defTabSz="914400">
              <a:lnSpc>
                <a:spcPct val="100000"/>
              </a:lnSpc>
              <a:spcBef>
                <a:spcPts val="0"/>
              </a:spcBef>
              <a:spcAft>
                <a:spcPts val="0"/>
              </a:spcAft>
              <a:buNone/>
              <a:tabLst/>
              <a:defRPr/>
            </a:pPr>
            <a:r>
              <a:rPr lang="en-US" sz="1600" b="1">
                <a:solidFill>
                  <a:srgbClr val="000000"/>
                </a:solidFill>
                <a:latin typeface="Arial"/>
                <a:ea typeface="+mn-ea"/>
                <a:cs typeface="+mn-cs"/>
              </a:rPr>
              <a:t>53</a:t>
            </a:r>
            <a:endParaRPr lang="en-US">
              <a:ea typeface="+mn-ea"/>
              <a:cs typeface="+mn-cs"/>
            </a:endParaRPr>
          </a:p>
        </p:txBody>
      </p:sp>
      <p:sp>
        <p:nvSpPr>
          <p:cNvPr id="82" name="TextBox 81">
            <a:extLst>
              <a:ext uri="{FF2B5EF4-FFF2-40B4-BE49-F238E27FC236}">
                <a16:creationId xmlns:a16="http://schemas.microsoft.com/office/drawing/2014/main" id="{4B6023EE-734D-00EF-C0AE-7276C09AD818}"/>
              </a:ext>
            </a:extLst>
          </p:cNvPr>
          <p:cNvSpPr txBox="1"/>
          <p:nvPr/>
        </p:nvSpPr>
        <p:spPr bwMode="gray">
          <a:xfrm>
            <a:off x="4055030" y="5620721"/>
            <a:ext cx="319564" cy="565146"/>
          </a:xfrm>
          <a:prstGeom prst="rect">
            <a:avLst/>
          </a:prstGeom>
          <a:noFill/>
        </p:spPr>
        <p:txBody>
          <a:bodyPr wrap="square" lIns="36000" tIns="36000" rIns="36000" bIns="360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rgbClr val="000000"/>
                </a:solidFill>
                <a:latin typeface="Arial"/>
              </a:rPr>
              <a:t>31</a:t>
            </a:r>
            <a:endParaRPr kumimoji="0" lang="en-US" sz="1600" b="1" i="0" u="none" strike="noStrike" kern="1200" cap="none" spc="0" normalizeH="0" baseline="0" noProof="0">
              <a:ln>
                <a:noFill/>
              </a:ln>
              <a:solidFill>
                <a:srgbClr val="000000"/>
              </a:solidFill>
              <a:effectLst/>
              <a:uLnTx/>
              <a:uFillTx/>
              <a:latin typeface="Arial"/>
              <a:ea typeface="+mn-ea"/>
              <a:cs typeface="+mn-cs"/>
            </a:endParaRPr>
          </a:p>
        </p:txBody>
      </p:sp>
      <p:sp>
        <p:nvSpPr>
          <p:cNvPr id="83" name="TextBox 82">
            <a:extLst>
              <a:ext uri="{FF2B5EF4-FFF2-40B4-BE49-F238E27FC236}">
                <a16:creationId xmlns:a16="http://schemas.microsoft.com/office/drawing/2014/main" id="{1A2EDFC3-9EE0-945C-876F-B052B72119E2}"/>
              </a:ext>
            </a:extLst>
          </p:cNvPr>
          <p:cNvSpPr txBox="1"/>
          <p:nvPr/>
        </p:nvSpPr>
        <p:spPr bwMode="gray">
          <a:xfrm>
            <a:off x="6153149" y="5632846"/>
            <a:ext cx="442913" cy="318924"/>
          </a:xfrm>
          <a:prstGeom prst="rect">
            <a:avLst/>
          </a:prstGeom>
          <a:noFill/>
        </p:spPr>
        <p:txBody>
          <a:bodyPr wrap="square" lIns="36000" tIns="36000" rIns="36000" bIns="36000" rtlCol="0" anchor="t">
            <a:spAutoFit/>
          </a:bodyPr>
          <a:lstStyle/>
          <a:p>
            <a:pPr marL="0" marR="0" lvl="0" indent="0" algn="ctr" defTabSz="914400">
              <a:lnSpc>
                <a:spcPct val="100000"/>
              </a:lnSpc>
              <a:spcBef>
                <a:spcPts val="0"/>
              </a:spcBef>
              <a:spcAft>
                <a:spcPts val="0"/>
              </a:spcAft>
              <a:buNone/>
              <a:tabLst/>
              <a:defRPr/>
            </a:pPr>
            <a:r>
              <a:rPr lang="en-US" sz="1600" b="1">
                <a:solidFill>
                  <a:srgbClr val="000000"/>
                </a:solidFill>
                <a:latin typeface="Arial"/>
              </a:rPr>
              <a:t>114</a:t>
            </a:r>
            <a:endParaRPr lang="en-US">
              <a:ea typeface="+mn-ea"/>
              <a:cs typeface="+mn-cs"/>
            </a:endParaRPr>
          </a:p>
        </p:txBody>
      </p:sp>
      <p:sp>
        <p:nvSpPr>
          <p:cNvPr id="146" name="btfpNotesBox962619">
            <a:extLst>
              <a:ext uri="{FF2B5EF4-FFF2-40B4-BE49-F238E27FC236}">
                <a16:creationId xmlns:a16="http://schemas.microsoft.com/office/drawing/2014/main" id="{0F6ACF97-5B6D-FE9D-120F-18B35F26CC79}"/>
              </a:ext>
            </a:extLst>
          </p:cNvPr>
          <p:cNvSpPr txBox="1"/>
          <p:nvPr>
            <p:custDataLst>
              <p:tags r:id="rId9"/>
            </p:custDataLst>
          </p:nvPr>
        </p:nvSpPr>
        <p:spPr bwMode="gray">
          <a:xfrm>
            <a:off x="329184" y="6272784"/>
            <a:ext cx="9144000" cy="492443"/>
          </a:xfrm>
          <a:prstGeom prst="rect">
            <a:avLst/>
          </a:prstGeom>
          <a:noFill/>
        </p:spPr>
        <p:txBody>
          <a:bodyPr vert="horz" wrap="square" lIns="0" tIns="0" rIns="0" bIns="0" rtlCol="0" anchor="b">
            <a:spAutoFit/>
          </a:bodyPr>
          <a:lstStyle/>
          <a:p>
            <a:pPr>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AZO Cleantech, </a:t>
            </a:r>
            <a:r>
              <a:rPr lang="en-US" sz="800" dirty="0">
                <a:solidFill>
                  <a:srgbClr val="000000"/>
                </a:solidFill>
                <a:latin typeface="Arial"/>
                <a:hlinkClick r:id="rId30"/>
              </a:rPr>
              <a:t>T</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0"/>
              </a:rPr>
              <a:t>he Advantages and Disadvantages of Carbon Capture</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(2022); Center on Global Energy Policy,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1"/>
              </a:rPr>
              <a:t>Low-Carbon Production of Iron and Steel</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(2021); IEA,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2"/>
              </a:rPr>
              <a:t>Iron and Steel Technology Roadmap</a:t>
            </a:r>
            <a:r>
              <a:rPr kumimoji="0" lang="en-US" sz="800" b="0" i="0" u="none" strike="noStrike" kern="1200" cap="none" spc="0" normalizeH="0" baseline="0" noProof="0" dirty="0">
                <a:ln>
                  <a:noFill/>
                </a:ln>
                <a:solidFill>
                  <a:srgbClr val="000000"/>
                </a:solidFill>
                <a:effectLst/>
                <a:uLnTx/>
                <a:uFillTx/>
                <a:latin typeface="Arial"/>
                <a:ea typeface="+mn-ea"/>
                <a:cs typeface="+mn-cs"/>
              </a:rPr>
              <a:t> (2020</a:t>
            </a:r>
            <a:r>
              <a:rPr lang="en-US" sz="800" dirty="0">
                <a:solidFill>
                  <a:srgbClr val="000000"/>
                </a:solidFill>
                <a:latin typeface="Arial"/>
              </a:rPr>
              <a:t>); IEA,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3"/>
              </a:rPr>
              <a:t>Is carbon capture too expensive?</a:t>
            </a:r>
            <a:r>
              <a:rPr kumimoji="0" lang="en-US" sz="800" b="0" i="0" u="none" strike="noStrike" kern="1200" cap="none" spc="0" normalizeH="0" baseline="0" noProof="0" dirty="0">
                <a:ln>
                  <a:noFill/>
                </a:ln>
                <a:solidFill>
                  <a:srgbClr val="000000"/>
                </a:solidFill>
                <a:effectLst/>
                <a:uLnTx/>
                <a:uFillTx/>
                <a:latin typeface="Arial"/>
                <a:ea typeface="+mn-ea"/>
                <a:cs typeface="+mn-cs"/>
              </a:rPr>
              <a:t> (2021); Allied Offsets,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4"/>
              </a:rPr>
              <a:t>The Current State of Direct Air Capture</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(2025).</a:t>
            </a:r>
            <a:endParaRPr kumimoji="0" lang="en-US" sz="1800" b="0" i="0" u="none" strike="noStrike" kern="1200" cap="none" spc="0" normalizeH="0" baseline="0" noProof="0" dirty="0">
              <a:ln>
                <a:noFill/>
              </a:ln>
              <a:solidFill>
                <a:srgbClr val="000000"/>
              </a:solidFill>
              <a:effectLst/>
              <a:uLnTx/>
              <a:uFillTx/>
              <a:latin typeface="Arial"/>
              <a:ea typeface="+mn-ea"/>
              <a:cs typeface="Arial"/>
            </a:endParaRPr>
          </a:p>
          <a:p>
            <a:pPr>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lang="en-US" sz="800" dirty="0">
                <a:solidFill>
                  <a:srgbClr val="000000"/>
                </a:solidFill>
                <a:latin typeface="Arial"/>
              </a:rPr>
              <a:t>Christian Sandjaja</a:t>
            </a:r>
            <a:r>
              <a:rPr kumimoji="0" lang="en-US" sz="800" b="0" i="0" u="none" strike="noStrike" kern="1200" cap="none" spc="0" normalizeH="0" baseline="0" noProof="0" dirty="0">
                <a:ln>
                  <a:noFill/>
                </a:ln>
                <a:solidFill>
                  <a:srgbClr val="000000"/>
                </a:solidFill>
                <a:effectLst/>
                <a:uLnTx/>
                <a:uFillTx/>
                <a:latin typeface="Arial"/>
                <a:ea typeface="+mn-ea"/>
                <a:cs typeface="+mn-cs"/>
              </a:rPr>
              <a:t>, Hyae Ryung Kim, and </a:t>
            </a:r>
            <a:r>
              <a:rPr lang="en-US" sz="800" dirty="0">
                <a:solidFill>
                  <a:srgbClr val="000000"/>
                </a:solidFill>
                <a:hlinkClick r:id="rId35"/>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6"/>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37"/>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Rectangle 2">
            <a:extLst>
              <a:ext uri="{FF2B5EF4-FFF2-40B4-BE49-F238E27FC236}">
                <a16:creationId xmlns:a16="http://schemas.microsoft.com/office/drawing/2014/main" id="{7D45FDD9-EE29-4762-6D60-4C2390F85C7D}"/>
              </a:ext>
            </a:extLst>
          </p:cNvPr>
          <p:cNvSpPr/>
          <p:nvPr/>
        </p:nvSpPr>
        <p:spPr bwMode="gray">
          <a:xfrm>
            <a:off x="495884" y="68051"/>
            <a:ext cx="2430196" cy="36576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a:solidFill>
                  <a:srgbClr val="FFFFFF"/>
                </a:solidFill>
                <a:latin typeface="Arial"/>
              </a:rPr>
              <a:t>DAC</a:t>
            </a:r>
            <a:endParaRPr lang="en-US"/>
          </a:p>
        </p:txBody>
      </p:sp>
      <p:sp>
        <p:nvSpPr>
          <p:cNvPr id="8" name="Oval 7">
            <a:extLst>
              <a:ext uri="{FF2B5EF4-FFF2-40B4-BE49-F238E27FC236}">
                <a16:creationId xmlns:a16="http://schemas.microsoft.com/office/drawing/2014/main" id="{F36137D4-D59B-C58E-1957-23F3328662AF}"/>
              </a:ext>
            </a:extLst>
          </p:cNvPr>
          <p:cNvSpPr/>
          <p:nvPr/>
        </p:nvSpPr>
        <p:spPr bwMode="gray">
          <a:xfrm>
            <a:off x="0" y="45720"/>
            <a:ext cx="416560" cy="406400"/>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a:solidFill>
                  <a:srgbClr val="FFFFFF"/>
                </a:solidFill>
                <a:latin typeface="Arial"/>
                <a:cs typeface="Arial"/>
              </a:rPr>
              <a:t>1</a:t>
            </a:r>
          </a:p>
        </p:txBody>
      </p:sp>
      <p:cxnSp>
        <p:nvCxnSpPr>
          <p:cNvPr id="152" name="Straight Connector 151">
            <a:extLst>
              <a:ext uri="{FF2B5EF4-FFF2-40B4-BE49-F238E27FC236}">
                <a16:creationId xmlns:a16="http://schemas.microsoft.com/office/drawing/2014/main" id="{1AF560F6-CF21-BF01-DB88-001A3BDF636E}"/>
              </a:ext>
            </a:extLst>
          </p:cNvPr>
          <p:cNvCxnSpPr/>
          <p:nvPr>
            <p:custDataLst>
              <p:tags r:id="rId10"/>
            </p:custDataLst>
          </p:nvPr>
        </p:nvCxnSpPr>
        <p:spPr bwMode="gray">
          <a:xfrm>
            <a:off x="976313" y="4673600"/>
            <a:ext cx="6477000" cy="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A7DA93E3-200C-A87A-1BD3-D563E1E9B66F}"/>
              </a:ext>
            </a:extLst>
          </p:cNvPr>
          <p:cNvCxnSpPr/>
          <p:nvPr>
            <p:custDataLst>
              <p:tags r:id="rId11"/>
            </p:custDataLst>
          </p:nvPr>
        </p:nvCxnSpPr>
        <p:spPr bwMode="gray">
          <a:xfrm>
            <a:off x="976313" y="4371975"/>
            <a:ext cx="6477000" cy="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id="{408A5F3A-4D87-C387-36E6-7ED4B404A447}"/>
              </a:ext>
            </a:extLst>
          </p:cNvPr>
          <p:cNvCxnSpPr/>
          <p:nvPr>
            <p:custDataLst>
              <p:tags r:id="rId12"/>
            </p:custDataLst>
          </p:nvPr>
        </p:nvCxnSpPr>
        <p:spPr bwMode="gray">
          <a:xfrm>
            <a:off x="976313" y="4070350"/>
            <a:ext cx="6477000" cy="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3A79CCD1-BDEE-E216-FFAC-9B3B0084E99F}"/>
              </a:ext>
            </a:extLst>
          </p:cNvPr>
          <p:cNvCxnSpPr/>
          <p:nvPr>
            <p:custDataLst>
              <p:tags r:id="rId13"/>
            </p:custDataLst>
          </p:nvPr>
        </p:nvCxnSpPr>
        <p:spPr bwMode="gray">
          <a:xfrm>
            <a:off x="976313" y="3768725"/>
            <a:ext cx="6477000" cy="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54" name="Straight Connector 153">
            <a:extLst>
              <a:ext uri="{FF2B5EF4-FFF2-40B4-BE49-F238E27FC236}">
                <a16:creationId xmlns:a16="http://schemas.microsoft.com/office/drawing/2014/main" id="{881E9455-6A8E-89CA-6D93-61C0EBA9AA5F}"/>
              </a:ext>
            </a:extLst>
          </p:cNvPr>
          <p:cNvCxnSpPr/>
          <p:nvPr>
            <p:custDataLst>
              <p:tags r:id="rId14"/>
            </p:custDataLst>
          </p:nvPr>
        </p:nvCxnSpPr>
        <p:spPr bwMode="gray">
          <a:xfrm>
            <a:off x="976313" y="3465513"/>
            <a:ext cx="6477000" cy="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A76BCA2B-778F-0A5E-1CDD-00EF8BC6A6AC}"/>
              </a:ext>
            </a:extLst>
          </p:cNvPr>
          <p:cNvCxnSpPr/>
          <p:nvPr>
            <p:custDataLst>
              <p:tags r:id="rId15"/>
            </p:custDataLst>
          </p:nvPr>
        </p:nvCxnSpPr>
        <p:spPr bwMode="gray">
          <a:xfrm>
            <a:off x="976313" y="3163888"/>
            <a:ext cx="6477000" cy="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25BE8FE2-47B1-3274-0AA2-C0428885BDAC}"/>
              </a:ext>
            </a:extLst>
          </p:cNvPr>
          <p:cNvCxnSpPr/>
          <p:nvPr>
            <p:custDataLst>
              <p:tags r:id="rId16"/>
            </p:custDataLst>
          </p:nvPr>
        </p:nvCxnSpPr>
        <p:spPr bwMode="gray">
          <a:xfrm>
            <a:off x="976313" y="2862263"/>
            <a:ext cx="6477000" cy="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F26A9E79-97C3-7CE3-C355-0CDEC82CB276}"/>
              </a:ext>
            </a:extLst>
          </p:cNvPr>
          <p:cNvCxnSpPr/>
          <p:nvPr>
            <p:custDataLst>
              <p:tags r:id="rId17"/>
            </p:custDataLst>
          </p:nvPr>
        </p:nvCxnSpPr>
        <p:spPr bwMode="gray">
          <a:xfrm>
            <a:off x="976313" y="2560638"/>
            <a:ext cx="6477000" cy="0"/>
          </a:xfrm>
          <a:prstGeom prst="line">
            <a:avLst/>
          </a:prstGeom>
          <a:ln w="3175" cap="flat" cmpd="sng" algn="ctr">
            <a:solidFill>
              <a:srgbClr val="F2F2F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21" name="Chart 3">
            <a:extLst>
              <a:ext uri="{FF2B5EF4-FFF2-40B4-BE49-F238E27FC236}">
                <a16:creationId xmlns:a16="http://schemas.microsoft.com/office/drawing/2014/main" id="{3F6C7B72-D20C-0AD9-749A-CE8CEDC93A99}"/>
              </a:ext>
            </a:extLst>
          </p:cNvPr>
          <p:cNvGraphicFramePr/>
          <p:nvPr>
            <p:custDataLst>
              <p:tags r:id="rId18"/>
            </p:custDataLst>
            <p:extLst>
              <p:ext uri="{D42A27DB-BD31-4B8C-83A1-F6EECF244321}">
                <p14:modId xmlns:p14="http://schemas.microsoft.com/office/powerpoint/2010/main" val="1351725247"/>
              </p:ext>
            </p:extLst>
          </p:nvPr>
        </p:nvGraphicFramePr>
        <p:xfrm>
          <a:off x="893763" y="2293938"/>
          <a:ext cx="6642100" cy="2947987"/>
        </p:xfrm>
        <a:graphic>
          <a:graphicData uri="http://schemas.openxmlformats.org/drawingml/2006/chart">
            <c:chart xmlns:c="http://schemas.openxmlformats.org/drawingml/2006/chart" xmlns:r="http://schemas.openxmlformats.org/officeDocument/2006/relationships" r:id="rId38"/>
          </a:graphicData>
        </a:graphic>
      </p:graphicFrame>
      <p:sp>
        <p:nvSpPr>
          <p:cNvPr id="10" name="Text Placeholder 10">
            <a:extLst>
              <a:ext uri="{FF2B5EF4-FFF2-40B4-BE49-F238E27FC236}">
                <a16:creationId xmlns:a16="http://schemas.microsoft.com/office/drawing/2014/main" id="{FBBA590A-F8E1-4030-7A23-EA307FD084EC}"/>
              </a:ext>
            </a:extLst>
          </p:cNvPr>
          <p:cNvSpPr>
            <a:spLocks noGrp="1"/>
          </p:cNvSpPr>
          <p:nvPr>
            <p:custDataLst>
              <p:tags r:id="rId19"/>
            </p:custDataLst>
          </p:nvPr>
        </p:nvSpPr>
        <p:spPr bwMode="auto">
          <a:xfrm>
            <a:off x="976313" y="2047875"/>
            <a:ext cx="2468563"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kumimoji="0" lang="en-US" sz="1200" b="1" i="0" u="none" strike="noStrike" kern="1200" cap="none" spc="0" normalizeH="0" baseline="0" noProof="0" dirty="0">
                <a:ln>
                  <a:noFill/>
                </a:ln>
                <a:solidFill>
                  <a:srgbClr val="000000"/>
                </a:solidFill>
                <a:effectLst/>
                <a:uLnTx/>
                <a:uFillTx/>
                <a:latin typeface="Arial"/>
                <a:ea typeface="+mn-ea"/>
                <a:cs typeface="+mn-cs"/>
              </a:rPr>
              <a:t>Estimated CCUS capture capacity</a:t>
            </a:r>
            <a:br>
              <a:rPr kumimoji="0" lang="en-US" sz="1200" b="1" i="0" u="none" strike="noStrike" kern="1200" cap="none" spc="0" normalizeH="0" baseline="0" noProof="0" dirty="0">
                <a:ln>
                  <a:noFill/>
                </a:ln>
                <a:solidFill>
                  <a:srgbClr val="000000"/>
                </a:solidFill>
                <a:effectLst/>
                <a:uLnTx/>
                <a:uFillTx/>
                <a:latin typeface="Arial"/>
                <a:ea typeface="+mn-ea"/>
                <a:cs typeface="+mn-cs"/>
              </a:rPr>
            </a:br>
            <a:r>
              <a:rPr kumimoji="0" lang="en-US" sz="1200" b="0" i="0" u="none" strike="noStrike" kern="1200" cap="none" spc="0" normalizeH="0" baseline="0" noProof="0" dirty="0">
                <a:ln>
                  <a:noFill/>
                </a:ln>
                <a:solidFill>
                  <a:srgbClr val="000000"/>
                </a:solidFill>
                <a:effectLst/>
                <a:uLnTx/>
                <a:uFillTx/>
                <a:latin typeface="Arial"/>
                <a:ea typeface="+mn-ea"/>
                <a:cs typeface="+mn-cs"/>
              </a:rPr>
              <a:t>in 2025, in </a:t>
            </a:r>
            <a:r>
              <a:rPr lang="en-US" sz="1200" dirty="0">
                <a:solidFill>
                  <a:srgbClr val="000000"/>
                </a:solidFill>
                <a:latin typeface="Arial"/>
              </a:rPr>
              <a:t>kt</a:t>
            </a:r>
            <a:r>
              <a:rPr kumimoji="0" lang="en-US" sz="1200" b="0" i="0" u="none" strike="noStrike" kern="1200" cap="none" spc="0" normalizeH="0" baseline="0" noProof="0" dirty="0">
                <a:ln>
                  <a:noFill/>
                </a:ln>
                <a:solidFill>
                  <a:srgbClr val="000000"/>
                </a:solidFill>
                <a:effectLst/>
                <a:uLnTx/>
                <a:uFillTx/>
                <a:latin typeface="Arial"/>
                <a:ea typeface="+mn-ea"/>
                <a:cs typeface="+mn-cs"/>
              </a:rPr>
              <a:t>CO</a:t>
            </a:r>
            <a:r>
              <a:rPr kumimoji="0" lang="en-US" sz="1200" b="0" i="0" u="none" strike="noStrike" kern="1200" cap="none" spc="0" normalizeH="0" baseline="-25000" noProof="0" dirty="0">
                <a:ln>
                  <a:noFill/>
                </a:ln>
                <a:solidFill>
                  <a:srgbClr val="000000"/>
                </a:solidFill>
                <a:effectLst/>
                <a:uLnTx/>
                <a:uFillTx/>
                <a:latin typeface="Arial"/>
                <a:ea typeface="+mn-ea"/>
                <a:cs typeface="+mn-cs"/>
              </a:rPr>
              <a:t>2</a:t>
            </a:r>
            <a:r>
              <a:rPr lang="en-US" sz="1200" baseline="-25000" dirty="0">
                <a:solidFill>
                  <a:srgbClr val="000000"/>
                </a:solidFill>
                <a:latin typeface="Arial"/>
              </a:rPr>
              <a:t> </a:t>
            </a:r>
            <a:r>
              <a:rPr lang="en-US" sz="1200" dirty="0">
                <a:solidFill>
                  <a:srgbClr val="000000"/>
                </a:solidFill>
                <a:latin typeface="Arial"/>
              </a:rPr>
              <a:t>per year</a:t>
            </a:r>
            <a:endParaRPr kumimoji="0" lang="en-US" sz="1200" b="0" i="0" u="none" strike="noStrike" kern="1200" cap="none" spc="0" normalizeH="0" baseline="-25000" noProof="0" dirty="0">
              <a:ln>
                <a:noFill/>
              </a:ln>
              <a:solidFill>
                <a:srgbClr val="000000"/>
              </a:solidFill>
              <a:effectLst/>
              <a:uLnTx/>
              <a:uFillTx/>
              <a:latin typeface="Arial"/>
              <a:ea typeface="+mn-ea"/>
              <a:cs typeface="+mn-cs"/>
            </a:endParaRPr>
          </a:p>
        </p:txBody>
      </p:sp>
      <p:sp>
        <p:nvSpPr>
          <p:cNvPr id="11" name="Text Placeholder 10">
            <a:extLst>
              <a:ext uri="{FF2B5EF4-FFF2-40B4-BE49-F238E27FC236}">
                <a16:creationId xmlns:a16="http://schemas.microsoft.com/office/drawing/2014/main" id="{A44A477A-38D8-1DA0-200E-F6C158BA00CC}"/>
              </a:ext>
            </a:extLst>
          </p:cNvPr>
          <p:cNvSpPr>
            <a:spLocks noGrp="1"/>
          </p:cNvSpPr>
          <p:nvPr>
            <p:custDataLst>
              <p:tags r:id="rId20"/>
            </p:custDataLst>
          </p:nvPr>
        </p:nvSpPr>
        <p:spPr bwMode="auto">
          <a:xfrm>
            <a:off x="1716088" y="5026025"/>
            <a:ext cx="6794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3D441A9-735D-4CAC-9F75-7410286C293B}" type="datetime'''''''O''''p''era''''''''''''''''''''tin''''''g'''''''''''''''">
              <a:rPr lang="en-US" altLang="en-US" sz="1200" smtClean="0"/>
              <a:pPr marL="0" lvl="0" indent="0" algn="ctr">
                <a:spcBef>
                  <a:spcPct val="0"/>
                </a:spcBef>
                <a:spcAft>
                  <a:spcPct val="0"/>
                </a:spcAft>
                <a:buNone/>
              </a:pPr>
              <a:t>Operating</a:t>
            </a:fld>
            <a:endParaRPr lang="en-US" sz="1200"/>
          </a:p>
        </p:txBody>
      </p:sp>
      <p:sp>
        <p:nvSpPr>
          <p:cNvPr id="12" name="Text Placeholder 10">
            <a:extLst>
              <a:ext uri="{FF2B5EF4-FFF2-40B4-BE49-F238E27FC236}">
                <a16:creationId xmlns:a16="http://schemas.microsoft.com/office/drawing/2014/main" id="{57BD9AD2-63A9-5872-EEFC-A081DEB8F6AC}"/>
              </a:ext>
            </a:extLst>
          </p:cNvPr>
          <p:cNvSpPr>
            <a:spLocks noGrp="1"/>
          </p:cNvSpPr>
          <p:nvPr>
            <p:custDataLst>
              <p:tags r:id="rId21"/>
            </p:custDataLst>
          </p:nvPr>
        </p:nvSpPr>
        <p:spPr bwMode="auto">
          <a:xfrm>
            <a:off x="3554413" y="5026025"/>
            <a:ext cx="132080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1200" dirty="0"/>
              <a:t>Under construction</a:t>
            </a:r>
            <a:br>
              <a:rPr lang="en-US" altLang="en-US" sz="1200" dirty="0"/>
            </a:br>
            <a:r>
              <a:rPr lang="en-US" altLang="en-US" sz="1200" dirty="0"/>
              <a:t>(end of 2025)</a:t>
            </a:r>
            <a:endParaRPr lang="en-US" sz="1200" dirty="0"/>
          </a:p>
        </p:txBody>
      </p:sp>
      <p:sp>
        <p:nvSpPr>
          <p:cNvPr id="19" name="Text Placeholder 10">
            <a:extLst>
              <a:ext uri="{FF2B5EF4-FFF2-40B4-BE49-F238E27FC236}">
                <a16:creationId xmlns:a16="http://schemas.microsoft.com/office/drawing/2014/main" id="{6DC5B138-1AA1-5CCB-CAE2-A308DE786CDD}"/>
              </a:ext>
            </a:extLst>
          </p:cNvPr>
          <p:cNvSpPr>
            <a:spLocks noGrp="1"/>
          </p:cNvSpPr>
          <p:nvPr>
            <p:custDataLst>
              <p:tags r:id="rId22"/>
            </p:custDataLst>
          </p:nvPr>
        </p:nvSpPr>
        <p:spPr bwMode="auto">
          <a:xfrm>
            <a:off x="6046788" y="5026025"/>
            <a:ext cx="65405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54ED205-B25E-4CFA-9327-72252EFA8AF4}" type="datetime'''''P''''''''''l''''ann''''''''''''e''''''''''''''''''''''d'''">
              <a:rPr lang="en-US" altLang="en-US" sz="1200" smtClean="0"/>
              <a:pPr marL="0" lvl="0" indent="0" algn="ctr">
                <a:spcBef>
                  <a:spcPct val="0"/>
                </a:spcBef>
                <a:spcAft>
                  <a:spcPct val="0"/>
                </a:spcAft>
                <a:buNone/>
              </a:pPr>
              <a:t>Planned</a:t>
            </a:fld>
            <a:br>
              <a:rPr lang="en-US" altLang="en-US" sz="1200" dirty="0"/>
            </a:br>
            <a:r>
              <a:rPr lang="en-US" altLang="en-US" sz="1200" dirty="0"/>
              <a:t>(by 2032)</a:t>
            </a:r>
            <a:endParaRPr lang="en-US" sz="1200" dirty="0"/>
          </a:p>
        </p:txBody>
      </p:sp>
      <p:sp useBgFill="1">
        <p:nvSpPr>
          <p:cNvPr id="107" name="Text Placeholder 10">
            <a:extLst>
              <a:ext uri="{FF2B5EF4-FFF2-40B4-BE49-F238E27FC236}">
                <a16:creationId xmlns:a16="http://schemas.microsoft.com/office/drawing/2014/main" id="{115DFB91-512B-3844-A114-92FBEDCA92F2}"/>
              </a:ext>
            </a:extLst>
          </p:cNvPr>
          <p:cNvSpPr>
            <a:spLocks noGrp="1"/>
          </p:cNvSpPr>
          <p:nvPr>
            <p:custDataLst>
              <p:tags r:id="rId23"/>
            </p:custDataLst>
          </p:nvPr>
        </p:nvSpPr>
        <p:spPr bwMode="gray">
          <a:xfrm>
            <a:off x="6162675" y="2503488"/>
            <a:ext cx="423863" cy="182563"/>
          </a:xfrm>
          <a:prstGeom prst="rect">
            <a:avLst/>
          </a:prstGeom>
          <a:ln>
            <a:noFill/>
          </a:ln>
          <a:effec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00DC0CB-69BA-4AC7-A696-AC9C17FD9B05}" type="datetime'3,''75''''''''''''''''''''0'''''''''">
              <a:rPr lang="en-US" altLang="en-US" sz="1200" smtClean="0">
                <a:effectLst/>
              </a:rPr>
              <a:pPr marL="0" lvl="0" indent="0" algn="ctr">
                <a:spcBef>
                  <a:spcPct val="0"/>
                </a:spcBef>
                <a:spcAft>
                  <a:spcPct val="0"/>
                </a:spcAft>
                <a:buNone/>
              </a:pPr>
              <a:t>3,750</a:t>
            </a:fld>
            <a:endParaRPr lang="en-US" sz="1200"/>
          </a:p>
        </p:txBody>
      </p:sp>
    </p:spTree>
    <p:custDataLst>
      <p:tags r:id="rId1"/>
    </p:custDataLst>
    <p:extLst>
      <p:ext uri="{BB962C8B-B14F-4D97-AF65-F5344CB8AC3E}">
        <p14:creationId xmlns:p14="http://schemas.microsoft.com/office/powerpoint/2010/main" val="22902663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204A706-5E8D-4351-4B98-AD30A65F828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84" imgH="486" progId="TCLayout.ActiveDocument.1">
                  <p:embed/>
                </p:oleObj>
              </mc:Choice>
              <mc:Fallback>
                <p:oleObj name="think-cell Slide" r:id="rId7" imgW="484" imgH="486" progId="TCLayout.ActiveDocument.1">
                  <p:embed/>
                  <p:pic>
                    <p:nvPicPr>
                      <p:cNvPr id="4" name="think-cell data - do not delete" hidden="1">
                        <a:extLst>
                          <a:ext uri="{FF2B5EF4-FFF2-40B4-BE49-F238E27FC236}">
                            <a16:creationId xmlns:a16="http://schemas.microsoft.com/office/drawing/2014/main" id="{A204A706-5E8D-4351-4B98-AD30A65F8284}"/>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FAB5B50-22F2-8627-E31C-41CDE3D2EFA7}"/>
              </a:ext>
            </a:extLst>
          </p:cNvPr>
          <p:cNvSpPr>
            <a:spLocks noGrp="1"/>
          </p:cNvSpPr>
          <p:nvPr>
            <p:ph type="title"/>
          </p:nvPr>
        </p:nvSpPr>
        <p:spPr/>
        <p:txBody>
          <a:bodyPr vert="horz">
            <a:noAutofit/>
          </a:bodyPr>
          <a:lstStyle/>
          <a:p>
            <a:r>
              <a:rPr lang="en-US" dirty="0">
                <a:ea typeface="+mj-lt"/>
                <a:cs typeface="+mj-lt"/>
              </a:rPr>
              <a:t>Iceland and U.S. are key hubs for DAC, capitalizing on geothermal energy and natural gas reserves</a:t>
            </a:r>
            <a:endParaRPr lang="en-US" dirty="0"/>
          </a:p>
        </p:txBody>
      </p:sp>
      <p:sp>
        <p:nvSpPr>
          <p:cNvPr id="190" name="Rectangle 189">
            <a:extLst>
              <a:ext uri="{FF2B5EF4-FFF2-40B4-BE49-F238E27FC236}">
                <a16:creationId xmlns:a16="http://schemas.microsoft.com/office/drawing/2014/main" id="{D6848322-3FCC-A75B-2228-2FA5B92A551A}"/>
              </a:ext>
            </a:extLst>
          </p:cNvPr>
          <p:cNvSpPr/>
          <p:nvPr/>
        </p:nvSpPr>
        <p:spPr bwMode="gray">
          <a:xfrm>
            <a:off x="329184" y="2342367"/>
            <a:ext cx="3861816" cy="31089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grpSp>
        <p:nvGrpSpPr>
          <p:cNvPr id="90" name="btfpColumnHeaderBox984923">
            <a:extLst>
              <a:ext uri="{FF2B5EF4-FFF2-40B4-BE49-F238E27FC236}">
                <a16:creationId xmlns:a16="http://schemas.microsoft.com/office/drawing/2014/main" id="{A9157683-0AC4-949B-A0E0-6BDB674BD54E}"/>
              </a:ext>
            </a:extLst>
          </p:cNvPr>
          <p:cNvGrpSpPr/>
          <p:nvPr>
            <p:custDataLst>
              <p:tags r:id="rId3"/>
            </p:custDataLst>
          </p:nvPr>
        </p:nvGrpSpPr>
        <p:grpSpPr>
          <a:xfrm>
            <a:off x="330200" y="1554480"/>
            <a:ext cx="8509001" cy="285432"/>
            <a:chOff x="2054792" y="3758771"/>
            <a:chExt cx="1184048" cy="285432"/>
          </a:xfrm>
        </p:grpSpPr>
        <p:sp>
          <p:nvSpPr>
            <p:cNvPr id="91" name="btfpColumnHeaderBoxText984923">
              <a:extLst>
                <a:ext uri="{FF2B5EF4-FFF2-40B4-BE49-F238E27FC236}">
                  <a16:creationId xmlns:a16="http://schemas.microsoft.com/office/drawing/2014/main" id="{5F9C5C79-1454-507B-BD0D-38EA30F61B27}"/>
                </a:ext>
              </a:extLst>
            </p:cNvPr>
            <p:cNvSpPr txBox="1"/>
            <p:nvPr/>
          </p:nvSpPr>
          <p:spPr bwMode="gray">
            <a:xfrm>
              <a:off x="2054792" y="3758771"/>
              <a:ext cx="1184048" cy="285432"/>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Major </a:t>
              </a:r>
              <a:r>
                <a:rPr lang="en-US" sz="1400" b="1" dirty="0">
                  <a:solidFill>
                    <a:srgbClr val="000000"/>
                  </a:solidFill>
                  <a:latin typeface="Arial"/>
                </a:rPr>
                <a:t>CCS</a:t>
              </a:r>
              <a:r>
                <a:rPr kumimoji="0" lang="en-US" sz="1400" b="1" i="0" u="none" strike="noStrike" kern="1200" cap="none" spc="0" normalizeH="0" baseline="0" noProof="0" dirty="0">
                  <a:ln>
                    <a:noFill/>
                  </a:ln>
                  <a:solidFill>
                    <a:srgbClr val="000000"/>
                  </a:solidFill>
                  <a:effectLst/>
                  <a:uLnTx/>
                  <a:uFillTx/>
                  <a:latin typeface="Arial"/>
                  <a:ea typeface="+mn-ea"/>
                  <a:cs typeface="+mn-cs"/>
                </a:rPr>
                <a:t> facilities are concentrated in </a:t>
              </a:r>
              <a:r>
                <a:rPr lang="en-US" sz="1400" b="1" dirty="0">
                  <a:solidFill>
                    <a:srgbClr val="000000"/>
                  </a:solidFill>
                  <a:latin typeface="Arial"/>
                </a:rPr>
                <a:t>Iceland</a:t>
              </a:r>
              <a:r>
                <a:rPr kumimoji="0" lang="en-US" sz="1400" b="1" i="0" u="none" strike="noStrike" kern="1200" cap="none" spc="0" normalizeH="0" baseline="0" noProof="0" dirty="0">
                  <a:ln>
                    <a:noFill/>
                  </a:ln>
                  <a:solidFill>
                    <a:srgbClr val="000000"/>
                  </a:solidFill>
                  <a:effectLst/>
                  <a:uLnTx/>
                  <a:uFillTx/>
                  <a:latin typeface="Arial"/>
                  <a:ea typeface="+mn-ea"/>
                  <a:cs typeface="+mn-cs"/>
                </a:rPr>
                <a:t> and the United States</a:t>
              </a:r>
            </a:p>
          </p:txBody>
        </p:sp>
        <p:cxnSp>
          <p:nvCxnSpPr>
            <p:cNvPr id="92" name="btfpColumnHeaderBoxLine984923">
              <a:extLst>
                <a:ext uri="{FF2B5EF4-FFF2-40B4-BE49-F238E27FC236}">
                  <a16:creationId xmlns:a16="http://schemas.microsoft.com/office/drawing/2014/main" id="{8B5E0AA3-B00C-733D-574B-D5664AFBD871}"/>
                </a:ext>
              </a:extLst>
            </p:cNvPr>
            <p:cNvCxnSpPr/>
            <p:nvPr/>
          </p:nvCxnSpPr>
          <p:spPr bwMode="gray">
            <a:xfrm>
              <a:off x="2054792" y="4044203"/>
              <a:ext cx="118404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aphicFrame>
        <p:nvGraphicFramePr>
          <p:cNvPr id="6" name="Table 5">
            <a:extLst>
              <a:ext uri="{FF2B5EF4-FFF2-40B4-BE49-F238E27FC236}">
                <a16:creationId xmlns:a16="http://schemas.microsoft.com/office/drawing/2014/main" id="{E03D1B14-C6B7-FBA4-E7A0-1043A1FE2C0A}"/>
              </a:ext>
            </a:extLst>
          </p:cNvPr>
          <p:cNvGraphicFramePr>
            <a:graphicFrameLocks noGrp="1"/>
          </p:cNvGraphicFramePr>
          <p:nvPr>
            <p:extLst>
              <p:ext uri="{D42A27DB-BD31-4B8C-83A1-F6EECF244321}">
                <p14:modId xmlns:p14="http://schemas.microsoft.com/office/powerpoint/2010/main" val="851823102"/>
              </p:ext>
            </p:extLst>
          </p:nvPr>
        </p:nvGraphicFramePr>
        <p:xfrm>
          <a:off x="329185" y="1942057"/>
          <a:ext cx="8558379" cy="4006455"/>
        </p:xfrm>
        <a:graphic>
          <a:graphicData uri="http://schemas.openxmlformats.org/drawingml/2006/table">
            <a:tbl>
              <a:tblPr firstRow="1" bandRow="1">
                <a:tableStyleId>{2D5ABB26-0587-4C30-8999-92F81FD0307C}</a:tableStyleId>
              </a:tblPr>
              <a:tblGrid>
                <a:gridCol w="1073965">
                  <a:extLst>
                    <a:ext uri="{9D8B030D-6E8A-4147-A177-3AD203B41FA5}">
                      <a16:colId xmlns:a16="http://schemas.microsoft.com/office/drawing/2014/main" val="2048993330"/>
                    </a:ext>
                  </a:extLst>
                </a:gridCol>
                <a:gridCol w="1690912">
                  <a:extLst>
                    <a:ext uri="{9D8B030D-6E8A-4147-A177-3AD203B41FA5}">
                      <a16:colId xmlns:a16="http://schemas.microsoft.com/office/drawing/2014/main" val="2334486246"/>
                    </a:ext>
                  </a:extLst>
                </a:gridCol>
                <a:gridCol w="801385">
                  <a:extLst>
                    <a:ext uri="{9D8B030D-6E8A-4147-A177-3AD203B41FA5}">
                      <a16:colId xmlns:a16="http://schemas.microsoft.com/office/drawing/2014/main" val="1237574508"/>
                    </a:ext>
                  </a:extLst>
                </a:gridCol>
                <a:gridCol w="1084580">
                  <a:extLst>
                    <a:ext uri="{9D8B030D-6E8A-4147-A177-3AD203B41FA5}">
                      <a16:colId xmlns:a16="http://schemas.microsoft.com/office/drawing/2014/main" val="3380085267"/>
                    </a:ext>
                  </a:extLst>
                </a:gridCol>
                <a:gridCol w="914805">
                  <a:extLst>
                    <a:ext uri="{9D8B030D-6E8A-4147-A177-3AD203B41FA5}">
                      <a16:colId xmlns:a16="http://schemas.microsoft.com/office/drawing/2014/main" val="1858497408"/>
                    </a:ext>
                  </a:extLst>
                </a:gridCol>
                <a:gridCol w="893328">
                  <a:extLst>
                    <a:ext uri="{9D8B030D-6E8A-4147-A177-3AD203B41FA5}">
                      <a16:colId xmlns:a16="http://schemas.microsoft.com/office/drawing/2014/main" val="1946860380"/>
                    </a:ext>
                  </a:extLst>
                </a:gridCol>
                <a:gridCol w="1049702">
                  <a:extLst>
                    <a:ext uri="{9D8B030D-6E8A-4147-A177-3AD203B41FA5}">
                      <a16:colId xmlns:a16="http://schemas.microsoft.com/office/drawing/2014/main" val="4245755518"/>
                    </a:ext>
                  </a:extLst>
                </a:gridCol>
                <a:gridCol w="1049702">
                  <a:extLst>
                    <a:ext uri="{9D8B030D-6E8A-4147-A177-3AD203B41FA5}">
                      <a16:colId xmlns:a16="http://schemas.microsoft.com/office/drawing/2014/main" val="4291080517"/>
                    </a:ext>
                  </a:extLst>
                </a:gridCol>
              </a:tblGrid>
              <a:tr h="516834">
                <a:tc>
                  <a:txBody>
                    <a:bodyPr/>
                    <a:lstStyle/>
                    <a:p>
                      <a:pPr marL="0" indent="0" algn="l">
                        <a:buNone/>
                      </a:pPr>
                      <a:endParaRPr lang="en-US" sz="1000" b="1" dirty="0">
                        <a:solidFill>
                          <a:schemeClr val="bg1"/>
                        </a:solidFill>
                      </a:endParaRPr>
                    </a:p>
                  </a:txBody>
                  <a:tcPr anchor="ct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00" b="1" u="none" strike="noStrike" kern="1200" cap="none" spc="0" normalizeH="0" baseline="0" noProof="0">
                          <a:ln>
                            <a:noFill/>
                          </a:ln>
                          <a:solidFill>
                            <a:schemeClr val="bg1"/>
                          </a:solidFill>
                          <a:effectLst/>
                          <a:uLnTx/>
                          <a:uFillTx/>
                        </a:rPr>
                        <a:t>Description</a:t>
                      </a:r>
                    </a:p>
                  </a:txBody>
                  <a:tcPr anchor="ctr">
                    <a:lnR w="6350" cap="flat" cmpd="sng" algn="ctr">
                      <a:solidFill>
                        <a:schemeClr val="bg1"/>
                      </a:solidFill>
                      <a:prstDash val="solid"/>
                      <a:round/>
                      <a:headEnd type="none" w="med" len="med"/>
                      <a:tailEnd type="none" w="med" len="med"/>
                    </a:lnR>
                    <a:solidFill>
                      <a:srgbClr val="89939C"/>
                    </a:solidFill>
                  </a:tcPr>
                </a:tc>
                <a:tc>
                  <a:txBody>
                    <a:bodyPr/>
                    <a:lstStyle/>
                    <a:p>
                      <a:pPr marL="0" marR="0" lvl="0" indent="0" algn="ctr" defTabSz="711200" rtl="0" eaLnBrk="1" fontAlgn="auto" latinLnBrk="0" hangingPunct="1">
                        <a:lnSpc>
                          <a:spcPct val="100000"/>
                        </a:lnSpc>
                        <a:spcBef>
                          <a:spcPts val="0"/>
                        </a:spcBef>
                        <a:spcAft>
                          <a:spcPts val="0"/>
                        </a:spcAft>
                        <a:buClrTx/>
                        <a:buSzTx/>
                        <a:buNone/>
                        <a:tabLst/>
                        <a:defRPr/>
                      </a:pPr>
                      <a:r>
                        <a:rPr kumimoji="0" lang="en-US" sz="1000" b="1" u="none" strike="noStrike" kern="1200" cap="none" spc="0" normalizeH="0" baseline="0" noProof="0">
                          <a:ln>
                            <a:noFill/>
                          </a:ln>
                          <a:solidFill>
                            <a:schemeClr val="bg1"/>
                          </a:solidFill>
                          <a:effectLst/>
                          <a:uLnTx/>
                          <a:uFillTx/>
                        </a:rPr>
                        <a:t>Country</a:t>
                      </a:r>
                      <a:endParaRPr kumimoji="0" lang="en-US" sz="1000" b="1" i="0" u="none" strike="noStrike" kern="1200" cap="none" spc="0" normalizeH="0" baseline="0" noProof="0">
                        <a:ln>
                          <a:noFill/>
                        </a:ln>
                        <a:solidFill>
                          <a:schemeClr val="bg1"/>
                        </a:solidFill>
                        <a:effectLst/>
                        <a:uLnTx/>
                        <a:uFillTx/>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89939C"/>
                    </a:solidFill>
                  </a:tcPr>
                </a:tc>
                <a:tc>
                  <a:txBody>
                    <a:bodyPr/>
                    <a:lstStyle/>
                    <a:p>
                      <a:pPr marL="0" marR="0" lvl="0" indent="0" algn="ctr" defTabSz="711200">
                        <a:lnSpc>
                          <a:spcPct val="100000"/>
                        </a:lnSpc>
                        <a:spcBef>
                          <a:spcPts val="1200"/>
                        </a:spcBef>
                        <a:spcAft>
                          <a:spcPts val="0"/>
                        </a:spcAft>
                        <a:buNone/>
                        <a:tabLst/>
                        <a:defRPr/>
                      </a:pPr>
                      <a:r>
                        <a:rPr lang="en-US" sz="1000" b="1" u="none" strike="noStrike" kern="1200" cap="none" spc="0" normalizeH="0" baseline="0" noProof="0">
                          <a:ln>
                            <a:noFill/>
                          </a:ln>
                          <a:solidFill>
                            <a:schemeClr val="bg1"/>
                          </a:solidFill>
                          <a:effectLst/>
                          <a:uLnTx/>
                          <a:uFillTx/>
                        </a:rPr>
                        <a:t>Status</a:t>
                      </a:r>
                      <a:endParaRPr kumimoji="0" lang="en-US"/>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89939C"/>
                    </a:solidFill>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00" b="1" u="none" strike="noStrike" kern="1200" cap="none" spc="0" normalizeH="0" baseline="0" noProof="0" dirty="0">
                          <a:ln>
                            <a:noFill/>
                          </a:ln>
                          <a:solidFill>
                            <a:schemeClr val="bg1"/>
                          </a:solidFill>
                          <a:effectLst/>
                          <a:uLnTx/>
                          <a:uFillTx/>
                        </a:rPr>
                        <a:t>Established</a:t>
                      </a:r>
                      <a:endParaRPr kumimoji="0" lang="en-US" sz="1000" b="1" i="0" u="none" strike="noStrike" kern="1200" cap="none" spc="0" normalizeH="0" baseline="0" noProof="0" dirty="0">
                        <a:ln>
                          <a:noFill/>
                        </a:ln>
                        <a:solidFill>
                          <a:schemeClr val="bg1"/>
                        </a:solidFill>
                        <a:effectLst/>
                        <a:uLnTx/>
                        <a:uFillTx/>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89939C"/>
                    </a:solidFill>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mn-lt"/>
                          <a:ea typeface="+mn-ea"/>
                          <a:cs typeface="+mn-cs"/>
                        </a:rPr>
                        <a:t>Type of </a:t>
                      </a:r>
                      <a:r>
                        <a:rPr lang="en-US" sz="1000" b="1" i="0" u="none" strike="noStrike" kern="1200" cap="none" spc="0" normalizeH="0" baseline="0" noProof="0" dirty="0">
                          <a:ln>
                            <a:noFill/>
                          </a:ln>
                          <a:solidFill>
                            <a:schemeClr val="bg1"/>
                          </a:solidFill>
                          <a:effectLst/>
                          <a:uLnTx/>
                          <a:uFillTx/>
                          <a:latin typeface="+mn-lt"/>
                          <a:ea typeface="+mn-ea"/>
                          <a:cs typeface="+mn-cs"/>
                        </a:rPr>
                        <a:t>technology</a:t>
                      </a:r>
                      <a:endParaRPr kumimoji="0" lang="en-US" sz="1000" b="1" i="0" u="none" strike="noStrike" kern="1200" cap="none" spc="0" normalizeH="0" baseline="0" noProof="0" dirty="0">
                        <a:ln>
                          <a:noFill/>
                        </a:ln>
                        <a:solidFill>
                          <a:schemeClr val="bg1"/>
                        </a:solidFill>
                        <a:effectLst/>
                        <a:uLnTx/>
                        <a:uFillTx/>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89939C"/>
                    </a:solidFill>
                  </a:tcPr>
                </a:tc>
                <a:tc>
                  <a:txBody>
                    <a:bodyPr/>
                    <a:lstStyle/>
                    <a:p>
                      <a:pPr marL="0" marR="0" lvl="0" indent="0" algn="ctr" rtl="0">
                        <a:lnSpc>
                          <a:spcPct val="100000"/>
                        </a:lnSpc>
                        <a:spcBef>
                          <a:spcPts val="1200"/>
                        </a:spcBef>
                        <a:spcAft>
                          <a:spcPts val="0"/>
                        </a:spcAft>
                        <a:buClrTx/>
                        <a:buSzTx/>
                        <a:buFontTx/>
                        <a:buNone/>
                      </a:pPr>
                      <a:r>
                        <a:rPr lang="en-US" sz="1000" b="1" u="none" strike="noStrike" kern="1200" cap="none" spc="0" normalizeH="0" baseline="0" noProof="0" dirty="0">
                          <a:ln>
                            <a:noFill/>
                          </a:ln>
                          <a:solidFill>
                            <a:schemeClr val="bg1"/>
                          </a:solidFill>
                          <a:effectLst/>
                          <a:uLnTx/>
                          <a:uFillTx/>
                        </a:rPr>
                        <a:t>Capture capacity </a:t>
                      </a:r>
                      <a:br>
                        <a:rPr lang="en-US" sz="1000" b="1" u="none" strike="noStrike" kern="1200" cap="none" spc="0" normalizeH="0" baseline="0" noProof="0" dirty="0">
                          <a:ln>
                            <a:noFill/>
                          </a:ln>
                          <a:solidFill>
                            <a:schemeClr val="bg1"/>
                          </a:solidFill>
                          <a:effectLst/>
                          <a:uLnTx/>
                          <a:uFillTx/>
                        </a:rPr>
                      </a:br>
                      <a:r>
                        <a:rPr lang="en-US" sz="1000" b="1" u="none" strike="noStrike" kern="1200" cap="none" spc="0" normalizeH="0" baseline="0" noProof="0" dirty="0">
                          <a:ln>
                            <a:noFill/>
                          </a:ln>
                          <a:solidFill>
                            <a:schemeClr val="bg1"/>
                          </a:solidFill>
                          <a:effectLst/>
                          <a:uLnTx/>
                          <a:uFillTx/>
                        </a:rPr>
                        <a:t>(</a:t>
                      </a:r>
                      <a:r>
                        <a:rPr lang="en-US" sz="1000" b="0" i="0" u="none" strike="noStrike" kern="1200" cap="none" spc="0" normalizeH="0" baseline="0" noProof="0" dirty="0">
                          <a:ln>
                            <a:noFill/>
                          </a:ln>
                          <a:solidFill>
                            <a:schemeClr val="bg1"/>
                          </a:solidFill>
                          <a:effectLst/>
                          <a:uLnTx/>
                          <a:uFillTx/>
                          <a:latin typeface="Arial"/>
                        </a:rPr>
                        <a:t>Mtpa CO2)</a:t>
                      </a:r>
                      <a:endParaRPr kumimoji="0" lang="en-US" sz="1000" b="1" i="0" u="none" strike="noStrike" kern="1200" cap="none" spc="0" normalizeH="0" baseline="0" noProof="0" dirty="0">
                        <a:ln>
                          <a:noFill/>
                        </a:ln>
                        <a:solidFill>
                          <a:schemeClr val="bg1"/>
                        </a:solidFill>
                        <a:effectLst/>
                        <a:uLnTx/>
                        <a:uFillTx/>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89939C"/>
                    </a:solidFill>
                  </a:tcPr>
                </a:tc>
                <a:tc>
                  <a:txBody>
                    <a:bodyPr/>
                    <a:lstStyle/>
                    <a:p>
                      <a:pPr marL="0" lvl="0" indent="0" algn="ctr">
                        <a:lnSpc>
                          <a:spcPct val="100000"/>
                        </a:lnSpc>
                        <a:spcBef>
                          <a:spcPts val="0"/>
                        </a:spcBef>
                        <a:spcAft>
                          <a:spcPts val="0"/>
                        </a:spcAft>
                        <a:buNone/>
                      </a:pPr>
                      <a:r>
                        <a:rPr lang="en-US" sz="1000" b="1" i="0" u="none" strike="noStrike" kern="1200" cap="none" spc="0" normalizeH="0" baseline="0" noProof="0" dirty="0">
                          <a:ln>
                            <a:noFill/>
                          </a:ln>
                          <a:solidFill>
                            <a:schemeClr val="bg1"/>
                          </a:solidFill>
                          <a:effectLst/>
                          <a:uLnTx/>
                          <a:uFillTx/>
                          <a:latin typeface="Arial"/>
                        </a:rPr>
                        <a:t>Currently captures </a:t>
                      </a:r>
                      <a:br>
                        <a:rPr lang="en-US" sz="1000" b="1" i="0" u="none" strike="noStrike" kern="1200" cap="none" spc="0" normalizeH="0" baseline="0" noProof="0" dirty="0">
                          <a:ln>
                            <a:noFill/>
                          </a:ln>
                          <a:solidFill>
                            <a:srgbClr val="FFFFFF"/>
                          </a:solidFill>
                          <a:effectLst/>
                          <a:uLnTx/>
                          <a:uFillTx/>
                          <a:latin typeface="Arial"/>
                        </a:rPr>
                      </a:br>
                      <a:r>
                        <a:rPr lang="en-US" sz="1000" b="1" i="0" u="none" strike="noStrike" kern="1200" cap="none" spc="0" normalizeH="0" baseline="0" noProof="0" dirty="0">
                          <a:ln>
                            <a:noFill/>
                          </a:ln>
                          <a:solidFill>
                            <a:schemeClr val="bg1"/>
                          </a:solidFill>
                          <a:effectLst/>
                          <a:uLnTx/>
                          <a:uFillTx/>
                          <a:latin typeface="Arial"/>
                        </a:rPr>
                        <a:t>(Mtpa CO2)</a:t>
                      </a:r>
                      <a:endParaRPr lang="en-US" sz="1000" b="0" i="0" u="none" strike="noStrike" kern="1200" cap="none" spc="0" normalizeH="0" baseline="0" noProof="0" dirty="0">
                        <a:ln>
                          <a:noFill/>
                        </a:ln>
                        <a:solidFill>
                          <a:srgbClr val="000000"/>
                        </a:solidFill>
                        <a:effectLst/>
                        <a:uLnTx/>
                        <a:uFillTx/>
                        <a:latin typeface="Arial"/>
                      </a:endParaRPr>
                    </a:p>
                  </a:txBody>
                  <a:tcPr anchor="ctr">
                    <a:lnL w="6350">
                      <a:solidFill>
                        <a:schemeClr val="bg1"/>
                      </a:solidFill>
                    </a:lnL>
                    <a:lnR w="6350">
                      <a:solidFill>
                        <a:schemeClr val="bg1"/>
                      </a:solidFill>
                    </a:lnR>
                    <a:solidFill>
                      <a:srgbClr val="89939C"/>
                    </a:solidFill>
                  </a:tcPr>
                </a:tc>
                <a:extLst>
                  <a:ext uri="{0D108BD9-81ED-4DB2-BD59-A6C34878D82A}">
                    <a16:rowId xmlns:a16="http://schemas.microsoft.com/office/drawing/2014/main" val="206600907"/>
                  </a:ext>
                </a:extLst>
              </a:tr>
              <a:tr h="734132">
                <a:tc>
                  <a:txBody>
                    <a:bodyPr/>
                    <a:lstStyle/>
                    <a:p>
                      <a:pPr marL="0" indent="0" algn="l">
                        <a:buNone/>
                      </a:pPr>
                      <a:r>
                        <a:rPr lang="en-US" sz="1000" b="1"/>
                        <a:t>Project Cypress</a:t>
                      </a:r>
                    </a:p>
                  </a:txBody>
                  <a:tcPr anchor="ctr">
                    <a:lnB w="3175" cap="flat" cmpd="sng" algn="ctr">
                      <a:solidFill>
                        <a:schemeClr val="tx1"/>
                      </a:solidFill>
                      <a:prstDash val="solid"/>
                      <a:round/>
                      <a:headEnd type="none" w="med" len="med"/>
                      <a:tailEnd type="none" w="med" len="med"/>
                    </a:lnB>
                  </a:tcPr>
                </a:tc>
                <a:tc>
                  <a:txBody>
                    <a:bodyPr/>
                    <a:lstStyle/>
                    <a:p>
                      <a:pPr marL="0" marR="0" lvl="0" indent="0" algn="l">
                        <a:lnSpc>
                          <a:spcPct val="100000"/>
                        </a:lnSpc>
                        <a:spcBef>
                          <a:spcPts val="0"/>
                        </a:spcBef>
                        <a:spcAft>
                          <a:spcPts val="0"/>
                        </a:spcAft>
                        <a:buNone/>
                      </a:pPr>
                      <a:r>
                        <a:rPr lang="en-US" sz="1000" b="0" i="0" u="none" strike="noStrike" kern="1200" cap="none" spc="0" normalizeH="0" baseline="0" noProof="0" dirty="0">
                          <a:ln>
                            <a:noFill/>
                          </a:ln>
                          <a:solidFill>
                            <a:schemeClr val="tx1"/>
                          </a:solidFill>
                          <a:effectLst/>
                          <a:uLnTx/>
                          <a:uFillTx/>
                        </a:rPr>
                        <a:t>Large-scale DAC hub </a:t>
                      </a:r>
                      <a:r>
                        <a:rPr kumimoji="0" lang="en-US" sz="1000" b="0" i="0" u="none" strike="noStrike" kern="1200" cap="none" spc="0" normalizeH="0" baseline="0" noProof="0" dirty="0">
                          <a:ln>
                            <a:noFill/>
                          </a:ln>
                          <a:solidFill>
                            <a:schemeClr val="tx1"/>
                          </a:solidFill>
                          <a:effectLst/>
                          <a:uLnTx/>
                          <a:uFillTx/>
                        </a:rPr>
                        <a:t>in </a:t>
                      </a:r>
                      <a:r>
                        <a:rPr lang="en-US" sz="1000" b="0" i="0" u="none" strike="noStrike" kern="1200" cap="none" spc="0" normalizeH="0" baseline="0" noProof="0" dirty="0">
                          <a:ln>
                            <a:noFill/>
                          </a:ln>
                          <a:solidFill>
                            <a:schemeClr val="tx1"/>
                          </a:solidFill>
                          <a:effectLst/>
                          <a:uLnTx/>
                          <a:uFillTx/>
                        </a:rPr>
                        <a:t>Louisiana, funded by DOE</a:t>
                      </a:r>
                      <a:endParaRPr kumimoji="0" lang="en-US" sz="1000" b="0" u="none" strike="noStrike" kern="1200" cap="none" spc="0" normalizeH="0" baseline="0" noProof="0" dirty="0">
                        <a:ln>
                          <a:noFill/>
                        </a:ln>
                        <a:solidFill>
                          <a:schemeClr val="tx1"/>
                        </a:solidFill>
                        <a:effectLst/>
                        <a:uLnTx/>
                        <a:uFillTx/>
                        <a:latin typeface="Arial"/>
                        <a:cs typeface="Arial"/>
                      </a:endParaRPr>
                    </a:p>
                  </a:txBody>
                  <a:tcPr anchor="ctr">
                    <a:lnR w="6350"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1F4F7"/>
                    </a:solidFill>
                  </a:tcPr>
                </a:tc>
                <a:tc>
                  <a:txBody>
                    <a:bodyPr/>
                    <a:lstStyle/>
                    <a:p>
                      <a:pPr marL="0" marR="0" lvl="0" indent="0" algn="ctr" defTabSz="711200">
                        <a:lnSpc>
                          <a:spcPct val="100000"/>
                        </a:lnSpc>
                        <a:spcBef>
                          <a:spcPts val="0"/>
                        </a:spcBef>
                        <a:spcAft>
                          <a:spcPts val="0"/>
                        </a:spcAft>
                        <a:buNone/>
                        <a:tabLst/>
                        <a:defRPr/>
                      </a:pPr>
                      <a:r>
                        <a:rPr lang="en-US" sz="1000" b="0" i="0" u="none" strike="noStrike" kern="1200" cap="none" spc="0" normalizeH="0" baseline="0" noProof="0" dirty="0">
                          <a:ln>
                            <a:noFill/>
                          </a:ln>
                          <a:solidFill>
                            <a:schemeClr val="tx1"/>
                          </a:solidFill>
                          <a:effectLst/>
                          <a:uLnTx/>
                          <a:uFillTx/>
                          <a:latin typeface="+mn-lt"/>
                        </a:rPr>
                        <a:t>U.S.</a:t>
                      </a:r>
                      <a:endParaRPr kumimoji="0" lang="en-US" sz="1000" b="0" i="0" u="none" strike="noStrike" kern="1200" cap="none" spc="0" normalizeH="0" baseline="0" noProof="0" dirty="0">
                        <a:ln>
                          <a:noFill/>
                        </a:ln>
                        <a:solidFill>
                          <a:schemeClr val="tx1"/>
                        </a:solidFill>
                        <a:effectLst/>
                        <a:uLnTx/>
                        <a:uFillTx/>
                        <a:latin typeface="+mn-lt"/>
                        <a:ea typeface="+mn-ea"/>
                        <a:cs typeface="Aria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E3E8EE"/>
                    </a:solidFill>
                  </a:tcPr>
                </a:tc>
                <a:tc>
                  <a:txBody>
                    <a:bodyPr/>
                    <a:lstStyle/>
                    <a:p>
                      <a:pPr marL="0" marR="0" lvl="0" indent="0" algn="l" defTabSz="711200">
                        <a:lnSpc>
                          <a:spcPct val="100000"/>
                        </a:lnSpc>
                        <a:spcBef>
                          <a:spcPts val="1200"/>
                        </a:spcBef>
                        <a:spcAft>
                          <a:spcPts val="0"/>
                        </a:spcAft>
                        <a:buNone/>
                        <a:tabLst/>
                        <a:defRPr/>
                      </a:pPr>
                      <a:r>
                        <a:rPr lang="en-US" sz="1000" b="0" i="0" u="none" strike="noStrike" kern="1200" cap="none" spc="0" normalizeH="0" baseline="0" noProof="0">
                          <a:ln>
                            <a:noFill/>
                          </a:ln>
                          <a:solidFill>
                            <a:schemeClr val="tx1"/>
                          </a:solidFill>
                          <a:effectLst/>
                          <a:uLnTx/>
                          <a:uFillTx/>
                          <a:latin typeface="Arial"/>
                          <a:ea typeface="+mn-ea"/>
                          <a:cs typeface="Arial"/>
                        </a:rPr>
                        <a:t>Planned</a:t>
                      </a:r>
                      <a:endParaRPr kumimoji="0" lang="en-US" sz="1000" b="0" i="0" u="none" strike="noStrike" kern="1200" cap="none" spc="0" normalizeH="0" baseline="0" noProof="0">
                        <a:ln>
                          <a:noFill/>
                        </a:ln>
                        <a:solidFill>
                          <a:schemeClr val="tx1"/>
                        </a:solidFill>
                        <a:effectLst/>
                        <a:uLnTx/>
                        <a:uFillTx/>
                        <a:latin typeface="Arial"/>
                        <a:ea typeface="+mn-ea"/>
                        <a:cs typeface="Aria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E3E9EE"/>
                    </a:solidFill>
                  </a:tcPr>
                </a:tc>
                <a:tc>
                  <a:txBody>
                    <a:bodyPr/>
                    <a:lstStyle/>
                    <a:p>
                      <a:pPr marL="0" marR="0" lvl="0" indent="0" algn="ctr" defTabSz="711200" rtl="0" eaLnBrk="1" fontAlgn="auto" latinLnBrk="0" hangingPunct="1">
                        <a:lnSpc>
                          <a:spcPct val="100000"/>
                        </a:lnSpc>
                        <a:spcBef>
                          <a:spcPts val="0"/>
                        </a:spcBef>
                        <a:spcAft>
                          <a:spcPts val="0"/>
                        </a:spcAft>
                        <a:buClrTx/>
                        <a:buSzTx/>
                        <a:buNone/>
                        <a:tabLst/>
                        <a:defRPr/>
                      </a:pPr>
                      <a:r>
                        <a:rPr lang="en-US" sz="1000" b="0" i="0" u="none" strike="noStrike" kern="1200" cap="none" spc="0" normalizeH="0" baseline="0" noProof="0">
                          <a:ln>
                            <a:noFill/>
                          </a:ln>
                          <a:solidFill>
                            <a:schemeClr val="tx1"/>
                          </a:solidFill>
                          <a:effectLst/>
                          <a:uLnTx/>
                          <a:uFillTx/>
                          <a:latin typeface="Arial"/>
                          <a:ea typeface="+mn-ea"/>
                          <a:cs typeface="Arial"/>
                        </a:rPr>
                        <a:t>2024</a:t>
                      </a:r>
                      <a:endParaRPr kumimoji="0" lang="en-US"/>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1F4F7"/>
                    </a:solidFill>
                  </a:tcPr>
                </a:tc>
                <a:tc>
                  <a:txBody>
                    <a:bodyPr/>
                    <a:lstStyle/>
                    <a:p>
                      <a:pPr marL="0" marR="0" lvl="0" indent="0" algn="l" defTabSz="711200" rtl="0" eaLnBrk="1" fontAlgn="auto" latinLnBrk="0" hangingPunct="1">
                        <a:lnSpc>
                          <a:spcPct val="100000"/>
                        </a:lnSpc>
                        <a:spcBef>
                          <a:spcPts val="1200"/>
                        </a:spcBef>
                        <a:spcAft>
                          <a:spcPts val="0"/>
                        </a:spcAft>
                        <a:buClrTx/>
                        <a:buSzTx/>
                        <a:buNone/>
                        <a:tabLst/>
                        <a:defRPr/>
                      </a:pPr>
                      <a:r>
                        <a:rPr lang="en-US" sz="1000" b="0" i="0" u="none" strike="noStrike" kern="1200" cap="none" spc="0" normalizeH="0" baseline="0" noProof="0">
                          <a:ln>
                            <a:noFill/>
                          </a:ln>
                          <a:solidFill>
                            <a:schemeClr val="tx1"/>
                          </a:solidFill>
                          <a:effectLst/>
                          <a:uLnTx/>
                          <a:uFillTx/>
                          <a:latin typeface="Arial"/>
                          <a:ea typeface="+mn-ea"/>
                          <a:cs typeface="Arial"/>
                        </a:rPr>
                        <a:t>Solid-DAC</a:t>
                      </a:r>
                      <a:endParaRPr kumimoji="0" lang="en-US" sz="1000" b="0" i="0" u="none" strike="noStrike" kern="1200" cap="none" spc="0" normalizeH="0" baseline="0" noProof="0">
                        <a:ln>
                          <a:noFill/>
                        </a:ln>
                        <a:solidFill>
                          <a:schemeClr val="tx1"/>
                        </a:solidFill>
                        <a:effectLst/>
                        <a:uLnTx/>
                        <a:uFillTx/>
                        <a:latin typeface="Arial"/>
                        <a:ea typeface="+mn-ea"/>
                        <a:cs typeface="Aria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E3E9EE"/>
                    </a:solidFill>
                  </a:tcPr>
                </a:tc>
                <a:tc>
                  <a:txBody>
                    <a:bodyPr/>
                    <a:lstStyle/>
                    <a:p>
                      <a:pPr marL="0" marR="0" lvl="0" indent="0" algn="ctr" defTabSz="711200">
                        <a:lnSpc>
                          <a:spcPct val="100000"/>
                        </a:lnSpc>
                        <a:spcBef>
                          <a:spcPts val="0"/>
                        </a:spcBef>
                        <a:spcAft>
                          <a:spcPts val="0"/>
                        </a:spcAft>
                        <a:buNone/>
                        <a:tabLst/>
                        <a:defRPr/>
                      </a:pPr>
                      <a:r>
                        <a:rPr lang="en-US" sz="1000" b="0" i="0" u="none" strike="noStrike" kern="1200" cap="none" spc="0" normalizeH="0" baseline="0" noProof="0">
                          <a:ln>
                            <a:noFill/>
                          </a:ln>
                          <a:solidFill>
                            <a:schemeClr val="tx1"/>
                          </a:solidFill>
                          <a:effectLst/>
                          <a:uLnTx/>
                          <a:uFillTx/>
                          <a:latin typeface="Arial"/>
                          <a:ea typeface="+mn-ea"/>
                          <a:cs typeface="Arial"/>
                        </a:rPr>
                        <a:t>1</a:t>
                      </a:r>
                      <a:endParaRPr kumimoji="0" lang="en-US"/>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1F4F7"/>
                    </a:solidFill>
                  </a:tcPr>
                </a:tc>
                <a:tc>
                  <a:txBody>
                    <a:bodyPr/>
                    <a:lstStyle/>
                    <a:p>
                      <a:pPr marL="0" lvl="0" indent="0" algn="ctr" defTabSz="711200">
                        <a:lnSpc>
                          <a:spcPct val="100000"/>
                        </a:lnSpc>
                        <a:spcBef>
                          <a:spcPts val="0"/>
                        </a:spcBef>
                        <a:spcAft>
                          <a:spcPts val="0"/>
                        </a:spcAft>
                        <a:buNone/>
                        <a:tabLst/>
                        <a:defRPr/>
                      </a:pPr>
                      <a:r>
                        <a:rPr lang="en-US" sz="1000" b="0" i="0" u="none" strike="noStrike" kern="1200" cap="none" spc="0" normalizeH="0" baseline="0" noProof="0">
                          <a:ln>
                            <a:noFill/>
                          </a:ln>
                          <a:solidFill>
                            <a:schemeClr val="tx1"/>
                          </a:solidFill>
                          <a:effectLst/>
                          <a:uLnTx/>
                          <a:uFillTx/>
                          <a:latin typeface="Arial"/>
                          <a:ea typeface="+mn-ea"/>
                          <a:cs typeface="Arial"/>
                        </a:rPr>
                        <a:t>N/A</a:t>
                      </a:r>
                      <a:endParaRPr kumimoji="0" lang="en-US" sz="1000" b="0" i="0" u="none" strike="noStrike" kern="1200" cap="none" spc="0" normalizeH="0" baseline="0" noProof="0">
                        <a:ln>
                          <a:noFill/>
                        </a:ln>
                        <a:solidFill>
                          <a:schemeClr val="tx1"/>
                        </a:solidFill>
                        <a:effectLst/>
                        <a:uLnTx/>
                        <a:uFillTx/>
                        <a:latin typeface="Arial"/>
                        <a:ea typeface="+mn-ea"/>
                        <a:cs typeface="Arial"/>
                      </a:endParaRPr>
                    </a:p>
                  </a:txBody>
                  <a:tcPr anchor="ctr">
                    <a:lnL w="6350">
                      <a:solidFill>
                        <a:schemeClr val="bg1"/>
                      </a:solidFill>
                    </a:lnL>
                    <a:lnR w="6350">
                      <a:solidFill>
                        <a:schemeClr val="bg1"/>
                      </a:solidFill>
                    </a:lnR>
                    <a:lnB w="3174">
                      <a:solidFill>
                        <a:schemeClr val="tx1"/>
                      </a:solidFill>
                    </a:lnB>
                    <a:solidFill>
                      <a:srgbClr val="F1F4F7"/>
                    </a:solidFill>
                  </a:tcPr>
                </a:tc>
                <a:extLst>
                  <a:ext uri="{0D108BD9-81ED-4DB2-BD59-A6C34878D82A}">
                    <a16:rowId xmlns:a16="http://schemas.microsoft.com/office/drawing/2014/main" val="2023966871"/>
                  </a:ext>
                </a:extLst>
              </a:tr>
              <a:tr h="793657">
                <a:tc>
                  <a:txBody>
                    <a:bodyPr/>
                    <a:lstStyle/>
                    <a:p>
                      <a:pPr marL="0" indent="0" algn="l">
                        <a:buNone/>
                      </a:pPr>
                      <a:r>
                        <a:rPr lang="en-US" sz="1000" b="1"/>
                        <a:t>Project Stratos</a:t>
                      </a:r>
                    </a:p>
                  </a:txBody>
                  <a:tcPr anchor="ct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a:lnSpc>
                          <a:spcPct val="100000"/>
                        </a:lnSpc>
                        <a:spcBef>
                          <a:spcPts val="0"/>
                        </a:spcBef>
                        <a:spcAft>
                          <a:spcPts val="0"/>
                        </a:spcAft>
                        <a:buNone/>
                      </a:pPr>
                      <a:r>
                        <a:rPr lang="en-US" sz="1000" b="0" i="0" u="none" strike="noStrike" kern="1200" cap="none" spc="0" normalizeH="0" baseline="0" noProof="0" dirty="0">
                          <a:ln>
                            <a:noFill/>
                          </a:ln>
                          <a:solidFill>
                            <a:schemeClr val="tx1"/>
                          </a:solidFill>
                          <a:effectLst/>
                          <a:uLnTx/>
                          <a:uFillTx/>
                        </a:rPr>
                        <a:t>World's largest DAC facility </a:t>
                      </a:r>
                      <a:r>
                        <a:rPr kumimoji="0" lang="en-US" sz="1000" b="0" i="0" u="none" strike="noStrike" kern="1200" cap="none" spc="0" normalizeH="0" baseline="0" noProof="0" dirty="0">
                          <a:ln>
                            <a:noFill/>
                          </a:ln>
                          <a:solidFill>
                            <a:schemeClr val="tx1"/>
                          </a:solidFill>
                          <a:effectLst/>
                          <a:uLnTx/>
                          <a:uFillTx/>
                        </a:rPr>
                        <a:t>in </a:t>
                      </a:r>
                      <a:r>
                        <a:rPr lang="en-US" sz="1000" b="0" i="0" u="none" strike="noStrike" kern="1200" cap="none" spc="0" normalizeH="0" baseline="0" noProof="0" dirty="0">
                          <a:ln>
                            <a:noFill/>
                          </a:ln>
                          <a:solidFill>
                            <a:schemeClr val="tx1"/>
                          </a:solidFill>
                          <a:effectLst/>
                          <a:uLnTx/>
                          <a:uFillTx/>
                        </a:rPr>
                        <a:t>Ector County, Texas</a:t>
                      </a:r>
                      <a:endParaRPr kumimoji="0" lang="en-US" sz="1000" b="0" i="0" u="none" strike="noStrike" kern="1200" cap="none" spc="0" normalizeH="0" baseline="0" noProof="0" dirty="0">
                        <a:ln>
                          <a:noFill/>
                        </a:ln>
                        <a:solidFill>
                          <a:schemeClr val="tx1"/>
                        </a:solidFill>
                        <a:effectLst/>
                        <a:uLnTx/>
                        <a:uFillTx/>
                        <a:latin typeface="Arial"/>
                        <a:ea typeface="+mn-ea"/>
                        <a:cs typeface="Arial"/>
                      </a:endParaRPr>
                    </a:p>
                  </a:txBody>
                  <a:tcPr anchor="ctr">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F4F7"/>
                    </a:solidFill>
                  </a:tcPr>
                </a:tc>
                <a:tc>
                  <a:txBody>
                    <a:bodyPr/>
                    <a:lstStyle/>
                    <a:p>
                      <a:pPr marL="0" marR="0" lvl="0" indent="0" algn="ctr" defTabSz="711200">
                        <a:lnSpc>
                          <a:spcPct val="100000"/>
                        </a:lnSpc>
                        <a:spcBef>
                          <a:spcPts val="0"/>
                        </a:spcBef>
                        <a:spcAft>
                          <a:spcPts val="0"/>
                        </a:spcAft>
                        <a:buNone/>
                        <a:tabLst/>
                        <a:defRPr/>
                      </a:pPr>
                      <a:r>
                        <a:rPr lang="en-US" sz="1000" b="0" i="0" u="none" strike="noStrike" kern="1200" cap="none" spc="0" normalizeH="0" baseline="0" noProof="0" dirty="0">
                          <a:ln>
                            <a:noFill/>
                          </a:ln>
                          <a:solidFill>
                            <a:schemeClr val="tx1"/>
                          </a:solidFill>
                          <a:effectLst/>
                          <a:uLnTx/>
                          <a:uFillTx/>
                          <a:latin typeface="Arial"/>
                        </a:rPr>
                        <a:t>U.S.</a:t>
                      </a:r>
                      <a:endParaRPr kumimoji="0" lang="en-US" sz="1000" b="0" i="0" u="none" strike="noStrike" kern="1200" cap="none" spc="0" normalizeH="0" baseline="0" noProof="0" dirty="0">
                        <a:ln>
                          <a:noFill/>
                        </a:ln>
                        <a:solidFill>
                          <a:schemeClr val="tx1"/>
                        </a:solidFill>
                        <a:effectLst/>
                        <a:uLnTx/>
                        <a:uFillTx/>
                        <a:latin typeface="Arial"/>
                        <a:ea typeface="+mn-ea"/>
                        <a:cs typeface="Aria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8EE"/>
                    </a:solidFill>
                  </a:tcPr>
                </a:tc>
                <a:tc>
                  <a:txBody>
                    <a:bodyPr/>
                    <a:lstStyle/>
                    <a:p>
                      <a:pPr marL="0" marR="0" lvl="0" indent="0" algn="l" rtl="0">
                        <a:lnSpc>
                          <a:spcPct val="100000"/>
                        </a:lnSpc>
                        <a:spcBef>
                          <a:spcPts val="0"/>
                        </a:spcBef>
                        <a:spcAft>
                          <a:spcPts val="0"/>
                        </a:spcAft>
                        <a:buClrTx/>
                        <a:buSzTx/>
                        <a:buNone/>
                      </a:pPr>
                      <a:r>
                        <a:rPr lang="en-US" sz="1000" b="0" i="0" u="none" strike="noStrike" kern="1200" cap="none" spc="0" normalizeH="0" baseline="0" dirty="0">
                          <a:ln>
                            <a:noFill/>
                          </a:ln>
                          <a:solidFill>
                            <a:schemeClr val="tx1"/>
                          </a:solidFill>
                          <a:effectLst/>
                          <a:uLnTx/>
                          <a:uFillTx/>
                          <a:latin typeface="Arial"/>
                          <a:ea typeface="+mn-ea"/>
                          <a:cs typeface="Arial"/>
                        </a:rPr>
                        <a:t>Commissioning</a:t>
                      </a:r>
                      <a:endParaRPr kumimoji="0" lang="en-US" sz="1000" b="0" i="0" u="none" strike="noStrike" kern="1200" cap="none" spc="0" normalizeH="0" baseline="0" dirty="0">
                        <a:ln>
                          <a:noFill/>
                        </a:ln>
                        <a:solidFill>
                          <a:schemeClr val="tx1"/>
                        </a:solidFill>
                        <a:effectLst/>
                        <a:uLnTx/>
                        <a:uFillTx/>
                        <a:latin typeface="Arial"/>
                        <a:ea typeface="+mn-ea"/>
                        <a:cs typeface="Aria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9EE"/>
                    </a:solidFill>
                  </a:tcPr>
                </a:tc>
                <a:tc>
                  <a:txBody>
                    <a:bodyPr/>
                    <a:lstStyle/>
                    <a:p>
                      <a:pPr marL="0" marR="0" lvl="0" indent="0" algn="ctr" defTabSz="711200" rtl="0" eaLnBrk="1" fontAlgn="auto" latinLnBrk="0" hangingPunct="1">
                        <a:lnSpc>
                          <a:spcPct val="100000"/>
                        </a:lnSpc>
                        <a:spcBef>
                          <a:spcPts val="0"/>
                        </a:spcBef>
                        <a:spcAft>
                          <a:spcPts val="0"/>
                        </a:spcAft>
                        <a:buClrTx/>
                        <a:buSzTx/>
                        <a:buNone/>
                        <a:tabLst/>
                        <a:defRPr/>
                      </a:pPr>
                      <a:r>
                        <a:rPr lang="en-US" sz="1000" b="0" i="0" u="none" strike="noStrike" kern="1200" cap="none" spc="0" normalizeH="0" baseline="0" noProof="0">
                          <a:ln>
                            <a:noFill/>
                          </a:ln>
                          <a:solidFill>
                            <a:schemeClr val="tx1"/>
                          </a:solidFill>
                          <a:effectLst/>
                          <a:uLnTx/>
                          <a:uFillTx/>
                          <a:latin typeface="Arial"/>
                          <a:ea typeface="+mn-ea"/>
                          <a:cs typeface="Arial"/>
                        </a:rPr>
                        <a:t>2025</a:t>
                      </a:r>
                      <a:endParaRPr kumimoji="0" lang="en-US" sz="1000" b="0" i="0" u="none" strike="noStrike" kern="1200" cap="none" spc="0" normalizeH="0" baseline="0" noProof="0">
                        <a:ln>
                          <a:noFill/>
                        </a:ln>
                        <a:solidFill>
                          <a:schemeClr val="tx1"/>
                        </a:solidFill>
                        <a:effectLst/>
                        <a:uLnTx/>
                        <a:uFillTx/>
                        <a:latin typeface="Arial"/>
                        <a:ea typeface="+mn-ea"/>
                        <a:cs typeface="Aria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F4F7"/>
                    </a:solidFill>
                  </a:tcPr>
                </a:tc>
                <a:tc>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baseline="0" noProof="0">
                          <a:ln>
                            <a:noFill/>
                          </a:ln>
                          <a:solidFill>
                            <a:schemeClr val="tx1"/>
                          </a:solidFill>
                          <a:effectLst/>
                          <a:uLnTx/>
                          <a:uFillTx/>
                          <a:latin typeface="+mn-lt"/>
                          <a:ea typeface="+mn-ea"/>
                          <a:cs typeface="Arial"/>
                        </a:rPr>
                        <a:t>Liquid-DAC</a:t>
                      </a:r>
                      <a:endParaRPr kumimoji="0" lang="en-US" sz="1000" b="0" i="0" u="none" strike="noStrike" kern="1200" cap="none" spc="0" normalizeH="0" baseline="0" noProof="0">
                        <a:ln>
                          <a:noFill/>
                        </a:ln>
                        <a:solidFill>
                          <a:schemeClr val="tx1"/>
                        </a:solidFill>
                        <a:effectLst/>
                        <a:uLnTx/>
                        <a:uFillTx/>
                        <a:latin typeface="+mn-lt"/>
                        <a:ea typeface="+mn-ea"/>
                        <a:cs typeface="Aria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9EE"/>
                    </a:solidFill>
                  </a:tcPr>
                </a:tc>
                <a:tc>
                  <a:txBody>
                    <a:bodyPr/>
                    <a:lstStyle/>
                    <a:p>
                      <a:pPr marL="0" marR="0" lvl="0" indent="0" algn="ctr" defTabSz="711200" rtl="0">
                        <a:lnSpc>
                          <a:spcPct val="100000"/>
                        </a:lnSpc>
                        <a:spcBef>
                          <a:spcPts val="0"/>
                        </a:spcBef>
                        <a:spcAft>
                          <a:spcPts val="0"/>
                        </a:spcAft>
                        <a:buClrTx/>
                        <a:buSzTx/>
                        <a:buNone/>
                        <a:tabLst/>
                        <a:defRPr/>
                      </a:pPr>
                      <a:r>
                        <a:rPr lang="en-US" sz="1000" b="0" i="0" u="none" strike="noStrike" kern="1200" cap="none" spc="0" normalizeH="0" baseline="0" noProof="0">
                          <a:ln>
                            <a:noFill/>
                          </a:ln>
                          <a:solidFill>
                            <a:schemeClr val="tx1"/>
                          </a:solidFill>
                          <a:effectLst/>
                          <a:uLnTx/>
                          <a:uFillTx/>
                          <a:latin typeface="Arial"/>
                          <a:ea typeface="+mn-ea"/>
                          <a:cs typeface="Arial"/>
                        </a:rPr>
                        <a:t>0.5</a:t>
                      </a:r>
                      <a:endParaRPr kumimoji="0" lang="en-US" sz="1000" b="0" i="0" u="none" strike="noStrike" kern="1200" cap="none" spc="0" normalizeH="0" baseline="0" noProof="0">
                        <a:ln>
                          <a:noFill/>
                        </a:ln>
                        <a:solidFill>
                          <a:schemeClr val="tx1"/>
                        </a:solidFill>
                        <a:effectLst/>
                        <a:uLnTx/>
                        <a:uFillTx/>
                        <a:latin typeface="Arial"/>
                        <a:ea typeface="+mn-ea"/>
                        <a:cs typeface="Aria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F4F7"/>
                    </a:solidFill>
                  </a:tcPr>
                </a:tc>
                <a:tc>
                  <a:txBody>
                    <a:bodyPr/>
                    <a:lstStyle/>
                    <a:p>
                      <a:pPr marL="0" lvl="0" indent="0" algn="ctr" defTabSz="711200">
                        <a:lnSpc>
                          <a:spcPct val="100000"/>
                        </a:lnSpc>
                        <a:spcBef>
                          <a:spcPts val="0"/>
                        </a:spcBef>
                        <a:spcAft>
                          <a:spcPts val="0"/>
                        </a:spcAft>
                        <a:buNone/>
                        <a:tabLst/>
                        <a:defRPr/>
                      </a:pPr>
                      <a:r>
                        <a:rPr lang="en-US" sz="1000" b="0" i="0" u="none" strike="noStrike" kern="1200" cap="none" spc="0" normalizeH="0" baseline="0" noProof="0">
                          <a:ln>
                            <a:noFill/>
                          </a:ln>
                          <a:solidFill>
                            <a:schemeClr val="tx1"/>
                          </a:solidFill>
                          <a:effectLst/>
                          <a:uLnTx/>
                          <a:uFillTx/>
                          <a:latin typeface="Arial"/>
                        </a:rPr>
                        <a:t>N/A</a:t>
                      </a:r>
                      <a:endParaRPr kumimoji="0" lang="en-US"/>
                    </a:p>
                  </a:txBody>
                  <a:tcPr anchor="ctr">
                    <a:lnL w="6350">
                      <a:solidFill>
                        <a:schemeClr val="bg1"/>
                      </a:solidFill>
                    </a:lnL>
                    <a:lnR w="6350">
                      <a:solidFill>
                        <a:schemeClr val="bg1"/>
                      </a:solidFill>
                    </a:lnR>
                    <a:lnT w="3174">
                      <a:solidFill>
                        <a:schemeClr val="tx1"/>
                      </a:solidFill>
                    </a:lnT>
                    <a:lnB w="6350">
                      <a:solidFill>
                        <a:schemeClr val="tx1"/>
                      </a:solidFill>
                    </a:lnB>
                    <a:solidFill>
                      <a:srgbClr val="F1F4F7"/>
                    </a:solidFill>
                  </a:tcPr>
                </a:tc>
                <a:extLst>
                  <a:ext uri="{0D108BD9-81ED-4DB2-BD59-A6C34878D82A}">
                    <a16:rowId xmlns:a16="http://schemas.microsoft.com/office/drawing/2014/main" val="727504965"/>
                  </a:ext>
                </a:extLst>
              </a:tr>
              <a:tr h="643420">
                <a:tc>
                  <a:txBody>
                    <a:bodyPr/>
                    <a:lstStyle/>
                    <a:p>
                      <a:pPr marL="0" indent="0" algn="l">
                        <a:buNone/>
                      </a:pPr>
                      <a:r>
                        <a:rPr lang="en-US" sz="1000" b="1"/>
                        <a:t>Project Monarch</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a:lnSpc>
                          <a:spcPct val="100000"/>
                        </a:lnSpc>
                        <a:spcBef>
                          <a:spcPts val="0"/>
                        </a:spcBef>
                        <a:spcAft>
                          <a:spcPts val="0"/>
                        </a:spcAft>
                        <a:buNone/>
                      </a:pPr>
                      <a:r>
                        <a:rPr lang="en-US" sz="1000" b="0" i="0" u="none" strike="noStrike" kern="1200" cap="none" spc="0" normalizeH="0" baseline="0" noProof="0">
                          <a:ln>
                            <a:noFill/>
                          </a:ln>
                          <a:solidFill>
                            <a:schemeClr val="tx1"/>
                          </a:solidFill>
                          <a:effectLst/>
                          <a:uLnTx/>
                          <a:uFillTx/>
                        </a:rPr>
                        <a:t>Large-scale DAC facility in California's Central Valley</a:t>
                      </a:r>
                      <a:endParaRPr kumimoji="0" lang="en-US" sz="1000" b="0" i="0" u="none" strike="noStrike" kern="1200" cap="none" spc="0" normalizeH="0" baseline="0" noProof="0">
                        <a:ln>
                          <a:noFill/>
                        </a:ln>
                        <a:solidFill>
                          <a:schemeClr val="tx1"/>
                        </a:solidFill>
                        <a:effectLst/>
                        <a:uLnTx/>
                        <a:uFillTx/>
                        <a:latin typeface="Arial"/>
                        <a:ea typeface="+mn-ea"/>
                        <a:cs typeface="Arial"/>
                      </a:endParaRPr>
                    </a:p>
                  </a:txBody>
                  <a:tcPr anchor="ct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F4F7"/>
                    </a:solidFill>
                  </a:tcPr>
                </a:tc>
                <a:tc>
                  <a:txBody>
                    <a:bodyPr/>
                    <a:lstStyle/>
                    <a:p>
                      <a:pPr marL="0" marR="0" lvl="0" indent="0" algn="ctr" defTabSz="711200">
                        <a:lnSpc>
                          <a:spcPct val="100000"/>
                        </a:lnSpc>
                        <a:spcBef>
                          <a:spcPts val="0"/>
                        </a:spcBef>
                        <a:spcAft>
                          <a:spcPts val="0"/>
                        </a:spcAft>
                        <a:buNone/>
                        <a:tabLst/>
                        <a:defRPr/>
                      </a:pPr>
                      <a:r>
                        <a:rPr lang="en-US" sz="1000" b="0" i="0" u="none" strike="noStrike" kern="1200" cap="none" spc="0" normalizeH="0" baseline="0" noProof="0" dirty="0">
                          <a:ln>
                            <a:noFill/>
                          </a:ln>
                          <a:solidFill>
                            <a:schemeClr val="tx1"/>
                          </a:solidFill>
                          <a:effectLst/>
                          <a:uLnTx/>
                          <a:uFillTx/>
                          <a:latin typeface="+mn-lt"/>
                        </a:rPr>
                        <a:t>U.S.</a:t>
                      </a:r>
                      <a:endParaRPr kumimoji="0" lang="en-US" sz="1000" b="0" i="0" u="none" strike="noStrike" kern="1200" cap="none" spc="0" normalizeH="0" baseline="0" noProof="0" dirty="0">
                        <a:ln>
                          <a:noFill/>
                        </a:ln>
                        <a:solidFill>
                          <a:schemeClr val="tx1"/>
                        </a:solidFill>
                        <a:effectLst/>
                        <a:uLnTx/>
                        <a:uFillTx/>
                        <a:latin typeface="+mn-lt"/>
                        <a:ea typeface="+mn-ea"/>
                        <a:cs typeface="Aria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8EE"/>
                    </a:solidFill>
                  </a:tcPr>
                </a:tc>
                <a:tc>
                  <a:txBody>
                    <a:bodyPr/>
                    <a:lstStyle/>
                    <a:p>
                      <a:pPr marL="0" marR="0" lvl="0" indent="0" algn="l">
                        <a:lnSpc>
                          <a:spcPct val="100000"/>
                        </a:lnSpc>
                        <a:spcBef>
                          <a:spcPts val="0"/>
                        </a:spcBef>
                        <a:spcAft>
                          <a:spcPts val="0"/>
                        </a:spcAft>
                        <a:buNone/>
                      </a:pPr>
                      <a:r>
                        <a:rPr lang="en-US" sz="1000" b="0" i="0" u="none" strike="noStrike" kern="1200" cap="none" spc="0" normalizeH="0" baseline="0" noProof="0">
                          <a:ln>
                            <a:noFill/>
                          </a:ln>
                          <a:solidFill>
                            <a:schemeClr val="tx1"/>
                          </a:solidFill>
                          <a:effectLst/>
                          <a:uLnTx/>
                          <a:uFillTx/>
                          <a:latin typeface="Arial"/>
                        </a:rPr>
                        <a:t>Demo</a:t>
                      </a:r>
                      <a:endParaRPr kumimoji="0" lang="en-US" sz="1000" b="0" i="0" u="none" strike="noStrike" kern="1200" cap="none" spc="0" normalizeH="0" baseline="0">
                        <a:ln>
                          <a:noFill/>
                        </a:ln>
                        <a:solidFill>
                          <a:schemeClr val="tx1"/>
                        </a:solidFill>
                        <a:effectLst/>
                        <a:uLnTx/>
                        <a:uFillTx/>
                        <a:latin typeface="Arial"/>
                        <a:ea typeface="+mn-ea"/>
                        <a:cs typeface="Aria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9EE"/>
                    </a:solidFill>
                  </a:tcPr>
                </a:tc>
                <a:tc>
                  <a:txBody>
                    <a:bodyPr/>
                    <a:lstStyle/>
                    <a:p>
                      <a:pPr marL="0" marR="0" lvl="0" indent="0" algn="ctr" defTabSz="711200" rtl="0" eaLnBrk="1" fontAlgn="auto" latinLnBrk="0" hangingPunct="1">
                        <a:lnSpc>
                          <a:spcPct val="100000"/>
                        </a:lnSpc>
                        <a:spcBef>
                          <a:spcPts val="0"/>
                        </a:spcBef>
                        <a:spcAft>
                          <a:spcPts val="0"/>
                        </a:spcAft>
                        <a:buClrTx/>
                        <a:buSzTx/>
                        <a:buNone/>
                        <a:tabLst/>
                        <a:defRPr/>
                      </a:pPr>
                      <a:r>
                        <a:rPr lang="en-US" sz="1000" b="0" i="0" u="none" strike="noStrike" kern="1200" cap="none" spc="0" normalizeH="0" baseline="0" noProof="0">
                          <a:ln>
                            <a:noFill/>
                          </a:ln>
                          <a:solidFill>
                            <a:schemeClr val="tx1"/>
                          </a:solidFill>
                          <a:effectLst/>
                          <a:uLnTx/>
                          <a:uFillTx/>
                          <a:latin typeface="Arial"/>
                          <a:ea typeface="+mn-ea"/>
                          <a:cs typeface="Arial"/>
                        </a:rPr>
                        <a:t>2023</a:t>
                      </a:r>
                      <a:endParaRPr kumimoji="0" lang="en-US" sz="1000" b="0" i="0" u="none" strike="noStrike" kern="1200" cap="none" spc="0" normalizeH="0" baseline="0" noProof="0">
                        <a:ln>
                          <a:noFill/>
                        </a:ln>
                        <a:solidFill>
                          <a:schemeClr val="tx1"/>
                        </a:solidFill>
                        <a:effectLst/>
                        <a:uLnTx/>
                        <a:uFillTx/>
                        <a:latin typeface="Arial"/>
                        <a:ea typeface="+mn-ea"/>
                        <a:cs typeface="Aria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F4F7"/>
                    </a:solidFill>
                  </a:tcPr>
                </a:tc>
                <a:tc>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baseline="0" noProof="0">
                          <a:ln>
                            <a:noFill/>
                          </a:ln>
                          <a:solidFill>
                            <a:schemeClr val="tx1"/>
                          </a:solidFill>
                          <a:effectLst/>
                          <a:uLnTx/>
                          <a:uFillTx/>
                          <a:latin typeface="+mn-lt"/>
                          <a:ea typeface="+mn-ea"/>
                          <a:cs typeface="Arial"/>
                        </a:rPr>
                        <a:t>Solid-DAC</a:t>
                      </a:r>
                      <a:endParaRPr kumimoji="0" lang="en-US" sz="1000" b="0" i="0" u="none" strike="noStrike" kern="1200" cap="none" spc="0" normalizeH="0" baseline="0" noProof="0">
                        <a:ln>
                          <a:noFill/>
                        </a:ln>
                        <a:solidFill>
                          <a:schemeClr val="tx1"/>
                        </a:solidFill>
                        <a:effectLst/>
                        <a:uLnTx/>
                        <a:uFillTx/>
                        <a:latin typeface="+mn-lt"/>
                        <a:ea typeface="+mn-ea"/>
                        <a:cs typeface="Aria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9EE"/>
                    </a:solidFill>
                  </a:tcPr>
                </a:tc>
                <a:tc>
                  <a:txBody>
                    <a:bodyPr/>
                    <a:lstStyle/>
                    <a:p>
                      <a:pPr marL="0" marR="0" lvl="0" indent="0" algn="ctr" defTabSz="711200" rtl="0">
                        <a:lnSpc>
                          <a:spcPct val="100000"/>
                        </a:lnSpc>
                        <a:spcBef>
                          <a:spcPts val="0"/>
                        </a:spcBef>
                        <a:spcAft>
                          <a:spcPts val="0"/>
                        </a:spcAft>
                        <a:buClrTx/>
                        <a:buSzTx/>
                        <a:buNone/>
                        <a:tabLst/>
                        <a:defRPr/>
                      </a:pPr>
                      <a:r>
                        <a:rPr lang="en-US" sz="1000" b="0" i="0" u="none" strike="noStrike" kern="1200" cap="none" spc="0" normalizeH="0" baseline="0" noProof="0">
                          <a:ln>
                            <a:noFill/>
                          </a:ln>
                          <a:solidFill>
                            <a:schemeClr val="tx1"/>
                          </a:solidFill>
                          <a:effectLst/>
                          <a:uLnTx/>
                          <a:uFillTx/>
                          <a:latin typeface="Arial"/>
                          <a:ea typeface="+mn-ea"/>
                          <a:cs typeface="Arial"/>
                        </a:rPr>
                        <a:t>1</a:t>
                      </a:r>
                      <a:endParaRPr kumimoji="0" lang="en-US" sz="1000" b="0" i="0" u="none" strike="noStrike" kern="1200" cap="none" spc="0" normalizeH="0" baseline="0" noProof="0">
                        <a:ln>
                          <a:noFill/>
                        </a:ln>
                        <a:solidFill>
                          <a:schemeClr val="tx1"/>
                        </a:solidFill>
                        <a:effectLst/>
                        <a:uLnTx/>
                        <a:uFillTx/>
                        <a:latin typeface="Arial"/>
                        <a:ea typeface="+mn-ea"/>
                        <a:cs typeface="Aria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F4F7"/>
                    </a:solidFill>
                  </a:tcPr>
                </a:tc>
                <a:tc>
                  <a:txBody>
                    <a:bodyPr/>
                    <a:lstStyle/>
                    <a:p>
                      <a:pPr marL="0" lvl="0" indent="0" algn="ctr" defTabSz="711200">
                        <a:lnSpc>
                          <a:spcPct val="100000"/>
                        </a:lnSpc>
                        <a:spcBef>
                          <a:spcPts val="0"/>
                        </a:spcBef>
                        <a:spcAft>
                          <a:spcPts val="0"/>
                        </a:spcAft>
                        <a:buNone/>
                        <a:tabLst/>
                        <a:defRPr/>
                      </a:pPr>
                      <a:r>
                        <a:rPr lang="en-US" sz="1000" b="0" i="0" u="none" strike="noStrike" kern="1200" cap="none" spc="0" normalizeH="0" baseline="0" noProof="0">
                          <a:ln>
                            <a:noFill/>
                          </a:ln>
                          <a:solidFill>
                            <a:schemeClr val="tx1"/>
                          </a:solidFill>
                          <a:effectLst/>
                          <a:uLnTx/>
                          <a:uFillTx/>
                          <a:latin typeface="Arial"/>
                        </a:rPr>
                        <a:t>N/A</a:t>
                      </a:r>
                      <a:endParaRPr kumimoji="0" lang="en-US"/>
                    </a:p>
                  </a:txBody>
                  <a:tcPr anchor="ctr">
                    <a:lnL w="6350">
                      <a:solidFill>
                        <a:schemeClr val="bg1"/>
                      </a:solidFill>
                    </a:lnL>
                    <a:lnR w="6350">
                      <a:solidFill>
                        <a:schemeClr val="bg1"/>
                      </a:solidFill>
                    </a:lnR>
                    <a:lnT w="6350">
                      <a:solidFill>
                        <a:schemeClr val="tx1"/>
                      </a:solidFill>
                    </a:lnT>
                    <a:lnB w="6350">
                      <a:solidFill>
                        <a:schemeClr val="tx1"/>
                      </a:solidFill>
                    </a:lnB>
                    <a:solidFill>
                      <a:srgbClr val="F1F4F7"/>
                    </a:solidFill>
                  </a:tcPr>
                </a:tc>
                <a:extLst>
                  <a:ext uri="{0D108BD9-81ED-4DB2-BD59-A6C34878D82A}">
                    <a16:rowId xmlns:a16="http://schemas.microsoft.com/office/drawing/2014/main" val="3221262438"/>
                  </a:ext>
                </a:extLst>
              </a:tr>
              <a:tr h="695267">
                <a:tc>
                  <a:txBody>
                    <a:bodyPr/>
                    <a:lstStyle/>
                    <a:p>
                      <a:pPr marL="0" indent="0" algn="l">
                        <a:buNone/>
                      </a:pPr>
                      <a:r>
                        <a:rPr lang="en-US" sz="1000" b="1"/>
                        <a:t>Project Mammoth</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a:lnSpc>
                          <a:spcPct val="100000"/>
                        </a:lnSpc>
                        <a:spcBef>
                          <a:spcPts val="0"/>
                        </a:spcBef>
                        <a:spcAft>
                          <a:spcPts val="0"/>
                        </a:spcAft>
                        <a:buNone/>
                      </a:pPr>
                      <a:r>
                        <a:rPr lang="en-US" sz="1000" b="0" i="0" u="none" strike="noStrike" kern="1200" cap="none" spc="0" normalizeH="0" baseline="0" noProof="0">
                          <a:ln>
                            <a:noFill/>
                          </a:ln>
                          <a:solidFill>
                            <a:schemeClr val="tx1"/>
                          </a:solidFill>
                          <a:effectLst/>
                          <a:uLnTx/>
                          <a:uFillTx/>
                        </a:rPr>
                        <a:t>Largest operational DAC plant, powered by geothermal energy</a:t>
                      </a:r>
                      <a:endParaRPr kumimoji="0" lang="en-US" sz="1000" b="0" i="0" u="none" strike="noStrike" kern="1200" cap="none" spc="0" normalizeH="0" baseline="0" noProof="0">
                        <a:ln>
                          <a:noFill/>
                        </a:ln>
                        <a:solidFill>
                          <a:schemeClr val="tx1"/>
                        </a:solidFill>
                        <a:effectLst/>
                        <a:uLnTx/>
                        <a:uFillTx/>
                        <a:latin typeface="Arial"/>
                        <a:ea typeface="+mn-ea"/>
                        <a:cs typeface="Arial"/>
                      </a:endParaRPr>
                    </a:p>
                  </a:txBody>
                  <a:tcPr anchor="ct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F4F7"/>
                    </a:solidFill>
                  </a:tcPr>
                </a:tc>
                <a:tc>
                  <a:txBody>
                    <a:bodyPr/>
                    <a:lstStyle/>
                    <a:p>
                      <a:pPr marL="0" marR="0" lvl="0" indent="0" algn="ctr" defTabSz="711200">
                        <a:lnSpc>
                          <a:spcPct val="100000"/>
                        </a:lnSpc>
                        <a:spcBef>
                          <a:spcPts val="0"/>
                        </a:spcBef>
                        <a:spcAft>
                          <a:spcPts val="0"/>
                        </a:spcAft>
                        <a:buNone/>
                        <a:tabLst/>
                        <a:defRPr/>
                      </a:pPr>
                      <a:r>
                        <a:rPr lang="en-US" sz="1000" b="0" i="0" u="none" strike="noStrike" kern="1200" cap="none" spc="0" normalizeH="0" baseline="0" noProof="0">
                          <a:ln>
                            <a:noFill/>
                          </a:ln>
                          <a:solidFill>
                            <a:schemeClr val="tx1"/>
                          </a:solidFill>
                          <a:effectLst/>
                          <a:uLnTx/>
                          <a:uFillTx/>
                          <a:latin typeface="Arial"/>
                          <a:ea typeface="+mn-ea"/>
                          <a:cs typeface="Arial"/>
                        </a:rPr>
                        <a:t>Iceland</a:t>
                      </a:r>
                      <a:endParaRPr kumimoji="0" lang="en-US" sz="1000" b="0" i="0" u="none" strike="noStrike" kern="1200" cap="none" spc="0" normalizeH="0" baseline="0" noProof="0">
                        <a:ln>
                          <a:noFill/>
                        </a:ln>
                        <a:solidFill>
                          <a:schemeClr val="tx1"/>
                        </a:solidFill>
                        <a:effectLst/>
                        <a:uLnTx/>
                        <a:uFillTx/>
                        <a:latin typeface="Arial"/>
                        <a:ea typeface="+mn-ea"/>
                        <a:cs typeface="Aria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8EE"/>
                    </a:solidFill>
                  </a:tcPr>
                </a:tc>
                <a:tc>
                  <a:txBody>
                    <a:bodyPr/>
                    <a:lstStyle/>
                    <a:p>
                      <a:pPr marL="0" marR="0" lvl="0" indent="0" algn="l" defTabSz="711200" rtl="0">
                        <a:lnSpc>
                          <a:spcPct val="100000"/>
                        </a:lnSpc>
                        <a:spcBef>
                          <a:spcPts val="0"/>
                        </a:spcBef>
                        <a:spcAft>
                          <a:spcPts val="0"/>
                        </a:spcAft>
                        <a:buClrTx/>
                        <a:buSzTx/>
                        <a:buNone/>
                        <a:tabLst/>
                        <a:defRPr/>
                      </a:pPr>
                      <a:r>
                        <a:rPr lang="en-US" sz="1000" b="0" i="0" u="none" strike="noStrike" kern="1200" cap="none" spc="0" normalizeH="0" baseline="0">
                          <a:ln>
                            <a:noFill/>
                          </a:ln>
                          <a:solidFill>
                            <a:schemeClr val="tx1"/>
                          </a:solidFill>
                          <a:effectLst/>
                          <a:uLnTx/>
                          <a:uFillTx/>
                          <a:latin typeface="Arial"/>
                          <a:ea typeface="+mn-ea"/>
                          <a:cs typeface="Arial"/>
                        </a:rPr>
                        <a:t>Operating</a:t>
                      </a:r>
                      <a:endParaRPr kumimoji="0" lang="en-US" sz="1000" b="0" i="0" u="none" strike="noStrike" kern="1200" cap="none" spc="0" normalizeH="0" baseline="0">
                        <a:ln>
                          <a:noFill/>
                        </a:ln>
                        <a:solidFill>
                          <a:schemeClr val="tx1"/>
                        </a:solidFill>
                        <a:effectLst/>
                        <a:uLnTx/>
                        <a:uFillTx/>
                        <a:latin typeface="Arial"/>
                        <a:ea typeface="+mn-ea"/>
                        <a:cs typeface="Aria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9EE"/>
                    </a:solidFill>
                  </a:tcPr>
                </a:tc>
                <a:tc>
                  <a:txBody>
                    <a:bodyPr/>
                    <a:lstStyle/>
                    <a:p>
                      <a:pPr marL="0" marR="0" lvl="0" indent="0" algn="ctr" defTabSz="711200" rtl="0" eaLnBrk="1" fontAlgn="auto" latinLnBrk="0" hangingPunct="1">
                        <a:lnSpc>
                          <a:spcPct val="100000"/>
                        </a:lnSpc>
                        <a:spcBef>
                          <a:spcPts val="0"/>
                        </a:spcBef>
                        <a:spcAft>
                          <a:spcPts val="0"/>
                        </a:spcAft>
                        <a:buClrTx/>
                        <a:buSzTx/>
                        <a:buNone/>
                        <a:tabLst/>
                        <a:defRPr/>
                      </a:pPr>
                      <a:r>
                        <a:rPr lang="en-US" sz="1000" b="0" i="0" u="none" strike="noStrike" kern="1200" cap="none" spc="0" normalizeH="0" baseline="0" noProof="0">
                          <a:ln>
                            <a:noFill/>
                          </a:ln>
                          <a:solidFill>
                            <a:schemeClr val="tx1"/>
                          </a:solidFill>
                          <a:effectLst/>
                          <a:uLnTx/>
                          <a:uFillTx/>
                          <a:latin typeface="Arial"/>
                          <a:ea typeface="+mn-ea"/>
                          <a:cs typeface="Arial"/>
                        </a:rPr>
                        <a:t>2024</a:t>
                      </a:r>
                      <a:endParaRPr kumimoji="0" lang="en-US" sz="1000" b="0" i="0" u="none" strike="noStrike" kern="1200" cap="none" spc="0" normalizeH="0" baseline="0" noProof="0">
                        <a:ln>
                          <a:noFill/>
                        </a:ln>
                        <a:solidFill>
                          <a:schemeClr val="tx1"/>
                        </a:solidFill>
                        <a:effectLst/>
                        <a:uLnTx/>
                        <a:uFillTx/>
                        <a:latin typeface="Arial"/>
                        <a:ea typeface="+mn-ea"/>
                        <a:cs typeface="Aria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F4F7"/>
                    </a:solidFill>
                  </a:tcPr>
                </a:tc>
                <a:tc>
                  <a:txBody>
                    <a:bodyPr/>
                    <a:lstStyle/>
                    <a:p>
                      <a:pPr marL="0" marR="0" lvl="0" indent="0" algn="l" defTabSz="711200">
                        <a:lnSpc>
                          <a:spcPct val="100000"/>
                        </a:lnSpc>
                        <a:spcBef>
                          <a:spcPts val="0"/>
                        </a:spcBef>
                        <a:spcAft>
                          <a:spcPts val="0"/>
                        </a:spcAft>
                        <a:buNone/>
                        <a:tabLst/>
                        <a:defRPr/>
                      </a:pPr>
                      <a:r>
                        <a:rPr lang="en-US" sz="1000" b="0" i="0" u="none" strike="noStrike" kern="1200" cap="none" spc="0" normalizeH="0" baseline="0" noProof="0">
                          <a:ln>
                            <a:noFill/>
                          </a:ln>
                          <a:solidFill>
                            <a:schemeClr val="tx1"/>
                          </a:solidFill>
                          <a:effectLst/>
                          <a:uLnTx/>
                          <a:uFillTx/>
                          <a:latin typeface="Arial"/>
                        </a:rPr>
                        <a:t>Solid-DAC</a:t>
                      </a:r>
                      <a:endParaRPr kumimoji="0" lang="en-US" sz="1000" b="0" i="0" u="none" strike="noStrike" kern="1200" cap="none" spc="0" normalizeH="0" baseline="0">
                        <a:ln>
                          <a:noFill/>
                        </a:ln>
                        <a:solidFill>
                          <a:schemeClr val="tx1"/>
                        </a:solidFill>
                        <a:effectLst/>
                        <a:uLnTx/>
                        <a:uFillTx/>
                        <a:latin typeface="Arial"/>
                        <a:ea typeface="+mn-ea"/>
                        <a:cs typeface="Aria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9EE"/>
                    </a:solidFill>
                  </a:tcPr>
                </a:tc>
                <a:tc>
                  <a:txBody>
                    <a:bodyPr/>
                    <a:lstStyle/>
                    <a:p>
                      <a:pPr marL="0" marR="0" lvl="0" indent="0" algn="ctr" defTabSz="711200" rtl="0">
                        <a:lnSpc>
                          <a:spcPct val="100000"/>
                        </a:lnSpc>
                        <a:spcBef>
                          <a:spcPts val="0"/>
                        </a:spcBef>
                        <a:spcAft>
                          <a:spcPts val="0"/>
                        </a:spcAft>
                        <a:buClrTx/>
                        <a:buSzTx/>
                        <a:buNone/>
                        <a:tabLst/>
                        <a:defRPr/>
                      </a:pPr>
                      <a:r>
                        <a:rPr lang="en-US" sz="1000" b="0" i="0" u="none" strike="noStrike" kern="1200" cap="none" spc="0" normalizeH="0" baseline="0" noProof="0">
                          <a:ln>
                            <a:noFill/>
                          </a:ln>
                          <a:solidFill>
                            <a:schemeClr val="tx1"/>
                          </a:solidFill>
                          <a:effectLst/>
                          <a:uLnTx/>
                          <a:uFillTx/>
                          <a:latin typeface="Arial"/>
                          <a:ea typeface="+mn-ea"/>
                          <a:cs typeface="Arial"/>
                        </a:rPr>
                        <a:t>0.036</a:t>
                      </a:r>
                      <a:endParaRPr kumimoji="0" lang="en-US" sz="1000" b="0" i="0" u="none" strike="noStrike" kern="1200" cap="none" spc="0" normalizeH="0" baseline="0" noProof="0">
                        <a:ln>
                          <a:noFill/>
                        </a:ln>
                        <a:solidFill>
                          <a:schemeClr val="tx1"/>
                        </a:solidFill>
                        <a:effectLst/>
                        <a:uLnTx/>
                        <a:uFillTx/>
                        <a:latin typeface="Arial"/>
                        <a:ea typeface="+mn-ea"/>
                        <a:cs typeface="Aria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F4F7"/>
                    </a:solidFill>
                  </a:tcPr>
                </a:tc>
                <a:tc>
                  <a:txBody>
                    <a:bodyPr/>
                    <a:lstStyle/>
                    <a:p>
                      <a:pPr marL="0" lvl="0" indent="0" algn="ctr" defTabSz="711200">
                        <a:lnSpc>
                          <a:spcPct val="100000"/>
                        </a:lnSpc>
                        <a:spcBef>
                          <a:spcPts val="0"/>
                        </a:spcBef>
                        <a:spcAft>
                          <a:spcPts val="0"/>
                        </a:spcAft>
                        <a:buNone/>
                        <a:tabLst/>
                        <a:defRPr/>
                      </a:pPr>
                      <a:r>
                        <a:rPr lang="en-US" sz="1000" b="0" i="0" u="none" strike="noStrike" kern="1200" cap="none" spc="0" normalizeH="0" baseline="0" noProof="0">
                          <a:ln>
                            <a:noFill/>
                          </a:ln>
                          <a:solidFill>
                            <a:schemeClr val="tx1"/>
                          </a:solidFill>
                          <a:effectLst/>
                          <a:uLnTx/>
                          <a:uFillTx/>
                          <a:latin typeface="Arial"/>
                          <a:ea typeface="+mn-ea"/>
                          <a:cs typeface="Arial"/>
                        </a:rPr>
                        <a:t>0.036</a:t>
                      </a:r>
                      <a:endParaRPr kumimoji="0" lang="en-US" sz="1000" b="0" i="0" u="none" strike="noStrike" kern="1200" cap="none" spc="0" normalizeH="0" baseline="0" noProof="0">
                        <a:ln>
                          <a:noFill/>
                        </a:ln>
                        <a:solidFill>
                          <a:schemeClr val="tx1"/>
                        </a:solidFill>
                        <a:effectLst/>
                        <a:uLnTx/>
                        <a:uFillTx/>
                        <a:latin typeface="Arial"/>
                        <a:ea typeface="+mn-ea"/>
                        <a:cs typeface="Arial"/>
                      </a:endParaRPr>
                    </a:p>
                  </a:txBody>
                  <a:tcPr anchor="ctr">
                    <a:lnL w="6350">
                      <a:solidFill>
                        <a:schemeClr val="bg1"/>
                      </a:solidFill>
                    </a:lnL>
                    <a:lnR w="6350">
                      <a:solidFill>
                        <a:schemeClr val="bg1"/>
                      </a:solidFill>
                    </a:lnR>
                    <a:lnT w="6350">
                      <a:solidFill>
                        <a:schemeClr val="tx1"/>
                      </a:solidFill>
                    </a:lnT>
                    <a:lnB w="6350">
                      <a:solidFill>
                        <a:schemeClr val="tx1"/>
                      </a:solidFill>
                    </a:lnB>
                    <a:solidFill>
                      <a:srgbClr val="F1F4F7"/>
                    </a:solidFill>
                  </a:tcPr>
                </a:tc>
                <a:extLst>
                  <a:ext uri="{0D108BD9-81ED-4DB2-BD59-A6C34878D82A}">
                    <a16:rowId xmlns:a16="http://schemas.microsoft.com/office/drawing/2014/main" val="1603553748"/>
                  </a:ext>
                </a:extLst>
              </a:tr>
              <a:tr h="591339">
                <a:tc>
                  <a:txBody>
                    <a:bodyPr/>
                    <a:lstStyle/>
                    <a:p>
                      <a:pPr marL="0" indent="0" algn="l">
                        <a:buNone/>
                      </a:pPr>
                      <a:r>
                        <a:rPr lang="en-US" sz="1000" b="1"/>
                        <a:t>Project </a:t>
                      </a:r>
                      <a:br>
                        <a:rPr lang="en-US" sz="1000" b="1"/>
                      </a:br>
                      <a:r>
                        <a:rPr lang="en-US" sz="1000" b="1"/>
                        <a:t>Orca</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a:lnSpc>
                          <a:spcPct val="100000"/>
                        </a:lnSpc>
                        <a:spcBef>
                          <a:spcPts val="0"/>
                        </a:spcBef>
                        <a:spcAft>
                          <a:spcPts val="0"/>
                        </a:spcAft>
                        <a:buNone/>
                      </a:pPr>
                      <a:r>
                        <a:rPr lang="en-US" sz="1000" b="0" i="0" u="none" strike="noStrike" kern="1200" cap="none" spc="0" normalizeH="0" baseline="0" noProof="0">
                          <a:ln>
                            <a:noFill/>
                          </a:ln>
                          <a:solidFill>
                            <a:schemeClr val="tx1"/>
                          </a:solidFill>
                          <a:effectLst/>
                          <a:uLnTx/>
                          <a:uFillTx/>
                        </a:rPr>
                        <a:t>World's first large-scale DAC and storage plant</a:t>
                      </a:r>
                      <a:r>
                        <a:rPr lang="en-US" sz="1000" b="0" i="0" u="none" strike="noStrike" kern="1200" cap="none" spc="0" normalizeH="0" baseline="0" noProof="0">
                          <a:ln>
                            <a:noFill/>
                          </a:ln>
                          <a:solidFill>
                            <a:schemeClr val="tx1"/>
                          </a:solidFill>
                          <a:effectLst/>
                          <a:uLnTx/>
                          <a:uFillTx/>
                          <a:latin typeface="Arial"/>
                          <a:ea typeface="+mn-ea"/>
                          <a:cs typeface="Arial"/>
                        </a:rPr>
                        <a:t> </a:t>
                      </a:r>
                      <a:endParaRPr kumimoji="0" lang="en-US" sz="1000" b="0" i="0" u="none" strike="noStrike" kern="1200" cap="none" spc="0" normalizeH="0" baseline="0" noProof="0">
                        <a:ln>
                          <a:noFill/>
                        </a:ln>
                        <a:solidFill>
                          <a:schemeClr val="tx1"/>
                        </a:solidFill>
                        <a:effectLst/>
                        <a:uLnTx/>
                        <a:uFillTx/>
                        <a:latin typeface="Arial"/>
                        <a:ea typeface="+mn-ea"/>
                        <a:cs typeface="Arial"/>
                      </a:endParaRPr>
                    </a:p>
                  </a:txBody>
                  <a:tcPr anchor="ct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F4F7"/>
                    </a:solidFill>
                  </a:tcPr>
                </a:tc>
                <a:tc>
                  <a:txBody>
                    <a:bodyPr/>
                    <a:lstStyle/>
                    <a:p>
                      <a:pPr marL="0" marR="0" lvl="0" indent="0" algn="ctr" defTabSz="711200">
                        <a:lnSpc>
                          <a:spcPct val="100000"/>
                        </a:lnSpc>
                        <a:spcBef>
                          <a:spcPts val="0"/>
                        </a:spcBef>
                        <a:spcAft>
                          <a:spcPts val="0"/>
                        </a:spcAft>
                        <a:buNone/>
                        <a:tabLst/>
                        <a:defRPr/>
                      </a:pPr>
                      <a:r>
                        <a:rPr lang="en-US" sz="1000" b="0" i="0" u="none" strike="noStrike" kern="1200" cap="none" spc="0" normalizeH="0" baseline="0" noProof="0">
                          <a:ln>
                            <a:noFill/>
                          </a:ln>
                          <a:solidFill>
                            <a:schemeClr val="tx1"/>
                          </a:solidFill>
                          <a:effectLst/>
                          <a:uLnTx/>
                          <a:uFillTx/>
                          <a:latin typeface="Arial"/>
                        </a:rPr>
                        <a:t>Iceland</a:t>
                      </a:r>
                      <a:endParaRPr kumimoji="0" lang="en-US" sz="1000" b="0" i="0" u="none" strike="noStrike" kern="1200" cap="none" spc="0" normalizeH="0" baseline="0" noProof="0">
                        <a:ln>
                          <a:noFill/>
                        </a:ln>
                        <a:solidFill>
                          <a:schemeClr val="tx1"/>
                        </a:solidFill>
                        <a:effectLst/>
                        <a:uLnTx/>
                        <a:uFillTx/>
                        <a:latin typeface="Arial"/>
                        <a:ea typeface="+mn-ea"/>
                        <a:cs typeface="Aria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8EE"/>
                    </a:solidFill>
                  </a:tcPr>
                </a:tc>
                <a:tc>
                  <a:txBody>
                    <a:bodyPr/>
                    <a:lstStyle/>
                    <a:p>
                      <a:pPr marL="0" marR="0" lvl="0" indent="0" algn="l" defTabSz="711200" rtl="0">
                        <a:lnSpc>
                          <a:spcPct val="100000"/>
                        </a:lnSpc>
                        <a:spcBef>
                          <a:spcPts val="0"/>
                        </a:spcBef>
                        <a:spcAft>
                          <a:spcPts val="0"/>
                        </a:spcAft>
                        <a:buClrTx/>
                        <a:buSzTx/>
                        <a:buFontTx/>
                        <a:buNone/>
                        <a:tabLst/>
                        <a:defRPr/>
                      </a:pPr>
                      <a:r>
                        <a:rPr lang="en-US" sz="1000" b="0" i="0" u="none" strike="noStrike" kern="1200" cap="none" spc="0" normalizeH="0" baseline="0">
                          <a:ln>
                            <a:noFill/>
                          </a:ln>
                          <a:solidFill>
                            <a:schemeClr val="tx1"/>
                          </a:solidFill>
                          <a:effectLst/>
                          <a:uLnTx/>
                          <a:uFillTx/>
                          <a:latin typeface="Arial"/>
                          <a:ea typeface="+mn-ea"/>
                          <a:cs typeface="Arial"/>
                        </a:rPr>
                        <a:t>Operating</a:t>
                      </a:r>
                      <a:endParaRPr kumimoji="0" lang="en-US" sz="1000" b="0" i="0" u="none" strike="noStrike" kern="1200" cap="none" spc="0" normalizeH="0" baseline="0">
                        <a:ln>
                          <a:noFill/>
                        </a:ln>
                        <a:solidFill>
                          <a:schemeClr val="tx1"/>
                        </a:solidFill>
                        <a:effectLst/>
                        <a:uLnTx/>
                        <a:uFillTx/>
                        <a:latin typeface="Arial"/>
                        <a:ea typeface="+mn-ea"/>
                        <a:cs typeface="Aria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9EE"/>
                    </a:solidFill>
                  </a:tcPr>
                </a:tc>
                <a:tc>
                  <a:txBody>
                    <a:bodyPr/>
                    <a:lstStyle/>
                    <a:p>
                      <a:pPr marL="0" marR="0" lvl="0" indent="0" algn="ctr" defTabSz="711200" rtl="0" eaLnBrk="1" fontAlgn="auto" latinLnBrk="0" hangingPunct="1">
                        <a:lnSpc>
                          <a:spcPct val="100000"/>
                        </a:lnSpc>
                        <a:spcBef>
                          <a:spcPts val="0"/>
                        </a:spcBef>
                        <a:spcAft>
                          <a:spcPts val="0"/>
                        </a:spcAft>
                        <a:buClrTx/>
                        <a:buSzTx/>
                        <a:buNone/>
                        <a:tabLst/>
                        <a:defRPr/>
                      </a:pPr>
                      <a:r>
                        <a:rPr lang="en-US" sz="1000" b="0" i="0" u="none" strike="noStrike" kern="1200" cap="none" spc="0" normalizeH="0" baseline="0" noProof="0">
                          <a:ln>
                            <a:noFill/>
                          </a:ln>
                          <a:solidFill>
                            <a:schemeClr val="tx1"/>
                          </a:solidFill>
                          <a:effectLst/>
                          <a:uLnTx/>
                          <a:uFillTx/>
                          <a:latin typeface="Arial"/>
                          <a:ea typeface="+mn-ea"/>
                          <a:cs typeface="Arial"/>
                        </a:rPr>
                        <a:t>2021</a:t>
                      </a:r>
                      <a:endParaRPr kumimoji="0" lang="en-US"/>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F4F7"/>
                    </a:solidFill>
                  </a:tcPr>
                </a:tc>
                <a:tc>
                  <a:txBody>
                    <a:bodyPr/>
                    <a:lstStyle/>
                    <a:p>
                      <a:pPr marL="0" marR="0" lvl="0" indent="0" algn="l" defTabSz="711200">
                        <a:lnSpc>
                          <a:spcPct val="100000"/>
                        </a:lnSpc>
                        <a:spcBef>
                          <a:spcPts val="0"/>
                        </a:spcBef>
                        <a:spcAft>
                          <a:spcPts val="0"/>
                        </a:spcAft>
                        <a:buNone/>
                        <a:tabLst/>
                        <a:defRPr/>
                      </a:pPr>
                      <a:r>
                        <a:rPr lang="en-US" sz="1000" b="0" i="0" u="none" strike="noStrike" kern="1200" cap="none" spc="0" normalizeH="0" baseline="0" noProof="0">
                          <a:ln>
                            <a:noFill/>
                          </a:ln>
                          <a:solidFill>
                            <a:schemeClr val="tx1"/>
                          </a:solidFill>
                          <a:effectLst/>
                          <a:uLnTx/>
                          <a:uFillTx/>
                          <a:latin typeface="Arial"/>
                        </a:rPr>
                        <a:t>Solid-DAC</a:t>
                      </a:r>
                      <a:endParaRPr kumimoji="0" lang="en-US" sz="1000" b="0" i="0" u="none" strike="noStrike" kern="1200" cap="none" spc="0" normalizeH="0" baseline="0">
                        <a:ln>
                          <a:noFill/>
                        </a:ln>
                        <a:solidFill>
                          <a:schemeClr val="tx1"/>
                        </a:solidFill>
                        <a:effectLst/>
                        <a:uLnTx/>
                        <a:uFillTx/>
                        <a:latin typeface="Arial"/>
                        <a:ea typeface="+mn-ea"/>
                        <a:cs typeface="Aria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9EE"/>
                    </a:solidFill>
                  </a:tcPr>
                </a:tc>
                <a:tc>
                  <a:txBody>
                    <a:bodyPr/>
                    <a:lstStyle/>
                    <a:p>
                      <a:pPr marL="0" marR="0" lvl="0" indent="0" algn="ctr" defTabSz="711200" rtl="0">
                        <a:lnSpc>
                          <a:spcPct val="100000"/>
                        </a:lnSpc>
                        <a:spcBef>
                          <a:spcPts val="0"/>
                        </a:spcBef>
                        <a:spcAft>
                          <a:spcPts val="0"/>
                        </a:spcAft>
                        <a:buClrTx/>
                        <a:buSzTx/>
                        <a:buNone/>
                        <a:tabLst/>
                        <a:defRPr/>
                      </a:pPr>
                      <a:r>
                        <a:rPr lang="en-US" sz="1000" b="0" i="0" u="none" strike="noStrike" kern="1200" cap="none" spc="0" normalizeH="0" baseline="0" noProof="0">
                          <a:ln>
                            <a:noFill/>
                          </a:ln>
                          <a:solidFill>
                            <a:schemeClr val="tx1"/>
                          </a:solidFill>
                          <a:effectLst/>
                          <a:uLnTx/>
                          <a:uFillTx/>
                          <a:latin typeface="Arial"/>
                          <a:ea typeface="+mn-ea"/>
                          <a:cs typeface="Arial"/>
                        </a:rPr>
                        <a:t>0.004</a:t>
                      </a:r>
                      <a:endParaRPr kumimoji="0" lang="en-US"/>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F4F7"/>
                    </a:solidFill>
                  </a:tcPr>
                </a:tc>
                <a:tc>
                  <a:txBody>
                    <a:bodyPr/>
                    <a:lstStyle/>
                    <a:p>
                      <a:pPr marL="0" lvl="0" indent="0" algn="ctr" defTabSz="711200">
                        <a:lnSpc>
                          <a:spcPct val="100000"/>
                        </a:lnSpc>
                        <a:spcBef>
                          <a:spcPts val="0"/>
                        </a:spcBef>
                        <a:spcAft>
                          <a:spcPts val="0"/>
                        </a:spcAft>
                        <a:buNone/>
                        <a:tabLst/>
                        <a:defRPr/>
                      </a:pPr>
                      <a:r>
                        <a:rPr lang="en-US" sz="1000" b="0" i="0" u="none" strike="noStrike" kern="1200" cap="none" spc="0" normalizeH="0" baseline="0" noProof="0" dirty="0">
                          <a:ln>
                            <a:noFill/>
                          </a:ln>
                          <a:solidFill>
                            <a:schemeClr val="tx1"/>
                          </a:solidFill>
                          <a:effectLst/>
                          <a:uLnTx/>
                          <a:uFillTx/>
                          <a:latin typeface="Arial"/>
                        </a:rPr>
                        <a:t>0.004</a:t>
                      </a:r>
                      <a:endParaRPr kumimoji="0" lang="en-US" dirty="0"/>
                    </a:p>
                  </a:txBody>
                  <a:tcPr anchor="ctr">
                    <a:lnL w="6350">
                      <a:solidFill>
                        <a:schemeClr val="bg1"/>
                      </a:solidFill>
                    </a:lnL>
                    <a:lnR w="6350">
                      <a:solidFill>
                        <a:schemeClr val="bg1"/>
                      </a:solidFill>
                    </a:lnR>
                    <a:lnT w="6350">
                      <a:solidFill>
                        <a:schemeClr val="tx1"/>
                      </a:solidFill>
                    </a:lnT>
                    <a:lnB w="6350">
                      <a:solidFill>
                        <a:schemeClr val="tx1"/>
                      </a:solidFill>
                    </a:lnB>
                    <a:solidFill>
                      <a:srgbClr val="F1F4F7"/>
                    </a:solidFill>
                  </a:tcPr>
                </a:tc>
                <a:extLst>
                  <a:ext uri="{0D108BD9-81ED-4DB2-BD59-A6C34878D82A}">
                    <a16:rowId xmlns:a16="http://schemas.microsoft.com/office/drawing/2014/main" val="1026129190"/>
                  </a:ext>
                </a:extLst>
              </a:tr>
            </a:tbl>
          </a:graphicData>
        </a:graphic>
      </p:graphicFrame>
      <p:sp>
        <p:nvSpPr>
          <p:cNvPr id="11" name="TextBox 10">
            <a:extLst>
              <a:ext uri="{FF2B5EF4-FFF2-40B4-BE49-F238E27FC236}">
                <a16:creationId xmlns:a16="http://schemas.microsoft.com/office/drawing/2014/main" id="{89F8086B-D3EE-2FB4-4FA9-566D245780B7}"/>
              </a:ext>
            </a:extLst>
          </p:cNvPr>
          <p:cNvSpPr txBox="1"/>
          <p:nvPr/>
        </p:nvSpPr>
        <p:spPr bwMode="gray">
          <a:xfrm>
            <a:off x="9647227" y="1554480"/>
            <a:ext cx="2211628" cy="3777957"/>
          </a:xfrm>
          <a:prstGeom prst="rect">
            <a:avLst/>
          </a:prstGeom>
          <a:solidFill>
            <a:srgbClr val="E3E8EE"/>
          </a:solidFill>
        </p:spPr>
        <p:txBody>
          <a:bodyPr wrap="square" lIns="137160" tIns="137160" rIns="274320" bIns="137160" rtlCol="0" anchor="t">
            <a:spAutoFit/>
          </a:bodyPr>
          <a:lstStyle/>
          <a:p>
            <a:pPr marL="0" marR="0" lvl="0" indent="-177800" algn="l" defTabSz="711200" rtl="0" eaLnBrk="1" fontAlgn="auto" latinLnBrk="0" hangingPunct="1">
              <a:lnSpc>
                <a:spcPct val="100000"/>
              </a:lnSpc>
              <a:spcBef>
                <a:spcPts val="1200"/>
              </a:spcBef>
              <a:spcAft>
                <a:spcPts val="60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Observations</a:t>
            </a:r>
            <a:endParaRPr lang="en-US" sz="1250" b="1" i="0" u="none" strike="noStrike" kern="1200" cap="none" spc="0" normalizeH="0" baseline="0" noProof="0" dirty="0">
              <a:ln>
                <a:noFill/>
              </a:ln>
              <a:solidFill>
                <a:srgbClr val="000000"/>
              </a:solidFill>
              <a:effectLst/>
              <a:uLnTx/>
              <a:uFillTx/>
              <a:latin typeface="Arial"/>
              <a:cs typeface="Arial"/>
            </a:endParaRPr>
          </a:p>
          <a:p>
            <a:pPr marL="171450" indent="-171450" defTabSz="711200">
              <a:buFont typeface="Arial"/>
              <a:buChar char="•"/>
              <a:defRPr/>
            </a:pPr>
            <a:r>
              <a:rPr lang="en-US" sz="1050" dirty="0">
                <a:solidFill>
                  <a:srgbClr val="000000"/>
                </a:solidFill>
                <a:ea typeface="+mn-lt"/>
                <a:cs typeface="+mn-lt"/>
              </a:rPr>
              <a:t>Project concentration in the U.S. and Iceland is driven by private </a:t>
            </a:r>
            <a:r>
              <a:rPr lang="en-US" sz="1050" b="1" dirty="0">
                <a:solidFill>
                  <a:srgbClr val="000000"/>
                </a:solidFill>
                <a:ea typeface="+mn-lt"/>
                <a:cs typeface="+mn-lt"/>
              </a:rPr>
              <a:t>funding, geological sites</a:t>
            </a:r>
            <a:r>
              <a:rPr lang="en-US" sz="1050" dirty="0">
                <a:solidFill>
                  <a:srgbClr val="000000"/>
                </a:solidFill>
                <a:ea typeface="+mn-lt"/>
                <a:cs typeface="+mn-lt"/>
              </a:rPr>
              <a:t> suitable for permanent CO2 storage</a:t>
            </a:r>
            <a:r>
              <a:rPr lang="en-US" sz="1050" dirty="0">
                <a:cs typeface="Arial"/>
              </a:rPr>
              <a:t>, and availability of </a:t>
            </a:r>
            <a:r>
              <a:rPr lang="en-US" sz="1050" b="1" dirty="0">
                <a:cs typeface="Arial"/>
              </a:rPr>
              <a:t>renewable</a:t>
            </a:r>
            <a:r>
              <a:rPr lang="en-US" sz="1050" dirty="0">
                <a:cs typeface="Arial"/>
              </a:rPr>
              <a:t> </a:t>
            </a:r>
            <a:r>
              <a:rPr lang="en-US" sz="1050" b="1" dirty="0">
                <a:solidFill>
                  <a:srgbClr val="000000"/>
                </a:solidFill>
                <a:ea typeface="+mn-lt"/>
                <a:cs typeface="+mn-lt"/>
              </a:rPr>
              <a:t>energy.</a:t>
            </a:r>
            <a:endParaRPr lang="en-US" sz="1050" dirty="0">
              <a:solidFill>
                <a:srgbClr val="000000"/>
              </a:solidFill>
              <a:ea typeface="+mn-lt"/>
              <a:cs typeface="+mn-lt"/>
            </a:endParaRPr>
          </a:p>
          <a:p>
            <a:pPr marL="742950" lvl="1" indent="-285750" defTabSz="711200">
              <a:buFont typeface="Calibri"/>
              <a:buChar char="-"/>
              <a:defRPr/>
            </a:pPr>
            <a:endParaRPr lang="en-US" sz="1050" dirty="0">
              <a:solidFill>
                <a:srgbClr val="000000"/>
              </a:solidFill>
              <a:ea typeface="+mn-lt"/>
              <a:cs typeface="+mn-lt"/>
            </a:endParaRPr>
          </a:p>
          <a:p>
            <a:pPr marL="171450" lvl="1" indent="-171450" defTabSz="711200">
              <a:buFont typeface="Arial"/>
              <a:buChar char="•"/>
              <a:defRPr/>
            </a:pPr>
            <a:r>
              <a:rPr lang="en-US" sz="1050" dirty="0">
                <a:solidFill>
                  <a:srgbClr val="000000"/>
                </a:solidFill>
                <a:ea typeface="+mn-lt"/>
                <a:cs typeface="+mn-lt"/>
              </a:rPr>
              <a:t>Planned megaprojects Cypress and Monarch </a:t>
            </a:r>
            <a:br>
              <a:rPr lang="en-US" sz="1050" dirty="0">
                <a:solidFill>
                  <a:srgbClr val="000000"/>
                </a:solidFill>
                <a:ea typeface="+mn-lt"/>
                <a:cs typeface="+mn-lt"/>
              </a:rPr>
            </a:br>
            <a:r>
              <a:rPr lang="en-US" sz="1050" dirty="0">
                <a:solidFill>
                  <a:srgbClr val="000000"/>
                </a:solidFill>
                <a:ea typeface="+mn-lt"/>
                <a:cs typeface="+mn-lt"/>
              </a:rPr>
              <a:t>can achieve higher capacity due to</a:t>
            </a:r>
            <a:r>
              <a:rPr lang="en-US" sz="1050" b="1" dirty="0">
                <a:cs typeface="Arial"/>
              </a:rPr>
              <a:t> technology advancement</a:t>
            </a:r>
            <a:r>
              <a:rPr lang="en-US" sz="1050" dirty="0">
                <a:cs typeface="Arial"/>
              </a:rPr>
              <a:t> that combines solid- and liquid-DAC, </a:t>
            </a:r>
            <a:r>
              <a:rPr lang="en-US" sz="1050" b="1" dirty="0">
                <a:cs typeface="Arial"/>
              </a:rPr>
              <a:t>intention for scale design, and supportive infrastructure</a:t>
            </a:r>
            <a:r>
              <a:rPr lang="en-US" sz="1050" dirty="0">
                <a:cs typeface="Arial"/>
              </a:rPr>
              <a:t> like pipelines, geological storage, and shared energy sources.</a:t>
            </a:r>
          </a:p>
        </p:txBody>
      </p:sp>
      <p:sp>
        <p:nvSpPr>
          <p:cNvPr id="5" name="Rectangle 4">
            <a:extLst>
              <a:ext uri="{FF2B5EF4-FFF2-40B4-BE49-F238E27FC236}">
                <a16:creationId xmlns:a16="http://schemas.microsoft.com/office/drawing/2014/main" id="{4705FF57-9333-6670-3596-E6C02E45ED4F}"/>
              </a:ext>
            </a:extLst>
          </p:cNvPr>
          <p:cNvSpPr/>
          <p:nvPr/>
        </p:nvSpPr>
        <p:spPr bwMode="gray">
          <a:xfrm>
            <a:off x="495884" y="68051"/>
            <a:ext cx="2430196" cy="36576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a:solidFill>
                  <a:srgbClr val="FFFFFF"/>
                </a:solidFill>
                <a:latin typeface="Arial"/>
              </a:rPr>
              <a:t>DAC</a:t>
            </a:r>
            <a:endParaRPr lang="en-US"/>
          </a:p>
        </p:txBody>
      </p:sp>
      <p:sp>
        <p:nvSpPr>
          <p:cNvPr id="8" name="Oval 7">
            <a:extLst>
              <a:ext uri="{FF2B5EF4-FFF2-40B4-BE49-F238E27FC236}">
                <a16:creationId xmlns:a16="http://schemas.microsoft.com/office/drawing/2014/main" id="{2F245811-D0F4-C5C3-FADE-51C0B4E3BAA3}"/>
              </a:ext>
            </a:extLst>
          </p:cNvPr>
          <p:cNvSpPr/>
          <p:nvPr/>
        </p:nvSpPr>
        <p:spPr bwMode="gray">
          <a:xfrm>
            <a:off x="0" y="45720"/>
            <a:ext cx="416560" cy="406400"/>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a:solidFill>
                  <a:srgbClr val="FFFFFF"/>
                </a:solidFill>
                <a:latin typeface="Arial"/>
              </a:rPr>
              <a:t>1</a:t>
            </a:r>
            <a:endParaRPr lang="en-US" sz="1600" b="1">
              <a:solidFill>
                <a:srgbClr val="FFFFFF"/>
              </a:solidFill>
              <a:latin typeface="Arial"/>
              <a:cs typeface="Arial"/>
            </a:endParaRPr>
          </a:p>
        </p:txBody>
      </p:sp>
      <p:sp>
        <p:nvSpPr>
          <p:cNvPr id="3" name="btfpNotesBox962619">
            <a:extLst>
              <a:ext uri="{FF2B5EF4-FFF2-40B4-BE49-F238E27FC236}">
                <a16:creationId xmlns:a16="http://schemas.microsoft.com/office/drawing/2014/main" id="{F40C8F66-ACF1-88AA-42BB-8C85DB89662B}"/>
              </a:ext>
            </a:extLst>
          </p:cNvPr>
          <p:cNvSpPr txBox="1"/>
          <p:nvPr>
            <p:custDataLst>
              <p:tags r:id="rId4"/>
            </p:custDataLst>
          </p:nvPr>
        </p:nvSpPr>
        <p:spPr bwMode="gray">
          <a:xfrm>
            <a:off x="329184" y="6272784"/>
            <a:ext cx="9052560" cy="492443"/>
          </a:xfrm>
          <a:prstGeom prst="rect">
            <a:avLst/>
          </a:prstGeom>
          <a:noFill/>
          <a:ln w="9525" cap="flat" cmpd="sng" algn="ctr">
            <a:noFill/>
            <a:prstDash val="solid"/>
            <a:round/>
            <a:headEnd type="none" w="med" len="med"/>
            <a:tailEnd type="none" w="med" len="med"/>
          </a:ln>
        </p:spPr>
        <p:txBody>
          <a:bodyPr vert="horz" wrap="square" lIns="0" tIns="0" rIns="0" bIns="0" rtlCol="0" anchor="b">
            <a:spAutoFit/>
          </a:bodyPr>
          <a:lstStyle/>
          <a:p>
            <a:pPr defTabSz="711200">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a:t>
            </a:r>
            <a:r>
              <a:rPr lang="en-US" sz="800" dirty="0">
                <a:solidFill>
                  <a:srgbClr val="000000"/>
                </a:solidFill>
                <a:ea typeface="+mn-lt"/>
                <a:cs typeface="+mn-lt"/>
              </a:rPr>
              <a:t>Carbon Credits, </a:t>
            </a:r>
            <a:r>
              <a:rPr lang="en-US" sz="800" dirty="0">
                <a:solidFill>
                  <a:srgbClr val="000000"/>
                </a:solidFill>
                <a:ea typeface="+mn-lt"/>
                <a:cs typeface="+mn-lt"/>
                <a:hlinkClick r:id="rId9"/>
              </a:rPr>
              <a:t>How DAC Works</a:t>
            </a:r>
            <a:r>
              <a:rPr lang="en-US" sz="800" dirty="0">
                <a:solidFill>
                  <a:srgbClr val="000000"/>
                </a:solidFill>
                <a:ea typeface="+mn-lt"/>
                <a:cs typeface="+mn-lt"/>
              </a:rPr>
              <a:t> (2023); DOE, </a:t>
            </a:r>
            <a:r>
              <a:rPr lang="en-US" sz="800" dirty="0">
                <a:solidFill>
                  <a:srgbClr val="000000"/>
                </a:solidFill>
                <a:ea typeface="+mn-lt"/>
                <a:cs typeface="+mn-lt"/>
                <a:hlinkClick r:id="rId10"/>
              </a:rPr>
              <a:t>Project Cypress Fact Sheet</a:t>
            </a:r>
            <a:r>
              <a:rPr lang="en-US" sz="800" dirty="0">
                <a:solidFill>
                  <a:srgbClr val="000000"/>
                </a:solidFill>
                <a:ea typeface="+mn-lt"/>
                <a:cs typeface="+mn-lt"/>
              </a:rPr>
              <a:t> (2024); </a:t>
            </a:r>
            <a:r>
              <a:rPr lang="en-US" sz="800" dirty="0" err="1">
                <a:solidFill>
                  <a:srgbClr val="000000"/>
                </a:solidFill>
                <a:ea typeface="+mn-lt"/>
                <a:cs typeface="+mn-lt"/>
              </a:rPr>
              <a:t>Climeworks</a:t>
            </a:r>
            <a:r>
              <a:rPr lang="en-US" sz="800" dirty="0">
                <a:solidFill>
                  <a:srgbClr val="000000"/>
                </a:solidFill>
                <a:ea typeface="+mn-lt"/>
                <a:cs typeface="+mn-lt"/>
              </a:rPr>
              <a:t>, </a:t>
            </a:r>
            <a:r>
              <a:rPr lang="en-US" sz="800" dirty="0">
                <a:solidFill>
                  <a:srgbClr val="000000"/>
                </a:solidFill>
                <a:ea typeface="+mn-lt"/>
                <a:cs typeface="+mn-lt"/>
                <a:hlinkClick r:id="rId11"/>
              </a:rPr>
              <a:t>The Reality of Deploying DAC</a:t>
            </a:r>
            <a:r>
              <a:rPr lang="en-US" sz="800" dirty="0">
                <a:solidFill>
                  <a:srgbClr val="000000"/>
                </a:solidFill>
                <a:ea typeface="+mn-lt"/>
                <a:cs typeface="+mn-lt"/>
              </a:rPr>
              <a:t> (2023); Singularity Hub, </a:t>
            </a:r>
            <a:r>
              <a:rPr lang="en-US" sz="800" dirty="0">
                <a:solidFill>
                  <a:srgbClr val="000000"/>
                </a:solidFill>
                <a:ea typeface="+mn-lt"/>
                <a:cs typeface="+mn-lt"/>
                <a:hlinkClick r:id="rId12"/>
              </a:rPr>
              <a:t>Project Orca</a:t>
            </a:r>
            <a:r>
              <a:rPr lang="en-US" sz="800" dirty="0">
                <a:solidFill>
                  <a:srgbClr val="000000"/>
                </a:solidFill>
                <a:ea typeface="+mn-lt"/>
                <a:cs typeface="+mn-lt"/>
              </a:rPr>
              <a:t> (2022); </a:t>
            </a:r>
            <a:r>
              <a:rPr lang="en-US" sz="800" dirty="0" err="1">
                <a:solidFill>
                  <a:srgbClr val="000000"/>
                </a:solidFill>
                <a:ea typeface="+mn-lt"/>
                <a:cs typeface="+mn-lt"/>
              </a:rPr>
              <a:t>Batelle</a:t>
            </a:r>
            <a:r>
              <a:rPr lang="en-US" sz="800" dirty="0">
                <a:solidFill>
                  <a:srgbClr val="000000"/>
                </a:solidFill>
                <a:ea typeface="+mn-lt"/>
                <a:cs typeface="+mn-lt"/>
              </a:rPr>
              <a:t>, </a:t>
            </a:r>
            <a:r>
              <a:rPr lang="en-US" sz="800" dirty="0">
                <a:solidFill>
                  <a:srgbClr val="000000"/>
                </a:solidFill>
                <a:ea typeface="+mn-lt"/>
                <a:cs typeface="+mn-lt"/>
                <a:hlinkClick r:id="rId13"/>
              </a:rPr>
              <a:t>Project Cypress</a:t>
            </a:r>
            <a:r>
              <a:rPr lang="en-US" sz="800" dirty="0">
                <a:solidFill>
                  <a:srgbClr val="000000"/>
                </a:solidFill>
                <a:ea typeface="+mn-lt"/>
                <a:cs typeface="+mn-lt"/>
              </a:rPr>
              <a:t> (2023); </a:t>
            </a:r>
            <a:r>
              <a:rPr lang="en-US" sz="800" dirty="0" err="1">
                <a:solidFill>
                  <a:srgbClr val="000000"/>
                </a:solidFill>
                <a:ea typeface="+mn-lt"/>
                <a:cs typeface="+mn-lt"/>
              </a:rPr>
              <a:t>Climeworks</a:t>
            </a:r>
            <a:r>
              <a:rPr lang="en-US" sz="800" dirty="0">
                <a:solidFill>
                  <a:srgbClr val="000000"/>
                </a:solidFill>
                <a:ea typeface="+mn-lt"/>
                <a:cs typeface="+mn-lt"/>
              </a:rPr>
              <a:t>, </a:t>
            </a:r>
            <a:r>
              <a:rPr lang="en-US" sz="800" dirty="0">
                <a:solidFill>
                  <a:srgbClr val="000000"/>
                </a:solidFill>
                <a:ea typeface="+mn-lt"/>
                <a:cs typeface="+mn-lt"/>
                <a:hlinkClick r:id="rId14"/>
              </a:rPr>
              <a:t>Project Mammoth</a:t>
            </a:r>
            <a:r>
              <a:rPr lang="en-US" sz="800" dirty="0">
                <a:solidFill>
                  <a:srgbClr val="000000"/>
                </a:solidFill>
                <a:ea typeface="+mn-lt"/>
                <a:cs typeface="+mn-lt"/>
              </a:rPr>
              <a:t> (2023); </a:t>
            </a:r>
            <a:r>
              <a:rPr lang="en-US" sz="800" dirty="0" err="1">
                <a:solidFill>
                  <a:srgbClr val="000000"/>
                </a:solidFill>
                <a:ea typeface="+mn-lt"/>
                <a:cs typeface="+mn-lt"/>
              </a:rPr>
              <a:t>Climeworks</a:t>
            </a:r>
            <a:r>
              <a:rPr lang="en-US" sz="800" dirty="0">
                <a:solidFill>
                  <a:srgbClr val="000000"/>
                </a:solidFill>
                <a:ea typeface="+mn-lt"/>
                <a:cs typeface="+mn-lt"/>
              </a:rPr>
              <a:t>, </a:t>
            </a:r>
            <a:r>
              <a:rPr lang="en-US" sz="800" dirty="0">
                <a:solidFill>
                  <a:srgbClr val="000000"/>
                </a:solidFill>
                <a:ea typeface="+mn-lt"/>
                <a:cs typeface="+mn-lt"/>
                <a:hlinkClick r:id="rId15"/>
              </a:rPr>
              <a:t>Orca Plant</a:t>
            </a:r>
            <a:r>
              <a:rPr lang="en-US" sz="800" dirty="0">
                <a:solidFill>
                  <a:srgbClr val="000000"/>
                </a:solidFill>
                <a:ea typeface="+mn-lt"/>
                <a:cs typeface="+mn-lt"/>
              </a:rPr>
              <a:t> (2023); Capture6, </a:t>
            </a:r>
            <a:r>
              <a:rPr lang="en-US" sz="800" dirty="0">
                <a:solidFill>
                  <a:srgbClr val="000000"/>
                </a:solidFill>
                <a:ea typeface="+mn-lt"/>
                <a:cs typeface="+mn-lt"/>
                <a:hlinkClick r:id="rId16"/>
              </a:rPr>
              <a:t>Project Monarch</a:t>
            </a:r>
            <a:r>
              <a:rPr lang="en-US" sz="800" dirty="0">
                <a:solidFill>
                  <a:srgbClr val="000000"/>
                </a:solidFill>
                <a:ea typeface="+mn-lt"/>
                <a:cs typeface="+mn-lt"/>
              </a:rPr>
              <a:t> (2023); Capture6, </a:t>
            </a:r>
            <a:r>
              <a:rPr lang="en-US" sz="800" dirty="0">
                <a:solidFill>
                  <a:srgbClr val="000000"/>
                </a:solidFill>
                <a:ea typeface="+mn-lt"/>
                <a:cs typeface="+mn-lt"/>
                <a:hlinkClick r:id="rId17"/>
              </a:rPr>
              <a:t>Carbon Removals</a:t>
            </a:r>
            <a:r>
              <a:rPr lang="en-US" sz="800" dirty="0">
                <a:solidFill>
                  <a:srgbClr val="000000"/>
                </a:solidFill>
                <a:ea typeface="+mn-lt"/>
                <a:cs typeface="+mn-lt"/>
              </a:rPr>
              <a:t> (2023); OXY, </a:t>
            </a:r>
            <a:r>
              <a:rPr lang="en-US" sz="800" dirty="0">
                <a:solidFill>
                  <a:srgbClr val="46647B"/>
                </a:solidFill>
                <a:ea typeface="+mn-lt"/>
                <a:cs typeface="+mn-lt"/>
                <a:hlinkClick r:id="rId18">
                  <a:extLst>
                    <a:ext uri="{A12FA001-AC4F-418D-AE19-62706E023703}">
                      <ahyp:hlinkClr xmlns:ahyp="http://schemas.microsoft.com/office/drawing/2018/hyperlinkcolor" val="tx"/>
                    </a:ext>
                  </a:extLst>
                </a:hlinkClick>
              </a:rPr>
              <a:t>Occidental and 1PointFive Secure Class VI Permits for STRATOS Direct Air Capture Facility</a:t>
            </a:r>
            <a:r>
              <a:rPr lang="en-US" sz="800" dirty="0">
                <a:latin typeface="Arial"/>
                <a:cs typeface="Arial"/>
              </a:rPr>
              <a:t> (2025).</a:t>
            </a:r>
            <a:br>
              <a:rPr lang="en-US" sz="800" u="sng" dirty="0">
                <a:latin typeface="Arial"/>
                <a:cs typeface="Arial"/>
              </a:rPr>
            </a:br>
            <a:r>
              <a:rPr kumimoji="0" lang="en-US" sz="800" b="0" i="0" u="none" strike="noStrike" kern="1200" cap="none" spc="0" normalizeH="0" baseline="0" noProof="0" dirty="0">
                <a:ln>
                  <a:noFill/>
                </a:ln>
                <a:solidFill>
                  <a:srgbClr val="000000"/>
                </a:solidFill>
                <a:effectLst/>
                <a:uLnTx/>
                <a:uFillTx/>
                <a:latin typeface="Arial"/>
                <a:cs typeface="Arial"/>
              </a:rPr>
              <a:t>Credit:</a:t>
            </a:r>
            <a:r>
              <a:rPr lang="en-US" sz="800" dirty="0">
                <a:solidFill>
                  <a:srgbClr val="000000"/>
                </a:solidFill>
                <a:latin typeface="Arial"/>
                <a:cs typeface="Arial"/>
              </a:rPr>
              <a:t> </a:t>
            </a:r>
            <a:r>
              <a:rPr lang="en-US" sz="800" dirty="0">
                <a:latin typeface="Arial"/>
                <a:cs typeface="Arial"/>
              </a:rPr>
              <a:t>Christian Sandjaja, Michelle Priscilla, Hyae Ryung Kim, </a:t>
            </a:r>
            <a:r>
              <a:rPr kumimoji="0" lang="en-US" sz="800" b="0" i="0" u="none" strike="noStrike" kern="1200" cap="none" spc="0" normalizeH="0" baseline="0" noProof="0" dirty="0">
                <a:ln>
                  <a:noFill/>
                </a:ln>
                <a:solidFill>
                  <a:srgbClr val="000000"/>
                </a:solidFill>
                <a:effectLst/>
                <a:uLnTx/>
                <a:uFillTx/>
                <a:latin typeface="Arial"/>
                <a:ea typeface="+mn-ea"/>
                <a:cs typeface="+mn-cs"/>
              </a:rPr>
              <a:t>and </a:t>
            </a:r>
            <a:r>
              <a:rPr lang="en-US" sz="800" dirty="0">
                <a:solidFill>
                  <a:srgbClr val="000000"/>
                </a:solidFill>
                <a:hlinkClick r:id="rId19"/>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0"/>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21"/>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lang="en-US" sz="800" b="0" i="0" u="none" strike="noStrike" kern="1200" cap="none" spc="0" normalizeH="0" baseline="0" noProof="0" dirty="0">
              <a:ln>
                <a:noFill/>
              </a:ln>
              <a:solidFill>
                <a:srgbClr val="000000"/>
              </a:solidFill>
              <a:effectLst/>
              <a:uLnTx/>
              <a:uFillTx/>
              <a:latin typeface="Arial"/>
              <a:cs typeface="Arial"/>
            </a:endParaRPr>
          </a:p>
        </p:txBody>
      </p:sp>
    </p:spTree>
    <p:custDataLst>
      <p:tags r:id="rId1"/>
    </p:custDataLst>
    <p:extLst>
      <p:ext uri="{BB962C8B-B14F-4D97-AF65-F5344CB8AC3E}">
        <p14:creationId xmlns:p14="http://schemas.microsoft.com/office/powerpoint/2010/main" val="37384035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BDF2C-7AD8-3E00-1AE6-4BD3C775BB1F}"/>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BB4EEF4-BD7E-1E5C-388F-70F69C411687}"/>
              </a:ext>
            </a:extLst>
          </p:cNvPr>
          <p:cNvGraphicFramePr>
            <a:graphicFrameLocks noChangeAspect="1"/>
          </p:cNvGraphicFramePr>
          <p:nvPr>
            <p:custDataLst>
              <p:tags r:id="rId2"/>
            </p:custDataLst>
            <p:extLst>
              <p:ext uri="{D42A27DB-BD31-4B8C-83A1-F6EECF244321}">
                <p14:modId xmlns:p14="http://schemas.microsoft.com/office/powerpoint/2010/main" val="36108693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92" imgH="591" progId="TCLayout.ActiveDocument.1">
                  <p:embed/>
                </p:oleObj>
              </mc:Choice>
              <mc:Fallback>
                <p:oleObj name="think-cell Slide" r:id="rId11" imgW="592" imgH="591" progId="TCLayout.ActiveDocument.1">
                  <p:embed/>
                  <p:pic>
                    <p:nvPicPr>
                      <p:cNvPr id="7" name="think-cell data - do not delete" hidden="1">
                        <a:extLst>
                          <a:ext uri="{FF2B5EF4-FFF2-40B4-BE49-F238E27FC236}">
                            <a16:creationId xmlns:a16="http://schemas.microsoft.com/office/drawing/2014/main" id="{CBB4EEF4-BD7E-1E5C-388F-70F69C41168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ED3D10A7-E1FC-20A1-53B9-F9C2C6587628}"/>
              </a:ext>
            </a:extLst>
          </p:cNvPr>
          <p:cNvSpPr>
            <a:spLocks noGrp="1"/>
          </p:cNvSpPr>
          <p:nvPr>
            <p:ph type="title"/>
          </p:nvPr>
        </p:nvSpPr>
        <p:spPr/>
        <p:txBody>
          <a:bodyPr vert="horz">
            <a:noAutofit/>
          </a:bodyPr>
          <a:lstStyle/>
          <a:p>
            <a:r>
              <a:rPr lang="en-US" dirty="0"/>
              <a:t>Case study: Project Mammoth paved the way for future DAC cost reduction, </a:t>
            </a:r>
            <a:r>
              <a:rPr lang="en-US" dirty="0">
                <a:ea typeface="+mj-lt"/>
                <a:cs typeface="+mj-lt"/>
              </a:rPr>
              <a:t>10-20% reduction in </a:t>
            </a:r>
            <a:r>
              <a:rPr lang="en-US" dirty="0" err="1">
                <a:ea typeface="+mj-lt"/>
                <a:cs typeface="+mj-lt"/>
              </a:rPr>
              <a:t>CapEx</a:t>
            </a:r>
            <a:r>
              <a:rPr lang="en-US" dirty="0">
                <a:ea typeface="+mj-lt"/>
                <a:cs typeface="+mj-lt"/>
              </a:rPr>
              <a:t> per ton of CO2 capture</a:t>
            </a:r>
            <a:endParaRPr lang="en-US" dirty="0"/>
          </a:p>
          <a:p>
            <a:endParaRPr lang="en-US" dirty="0">
              <a:cs typeface="Arial"/>
            </a:endParaRPr>
          </a:p>
        </p:txBody>
      </p:sp>
      <p:sp>
        <p:nvSpPr>
          <p:cNvPr id="16" name="btfpNotesBox962619">
            <a:extLst>
              <a:ext uri="{FF2B5EF4-FFF2-40B4-BE49-F238E27FC236}">
                <a16:creationId xmlns:a16="http://schemas.microsoft.com/office/drawing/2014/main" id="{2BF11440-9AD1-467B-1E65-52AE91A4D7B6}"/>
              </a:ext>
            </a:extLst>
          </p:cNvPr>
          <p:cNvSpPr txBox="1"/>
          <p:nvPr>
            <p:custDataLst>
              <p:tags r:id="rId3"/>
            </p:custDataLst>
          </p:nvPr>
        </p:nvSpPr>
        <p:spPr bwMode="gray">
          <a:xfrm>
            <a:off x="329184" y="6272784"/>
            <a:ext cx="9140825" cy="492443"/>
          </a:xfrm>
          <a:prstGeom prst="rect">
            <a:avLst/>
          </a:prstGeom>
          <a:noFill/>
        </p:spPr>
        <p:txBody>
          <a:bodyPr vert="horz" wrap="square" lIns="0" tIns="0" rIns="0" bIns="0" rtlCol="0" anchor="b">
            <a:spAutoFit/>
          </a:bodyPr>
          <a:lstStyle/>
          <a:p>
            <a:pPr>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a:t>
            </a:r>
            <a:r>
              <a:rPr lang="en-US" sz="800" dirty="0">
                <a:solidFill>
                  <a:srgbClr val="000000"/>
                </a:solidFill>
                <a:ea typeface="+mn-lt"/>
                <a:cs typeface="+mn-lt"/>
              </a:rPr>
              <a:t>AWE International, </a:t>
            </a:r>
            <a:r>
              <a:rPr lang="en-US" sz="800" dirty="0">
                <a:solidFill>
                  <a:srgbClr val="000000"/>
                </a:solidFill>
                <a:ea typeface="+mn-lt"/>
                <a:cs typeface="+mn-lt"/>
                <a:hlinkClick r:id="rId13"/>
              </a:rPr>
              <a:t>Project Mammoth</a:t>
            </a:r>
            <a:r>
              <a:rPr lang="en-US" sz="800" dirty="0">
                <a:solidFill>
                  <a:srgbClr val="000000"/>
                </a:solidFill>
                <a:ea typeface="+mn-lt"/>
                <a:cs typeface="+mn-lt"/>
              </a:rPr>
              <a:t> (2023); Peter Fisk, </a:t>
            </a:r>
            <a:r>
              <a:rPr lang="en-US" sz="800" dirty="0">
                <a:solidFill>
                  <a:srgbClr val="000000"/>
                </a:solidFill>
                <a:ea typeface="+mn-lt"/>
                <a:cs typeface="+mn-lt"/>
                <a:hlinkClick r:id="rId14"/>
              </a:rPr>
              <a:t>Project Mammoth</a:t>
            </a:r>
            <a:r>
              <a:rPr lang="en-US" sz="800" dirty="0">
                <a:solidFill>
                  <a:srgbClr val="000000"/>
                </a:solidFill>
                <a:ea typeface="+mn-lt"/>
                <a:cs typeface="+mn-lt"/>
              </a:rPr>
              <a:t> (2024); ESG Voices, </a:t>
            </a:r>
            <a:r>
              <a:rPr lang="en-US" sz="800" dirty="0" err="1">
                <a:solidFill>
                  <a:srgbClr val="000000"/>
                </a:solidFill>
                <a:ea typeface="+mn-lt"/>
                <a:cs typeface="+mn-lt"/>
                <a:hlinkClick r:id="rId15"/>
              </a:rPr>
              <a:t>Climeworks</a:t>
            </a:r>
            <a:r>
              <a:rPr lang="en-US" sz="800" dirty="0">
                <a:solidFill>
                  <a:srgbClr val="000000"/>
                </a:solidFill>
                <a:ea typeface="+mn-lt"/>
                <a:cs typeface="+mn-lt"/>
                <a:hlinkClick r:id="rId15"/>
              </a:rPr>
              <a:t>' Plant Starts Mammoth Operations</a:t>
            </a:r>
            <a:r>
              <a:rPr lang="en-US" sz="800" dirty="0">
                <a:solidFill>
                  <a:srgbClr val="000000"/>
                </a:solidFill>
                <a:ea typeface="+mn-lt"/>
                <a:cs typeface="+mn-lt"/>
              </a:rPr>
              <a:t> (2023); </a:t>
            </a:r>
            <a:r>
              <a:rPr lang="en-US" sz="800" dirty="0" err="1">
                <a:solidFill>
                  <a:srgbClr val="000000"/>
                </a:solidFill>
                <a:ea typeface="+mn-lt"/>
                <a:cs typeface="+mn-lt"/>
              </a:rPr>
              <a:t>Climeworks</a:t>
            </a:r>
            <a:r>
              <a:rPr lang="en-US" sz="800" dirty="0">
                <a:solidFill>
                  <a:srgbClr val="000000"/>
                </a:solidFill>
                <a:ea typeface="+mn-lt"/>
                <a:cs typeface="+mn-lt"/>
              </a:rPr>
              <a:t>, </a:t>
            </a:r>
            <a:r>
              <a:rPr lang="en-US" sz="800" dirty="0">
                <a:solidFill>
                  <a:srgbClr val="000000"/>
                </a:solidFill>
                <a:ea typeface="+mn-lt"/>
                <a:cs typeface="+mn-lt"/>
                <a:hlinkClick r:id="rId16"/>
              </a:rPr>
              <a:t>Mammoth: our newest facility</a:t>
            </a:r>
            <a:r>
              <a:rPr lang="en-US" sz="800" dirty="0">
                <a:solidFill>
                  <a:srgbClr val="000000"/>
                </a:solidFill>
                <a:ea typeface="+mn-lt"/>
                <a:cs typeface="+mn-lt"/>
              </a:rPr>
              <a:t> (2023).</a:t>
            </a:r>
            <a:br>
              <a:rPr lang="en-US" sz="800" dirty="0">
                <a:solidFill>
                  <a:srgbClr val="000000"/>
                </a:solidFill>
                <a:latin typeface="Arial"/>
              </a:rPr>
            </a:b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lang="en-US" sz="800" dirty="0">
                <a:solidFill>
                  <a:srgbClr val="000000"/>
                </a:solidFill>
                <a:latin typeface="Arial"/>
              </a:rPr>
              <a:t>Christian Sandjaja</a:t>
            </a:r>
            <a:r>
              <a:rPr kumimoji="0" lang="en-US" sz="800" b="0" i="0" u="none" strike="noStrike" kern="1200" cap="none" spc="0" normalizeH="0" baseline="0" noProof="0" dirty="0">
                <a:ln>
                  <a:noFill/>
                </a:ln>
                <a:solidFill>
                  <a:srgbClr val="000000"/>
                </a:solidFill>
                <a:effectLst/>
                <a:uLnTx/>
                <a:uFillTx/>
                <a:latin typeface="Arial"/>
                <a:ea typeface="+mn-ea"/>
                <a:cs typeface="+mn-cs"/>
              </a:rPr>
              <a:t>, Hyae Ryung Kim, and </a:t>
            </a:r>
            <a:r>
              <a:rPr lang="en-US" sz="800" dirty="0">
                <a:solidFill>
                  <a:srgbClr val="000000"/>
                </a:solidFill>
                <a:hlinkClick r:id="rId17"/>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8"/>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19"/>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lang="en-US" sz="800" b="0" i="0" u="none" strike="noStrike" kern="1200" cap="none" spc="0" normalizeH="0" baseline="0" noProof="0" dirty="0">
              <a:ln>
                <a:noFill/>
              </a:ln>
              <a:solidFill>
                <a:srgbClr val="000000"/>
              </a:solidFill>
              <a:effectLst/>
              <a:uLnTx/>
              <a:uFillTx/>
              <a:latin typeface="Arial"/>
              <a:cs typeface="Arial"/>
            </a:endParaRPr>
          </a:p>
        </p:txBody>
      </p:sp>
      <p:sp>
        <p:nvSpPr>
          <p:cNvPr id="19" name="Rectangle 18">
            <a:extLst>
              <a:ext uri="{FF2B5EF4-FFF2-40B4-BE49-F238E27FC236}">
                <a16:creationId xmlns:a16="http://schemas.microsoft.com/office/drawing/2014/main" id="{39B52B4A-8BE1-530E-6CDB-3BAB46FA1C70}"/>
              </a:ext>
            </a:extLst>
          </p:cNvPr>
          <p:cNvSpPr/>
          <p:nvPr/>
        </p:nvSpPr>
        <p:spPr bwMode="gray">
          <a:xfrm>
            <a:off x="495884" y="68051"/>
            <a:ext cx="2430196" cy="36576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a:solidFill>
                  <a:srgbClr val="FFFFFF"/>
                </a:solidFill>
                <a:latin typeface="Arial"/>
              </a:rPr>
              <a:t>DAC</a:t>
            </a:r>
            <a:endParaRPr lang="en-US"/>
          </a:p>
        </p:txBody>
      </p:sp>
      <p:sp>
        <p:nvSpPr>
          <p:cNvPr id="20" name="Oval 19">
            <a:extLst>
              <a:ext uri="{FF2B5EF4-FFF2-40B4-BE49-F238E27FC236}">
                <a16:creationId xmlns:a16="http://schemas.microsoft.com/office/drawing/2014/main" id="{EFF28664-249B-0F3D-B534-195441A30F25}"/>
              </a:ext>
            </a:extLst>
          </p:cNvPr>
          <p:cNvSpPr/>
          <p:nvPr/>
        </p:nvSpPr>
        <p:spPr bwMode="gray">
          <a:xfrm>
            <a:off x="0" y="45720"/>
            <a:ext cx="416560" cy="406400"/>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a:solidFill>
                  <a:srgbClr val="FFFFFF"/>
                </a:solidFill>
                <a:latin typeface="Arial"/>
              </a:rPr>
              <a:t>1</a:t>
            </a:r>
            <a:endParaRPr lang="en-US" sz="1600" b="1">
              <a:solidFill>
                <a:srgbClr val="FFFFFF"/>
              </a:solidFill>
              <a:latin typeface="Arial"/>
              <a:cs typeface="Arial"/>
            </a:endParaRPr>
          </a:p>
        </p:txBody>
      </p:sp>
      <p:grpSp>
        <p:nvGrpSpPr>
          <p:cNvPr id="9" name="btfpColumnHeaderBox768085">
            <a:extLst>
              <a:ext uri="{FF2B5EF4-FFF2-40B4-BE49-F238E27FC236}">
                <a16:creationId xmlns:a16="http://schemas.microsoft.com/office/drawing/2014/main" id="{D9DA9858-0B2A-4055-85C1-8DF43B9E5C80}"/>
              </a:ext>
            </a:extLst>
          </p:cNvPr>
          <p:cNvGrpSpPr/>
          <p:nvPr>
            <p:custDataLst>
              <p:tags r:id="rId4"/>
            </p:custDataLst>
          </p:nvPr>
        </p:nvGrpSpPr>
        <p:grpSpPr>
          <a:xfrm>
            <a:off x="330200" y="1533106"/>
            <a:ext cx="3482975" cy="318997"/>
            <a:chOff x="330200" y="1533106"/>
            <a:chExt cx="5495528" cy="318997"/>
          </a:xfrm>
        </p:grpSpPr>
        <p:sp>
          <p:nvSpPr>
            <p:cNvPr id="4" name="btfpColumnHeaderBoxText768085">
              <a:extLst>
                <a:ext uri="{FF2B5EF4-FFF2-40B4-BE49-F238E27FC236}">
                  <a16:creationId xmlns:a16="http://schemas.microsoft.com/office/drawing/2014/main" id="{6DF8B230-7F99-4EA4-BD8F-CD5C3D1B1CDC}"/>
                </a:ext>
              </a:extLst>
            </p:cNvPr>
            <p:cNvSpPr txBox="1"/>
            <p:nvPr/>
          </p:nvSpPr>
          <p:spPr bwMode="gray">
            <a:xfrm>
              <a:off x="330200" y="1533106"/>
              <a:ext cx="5495528" cy="315913"/>
            </a:xfrm>
            <a:prstGeom prst="rect">
              <a:avLst/>
            </a:prstGeom>
            <a:noFill/>
          </p:spPr>
          <p:txBody>
            <a:bodyPr vert="horz" wrap="square" lIns="36036" tIns="36036" rIns="36036" bIns="36036" rtlCol="0" anchor="b">
              <a:spAutoFit/>
            </a:bodyPr>
            <a:lstStyle/>
            <a:p>
              <a:r>
                <a:rPr lang="en-US" sz="1600" b="1" dirty="0">
                  <a:solidFill>
                    <a:srgbClr val="000000"/>
                  </a:solidFill>
                </a:rPr>
                <a:t>Plant overview</a:t>
              </a:r>
            </a:p>
          </p:txBody>
        </p:sp>
        <p:cxnSp>
          <p:nvCxnSpPr>
            <p:cNvPr id="5" name="btfpColumnHeaderBoxLine768085">
              <a:extLst>
                <a:ext uri="{FF2B5EF4-FFF2-40B4-BE49-F238E27FC236}">
                  <a16:creationId xmlns:a16="http://schemas.microsoft.com/office/drawing/2014/main" id="{4B524F04-CB3C-E1A3-1789-1A716EE515DC}"/>
                </a:ext>
              </a:extLst>
            </p:cNvPr>
            <p:cNvCxnSpPr/>
            <p:nvPr/>
          </p:nvCxnSpPr>
          <p:spPr bwMode="gray">
            <a:xfrm>
              <a:off x="330200" y="1852103"/>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14" name="btfpBulletedList461076">
            <a:extLst>
              <a:ext uri="{FF2B5EF4-FFF2-40B4-BE49-F238E27FC236}">
                <a16:creationId xmlns:a16="http://schemas.microsoft.com/office/drawing/2014/main" id="{7E694DCC-E5DD-4A28-6291-FF99153B7738}"/>
              </a:ext>
            </a:extLst>
          </p:cNvPr>
          <p:cNvSpPr txBox="1"/>
          <p:nvPr>
            <p:custDataLst>
              <p:tags r:id="rId5"/>
            </p:custDataLst>
          </p:nvPr>
        </p:nvSpPr>
        <p:spPr bwMode="gray">
          <a:xfrm>
            <a:off x="330200" y="1979103"/>
            <a:ext cx="3483504" cy="1850113"/>
          </a:xfrm>
          <a:prstGeom prst="rect">
            <a:avLst/>
          </a:prstGeom>
          <a:noFill/>
        </p:spPr>
        <p:txBody>
          <a:bodyPr vert="horz" wrap="square" lIns="36000" tIns="36000" rIns="36000" bIns="36000" rtlCol="0" anchor="t">
            <a:spAutoFit/>
          </a:bodyPr>
          <a:lstStyle/>
          <a:p>
            <a:pPr marL="171450" indent="-171450">
              <a:buFont typeface="Arial"/>
              <a:buChar char="•"/>
            </a:pPr>
            <a:r>
              <a:rPr lang="en-US" sz="1200" dirty="0" err="1">
                <a:ea typeface="+mn-lt"/>
                <a:cs typeface="+mn-lt"/>
              </a:rPr>
              <a:t>Climeworks</a:t>
            </a:r>
            <a:r>
              <a:rPr lang="en-US" sz="1200" dirty="0">
                <a:ea typeface="+mn-lt"/>
                <a:cs typeface="+mn-lt"/>
              </a:rPr>
              <a:t>' Mammoth is </a:t>
            </a:r>
            <a:r>
              <a:rPr lang="en-US" sz="1200" b="1" dirty="0">
                <a:ea typeface="+mn-lt"/>
                <a:cs typeface="+mn-lt"/>
              </a:rPr>
              <a:t>one of the world’s largest DAC and storage plant</a:t>
            </a:r>
            <a:r>
              <a:rPr lang="en-US" sz="1200" dirty="0">
                <a:ea typeface="+mn-lt"/>
                <a:cs typeface="+mn-lt"/>
              </a:rPr>
              <a:t>, located in </a:t>
            </a:r>
            <a:r>
              <a:rPr lang="en-US" sz="1200" dirty="0" err="1">
                <a:ea typeface="+mn-lt"/>
                <a:cs typeface="+mn-lt"/>
              </a:rPr>
              <a:t>Hellisheidi</a:t>
            </a:r>
            <a:r>
              <a:rPr lang="en-US" sz="1200" dirty="0">
                <a:ea typeface="+mn-lt"/>
                <a:cs typeface="+mn-lt"/>
              </a:rPr>
              <a:t>, Iceland.</a:t>
            </a:r>
            <a:endParaRPr lang="en-US" dirty="0">
              <a:cs typeface="Arial"/>
            </a:endParaRPr>
          </a:p>
          <a:p>
            <a:pPr marL="171450" indent="-171450">
              <a:buFont typeface="Arial"/>
              <a:buChar char="•"/>
            </a:pPr>
            <a:endParaRPr lang="en-US" sz="1200" dirty="0">
              <a:ea typeface="+mn-lt"/>
              <a:cs typeface="+mn-lt"/>
            </a:endParaRPr>
          </a:p>
          <a:p>
            <a:pPr marL="171450" indent="-171450">
              <a:buFont typeface="Arial"/>
              <a:buChar char="•"/>
            </a:pPr>
            <a:r>
              <a:rPr lang="en-US" sz="1200" dirty="0">
                <a:ea typeface="+mn-lt"/>
                <a:cs typeface="+mn-lt"/>
              </a:rPr>
              <a:t>It uses </a:t>
            </a:r>
            <a:r>
              <a:rPr lang="en-US" sz="1200" b="1" dirty="0">
                <a:ea typeface="+mn-lt"/>
                <a:cs typeface="+mn-lt"/>
              </a:rPr>
              <a:t>modular technology </a:t>
            </a:r>
            <a:r>
              <a:rPr lang="en-US" sz="1200" dirty="0">
                <a:ea typeface="+mn-lt"/>
                <a:cs typeface="+mn-lt"/>
              </a:rPr>
              <a:t>to capture CO₂ directly from the air and </a:t>
            </a:r>
            <a:r>
              <a:rPr lang="en-US" sz="1200" b="1" dirty="0">
                <a:ea typeface="+mn-lt"/>
                <a:cs typeface="+mn-lt"/>
              </a:rPr>
              <a:t>permanently stores </a:t>
            </a:r>
            <a:r>
              <a:rPr lang="en-US" sz="1200" dirty="0">
                <a:ea typeface="+mn-lt"/>
                <a:cs typeface="+mn-lt"/>
              </a:rPr>
              <a:t>it underground by mineralizing it into basaltic rock through a natural process.</a:t>
            </a:r>
            <a:endParaRPr lang="en-US" dirty="0">
              <a:cs typeface="Arial"/>
            </a:endParaRPr>
          </a:p>
          <a:p>
            <a:pPr marL="171450" indent="-171450">
              <a:spcBef>
                <a:spcPts val="900"/>
              </a:spcBef>
              <a:buFont typeface="Arial"/>
              <a:buChar char="•"/>
            </a:pPr>
            <a:endParaRPr lang="en-US" sz="1200" dirty="0">
              <a:cs typeface="Arial"/>
            </a:endParaRPr>
          </a:p>
        </p:txBody>
      </p:sp>
      <p:grpSp>
        <p:nvGrpSpPr>
          <p:cNvPr id="28" name="btfpColumnHeaderBox768085">
            <a:extLst>
              <a:ext uri="{FF2B5EF4-FFF2-40B4-BE49-F238E27FC236}">
                <a16:creationId xmlns:a16="http://schemas.microsoft.com/office/drawing/2014/main" id="{51190240-5002-55F7-6608-B5CA856D7170}"/>
              </a:ext>
            </a:extLst>
          </p:cNvPr>
          <p:cNvGrpSpPr/>
          <p:nvPr>
            <p:custDataLst>
              <p:tags r:id="rId6"/>
            </p:custDataLst>
          </p:nvPr>
        </p:nvGrpSpPr>
        <p:grpSpPr>
          <a:xfrm>
            <a:off x="4354513" y="1530022"/>
            <a:ext cx="3576383" cy="322081"/>
            <a:chOff x="330200" y="1530022"/>
            <a:chExt cx="5642910" cy="322081"/>
          </a:xfrm>
        </p:grpSpPr>
        <p:sp>
          <p:nvSpPr>
            <p:cNvPr id="21" name="btfpColumnHeaderBoxText768085">
              <a:extLst>
                <a:ext uri="{FF2B5EF4-FFF2-40B4-BE49-F238E27FC236}">
                  <a16:creationId xmlns:a16="http://schemas.microsoft.com/office/drawing/2014/main" id="{A7B21E6A-634C-DA12-342E-7C48A44C29A0}"/>
                </a:ext>
              </a:extLst>
            </p:cNvPr>
            <p:cNvSpPr txBox="1"/>
            <p:nvPr/>
          </p:nvSpPr>
          <p:spPr bwMode="gray">
            <a:xfrm>
              <a:off x="330200" y="1530022"/>
              <a:ext cx="5642910" cy="318997"/>
            </a:xfrm>
            <a:prstGeom prst="rect">
              <a:avLst/>
            </a:prstGeom>
            <a:noFill/>
          </p:spPr>
          <p:txBody>
            <a:bodyPr vert="horz" wrap="square" lIns="36036" tIns="36036" rIns="36036" bIns="36036" rtlCol="0" anchor="b">
              <a:spAutoFit/>
            </a:bodyPr>
            <a:lstStyle/>
            <a:p>
              <a:r>
                <a:rPr lang="en-US" sz="1600" b="1" dirty="0">
                  <a:solidFill>
                    <a:srgbClr val="000000"/>
                  </a:solidFill>
                </a:rPr>
                <a:t>CCS implementation and expansion</a:t>
              </a:r>
            </a:p>
          </p:txBody>
        </p:sp>
        <p:cxnSp>
          <p:nvCxnSpPr>
            <p:cNvPr id="22" name="btfpColumnHeaderBoxLine768085">
              <a:extLst>
                <a:ext uri="{FF2B5EF4-FFF2-40B4-BE49-F238E27FC236}">
                  <a16:creationId xmlns:a16="http://schemas.microsoft.com/office/drawing/2014/main" id="{A3D18CCD-DBB3-7E21-64EA-068618E722EE}"/>
                </a:ext>
              </a:extLst>
            </p:cNvPr>
            <p:cNvCxnSpPr/>
            <p:nvPr/>
          </p:nvCxnSpPr>
          <p:spPr bwMode="gray">
            <a:xfrm>
              <a:off x="330200" y="1852103"/>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33" name="btfpBulletedList461076">
            <a:extLst>
              <a:ext uri="{FF2B5EF4-FFF2-40B4-BE49-F238E27FC236}">
                <a16:creationId xmlns:a16="http://schemas.microsoft.com/office/drawing/2014/main" id="{448D1C98-B24F-299D-D781-8B0560D4FDD2}"/>
              </a:ext>
            </a:extLst>
          </p:cNvPr>
          <p:cNvSpPr txBox="1"/>
          <p:nvPr>
            <p:custDataLst>
              <p:tags r:id="rId7"/>
            </p:custDataLst>
          </p:nvPr>
        </p:nvSpPr>
        <p:spPr bwMode="gray">
          <a:xfrm>
            <a:off x="4354513" y="1979103"/>
            <a:ext cx="3483504" cy="3581356"/>
          </a:xfrm>
          <a:prstGeom prst="rect">
            <a:avLst/>
          </a:prstGeom>
          <a:noFill/>
        </p:spPr>
        <p:txBody>
          <a:bodyPr vert="horz" wrap="square" lIns="36000" tIns="36000" rIns="36000" bIns="36000" rtlCol="0" anchor="t">
            <a:spAutoFit/>
          </a:bodyPr>
          <a:lstStyle/>
          <a:p>
            <a:pPr marL="171450" indent="-171450">
              <a:buFont typeface="Arial"/>
              <a:buChar char="•"/>
            </a:pPr>
            <a:r>
              <a:rPr lang="en-US" altLang="zh-CN" sz="1200" dirty="0" err="1"/>
              <a:t>Climeworks</a:t>
            </a:r>
            <a:r>
              <a:rPr lang="en-US" altLang="zh-CN" sz="1200" dirty="0"/>
              <a:t> successfully completed the construction and ramp-up of </a:t>
            </a:r>
            <a:r>
              <a:rPr lang="en-US" altLang="zh-CN" sz="1200" b="1" dirty="0"/>
              <a:t>Mammoth</a:t>
            </a:r>
            <a:r>
              <a:rPr lang="en-US" altLang="zh-CN" sz="1200" dirty="0"/>
              <a:t>; it has been </a:t>
            </a:r>
            <a:r>
              <a:rPr lang="en-US" altLang="zh-CN" sz="1200" b="1" dirty="0"/>
              <a:t>fully operational since the end of 2024.</a:t>
            </a:r>
          </a:p>
          <a:p>
            <a:pPr marL="171450" indent="-171450">
              <a:buFont typeface="Arial"/>
              <a:buChar char="•"/>
            </a:pPr>
            <a:endParaRPr lang="en-US" altLang="zh-CN" sz="1200" b="1" dirty="0"/>
          </a:p>
          <a:p>
            <a:pPr marL="171450" indent="-171450">
              <a:buFont typeface="Arial"/>
              <a:buChar char="•"/>
            </a:pPr>
            <a:r>
              <a:rPr lang="en-US" sz="1200" dirty="0">
                <a:ea typeface="+mn-lt"/>
                <a:cs typeface="+mn-lt"/>
              </a:rPr>
              <a:t>The plant is powered by </a:t>
            </a:r>
            <a:r>
              <a:rPr lang="en-US" sz="1200" b="1" dirty="0">
                <a:ea typeface="+mn-lt"/>
                <a:cs typeface="+mn-lt"/>
              </a:rPr>
              <a:t>renewable geothermal energy,</a:t>
            </a:r>
            <a:r>
              <a:rPr lang="en-US" sz="1200" dirty="0">
                <a:ea typeface="+mn-lt"/>
                <a:cs typeface="+mn-lt"/>
              </a:rPr>
              <a:t> ensuring that the carbon removal process remains carbon-negative.</a:t>
            </a:r>
            <a:endParaRPr lang="en-US" dirty="0">
              <a:cs typeface="Arial"/>
            </a:endParaRPr>
          </a:p>
          <a:p>
            <a:pPr marL="171450" indent="-171450">
              <a:buFont typeface="Arial"/>
              <a:buChar char="•"/>
            </a:pPr>
            <a:endParaRPr lang="en-US" sz="1200" dirty="0">
              <a:ea typeface="+mn-lt"/>
              <a:cs typeface="+mn-lt"/>
            </a:endParaRPr>
          </a:p>
          <a:p>
            <a:pPr marL="171450" indent="-171450">
              <a:buFont typeface="Arial"/>
              <a:buChar char="•"/>
            </a:pPr>
            <a:r>
              <a:rPr lang="en-US" sz="1200" dirty="0">
                <a:ea typeface="+mn-lt"/>
                <a:cs typeface="+mn-lt"/>
              </a:rPr>
              <a:t>Mammoth represents a significant scale-up from </a:t>
            </a:r>
            <a:r>
              <a:rPr lang="en-US" sz="1200" dirty="0" err="1">
                <a:ea typeface="+mn-lt"/>
                <a:cs typeface="+mn-lt"/>
              </a:rPr>
              <a:t>Climeworks</a:t>
            </a:r>
            <a:r>
              <a:rPr lang="en-US" sz="1200" dirty="0">
                <a:ea typeface="+mn-lt"/>
                <a:cs typeface="+mn-lt"/>
              </a:rPr>
              <a:t>' previous DAC plant, Orca, with a </a:t>
            </a:r>
            <a:r>
              <a:rPr lang="en-US" sz="1200" b="1" dirty="0">
                <a:ea typeface="+mn-lt"/>
                <a:cs typeface="+mn-lt"/>
              </a:rPr>
              <a:t>10x increase in capacity.</a:t>
            </a:r>
            <a:endParaRPr lang="en-US" sz="1200" dirty="0">
              <a:cs typeface="Arial"/>
            </a:endParaRPr>
          </a:p>
          <a:p>
            <a:pPr marL="171450" indent="-171450">
              <a:buFont typeface="Arial"/>
              <a:buChar char="•"/>
            </a:pPr>
            <a:endParaRPr lang="en-US" sz="1200" dirty="0">
              <a:cs typeface="Arial"/>
            </a:endParaRPr>
          </a:p>
          <a:p>
            <a:pPr marL="171450" indent="-171450">
              <a:buFont typeface="Arial"/>
              <a:buChar char="•"/>
            </a:pPr>
            <a:r>
              <a:rPr lang="en-US" altLang="zh-CN" sz="1200" b="1" dirty="0"/>
              <a:t>Generation 3 technology</a:t>
            </a:r>
            <a:r>
              <a:rPr lang="en-US" altLang="zh-CN" sz="1200" dirty="0"/>
              <a:t> will be deployed in future plants, aiming for a </a:t>
            </a:r>
            <a:r>
              <a:rPr lang="en-US" altLang="zh-CN" sz="1200" b="1" dirty="0"/>
              <a:t>cost reduction of up to 50%. </a:t>
            </a:r>
            <a:r>
              <a:rPr lang="en-US" altLang="zh-CN" sz="1200" dirty="0"/>
              <a:t>The goal is to reach a total cost of $400-$600 per </a:t>
            </a:r>
            <a:r>
              <a:rPr lang="en-US" altLang="zh-CN" sz="1200" dirty="0" err="1"/>
              <a:t>tonne</a:t>
            </a:r>
            <a:r>
              <a:rPr lang="en-US" altLang="zh-CN" sz="1200" dirty="0"/>
              <a:t> of CO</a:t>
            </a:r>
            <a:r>
              <a:rPr lang="en-US" altLang="zh-CN" sz="1200" baseline="-25000" dirty="0"/>
              <a:t>2</a:t>
            </a:r>
            <a:r>
              <a:rPr lang="en-US" altLang="zh-CN" sz="1200" dirty="0"/>
              <a:t> by 2030, a much larger leap than the 10-20% </a:t>
            </a:r>
            <a:r>
              <a:rPr lang="en-US" altLang="zh-CN" sz="1200" dirty="0" err="1"/>
              <a:t>CapEx</a:t>
            </a:r>
            <a:r>
              <a:rPr lang="en-US" altLang="zh-CN" sz="1200" dirty="0"/>
              <a:t> reduction achievable from a single project.</a:t>
            </a:r>
          </a:p>
          <a:p>
            <a:pPr marL="171450" indent="-171450">
              <a:buFont typeface="Arial"/>
              <a:buChar char="•"/>
            </a:pPr>
            <a:endParaRPr lang="en-US" sz="1200" dirty="0">
              <a:cs typeface="Arial"/>
            </a:endParaRPr>
          </a:p>
        </p:txBody>
      </p:sp>
      <p:grpSp>
        <p:nvGrpSpPr>
          <p:cNvPr id="37" name="btfpColumnHeaderBox768085">
            <a:extLst>
              <a:ext uri="{FF2B5EF4-FFF2-40B4-BE49-F238E27FC236}">
                <a16:creationId xmlns:a16="http://schemas.microsoft.com/office/drawing/2014/main" id="{4FEB6B47-CE41-5E49-0206-1625DD53A1F7}"/>
              </a:ext>
            </a:extLst>
          </p:cNvPr>
          <p:cNvGrpSpPr/>
          <p:nvPr>
            <p:custDataLst>
              <p:tags r:id="rId8"/>
            </p:custDataLst>
          </p:nvPr>
        </p:nvGrpSpPr>
        <p:grpSpPr>
          <a:xfrm>
            <a:off x="8378825" y="1533106"/>
            <a:ext cx="3482975" cy="318997"/>
            <a:chOff x="330200" y="1533106"/>
            <a:chExt cx="5495528" cy="318997"/>
          </a:xfrm>
        </p:grpSpPr>
        <p:sp>
          <p:nvSpPr>
            <p:cNvPr id="35" name="btfpColumnHeaderBoxText768085">
              <a:extLst>
                <a:ext uri="{FF2B5EF4-FFF2-40B4-BE49-F238E27FC236}">
                  <a16:creationId xmlns:a16="http://schemas.microsoft.com/office/drawing/2014/main" id="{AC1BB143-37D4-5F57-1EC1-917A6E933C11}"/>
                </a:ext>
              </a:extLst>
            </p:cNvPr>
            <p:cNvSpPr txBox="1"/>
            <p:nvPr/>
          </p:nvSpPr>
          <p:spPr bwMode="gray">
            <a:xfrm>
              <a:off x="330200" y="1533106"/>
              <a:ext cx="5495528" cy="315913"/>
            </a:xfrm>
            <a:prstGeom prst="rect">
              <a:avLst/>
            </a:prstGeom>
            <a:noFill/>
          </p:spPr>
          <p:txBody>
            <a:bodyPr vert="horz" wrap="square" lIns="36036" tIns="36036" rIns="36036" bIns="36036" rtlCol="0" anchor="b">
              <a:spAutoFit/>
            </a:bodyPr>
            <a:lstStyle/>
            <a:p>
              <a:r>
                <a:rPr lang="en-US" sz="1600" b="1" dirty="0">
                  <a:solidFill>
                    <a:srgbClr val="000000"/>
                  </a:solidFill>
                </a:rPr>
                <a:t>Key statistics</a:t>
              </a:r>
            </a:p>
          </p:txBody>
        </p:sp>
        <p:cxnSp>
          <p:nvCxnSpPr>
            <p:cNvPr id="36" name="btfpColumnHeaderBoxLine768085">
              <a:extLst>
                <a:ext uri="{FF2B5EF4-FFF2-40B4-BE49-F238E27FC236}">
                  <a16:creationId xmlns:a16="http://schemas.microsoft.com/office/drawing/2014/main" id="{C3C857A6-9CC5-7B9C-BA6D-87B8EF7D1D04}"/>
                </a:ext>
              </a:extLst>
            </p:cNvPr>
            <p:cNvCxnSpPr/>
            <p:nvPr/>
          </p:nvCxnSpPr>
          <p:spPr bwMode="gray">
            <a:xfrm>
              <a:off x="330200" y="1852103"/>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E927DBE1-BC86-7103-3892-7E04382C087A}"/>
              </a:ext>
            </a:extLst>
          </p:cNvPr>
          <p:cNvGrpSpPr/>
          <p:nvPr/>
        </p:nvGrpSpPr>
        <p:grpSpPr>
          <a:xfrm>
            <a:off x="8460105" y="1921105"/>
            <a:ext cx="3396933" cy="824935"/>
            <a:chOff x="8460105" y="2015821"/>
            <a:chExt cx="3396933" cy="824935"/>
          </a:xfrm>
        </p:grpSpPr>
        <p:sp>
          <p:nvSpPr>
            <p:cNvPr id="41" name="TextBox 40">
              <a:extLst>
                <a:ext uri="{FF2B5EF4-FFF2-40B4-BE49-F238E27FC236}">
                  <a16:creationId xmlns:a16="http://schemas.microsoft.com/office/drawing/2014/main" id="{F5B24FF3-04DB-4C39-3251-998D3B0CE094}"/>
                </a:ext>
              </a:extLst>
            </p:cNvPr>
            <p:cNvSpPr txBox="1"/>
            <p:nvPr/>
          </p:nvSpPr>
          <p:spPr bwMode="gray">
            <a:xfrm>
              <a:off x="8460105" y="2275610"/>
              <a:ext cx="3396933" cy="565146"/>
            </a:xfrm>
            <a:prstGeom prst="rect">
              <a:avLst/>
            </a:prstGeom>
            <a:noFill/>
          </p:spPr>
          <p:txBody>
            <a:bodyPr wrap="square" lIns="36000" tIns="36000" rIns="36000" bIns="36000" rtlCol="0" anchor="t">
              <a:spAutoFit/>
            </a:bodyPr>
            <a:lstStyle/>
            <a:p>
              <a:pPr marL="0" indent="0">
                <a:buNone/>
              </a:pPr>
              <a:r>
                <a:rPr lang="en-US" sz="3200" b="1" dirty="0">
                  <a:solidFill>
                    <a:schemeClr val="accent1"/>
                  </a:solidFill>
                </a:rPr>
                <a:t>36,000</a:t>
              </a:r>
              <a:r>
                <a:rPr lang="en-US" sz="1600" dirty="0"/>
                <a:t> </a:t>
              </a:r>
              <a:r>
                <a:rPr lang="en-US" sz="1200" dirty="0"/>
                <a:t>tons of CO</a:t>
              </a:r>
              <a:r>
                <a:rPr lang="en-US" sz="1200" baseline="-25000" dirty="0"/>
                <a:t>2</a:t>
              </a:r>
              <a:r>
                <a:rPr lang="en-US" sz="1200" dirty="0"/>
                <a:t> per year</a:t>
              </a:r>
              <a:endParaRPr lang="en-US" sz="1600" baseline="-25000" dirty="0"/>
            </a:p>
          </p:txBody>
        </p:sp>
        <p:sp>
          <p:nvSpPr>
            <p:cNvPr id="42" name="TextBox 41">
              <a:extLst>
                <a:ext uri="{FF2B5EF4-FFF2-40B4-BE49-F238E27FC236}">
                  <a16:creationId xmlns:a16="http://schemas.microsoft.com/office/drawing/2014/main" id="{F69DA31A-32C4-BEDF-D77C-1A6E441EA75E}"/>
                </a:ext>
              </a:extLst>
            </p:cNvPr>
            <p:cNvSpPr txBox="1"/>
            <p:nvPr/>
          </p:nvSpPr>
          <p:spPr bwMode="gray">
            <a:xfrm>
              <a:off x="8460105" y="2015821"/>
              <a:ext cx="3169920" cy="318924"/>
            </a:xfrm>
            <a:prstGeom prst="rect">
              <a:avLst/>
            </a:prstGeom>
            <a:noFill/>
          </p:spPr>
          <p:txBody>
            <a:bodyPr wrap="square" lIns="36000" tIns="36000" rIns="36000" bIns="36000" rtlCol="0" anchor="t">
              <a:spAutoFit/>
            </a:bodyPr>
            <a:lstStyle/>
            <a:p>
              <a:r>
                <a:rPr lang="en-US" sz="1600" b="1" i="1"/>
                <a:t>Designed to capture…</a:t>
              </a:r>
            </a:p>
          </p:txBody>
        </p:sp>
      </p:grpSp>
      <p:grpSp>
        <p:nvGrpSpPr>
          <p:cNvPr id="47" name="Group 46">
            <a:extLst>
              <a:ext uri="{FF2B5EF4-FFF2-40B4-BE49-F238E27FC236}">
                <a16:creationId xmlns:a16="http://schemas.microsoft.com/office/drawing/2014/main" id="{2EA47F40-A520-2A6D-BBCC-39B7B05FD7BE}"/>
              </a:ext>
            </a:extLst>
          </p:cNvPr>
          <p:cNvGrpSpPr/>
          <p:nvPr/>
        </p:nvGrpSpPr>
        <p:grpSpPr>
          <a:xfrm>
            <a:off x="8460105" y="2904147"/>
            <a:ext cx="3401695" cy="1155793"/>
            <a:chOff x="8460105" y="3067446"/>
            <a:chExt cx="3401695" cy="1155793"/>
          </a:xfrm>
        </p:grpSpPr>
        <p:sp>
          <p:nvSpPr>
            <p:cNvPr id="45" name="TextBox 44">
              <a:extLst>
                <a:ext uri="{FF2B5EF4-FFF2-40B4-BE49-F238E27FC236}">
                  <a16:creationId xmlns:a16="http://schemas.microsoft.com/office/drawing/2014/main" id="{5358D3C8-D4D5-5280-88D7-C43D92BEF49D}"/>
                </a:ext>
              </a:extLst>
            </p:cNvPr>
            <p:cNvSpPr txBox="1"/>
            <p:nvPr/>
          </p:nvSpPr>
          <p:spPr bwMode="gray">
            <a:xfrm>
              <a:off x="8460105" y="3596538"/>
              <a:ext cx="3401695" cy="626701"/>
            </a:xfrm>
            <a:prstGeom prst="rect">
              <a:avLst/>
            </a:prstGeom>
            <a:noFill/>
          </p:spPr>
          <p:txBody>
            <a:bodyPr wrap="square" lIns="36000" tIns="36000" rIns="36000" bIns="36000" rtlCol="0" anchor="t">
              <a:spAutoFit/>
            </a:bodyPr>
            <a:lstStyle/>
            <a:p>
              <a:r>
                <a:rPr lang="en-US" sz="1200" dirty="0">
                  <a:ea typeface="+mn-lt"/>
                  <a:cs typeface="+mn-lt"/>
                </a:rPr>
                <a:t>more</a:t>
              </a:r>
              <a:r>
                <a:rPr lang="en-US" sz="1200" b="1" dirty="0">
                  <a:solidFill>
                    <a:srgbClr val="009DDC"/>
                  </a:solidFill>
                  <a:ea typeface="+mn-lt"/>
                  <a:cs typeface="+mn-lt"/>
                </a:rPr>
                <a:t> </a:t>
              </a:r>
              <a:r>
                <a:rPr lang="en-US" sz="1200" dirty="0">
                  <a:ea typeface="+mn-lt"/>
                  <a:cs typeface="+mn-lt"/>
                </a:rPr>
                <a:t>than </a:t>
              </a:r>
              <a:r>
                <a:rPr lang="en-US" sz="3600" b="1" dirty="0">
                  <a:solidFill>
                    <a:srgbClr val="009DDC"/>
                  </a:solidFill>
                  <a:ea typeface="+mn-lt"/>
                  <a:cs typeface="+mn-lt"/>
                </a:rPr>
                <a:t>1/3</a:t>
              </a:r>
              <a:r>
                <a:rPr lang="en-US" sz="1200" dirty="0"/>
                <a:t> of running capture capacity</a:t>
              </a:r>
              <a:endParaRPr lang="en-US" sz="1600" baseline="-25000" dirty="0">
                <a:cs typeface="Arial"/>
              </a:endParaRPr>
            </a:p>
          </p:txBody>
        </p:sp>
        <p:sp>
          <p:nvSpPr>
            <p:cNvPr id="46" name="TextBox 45">
              <a:extLst>
                <a:ext uri="{FF2B5EF4-FFF2-40B4-BE49-F238E27FC236}">
                  <a16:creationId xmlns:a16="http://schemas.microsoft.com/office/drawing/2014/main" id="{7D35C5BA-10B5-3D53-8368-1BC62AE273D5}"/>
                </a:ext>
              </a:extLst>
            </p:cNvPr>
            <p:cNvSpPr txBox="1"/>
            <p:nvPr/>
          </p:nvSpPr>
          <p:spPr bwMode="gray">
            <a:xfrm>
              <a:off x="8460105" y="3067446"/>
              <a:ext cx="3398520" cy="565146"/>
            </a:xfrm>
            <a:prstGeom prst="rect">
              <a:avLst/>
            </a:prstGeom>
            <a:noFill/>
          </p:spPr>
          <p:txBody>
            <a:bodyPr wrap="square" lIns="36000" tIns="36000" rIns="36000" bIns="36000" rtlCol="0" anchor="t">
              <a:spAutoFit/>
            </a:bodyPr>
            <a:lstStyle/>
            <a:p>
              <a:r>
                <a:rPr lang="en-US" sz="1600" b="1" i="1" dirty="0"/>
                <a:t>Secured offtake </a:t>
              </a:r>
              <a:br>
                <a:rPr lang="en-US" sz="1600" b="1" i="1" dirty="0">
                  <a:cs typeface="Arial"/>
                </a:rPr>
              </a:br>
              <a:r>
                <a:rPr lang="en-US" sz="1600" b="1" i="1" dirty="0"/>
                <a:t>contract for…</a:t>
              </a:r>
            </a:p>
          </p:txBody>
        </p:sp>
      </p:grpSp>
      <p:grpSp>
        <p:nvGrpSpPr>
          <p:cNvPr id="51" name="Group 50">
            <a:extLst>
              <a:ext uri="{FF2B5EF4-FFF2-40B4-BE49-F238E27FC236}">
                <a16:creationId xmlns:a16="http://schemas.microsoft.com/office/drawing/2014/main" id="{ACA13014-BF40-9F67-4649-EBB2BCD90040}"/>
              </a:ext>
            </a:extLst>
          </p:cNvPr>
          <p:cNvGrpSpPr/>
          <p:nvPr/>
        </p:nvGrpSpPr>
        <p:grpSpPr>
          <a:xfrm>
            <a:off x="8412480" y="4238203"/>
            <a:ext cx="3396933" cy="1101769"/>
            <a:chOff x="8460105" y="4038097"/>
            <a:chExt cx="3396933" cy="1101769"/>
          </a:xfrm>
        </p:grpSpPr>
        <p:sp>
          <p:nvSpPr>
            <p:cNvPr id="49" name="TextBox 48">
              <a:extLst>
                <a:ext uri="{FF2B5EF4-FFF2-40B4-BE49-F238E27FC236}">
                  <a16:creationId xmlns:a16="http://schemas.microsoft.com/office/drawing/2014/main" id="{135757EE-6FB8-2BA2-6C79-2E7465DEF738}"/>
                </a:ext>
              </a:extLst>
            </p:cNvPr>
            <p:cNvSpPr txBox="1"/>
            <p:nvPr/>
          </p:nvSpPr>
          <p:spPr bwMode="gray">
            <a:xfrm>
              <a:off x="8460105" y="4574720"/>
              <a:ext cx="3396933" cy="565146"/>
            </a:xfrm>
            <a:prstGeom prst="rect">
              <a:avLst/>
            </a:prstGeom>
            <a:noFill/>
          </p:spPr>
          <p:txBody>
            <a:bodyPr wrap="square" lIns="36000" tIns="36000" rIns="36000" bIns="36000" rtlCol="0" anchor="t">
              <a:spAutoFit/>
            </a:bodyPr>
            <a:lstStyle/>
            <a:p>
              <a:r>
                <a:rPr lang="en-US" sz="3200" b="1" dirty="0">
                  <a:solidFill>
                    <a:schemeClr val="accent1"/>
                  </a:solidFill>
                </a:rPr>
                <a:t>$650M</a:t>
              </a:r>
              <a:r>
                <a:rPr lang="en-US" sz="1600" dirty="0"/>
                <a:t> </a:t>
              </a:r>
              <a:r>
                <a:rPr lang="en-US" sz="1200" dirty="0"/>
                <a:t>in 2022 equity round</a:t>
              </a:r>
              <a:endParaRPr lang="en-US" sz="1200" dirty="0">
                <a:cs typeface="Arial"/>
              </a:endParaRPr>
            </a:p>
          </p:txBody>
        </p:sp>
        <p:sp>
          <p:nvSpPr>
            <p:cNvPr id="50" name="TextBox 49">
              <a:extLst>
                <a:ext uri="{FF2B5EF4-FFF2-40B4-BE49-F238E27FC236}">
                  <a16:creationId xmlns:a16="http://schemas.microsoft.com/office/drawing/2014/main" id="{BEF13C49-CA99-2306-778D-3399C6D82A12}"/>
                </a:ext>
              </a:extLst>
            </p:cNvPr>
            <p:cNvSpPr txBox="1"/>
            <p:nvPr/>
          </p:nvSpPr>
          <p:spPr bwMode="gray">
            <a:xfrm>
              <a:off x="8460105" y="4038097"/>
              <a:ext cx="3169920" cy="565146"/>
            </a:xfrm>
            <a:prstGeom prst="rect">
              <a:avLst/>
            </a:prstGeom>
            <a:noFill/>
          </p:spPr>
          <p:txBody>
            <a:bodyPr wrap="square" lIns="36000" tIns="36000" rIns="36000" bIns="36000" rtlCol="0" anchor="t">
              <a:spAutoFit/>
            </a:bodyPr>
            <a:lstStyle/>
            <a:p>
              <a:r>
                <a:rPr lang="en-US" sz="1600" b="1" i="1" dirty="0"/>
                <a:t>Raised funding for DAC projects of…</a:t>
              </a:r>
              <a:endParaRPr lang="en-US" dirty="0"/>
            </a:p>
          </p:txBody>
        </p:sp>
      </p:grpSp>
      <p:cxnSp>
        <p:nvCxnSpPr>
          <p:cNvPr id="57" name="Straight Connector 56">
            <a:extLst>
              <a:ext uri="{FF2B5EF4-FFF2-40B4-BE49-F238E27FC236}">
                <a16:creationId xmlns:a16="http://schemas.microsoft.com/office/drawing/2014/main" id="{0A859A5C-2A3C-ABA4-3DE9-567E19F322DC}"/>
              </a:ext>
            </a:extLst>
          </p:cNvPr>
          <p:cNvCxnSpPr>
            <a:cxnSpLocks/>
          </p:cNvCxnSpPr>
          <p:nvPr/>
        </p:nvCxnSpPr>
        <p:spPr bwMode="gray">
          <a:xfrm>
            <a:off x="8377238" y="2852587"/>
            <a:ext cx="1545908" cy="0"/>
          </a:xfrm>
          <a:prstGeom prst="line">
            <a:avLst/>
          </a:prstGeom>
          <a:ln w="28575" cap="flat">
            <a:solidFill>
              <a:schemeClr val="bg1">
                <a:lumMod val="65000"/>
              </a:schemeClr>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F0ED517-0C0D-F593-1C2A-8F6AF06D0635}"/>
              </a:ext>
            </a:extLst>
          </p:cNvPr>
          <p:cNvCxnSpPr>
            <a:cxnSpLocks/>
          </p:cNvCxnSpPr>
          <p:nvPr/>
        </p:nvCxnSpPr>
        <p:spPr bwMode="gray">
          <a:xfrm>
            <a:off x="8377238" y="4169835"/>
            <a:ext cx="1545908" cy="0"/>
          </a:xfrm>
          <a:prstGeom prst="line">
            <a:avLst/>
          </a:prstGeom>
          <a:ln w="28575" cap="flat">
            <a:solidFill>
              <a:schemeClr val="bg1">
                <a:lumMod val="65000"/>
              </a:schemeClr>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63" name="btfpSequenceArrow108995">
            <a:extLst>
              <a:ext uri="{FF2B5EF4-FFF2-40B4-BE49-F238E27FC236}">
                <a16:creationId xmlns:a16="http://schemas.microsoft.com/office/drawing/2014/main" id="{128ACC40-0097-DD78-FF7C-1FCD1E876012}"/>
              </a:ext>
            </a:extLst>
          </p:cNvPr>
          <p:cNvSpPr/>
          <p:nvPr/>
        </p:nvSpPr>
        <p:spPr bwMode="gray">
          <a:xfrm>
            <a:off x="3961661" y="2258524"/>
            <a:ext cx="252255" cy="972980"/>
          </a:xfrm>
          <a:custGeom>
            <a:avLst/>
            <a:gdLst/>
            <a:ahLst/>
            <a:cxnLst/>
            <a:rect l="0" t="0" r="0" b="0"/>
            <a:pathLst>
              <a:path w="252255" h="972980">
                <a:moveTo>
                  <a:pt x="38100" y="0"/>
                </a:moveTo>
                <a:lnTo>
                  <a:pt x="252254" y="486489"/>
                </a:lnTo>
                <a:lnTo>
                  <a:pt x="38100" y="972979"/>
                </a:lnTo>
                <a:lnTo>
                  <a:pt x="0" y="972979"/>
                </a:lnTo>
                <a:lnTo>
                  <a:pt x="214154" y="486489"/>
                </a:lnTo>
                <a:lnTo>
                  <a:pt x="0" y="0"/>
                </a:lnTo>
              </a:path>
            </a:pathLst>
          </a:custGeom>
          <a:solidFill>
            <a:srgbClr val="009DDC"/>
          </a:solidFill>
          <a:ln w="9525" cap="flat">
            <a:solidFill>
              <a:srgbClr val="009DDC"/>
            </a:solidFill>
            <a:miter lim="800000"/>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0"/>
              </a:lnSpc>
            </a:pPr>
            <a:endParaRPr lang="en-US"/>
          </a:p>
        </p:txBody>
      </p:sp>
      <p:pic>
        <p:nvPicPr>
          <p:cNvPr id="65" name="Picture 64">
            <a:extLst>
              <a:ext uri="{FF2B5EF4-FFF2-40B4-BE49-F238E27FC236}">
                <a16:creationId xmlns:a16="http://schemas.microsoft.com/office/drawing/2014/main" id="{AE43CEDC-2BB6-0F10-6082-576BF860F556}"/>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333375" y="3721100"/>
            <a:ext cx="3476625" cy="2330450"/>
          </a:xfrm>
          <a:prstGeom prst="rect">
            <a:avLst/>
          </a:prstGeom>
        </p:spPr>
      </p:pic>
    </p:spTree>
    <p:custDataLst>
      <p:tags r:id="rId1"/>
    </p:custDataLst>
    <p:extLst>
      <p:ext uri="{BB962C8B-B14F-4D97-AF65-F5344CB8AC3E}">
        <p14:creationId xmlns:p14="http://schemas.microsoft.com/office/powerpoint/2010/main" val="42544555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BDF2C-7AD8-3E00-1AE6-4BD3C775BB1F}"/>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BB4EEF4-BD7E-1E5C-388F-70F69C411687}"/>
              </a:ext>
            </a:extLst>
          </p:cNvPr>
          <p:cNvGraphicFramePr>
            <a:graphicFrameLocks noChangeAspect="1"/>
          </p:cNvGraphicFramePr>
          <p:nvPr>
            <p:custDataLst>
              <p:tags r:id="rId2"/>
            </p:custDataLst>
            <p:extLst>
              <p:ext uri="{D42A27DB-BD31-4B8C-83A1-F6EECF244321}">
                <p14:modId xmlns:p14="http://schemas.microsoft.com/office/powerpoint/2010/main" val="2793890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92" imgH="591" progId="TCLayout.ActiveDocument.1">
                  <p:embed/>
                </p:oleObj>
              </mc:Choice>
              <mc:Fallback>
                <p:oleObj name="think-cell Slide" r:id="rId11" imgW="592" imgH="591" progId="TCLayout.ActiveDocument.1">
                  <p:embed/>
                  <p:pic>
                    <p:nvPicPr>
                      <p:cNvPr id="7" name="think-cell data - do not delete" hidden="1">
                        <a:extLst>
                          <a:ext uri="{FF2B5EF4-FFF2-40B4-BE49-F238E27FC236}">
                            <a16:creationId xmlns:a16="http://schemas.microsoft.com/office/drawing/2014/main" id="{CBB4EEF4-BD7E-1E5C-388F-70F69C41168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ED3D10A7-E1FC-20A1-53B9-F9C2C6587628}"/>
              </a:ext>
            </a:extLst>
          </p:cNvPr>
          <p:cNvSpPr>
            <a:spLocks noGrp="1"/>
          </p:cNvSpPr>
          <p:nvPr>
            <p:ph type="title"/>
          </p:nvPr>
        </p:nvSpPr>
        <p:spPr>
          <a:xfrm>
            <a:off x="330200" y="523318"/>
            <a:ext cx="11782778" cy="882788"/>
          </a:xfrm>
        </p:spPr>
        <p:txBody>
          <a:bodyPr vert="horz">
            <a:noAutofit/>
          </a:bodyPr>
          <a:lstStyle/>
          <a:p>
            <a:r>
              <a:rPr lang="en-US" dirty="0">
                <a:ea typeface="+mj-lt"/>
                <a:cs typeface="+mj-lt"/>
              </a:rPr>
              <a:t>Case study: Project Cypress set a standard for large-scale CCS, tackling the technical, operational challenges of an early adopter</a:t>
            </a:r>
          </a:p>
        </p:txBody>
      </p:sp>
      <p:sp>
        <p:nvSpPr>
          <p:cNvPr id="16" name="btfpNotesBox962619">
            <a:extLst>
              <a:ext uri="{FF2B5EF4-FFF2-40B4-BE49-F238E27FC236}">
                <a16:creationId xmlns:a16="http://schemas.microsoft.com/office/drawing/2014/main" id="{2BF11440-9AD1-467B-1E65-52AE91A4D7B6}"/>
              </a:ext>
            </a:extLst>
          </p:cNvPr>
          <p:cNvSpPr txBox="1"/>
          <p:nvPr>
            <p:custDataLst>
              <p:tags r:id="rId3"/>
            </p:custDataLst>
          </p:nvPr>
        </p:nvSpPr>
        <p:spPr bwMode="gray">
          <a:xfrm>
            <a:off x="328195" y="6272784"/>
            <a:ext cx="9105232" cy="492443"/>
          </a:xfrm>
          <a:prstGeom prst="rect">
            <a:avLst/>
          </a:prstGeom>
          <a:noFill/>
        </p:spPr>
        <p:txBody>
          <a:bodyPr vert="horz" wrap="square" lIns="0" tIns="0" rIns="0" bIns="0" rtlCol="0" anchor="b">
            <a:spAutoFit/>
          </a:bodyPr>
          <a:lstStyle/>
          <a:p>
            <a:pPr>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a:t>
            </a:r>
            <a:r>
              <a:rPr lang="en-US" sz="800" dirty="0">
                <a:solidFill>
                  <a:srgbClr val="000000"/>
                </a:solidFill>
                <a:ea typeface="+mn-lt"/>
                <a:cs typeface="+mn-lt"/>
              </a:rPr>
              <a:t>JPT, </a:t>
            </a:r>
            <a:r>
              <a:rPr lang="en-US" sz="800" dirty="0">
                <a:solidFill>
                  <a:srgbClr val="000000"/>
                </a:solidFill>
                <a:ea typeface="+mn-lt"/>
                <a:cs typeface="+mn-lt"/>
                <a:hlinkClick r:id="rId13"/>
              </a:rPr>
              <a:t>U.S. DOE Green Lights Project Cypress DAC Hub</a:t>
            </a:r>
            <a:r>
              <a:rPr lang="en-US" sz="800" dirty="0">
                <a:solidFill>
                  <a:srgbClr val="000000"/>
                </a:solidFill>
                <a:ea typeface="+mn-lt"/>
                <a:cs typeface="+mn-lt"/>
              </a:rPr>
              <a:t> (2024); </a:t>
            </a:r>
            <a:r>
              <a:rPr lang="en-US" sz="800" dirty="0" err="1">
                <a:solidFill>
                  <a:srgbClr val="000000"/>
                </a:solidFill>
                <a:ea typeface="+mn-lt"/>
                <a:cs typeface="+mn-lt"/>
              </a:rPr>
              <a:t>Batelle</a:t>
            </a:r>
            <a:r>
              <a:rPr lang="en-US" sz="800" dirty="0">
                <a:solidFill>
                  <a:srgbClr val="000000"/>
                </a:solidFill>
                <a:ea typeface="+mn-lt"/>
                <a:cs typeface="+mn-lt"/>
              </a:rPr>
              <a:t>, </a:t>
            </a:r>
            <a:r>
              <a:rPr lang="en-US" sz="800" dirty="0">
                <a:solidFill>
                  <a:srgbClr val="000000"/>
                </a:solidFill>
                <a:ea typeface="+mn-lt"/>
                <a:cs typeface="+mn-lt"/>
                <a:hlinkClick r:id="rId14"/>
              </a:rPr>
              <a:t>Project Cypress DAC Hub Team Awarded Funding from U.S. Department of Energy</a:t>
            </a:r>
            <a:r>
              <a:rPr lang="en-US" sz="800" dirty="0">
                <a:solidFill>
                  <a:srgbClr val="000000"/>
                </a:solidFill>
                <a:ea typeface="+mn-lt"/>
                <a:cs typeface="+mn-lt"/>
              </a:rPr>
              <a:t> (2024); </a:t>
            </a:r>
            <a:r>
              <a:rPr lang="en-US" sz="800" dirty="0" err="1">
                <a:solidFill>
                  <a:srgbClr val="000000"/>
                </a:solidFill>
                <a:ea typeface="+mn-lt"/>
                <a:cs typeface="+mn-lt"/>
              </a:rPr>
              <a:t>Climeworks</a:t>
            </a:r>
            <a:r>
              <a:rPr lang="en-US" sz="800" dirty="0">
                <a:solidFill>
                  <a:srgbClr val="000000"/>
                </a:solidFill>
                <a:ea typeface="+mn-lt"/>
                <a:cs typeface="+mn-lt"/>
              </a:rPr>
              <a:t>, </a:t>
            </a:r>
            <a:r>
              <a:rPr lang="en-US" sz="800" dirty="0">
                <a:solidFill>
                  <a:srgbClr val="000000"/>
                </a:solidFill>
                <a:ea typeface="+mn-lt"/>
                <a:cs typeface="+mn-lt"/>
                <a:hlinkClick r:id="rId15"/>
              </a:rPr>
              <a:t>Project Cypress Team Awarded Funding from U.S. DOE</a:t>
            </a:r>
            <a:r>
              <a:rPr lang="en-US" sz="800" dirty="0">
                <a:solidFill>
                  <a:srgbClr val="000000"/>
                </a:solidFill>
                <a:ea typeface="+mn-lt"/>
                <a:cs typeface="+mn-lt"/>
              </a:rPr>
              <a:t> (2024).</a:t>
            </a:r>
          </a:p>
          <a:p>
            <a:pPr>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lang="en-US" sz="800" dirty="0">
                <a:solidFill>
                  <a:srgbClr val="000000"/>
                </a:solidFill>
                <a:latin typeface="Arial"/>
              </a:rPr>
              <a:t>Christian Sandjaja</a:t>
            </a:r>
            <a:r>
              <a:rPr kumimoji="0" lang="en-US" sz="800" b="0" i="0" u="none" strike="noStrike" kern="1200" cap="none" spc="0" normalizeH="0" baseline="0" noProof="0" dirty="0">
                <a:ln>
                  <a:noFill/>
                </a:ln>
                <a:solidFill>
                  <a:srgbClr val="000000"/>
                </a:solidFill>
                <a:effectLst/>
                <a:uLnTx/>
                <a:uFillTx/>
                <a:latin typeface="Arial"/>
                <a:ea typeface="+mn-ea"/>
                <a:cs typeface="+mn-cs"/>
              </a:rPr>
              <a:t>, Hyae Ryung Kim, and </a:t>
            </a:r>
            <a:r>
              <a:rPr lang="en-US" sz="800" dirty="0">
                <a:solidFill>
                  <a:srgbClr val="000000"/>
                </a:solidFill>
                <a:hlinkClick r:id="rId16"/>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7"/>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18"/>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lang="en-US" sz="800" b="0" i="0" u="none" strike="noStrike" kern="1200" cap="none" spc="0" normalizeH="0" baseline="0" noProof="0" dirty="0">
              <a:ln>
                <a:noFill/>
              </a:ln>
              <a:solidFill>
                <a:srgbClr val="000000"/>
              </a:solidFill>
              <a:effectLst/>
              <a:uLnTx/>
              <a:uFillTx/>
              <a:latin typeface="Arial"/>
              <a:cs typeface="Arial"/>
            </a:endParaRPr>
          </a:p>
        </p:txBody>
      </p:sp>
      <p:sp>
        <p:nvSpPr>
          <p:cNvPr id="19" name="Rectangle 18">
            <a:extLst>
              <a:ext uri="{FF2B5EF4-FFF2-40B4-BE49-F238E27FC236}">
                <a16:creationId xmlns:a16="http://schemas.microsoft.com/office/drawing/2014/main" id="{39B52B4A-8BE1-530E-6CDB-3BAB46FA1C70}"/>
              </a:ext>
            </a:extLst>
          </p:cNvPr>
          <p:cNvSpPr/>
          <p:nvPr/>
        </p:nvSpPr>
        <p:spPr bwMode="gray">
          <a:xfrm>
            <a:off x="495884" y="68051"/>
            <a:ext cx="2430196" cy="36576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a:solidFill>
                  <a:srgbClr val="FFFFFF"/>
                </a:solidFill>
                <a:latin typeface="Arial"/>
              </a:rPr>
              <a:t>DAC</a:t>
            </a:r>
            <a:endParaRPr lang="en-US"/>
          </a:p>
        </p:txBody>
      </p:sp>
      <p:sp>
        <p:nvSpPr>
          <p:cNvPr id="20" name="Oval 19">
            <a:extLst>
              <a:ext uri="{FF2B5EF4-FFF2-40B4-BE49-F238E27FC236}">
                <a16:creationId xmlns:a16="http://schemas.microsoft.com/office/drawing/2014/main" id="{EFF28664-249B-0F3D-B534-195441A30F25}"/>
              </a:ext>
            </a:extLst>
          </p:cNvPr>
          <p:cNvSpPr/>
          <p:nvPr/>
        </p:nvSpPr>
        <p:spPr bwMode="gray">
          <a:xfrm>
            <a:off x="0" y="45720"/>
            <a:ext cx="416560" cy="406400"/>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r>
              <a:rPr lang="en-US" sz="1600" b="1">
                <a:solidFill>
                  <a:srgbClr val="FFFFFF"/>
                </a:solidFill>
                <a:latin typeface="Arial"/>
                <a:cs typeface="Arial"/>
              </a:rPr>
              <a:t>1</a:t>
            </a:r>
          </a:p>
        </p:txBody>
      </p:sp>
      <p:grpSp>
        <p:nvGrpSpPr>
          <p:cNvPr id="9" name="btfpColumnHeaderBox768085">
            <a:extLst>
              <a:ext uri="{FF2B5EF4-FFF2-40B4-BE49-F238E27FC236}">
                <a16:creationId xmlns:a16="http://schemas.microsoft.com/office/drawing/2014/main" id="{C69C6789-8DAF-4FE1-EFBD-843EBAA9CE01}"/>
              </a:ext>
            </a:extLst>
          </p:cNvPr>
          <p:cNvGrpSpPr/>
          <p:nvPr>
            <p:custDataLst>
              <p:tags r:id="rId4"/>
            </p:custDataLst>
          </p:nvPr>
        </p:nvGrpSpPr>
        <p:grpSpPr>
          <a:xfrm>
            <a:off x="330200" y="1533106"/>
            <a:ext cx="3482975" cy="318997"/>
            <a:chOff x="330200" y="1533106"/>
            <a:chExt cx="5495528" cy="318997"/>
          </a:xfrm>
        </p:grpSpPr>
        <p:sp>
          <p:nvSpPr>
            <p:cNvPr id="5" name="btfpColumnHeaderBoxText768085">
              <a:extLst>
                <a:ext uri="{FF2B5EF4-FFF2-40B4-BE49-F238E27FC236}">
                  <a16:creationId xmlns:a16="http://schemas.microsoft.com/office/drawing/2014/main" id="{800EBA94-6CB6-1492-223F-87E57EC222CE}"/>
                </a:ext>
              </a:extLst>
            </p:cNvPr>
            <p:cNvSpPr txBox="1"/>
            <p:nvPr/>
          </p:nvSpPr>
          <p:spPr bwMode="gray">
            <a:xfrm>
              <a:off x="330200" y="1533106"/>
              <a:ext cx="5495528" cy="315913"/>
            </a:xfrm>
            <a:prstGeom prst="rect">
              <a:avLst/>
            </a:prstGeom>
            <a:noFill/>
          </p:spPr>
          <p:txBody>
            <a:bodyPr vert="horz" wrap="square" lIns="36036" tIns="36036" rIns="36036" bIns="36036" rtlCol="0" anchor="b">
              <a:spAutoFit/>
            </a:bodyPr>
            <a:lstStyle/>
            <a:p>
              <a:r>
                <a:rPr lang="en-US" sz="1600" b="1" dirty="0">
                  <a:solidFill>
                    <a:srgbClr val="000000"/>
                  </a:solidFill>
                </a:rPr>
                <a:t>Plant overview</a:t>
              </a:r>
            </a:p>
          </p:txBody>
        </p:sp>
        <p:cxnSp>
          <p:nvCxnSpPr>
            <p:cNvPr id="8" name="btfpColumnHeaderBoxLine768085">
              <a:extLst>
                <a:ext uri="{FF2B5EF4-FFF2-40B4-BE49-F238E27FC236}">
                  <a16:creationId xmlns:a16="http://schemas.microsoft.com/office/drawing/2014/main" id="{241028DD-F241-0C04-7858-AD2A8C28B29D}"/>
                </a:ext>
              </a:extLst>
            </p:cNvPr>
            <p:cNvCxnSpPr/>
            <p:nvPr/>
          </p:nvCxnSpPr>
          <p:spPr bwMode="gray">
            <a:xfrm>
              <a:off x="330200" y="1852103"/>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14" name="btfpBulletedList461076">
            <a:extLst>
              <a:ext uri="{FF2B5EF4-FFF2-40B4-BE49-F238E27FC236}">
                <a16:creationId xmlns:a16="http://schemas.microsoft.com/office/drawing/2014/main" id="{EC8E4A6D-8A55-1BDB-FF3D-8E2A1E97858F}"/>
              </a:ext>
            </a:extLst>
          </p:cNvPr>
          <p:cNvSpPr txBox="1"/>
          <p:nvPr>
            <p:custDataLst>
              <p:tags r:id="rId5"/>
            </p:custDataLst>
          </p:nvPr>
        </p:nvSpPr>
        <p:spPr bwMode="gray">
          <a:xfrm>
            <a:off x="330200" y="1979103"/>
            <a:ext cx="3483504" cy="1734697"/>
          </a:xfrm>
          <a:prstGeom prst="rect">
            <a:avLst/>
          </a:prstGeom>
          <a:noFill/>
        </p:spPr>
        <p:txBody>
          <a:bodyPr vert="horz" wrap="square" lIns="36000" tIns="36000" rIns="36000" bIns="36000" rtlCol="0" anchor="t">
            <a:spAutoFit/>
          </a:bodyPr>
          <a:lstStyle/>
          <a:p>
            <a:pPr marL="171450" indent="-171450">
              <a:buFont typeface="Arial"/>
              <a:buChar char="•"/>
            </a:pPr>
            <a:r>
              <a:rPr lang="en-US" sz="1200" dirty="0">
                <a:ea typeface="+mn-lt"/>
                <a:cs typeface="+mn-lt"/>
              </a:rPr>
              <a:t>Project Cypress, set to be the </a:t>
            </a:r>
            <a:r>
              <a:rPr lang="en-US" sz="1200" b="1" dirty="0">
                <a:ea typeface="+mn-lt"/>
                <a:cs typeface="+mn-lt"/>
              </a:rPr>
              <a:t>biggest DAC by capacity,</a:t>
            </a:r>
            <a:r>
              <a:rPr lang="en-US" sz="1200" dirty="0">
                <a:ea typeface="+mn-lt"/>
                <a:cs typeface="+mn-lt"/>
              </a:rPr>
              <a:t> will be built in Louisiana by Battelle, </a:t>
            </a:r>
            <a:r>
              <a:rPr lang="en-US" sz="1200" dirty="0" err="1">
                <a:ea typeface="+mn-lt"/>
                <a:cs typeface="+mn-lt"/>
              </a:rPr>
              <a:t>Climeworks</a:t>
            </a:r>
            <a:r>
              <a:rPr lang="en-US" sz="1200" dirty="0">
                <a:ea typeface="+mn-lt"/>
                <a:cs typeface="+mn-lt"/>
              </a:rPr>
              <a:t>, and Heirloom.</a:t>
            </a:r>
            <a:endParaRPr lang="en-US" dirty="0">
              <a:ea typeface="+mn-lt"/>
              <a:cs typeface="+mn-lt"/>
            </a:endParaRPr>
          </a:p>
          <a:p>
            <a:pPr marL="171450" indent="-171450">
              <a:buFont typeface="Arial"/>
              <a:buChar char="•"/>
            </a:pPr>
            <a:endParaRPr lang="en-US" sz="1200" dirty="0">
              <a:ea typeface="+mn-lt"/>
              <a:cs typeface="+mn-lt"/>
            </a:endParaRPr>
          </a:p>
          <a:p>
            <a:pPr marL="171450" indent="-171450">
              <a:buFont typeface="Arial"/>
              <a:buChar char="•"/>
            </a:pPr>
            <a:r>
              <a:rPr lang="en-US" sz="1200" dirty="0">
                <a:ea typeface="+mn-lt"/>
                <a:cs typeface="+mn-lt"/>
              </a:rPr>
              <a:t>It will </a:t>
            </a:r>
            <a:r>
              <a:rPr lang="en-US" sz="1200" b="1" dirty="0">
                <a:ea typeface="+mn-lt"/>
                <a:cs typeface="+mn-lt"/>
              </a:rPr>
              <a:t>use renewable energy </a:t>
            </a:r>
            <a:r>
              <a:rPr lang="en-US" sz="1200" dirty="0">
                <a:ea typeface="+mn-lt"/>
                <a:cs typeface="+mn-lt"/>
              </a:rPr>
              <a:t>to power DAC technology, capturing carbon dioxide for </a:t>
            </a:r>
            <a:r>
              <a:rPr lang="en-US" sz="1200" b="1" dirty="0">
                <a:ea typeface="+mn-lt"/>
                <a:cs typeface="+mn-lt"/>
              </a:rPr>
              <a:t>permanent storage </a:t>
            </a:r>
            <a:r>
              <a:rPr lang="en-US" sz="1200" dirty="0">
                <a:ea typeface="+mn-lt"/>
                <a:cs typeface="+mn-lt"/>
              </a:rPr>
              <a:t>on privately owned land in Calcasieu Parish.</a:t>
            </a:r>
            <a:endParaRPr lang="en-US" dirty="0">
              <a:ea typeface="+mn-lt"/>
              <a:cs typeface="+mn-lt"/>
            </a:endParaRPr>
          </a:p>
          <a:p>
            <a:pPr marL="171450" indent="-171450">
              <a:buFont typeface="Arial"/>
              <a:buChar char="•"/>
            </a:pPr>
            <a:endParaRPr lang="en-US" sz="1200" dirty="0">
              <a:cs typeface="Arial"/>
            </a:endParaRPr>
          </a:p>
        </p:txBody>
      </p:sp>
      <p:grpSp>
        <p:nvGrpSpPr>
          <p:cNvPr id="21" name="btfpColumnHeaderBox768085">
            <a:extLst>
              <a:ext uri="{FF2B5EF4-FFF2-40B4-BE49-F238E27FC236}">
                <a16:creationId xmlns:a16="http://schemas.microsoft.com/office/drawing/2014/main" id="{B03F044C-F91C-B469-278C-AEF9A8F50D0C}"/>
              </a:ext>
            </a:extLst>
          </p:cNvPr>
          <p:cNvGrpSpPr/>
          <p:nvPr>
            <p:custDataLst>
              <p:tags r:id="rId6"/>
            </p:custDataLst>
          </p:nvPr>
        </p:nvGrpSpPr>
        <p:grpSpPr>
          <a:xfrm>
            <a:off x="4354513" y="1533106"/>
            <a:ext cx="3482975" cy="318997"/>
            <a:chOff x="330200" y="1533106"/>
            <a:chExt cx="5495528" cy="318997"/>
          </a:xfrm>
        </p:grpSpPr>
        <p:sp>
          <p:nvSpPr>
            <p:cNvPr id="17" name="btfpColumnHeaderBoxText768085">
              <a:extLst>
                <a:ext uri="{FF2B5EF4-FFF2-40B4-BE49-F238E27FC236}">
                  <a16:creationId xmlns:a16="http://schemas.microsoft.com/office/drawing/2014/main" id="{7749B8A5-86A5-B3D4-3346-4A47623965D2}"/>
                </a:ext>
              </a:extLst>
            </p:cNvPr>
            <p:cNvSpPr txBox="1"/>
            <p:nvPr/>
          </p:nvSpPr>
          <p:spPr bwMode="gray">
            <a:xfrm>
              <a:off x="330200" y="1533106"/>
              <a:ext cx="5495528" cy="315913"/>
            </a:xfrm>
            <a:prstGeom prst="rect">
              <a:avLst/>
            </a:prstGeom>
            <a:noFill/>
          </p:spPr>
          <p:txBody>
            <a:bodyPr vert="horz" wrap="square" lIns="36036" tIns="36036" rIns="36036" bIns="36036" rtlCol="0" anchor="b">
              <a:spAutoFit/>
            </a:bodyPr>
            <a:lstStyle/>
            <a:p>
              <a:r>
                <a:rPr lang="en-US" sz="1600" b="1" dirty="0">
                  <a:solidFill>
                    <a:srgbClr val="000000"/>
                  </a:solidFill>
                </a:rPr>
                <a:t>CCS implementation &amp; expansion</a:t>
              </a:r>
            </a:p>
          </p:txBody>
        </p:sp>
        <p:cxnSp>
          <p:nvCxnSpPr>
            <p:cNvPr id="18" name="btfpColumnHeaderBoxLine768085">
              <a:extLst>
                <a:ext uri="{FF2B5EF4-FFF2-40B4-BE49-F238E27FC236}">
                  <a16:creationId xmlns:a16="http://schemas.microsoft.com/office/drawing/2014/main" id="{DBA4EB3D-A3AD-B021-7130-F78C7028B81A}"/>
                </a:ext>
              </a:extLst>
            </p:cNvPr>
            <p:cNvCxnSpPr/>
            <p:nvPr/>
          </p:nvCxnSpPr>
          <p:spPr bwMode="gray">
            <a:xfrm>
              <a:off x="330200" y="1852103"/>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28" name="btfpBulletedList461076">
            <a:extLst>
              <a:ext uri="{FF2B5EF4-FFF2-40B4-BE49-F238E27FC236}">
                <a16:creationId xmlns:a16="http://schemas.microsoft.com/office/drawing/2014/main" id="{D742678E-3B02-BA61-E2F1-758BF8FA7E84}"/>
              </a:ext>
            </a:extLst>
          </p:cNvPr>
          <p:cNvSpPr txBox="1"/>
          <p:nvPr>
            <p:custDataLst>
              <p:tags r:id="rId7"/>
            </p:custDataLst>
          </p:nvPr>
        </p:nvSpPr>
        <p:spPr bwMode="gray">
          <a:xfrm>
            <a:off x="4354513" y="1979103"/>
            <a:ext cx="3483504" cy="1919363"/>
          </a:xfrm>
          <a:prstGeom prst="rect">
            <a:avLst/>
          </a:prstGeom>
          <a:noFill/>
        </p:spPr>
        <p:txBody>
          <a:bodyPr vert="horz" wrap="square" lIns="36000" tIns="36000" rIns="36000" bIns="36000" rtlCol="0" anchor="t">
            <a:spAutoFit/>
          </a:bodyPr>
          <a:lstStyle/>
          <a:p>
            <a:pPr marL="171450" indent="-171450">
              <a:buFont typeface="Arial"/>
              <a:buChar char="•"/>
            </a:pPr>
            <a:r>
              <a:rPr lang="en-US" sz="1200" dirty="0">
                <a:ea typeface="+mn-lt"/>
                <a:cs typeface="+mn-lt"/>
              </a:rPr>
              <a:t>The project partners with Gulf Coast Sequestration for carbon storage and </a:t>
            </a:r>
            <a:r>
              <a:rPr lang="en-US" sz="1200" b="1" dirty="0">
                <a:ea typeface="+mn-lt"/>
                <a:cs typeface="+mn-lt"/>
              </a:rPr>
              <a:t>prioritizes community engagement </a:t>
            </a:r>
            <a:r>
              <a:rPr lang="en-US" sz="1200" dirty="0">
                <a:ea typeface="+mn-lt"/>
                <a:cs typeface="+mn-lt"/>
              </a:rPr>
              <a:t>through local outreach and plans for a Community Engagement Council.</a:t>
            </a:r>
            <a:endParaRPr lang="en-US" dirty="0">
              <a:ea typeface="+mn-lt"/>
              <a:cs typeface="+mn-lt"/>
            </a:endParaRPr>
          </a:p>
          <a:p>
            <a:pPr marL="171450" indent="-171450">
              <a:buFont typeface="Arial"/>
              <a:buChar char="•"/>
            </a:pPr>
            <a:endParaRPr lang="en-US" sz="1200" dirty="0">
              <a:ea typeface="+mn-lt"/>
              <a:cs typeface="+mn-lt"/>
            </a:endParaRPr>
          </a:p>
          <a:p>
            <a:pPr marL="171450" indent="-171450">
              <a:buFont typeface="Arial"/>
              <a:buChar char="•"/>
            </a:pPr>
            <a:r>
              <a:rPr lang="en-US" sz="1200" dirty="0">
                <a:ea typeface="+mn-lt"/>
                <a:cs typeface="+mn-lt"/>
              </a:rPr>
              <a:t>The actual capacity will </a:t>
            </a:r>
            <a:r>
              <a:rPr lang="en-US" sz="1200" b="1" dirty="0">
                <a:ea typeface="+mn-lt"/>
                <a:cs typeface="+mn-lt"/>
              </a:rPr>
              <a:t>depend on various factors, </a:t>
            </a:r>
            <a:r>
              <a:rPr lang="en-US" sz="1200" dirty="0">
                <a:ea typeface="+mn-lt"/>
                <a:cs typeface="+mn-lt"/>
              </a:rPr>
              <a:t>including technological advancements, operational efficiencies, and successful implementation.</a:t>
            </a:r>
            <a:endParaRPr lang="en-US" dirty="0">
              <a:ea typeface="+mn-lt"/>
              <a:cs typeface="+mn-lt"/>
            </a:endParaRPr>
          </a:p>
        </p:txBody>
      </p:sp>
      <p:grpSp>
        <p:nvGrpSpPr>
          <p:cNvPr id="35" name="btfpColumnHeaderBox768085">
            <a:extLst>
              <a:ext uri="{FF2B5EF4-FFF2-40B4-BE49-F238E27FC236}">
                <a16:creationId xmlns:a16="http://schemas.microsoft.com/office/drawing/2014/main" id="{DCABE725-B615-1932-6DD3-1B761B0B5A4F}"/>
              </a:ext>
            </a:extLst>
          </p:cNvPr>
          <p:cNvGrpSpPr/>
          <p:nvPr>
            <p:custDataLst>
              <p:tags r:id="rId8"/>
            </p:custDataLst>
          </p:nvPr>
        </p:nvGrpSpPr>
        <p:grpSpPr>
          <a:xfrm>
            <a:off x="8378825" y="1533106"/>
            <a:ext cx="3482975" cy="318997"/>
            <a:chOff x="330200" y="1533106"/>
            <a:chExt cx="5495528" cy="318997"/>
          </a:xfrm>
        </p:grpSpPr>
        <p:sp>
          <p:nvSpPr>
            <p:cNvPr id="33" name="btfpColumnHeaderBoxText768085">
              <a:extLst>
                <a:ext uri="{FF2B5EF4-FFF2-40B4-BE49-F238E27FC236}">
                  <a16:creationId xmlns:a16="http://schemas.microsoft.com/office/drawing/2014/main" id="{6926DCD2-A6CC-679E-3307-0386541A6769}"/>
                </a:ext>
              </a:extLst>
            </p:cNvPr>
            <p:cNvSpPr txBox="1"/>
            <p:nvPr/>
          </p:nvSpPr>
          <p:spPr bwMode="gray">
            <a:xfrm>
              <a:off x="330200" y="1533106"/>
              <a:ext cx="5495528" cy="315913"/>
            </a:xfrm>
            <a:prstGeom prst="rect">
              <a:avLst/>
            </a:prstGeom>
            <a:noFill/>
          </p:spPr>
          <p:txBody>
            <a:bodyPr vert="horz" wrap="square" lIns="36036" tIns="36036" rIns="36036" bIns="36036" rtlCol="0" anchor="b">
              <a:spAutoFit/>
            </a:bodyPr>
            <a:lstStyle/>
            <a:p>
              <a:r>
                <a:rPr lang="en-US" sz="1600" b="1" dirty="0">
                  <a:solidFill>
                    <a:srgbClr val="000000"/>
                  </a:solidFill>
                </a:rPr>
                <a:t>Key statistics</a:t>
              </a:r>
            </a:p>
          </p:txBody>
        </p:sp>
        <p:cxnSp>
          <p:nvCxnSpPr>
            <p:cNvPr id="34" name="btfpColumnHeaderBoxLine768085">
              <a:extLst>
                <a:ext uri="{FF2B5EF4-FFF2-40B4-BE49-F238E27FC236}">
                  <a16:creationId xmlns:a16="http://schemas.microsoft.com/office/drawing/2014/main" id="{0A98905B-2FB2-98AA-284C-96FDA6614802}"/>
                </a:ext>
              </a:extLst>
            </p:cNvPr>
            <p:cNvCxnSpPr/>
            <p:nvPr/>
          </p:nvCxnSpPr>
          <p:spPr bwMode="gray">
            <a:xfrm>
              <a:off x="330200" y="1852103"/>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7FD10552-C14C-A945-8051-0633A4E26B66}"/>
              </a:ext>
            </a:extLst>
          </p:cNvPr>
          <p:cNvGrpSpPr/>
          <p:nvPr/>
        </p:nvGrpSpPr>
        <p:grpSpPr>
          <a:xfrm>
            <a:off x="8460105" y="1921105"/>
            <a:ext cx="3396933" cy="824935"/>
            <a:chOff x="8460105" y="2015821"/>
            <a:chExt cx="3396933" cy="824935"/>
          </a:xfrm>
        </p:grpSpPr>
        <p:sp>
          <p:nvSpPr>
            <p:cNvPr id="37" name="TextBox 36">
              <a:extLst>
                <a:ext uri="{FF2B5EF4-FFF2-40B4-BE49-F238E27FC236}">
                  <a16:creationId xmlns:a16="http://schemas.microsoft.com/office/drawing/2014/main" id="{F06865C1-9F9B-478C-79E5-06B19BD02785}"/>
                </a:ext>
              </a:extLst>
            </p:cNvPr>
            <p:cNvSpPr txBox="1"/>
            <p:nvPr/>
          </p:nvSpPr>
          <p:spPr bwMode="gray">
            <a:xfrm>
              <a:off x="8460105" y="2275610"/>
              <a:ext cx="3396933" cy="565146"/>
            </a:xfrm>
            <a:prstGeom prst="rect">
              <a:avLst/>
            </a:prstGeom>
            <a:noFill/>
          </p:spPr>
          <p:txBody>
            <a:bodyPr wrap="square" lIns="36000" tIns="36000" rIns="36000" bIns="36000" rtlCol="0" anchor="t">
              <a:spAutoFit/>
            </a:bodyPr>
            <a:lstStyle/>
            <a:p>
              <a:r>
                <a:rPr lang="en-US" sz="3200" b="1" dirty="0">
                  <a:solidFill>
                    <a:schemeClr val="accent1"/>
                  </a:solidFill>
                </a:rPr>
                <a:t>1M</a:t>
              </a:r>
              <a:r>
                <a:rPr lang="en-US" sz="1600" dirty="0"/>
                <a:t> </a:t>
              </a:r>
              <a:r>
                <a:rPr lang="en-US" sz="1200" dirty="0"/>
                <a:t>tons of CO</a:t>
              </a:r>
              <a:r>
                <a:rPr lang="en-US" sz="1200" baseline="-25000" dirty="0"/>
                <a:t>2</a:t>
              </a:r>
              <a:r>
                <a:rPr lang="en-US" sz="1200" dirty="0"/>
                <a:t> per year</a:t>
              </a:r>
              <a:endParaRPr lang="en-US" sz="1600" baseline="-25000" dirty="0"/>
            </a:p>
          </p:txBody>
        </p:sp>
        <p:sp>
          <p:nvSpPr>
            <p:cNvPr id="38" name="TextBox 37">
              <a:extLst>
                <a:ext uri="{FF2B5EF4-FFF2-40B4-BE49-F238E27FC236}">
                  <a16:creationId xmlns:a16="http://schemas.microsoft.com/office/drawing/2014/main" id="{B148783A-94F9-77BF-E1C5-BA02309D3657}"/>
                </a:ext>
              </a:extLst>
            </p:cNvPr>
            <p:cNvSpPr txBox="1"/>
            <p:nvPr/>
          </p:nvSpPr>
          <p:spPr bwMode="gray">
            <a:xfrm>
              <a:off x="8460105" y="2015821"/>
              <a:ext cx="3169920" cy="318924"/>
            </a:xfrm>
            <a:prstGeom prst="rect">
              <a:avLst/>
            </a:prstGeom>
            <a:noFill/>
          </p:spPr>
          <p:txBody>
            <a:bodyPr wrap="square" lIns="36000" tIns="36000" rIns="36000" bIns="36000" rtlCol="0" anchor="t">
              <a:spAutoFit/>
            </a:bodyPr>
            <a:lstStyle/>
            <a:p>
              <a:r>
                <a:rPr lang="en-US" sz="1600" b="1" i="1"/>
                <a:t>Designed to capture…</a:t>
              </a:r>
            </a:p>
          </p:txBody>
        </p:sp>
      </p:grpSp>
      <p:grpSp>
        <p:nvGrpSpPr>
          <p:cNvPr id="43" name="Group 42">
            <a:extLst>
              <a:ext uri="{FF2B5EF4-FFF2-40B4-BE49-F238E27FC236}">
                <a16:creationId xmlns:a16="http://schemas.microsoft.com/office/drawing/2014/main" id="{9F36BDF8-B741-C5B9-C2D7-F192B115A18F}"/>
              </a:ext>
            </a:extLst>
          </p:cNvPr>
          <p:cNvGrpSpPr/>
          <p:nvPr/>
        </p:nvGrpSpPr>
        <p:grpSpPr>
          <a:xfrm>
            <a:off x="8460105" y="2904147"/>
            <a:ext cx="3401695" cy="984343"/>
            <a:chOff x="8460105" y="3067446"/>
            <a:chExt cx="3401695" cy="984343"/>
          </a:xfrm>
        </p:grpSpPr>
        <p:sp>
          <p:nvSpPr>
            <p:cNvPr id="41" name="TextBox 40">
              <a:extLst>
                <a:ext uri="{FF2B5EF4-FFF2-40B4-BE49-F238E27FC236}">
                  <a16:creationId xmlns:a16="http://schemas.microsoft.com/office/drawing/2014/main" id="{AA5A292B-696E-66BF-DD4F-2D36CAAD717C}"/>
                </a:ext>
              </a:extLst>
            </p:cNvPr>
            <p:cNvSpPr txBox="1"/>
            <p:nvPr/>
          </p:nvSpPr>
          <p:spPr bwMode="gray">
            <a:xfrm>
              <a:off x="8460105" y="3425088"/>
              <a:ext cx="3401695" cy="626701"/>
            </a:xfrm>
            <a:prstGeom prst="rect">
              <a:avLst/>
            </a:prstGeom>
            <a:noFill/>
          </p:spPr>
          <p:txBody>
            <a:bodyPr wrap="square" lIns="36000" tIns="36000" rIns="36000" bIns="36000" rtlCol="0" anchor="t">
              <a:spAutoFit/>
            </a:bodyPr>
            <a:lstStyle/>
            <a:p>
              <a:r>
                <a:rPr lang="en-US" sz="3600" b="1" dirty="0">
                  <a:solidFill>
                    <a:srgbClr val="009DDC"/>
                  </a:solidFill>
                  <a:ea typeface="+mn-lt"/>
                  <a:cs typeface="+mn-lt"/>
                </a:rPr>
                <a:t>2026-27</a:t>
              </a:r>
              <a:endParaRPr lang="en-US" sz="1600" dirty="0">
                <a:cs typeface="Arial"/>
              </a:endParaRPr>
            </a:p>
          </p:txBody>
        </p:sp>
        <p:sp>
          <p:nvSpPr>
            <p:cNvPr id="42" name="TextBox 41">
              <a:extLst>
                <a:ext uri="{FF2B5EF4-FFF2-40B4-BE49-F238E27FC236}">
                  <a16:creationId xmlns:a16="http://schemas.microsoft.com/office/drawing/2014/main" id="{E7E0A8D8-620A-8F6E-B1AD-7B89C9C546BD}"/>
                </a:ext>
              </a:extLst>
            </p:cNvPr>
            <p:cNvSpPr txBox="1"/>
            <p:nvPr/>
          </p:nvSpPr>
          <p:spPr bwMode="gray">
            <a:xfrm>
              <a:off x="8460105" y="3067446"/>
              <a:ext cx="3398520" cy="318924"/>
            </a:xfrm>
            <a:prstGeom prst="rect">
              <a:avLst/>
            </a:prstGeom>
            <a:noFill/>
          </p:spPr>
          <p:txBody>
            <a:bodyPr wrap="square" lIns="36000" tIns="36000" rIns="36000" bIns="36000" rtlCol="0" anchor="t">
              <a:spAutoFit/>
            </a:bodyPr>
            <a:lstStyle/>
            <a:p>
              <a:r>
                <a:rPr lang="en-US" sz="1600" b="1" i="1" dirty="0"/>
                <a:t>Expected to start operations in...</a:t>
              </a:r>
              <a:endParaRPr lang="en-US" dirty="0"/>
            </a:p>
          </p:txBody>
        </p:sp>
      </p:grpSp>
      <p:grpSp>
        <p:nvGrpSpPr>
          <p:cNvPr id="47" name="Group 46">
            <a:extLst>
              <a:ext uri="{FF2B5EF4-FFF2-40B4-BE49-F238E27FC236}">
                <a16:creationId xmlns:a16="http://schemas.microsoft.com/office/drawing/2014/main" id="{B6C2155F-85AB-2D63-B094-7AB67ABD180C}"/>
              </a:ext>
            </a:extLst>
          </p:cNvPr>
          <p:cNvGrpSpPr/>
          <p:nvPr/>
        </p:nvGrpSpPr>
        <p:grpSpPr>
          <a:xfrm>
            <a:off x="8460105" y="3990553"/>
            <a:ext cx="3396933" cy="1101769"/>
            <a:chOff x="8460105" y="4038097"/>
            <a:chExt cx="3396933" cy="1101769"/>
          </a:xfrm>
        </p:grpSpPr>
        <p:sp>
          <p:nvSpPr>
            <p:cNvPr id="45" name="TextBox 44">
              <a:extLst>
                <a:ext uri="{FF2B5EF4-FFF2-40B4-BE49-F238E27FC236}">
                  <a16:creationId xmlns:a16="http://schemas.microsoft.com/office/drawing/2014/main" id="{F4B18AF5-B6E0-A98D-14F3-26A440575641}"/>
                </a:ext>
              </a:extLst>
            </p:cNvPr>
            <p:cNvSpPr txBox="1"/>
            <p:nvPr/>
          </p:nvSpPr>
          <p:spPr bwMode="gray">
            <a:xfrm>
              <a:off x="8460105" y="4574720"/>
              <a:ext cx="3396933" cy="565146"/>
            </a:xfrm>
            <a:prstGeom prst="rect">
              <a:avLst/>
            </a:prstGeom>
            <a:noFill/>
          </p:spPr>
          <p:txBody>
            <a:bodyPr wrap="square" lIns="36000" tIns="36000" rIns="36000" bIns="36000" rtlCol="0" anchor="t">
              <a:spAutoFit/>
            </a:bodyPr>
            <a:lstStyle/>
            <a:p>
              <a:r>
                <a:rPr lang="en-US" sz="3200" b="1" dirty="0">
                  <a:solidFill>
                    <a:schemeClr val="accent1"/>
                  </a:solidFill>
                </a:rPr>
                <a:t>$600M</a:t>
              </a:r>
              <a:endParaRPr lang="en-US" sz="1200" dirty="0">
                <a:cs typeface="Arial"/>
              </a:endParaRPr>
            </a:p>
          </p:txBody>
        </p:sp>
        <p:sp>
          <p:nvSpPr>
            <p:cNvPr id="46" name="TextBox 45">
              <a:extLst>
                <a:ext uri="{FF2B5EF4-FFF2-40B4-BE49-F238E27FC236}">
                  <a16:creationId xmlns:a16="http://schemas.microsoft.com/office/drawing/2014/main" id="{35556D32-77BD-E6FC-FA8B-75C32290102A}"/>
                </a:ext>
              </a:extLst>
            </p:cNvPr>
            <p:cNvSpPr txBox="1"/>
            <p:nvPr/>
          </p:nvSpPr>
          <p:spPr bwMode="gray">
            <a:xfrm>
              <a:off x="8460105" y="4038097"/>
              <a:ext cx="3169920" cy="565146"/>
            </a:xfrm>
            <a:prstGeom prst="rect">
              <a:avLst/>
            </a:prstGeom>
            <a:noFill/>
          </p:spPr>
          <p:txBody>
            <a:bodyPr wrap="square" lIns="36000" tIns="36000" rIns="36000" bIns="36000" rtlCol="0" anchor="t">
              <a:spAutoFit/>
            </a:bodyPr>
            <a:lstStyle/>
            <a:p>
              <a:r>
                <a:rPr lang="en-US" sz="1600" b="1" i="1" dirty="0"/>
                <a:t>Received public funding by the U.S. DOE for...</a:t>
              </a:r>
              <a:endParaRPr lang="en-US" dirty="0">
                <a:cs typeface="Arial"/>
              </a:endParaRPr>
            </a:p>
          </p:txBody>
        </p:sp>
      </p:grpSp>
      <p:cxnSp>
        <p:nvCxnSpPr>
          <p:cNvPr id="49" name="Straight Connector 48">
            <a:extLst>
              <a:ext uri="{FF2B5EF4-FFF2-40B4-BE49-F238E27FC236}">
                <a16:creationId xmlns:a16="http://schemas.microsoft.com/office/drawing/2014/main" id="{2C677B5E-A094-1301-8A43-C704110C0A3D}"/>
              </a:ext>
            </a:extLst>
          </p:cNvPr>
          <p:cNvCxnSpPr>
            <a:cxnSpLocks/>
          </p:cNvCxnSpPr>
          <p:nvPr/>
        </p:nvCxnSpPr>
        <p:spPr bwMode="gray">
          <a:xfrm>
            <a:off x="8377238" y="2852587"/>
            <a:ext cx="1545908" cy="0"/>
          </a:xfrm>
          <a:prstGeom prst="line">
            <a:avLst/>
          </a:prstGeom>
          <a:ln w="28575" cap="flat">
            <a:solidFill>
              <a:schemeClr val="bg1">
                <a:lumMod val="65000"/>
              </a:schemeClr>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C5DA0A4-9751-3C8E-92D9-B5C6B8FEEDAF}"/>
              </a:ext>
            </a:extLst>
          </p:cNvPr>
          <p:cNvCxnSpPr>
            <a:cxnSpLocks/>
          </p:cNvCxnSpPr>
          <p:nvPr/>
        </p:nvCxnSpPr>
        <p:spPr bwMode="gray">
          <a:xfrm>
            <a:off x="8462963" y="3941235"/>
            <a:ext cx="1545908" cy="0"/>
          </a:xfrm>
          <a:prstGeom prst="line">
            <a:avLst/>
          </a:prstGeom>
          <a:ln w="28575" cap="flat">
            <a:solidFill>
              <a:schemeClr val="bg1">
                <a:lumMod val="65000"/>
              </a:schemeClr>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53" name="btfpSequenceArrow108995">
            <a:extLst>
              <a:ext uri="{FF2B5EF4-FFF2-40B4-BE49-F238E27FC236}">
                <a16:creationId xmlns:a16="http://schemas.microsoft.com/office/drawing/2014/main" id="{552CAD53-FC19-3057-DA4C-8CB812AB2849}"/>
              </a:ext>
            </a:extLst>
          </p:cNvPr>
          <p:cNvSpPr/>
          <p:nvPr/>
        </p:nvSpPr>
        <p:spPr bwMode="gray">
          <a:xfrm>
            <a:off x="3961661" y="2258524"/>
            <a:ext cx="252255" cy="972980"/>
          </a:xfrm>
          <a:custGeom>
            <a:avLst/>
            <a:gdLst/>
            <a:ahLst/>
            <a:cxnLst/>
            <a:rect l="0" t="0" r="0" b="0"/>
            <a:pathLst>
              <a:path w="252255" h="972980">
                <a:moveTo>
                  <a:pt x="38100" y="0"/>
                </a:moveTo>
                <a:lnTo>
                  <a:pt x="252254" y="486489"/>
                </a:lnTo>
                <a:lnTo>
                  <a:pt x="38100" y="972979"/>
                </a:lnTo>
                <a:lnTo>
                  <a:pt x="0" y="972979"/>
                </a:lnTo>
                <a:lnTo>
                  <a:pt x="214154" y="486489"/>
                </a:lnTo>
                <a:lnTo>
                  <a:pt x="0" y="0"/>
                </a:lnTo>
              </a:path>
            </a:pathLst>
          </a:custGeom>
          <a:solidFill>
            <a:srgbClr val="009DDC"/>
          </a:solidFill>
          <a:ln w="9525" cap="flat">
            <a:solidFill>
              <a:srgbClr val="009DDC"/>
            </a:solidFill>
            <a:miter lim="800000"/>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0"/>
              </a:lnSpc>
            </a:pPr>
            <a:endParaRPr lang="en-US"/>
          </a:p>
        </p:txBody>
      </p:sp>
      <p:pic>
        <p:nvPicPr>
          <p:cNvPr id="57" name="Picture 56" descr="US DOE Green Lights Project Cypress DAC Hub">
            <a:extLst>
              <a:ext uri="{FF2B5EF4-FFF2-40B4-BE49-F238E27FC236}">
                <a16:creationId xmlns:a16="http://schemas.microsoft.com/office/drawing/2014/main" id="{3C27D7EF-17BD-53B3-5F13-3E10436990B1}"/>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97888" y="3673258"/>
            <a:ext cx="3586880" cy="2380075"/>
          </a:xfrm>
          <a:prstGeom prst="rect">
            <a:avLst/>
          </a:prstGeom>
        </p:spPr>
      </p:pic>
    </p:spTree>
    <p:custDataLst>
      <p:tags r:id="rId1"/>
    </p:custDataLst>
    <p:extLst>
      <p:ext uri="{BB962C8B-B14F-4D97-AF65-F5344CB8AC3E}">
        <p14:creationId xmlns:p14="http://schemas.microsoft.com/office/powerpoint/2010/main" val="42920631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4" name="think-cell data - do not delete" hidden="1"/>
          <p:cNvGraphicFramePr>
            <a:graphicFrameLocks noChangeAspect="1"/>
          </p:cNvGraphicFramePr>
          <p:nvPr>
            <p:custDataLst>
              <p:tags r:id="rId2"/>
            </p:custDataLst>
            <p:extLst>
              <p:ext uri="{D42A27DB-BD31-4B8C-83A1-F6EECF244321}">
                <p14:modId xmlns:p14="http://schemas.microsoft.com/office/powerpoint/2010/main" val="16676245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51" imgH="553" progId="TCLayout.ActiveDocument.1">
                  <p:embed/>
                </p:oleObj>
              </mc:Choice>
              <mc:Fallback>
                <p:oleObj name="think-cell Slide" r:id="rId6" imgW="551" imgH="553" progId="TCLayout.ActiveDocument.1">
                  <p:embed/>
                  <p:pic>
                    <p:nvPicPr>
                      <p:cNvPr id="4" name="think-cell data - do not delete"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3BF2833-96C7-2985-7FFB-374F7F0B5254}"/>
              </a:ext>
            </a:extLst>
          </p:cNvPr>
          <p:cNvSpPr>
            <a:spLocks noGrp="1"/>
          </p:cNvSpPr>
          <p:nvPr>
            <p:ph type="title"/>
          </p:nvPr>
        </p:nvSpPr>
        <p:spPr>
          <a:xfrm>
            <a:off x="831850" y="3795319"/>
            <a:ext cx="10515600" cy="2436792"/>
          </a:xfrm>
        </p:spPr>
        <p:txBody>
          <a:bodyPr vert="horz">
            <a:normAutofit/>
          </a:bodyPr>
          <a:lstStyle/>
          <a:p>
            <a:r>
              <a:rPr lang="en-US" sz="4800">
                <a:effectLst>
                  <a:outerShdw blurRad="50800" dist="38100" dir="8100000" algn="tr" rotWithShape="0">
                    <a:prstClr val="black">
                      <a:alpha val="40000"/>
                    </a:prstClr>
                  </a:outerShdw>
                </a:effectLst>
                <a:cs typeface="Arial"/>
              </a:rPr>
              <a:t>CCUS Policy</a:t>
            </a:r>
          </a:p>
        </p:txBody>
      </p:sp>
    </p:spTree>
    <p:custDataLst>
      <p:tags r:id="rId1"/>
    </p:custDataLst>
    <p:extLst>
      <p:ext uri="{BB962C8B-B14F-4D97-AF65-F5344CB8AC3E}">
        <p14:creationId xmlns:p14="http://schemas.microsoft.com/office/powerpoint/2010/main" val="26441173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4449F-2A4C-8E2C-36E8-C435F5905338}"/>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025352D6-D3B8-C2A0-20CE-7ED956A0E7B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51" imgH="553" progId="TCLayout.ActiveDocument.1">
                  <p:embed/>
                </p:oleObj>
              </mc:Choice>
              <mc:Fallback>
                <p:oleObj name="think-cell Slide" r:id="rId7" imgW="551" imgH="553" progId="TCLayout.ActiveDocument.1">
                  <p:embed/>
                  <p:pic>
                    <p:nvPicPr>
                      <p:cNvPr id="4" name="think-cell data - do not delete" hidden="1">
                        <a:extLst>
                          <a:ext uri="{FF2B5EF4-FFF2-40B4-BE49-F238E27FC236}">
                            <a16:creationId xmlns:a16="http://schemas.microsoft.com/office/drawing/2014/main" id="{025352D6-D3B8-C2A0-20CE-7ED956A0E7B4}"/>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3" name="Picture 2" descr="A factory with smoke stacks&#10;&#10;AI-generated content may be incorrect.">
            <a:extLst>
              <a:ext uri="{FF2B5EF4-FFF2-40B4-BE49-F238E27FC236}">
                <a16:creationId xmlns:a16="http://schemas.microsoft.com/office/drawing/2014/main" id="{84BA69F2-E230-E613-FFC0-B10B21B6B050}"/>
              </a:ext>
            </a:extLst>
          </p:cNvPr>
          <p:cNvPicPr>
            <a:picLocks noChangeAspect="1"/>
          </p:cNvPicPr>
          <p:nvPr/>
        </p:nvPicPr>
        <p:blipFill>
          <a:blip r:embed="rId9">
            <a:extLst>
              <a:ext uri="{28A0092B-C50C-407E-A947-70E740481C1C}">
                <a14:useLocalDpi xmlns:a14="http://schemas.microsoft.com/office/drawing/2010/main" val="0"/>
              </a:ext>
            </a:extLst>
          </a:blip>
          <a:srcRect l="2700" t="12809" r="68732" b="11269"/>
          <a:stretch>
            <a:fillRect/>
          </a:stretch>
        </p:blipFill>
        <p:spPr>
          <a:xfrm>
            <a:off x="329184" y="880887"/>
            <a:ext cx="3482960" cy="5221224"/>
          </a:xfrm>
          <a:prstGeom prst="rect">
            <a:avLst/>
          </a:prstGeom>
        </p:spPr>
      </p:pic>
      <p:sp>
        <p:nvSpPr>
          <p:cNvPr id="15" name="Title 2">
            <a:extLst>
              <a:ext uri="{FF2B5EF4-FFF2-40B4-BE49-F238E27FC236}">
                <a16:creationId xmlns:a16="http://schemas.microsoft.com/office/drawing/2014/main" id="{025AA09F-D711-37AD-EE0E-F51362163B85}"/>
              </a:ext>
            </a:extLst>
          </p:cNvPr>
          <p:cNvSpPr txBox="1">
            <a:spLocks/>
          </p:cNvSpPr>
          <p:nvPr/>
        </p:nvSpPr>
        <p:spPr>
          <a:xfrm>
            <a:off x="502982" y="4663881"/>
            <a:ext cx="3165987" cy="1154162"/>
          </a:xfrm>
          <a:prstGeom prst="rect">
            <a:avLst/>
          </a:prstGeom>
          <a:solidFill>
            <a:srgbClr val="9D9D9D">
              <a:alpha val="67059"/>
            </a:srgbClr>
          </a:solidFill>
        </p:spPr>
        <p:txBody>
          <a:bodyPr vert="horz" lIns="91440" tIns="0" rIns="91440" bIns="45720" rtlCol="0" anchor="b" anchorCtr="0">
            <a:spAutoFit/>
          </a:bodyPr>
          <a:lstStyle>
            <a:lvl1pPr algn="l" defTabSz="711200" rtl="0" eaLnBrk="1" latinLnBrk="0" hangingPunct="1">
              <a:lnSpc>
                <a:spcPct val="100000"/>
              </a:lnSpc>
              <a:spcBef>
                <a:spcPct val="0"/>
              </a:spcBef>
              <a:buNone/>
              <a:defRPr sz="2800" b="1" kern="1200" baseline="0">
                <a:solidFill>
                  <a:schemeClr val="tx1"/>
                </a:solidFill>
                <a:latin typeface="+mj-lt"/>
                <a:ea typeface="+mj-ea"/>
                <a:cs typeface="+mj-cs"/>
              </a:defRPr>
            </a:lvl1p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a:ea typeface="+mj-ea"/>
                <a:cs typeface="+mj-cs"/>
              </a:rPr>
              <a:t>Key messages</a:t>
            </a:r>
            <a:br>
              <a:rPr kumimoji="0" lang="en-US" sz="2400" b="1" i="0" u="none" strike="noStrike" kern="1200" cap="none" spc="0" normalizeH="0" baseline="0" noProof="0">
                <a:ln>
                  <a:noFill/>
                </a:ln>
                <a:solidFill>
                  <a:srgbClr val="000000"/>
                </a:solidFill>
                <a:effectLst/>
                <a:uLnTx/>
                <a:uFillTx/>
                <a:latin typeface="Arial"/>
                <a:ea typeface="+mj-ea"/>
                <a:cs typeface="+mj-cs"/>
              </a:rPr>
            </a:br>
            <a:r>
              <a:rPr kumimoji="0" lang="en-US" sz="2400" b="0" i="0" u="none" strike="noStrike" kern="1200" cap="none" spc="0" normalizeH="0" baseline="0" noProof="0">
                <a:ln>
                  <a:noFill/>
                </a:ln>
                <a:solidFill>
                  <a:srgbClr val="FFFFFF"/>
                </a:solidFill>
                <a:effectLst/>
                <a:uLnTx/>
                <a:uFillTx/>
                <a:latin typeface="Arial"/>
                <a:ea typeface="+mj-ea"/>
                <a:cs typeface="+mj-cs"/>
              </a:rPr>
              <a:t>Carbon Capture Policy and Financials</a:t>
            </a:r>
            <a:endParaRPr kumimoji="0" lang="en-US" sz="2400" b="1" i="0" u="none" strike="noStrike" kern="1200" cap="none" spc="0" normalizeH="0" baseline="0" noProof="0">
              <a:ln>
                <a:noFill/>
              </a:ln>
              <a:solidFill>
                <a:srgbClr val="FFFFFF"/>
              </a:solidFill>
              <a:effectLst/>
              <a:uLnTx/>
              <a:uFillTx/>
              <a:latin typeface="Arial"/>
              <a:ea typeface="+mj-ea"/>
              <a:cs typeface="Arial"/>
            </a:endParaRPr>
          </a:p>
        </p:txBody>
      </p:sp>
      <p:sp>
        <p:nvSpPr>
          <p:cNvPr id="5" name="btfpBulletedList431922">
            <a:extLst>
              <a:ext uri="{FF2B5EF4-FFF2-40B4-BE49-F238E27FC236}">
                <a16:creationId xmlns:a16="http://schemas.microsoft.com/office/drawing/2014/main" id="{03839481-56C4-508C-616D-4B11CBC93A13}"/>
              </a:ext>
            </a:extLst>
          </p:cNvPr>
          <p:cNvSpPr txBox="1"/>
          <p:nvPr>
            <p:custDataLst>
              <p:tags r:id="rId3"/>
            </p:custDataLst>
          </p:nvPr>
        </p:nvSpPr>
        <p:spPr bwMode="gray">
          <a:xfrm>
            <a:off x="4077789" y="880887"/>
            <a:ext cx="7726680" cy="5574209"/>
          </a:xfrm>
          <a:prstGeom prst="rect">
            <a:avLst/>
          </a:prstGeom>
          <a:noFill/>
        </p:spPr>
        <p:txBody>
          <a:bodyPr vert="horz" wrap="square" lIns="36000" tIns="36000" rIns="36000" bIns="36000" rtlCol="0" anchor="t">
            <a:spAutoFit/>
          </a:bodyPr>
          <a:lstStyle/>
          <a:p>
            <a:pPr lvl="0" defTabSz="711200">
              <a:spcBef>
                <a:spcPts val="900"/>
              </a:spcBef>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Government policies </a:t>
            </a:r>
            <a:r>
              <a:rPr lang="en-US" sz="1400" b="1" dirty="0">
                <a:solidFill>
                  <a:srgbClr val="000000"/>
                </a:solidFill>
                <a:latin typeface="Arial"/>
              </a:rPr>
              <a:t>and</a:t>
            </a:r>
            <a:r>
              <a:rPr kumimoji="0" lang="en-US" sz="1400" b="1" i="0" u="none" strike="noStrike" kern="1200" cap="none" spc="0" normalizeH="0" baseline="0" noProof="0" dirty="0">
                <a:ln>
                  <a:noFill/>
                </a:ln>
                <a:solidFill>
                  <a:srgbClr val="000000"/>
                </a:solidFill>
                <a:effectLst/>
                <a:uLnTx/>
                <a:uFillTx/>
                <a:latin typeface="Arial"/>
                <a:ea typeface="+mn-ea"/>
                <a:cs typeface="+mn-cs"/>
              </a:rPr>
              <a:t> </a:t>
            </a:r>
            <a:r>
              <a:rPr lang="en-US" sz="1400" b="1" dirty="0">
                <a:solidFill>
                  <a:srgbClr val="000000"/>
                </a:solidFill>
                <a:latin typeface="Arial"/>
              </a:rPr>
              <a:t>f</a:t>
            </a:r>
            <a:r>
              <a:rPr kumimoji="0" lang="en-US" sz="1400" b="1" i="0" u="none" strike="noStrike" kern="1200" cap="none" spc="0" normalizeH="0" baseline="0" noProof="0" dirty="0" err="1">
                <a:ln>
                  <a:noFill/>
                </a:ln>
                <a:solidFill>
                  <a:srgbClr val="000000"/>
                </a:solidFill>
                <a:effectLst/>
                <a:uLnTx/>
                <a:uFillTx/>
                <a:latin typeface="Arial"/>
                <a:ea typeface="+mn-ea"/>
                <a:cs typeface="+mn-cs"/>
              </a:rPr>
              <a:t>inancial</a:t>
            </a:r>
            <a:r>
              <a:rPr kumimoji="0" lang="en-US" sz="1400" b="1" i="0" u="none" strike="noStrike" kern="1200" cap="none" spc="0" normalizeH="0" baseline="0" noProof="0" dirty="0">
                <a:ln>
                  <a:noFill/>
                </a:ln>
                <a:solidFill>
                  <a:srgbClr val="000000"/>
                </a:solidFill>
                <a:effectLst/>
                <a:uLnTx/>
                <a:uFillTx/>
                <a:latin typeface="Arial"/>
                <a:ea typeface="+mn-ea"/>
                <a:cs typeface="+mn-cs"/>
              </a:rPr>
              <a:t> </a:t>
            </a:r>
            <a:r>
              <a:rPr lang="en-US" sz="1400" b="1" dirty="0">
                <a:solidFill>
                  <a:srgbClr val="000000"/>
                </a:solidFill>
                <a:latin typeface="Arial"/>
              </a:rPr>
              <a:t>i</a:t>
            </a:r>
            <a:r>
              <a:rPr kumimoji="0" lang="en-US" sz="1400" b="1" i="0" u="none" strike="noStrike" kern="1200" cap="none" spc="0" normalizeH="0" baseline="0" noProof="0" dirty="0" err="1">
                <a:ln>
                  <a:noFill/>
                </a:ln>
                <a:solidFill>
                  <a:srgbClr val="000000"/>
                </a:solidFill>
                <a:effectLst/>
                <a:uLnTx/>
                <a:uFillTx/>
                <a:latin typeface="Arial"/>
                <a:ea typeface="+mn-ea"/>
                <a:cs typeface="+mn-cs"/>
              </a:rPr>
              <a:t>ncentives</a:t>
            </a:r>
            <a:r>
              <a:rPr kumimoji="0" lang="en-US" sz="1400" b="1" i="0" u="none" strike="noStrike" kern="1200" cap="none" spc="0" normalizeH="0" baseline="0" noProof="0" dirty="0">
                <a:ln>
                  <a:noFill/>
                </a:ln>
                <a:solidFill>
                  <a:srgbClr val="000000"/>
                </a:solidFill>
                <a:effectLst/>
                <a:uLnTx/>
                <a:uFillTx/>
                <a:latin typeface="Arial"/>
                <a:ea typeface="+mn-ea"/>
                <a:cs typeface="+mn-cs"/>
              </a:rPr>
              <a:t>: </a:t>
            </a:r>
            <a:r>
              <a:rPr lang="en-US" altLang="zh-CN" sz="1400" dirty="0"/>
              <a:t>Governments are intensifying carbon capture deployment through mature policy frameworks.</a:t>
            </a:r>
          </a:p>
          <a:p>
            <a:pPr marL="171450" lvl="0" indent="-171450" defTabSz="711200">
              <a:spcBef>
                <a:spcPts val="900"/>
              </a:spcBef>
              <a:buFontTx/>
              <a:buChar char="-"/>
              <a:defRPr/>
            </a:pPr>
            <a:r>
              <a:rPr lang="en-US" altLang="zh-CN" sz="1200" dirty="0"/>
              <a:t>The U.S. 45Q tax credits are now the dominant global driver. The key metric is no longer the credit value itself ($85/ton for point-source capture, $180/ton for DAC) but the number of projects that have reached </a:t>
            </a:r>
            <a:r>
              <a:rPr lang="en-US" altLang="zh-CN" sz="1200" b="1" dirty="0"/>
              <a:t>final investment decision </a:t>
            </a:r>
            <a:r>
              <a:rPr lang="en-US" altLang="zh-CN" sz="1200" dirty="0"/>
              <a:t>based on it.</a:t>
            </a:r>
          </a:p>
          <a:p>
            <a:pPr marL="171450" lvl="0" indent="-171450" defTabSz="711200">
              <a:spcBef>
                <a:spcPts val="900"/>
              </a:spcBef>
              <a:buFontTx/>
              <a:buChar char="-"/>
              <a:defRPr/>
            </a:pPr>
            <a:r>
              <a:rPr lang="en-US" altLang="zh-CN" sz="1200" dirty="0"/>
              <a:t>In Canada and Europe, the focus is on the rising cost of carbon prices and their effectiveness in closing the economic gap for emitters.</a:t>
            </a:r>
          </a:p>
          <a:p>
            <a:pPr defTabSz="711200">
              <a:spcBef>
                <a:spcPts val="900"/>
              </a:spcBef>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Regional hubs </a:t>
            </a:r>
            <a:r>
              <a:rPr lang="en-US" sz="1400" b="1" dirty="0">
                <a:solidFill>
                  <a:srgbClr val="000000"/>
                </a:solidFill>
                <a:latin typeface="Arial"/>
              </a:rPr>
              <a:t>and</a:t>
            </a:r>
            <a:r>
              <a:rPr kumimoji="0" lang="en-US" sz="1400" b="1" i="0" u="none" strike="noStrike" kern="1200" cap="none" spc="0" normalizeH="0" baseline="0" noProof="0" dirty="0">
                <a:ln>
                  <a:noFill/>
                </a:ln>
                <a:solidFill>
                  <a:srgbClr val="000000"/>
                </a:solidFill>
                <a:effectLst/>
                <a:uLnTx/>
                <a:uFillTx/>
                <a:latin typeface="Arial"/>
                <a:ea typeface="+mn-ea"/>
                <a:cs typeface="+mn-cs"/>
              </a:rPr>
              <a:t> </a:t>
            </a:r>
            <a:r>
              <a:rPr lang="en-US" sz="1400" b="1" dirty="0" err="1">
                <a:solidFill>
                  <a:srgbClr val="000000"/>
                </a:solidFill>
                <a:latin typeface="Arial"/>
              </a:rPr>
              <a:t>i</a:t>
            </a:r>
            <a:r>
              <a:rPr kumimoji="0" lang="en-US" sz="1400" b="1" i="0" u="none" strike="noStrike" kern="1200" cap="none" spc="0" normalizeH="0" baseline="0" noProof="0" dirty="0" err="1">
                <a:ln>
                  <a:noFill/>
                </a:ln>
                <a:solidFill>
                  <a:srgbClr val="000000"/>
                </a:solidFill>
                <a:effectLst/>
                <a:uLnTx/>
                <a:uFillTx/>
                <a:latin typeface="Arial"/>
                <a:ea typeface="+mn-ea"/>
                <a:cs typeface="+mn-cs"/>
              </a:rPr>
              <a:t>nfrastructure</a:t>
            </a:r>
            <a:r>
              <a:rPr kumimoji="0" lang="en-US" sz="1400" b="1" i="0" u="none" strike="noStrike" kern="1200" cap="none" spc="0" normalizeH="0" baseline="0" noProof="0" dirty="0">
                <a:ln>
                  <a:noFill/>
                </a:ln>
                <a:solidFill>
                  <a:srgbClr val="000000"/>
                </a:solidFill>
                <a:effectLst/>
                <a:uLnTx/>
                <a:uFillTx/>
                <a:latin typeface="Arial"/>
                <a:ea typeface="+mn-ea"/>
                <a:cs typeface="+mn-cs"/>
              </a:rPr>
              <a:t> </a:t>
            </a:r>
            <a:r>
              <a:rPr lang="en-US" sz="1400" b="1" dirty="0">
                <a:solidFill>
                  <a:srgbClr val="000000"/>
                </a:solidFill>
                <a:latin typeface="Arial"/>
              </a:rPr>
              <a:t>e</a:t>
            </a:r>
            <a:r>
              <a:rPr kumimoji="0" lang="en-US" sz="1400" b="1" i="0" u="none" strike="noStrike" kern="1200" cap="none" spc="0" normalizeH="0" baseline="0" noProof="0" dirty="0" err="1">
                <a:ln>
                  <a:noFill/>
                </a:ln>
                <a:solidFill>
                  <a:srgbClr val="000000"/>
                </a:solidFill>
                <a:effectLst/>
                <a:uLnTx/>
                <a:uFillTx/>
                <a:latin typeface="Arial"/>
                <a:ea typeface="+mn-ea"/>
                <a:cs typeface="+mn-cs"/>
              </a:rPr>
              <a:t>fficiency</a:t>
            </a:r>
            <a:r>
              <a:rPr kumimoji="0" lang="en-US" sz="1400" b="1" i="0" u="none" strike="noStrike" kern="1200" cap="none" spc="0" normalizeH="0" baseline="0" noProof="0" dirty="0">
                <a:ln>
                  <a:noFill/>
                </a:ln>
                <a:solidFill>
                  <a:srgbClr val="000000"/>
                </a:solidFill>
                <a:effectLst/>
                <a:uLnTx/>
                <a:uFillTx/>
                <a:latin typeface="Arial"/>
                <a:ea typeface="+mn-ea"/>
                <a:cs typeface="+mn-cs"/>
              </a:rPr>
              <a:t>: </a:t>
            </a:r>
            <a:r>
              <a:rPr kumimoji="0" lang="en-US" sz="1400" i="0" u="none" strike="noStrike" kern="1200" cap="none" spc="0" normalizeH="0" baseline="0" noProof="0" dirty="0">
                <a:ln>
                  <a:noFill/>
                </a:ln>
                <a:solidFill>
                  <a:srgbClr val="000000"/>
                </a:solidFill>
                <a:effectLst/>
                <a:uLnTx/>
                <a:uFillTx/>
                <a:latin typeface="Arial"/>
                <a:ea typeface="+mn-ea"/>
                <a:cs typeface="+mn-cs"/>
              </a:rPr>
              <a:t>T</a:t>
            </a:r>
            <a:r>
              <a:rPr lang="en-US" altLang="zh-CN" sz="1400" dirty="0"/>
              <a:t>he UK's HyNet and East Coast Clusters have offtake agreements finalized and are in early construction phases.</a:t>
            </a:r>
          </a:p>
          <a:p>
            <a:pPr marL="171450" indent="-171450" defTabSz="711200">
              <a:spcBef>
                <a:spcPts val="900"/>
              </a:spcBef>
              <a:buFontTx/>
              <a:buChar char="-"/>
              <a:defRPr/>
            </a:pPr>
            <a:r>
              <a:rPr lang="en-US" altLang="zh-CN" sz="1200" dirty="0"/>
              <a:t>The </a:t>
            </a:r>
            <a:r>
              <a:rPr lang="en-US" altLang="zh-CN" sz="1200" b="1" dirty="0"/>
              <a:t>Port of Rotterdam's Porthos </a:t>
            </a:r>
            <a:r>
              <a:rPr lang="en-US" altLang="zh-CN" sz="1200" dirty="0"/>
              <a:t>in the Netherlands, one of Europe's most advanced carbon capture projects, is operational or nearing completion, serving as a critical proof-of-concept for the hub model.</a:t>
            </a:r>
          </a:p>
          <a:p>
            <a:pPr defTabSz="711200">
              <a:spcBef>
                <a:spcPts val="900"/>
              </a:spcBef>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Carbon capture </a:t>
            </a:r>
            <a:r>
              <a:rPr lang="en-US" sz="1400" b="1" dirty="0">
                <a:solidFill>
                  <a:srgbClr val="000000"/>
                </a:solidFill>
                <a:latin typeface="Arial"/>
              </a:rPr>
              <a:t>t</a:t>
            </a:r>
            <a:r>
              <a:rPr kumimoji="0" lang="en-US" sz="1400" b="1" i="0" u="none" strike="noStrike" kern="1200" cap="none" spc="0" normalizeH="0" baseline="0" noProof="0" dirty="0" err="1">
                <a:ln>
                  <a:noFill/>
                </a:ln>
                <a:solidFill>
                  <a:srgbClr val="000000"/>
                </a:solidFill>
                <a:effectLst/>
                <a:uLnTx/>
                <a:uFillTx/>
                <a:latin typeface="Arial"/>
                <a:ea typeface="+mn-ea"/>
                <a:cs typeface="+mn-cs"/>
              </a:rPr>
              <a:t>argets</a:t>
            </a:r>
            <a:r>
              <a:rPr kumimoji="0" lang="en-US" sz="1400" b="1" i="0" u="none" strike="noStrike" kern="1200" cap="none" spc="0" normalizeH="0" baseline="0" noProof="0" dirty="0">
                <a:ln>
                  <a:noFill/>
                </a:ln>
                <a:solidFill>
                  <a:srgbClr val="000000"/>
                </a:solidFill>
                <a:effectLst/>
                <a:uLnTx/>
                <a:uFillTx/>
                <a:latin typeface="Arial"/>
                <a:ea typeface="+mn-ea"/>
                <a:cs typeface="+mn-cs"/>
              </a:rPr>
              <a:t> </a:t>
            </a:r>
            <a:r>
              <a:rPr lang="en-US" sz="1400" b="1" dirty="0">
                <a:solidFill>
                  <a:srgbClr val="000000"/>
                </a:solidFill>
                <a:latin typeface="Arial"/>
              </a:rPr>
              <a:t>and</a:t>
            </a:r>
            <a:r>
              <a:rPr kumimoji="0" lang="en-US" sz="1400" b="1" i="0" u="none" strike="noStrike" kern="1200" cap="none" spc="0" normalizeH="0" baseline="0" noProof="0" dirty="0">
                <a:ln>
                  <a:noFill/>
                </a:ln>
                <a:solidFill>
                  <a:srgbClr val="000000"/>
                </a:solidFill>
                <a:effectLst/>
                <a:uLnTx/>
                <a:uFillTx/>
                <a:latin typeface="Arial"/>
                <a:ea typeface="+mn-ea"/>
                <a:cs typeface="+mn-cs"/>
              </a:rPr>
              <a:t> </a:t>
            </a:r>
            <a:r>
              <a:rPr lang="en-US" sz="1400" b="1" dirty="0">
                <a:solidFill>
                  <a:srgbClr val="000000"/>
                </a:solidFill>
                <a:latin typeface="Arial"/>
              </a:rPr>
              <a:t>g</a:t>
            </a:r>
            <a:r>
              <a:rPr kumimoji="0" lang="en-US" sz="1400" b="1" i="0" u="none" strike="noStrike" kern="1200" cap="none" spc="0" normalizeH="0" baseline="0" noProof="0" dirty="0">
                <a:ln>
                  <a:noFill/>
                </a:ln>
                <a:solidFill>
                  <a:srgbClr val="000000"/>
                </a:solidFill>
                <a:effectLst/>
                <a:uLnTx/>
                <a:uFillTx/>
                <a:latin typeface="Arial"/>
                <a:ea typeface="+mn-ea"/>
                <a:cs typeface="+mn-cs"/>
              </a:rPr>
              <a:t>lobal </a:t>
            </a:r>
            <a:r>
              <a:rPr lang="en-US" sz="1400" b="1" dirty="0">
                <a:solidFill>
                  <a:srgbClr val="000000"/>
                </a:solidFill>
                <a:latin typeface="Arial"/>
              </a:rPr>
              <a:t>c</a:t>
            </a:r>
            <a:r>
              <a:rPr kumimoji="0" lang="en-US" sz="1400" b="1" i="0" u="none" strike="noStrike" kern="1200" cap="none" spc="0" normalizeH="0" baseline="0" noProof="0" dirty="0" err="1">
                <a:ln>
                  <a:noFill/>
                </a:ln>
                <a:solidFill>
                  <a:srgbClr val="000000"/>
                </a:solidFill>
                <a:effectLst/>
                <a:uLnTx/>
                <a:uFillTx/>
                <a:latin typeface="Arial"/>
                <a:ea typeface="+mn-ea"/>
                <a:cs typeface="+mn-cs"/>
              </a:rPr>
              <a:t>ommitments</a:t>
            </a:r>
            <a:r>
              <a:rPr kumimoji="0" lang="en-US" sz="1400" b="1" i="0" u="none" strike="noStrike" kern="1200" cap="none" spc="0" normalizeH="0" baseline="0" noProof="0" dirty="0">
                <a:ln>
                  <a:noFill/>
                </a:ln>
                <a:solidFill>
                  <a:srgbClr val="000000"/>
                </a:solidFill>
                <a:effectLst/>
                <a:uLnTx/>
                <a:uFillTx/>
                <a:latin typeface="Arial"/>
                <a:ea typeface="+mn-ea"/>
                <a:cs typeface="+mn-cs"/>
              </a:rPr>
              <a:t>: </a:t>
            </a:r>
            <a:r>
              <a:rPr lang="en-US" altLang="zh-CN" sz="1400" dirty="0"/>
              <a:t>The gap between targets and reality is becoming clearer: </a:t>
            </a:r>
          </a:p>
          <a:p>
            <a:pPr marL="171450" indent="-171450" defTabSz="711200">
              <a:spcBef>
                <a:spcPts val="900"/>
              </a:spcBef>
              <a:buFontTx/>
              <a:buChar char="-"/>
              <a:defRPr/>
            </a:pPr>
            <a:r>
              <a:rPr lang="en-US" altLang="zh-CN" sz="1200" dirty="0"/>
              <a:t>The UK's target of capturing 10 </a:t>
            </a:r>
            <a:r>
              <a:rPr lang="en-US" altLang="zh-CN" sz="1200" dirty="0" err="1"/>
              <a:t>Mtpa</a:t>
            </a:r>
            <a:r>
              <a:rPr lang="en-US" altLang="zh-CN" sz="1200" dirty="0"/>
              <a:t> by 2030 is under pressure, with current deployment rates lagging. The original U.S. target (50 </a:t>
            </a:r>
            <a:r>
              <a:rPr lang="en-US" altLang="zh-CN" sz="1200" dirty="0" err="1"/>
              <a:t>Mtpa</a:t>
            </a:r>
            <a:r>
              <a:rPr lang="en-US" altLang="zh-CN" sz="1200" dirty="0"/>
              <a:t> by 2050) is likely a significant underestimate; the DOE's "Liftoff" reports envision a scale of 400-1,800 </a:t>
            </a:r>
            <a:r>
              <a:rPr lang="en-US" altLang="zh-CN" sz="1200" dirty="0" err="1"/>
              <a:t>Mtpa</a:t>
            </a:r>
            <a:r>
              <a:rPr lang="en-US" altLang="zh-CN" sz="1200" dirty="0"/>
              <a:t> by 2050 to meet climate goals. The key story is the immense acceleration required to meet these more realistic figures</a:t>
            </a:r>
            <a:r>
              <a:rPr kumimoji="0" lang="en-US" sz="1200" b="0" i="0" u="none" strike="noStrike" kern="1200" cap="none" spc="0" normalizeH="0" baseline="0" noProof="0" dirty="0">
                <a:ln>
                  <a:noFill/>
                </a:ln>
                <a:solidFill>
                  <a:srgbClr val="000000"/>
                </a:solidFill>
                <a:effectLst/>
                <a:uLnTx/>
                <a:uFillTx/>
                <a:latin typeface="Arial"/>
                <a:ea typeface="+mn-ea"/>
                <a:cs typeface="+mn-cs"/>
              </a:rPr>
              <a:t>.</a:t>
            </a:r>
          </a:p>
          <a:p>
            <a:pPr lvl="0" defTabSz="711200">
              <a:spcBef>
                <a:spcPts val="900"/>
              </a:spcBef>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Deployment challenges: </a:t>
            </a:r>
            <a:r>
              <a:rPr lang="en-US" altLang="zh-CN" sz="1400" dirty="0"/>
              <a:t>The primary challenges have sharpened: </a:t>
            </a:r>
          </a:p>
          <a:p>
            <a:pPr marL="171450" lvl="0" indent="-171450" defTabSz="711200">
              <a:spcBef>
                <a:spcPts val="900"/>
              </a:spcBef>
              <a:buFontTx/>
              <a:buChar char="-"/>
              <a:defRPr/>
            </a:pPr>
            <a:r>
              <a:rPr lang="en-US" altLang="zh-CN" sz="1200" b="1" dirty="0"/>
              <a:t>Permitting for Class VI storage wells</a:t>
            </a:r>
            <a:r>
              <a:rPr lang="en-US" altLang="zh-CN" sz="1200" dirty="0"/>
              <a:t> in the U.S. remains the single largest bottleneck, with a multiyear backlog at the EPA, though states with primacy like Louisiana are moving faster.</a:t>
            </a:r>
          </a:p>
          <a:p>
            <a:pPr marL="171450" lvl="0" indent="-171450" defTabSz="711200">
              <a:spcBef>
                <a:spcPts val="900"/>
              </a:spcBef>
              <a:buFontTx/>
              <a:buChar char="-"/>
              <a:defRPr/>
            </a:pPr>
            <a:r>
              <a:rPr lang="en-US" altLang="zh-CN" sz="1200" b="1" dirty="0"/>
              <a:t>Public opposition (</a:t>
            </a:r>
            <a:r>
              <a:rPr lang="en-US" altLang="zh-CN" sz="1200" b="1" dirty="0" err="1"/>
              <a:t>NIMBYism</a:t>
            </a:r>
            <a:r>
              <a:rPr lang="en-US" altLang="zh-CN" sz="1200" b="1" dirty="0"/>
              <a:t>)</a:t>
            </a:r>
            <a:r>
              <a:rPr lang="en-US" altLang="zh-CN" sz="1200" dirty="0"/>
              <a:t> to CO</a:t>
            </a:r>
            <a:r>
              <a:rPr lang="en-US" altLang="zh-CN" sz="1200" b="1" i="1" baseline="-25000" dirty="0"/>
              <a:t>2</a:t>
            </a:r>
            <a:r>
              <a:rPr lang="en-US" altLang="zh-CN" sz="1200" dirty="0"/>
              <a:t>​ pipeline construction has intensified, causing delays and route changes for several key projects. Supply chain constraints for specialized components like compressors and absorbers are also beginning to bite as more projects move forward simultaneously.</a:t>
            </a: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8" name="btfpNotesBox111697">
            <a:extLst>
              <a:ext uri="{FF2B5EF4-FFF2-40B4-BE49-F238E27FC236}">
                <a16:creationId xmlns:a16="http://schemas.microsoft.com/office/drawing/2014/main" id="{75A11F63-C78C-22B3-61A0-43CF9B3E137B}"/>
              </a:ext>
            </a:extLst>
          </p:cNvPr>
          <p:cNvSpPr txBox="1"/>
          <p:nvPr>
            <p:custDataLst>
              <p:tags r:id="rId4"/>
            </p:custDataLst>
          </p:nvPr>
        </p:nvSpPr>
        <p:spPr bwMode="gray">
          <a:xfrm>
            <a:off x="329184" y="6272784"/>
            <a:ext cx="11531600" cy="492443"/>
          </a:xfrm>
          <a:prstGeom prst="rect">
            <a:avLst/>
          </a:prstGeom>
          <a:noFill/>
        </p:spPr>
        <p:txBody>
          <a:bodyPr vert="horz"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srgbClr val="000000"/>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Anda Wang, Yosafat Partogi, </a:t>
            </a:r>
            <a:r>
              <a:rPr lang="en-US" sz="800" dirty="0">
                <a:solidFill>
                  <a:srgbClr val="000000"/>
                </a:solidFill>
              </a:rPr>
              <a:t>Hyae </a:t>
            </a:r>
            <a:r>
              <a:rPr kumimoji="0" lang="en-US" sz="800" b="0" i="0" u="none" strike="noStrike" kern="1200" cap="none" spc="0" normalizeH="0" baseline="0" noProof="0" dirty="0">
                <a:ln>
                  <a:noFill/>
                </a:ln>
                <a:solidFill>
                  <a:srgbClr val="000000"/>
                </a:solidFill>
                <a:effectLst/>
                <a:uLnTx/>
                <a:uFillTx/>
                <a:latin typeface="Arial"/>
                <a:ea typeface="+mn-ea"/>
                <a:cs typeface="+mn-cs"/>
              </a:rPr>
              <a:t>Ryung Kim, and </a:t>
            </a:r>
            <a:r>
              <a:rPr lang="en-US" sz="800" dirty="0">
                <a:solidFill>
                  <a:srgbClr val="000000"/>
                </a:solidFill>
                <a:hlinkClick r:id="rId10"/>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1"/>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12"/>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0" name="Straight Connector 9">
            <a:extLst>
              <a:ext uri="{FF2B5EF4-FFF2-40B4-BE49-F238E27FC236}">
                <a16:creationId xmlns:a16="http://schemas.microsoft.com/office/drawing/2014/main" id="{AA2A6D55-920B-4FFA-98D0-383F5AC09B25}"/>
              </a:ext>
            </a:extLst>
          </p:cNvPr>
          <p:cNvCxnSpPr>
            <a:cxnSpLocks/>
          </p:cNvCxnSpPr>
          <p:nvPr/>
        </p:nvCxnSpPr>
        <p:spPr bwMode="gray">
          <a:xfrm>
            <a:off x="4067644" y="2548878"/>
            <a:ext cx="7589520"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6C3A727-5AD8-4652-B69E-4FD1D3E83D48}"/>
              </a:ext>
            </a:extLst>
          </p:cNvPr>
          <p:cNvCxnSpPr>
            <a:cxnSpLocks/>
          </p:cNvCxnSpPr>
          <p:nvPr/>
        </p:nvCxnSpPr>
        <p:spPr bwMode="gray">
          <a:xfrm>
            <a:off x="4077789" y="4965855"/>
            <a:ext cx="7589520"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007B063-BCA6-431C-828C-9F1CF82A4399}"/>
              </a:ext>
            </a:extLst>
          </p:cNvPr>
          <p:cNvCxnSpPr>
            <a:cxnSpLocks/>
          </p:cNvCxnSpPr>
          <p:nvPr/>
        </p:nvCxnSpPr>
        <p:spPr bwMode="gray">
          <a:xfrm>
            <a:off x="4067644" y="3573633"/>
            <a:ext cx="7589520"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01054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7E2062C-A2EC-9DE1-FA13-54B646AB50A4}"/>
              </a:ext>
            </a:extLst>
          </p:cNvPr>
          <p:cNvGraphicFramePr>
            <a:graphicFrameLocks noChangeAspect="1"/>
          </p:cNvGraphicFramePr>
          <p:nvPr>
            <p:custDataLst>
              <p:tags r:id="rId2"/>
            </p:custDataLst>
            <p:extLst>
              <p:ext uri="{D42A27DB-BD31-4B8C-83A1-F6EECF244321}">
                <p14:modId xmlns:p14="http://schemas.microsoft.com/office/powerpoint/2010/main" val="27721300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484" imgH="486" progId="TCLayout.ActiveDocument.1">
                  <p:embed/>
                </p:oleObj>
              </mc:Choice>
              <mc:Fallback>
                <p:oleObj name="think-cell Slide" r:id="rId26" imgW="484" imgH="486" progId="TCLayout.ActiveDocument.1">
                  <p:embed/>
                  <p:pic>
                    <p:nvPicPr>
                      <p:cNvPr id="4" name="think-cell data - do not delete" hidden="1">
                        <a:extLst>
                          <a:ext uri="{FF2B5EF4-FFF2-40B4-BE49-F238E27FC236}">
                            <a16:creationId xmlns:a16="http://schemas.microsoft.com/office/drawing/2014/main" id="{B7E2062C-A2EC-9DE1-FA13-54B646AB50A4}"/>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647CE5-9251-636F-DC77-27EAFD2B4B2A}"/>
              </a:ext>
            </a:extLst>
          </p:cNvPr>
          <p:cNvSpPr>
            <a:spLocks noGrp="1"/>
          </p:cNvSpPr>
          <p:nvPr>
            <p:ph type="title"/>
          </p:nvPr>
        </p:nvSpPr>
        <p:spPr/>
        <p:txBody>
          <a:bodyPr vert="horz">
            <a:noAutofit/>
          </a:bodyPr>
          <a:lstStyle/>
          <a:p>
            <a:r>
              <a:rPr lang="en-US" dirty="0"/>
              <a:t>Capturing carbon currently removes 0.1% of emissions per year; </a:t>
            </a:r>
            <a:br>
              <a:rPr lang="en-US" dirty="0"/>
            </a:br>
            <a:r>
              <a:rPr lang="en-US" dirty="0"/>
              <a:t>NZE would require a 130x increase in total CO</a:t>
            </a:r>
            <a:r>
              <a:rPr lang="en-US" baseline="-25000" dirty="0"/>
              <a:t>2</a:t>
            </a:r>
            <a:r>
              <a:rPr lang="en-US" dirty="0"/>
              <a:t> capture by 2050</a:t>
            </a:r>
            <a:endParaRPr lang="en-US" dirty="0">
              <a:cs typeface="Arial"/>
            </a:endParaRPr>
          </a:p>
        </p:txBody>
      </p:sp>
      <p:sp>
        <p:nvSpPr>
          <p:cNvPr id="10" name="TextBox 9">
            <a:extLst>
              <a:ext uri="{FF2B5EF4-FFF2-40B4-BE49-F238E27FC236}">
                <a16:creationId xmlns:a16="http://schemas.microsoft.com/office/drawing/2014/main" id="{CA86677D-45F8-16A5-B32C-1CD6963C2C3F}"/>
              </a:ext>
            </a:extLst>
          </p:cNvPr>
          <p:cNvSpPr txBox="1"/>
          <p:nvPr/>
        </p:nvSpPr>
        <p:spPr bwMode="gray">
          <a:xfrm>
            <a:off x="330200" y="6272784"/>
            <a:ext cx="11307989" cy="49244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srgbClr val="000000"/>
              </a:solidFill>
              <a:latin typeface="Arial"/>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Segoe UI"/>
              </a:rPr>
              <a:t>Source: IEA, </a:t>
            </a:r>
            <a:r>
              <a:rPr kumimoji="0" lang="en-US" sz="800" b="0" i="0" u="none" strike="noStrike" kern="1200" cap="none" spc="0" normalizeH="0" baseline="0" noProof="0" dirty="0">
                <a:ln>
                  <a:noFill/>
                </a:ln>
                <a:solidFill>
                  <a:srgbClr val="000000"/>
                </a:solidFill>
                <a:effectLst/>
                <a:uLnTx/>
                <a:uFillTx/>
                <a:latin typeface="Arial"/>
                <a:ea typeface="+mn-ea"/>
                <a:cs typeface="Segoe UI"/>
                <a:hlinkClick r:id="rId28"/>
              </a:rPr>
              <a:t>Net Zero Roadmap: A Global Pathway to Keep the 1.5°C Goal in Reach</a:t>
            </a:r>
            <a:r>
              <a:rPr kumimoji="0" lang="en-US" sz="800" b="0" i="0" u="none" strike="noStrike" kern="1200" cap="none" spc="0" normalizeH="0" baseline="0" noProof="0" dirty="0">
                <a:ln>
                  <a:noFill/>
                </a:ln>
                <a:solidFill>
                  <a:srgbClr val="000000"/>
                </a:solidFill>
                <a:effectLst/>
                <a:uLnTx/>
                <a:uFillTx/>
                <a:latin typeface="Arial"/>
                <a:ea typeface="+mn-ea"/>
                <a:cs typeface="Segoe UI"/>
              </a:rPr>
              <a:t> (2023).</a:t>
            </a:r>
            <a:endParaRPr kumimoji="0" lang="en-US" sz="1800" b="0" i="0" u="none" strike="noStrike" kern="1200" cap="none" spc="0" normalizeH="0" baseline="0" noProof="0" dirty="0">
              <a:ln>
                <a:noFill/>
              </a:ln>
              <a:solidFill>
                <a:srgbClr val="000000"/>
              </a:solidFill>
              <a:effectLst/>
              <a:uLnTx/>
              <a:uFillTx/>
              <a:latin typeface="Arial"/>
              <a:ea typeface="+mn-ea"/>
              <a:cs typeface="Arial"/>
            </a:endParaRPr>
          </a:p>
          <a:p>
            <a:pPr>
              <a:defRPr/>
            </a:pPr>
            <a:r>
              <a:rPr kumimoji="0" lang="en-US" sz="800" b="0" i="0" u="none" strike="noStrike" kern="1200" cap="none" spc="0" normalizeH="0" baseline="0" noProof="0" dirty="0">
                <a:ln>
                  <a:noFill/>
                </a:ln>
                <a:solidFill>
                  <a:srgbClr val="000000"/>
                </a:solidFill>
                <a:effectLst/>
                <a:uLnTx/>
                <a:uFillTx/>
                <a:latin typeface="Arial"/>
                <a:ea typeface="+mn-ea"/>
                <a:cs typeface="Segoe UI"/>
              </a:rPr>
              <a:t>Credit: Michelle Priscilla, Anda Wang, Shaurir Ramanujan, Hyae Ryung Kim, </a:t>
            </a:r>
            <a:r>
              <a:rPr kumimoji="0" lang="en-US" sz="800" b="0" i="0" u="none" strike="noStrike" kern="1200" cap="none" spc="0" normalizeH="0" baseline="0" noProof="0" dirty="0">
                <a:ln>
                  <a:noFill/>
                </a:ln>
                <a:solidFill>
                  <a:srgbClr val="000000"/>
                </a:solidFill>
                <a:effectLst/>
                <a:uLnTx/>
                <a:uFillTx/>
                <a:latin typeface="Arial"/>
                <a:ea typeface="+mn-ea"/>
                <a:cs typeface="+mn-cs"/>
              </a:rPr>
              <a:t>and </a:t>
            </a:r>
            <a:r>
              <a:rPr lang="en-US" sz="800" dirty="0">
                <a:solidFill>
                  <a:srgbClr val="000000"/>
                </a:solidFill>
                <a:hlinkClick r:id="rId29"/>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0"/>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31"/>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1800" b="0" i="0" u="none" strike="noStrike" kern="1200" cap="none" spc="0" normalizeH="0" baseline="0" noProof="0" dirty="0">
              <a:ln>
                <a:noFill/>
              </a:ln>
              <a:solidFill>
                <a:srgbClr val="000000"/>
              </a:solidFill>
              <a:effectLst/>
              <a:uLnTx/>
              <a:uFillTx/>
              <a:latin typeface="Arial"/>
              <a:ea typeface="+mn-ea"/>
              <a:cs typeface="Arial"/>
            </a:endParaRPr>
          </a:p>
        </p:txBody>
      </p:sp>
      <p:graphicFrame>
        <p:nvGraphicFramePr>
          <p:cNvPr id="32" name="Chart 31"/>
          <p:cNvGraphicFramePr/>
          <p:nvPr>
            <p:custDataLst>
              <p:tags r:id="rId3"/>
            </p:custDataLst>
            <p:extLst>
              <p:ext uri="{D42A27DB-BD31-4B8C-83A1-F6EECF244321}">
                <p14:modId xmlns:p14="http://schemas.microsoft.com/office/powerpoint/2010/main" val="2075965067"/>
              </p:ext>
            </p:extLst>
          </p:nvPr>
        </p:nvGraphicFramePr>
        <p:xfrm>
          <a:off x="481013" y="2163763"/>
          <a:ext cx="8023225" cy="3841750"/>
        </p:xfrm>
        <a:graphic>
          <a:graphicData uri="http://schemas.openxmlformats.org/drawingml/2006/chart">
            <c:chart xmlns:c="http://schemas.openxmlformats.org/drawingml/2006/chart" xmlns:r="http://schemas.openxmlformats.org/officeDocument/2006/relationships" r:id="rId32"/>
          </a:graphicData>
        </a:graphic>
      </p:graphicFrame>
      <p:cxnSp>
        <p:nvCxnSpPr>
          <p:cNvPr id="9" name="Straight Connector 8">
            <a:extLst>
              <a:ext uri="{FF2B5EF4-FFF2-40B4-BE49-F238E27FC236}">
                <a16:creationId xmlns:a16="http://schemas.microsoft.com/office/drawing/2014/main" id="{5EE47E7F-6BC7-FA82-352F-DD45B6BA3114}"/>
              </a:ext>
            </a:extLst>
          </p:cNvPr>
          <p:cNvCxnSpPr/>
          <p:nvPr>
            <p:custDataLst>
              <p:tags r:id="rId4"/>
            </p:custDataLst>
          </p:nvPr>
        </p:nvCxnSpPr>
        <p:spPr bwMode="auto">
          <a:xfrm flipV="1">
            <a:off x="1871663" y="2389187"/>
            <a:ext cx="5238750" cy="2833688"/>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8" name="Text Placeholder 10">
            <a:extLst>
              <a:ext uri="{FF2B5EF4-FFF2-40B4-BE49-F238E27FC236}">
                <a16:creationId xmlns:a16="http://schemas.microsoft.com/office/drawing/2014/main" id="{115DFB91-512B-3844-A114-92FBEDCA92F2}"/>
              </a:ext>
            </a:extLst>
          </p:cNvPr>
          <p:cNvSpPr>
            <a:spLocks noGrp="1"/>
          </p:cNvSpPr>
          <p:nvPr>
            <p:custDataLst>
              <p:tags r:id="rId5"/>
            </p:custDataLst>
          </p:nvPr>
        </p:nvSpPr>
        <p:spPr bwMode="auto">
          <a:xfrm>
            <a:off x="563563" y="2125663"/>
            <a:ext cx="39528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sz="1200" b="1" dirty="0">
                <a:solidFill>
                  <a:srgbClr val="000000"/>
                </a:solidFill>
                <a:latin typeface="Arial"/>
              </a:rPr>
              <a:t>Total CO</a:t>
            </a:r>
            <a:r>
              <a:rPr lang="en-US" sz="1200" b="1" baseline="-25000" dirty="0">
                <a:solidFill>
                  <a:srgbClr val="000000"/>
                </a:solidFill>
                <a:latin typeface="Arial"/>
              </a:rPr>
              <a:t>2</a:t>
            </a:r>
            <a:r>
              <a:rPr lang="en-US" sz="1200" b="1" dirty="0">
                <a:solidFill>
                  <a:srgbClr val="000000"/>
                </a:solidFill>
                <a:latin typeface="Arial"/>
              </a:rPr>
              <a:t> captured by technology</a:t>
            </a:r>
            <a:r>
              <a:rPr kumimoji="0" lang="en-US" sz="1200" b="1" i="0" u="none" strike="noStrike" kern="1200" cap="none" spc="0" normalizeH="0" baseline="0" noProof="0" dirty="0">
                <a:ln>
                  <a:noFill/>
                </a:ln>
                <a:solidFill>
                  <a:srgbClr val="000000"/>
                </a:solidFill>
                <a:effectLst/>
                <a:uLnTx/>
                <a:uFillTx/>
                <a:latin typeface="Arial"/>
                <a:ea typeface="+mn-ea"/>
                <a:cs typeface="+mn-cs"/>
              </a:rPr>
              <a:t> (MtCO</a:t>
            </a:r>
            <a:r>
              <a:rPr kumimoji="0" lang="en-US" sz="1200" b="1" i="0" u="none" strike="noStrike" kern="1200" cap="none" spc="0" normalizeH="0" baseline="-25000" noProof="0" dirty="0">
                <a:ln>
                  <a:noFill/>
                </a:ln>
                <a:solidFill>
                  <a:srgbClr val="000000"/>
                </a:solidFill>
                <a:effectLst/>
                <a:uLnTx/>
                <a:uFillTx/>
                <a:latin typeface="Arial"/>
                <a:ea typeface="+mn-ea"/>
                <a:cs typeface="+mn-cs"/>
              </a:rPr>
              <a:t>2</a:t>
            </a:r>
            <a:r>
              <a:rPr kumimoji="0" lang="en-US" sz="1200" b="1" i="0" u="none" strike="noStrike" kern="1200" cap="none" spc="0" normalizeH="0" baseline="0" noProof="0" dirty="0">
                <a:ln>
                  <a:noFill/>
                </a:ln>
                <a:solidFill>
                  <a:srgbClr val="000000"/>
                </a:solidFill>
                <a:effectLst/>
                <a:uLnTx/>
                <a:uFillTx/>
                <a:latin typeface="Arial"/>
                <a:ea typeface="+mn-ea"/>
                <a:cs typeface="+mn-cs"/>
              </a:rPr>
              <a:t> per year) </a:t>
            </a:r>
            <a:endParaRPr lang="en-US" sz="1200" b="1" i="0" u="none" strike="noStrike" kern="1200" cap="none" spc="0" normalizeH="0" baseline="0" noProof="0" dirty="0">
              <a:ln>
                <a:noFill/>
              </a:ln>
              <a:solidFill>
                <a:srgbClr val="000000"/>
              </a:solidFill>
              <a:effectLst/>
              <a:uLnTx/>
              <a:uFillTx/>
              <a:latin typeface="Arial"/>
              <a:cs typeface="Arial"/>
            </a:endParaRPr>
          </a:p>
        </p:txBody>
      </p:sp>
      <p:sp>
        <p:nvSpPr>
          <p:cNvPr id="20" name="Text Placeholder 10">
            <a:extLst>
              <a:ext uri="{FF2B5EF4-FFF2-40B4-BE49-F238E27FC236}">
                <a16:creationId xmlns:a16="http://schemas.microsoft.com/office/drawing/2014/main" id="{34F362A9-803D-2229-737A-B2825EFF264D}"/>
              </a:ext>
            </a:extLst>
          </p:cNvPr>
          <p:cNvSpPr txBox="1">
            <a:spLocks/>
          </p:cNvSpPr>
          <p:nvPr>
            <p:custDataLst>
              <p:tags r:id="rId6"/>
            </p:custDataLst>
          </p:nvPr>
        </p:nvSpPr>
        <p:spPr bwMode="gray">
          <a:xfrm>
            <a:off x="2130425" y="5637213"/>
            <a:ext cx="212725" cy="182563"/>
          </a:xfrm>
          <a:prstGeom prst="rect">
            <a:avLst/>
          </a:prstGeom>
          <a:solidFill>
            <a:schemeClr val="accent1"/>
          </a:solidFill>
          <a:ln>
            <a:noFill/>
          </a:ln>
          <a:effec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2776524-C25A-4316-A5EB-0C10BDA4C5FE}" type="datetime'''''''4''''''''''''4'''''''''''''''">
              <a:rPr lang="en-US" altLang="en-US" sz="1200" b="1" smtClean="0">
                <a:solidFill>
                  <a:schemeClr val="bg1"/>
                </a:solidFill>
                <a:effectLst/>
              </a:rPr>
              <a:pPr marL="0" indent="0" algn="ctr">
                <a:spcBef>
                  <a:spcPct val="0"/>
                </a:spcBef>
                <a:spcAft>
                  <a:spcPct val="0"/>
                </a:spcAft>
                <a:buNone/>
              </a:pPr>
              <a:t>44</a:t>
            </a:fld>
            <a:endParaRPr lang="en-US" sz="1200" b="1" dirty="0">
              <a:solidFill>
                <a:schemeClr val="bg1"/>
              </a:solidFill>
            </a:endParaRPr>
          </a:p>
        </p:txBody>
      </p:sp>
      <p:sp>
        <p:nvSpPr>
          <p:cNvPr id="21" name="Text Placeholder 10">
            <a:extLst>
              <a:ext uri="{FF2B5EF4-FFF2-40B4-BE49-F238E27FC236}">
                <a16:creationId xmlns:a16="http://schemas.microsoft.com/office/drawing/2014/main" id="{195044C6-4CE2-2272-5564-DC48AA4A7B7A}"/>
              </a:ext>
            </a:extLst>
          </p:cNvPr>
          <p:cNvSpPr txBox="1">
            <a:spLocks/>
          </p:cNvSpPr>
          <p:nvPr>
            <p:custDataLst>
              <p:tags r:id="rId7"/>
            </p:custDataLst>
          </p:nvPr>
        </p:nvSpPr>
        <p:spPr bwMode="gray">
          <a:xfrm>
            <a:off x="1444625" y="5648325"/>
            <a:ext cx="128588" cy="182563"/>
          </a:xfrm>
          <a:prstGeom prst="rect">
            <a:avLst/>
          </a:prstGeom>
          <a:solidFill>
            <a:schemeClr val="accent2"/>
          </a:solidFill>
          <a:ln>
            <a:noFill/>
          </a:ln>
          <a:effec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3B6A1776-7835-441D-BA6B-F76613DF834A}" type="datetime'''''''''''''1'''''''''''''''''''''''''''''">
              <a:rPr lang="en-US" altLang="en-US" sz="1200" b="1" smtClean="0">
                <a:solidFill>
                  <a:schemeClr val="bg1"/>
                </a:solidFill>
                <a:effectLst/>
              </a:rPr>
              <a:pPr marL="0" indent="0" algn="ctr">
                <a:spcBef>
                  <a:spcPct val="0"/>
                </a:spcBef>
                <a:spcAft>
                  <a:spcPct val="0"/>
                </a:spcAft>
                <a:buNone/>
              </a:pPr>
              <a:t>1</a:t>
            </a:fld>
            <a:endParaRPr lang="en-US" sz="1200" b="1" dirty="0">
              <a:solidFill>
                <a:schemeClr val="bg1"/>
              </a:solidFill>
            </a:endParaRPr>
          </a:p>
        </p:txBody>
      </p:sp>
      <p:sp>
        <p:nvSpPr>
          <p:cNvPr id="18" name="Text Placeholder 10">
            <a:extLst>
              <a:ext uri="{FF2B5EF4-FFF2-40B4-BE49-F238E27FC236}">
                <a16:creationId xmlns:a16="http://schemas.microsoft.com/office/drawing/2014/main" id="{B1F2A545-954C-BACC-29B6-42B85B2707F3}"/>
              </a:ext>
            </a:extLst>
          </p:cNvPr>
          <p:cNvSpPr txBox="1">
            <a:spLocks/>
          </p:cNvSpPr>
          <p:nvPr>
            <p:custDataLst>
              <p:tags r:id="rId8"/>
            </p:custDataLst>
          </p:nvPr>
        </p:nvSpPr>
        <p:spPr bwMode="auto">
          <a:xfrm>
            <a:off x="1697038" y="5881688"/>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7C32A345-E248-4DA7-AFE9-99C99D641682}" type="datetime'''''2''''0''''''''''''''''''2''''''''2'''''''''''">
              <a:rPr lang="en-US" altLang="en-US" sz="1200" smtClean="0"/>
              <a:pPr marL="0" indent="0" algn="ctr">
                <a:spcBef>
                  <a:spcPct val="0"/>
                </a:spcBef>
                <a:spcAft>
                  <a:spcPct val="0"/>
                </a:spcAft>
                <a:buNone/>
              </a:pPr>
              <a:t>2022</a:t>
            </a:fld>
            <a:endParaRPr lang="en-US" sz="1200" dirty="0"/>
          </a:p>
        </p:txBody>
      </p:sp>
      <p:sp>
        <p:nvSpPr>
          <p:cNvPr id="12" name="Text Placeholder 10">
            <a:extLst>
              <a:ext uri="{FF2B5EF4-FFF2-40B4-BE49-F238E27FC236}">
                <a16:creationId xmlns:a16="http://schemas.microsoft.com/office/drawing/2014/main" id="{B2922018-7C01-AB0A-6652-6DC08174D034}"/>
              </a:ext>
            </a:extLst>
          </p:cNvPr>
          <p:cNvSpPr txBox="1">
            <a:spLocks/>
          </p:cNvSpPr>
          <p:nvPr>
            <p:custDataLst>
              <p:tags r:id="rId9"/>
            </p:custDataLst>
          </p:nvPr>
        </p:nvSpPr>
        <p:spPr bwMode="gray">
          <a:xfrm>
            <a:off x="4708525" y="5565775"/>
            <a:ext cx="296863" cy="182563"/>
          </a:xfrm>
          <a:prstGeom prst="rect">
            <a:avLst/>
          </a:prstGeom>
          <a:solidFill>
            <a:schemeClr val="accent2"/>
          </a:solidFill>
          <a:ln>
            <a:noFill/>
          </a:ln>
          <a:effec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2B9B6D06-2EC0-4E99-8A9C-B601B935FFF2}" type="datetime'''''''1''''''''''8''''''''''''''''''''5'''''''''''''''">
              <a:rPr lang="en-US" altLang="en-US" sz="1200" b="1" smtClean="0">
                <a:solidFill>
                  <a:schemeClr val="bg1"/>
                </a:solidFill>
                <a:effectLst/>
              </a:rPr>
              <a:pPr marL="0" indent="0" algn="ctr">
                <a:spcBef>
                  <a:spcPct val="0"/>
                </a:spcBef>
                <a:spcAft>
                  <a:spcPct val="0"/>
                </a:spcAft>
                <a:buNone/>
              </a:pPr>
              <a:t>185</a:t>
            </a:fld>
            <a:endParaRPr lang="en-US" sz="1200" b="1" dirty="0">
              <a:solidFill>
                <a:schemeClr val="bg1"/>
              </a:solidFill>
            </a:endParaRPr>
          </a:p>
        </p:txBody>
      </p:sp>
      <p:sp>
        <p:nvSpPr>
          <p:cNvPr id="15" name="Text Placeholder 10">
            <a:extLst>
              <a:ext uri="{FF2B5EF4-FFF2-40B4-BE49-F238E27FC236}">
                <a16:creationId xmlns:a16="http://schemas.microsoft.com/office/drawing/2014/main" id="{C57AF19F-D43D-9106-D6EC-57FBCE379347}"/>
              </a:ext>
            </a:extLst>
          </p:cNvPr>
          <p:cNvSpPr txBox="1">
            <a:spLocks/>
          </p:cNvSpPr>
          <p:nvPr>
            <p:custDataLst>
              <p:tags r:id="rId10"/>
            </p:custDataLst>
          </p:nvPr>
        </p:nvSpPr>
        <p:spPr bwMode="gray">
          <a:xfrm>
            <a:off x="4021138" y="5629275"/>
            <a:ext cx="212725" cy="182563"/>
          </a:xfrm>
          <a:prstGeom prst="rect">
            <a:avLst/>
          </a:prstGeom>
          <a:solidFill>
            <a:schemeClr val="accent3"/>
          </a:solidFill>
          <a:ln>
            <a:noFill/>
          </a:ln>
          <a:effec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12A7A6F9-D867-4234-899B-8C419ACC5975}" type="datetime'''''''''''''8''''''''''''''''0'''''''''''''''''''''''''''">
              <a:rPr lang="en-US" altLang="en-US" sz="1200" b="1" smtClean="0">
                <a:solidFill>
                  <a:schemeClr val="bg1"/>
                </a:solidFill>
                <a:effectLst/>
              </a:rPr>
              <a:pPr marL="0" indent="0" algn="ctr">
                <a:spcBef>
                  <a:spcPct val="0"/>
                </a:spcBef>
                <a:spcAft>
                  <a:spcPct val="0"/>
                </a:spcAft>
                <a:buNone/>
              </a:pPr>
              <a:t>80</a:t>
            </a:fld>
            <a:endParaRPr lang="en-US" sz="1200" b="1" dirty="0">
              <a:solidFill>
                <a:schemeClr val="bg1"/>
              </a:solidFill>
            </a:endParaRPr>
          </a:p>
        </p:txBody>
      </p:sp>
      <p:sp>
        <p:nvSpPr>
          <p:cNvPr id="16" name="Text Placeholder 10">
            <a:extLst>
              <a:ext uri="{FF2B5EF4-FFF2-40B4-BE49-F238E27FC236}">
                <a16:creationId xmlns:a16="http://schemas.microsoft.com/office/drawing/2014/main" id="{D8B5E9EB-D3D6-A16D-9525-E1344840BD06}"/>
              </a:ext>
            </a:extLst>
          </p:cNvPr>
          <p:cNvSpPr txBox="1">
            <a:spLocks/>
          </p:cNvSpPr>
          <p:nvPr>
            <p:custDataLst>
              <p:tags r:id="rId11"/>
            </p:custDataLst>
          </p:nvPr>
        </p:nvSpPr>
        <p:spPr bwMode="auto">
          <a:xfrm>
            <a:off x="4316413" y="5881688"/>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1EA4D13B-3300-4471-A387-D58F99920AA2}" type="datetime'''''''''''''2''''''''''0''''''''''''3''''''''''''''0'''">
              <a:rPr lang="en-US" altLang="en-US" sz="1200" smtClean="0"/>
              <a:pPr marL="0" indent="0" algn="ctr">
                <a:spcBef>
                  <a:spcPct val="0"/>
                </a:spcBef>
                <a:spcAft>
                  <a:spcPct val="0"/>
                </a:spcAft>
                <a:buNone/>
              </a:pPr>
              <a:t>2030</a:t>
            </a:fld>
            <a:endParaRPr lang="en-US" sz="1200" dirty="0"/>
          </a:p>
        </p:txBody>
      </p:sp>
      <p:sp>
        <p:nvSpPr>
          <p:cNvPr id="19" name="Text Placeholder 10">
            <a:extLst>
              <a:ext uri="{FF2B5EF4-FFF2-40B4-BE49-F238E27FC236}">
                <a16:creationId xmlns:a16="http://schemas.microsoft.com/office/drawing/2014/main" id="{35C968F9-B717-8F9F-26F0-44C9EE5892A4}"/>
              </a:ext>
            </a:extLst>
          </p:cNvPr>
          <p:cNvSpPr txBox="1">
            <a:spLocks/>
          </p:cNvSpPr>
          <p:nvPr>
            <p:custDataLst>
              <p:tags r:id="rId12"/>
            </p:custDataLst>
          </p:nvPr>
        </p:nvSpPr>
        <p:spPr bwMode="auto">
          <a:xfrm>
            <a:off x="6935788" y="5881688"/>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131FFCB3-C493-4F00-8187-284934F59603}" type="datetime'''2''''''''''0''''''''''''''''5''''0'''''''''''''''''''">
              <a:rPr lang="en-US" altLang="en-US" sz="1200" smtClean="0"/>
              <a:pPr marL="0" indent="0" algn="ctr">
                <a:spcBef>
                  <a:spcPct val="0"/>
                </a:spcBef>
                <a:spcAft>
                  <a:spcPct val="0"/>
                </a:spcAft>
                <a:buNone/>
              </a:pPr>
              <a:t>2050</a:t>
            </a:fld>
            <a:endParaRPr lang="en-US" sz="1200" dirty="0"/>
          </a:p>
        </p:txBody>
      </p:sp>
      <p:sp>
        <p:nvSpPr>
          <p:cNvPr id="22" name="Text Placeholder 10">
            <a:extLst>
              <a:ext uri="{FF2B5EF4-FFF2-40B4-BE49-F238E27FC236}">
                <a16:creationId xmlns:a16="http://schemas.microsoft.com/office/drawing/2014/main" id="{62905EF3-E66B-CC04-0FF2-9F366656FBE2}"/>
              </a:ext>
            </a:extLst>
          </p:cNvPr>
          <p:cNvSpPr txBox="1">
            <a:spLocks/>
          </p:cNvSpPr>
          <p:nvPr>
            <p:custDataLst>
              <p:tags r:id="rId13"/>
            </p:custDataLst>
          </p:nvPr>
        </p:nvSpPr>
        <p:spPr bwMode="gray">
          <a:xfrm>
            <a:off x="1765300" y="5454650"/>
            <a:ext cx="212725" cy="182563"/>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FA52BE25-7C51-47C6-8048-F39D344151D6}" type="datetime'''''4''''''''''''''5'''''''''''''''''''''''''">
              <a:rPr lang="en-US" altLang="en-US" sz="1200" b="1" smtClean="0">
                <a:effectLst/>
              </a:rPr>
              <a:pPr marL="0" indent="0" algn="ctr">
                <a:spcBef>
                  <a:spcPct val="0"/>
                </a:spcBef>
                <a:spcAft>
                  <a:spcPct val="0"/>
                </a:spcAft>
                <a:buNone/>
              </a:pPr>
              <a:t>45</a:t>
            </a:fld>
            <a:endParaRPr lang="en-US" sz="1200" b="1" dirty="0"/>
          </a:p>
        </p:txBody>
      </p:sp>
      <p:sp>
        <p:nvSpPr>
          <p:cNvPr id="23" name="Text Placeholder 10">
            <a:extLst>
              <a:ext uri="{FF2B5EF4-FFF2-40B4-BE49-F238E27FC236}">
                <a16:creationId xmlns:a16="http://schemas.microsoft.com/office/drawing/2014/main" id="{AECD3F76-3F4C-66C1-4A09-4C70640213EF}"/>
              </a:ext>
            </a:extLst>
          </p:cNvPr>
          <p:cNvSpPr txBox="1">
            <a:spLocks/>
          </p:cNvSpPr>
          <p:nvPr>
            <p:custDataLst>
              <p:tags r:id="rId14"/>
            </p:custDataLst>
          </p:nvPr>
        </p:nvSpPr>
        <p:spPr bwMode="gray">
          <a:xfrm>
            <a:off x="4279900" y="5046663"/>
            <a:ext cx="4238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31F0AC90-8B9F-4BFE-A87A-505A28778D11}" type="datetime'1'''''''''',''''''''''''''''''''''''''''''02''''4'''''''''">
              <a:rPr lang="en-US" altLang="en-US" sz="1200" b="1" smtClean="0"/>
              <a:pPr marL="0" indent="0" algn="ctr">
                <a:spcBef>
                  <a:spcPct val="0"/>
                </a:spcBef>
                <a:spcAft>
                  <a:spcPct val="0"/>
                </a:spcAft>
                <a:buNone/>
              </a:pPr>
              <a:t>1,024</a:t>
            </a:fld>
            <a:endParaRPr lang="en-US" sz="1200" b="1" dirty="0"/>
          </a:p>
        </p:txBody>
      </p:sp>
      <p:sp>
        <p:nvSpPr>
          <p:cNvPr id="24" name="Text Placeholder 10">
            <a:extLst>
              <a:ext uri="{FF2B5EF4-FFF2-40B4-BE49-F238E27FC236}">
                <a16:creationId xmlns:a16="http://schemas.microsoft.com/office/drawing/2014/main" id="{2471AFB9-3EB8-8527-AF29-E49C4B4928B9}"/>
              </a:ext>
            </a:extLst>
          </p:cNvPr>
          <p:cNvSpPr txBox="1">
            <a:spLocks/>
          </p:cNvSpPr>
          <p:nvPr>
            <p:custDataLst>
              <p:tags r:id="rId15"/>
            </p:custDataLst>
          </p:nvPr>
        </p:nvSpPr>
        <p:spPr bwMode="gray">
          <a:xfrm>
            <a:off x="6899275" y="2676525"/>
            <a:ext cx="4238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7DAF3AC1-57F2-4E7F-95E4-D8FA4955A846}" type="datetime'6'''''',''''''''04''''''0'''''''''''''''''''''''''''">
              <a:rPr lang="en-US" altLang="en-US" sz="1200" b="1" smtClean="0"/>
              <a:pPr marL="0" indent="0" algn="ctr">
                <a:spcBef>
                  <a:spcPct val="0"/>
                </a:spcBef>
                <a:spcAft>
                  <a:spcPct val="0"/>
                </a:spcAft>
                <a:buNone/>
              </a:pPr>
              <a:t>6,040</a:t>
            </a:fld>
            <a:endParaRPr lang="en-US" sz="1200" b="1" dirty="0"/>
          </a:p>
        </p:txBody>
      </p:sp>
      <p:sp>
        <p:nvSpPr>
          <p:cNvPr id="25" name="Text Placeholder 10">
            <a:extLst>
              <a:ext uri="{FF2B5EF4-FFF2-40B4-BE49-F238E27FC236}">
                <a16:creationId xmlns:a16="http://schemas.microsoft.com/office/drawing/2014/main" id="{5078F3D1-FCE6-D446-C53A-BB6AB59657C8}"/>
              </a:ext>
            </a:extLst>
          </p:cNvPr>
          <p:cNvSpPr txBox="1">
            <a:spLocks/>
          </p:cNvSpPr>
          <p:nvPr>
            <p:custDataLst>
              <p:tags r:id="rId16"/>
            </p:custDataLst>
          </p:nvPr>
        </p:nvSpPr>
        <p:spPr bwMode="auto">
          <a:xfrm>
            <a:off x="4213225" y="3676650"/>
            <a:ext cx="555625" cy="258763"/>
          </a:xfrm>
          <a:prstGeom prst="ellipse">
            <a:avLst/>
          </a:prstGeom>
          <a:solidFill>
            <a:schemeClr val="bg1"/>
          </a:solidFill>
          <a:ln w="9525" cmpd="sng">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93E31140-59E9-41FA-8BF3-748A147E7ECA}" type="datetime'''''''''''''''''''''''''''''''''''''''''+''''1''''''9''%'''">
              <a:rPr lang="en-US" altLang="en-US" sz="1200" b="1" smtClean="0">
                <a:effectLst/>
              </a:rPr>
              <a:pPr marL="0" indent="0" algn="ctr">
                <a:spcBef>
                  <a:spcPct val="0"/>
                </a:spcBef>
                <a:spcAft>
                  <a:spcPct val="0"/>
                </a:spcAft>
                <a:buNone/>
              </a:pPr>
              <a:t>+19%</a:t>
            </a:fld>
            <a:endParaRPr lang="en-US" sz="1200" b="1" dirty="0"/>
          </a:p>
        </p:txBody>
      </p:sp>
      <p:sp>
        <p:nvSpPr>
          <p:cNvPr id="41" name="Rectangle 40">
            <a:extLst>
              <a:ext uri="{FF2B5EF4-FFF2-40B4-BE49-F238E27FC236}">
                <a16:creationId xmlns:a16="http://schemas.microsoft.com/office/drawing/2014/main" id="{F08B09CD-C7DD-2C54-E6AA-0D6C5AF0A4C2}"/>
              </a:ext>
            </a:extLst>
          </p:cNvPr>
          <p:cNvSpPr/>
          <p:nvPr/>
        </p:nvSpPr>
        <p:spPr bwMode="gray">
          <a:xfrm>
            <a:off x="563214" y="2626647"/>
            <a:ext cx="1905698" cy="73177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45" name="Rectangle 44">
            <a:extLst>
              <a:ext uri="{FF2B5EF4-FFF2-40B4-BE49-F238E27FC236}">
                <a16:creationId xmlns:a16="http://schemas.microsoft.com/office/drawing/2014/main" id="{6B42FB61-BB74-F1FC-DA38-A2E8195BC6DB}"/>
              </a:ext>
            </a:extLst>
          </p:cNvPr>
          <p:cNvSpPr/>
          <p:nvPr>
            <p:custDataLst>
              <p:tags r:id="rId17"/>
            </p:custDataLst>
          </p:nvPr>
        </p:nvSpPr>
        <p:spPr bwMode="auto">
          <a:xfrm>
            <a:off x="563563" y="2430463"/>
            <a:ext cx="1885950" cy="717550"/>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26" name="Rectangle 25">
            <a:extLst>
              <a:ext uri="{FF2B5EF4-FFF2-40B4-BE49-F238E27FC236}">
                <a16:creationId xmlns:a16="http://schemas.microsoft.com/office/drawing/2014/main" id="{66F3FE40-6FDF-AC05-5DCE-BCE95977DA27}"/>
              </a:ext>
            </a:extLst>
          </p:cNvPr>
          <p:cNvSpPr/>
          <p:nvPr>
            <p:custDataLst>
              <p:tags r:id="rId18"/>
            </p:custDataLst>
          </p:nvPr>
        </p:nvSpPr>
        <p:spPr bwMode="auto">
          <a:xfrm>
            <a:off x="619125" y="2490788"/>
            <a:ext cx="196850" cy="147638"/>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27" name="Rectangle 26">
            <a:extLst>
              <a:ext uri="{FF2B5EF4-FFF2-40B4-BE49-F238E27FC236}">
                <a16:creationId xmlns:a16="http://schemas.microsoft.com/office/drawing/2014/main" id="{48C17615-B692-E942-76CA-D9AFDD8653DD}"/>
              </a:ext>
            </a:extLst>
          </p:cNvPr>
          <p:cNvSpPr/>
          <p:nvPr>
            <p:custDataLst>
              <p:tags r:id="rId19"/>
            </p:custDataLst>
          </p:nvPr>
        </p:nvSpPr>
        <p:spPr bwMode="auto">
          <a:xfrm>
            <a:off x="619125" y="2709863"/>
            <a:ext cx="196850" cy="147638"/>
          </a:xfrm>
          <a:prstGeom prst="rect">
            <a:avLst/>
          </a:prstGeom>
          <a:solidFill>
            <a:schemeClr val="accent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28" name="Rectangle 27">
            <a:extLst>
              <a:ext uri="{FF2B5EF4-FFF2-40B4-BE49-F238E27FC236}">
                <a16:creationId xmlns:a16="http://schemas.microsoft.com/office/drawing/2014/main" id="{EFC198E9-FDEF-06A7-5A0F-B64BF9E84624}"/>
              </a:ext>
            </a:extLst>
          </p:cNvPr>
          <p:cNvSpPr/>
          <p:nvPr>
            <p:custDataLst>
              <p:tags r:id="rId20"/>
            </p:custDataLst>
          </p:nvPr>
        </p:nvSpPr>
        <p:spPr bwMode="auto">
          <a:xfrm>
            <a:off x="619125" y="2928938"/>
            <a:ext cx="196850" cy="147638"/>
          </a:xfrm>
          <a:prstGeom prst="rect">
            <a:avLst/>
          </a:prstGeom>
          <a:solidFill>
            <a:schemeClr val="accent3"/>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29" name="Text Placeholder 10">
            <a:extLst>
              <a:ext uri="{FF2B5EF4-FFF2-40B4-BE49-F238E27FC236}">
                <a16:creationId xmlns:a16="http://schemas.microsoft.com/office/drawing/2014/main" id="{AA692B1E-D6F1-D5AC-E313-D7D692F2E02D}"/>
              </a:ext>
            </a:extLst>
          </p:cNvPr>
          <p:cNvSpPr txBox="1">
            <a:spLocks/>
          </p:cNvSpPr>
          <p:nvPr>
            <p:custDataLst>
              <p:tags r:id="rId21"/>
            </p:custDataLst>
          </p:nvPr>
        </p:nvSpPr>
        <p:spPr bwMode="auto">
          <a:xfrm>
            <a:off x="866775" y="2486025"/>
            <a:ext cx="1527175"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100" b="1" dirty="0"/>
              <a:t>Industrial point source</a:t>
            </a:r>
            <a:endParaRPr lang="en-US" sz="1100" b="1" dirty="0"/>
          </a:p>
        </p:txBody>
      </p:sp>
      <p:sp>
        <p:nvSpPr>
          <p:cNvPr id="30" name="Text Placeholder 10">
            <a:extLst>
              <a:ext uri="{FF2B5EF4-FFF2-40B4-BE49-F238E27FC236}">
                <a16:creationId xmlns:a16="http://schemas.microsoft.com/office/drawing/2014/main" id="{8F58F70A-FA98-548E-2CA9-3B4CAD637665}"/>
              </a:ext>
            </a:extLst>
          </p:cNvPr>
          <p:cNvSpPr txBox="1">
            <a:spLocks/>
          </p:cNvSpPr>
          <p:nvPr>
            <p:custDataLst>
              <p:tags r:id="rId22"/>
            </p:custDataLst>
          </p:nvPr>
        </p:nvSpPr>
        <p:spPr bwMode="auto">
          <a:xfrm>
            <a:off x="866775" y="2705100"/>
            <a:ext cx="492125"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C260139-51BE-4915-A69B-E6B0736D461E}" type="datetime'''''''B''''''''''''''''''''''''''''EC''''CS'''''''''''">
              <a:rPr lang="en-US" altLang="en-US" sz="1100" b="1" smtClean="0"/>
              <a:pPr marL="0" indent="0">
                <a:spcBef>
                  <a:spcPct val="0"/>
                </a:spcBef>
                <a:spcAft>
                  <a:spcPct val="0"/>
                </a:spcAft>
                <a:buNone/>
              </a:pPr>
              <a:t>BECCS</a:t>
            </a:fld>
            <a:endParaRPr lang="en-US" sz="1100" b="1" dirty="0"/>
          </a:p>
        </p:txBody>
      </p:sp>
      <p:sp>
        <p:nvSpPr>
          <p:cNvPr id="31" name="Text Placeholder 10">
            <a:extLst>
              <a:ext uri="{FF2B5EF4-FFF2-40B4-BE49-F238E27FC236}">
                <a16:creationId xmlns:a16="http://schemas.microsoft.com/office/drawing/2014/main" id="{BB185FC4-E072-6F16-77B4-D5B40C82061E}"/>
              </a:ext>
            </a:extLst>
          </p:cNvPr>
          <p:cNvSpPr txBox="1">
            <a:spLocks/>
          </p:cNvSpPr>
          <p:nvPr>
            <p:custDataLst>
              <p:tags r:id="rId23"/>
            </p:custDataLst>
          </p:nvPr>
        </p:nvSpPr>
        <p:spPr bwMode="auto">
          <a:xfrm>
            <a:off x="866775" y="2924175"/>
            <a:ext cx="11938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100" b="1" dirty="0"/>
              <a:t>Direct air capture</a:t>
            </a:r>
            <a:endParaRPr lang="en-US" sz="1100" b="1" dirty="0"/>
          </a:p>
        </p:txBody>
      </p:sp>
      <p:sp>
        <p:nvSpPr>
          <p:cNvPr id="3" name="TextBox 8">
            <a:extLst>
              <a:ext uri="{FF2B5EF4-FFF2-40B4-BE49-F238E27FC236}">
                <a16:creationId xmlns:a16="http://schemas.microsoft.com/office/drawing/2014/main" id="{70B183CB-19F8-86C8-7EDB-99061E03CC20}"/>
              </a:ext>
            </a:extLst>
          </p:cNvPr>
          <p:cNvSpPr txBox="1"/>
          <p:nvPr/>
        </p:nvSpPr>
        <p:spPr bwMode="gray">
          <a:xfrm>
            <a:off x="9490076" y="1554480"/>
            <a:ext cx="2371723" cy="4376296"/>
          </a:xfrm>
          <a:prstGeom prst="rect">
            <a:avLst/>
          </a:prstGeom>
          <a:solidFill>
            <a:srgbClr val="E3E8EE"/>
          </a:solidFill>
          <a:ln w="9525" cap="flat" cmpd="sng" algn="ctr">
            <a:noFill/>
            <a:prstDash val="solid"/>
            <a:round/>
            <a:headEnd type="none" w="med" len="med"/>
            <a:tailEnd type="none" w="med" len="med"/>
          </a:ln>
        </p:spPr>
        <p:txBody>
          <a:bodyPr wrap="square" lIns="137160" tIns="137160" rIns="274320" bIns="137160" rtlCol="0" anchor="t">
            <a:noAutofit/>
          </a:bodyPr>
          <a:lstStyle/>
          <a:p>
            <a:pPr marR="0" lvl="0" algn="l" defTabSz="914400" rtl="0" eaLnBrk="1" fontAlgn="auto" latinLnBrk="0" hangingPunct="1">
              <a:lnSpc>
                <a:spcPct val="100000"/>
              </a:lnSpc>
              <a:spcAft>
                <a:spcPts val="400"/>
              </a:spcAft>
              <a:buClrTx/>
              <a:buSzTx/>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Observations</a:t>
            </a:r>
          </a:p>
          <a:p>
            <a:pPr marL="171450" marR="0" lvl="0" indent="-171450" algn="l" defTabSz="914400" rtl="0" eaLnBrk="1" fontAlgn="auto" latinLnBrk="0" hangingPunct="1">
              <a:lnSpc>
                <a:spcPct val="100000"/>
              </a:lnSpc>
              <a:spcAft>
                <a:spcPts val="4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ea typeface="+mn-ea"/>
                <a:cs typeface="+mn-cs"/>
              </a:rPr>
              <a:t>As of 2024, CCUS technology captures </a:t>
            </a:r>
            <a:r>
              <a:rPr kumimoji="0" lang="en-US" sz="1050" b="1" i="0" u="none" strike="noStrike" kern="1200" cap="none" spc="0" normalizeH="0" baseline="0" noProof="0" dirty="0">
                <a:ln>
                  <a:noFill/>
                </a:ln>
                <a:solidFill>
                  <a:srgbClr val="000000"/>
                </a:solidFill>
                <a:effectLst/>
                <a:uLnTx/>
                <a:uFillTx/>
                <a:ea typeface="+mn-ea"/>
                <a:cs typeface="+mn-cs"/>
              </a:rPr>
              <a:t>~50 Mt of CO</a:t>
            </a:r>
            <a:r>
              <a:rPr kumimoji="0" lang="en-US" sz="1050" b="1" i="0" u="none" strike="noStrike" kern="1200" cap="none" spc="0" normalizeH="0" baseline="-25000" noProof="0" dirty="0">
                <a:ln>
                  <a:noFill/>
                </a:ln>
                <a:solidFill>
                  <a:srgbClr val="000000"/>
                </a:solidFill>
                <a:effectLst/>
                <a:uLnTx/>
                <a:uFillTx/>
                <a:ea typeface="+mn-ea"/>
                <a:cs typeface="+mn-cs"/>
              </a:rPr>
              <a:t>2 </a:t>
            </a:r>
            <a:r>
              <a:rPr kumimoji="0" lang="en-US" sz="1050" b="1" i="0" u="none" strike="noStrike" kern="1200" cap="none" spc="0" normalizeH="0" baseline="0" noProof="0" dirty="0">
                <a:ln>
                  <a:noFill/>
                </a:ln>
                <a:solidFill>
                  <a:srgbClr val="000000"/>
                </a:solidFill>
                <a:effectLst/>
                <a:uLnTx/>
                <a:uFillTx/>
                <a:ea typeface="+mn-ea"/>
                <a:cs typeface="+mn-cs"/>
              </a:rPr>
              <a:t>per year.</a:t>
            </a:r>
            <a:endParaRPr lang="en-US" sz="1050" b="1" i="0" u="none" strike="noStrike" kern="1200" cap="none" spc="0" normalizeH="0" baseline="0" noProof="0" dirty="0">
              <a:ln>
                <a:noFill/>
              </a:ln>
              <a:solidFill>
                <a:srgbClr val="000000"/>
              </a:solidFill>
              <a:effectLst/>
              <a:uLnTx/>
              <a:uFillTx/>
              <a:cs typeface="Arial"/>
            </a:endParaRPr>
          </a:p>
          <a:p>
            <a:pPr marL="171450" marR="0" lvl="0" indent="-171450" algn="l" defTabSz="914400" rtl="0" eaLnBrk="1" fontAlgn="auto" latinLnBrk="0" hangingPunct="1">
              <a:lnSpc>
                <a:spcPct val="100000"/>
              </a:lnSpc>
              <a:spcAft>
                <a:spcPts val="4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ea typeface="+mn-ea"/>
                <a:cs typeface="+mn-cs"/>
              </a:rPr>
              <a:t>Over </a:t>
            </a:r>
            <a:r>
              <a:rPr kumimoji="0" lang="en-US" sz="1050" b="1" i="0" u="none" strike="noStrike" kern="1200" cap="none" spc="0" normalizeH="0" baseline="0" noProof="0" dirty="0">
                <a:ln>
                  <a:noFill/>
                </a:ln>
                <a:solidFill>
                  <a:srgbClr val="000000"/>
                </a:solidFill>
                <a:effectLst/>
                <a:uLnTx/>
                <a:uFillTx/>
                <a:ea typeface="+mn-ea"/>
                <a:cs typeface="+mn-cs"/>
              </a:rPr>
              <a:t>98%</a:t>
            </a:r>
            <a:r>
              <a:rPr kumimoji="0" lang="en-US" sz="1050" b="0" i="0" u="none" strike="noStrike" kern="1200" cap="none" spc="0" normalizeH="0" baseline="0" noProof="0" dirty="0">
                <a:ln>
                  <a:noFill/>
                </a:ln>
                <a:solidFill>
                  <a:srgbClr val="000000"/>
                </a:solidFill>
                <a:effectLst/>
                <a:uLnTx/>
                <a:uFillTx/>
                <a:ea typeface="+mn-ea"/>
                <a:cs typeface="+mn-cs"/>
              </a:rPr>
              <a:t> of current CO</a:t>
            </a:r>
            <a:r>
              <a:rPr kumimoji="0" lang="en-US" sz="1050" b="0" i="0" u="none" strike="noStrike" kern="1200" cap="none" spc="0" normalizeH="0" baseline="-25000" noProof="0" dirty="0">
                <a:ln>
                  <a:noFill/>
                </a:ln>
                <a:solidFill>
                  <a:srgbClr val="000000"/>
                </a:solidFill>
                <a:effectLst/>
                <a:uLnTx/>
                <a:uFillTx/>
                <a:ea typeface="+mn-ea"/>
                <a:cs typeface="+mn-cs"/>
              </a:rPr>
              <a:t>2</a:t>
            </a:r>
            <a:r>
              <a:rPr kumimoji="0" lang="en-US" sz="1050" b="0" i="0" u="none" strike="noStrike" kern="1200" cap="none" spc="0" normalizeH="0" baseline="0" noProof="0" dirty="0">
                <a:ln>
                  <a:noFill/>
                </a:ln>
                <a:solidFill>
                  <a:srgbClr val="000000"/>
                </a:solidFill>
                <a:effectLst/>
                <a:uLnTx/>
                <a:uFillTx/>
                <a:ea typeface="+mn-ea"/>
                <a:cs typeface="+mn-cs"/>
              </a:rPr>
              <a:t> capture occurs </a:t>
            </a:r>
            <a:r>
              <a:rPr kumimoji="0" lang="en-US" sz="1050" b="1" i="0" u="none" strike="noStrike" kern="1200" cap="none" spc="0" normalizeH="0" baseline="0" noProof="0" dirty="0">
                <a:ln>
                  <a:noFill/>
                </a:ln>
                <a:solidFill>
                  <a:srgbClr val="000000"/>
                </a:solidFill>
                <a:effectLst/>
                <a:uLnTx/>
                <a:uFillTx/>
                <a:ea typeface="+mn-ea"/>
                <a:cs typeface="+mn-cs"/>
              </a:rPr>
              <a:t>from industrial processes and fuel transformation.</a:t>
            </a:r>
            <a:endParaRPr lang="en-US" sz="1050" b="1" i="0" u="none" strike="noStrike" kern="1200" cap="none" spc="0" normalizeH="0" baseline="0" noProof="0" dirty="0">
              <a:ln>
                <a:noFill/>
              </a:ln>
              <a:solidFill>
                <a:srgbClr val="000000"/>
              </a:solidFill>
              <a:effectLst/>
              <a:uLnTx/>
              <a:uFillTx/>
              <a:cs typeface="Arial"/>
            </a:endParaRPr>
          </a:p>
          <a:p>
            <a:pPr marL="171450" marR="0" lvl="0" indent="-171450" algn="l" defTabSz="914400" rtl="0" eaLnBrk="1" fontAlgn="auto" latinLnBrk="0" hangingPunct="1">
              <a:lnSpc>
                <a:spcPct val="100000"/>
              </a:lnSpc>
              <a:spcAft>
                <a:spcPts val="4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ea typeface="+mn-ea"/>
                <a:cs typeface="+mn-cs"/>
              </a:rPr>
              <a:t>CCUS is </a:t>
            </a:r>
            <a:r>
              <a:rPr kumimoji="0" lang="en-US" sz="1050" b="1" i="0" u="none" strike="noStrike" kern="1200" cap="none" spc="0" normalizeH="0" baseline="0" noProof="0" dirty="0">
                <a:ln>
                  <a:noFill/>
                </a:ln>
                <a:solidFill>
                  <a:srgbClr val="000000"/>
                </a:solidFill>
                <a:effectLst/>
                <a:uLnTx/>
                <a:uFillTx/>
                <a:ea typeface="+mn-ea"/>
                <a:cs typeface="+mn-cs"/>
              </a:rPr>
              <a:t>expected to capture 1,024 MtCO</a:t>
            </a:r>
            <a:r>
              <a:rPr kumimoji="0" lang="en-US" sz="1050" b="1" i="0" u="none" strike="noStrike" kern="1200" cap="none" spc="0" normalizeH="0" baseline="-25000" noProof="0" dirty="0">
                <a:ln>
                  <a:noFill/>
                </a:ln>
                <a:solidFill>
                  <a:srgbClr val="000000"/>
                </a:solidFill>
                <a:effectLst/>
                <a:uLnTx/>
                <a:uFillTx/>
                <a:ea typeface="+mn-ea"/>
                <a:cs typeface="+mn-cs"/>
              </a:rPr>
              <a:t>2</a:t>
            </a:r>
            <a:r>
              <a:rPr kumimoji="0" lang="en-US" sz="1050" b="0" i="0" u="none" strike="noStrike" kern="1200" cap="none" spc="0" normalizeH="0" baseline="-25000" noProof="0" dirty="0">
                <a:ln>
                  <a:noFill/>
                </a:ln>
                <a:solidFill>
                  <a:srgbClr val="000000"/>
                </a:solidFill>
                <a:effectLst/>
                <a:uLnTx/>
                <a:uFillTx/>
                <a:ea typeface="+mn-ea"/>
                <a:cs typeface="+mn-cs"/>
              </a:rPr>
              <a:t> </a:t>
            </a:r>
            <a:r>
              <a:rPr kumimoji="0" lang="en-US" sz="1050" b="1" i="0" u="none" strike="noStrike" kern="1200" cap="none" spc="0" normalizeH="0" baseline="0" noProof="0" dirty="0">
                <a:ln>
                  <a:noFill/>
                </a:ln>
                <a:solidFill>
                  <a:srgbClr val="000000"/>
                </a:solidFill>
                <a:effectLst/>
                <a:uLnTx/>
                <a:uFillTx/>
                <a:ea typeface="+mn-ea"/>
                <a:cs typeface="+mn-cs"/>
              </a:rPr>
              <a:t>by 2030 </a:t>
            </a:r>
            <a:r>
              <a:rPr kumimoji="0" lang="en-US" sz="1050" b="0" i="0" u="none" strike="noStrike" kern="1200" cap="none" spc="0" normalizeH="0" baseline="0" noProof="0" dirty="0">
                <a:ln>
                  <a:noFill/>
                </a:ln>
                <a:solidFill>
                  <a:srgbClr val="000000"/>
                </a:solidFill>
                <a:effectLst/>
                <a:uLnTx/>
                <a:uFillTx/>
                <a:ea typeface="+mn-ea"/>
                <a:cs typeface="+mn-cs"/>
              </a:rPr>
              <a:t>and </a:t>
            </a:r>
            <a:r>
              <a:rPr kumimoji="0" lang="en-US" sz="1050" b="1" i="0" u="none" strike="noStrike" kern="1200" cap="none" spc="0" normalizeH="0" baseline="0" noProof="0" dirty="0">
                <a:ln>
                  <a:noFill/>
                </a:ln>
                <a:solidFill>
                  <a:srgbClr val="000000"/>
                </a:solidFill>
                <a:effectLst/>
                <a:uLnTx/>
                <a:uFillTx/>
                <a:ea typeface="+mn-ea"/>
                <a:cs typeface="+mn-cs"/>
              </a:rPr>
              <a:t>6,040 MtCO</a:t>
            </a:r>
            <a:r>
              <a:rPr kumimoji="0" lang="en-US" sz="1050" b="1" i="0" u="none" strike="noStrike" kern="1200" cap="none" spc="0" normalizeH="0" baseline="-25000" noProof="0" dirty="0">
                <a:ln>
                  <a:noFill/>
                </a:ln>
                <a:solidFill>
                  <a:srgbClr val="000000"/>
                </a:solidFill>
                <a:effectLst/>
                <a:uLnTx/>
                <a:uFillTx/>
                <a:ea typeface="+mn-ea"/>
                <a:cs typeface="+mn-cs"/>
              </a:rPr>
              <a:t>2 </a:t>
            </a:r>
            <a:r>
              <a:rPr kumimoji="0" lang="en-US" sz="1050" b="1" i="0" u="none" strike="noStrike" kern="1200" cap="none" spc="0" normalizeH="0" baseline="0" noProof="0" dirty="0">
                <a:ln>
                  <a:noFill/>
                </a:ln>
                <a:solidFill>
                  <a:srgbClr val="000000"/>
                </a:solidFill>
                <a:effectLst/>
                <a:uLnTx/>
                <a:uFillTx/>
                <a:ea typeface="+mn-ea"/>
                <a:cs typeface="+mn-cs"/>
              </a:rPr>
              <a:t>by 2050.</a:t>
            </a:r>
            <a:endParaRPr lang="en-US" sz="1050" b="1" i="0" u="none" strike="noStrike" kern="1200" cap="none" spc="0" normalizeH="0" baseline="0" noProof="0" dirty="0">
              <a:ln>
                <a:noFill/>
              </a:ln>
              <a:solidFill>
                <a:srgbClr val="000000"/>
              </a:solidFill>
              <a:effectLst/>
              <a:uLnTx/>
              <a:uFillTx/>
              <a:cs typeface="Arial"/>
            </a:endParaRPr>
          </a:p>
          <a:p>
            <a:pPr marL="171450" indent="-171450">
              <a:spcAft>
                <a:spcPts val="400"/>
              </a:spcAft>
              <a:buFont typeface="Arial" panose="020B0604020202020204" pitchFamily="34" charset="0"/>
              <a:buChar char="•"/>
              <a:defRPr/>
            </a:pPr>
            <a:r>
              <a:rPr kumimoji="0" lang="en-US" sz="1050" b="1" i="0" u="none" strike="noStrike" kern="1200" cap="none" spc="0" normalizeH="0" baseline="0" noProof="0" dirty="0">
                <a:ln>
                  <a:noFill/>
                </a:ln>
                <a:solidFill>
                  <a:srgbClr val="000000"/>
                </a:solidFill>
                <a:effectLst/>
                <a:uLnTx/>
                <a:uFillTx/>
                <a:ea typeface="+mn-ea"/>
                <a:cs typeface="+mn-cs"/>
              </a:rPr>
              <a:t>66% of total announced CO</a:t>
            </a:r>
            <a:r>
              <a:rPr kumimoji="0" lang="en-US" sz="1050" b="1" i="0" u="none" strike="noStrike" kern="1200" cap="none" spc="0" normalizeH="0" baseline="-25000" noProof="0" dirty="0">
                <a:ln>
                  <a:noFill/>
                </a:ln>
                <a:solidFill>
                  <a:srgbClr val="000000"/>
                </a:solidFill>
                <a:effectLst/>
                <a:uLnTx/>
                <a:uFillTx/>
                <a:ea typeface="+mn-ea"/>
                <a:cs typeface="+mn-cs"/>
              </a:rPr>
              <a:t>2  </a:t>
            </a:r>
            <a:r>
              <a:rPr kumimoji="0" lang="en-US" sz="1050" b="1" i="0" u="none" strike="noStrike" kern="1200" cap="none" spc="0" normalizeH="0" baseline="0" noProof="0" dirty="0">
                <a:ln>
                  <a:noFill/>
                </a:ln>
                <a:solidFill>
                  <a:srgbClr val="000000"/>
                </a:solidFill>
                <a:effectLst/>
                <a:uLnTx/>
                <a:uFillTx/>
                <a:ea typeface="+mn-ea"/>
                <a:cs typeface="+mn-cs"/>
              </a:rPr>
              <a:t>capture</a:t>
            </a:r>
            <a:r>
              <a:rPr kumimoji="0" lang="en-US" sz="1050" b="0" i="0" u="none" strike="noStrike" kern="1200" cap="none" spc="0" normalizeH="0" baseline="0" noProof="0" dirty="0">
                <a:ln>
                  <a:noFill/>
                </a:ln>
                <a:solidFill>
                  <a:srgbClr val="000000"/>
                </a:solidFill>
                <a:effectLst/>
                <a:uLnTx/>
                <a:uFillTx/>
                <a:ea typeface="+mn-ea"/>
                <a:cs typeface="+mn-cs"/>
              </a:rPr>
              <a:t> </a:t>
            </a:r>
            <a:r>
              <a:rPr kumimoji="0" lang="en-US" sz="1050" b="1" i="0" u="none" strike="noStrike" kern="1200" cap="none" spc="0" normalizeH="0" baseline="0" noProof="0" dirty="0">
                <a:ln>
                  <a:noFill/>
                </a:ln>
                <a:solidFill>
                  <a:srgbClr val="000000"/>
                </a:solidFill>
                <a:effectLst/>
                <a:uLnTx/>
                <a:uFillTx/>
                <a:ea typeface="+mn-ea"/>
                <a:cs typeface="+mn-cs"/>
              </a:rPr>
              <a:t>capacity</a:t>
            </a:r>
            <a:r>
              <a:rPr kumimoji="0" lang="en-US" sz="1050" b="0" i="0" u="none" strike="noStrike" kern="1200" cap="none" spc="0" normalizeH="0" baseline="0" noProof="0" dirty="0">
                <a:ln>
                  <a:noFill/>
                </a:ln>
                <a:solidFill>
                  <a:srgbClr val="000000"/>
                </a:solidFill>
                <a:effectLst/>
                <a:uLnTx/>
                <a:uFillTx/>
                <a:ea typeface="+mn-ea"/>
                <a:cs typeface="+mn-cs"/>
              </a:rPr>
              <a:t> occurs in </a:t>
            </a:r>
            <a:r>
              <a:rPr kumimoji="0" lang="en-US" sz="1050" b="1" i="0" u="none" strike="noStrike" kern="1200" cap="none" spc="0" normalizeH="0" baseline="0" noProof="0" dirty="0">
                <a:ln>
                  <a:noFill/>
                </a:ln>
                <a:solidFill>
                  <a:srgbClr val="000000"/>
                </a:solidFill>
                <a:effectLst/>
                <a:uLnTx/>
                <a:uFillTx/>
                <a:ea typeface="+mn-ea"/>
                <a:cs typeface="+mn-cs"/>
              </a:rPr>
              <a:t>developing countries </a:t>
            </a:r>
            <a:r>
              <a:rPr kumimoji="0" lang="en-US" sz="1050" b="0" i="0" u="none" strike="noStrike" kern="1200" cap="none" spc="0" normalizeH="0" baseline="0" noProof="0" dirty="0">
                <a:ln>
                  <a:noFill/>
                </a:ln>
                <a:solidFill>
                  <a:srgbClr val="000000"/>
                </a:solidFill>
                <a:effectLst/>
                <a:uLnTx/>
                <a:uFillTx/>
                <a:ea typeface="+mn-ea"/>
                <a:cs typeface="+mn-cs"/>
              </a:rPr>
              <a:t>and </a:t>
            </a:r>
            <a:r>
              <a:rPr kumimoji="0" lang="en-US" sz="1050" b="1" i="0" u="none" strike="noStrike" kern="1200" cap="none" spc="0" normalizeH="0" baseline="0" noProof="0" dirty="0">
                <a:ln>
                  <a:noFill/>
                </a:ln>
                <a:solidFill>
                  <a:srgbClr val="000000"/>
                </a:solidFill>
                <a:effectLst/>
                <a:uLnTx/>
                <a:uFillTx/>
                <a:ea typeface="+mn-ea"/>
                <a:cs typeface="+mn-cs"/>
              </a:rPr>
              <a:t>emerging markets.</a:t>
            </a:r>
            <a:endParaRPr lang="en-US" sz="1050" b="1" i="0" u="none" strike="noStrike" kern="1200" cap="none" spc="0" normalizeH="0" baseline="0" noProof="0" dirty="0">
              <a:ln>
                <a:noFill/>
              </a:ln>
              <a:solidFill>
                <a:srgbClr val="000000"/>
              </a:solidFill>
              <a:effectLst/>
              <a:uLnTx/>
              <a:uFillTx/>
              <a:cs typeface="Arial"/>
            </a:endParaRPr>
          </a:p>
          <a:p>
            <a:pPr marL="171450" marR="0" lvl="0" indent="-171450" algn="l" defTabSz="914400" rtl="0" eaLnBrk="1" fontAlgn="auto" latinLnBrk="0" hangingPunct="1">
              <a:lnSpc>
                <a:spcPct val="100000"/>
              </a:lnSpc>
              <a:spcAft>
                <a:spcPts val="40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srgbClr val="000000"/>
                </a:solidFill>
                <a:effectLst/>
                <a:uLnTx/>
                <a:uFillTx/>
                <a:ea typeface="+mn-ea"/>
                <a:cs typeface="+mn-cs"/>
              </a:rPr>
              <a:t>Operational</a:t>
            </a:r>
            <a:r>
              <a:rPr kumimoji="0" lang="en-US" sz="1050" b="0" i="0" u="none" strike="noStrike" kern="1200" cap="none" spc="0" normalizeH="0" baseline="0" noProof="0" dirty="0">
                <a:ln>
                  <a:noFill/>
                </a:ln>
                <a:solidFill>
                  <a:srgbClr val="000000"/>
                </a:solidFill>
                <a:effectLst/>
                <a:uLnTx/>
                <a:uFillTx/>
                <a:ea typeface="+mn-ea"/>
                <a:cs typeface="+mn-cs"/>
              </a:rPr>
              <a:t> captured capacity </a:t>
            </a:r>
            <a:r>
              <a:rPr kumimoji="0" lang="en-US" sz="1050" b="1" i="0" u="none" strike="noStrike" kern="1200" cap="none" spc="0" normalizeH="0" baseline="0" noProof="0" dirty="0">
                <a:ln>
                  <a:noFill/>
                </a:ln>
                <a:solidFill>
                  <a:srgbClr val="000000"/>
                </a:solidFill>
                <a:effectLst/>
                <a:uLnTx/>
                <a:uFillTx/>
                <a:ea typeface="+mn-ea"/>
                <a:cs typeface="+mn-cs"/>
              </a:rPr>
              <a:t>lags</a:t>
            </a:r>
            <a:r>
              <a:rPr kumimoji="0" lang="en-US" sz="1050" b="0" i="0" u="none" strike="noStrike" kern="1200" cap="none" spc="0" normalizeH="0" baseline="0" noProof="0" dirty="0">
                <a:ln>
                  <a:noFill/>
                </a:ln>
                <a:solidFill>
                  <a:srgbClr val="000000"/>
                </a:solidFill>
                <a:effectLst/>
                <a:uLnTx/>
                <a:uFillTx/>
                <a:ea typeface="+mn-ea"/>
                <a:cs typeface="+mn-cs"/>
              </a:rPr>
              <a:t> </a:t>
            </a:r>
            <a:r>
              <a:rPr kumimoji="0" lang="en-US" sz="1050" b="1" i="0" u="none" strike="noStrike" kern="1200" cap="none" spc="0" normalizeH="0" baseline="0" noProof="0" dirty="0">
                <a:ln>
                  <a:noFill/>
                </a:ln>
                <a:solidFill>
                  <a:srgbClr val="000000"/>
                </a:solidFill>
                <a:effectLst/>
                <a:uLnTx/>
                <a:uFillTx/>
                <a:ea typeface="+mn-ea"/>
                <a:cs typeface="+mn-cs"/>
              </a:rPr>
              <a:t>significantly</a:t>
            </a:r>
            <a:r>
              <a:rPr kumimoji="0" lang="en-US" sz="1050" b="0" i="0" u="none" strike="noStrike" kern="1200" cap="none" spc="0" normalizeH="0" baseline="0" noProof="0" dirty="0">
                <a:ln>
                  <a:noFill/>
                </a:ln>
                <a:solidFill>
                  <a:srgbClr val="000000"/>
                </a:solidFill>
                <a:effectLst/>
                <a:uLnTx/>
                <a:uFillTx/>
                <a:ea typeface="+mn-ea"/>
                <a:cs typeface="+mn-cs"/>
              </a:rPr>
              <a:t> behind </a:t>
            </a:r>
            <a:r>
              <a:rPr kumimoji="0" lang="en-US" sz="1050" b="1" i="0" u="none" strike="noStrike" kern="1200" cap="none" spc="0" normalizeH="0" baseline="0" noProof="0" dirty="0">
                <a:ln>
                  <a:noFill/>
                </a:ln>
                <a:solidFill>
                  <a:srgbClr val="000000"/>
                </a:solidFill>
                <a:effectLst/>
                <a:uLnTx/>
                <a:uFillTx/>
                <a:ea typeface="+mn-ea"/>
                <a:cs typeface="+mn-cs"/>
              </a:rPr>
              <a:t>announced capture capacity.</a:t>
            </a:r>
            <a:endParaRPr lang="en-US" sz="1050" b="1" i="0" u="none" strike="noStrike" kern="1200" cap="none" spc="0" normalizeH="0" baseline="0" noProof="0" dirty="0">
              <a:ln>
                <a:noFill/>
              </a:ln>
              <a:solidFill>
                <a:srgbClr val="000000"/>
              </a:solidFill>
              <a:effectLst/>
              <a:uLnTx/>
              <a:uFillTx/>
              <a:cs typeface="Arial"/>
            </a:endParaRPr>
          </a:p>
          <a:p>
            <a:pPr marL="171450" marR="0" lvl="0" indent="-171450" algn="l" defTabSz="914400" rtl="0" eaLnBrk="1" fontAlgn="auto" latinLnBrk="0" hangingPunct="1">
              <a:lnSpc>
                <a:spcPct val="100000"/>
              </a:lnSpc>
              <a:spcAft>
                <a:spcPts val="40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srgbClr val="000000"/>
                </a:solidFill>
                <a:effectLst/>
                <a:uLnTx/>
                <a:uFillTx/>
                <a:ea typeface="+mn-ea"/>
                <a:cs typeface="+mn-cs"/>
              </a:rPr>
              <a:t>Completion </a:t>
            </a:r>
            <a:r>
              <a:rPr kumimoji="0" lang="en-US" sz="1050" b="0" i="0" u="none" strike="noStrike" kern="1200" cap="none" spc="0" normalizeH="0" baseline="0" noProof="0" dirty="0">
                <a:ln>
                  <a:noFill/>
                </a:ln>
                <a:solidFill>
                  <a:srgbClr val="000000"/>
                </a:solidFill>
                <a:effectLst/>
                <a:uLnTx/>
                <a:uFillTx/>
                <a:ea typeface="+mn-ea"/>
                <a:cs typeface="+mn-cs"/>
              </a:rPr>
              <a:t>of</a:t>
            </a:r>
            <a:r>
              <a:rPr kumimoji="0" lang="en-US" sz="1050" b="1" i="0" u="none" strike="noStrike" kern="1200" cap="none" spc="0" normalizeH="0" baseline="0" noProof="0" dirty="0">
                <a:ln>
                  <a:noFill/>
                </a:ln>
                <a:solidFill>
                  <a:srgbClr val="000000"/>
                </a:solidFill>
                <a:effectLst/>
                <a:uLnTx/>
                <a:uFillTx/>
                <a:ea typeface="+mn-ea"/>
                <a:cs typeface="+mn-cs"/>
              </a:rPr>
              <a:t> </a:t>
            </a:r>
            <a:r>
              <a:rPr kumimoji="0" lang="en-US" sz="1050" b="0" i="0" u="none" strike="noStrike" kern="1200" cap="none" spc="0" normalizeH="0" baseline="0" noProof="0" dirty="0">
                <a:ln>
                  <a:noFill/>
                </a:ln>
                <a:solidFill>
                  <a:srgbClr val="000000"/>
                </a:solidFill>
                <a:effectLst/>
                <a:uLnTx/>
                <a:uFillTx/>
                <a:ea typeface="+mn-ea"/>
                <a:cs typeface="+mn-cs"/>
              </a:rPr>
              <a:t>planned CCUS projects </a:t>
            </a:r>
            <a:r>
              <a:rPr kumimoji="0" lang="en-US" sz="1050" b="1" i="0" u="none" strike="noStrike" kern="1200" cap="none" spc="0" normalizeH="0" baseline="0" noProof="0" dirty="0">
                <a:ln>
                  <a:noFill/>
                </a:ln>
                <a:solidFill>
                  <a:srgbClr val="000000"/>
                </a:solidFill>
                <a:effectLst/>
                <a:uLnTx/>
                <a:uFillTx/>
                <a:ea typeface="+mn-ea"/>
                <a:cs typeface="+mn-cs"/>
              </a:rPr>
              <a:t>would</a:t>
            </a:r>
            <a:r>
              <a:rPr kumimoji="0" lang="en-US" sz="1050" b="0" i="0" u="none" strike="noStrike" kern="1200" cap="none" spc="0" normalizeH="0" baseline="0" noProof="0" dirty="0">
                <a:ln>
                  <a:noFill/>
                </a:ln>
                <a:solidFill>
                  <a:srgbClr val="000000"/>
                </a:solidFill>
                <a:effectLst/>
                <a:uLnTx/>
                <a:uFillTx/>
                <a:ea typeface="+mn-ea"/>
                <a:cs typeface="+mn-cs"/>
              </a:rPr>
              <a:t> </a:t>
            </a:r>
            <a:r>
              <a:rPr kumimoji="0" lang="en-US" sz="1050" b="1" i="0" u="none" strike="noStrike" kern="1200" cap="none" spc="0" normalizeH="0" baseline="0" noProof="0" dirty="0">
                <a:ln>
                  <a:noFill/>
                </a:ln>
                <a:solidFill>
                  <a:srgbClr val="000000"/>
                </a:solidFill>
                <a:effectLst/>
                <a:uLnTx/>
                <a:uFillTx/>
                <a:ea typeface="+mn-ea"/>
                <a:cs typeface="+mn-cs"/>
              </a:rPr>
              <a:t>increase capacity </a:t>
            </a:r>
            <a:r>
              <a:rPr kumimoji="0" lang="en-US" sz="1050" b="0" i="0" u="none" strike="noStrike" kern="1200" cap="none" spc="0" normalizeH="0" baseline="0" noProof="0" dirty="0">
                <a:ln>
                  <a:noFill/>
                </a:ln>
                <a:solidFill>
                  <a:srgbClr val="000000"/>
                </a:solidFill>
                <a:effectLst/>
                <a:uLnTx/>
                <a:uFillTx/>
                <a:ea typeface="+mn-ea"/>
                <a:cs typeface="+mn-cs"/>
              </a:rPr>
              <a:t>by</a:t>
            </a:r>
            <a:r>
              <a:rPr kumimoji="0" lang="en-US" sz="1050" b="1" i="0" u="none" strike="noStrike" kern="1200" cap="none" spc="0" normalizeH="0" baseline="0" noProof="0" dirty="0">
                <a:ln>
                  <a:noFill/>
                </a:ln>
                <a:solidFill>
                  <a:srgbClr val="000000"/>
                </a:solidFill>
                <a:effectLst/>
                <a:uLnTx/>
                <a:uFillTx/>
                <a:ea typeface="+mn-ea"/>
                <a:cs typeface="+mn-cs"/>
              </a:rPr>
              <a:t> 8x by 2030.</a:t>
            </a:r>
          </a:p>
          <a:p>
            <a:pPr marL="0" marR="0" lvl="0" indent="0" algn="l" defTabSz="711200" rtl="0" eaLnBrk="1" fontAlgn="auto" latinLnBrk="0" hangingPunct="1">
              <a:lnSpc>
                <a:spcPct val="100000"/>
              </a:lnSpc>
              <a:spcBef>
                <a:spcPts val="1200"/>
              </a:spcBef>
              <a:spcAft>
                <a:spcPts val="600"/>
              </a:spcAft>
              <a:buClrTx/>
              <a:buSzTx/>
              <a:buFontTx/>
              <a:buNone/>
              <a:tabLst/>
              <a:defRPr/>
            </a:pPr>
            <a:endParaRPr kumimoji="0" lang="en-US" sz="1050" b="1" i="0" u="none" strike="noStrike" kern="1200" cap="none" spc="0" normalizeH="0" baseline="0" noProof="0" dirty="0">
              <a:ln>
                <a:noFill/>
              </a:ln>
              <a:solidFill>
                <a:srgbClr val="000000"/>
              </a:solidFill>
              <a:effectLst/>
              <a:uLnTx/>
              <a:uFillTx/>
              <a:latin typeface="Arial"/>
              <a:ea typeface="+mn-ea"/>
              <a:cs typeface="Arial"/>
            </a:endParaRPr>
          </a:p>
        </p:txBody>
      </p:sp>
      <p:cxnSp>
        <p:nvCxnSpPr>
          <p:cNvPr id="38" name="btfpColumnHeaderBoxLine223027">
            <a:extLst>
              <a:ext uri="{FF2B5EF4-FFF2-40B4-BE49-F238E27FC236}">
                <a16:creationId xmlns:a16="http://schemas.microsoft.com/office/drawing/2014/main" id="{C4490F41-C083-D97D-01C4-69EB611C7C20}"/>
              </a:ext>
            </a:extLst>
          </p:cNvPr>
          <p:cNvCxnSpPr>
            <a:cxnSpLocks/>
          </p:cNvCxnSpPr>
          <p:nvPr/>
        </p:nvCxnSpPr>
        <p:spPr bwMode="gray">
          <a:xfrm>
            <a:off x="329183" y="1854639"/>
            <a:ext cx="8503920" cy="0"/>
          </a:xfrm>
          <a:prstGeom prst="line">
            <a:avLst/>
          </a:prstGeom>
          <a:ln w="9525" cap="flat" cmpd="sng" algn="ctr">
            <a:solidFill>
              <a:schemeClr val="tx1"/>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6" name="btfpColumnHeaderBoxText223027">
            <a:extLst>
              <a:ext uri="{FF2B5EF4-FFF2-40B4-BE49-F238E27FC236}">
                <a16:creationId xmlns:a16="http://schemas.microsoft.com/office/drawing/2014/main" id="{402C3B8D-A7D9-F9A8-C758-42BA135C08CE}"/>
              </a:ext>
            </a:extLst>
          </p:cNvPr>
          <p:cNvSpPr txBox="1"/>
          <p:nvPr/>
        </p:nvSpPr>
        <p:spPr bwMode="gray">
          <a:xfrm>
            <a:off x="329184" y="1554480"/>
            <a:ext cx="7193895" cy="288219"/>
          </a:xfrm>
          <a:prstGeom prst="rect">
            <a:avLst/>
          </a:prstGeom>
          <a:noFill/>
          <a:ln w="9525" cap="flat" cmpd="sng" algn="ctr">
            <a:noFill/>
            <a:prstDash val="solid"/>
            <a:round/>
            <a:headEnd type="none" w="med" len="med"/>
            <a:tailEnd type="none" w="med" len="med"/>
          </a:ln>
        </p:spPr>
        <p:txBody>
          <a:bodyPr vert="horz" wrap="square" lIns="36036" tIns="36036" rIns="36036" bIns="36036" rtlCol="0" anchor="b">
            <a:spAutoFit/>
          </a:bodyPr>
          <a:lstStyle/>
          <a:p>
            <a:pPr lvl="0">
              <a:defRPr/>
            </a:pPr>
            <a:r>
              <a:rPr lang="en-US" sz="1400" b="1" dirty="0">
                <a:solidFill>
                  <a:srgbClr val="000000"/>
                </a:solidFill>
              </a:rPr>
              <a:t>CO</a:t>
            </a:r>
            <a:r>
              <a:rPr lang="en-US" sz="1400" b="1" baseline="-25000" dirty="0">
                <a:solidFill>
                  <a:srgbClr val="000000"/>
                </a:solidFill>
              </a:rPr>
              <a:t>2</a:t>
            </a:r>
            <a:r>
              <a:rPr lang="en-US" sz="1400" b="1" dirty="0">
                <a:solidFill>
                  <a:srgbClr val="000000"/>
                </a:solidFill>
              </a:rPr>
              <a:t> capture potential is expected to grow by 19% year over year</a:t>
            </a:r>
          </a:p>
        </p:txBody>
      </p:sp>
    </p:spTree>
    <p:custDataLst>
      <p:tags r:id="rId1"/>
    </p:custDataLst>
    <p:extLst>
      <p:ext uri="{BB962C8B-B14F-4D97-AF65-F5344CB8AC3E}">
        <p14:creationId xmlns:p14="http://schemas.microsoft.com/office/powerpoint/2010/main" val="30792881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4562029-82A1-5158-8527-56938194CCA1}"/>
              </a:ext>
            </a:extLst>
          </p:cNvPr>
          <p:cNvGraphicFramePr>
            <a:graphicFrameLocks noChangeAspect="1"/>
          </p:cNvGraphicFramePr>
          <p:nvPr>
            <p:custDataLst>
              <p:tags r:id="rId2"/>
            </p:custDataLst>
            <p:extLst>
              <p:ext uri="{D42A27DB-BD31-4B8C-83A1-F6EECF244321}">
                <p14:modId xmlns:p14="http://schemas.microsoft.com/office/powerpoint/2010/main" val="344869592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2" imgW="7772400" imgH="10058400" progId="TCLayout.ActiveDocument.1">
                  <p:embed/>
                </p:oleObj>
              </mc:Choice>
              <mc:Fallback>
                <p:oleObj name="think-cell Slide" r:id="rId12" imgW="7772400" imgH="10058400" progId="TCLayout.ActiveDocument.1">
                  <p:embed/>
                  <p:pic>
                    <p:nvPicPr>
                      <p:cNvPr id="3" name="think-cell data - do not delete" hidden="1">
                        <a:extLst>
                          <a:ext uri="{FF2B5EF4-FFF2-40B4-BE49-F238E27FC236}">
                            <a16:creationId xmlns:a16="http://schemas.microsoft.com/office/drawing/2014/main" id="{A4562029-82A1-5158-8527-56938194CCA1}"/>
                          </a:ext>
                        </a:extLst>
                      </p:cNvPr>
                      <p:cNvPicPr/>
                      <p:nvPr/>
                    </p:nvPicPr>
                    <p:blipFill>
                      <a:blip r:embed="rId13"/>
                      <a:stretch>
                        <a:fillRect/>
                      </a:stretch>
                    </p:blipFill>
                    <p:spPr>
                      <a:xfrm>
                        <a:off x="1588" y="1588"/>
                        <a:ext cx="1227" cy="1588"/>
                      </a:xfrm>
                      <a:prstGeom prst="rect">
                        <a:avLst/>
                      </a:prstGeom>
                    </p:spPr>
                  </p:pic>
                </p:oleObj>
              </mc:Fallback>
            </mc:AlternateContent>
          </a:graphicData>
        </a:graphic>
      </p:graphicFrame>
      <p:sp>
        <p:nvSpPr>
          <p:cNvPr id="178" name="Title 177">
            <a:extLst>
              <a:ext uri="{FF2B5EF4-FFF2-40B4-BE49-F238E27FC236}">
                <a16:creationId xmlns:a16="http://schemas.microsoft.com/office/drawing/2014/main" id="{ADB13FD9-43C8-4931-04B6-7FF0D2A77A7D}"/>
              </a:ext>
            </a:extLst>
          </p:cNvPr>
          <p:cNvSpPr>
            <a:spLocks noGrp="1"/>
          </p:cNvSpPr>
          <p:nvPr>
            <p:ph type="title"/>
          </p:nvPr>
        </p:nvSpPr>
        <p:spPr/>
        <p:txBody>
          <a:bodyPr vert="horz">
            <a:noAutofit/>
          </a:bodyPr>
          <a:lstStyle/>
          <a:p>
            <a:r>
              <a:rPr lang="en-US" altLang="zh-CN" dirty="0"/>
              <a:t>Diverging policies in the U.S., EU, and UK have shaped distinct CCUS investment climates and emission reduction pathways</a:t>
            </a:r>
            <a:endParaRPr lang="en-US" altLang="zh-CN" dirty="0">
              <a:cs typeface="Arial"/>
            </a:endParaRPr>
          </a:p>
        </p:txBody>
      </p:sp>
      <p:graphicFrame>
        <p:nvGraphicFramePr>
          <p:cNvPr id="4" name="Table 3">
            <a:extLst>
              <a:ext uri="{FF2B5EF4-FFF2-40B4-BE49-F238E27FC236}">
                <a16:creationId xmlns:a16="http://schemas.microsoft.com/office/drawing/2014/main" id="{64DC7324-6144-BB41-E85B-6C26E8C7DC37}"/>
              </a:ext>
            </a:extLst>
          </p:cNvPr>
          <p:cNvGraphicFramePr>
            <a:graphicFrameLocks noGrp="1"/>
          </p:cNvGraphicFramePr>
          <p:nvPr>
            <p:extLst>
              <p:ext uri="{D42A27DB-BD31-4B8C-83A1-F6EECF244321}">
                <p14:modId xmlns:p14="http://schemas.microsoft.com/office/powerpoint/2010/main" val="3754157065"/>
              </p:ext>
            </p:extLst>
          </p:nvPr>
        </p:nvGraphicFramePr>
        <p:xfrm>
          <a:off x="334962" y="1439862"/>
          <a:ext cx="11526836" cy="4565894"/>
        </p:xfrm>
        <a:graphic>
          <a:graphicData uri="http://schemas.openxmlformats.org/drawingml/2006/table">
            <a:tbl>
              <a:tblPr firstRow="1" bandRow="1">
                <a:tableStyleId>{2D5ABB26-0587-4C30-8999-92F81FD0307C}</a:tableStyleId>
              </a:tblPr>
              <a:tblGrid>
                <a:gridCol w="1545950">
                  <a:extLst>
                    <a:ext uri="{9D8B030D-6E8A-4147-A177-3AD203B41FA5}">
                      <a16:colId xmlns:a16="http://schemas.microsoft.com/office/drawing/2014/main" val="2445533242"/>
                    </a:ext>
                  </a:extLst>
                </a:gridCol>
                <a:gridCol w="3326962">
                  <a:extLst>
                    <a:ext uri="{9D8B030D-6E8A-4147-A177-3AD203B41FA5}">
                      <a16:colId xmlns:a16="http://schemas.microsoft.com/office/drawing/2014/main" val="2930345779"/>
                    </a:ext>
                  </a:extLst>
                </a:gridCol>
                <a:gridCol w="3326962">
                  <a:extLst>
                    <a:ext uri="{9D8B030D-6E8A-4147-A177-3AD203B41FA5}">
                      <a16:colId xmlns:a16="http://schemas.microsoft.com/office/drawing/2014/main" val="3225215853"/>
                    </a:ext>
                  </a:extLst>
                </a:gridCol>
                <a:gridCol w="3326962">
                  <a:extLst>
                    <a:ext uri="{9D8B030D-6E8A-4147-A177-3AD203B41FA5}">
                      <a16:colId xmlns:a16="http://schemas.microsoft.com/office/drawing/2014/main" val="399033772"/>
                    </a:ext>
                  </a:extLst>
                </a:gridCol>
              </a:tblGrid>
              <a:tr h="227383">
                <a:tc>
                  <a:txBody>
                    <a:bodyPr/>
                    <a:lstStyle/>
                    <a:p>
                      <a:pPr marL="0" indent="0">
                        <a:buFontTx/>
                        <a:buNone/>
                      </a:pPr>
                      <a:endParaRPr lang="en-US" sz="950" b="1"/>
                    </a:p>
                  </a:txBody>
                  <a:tcPr>
                    <a:lnB w="12700" cap="flat" cmpd="sng" algn="ctr">
                      <a:solidFill>
                        <a:schemeClr val="tx1"/>
                      </a:solidFill>
                      <a:prstDash val="solid"/>
                      <a:round/>
                      <a:headEnd type="none" w="med" len="med"/>
                      <a:tailEnd type="none" w="med" len="med"/>
                    </a:lnB>
                  </a:tcPr>
                </a:tc>
                <a:tc>
                  <a:txBody>
                    <a:bodyPr/>
                    <a:lstStyle/>
                    <a:p>
                      <a:pPr marL="0" indent="0" algn="ctr" rtl="0" eaLnBrk="1" latinLnBrk="0" hangingPunct="1">
                        <a:spcBef>
                          <a:spcPts val="1200"/>
                        </a:spcBef>
                        <a:buFontTx/>
                        <a:buNone/>
                      </a:pPr>
                      <a:r>
                        <a:rPr lang="en-US" sz="950" b="1" kern="1200">
                          <a:solidFill>
                            <a:schemeClr val="tx1"/>
                          </a:solidFill>
                          <a:latin typeface="+mn-lt"/>
                          <a:ea typeface="+mn-ea"/>
                          <a:cs typeface="+mn-cs"/>
                        </a:rPr>
                        <a:t>United States</a:t>
                      </a:r>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lvl="0" indent="0" algn="ctr">
                        <a:spcBef>
                          <a:spcPts val="1200"/>
                        </a:spcBef>
                        <a:buNone/>
                      </a:pPr>
                      <a:r>
                        <a:rPr lang="en-US" sz="950" b="1" kern="1200" dirty="0">
                          <a:solidFill>
                            <a:schemeClr val="tx1"/>
                          </a:solidFill>
                          <a:latin typeface="+mn-lt"/>
                          <a:ea typeface="+mn-ea"/>
                          <a:cs typeface="+mn-cs"/>
                        </a:rPr>
                        <a:t>European Union</a:t>
                      </a:r>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lvl="0" indent="0" algn="ctr">
                        <a:spcBef>
                          <a:spcPts val="1200"/>
                        </a:spcBef>
                        <a:buNone/>
                      </a:pPr>
                      <a:r>
                        <a:rPr lang="en-US" sz="950" b="1" kern="1200">
                          <a:solidFill>
                            <a:schemeClr val="tx1"/>
                          </a:solidFill>
                          <a:latin typeface="+mn-lt"/>
                          <a:ea typeface="+mn-ea"/>
                          <a:cs typeface="+mn-cs"/>
                        </a:rPr>
                        <a:t>United Kingdom</a:t>
                      </a:r>
                    </a:p>
                  </a:txBody>
                  <a:tcP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38401314"/>
                  </a:ext>
                </a:extLst>
              </a:tr>
              <a:tr h="1615818">
                <a:tc>
                  <a:txBody>
                    <a:bodyPr/>
                    <a:lstStyle/>
                    <a:p>
                      <a:pPr marL="0" lvl="0" indent="0" algn="l">
                        <a:buFontTx/>
                        <a:buNone/>
                      </a:pPr>
                      <a:r>
                        <a:rPr lang="en-US" sz="950" b="1" dirty="0"/>
                        <a:t>Main policies</a:t>
                      </a:r>
                      <a:endParaRPr lang="en-US" sz="95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a:lnSpc>
                          <a:spcPct val="100000"/>
                        </a:lnSpc>
                        <a:spcBef>
                          <a:spcPts val="0"/>
                        </a:spcBef>
                        <a:spcAft>
                          <a:spcPts val="0"/>
                        </a:spcAft>
                        <a:buClr>
                          <a:srgbClr val="000000"/>
                        </a:buClr>
                        <a:buFontTx/>
                        <a:buNone/>
                      </a:pPr>
                      <a:r>
                        <a:rPr lang="en-US" sz="950" b="1" i="0" u="none" strike="noStrike" noProof="0" dirty="0">
                          <a:solidFill>
                            <a:srgbClr val="000000"/>
                          </a:solidFill>
                          <a:latin typeface="Arial"/>
                        </a:rPr>
                        <a:t>Federal: </a:t>
                      </a:r>
                      <a:endParaRPr lang="en-US" sz="950" dirty="0"/>
                    </a:p>
                    <a:p>
                      <a:pPr marL="177800" marR="0" lvl="0" indent="-177800" algn="l" defTabSz="711200" rtl="0" eaLnBrk="1" fontAlgn="auto" latinLnBrk="0" hangingPunct="1">
                        <a:lnSpc>
                          <a:spcPct val="100000"/>
                        </a:lnSpc>
                        <a:spcBef>
                          <a:spcPts val="0"/>
                        </a:spcBef>
                        <a:spcAft>
                          <a:spcPts val="0"/>
                        </a:spcAft>
                        <a:buClrTx/>
                        <a:buSzTx/>
                        <a:tabLst/>
                        <a:defRPr/>
                      </a:pPr>
                      <a:r>
                        <a:rPr lang="en-US" altLang="zh-CN" sz="950" b="1" dirty="0"/>
                        <a:t>IIJA allocated $2.5 billion for carbon storage validation and testing, </a:t>
                      </a:r>
                      <a:r>
                        <a:rPr lang="en-US" altLang="zh-CN" sz="950" dirty="0"/>
                        <a:t>including funding for </a:t>
                      </a:r>
                      <a:r>
                        <a:rPr lang="en-US" altLang="zh-CN" sz="950" dirty="0" err="1"/>
                        <a:t>CarbonSAFE</a:t>
                      </a:r>
                      <a:r>
                        <a:rPr lang="en-US" altLang="zh-CN" sz="950" dirty="0"/>
                        <a:t> Phase III large-scale storage projects and the development of new regional carbon sequestration hubs</a:t>
                      </a:r>
                    </a:p>
                    <a:p>
                      <a:pPr marL="177800" marR="0" lvl="0" indent="-177800" algn="l" defTabSz="711200" rtl="0" eaLnBrk="1" fontAlgn="auto" latinLnBrk="0" hangingPunct="1">
                        <a:lnSpc>
                          <a:spcPct val="100000"/>
                        </a:lnSpc>
                        <a:spcBef>
                          <a:spcPts val="0"/>
                        </a:spcBef>
                        <a:spcAft>
                          <a:spcPts val="0"/>
                        </a:spcAft>
                        <a:buClrTx/>
                        <a:buSzTx/>
                        <a:tabLst/>
                        <a:defRPr/>
                      </a:pPr>
                      <a:r>
                        <a:rPr lang="en-US" altLang="zh-CN" sz="950" b="1" dirty="0"/>
                        <a:t>$3.5 billion designated for direct air capture (DAC) hubs</a:t>
                      </a:r>
                      <a:r>
                        <a:rPr lang="en-US" altLang="zh-CN" sz="950" dirty="0"/>
                        <a:t> supports the development of four regional DAC hubs to deploy large-scale carbon removal tech</a:t>
                      </a:r>
                    </a:p>
                    <a:p>
                      <a:pPr marL="0" lvl="0" indent="0">
                        <a:lnSpc>
                          <a:spcPct val="100000"/>
                        </a:lnSpc>
                        <a:spcBef>
                          <a:spcPts val="0"/>
                        </a:spcBef>
                        <a:buFontTx/>
                        <a:buNone/>
                      </a:pPr>
                      <a:r>
                        <a:rPr lang="en-US" sz="950" b="1" dirty="0"/>
                        <a:t>State: </a:t>
                      </a:r>
                      <a:r>
                        <a:rPr lang="en-US" sz="950" b="0" dirty="0"/>
                        <a:t>California’s Low Carbon Fuel Standard; Texas's tax exemptions for CCUS infrastructure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177800" lvl="0" indent="-177800" algn="l">
                        <a:lnSpc>
                          <a:spcPct val="100000"/>
                        </a:lnSpc>
                        <a:spcBef>
                          <a:spcPts val="0"/>
                        </a:spcBef>
                        <a:spcAft>
                          <a:spcPts val="0"/>
                        </a:spcAft>
                      </a:pPr>
                      <a:r>
                        <a:rPr lang="en-US" sz="950" b="1" kern="1200" dirty="0">
                          <a:solidFill>
                            <a:schemeClr val="tx1"/>
                          </a:solidFill>
                          <a:latin typeface="+mn-lt"/>
                          <a:ea typeface="+mn-ea"/>
                          <a:cs typeface="+mn-cs"/>
                        </a:rPr>
                        <a:t>EU Innovation Fund</a:t>
                      </a:r>
                      <a:r>
                        <a:rPr lang="en-US" sz="950" b="0" kern="1200" dirty="0">
                          <a:solidFill>
                            <a:schemeClr val="tx1"/>
                          </a:solidFill>
                          <a:latin typeface="+mn-lt"/>
                          <a:ea typeface="+mn-ea"/>
                          <a:cs typeface="+mn-cs"/>
                        </a:rPr>
                        <a:t> setting aside </a:t>
                      </a:r>
                      <a:r>
                        <a:rPr lang="en-US" sz="950" b="1" kern="1200" dirty="0">
                          <a:solidFill>
                            <a:schemeClr val="tx1"/>
                          </a:solidFill>
                          <a:latin typeface="+mn-lt"/>
                          <a:ea typeface="+mn-ea"/>
                          <a:cs typeface="+mn-cs"/>
                        </a:rPr>
                        <a:t>$1.5B for CCUS R&amp;D and pilot projects</a:t>
                      </a:r>
                    </a:p>
                    <a:p>
                      <a:pPr marL="177800" lvl="0" indent="-177800" algn="l">
                        <a:lnSpc>
                          <a:spcPct val="100000"/>
                        </a:lnSpc>
                        <a:spcBef>
                          <a:spcPts val="0"/>
                        </a:spcBef>
                        <a:spcAft>
                          <a:spcPts val="0"/>
                        </a:spcAft>
                      </a:pPr>
                      <a:r>
                        <a:rPr lang="en-US" sz="950" b="1" kern="1200" dirty="0">
                          <a:solidFill>
                            <a:schemeClr val="tx1"/>
                          </a:solidFill>
                          <a:latin typeface="+mn-lt"/>
                          <a:ea typeface="+mn-ea"/>
                          <a:cs typeface="+mn-cs"/>
                        </a:rPr>
                        <a:t>Connecting Europe Facility (CEF) </a:t>
                      </a:r>
                      <a:r>
                        <a:rPr lang="en-US" sz="950" b="0" kern="1200" dirty="0">
                          <a:solidFill>
                            <a:schemeClr val="tx1"/>
                          </a:solidFill>
                          <a:latin typeface="+mn-lt"/>
                          <a:ea typeface="+mn-ea"/>
                          <a:cs typeface="+mn-cs"/>
                        </a:rPr>
                        <a:t>allocating </a:t>
                      </a:r>
                      <a:r>
                        <a:rPr lang="en-US" sz="950" b="1" kern="1200" dirty="0">
                          <a:solidFill>
                            <a:schemeClr val="tx1"/>
                          </a:solidFill>
                          <a:latin typeface="+mn-lt"/>
                          <a:ea typeface="+mn-ea"/>
                          <a:cs typeface="+mn-cs"/>
                        </a:rPr>
                        <a:t>$0.5B for CO₂ transport and storage infrastructure</a:t>
                      </a:r>
                    </a:p>
                    <a:p>
                      <a:pPr marL="177800" marR="0" lvl="0" indent="-177800" algn="l" defTabSz="711200" rtl="0" eaLnBrk="1" fontAlgn="auto" latinLnBrk="0" hangingPunct="1">
                        <a:lnSpc>
                          <a:spcPct val="100000"/>
                        </a:lnSpc>
                        <a:spcBef>
                          <a:spcPts val="0"/>
                        </a:spcBef>
                        <a:spcAft>
                          <a:spcPts val="0"/>
                        </a:spcAft>
                        <a:buClrTx/>
                        <a:buSzTx/>
                        <a:buFontTx/>
                        <a:buChar char="•"/>
                        <a:tabLst/>
                        <a:defRPr/>
                      </a:pPr>
                      <a:r>
                        <a:rPr lang="en-US" sz="950" b="1" kern="1200" dirty="0">
                          <a:solidFill>
                            <a:schemeClr val="tx1"/>
                          </a:solidFill>
                          <a:latin typeface="+mn-lt"/>
                          <a:ea typeface="+mn-ea"/>
                          <a:cs typeface="+mn-cs"/>
                        </a:rPr>
                        <a:t>The Industrial Carbon Management Strategy and the Net-Zero Industry Act target 50 Mt CO₂ storage by 2030, </a:t>
                      </a:r>
                      <a:r>
                        <a:rPr lang="en-US" sz="950" b="0" kern="1200" dirty="0">
                          <a:solidFill>
                            <a:schemeClr val="tx1"/>
                          </a:solidFill>
                          <a:latin typeface="+mn-lt"/>
                          <a:ea typeface="+mn-ea"/>
                          <a:cs typeface="+mn-cs"/>
                        </a:rPr>
                        <a:t>mandate oil and gas contributions, streamline CCUS permitting, and </a:t>
                      </a:r>
                      <a:r>
                        <a:rPr lang="en-US" sz="950" b="1" kern="1200" dirty="0">
                          <a:solidFill>
                            <a:schemeClr val="tx1"/>
                          </a:solidFill>
                          <a:latin typeface="+mn-lt"/>
                          <a:ea typeface="+mn-ea"/>
                          <a:cs typeface="+mn-cs"/>
                        </a:rPr>
                        <a:t>mobilize €100B for industrial decarbonization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77800" lvl="0" indent="-177800" algn="l">
                        <a:lnSpc>
                          <a:spcPct val="100000"/>
                        </a:lnSpc>
                        <a:spcBef>
                          <a:spcPts val="0"/>
                        </a:spcBef>
                        <a:spcAft>
                          <a:spcPts val="0"/>
                        </a:spcAft>
                        <a:buFont typeface="Arial" panose="020B0604020202020204" pitchFamily="34" charset="0"/>
                        <a:buChar char="•"/>
                      </a:pPr>
                      <a:r>
                        <a:rPr lang="en-US" sz="950" b="0" dirty="0"/>
                        <a:t>Net-zero strategy</a:t>
                      </a:r>
                    </a:p>
                    <a:p>
                      <a:pPr marL="177800" lvl="0" indent="-177800" algn="l">
                        <a:lnSpc>
                          <a:spcPct val="100000"/>
                        </a:lnSpc>
                        <a:spcBef>
                          <a:spcPts val="0"/>
                        </a:spcBef>
                        <a:spcAft>
                          <a:spcPts val="0"/>
                        </a:spcAft>
                        <a:buFont typeface="Arial" panose="020B0604020202020204" pitchFamily="34" charset="0"/>
                        <a:buChar char="•"/>
                      </a:pPr>
                      <a:r>
                        <a:rPr lang="en-US" sz="950" b="0" dirty="0"/>
                        <a:t>Track-1 clusters (selected in 2021): HyNet and the East Coast Cluster; moving toward final investment decisions</a:t>
                      </a:r>
                    </a:p>
                    <a:p>
                      <a:pPr marL="177800" lvl="0" indent="-177800" algn="l">
                        <a:lnSpc>
                          <a:spcPct val="100000"/>
                        </a:lnSpc>
                        <a:spcBef>
                          <a:spcPts val="0"/>
                        </a:spcBef>
                        <a:spcAft>
                          <a:spcPts val="0"/>
                        </a:spcAft>
                        <a:buFont typeface="Arial" panose="020B0604020202020204" pitchFamily="34" charset="0"/>
                        <a:buChar char="•"/>
                      </a:pPr>
                      <a:r>
                        <a:rPr lang="en-US" sz="950" b="0" dirty="0"/>
                        <a:t>Track-2 clusters (selected in 2023): Acorn project and the Viking project</a:t>
                      </a:r>
                    </a:p>
                    <a:p>
                      <a:pPr marL="177800" lvl="0" indent="-177800" algn="l">
                        <a:lnSpc>
                          <a:spcPct val="100000"/>
                        </a:lnSpc>
                        <a:spcBef>
                          <a:spcPts val="0"/>
                        </a:spcBef>
                        <a:spcAft>
                          <a:spcPts val="0"/>
                        </a:spcAft>
                        <a:buFont typeface="Arial" panose="020B0604020202020204" pitchFamily="34" charset="0"/>
                        <a:buChar char="•"/>
                      </a:pPr>
                      <a:r>
                        <a:rPr lang="en-US" sz="950" b="0" dirty="0"/>
                        <a:t>CCUS Infrastructure Fund: </a:t>
                      </a:r>
                      <a:r>
                        <a:rPr lang="en-US" sz="950" b="1" dirty="0"/>
                        <a:t>$1 billion fund</a:t>
                      </a:r>
                      <a:r>
                        <a:rPr lang="en-US" sz="950" dirty="0"/>
                        <a:t> for clusters </a:t>
                      </a:r>
                      <a:r>
                        <a:rPr lang="en-US" sz="950" b="1" dirty="0"/>
                        <a:t>contracts for difference </a:t>
                      </a:r>
                      <a:r>
                        <a:rPr lang="en-US" sz="950" b="0" dirty="0"/>
                        <a:t>(</a:t>
                      </a:r>
                      <a:r>
                        <a:rPr lang="en-US" sz="950" b="0" dirty="0" err="1"/>
                        <a:t>CfD</a:t>
                      </a:r>
                      <a:r>
                        <a:rPr lang="en-US" sz="950" b="0" dirty="0"/>
                        <a:t>) for CCUS</a:t>
                      </a:r>
                    </a:p>
                    <a:p>
                      <a:pPr marL="177800" lvl="0" indent="-177800" algn="l">
                        <a:lnSpc>
                          <a:spcPct val="100000"/>
                        </a:lnSpc>
                        <a:spcBef>
                          <a:spcPts val="0"/>
                        </a:spcBef>
                        <a:spcAft>
                          <a:spcPts val="0"/>
                        </a:spcAft>
                        <a:buFont typeface="Arial" panose="020B0604020202020204" pitchFamily="34" charset="0"/>
                        <a:buChar char="•"/>
                      </a:pPr>
                      <a:r>
                        <a:rPr lang="en-US" sz="950" b="0" dirty="0"/>
                        <a:t>Industrial Decarbonization Strategy</a:t>
                      </a:r>
                    </a:p>
                    <a:p>
                      <a:pPr marL="177800" lvl="0" indent="-177800" algn="l">
                        <a:lnSpc>
                          <a:spcPct val="100000"/>
                        </a:lnSpc>
                        <a:spcBef>
                          <a:spcPts val="0"/>
                        </a:spcBef>
                        <a:spcAft>
                          <a:spcPts val="0"/>
                        </a:spcAft>
                        <a:buFont typeface="Arial" panose="020B0604020202020204" pitchFamily="34" charset="0"/>
                        <a:buChar char="•"/>
                      </a:pPr>
                      <a:r>
                        <a:rPr lang="en-US" sz="950" b="1" dirty="0"/>
                        <a:t>New transport and storage licensing regime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90276228"/>
                  </a:ext>
                </a:extLst>
              </a:tr>
              <a:tr h="782319">
                <a:tc>
                  <a:txBody>
                    <a:bodyPr/>
                    <a:lstStyle/>
                    <a:p>
                      <a:pPr marL="0" lvl="0" indent="0" algn="l">
                        <a:buNone/>
                      </a:pPr>
                      <a:r>
                        <a:rPr lang="en-US" sz="950" b="1" dirty="0"/>
                        <a:t>Subsidies offered</a:t>
                      </a:r>
                    </a:p>
                  </a:txBody>
                  <a:tcPr>
                    <a:lnT w="12700">
                      <a:solidFill>
                        <a:schemeClr val="tx1"/>
                      </a:solidFill>
                    </a:lnT>
                    <a:lnB w="12700">
                      <a:solidFill>
                        <a:schemeClr val="tx1"/>
                      </a:solidFill>
                    </a:lnB>
                  </a:tcPr>
                </a:tc>
                <a:tc>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lang="en-US" sz="950" b="0" dirty="0"/>
                        <a:t>The Inflation Reduction Act’s 45Q credits allow for </a:t>
                      </a:r>
                      <a:r>
                        <a:rPr lang="en-US" altLang="zh-CN" sz="950" b="1" dirty="0"/>
                        <a:t>$85/ton for geological storage and $60/ton for utilization/EOR </a:t>
                      </a:r>
                      <a:r>
                        <a:rPr lang="en-US" altLang="zh-CN" sz="950" dirty="0"/>
                        <a:t>(effective only when prevailing wage requirements are met)</a:t>
                      </a:r>
                    </a:p>
                  </a:txBody>
                  <a:tcPr>
                    <a:lnT w="12700">
                      <a:solidFill>
                        <a:schemeClr val="tx1"/>
                      </a:solidFill>
                    </a:lnT>
                    <a:lnB w="12700">
                      <a:solidFill>
                        <a:schemeClr val="tx1"/>
                      </a:solidFill>
                    </a:lnB>
                    <a:solidFill>
                      <a:schemeClr val="accent6">
                        <a:lumMod val="20000"/>
                        <a:lumOff val="80000"/>
                      </a:schemeClr>
                    </a:solidFill>
                  </a:tcPr>
                </a:tc>
                <a:tc>
                  <a:txBody>
                    <a:bodyPr/>
                    <a:lstStyle/>
                    <a:p>
                      <a:pPr marL="0" lvl="0" indent="0" algn="l">
                        <a:lnSpc>
                          <a:spcPct val="100000"/>
                        </a:lnSpc>
                        <a:spcBef>
                          <a:spcPts val="0"/>
                        </a:spcBef>
                        <a:spcAft>
                          <a:spcPts val="0"/>
                        </a:spcAft>
                        <a:buNone/>
                      </a:pPr>
                      <a:r>
                        <a:rPr lang="en-US" sz="950" b="1" kern="1200" dirty="0">
                          <a:solidFill>
                            <a:schemeClr val="tx1"/>
                          </a:solidFill>
                          <a:latin typeface="+mn-lt"/>
                          <a:ea typeface="+mn-ea"/>
                          <a:cs typeface="+mn-cs"/>
                        </a:rPr>
                        <a:t>CCUS dedicated funds have been set up by various institutions, e.g., </a:t>
                      </a:r>
                      <a:r>
                        <a:rPr lang="cs-CZ" sz="950" b="1" kern="1200" dirty="0">
                          <a:solidFill>
                            <a:schemeClr val="tx1"/>
                          </a:solidFill>
                          <a:latin typeface="+mn-lt"/>
                          <a:ea typeface="+mn-ea"/>
                          <a:cs typeface="+mn-cs"/>
                        </a:rPr>
                        <a:t>€</a:t>
                      </a:r>
                      <a:r>
                        <a:rPr lang="en-US" sz="950" b="1" kern="1200" dirty="0">
                          <a:solidFill>
                            <a:schemeClr val="tx1"/>
                          </a:solidFill>
                          <a:latin typeface="+mn-lt"/>
                          <a:ea typeface="+mn-ea"/>
                          <a:cs typeface="+mn-cs"/>
                        </a:rPr>
                        <a:t>1.5B </a:t>
                      </a:r>
                      <a:r>
                        <a:rPr lang="en-US" sz="950" b="0" kern="1200" dirty="0">
                          <a:solidFill>
                            <a:schemeClr val="tx1"/>
                          </a:solidFill>
                          <a:latin typeface="+mn-lt"/>
                          <a:ea typeface="+mn-ea"/>
                          <a:cs typeface="+mn-cs"/>
                        </a:rPr>
                        <a:t>in the latest </a:t>
                      </a:r>
                      <a:r>
                        <a:rPr lang="en-US" sz="950" b="1" kern="1200" dirty="0">
                          <a:solidFill>
                            <a:schemeClr val="tx1"/>
                          </a:solidFill>
                          <a:latin typeface="+mn-lt"/>
                          <a:ea typeface="+mn-ea"/>
                          <a:cs typeface="+mn-cs"/>
                        </a:rPr>
                        <a:t>Innovation Fund and </a:t>
                      </a:r>
                      <a:r>
                        <a:rPr lang="cs-CZ" sz="950" b="1" kern="1200" dirty="0">
                          <a:solidFill>
                            <a:schemeClr val="tx1"/>
                          </a:solidFill>
                          <a:latin typeface="+mn-lt"/>
                          <a:ea typeface="+mn-ea"/>
                          <a:cs typeface="+mn-cs"/>
                        </a:rPr>
                        <a:t>€</a:t>
                      </a:r>
                      <a:r>
                        <a:rPr lang="en-US" sz="950" b="1" kern="1200" dirty="0">
                          <a:solidFill>
                            <a:schemeClr val="tx1"/>
                          </a:solidFill>
                          <a:latin typeface="+mn-lt"/>
                          <a:ea typeface="+mn-ea"/>
                          <a:cs typeface="+mn-cs"/>
                        </a:rPr>
                        <a:t>0.5B </a:t>
                      </a:r>
                      <a:r>
                        <a:rPr lang="en-US" sz="950" b="0" kern="1200" dirty="0">
                          <a:solidFill>
                            <a:schemeClr val="tx1"/>
                          </a:solidFill>
                          <a:latin typeface="+mn-lt"/>
                          <a:ea typeface="+mn-ea"/>
                          <a:cs typeface="+mn-cs"/>
                        </a:rPr>
                        <a:t>dedicated to CO</a:t>
                      </a:r>
                      <a:r>
                        <a:rPr lang="en-US" sz="950" b="0" kern="1200" baseline="-25000" dirty="0">
                          <a:solidFill>
                            <a:schemeClr val="tx1"/>
                          </a:solidFill>
                          <a:latin typeface="+mn-lt"/>
                          <a:ea typeface="+mn-ea"/>
                          <a:cs typeface="+mn-cs"/>
                        </a:rPr>
                        <a:t>2</a:t>
                      </a:r>
                      <a:r>
                        <a:rPr lang="en-US" sz="950" b="0" kern="1200" baseline="0" dirty="0">
                          <a:solidFill>
                            <a:schemeClr val="tx1"/>
                          </a:solidFill>
                          <a:latin typeface="+mn-lt"/>
                          <a:ea typeface="+mn-ea"/>
                          <a:cs typeface="+mn-cs"/>
                        </a:rPr>
                        <a:t> transport and storage </a:t>
                      </a:r>
                      <a:br>
                        <a:rPr lang="en-US" sz="950" b="0" kern="1200" baseline="0" dirty="0">
                          <a:solidFill>
                            <a:schemeClr val="tx1"/>
                          </a:solidFill>
                          <a:latin typeface="+mn-lt"/>
                          <a:ea typeface="+mn-ea"/>
                          <a:cs typeface="+mn-cs"/>
                        </a:rPr>
                      </a:br>
                      <a:r>
                        <a:rPr lang="en-US" sz="950" b="0" kern="1200" baseline="0" dirty="0">
                          <a:solidFill>
                            <a:schemeClr val="tx1"/>
                          </a:solidFill>
                          <a:latin typeface="+mn-lt"/>
                          <a:ea typeface="+mn-ea"/>
                          <a:cs typeface="+mn-cs"/>
                        </a:rPr>
                        <a:t>from </a:t>
                      </a:r>
                      <a:r>
                        <a:rPr lang="en-US" sz="950" b="1" kern="1200" dirty="0">
                          <a:solidFill>
                            <a:schemeClr val="tx1"/>
                          </a:solidFill>
                          <a:latin typeface="+mn-lt"/>
                          <a:ea typeface="+mn-ea"/>
                          <a:cs typeface="+mn-cs"/>
                        </a:rPr>
                        <a:t>CEF </a:t>
                      </a:r>
                      <a:endParaRPr lang="en-US" sz="950" b="0" kern="1200" baseline="0" dirty="0">
                        <a:solidFill>
                          <a:schemeClr val="tx1"/>
                        </a:solidFill>
                        <a:latin typeface="+mn-lt"/>
                        <a:ea typeface="+mn-ea"/>
                        <a:cs typeface="+mn-cs"/>
                      </a:endParaRPr>
                    </a:p>
                  </a:txBody>
                  <a:tcPr>
                    <a:lnT w="12700">
                      <a:solidFill>
                        <a:schemeClr val="tx1"/>
                      </a:solidFill>
                    </a:lnT>
                    <a:lnB w="12700">
                      <a:solidFill>
                        <a:schemeClr val="tx1"/>
                      </a:solidFill>
                    </a:lnB>
                    <a:solidFill>
                      <a:schemeClr val="accent5">
                        <a:lumMod val="20000"/>
                        <a:lumOff val="80000"/>
                      </a:schemeClr>
                    </a:solidFill>
                  </a:tcPr>
                </a:tc>
                <a:tc>
                  <a:txBody>
                    <a:bodyPr/>
                    <a:lstStyle/>
                    <a:p>
                      <a:pPr marL="0" lvl="0" indent="0" algn="l">
                        <a:lnSpc>
                          <a:spcPct val="100000"/>
                        </a:lnSpc>
                        <a:spcBef>
                          <a:spcPts val="0"/>
                        </a:spcBef>
                        <a:spcAft>
                          <a:spcPts val="0"/>
                        </a:spcAft>
                        <a:buNone/>
                      </a:pPr>
                      <a:r>
                        <a:rPr lang="en-US" sz="950" b="1" i="0" u="none" strike="noStrike" noProof="0" dirty="0">
                          <a:latin typeface="Arial"/>
                        </a:rPr>
                        <a:t>$28</a:t>
                      </a:r>
                      <a:r>
                        <a:rPr lang="en-US" sz="950" b="1" dirty="0"/>
                        <a:t>.5 billion</a:t>
                      </a:r>
                      <a:r>
                        <a:rPr lang="en-US" sz="950" b="1" baseline="0" dirty="0"/>
                        <a:t> </a:t>
                      </a:r>
                      <a:r>
                        <a:rPr lang="en-US" sz="950" b="0" i="0" baseline="0" dirty="0"/>
                        <a:t>in funding: The </a:t>
                      </a:r>
                      <a:r>
                        <a:rPr lang="en-US" altLang="zh-CN" sz="950" dirty="0"/>
                        <a:t>UK government's stated ambition for the </a:t>
                      </a:r>
                      <a:r>
                        <a:rPr lang="en-US" altLang="zh-CN" sz="950" b="1" dirty="0"/>
                        <a:t>private investment</a:t>
                      </a:r>
                      <a:r>
                        <a:rPr lang="en-US" altLang="zh-CN" sz="950" dirty="0"/>
                        <a:t> it aims to unlock by 2030 through its comprehensive support policies (the </a:t>
                      </a:r>
                      <a:r>
                        <a:rPr lang="en-US" altLang="zh-CN" sz="950" dirty="0" err="1"/>
                        <a:t>CfDs</a:t>
                      </a:r>
                      <a:r>
                        <a:rPr lang="en-US" altLang="zh-CN" sz="950" dirty="0"/>
                        <a:t>, T&amp;S model)</a:t>
                      </a:r>
                      <a:endParaRPr lang="en-US" sz="950" b="0" i="0" u="none" strike="noStrike" noProof="0" dirty="0">
                        <a:latin typeface="Arial"/>
                      </a:endParaRPr>
                    </a:p>
                  </a:txBody>
                  <a:tcPr>
                    <a:lnT w="12700">
                      <a:solidFill>
                        <a:schemeClr val="tx1"/>
                      </a:solidFill>
                    </a:lnT>
                    <a:lnB w="12700">
                      <a:solidFill>
                        <a:schemeClr val="tx1"/>
                      </a:solidFill>
                    </a:lnB>
                    <a:solidFill>
                      <a:schemeClr val="accent1">
                        <a:lumMod val="20000"/>
                        <a:lumOff val="80000"/>
                      </a:schemeClr>
                    </a:solidFill>
                  </a:tcPr>
                </a:tc>
                <a:extLst>
                  <a:ext uri="{0D108BD9-81ED-4DB2-BD59-A6C34878D82A}">
                    <a16:rowId xmlns:a16="http://schemas.microsoft.com/office/drawing/2014/main" val="1260405882"/>
                  </a:ext>
                </a:extLst>
              </a:tr>
              <a:tr h="521647">
                <a:tc>
                  <a:txBody>
                    <a:bodyPr/>
                    <a:lstStyle/>
                    <a:p>
                      <a:pPr marL="0" lvl="0" indent="0" algn="l">
                        <a:buNone/>
                      </a:pPr>
                      <a:r>
                        <a:rPr lang="en-US" sz="950" b="1" dirty="0"/>
                        <a:t>Emission abatement potential</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0000"/>
                        </a:lnSpc>
                        <a:spcBef>
                          <a:spcPts val="0"/>
                        </a:spcBef>
                        <a:buFontTx/>
                        <a:buNone/>
                      </a:pPr>
                      <a:r>
                        <a:rPr lang="en-US" sz="950" b="1" i="1" dirty="0"/>
                        <a:t>Up to 15% </a:t>
                      </a:r>
                    </a:p>
                    <a:p>
                      <a:pPr marL="0" indent="0" algn="ctr">
                        <a:lnSpc>
                          <a:spcPct val="100000"/>
                        </a:lnSpc>
                        <a:spcBef>
                          <a:spcPts val="0"/>
                        </a:spcBef>
                        <a:buFontTx/>
                        <a:buNone/>
                      </a:pPr>
                      <a:r>
                        <a:rPr lang="en-US" sz="950" b="1" i="1" dirty="0"/>
                        <a:t>of CO</a:t>
                      </a:r>
                      <a:r>
                        <a:rPr lang="en-US" sz="950" b="1" i="1" baseline="-25000" dirty="0"/>
                        <a:t>2</a:t>
                      </a:r>
                      <a:r>
                        <a:rPr lang="en-US" sz="950" b="1" i="1" dirty="0"/>
                        <a:t> emissions abated in 2050 NZE scenario</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lgn="ctr">
                        <a:lnSpc>
                          <a:spcPct val="100000"/>
                        </a:lnSpc>
                        <a:spcBef>
                          <a:spcPts val="0"/>
                        </a:spcBef>
                        <a:buFontTx/>
                        <a:buNone/>
                      </a:pPr>
                      <a:r>
                        <a:rPr lang="en-US" sz="950" b="1" i="1"/>
                        <a:t>Up to 30% </a:t>
                      </a:r>
                    </a:p>
                    <a:p>
                      <a:pPr marL="0" indent="0" algn="ctr">
                        <a:lnSpc>
                          <a:spcPct val="100000"/>
                        </a:lnSpc>
                        <a:spcBef>
                          <a:spcPts val="0"/>
                        </a:spcBef>
                        <a:buFontTx/>
                        <a:buNone/>
                      </a:pPr>
                      <a:r>
                        <a:rPr lang="en-US" sz="950" b="1" i="1"/>
                        <a:t>of CO</a:t>
                      </a:r>
                      <a:r>
                        <a:rPr lang="en-US" sz="950" b="1" i="1" baseline="-25000"/>
                        <a:t>2</a:t>
                      </a:r>
                      <a:r>
                        <a:rPr lang="en-US" sz="950" b="1" i="1"/>
                        <a:t> emissions abated in 2050 NZE scenario</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0" algn="ctr">
                        <a:lnSpc>
                          <a:spcPct val="100000"/>
                        </a:lnSpc>
                        <a:spcBef>
                          <a:spcPts val="0"/>
                        </a:spcBef>
                        <a:buFontTx/>
                        <a:buNone/>
                      </a:pPr>
                      <a:r>
                        <a:rPr lang="en-US" sz="950" b="1" i="1"/>
                        <a:t>Up to 30% </a:t>
                      </a:r>
                    </a:p>
                    <a:p>
                      <a:pPr marL="0" indent="0" algn="ctr">
                        <a:lnSpc>
                          <a:spcPct val="100000"/>
                        </a:lnSpc>
                        <a:spcBef>
                          <a:spcPts val="0"/>
                        </a:spcBef>
                        <a:buFontTx/>
                        <a:buNone/>
                      </a:pPr>
                      <a:r>
                        <a:rPr lang="en-US" sz="950" b="1" i="1"/>
                        <a:t>of CO</a:t>
                      </a:r>
                      <a:r>
                        <a:rPr lang="en-US" sz="950" b="1" i="1" baseline="-25000"/>
                        <a:t>2</a:t>
                      </a:r>
                      <a:r>
                        <a:rPr lang="en-US" sz="950" b="1" i="1"/>
                        <a:t> emissions abated in 2050 NZE scenario</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10875594"/>
                  </a:ext>
                </a:extLst>
              </a:tr>
              <a:tr h="488097">
                <a:tc>
                  <a:txBody>
                    <a:bodyPr/>
                    <a:lstStyle/>
                    <a:p>
                      <a:pPr marL="0" lvl="0" indent="0" algn="l">
                        <a:buNone/>
                      </a:pPr>
                      <a:r>
                        <a:rPr lang="en-US" sz="950" b="1" dirty="0"/>
                        <a:t>Carbon capture target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nSpc>
                          <a:spcPct val="100000"/>
                        </a:lnSpc>
                        <a:spcBef>
                          <a:spcPts val="0"/>
                        </a:spcBef>
                        <a:buFontTx/>
                        <a:buNone/>
                      </a:pPr>
                      <a:r>
                        <a:rPr lang="en-US" sz="950" b="0" i="0" u="none" strike="noStrike" noProof="0" dirty="0">
                          <a:latin typeface="Arial"/>
                        </a:rPr>
                        <a:t>Reduce the cost of industrial CO₂ capture to </a:t>
                      </a:r>
                      <a:br>
                        <a:rPr lang="en-US" sz="950" b="0" i="0" u="none" strike="noStrike" noProof="0" dirty="0">
                          <a:latin typeface="Arial"/>
                        </a:rPr>
                      </a:br>
                      <a:r>
                        <a:rPr lang="en-US" sz="950" b="0" i="0" u="none" strike="noStrike" noProof="0" dirty="0">
                          <a:latin typeface="Arial"/>
                        </a:rPr>
                        <a:t>&lt; </a:t>
                      </a:r>
                      <a:r>
                        <a:rPr lang="en-US" sz="950" b="1" i="0" u="none" strike="noStrike" noProof="0" dirty="0">
                          <a:latin typeface="Arial"/>
                        </a:rPr>
                        <a:t>$30/ton</a:t>
                      </a:r>
                      <a:r>
                        <a:rPr lang="en-US" sz="950" b="0" i="0" u="none" strike="noStrike" noProof="0" dirty="0">
                          <a:latin typeface="Arial"/>
                        </a:rPr>
                        <a:t> by 2035 and d</a:t>
                      </a:r>
                      <a:r>
                        <a:rPr lang="en-US" sz="950" b="0" i="0" u="none" strike="noStrike" noProof="0" dirty="0"/>
                        <a:t>evelop regional storage hubs that can store at least </a:t>
                      </a:r>
                      <a:r>
                        <a:rPr lang="en-US" sz="950" b="1" i="0" u="none" strike="noStrike" noProof="0" dirty="0"/>
                        <a:t>50M tons of CO₂ p.a. </a:t>
                      </a:r>
                      <a:r>
                        <a:rPr lang="en-US" sz="950" b="0" i="0" u="none" strike="noStrike" noProof="0" dirty="0"/>
                        <a:t>by 2050</a:t>
                      </a:r>
                      <a:endParaRPr lang="en-US" sz="950" i="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lvl="0" indent="0">
                        <a:lnSpc>
                          <a:spcPct val="100000"/>
                        </a:lnSpc>
                        <a:spcBef>
                          <a:spcPts val="0"/>
                        </a:spcBef>
                        <a:buNone/>
                      </a:pPr>
                      <a:r>
                        <a:rPr lang="en-US" sz="950" b="1" dirty="0"/>
                        <a:t>50 million tons of CO</a:t>
                      </a:r>
                      <a:r>
                        <a:rPr lang="en-US" sz="950" b="1" baseline="-25000" dirty="0"/>
                        <a:t>2</a:t>
                      </a:r>
                      <a:r>
                        <a:rPr lang="en-US" sz="950" b="1" baseline="0" dirty="0"/>
                        <a:t> by 2030, 280 million by 2040, and 450 million by 2050</a:t>
                      </a:r>
                      <a:endParaRPr lang="en-US" sz="950" i="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lvl="0" indent="0">
                        <a:lnSpc>
                          <a:spcPct val="100000"/>
                        </a:lnSpc>
                        <a:spcBef>
                          <a:spcPts val="0"/>
                        </a:spcBef>
                        <a:buNone/>
                      </a:pPr>
                      <a:r>
                        <a:rPr lang="en-US" sz="950" b="1"/>
                        <a:t>10 million tons of CO₂ annually by 2030</a:t>
                      </a:r>
                      <a:r>
                        <a:rPr lang="en-US" sz="950"/>
                        <a:t> and up to </a:t>
                      </a:r>
                      <a:r>
                        <a:rPr lang="en-US" sz="950" b="1"/>
                        <a:t>50 million tons by 2050</a:t>
                      </a:r>
                      <a:endParaRPr lang="en-US" sz="950" i="1"/>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19605779"/>
                  </a:ext>
                </a:extLst>
              </a:tr>
              <a:tr h="815908">
                <a:tc>
                  <a:txBody>
                    <a:bodyPr/>
                    <a:lstStyle/>
                    <a:p>
                      <a:pPr marL="0" lvl="0" indent="0" algn="l">
                        <a:buNone/>
                      </a:pPr>
                      <a:r>
                        <a:rPr lang="en-US" sz="950" b="1" dirty="0"/>
                        <a:t>Share of global CCUS (planned, under construction, and operational)</a:t>
                      </a:r>
                      <a:endParaRPr lang="en-US" sz="950" dirty="0"/>
                    </a:p>
                  </a:txBody>
                  <a:tcPr>
                    <a:lnT w="12700" cap="flat" cmpd="sng" algn="ctr">
                      <a:solidFill>
                        <a:schemeClr val="tx1"/>
                      </a:solidFill>
                      <a:prstDash val="solid"/>
                      <a:round/>
                      <a:headEnd type="none" w="med" len="med"/>
                      <a:tailEnd type="none" w="med" len="med"/>
                    </a:lnT>
                    <a:lnB w="12700">
                      <a:solidFill>
                        <a:schemeClr val="tx1"/>
                      </a:solidFill>
                    </a:lnB>
                  </a:tcPr>
                </a:tc>
                <a:tc>
                  <a:txBody>
                    <a:bodyPr/>
                    <a:lstStyle/>
                    <a:p>
                      <a:pPr marL="0" lvl="0" indent="0">
                        <a:spcBef>
                          <a:spcPts val="0"/>
                        </a:spcBef>
                        <a:buNone/>
                      </a:pPr>
                      <a:endParaRPr lang="en-US" sz="950" b="0" i="0" u="none" strike="noStrike" noProof="0">
                        <a:latin typeface="Arial"/>
                      </a:endParaRPr>
                    </a:p>
                  </a:txBody>
                  <a:tcPr>
                    <a:lnT w="12700" cap="flat" cmpd="sng" algn="ctr">
                      <a:solidFill>
                        <a:schemeClr val="tx1"/>
                      </a:solidFill>
                      <a:prstDash val="solid"/>
                      <a:round/>
                      <a:headEnd type="none" w="med" len="med"/>
                      <a:tailEnd type="none" w="med" len="med"/>
                    </a:lnT>
                    <a:lnB w="12700">
                      <a:solidFill>
                        <a:schemeClr val="tx1"/>
                      </a:solidFill>
                    </a:lnB>
                    <a:solidFill>
                      <a:schemeClr val="accent6">
                        <a:lumMod val="20000"/>
                        <a:lumOff val="80000"/>
                      </a:schemeClr>
                    </a:solidFill>
                  </a:tcPr>
                </a:tc>
                <a:tc>
                  <a:txBody>
                    <a:bodyPr/>
                    <a:lstStyle/>
                    <a:p>
                      <a:pPr marL="0" lvl="0" indent="0" algn="l">
                        <a:lnSpc>
                          <a:spcPct val="100000"/>
                        </a:lnSpc>
                        <a:spcBef>
                          <a:spcPts val="0"/>
                        </a:spcBef>
                        <a:spcAft>
                          <a:spcPts val="0"/>
                        </a:spcAft>
                        <a:buNone/>
                      </a:pPr>
                      <a:endParaRPr lang="en-US" sz="950" b="0" i="0" dirty="0"/>
                    </a:p>
                  </a:txBody>
                  <a:tcPr>
                    <a:lnT w="12700" cap="flat" cmpd="sng" algn="ctr">
                      <a:solidFill>
                        <a:schemeClr val="tx1"/>
                      </a:solidFill>
                      <a:prstDash val="solid"/>
                      <a:round/>
                      <a:headEnd type="none" w="med" len="med"/>
                      <a:tailEnd type="none" w="med" len="med"/>
                    </a:lnT>
                    <a:lnB w="12700">
                      <a:solidFill>
                        <a:schemeClr val="tx1"/>
                      </a:solidFill>
                    </a:lnB>
                    <a:solidFill>
                      <a:schemeClr val="accent5">
                        <a:lumMod val="20000"/>
                        <a:lumOff val="80000"/>
                      </a:schemeClr>
                    </a:solidFill>
                  </a:tcPr>
                </a:tc>
                <a:tc>
                  <a:txBody>
                    <a:bodyPr/>
                    <a:lstStyle/>
                    <a:p>
                      <a:pPr marL="0" lvl="0" indent="0" algn="l">
                        <a:lnSpc>
                          <a:spcPct val="100000"/>
                        </a:lnSpc>
                        <a:spcBef>
                          <a:spcPts val="0"/>
                        </a:spcBef>
                        <a:spcAft>
                          <a:spcPts val="0"/>
                        </a:spcAft>
                        <a:buNone/>
                      </a:pPr>
                      <a:endParaRPr lang="en-US" sz="950" b="0" i="0" dirty="0"/>
                    </a:p>
                  </a:txBody>
                  <a:tcPr>
                    <a:lnT w="12700" cap="flat" cmpd="sng" algn="ctr">
                      <a:solidFill>
                        <a:schemeClr val="tx1"/>
                      </a:solidFill>
                      <a:prstDash val="solid"/>
                      <a:round/>
                      <a:headEnd type="none" w="med" len="med"/>
                      <a:tailEnd type="none" w="med" len="med"/>
                    </a:lnT>
                    <a:lnB w="12700">
                      <a:solidFill>
                        <a:schemeClr val="tx1"/>
                      </a:solidFill>
                    </a:lnB>
                    <a:solidFill>
                      <a:schemeClr val="accent1">
                        <a:lumMod val="20000"/>
                        <a:lumOff val="80000"/>
                      </a:schemeClr>
                    </a:solidFill>
                  </a:tcPr>
                </a:tc>
                <a:extLst>
                  <a:ext uri="{0D108BD9-81ED-4DB2-BD59-A6C34878D82A}">
                    <a16:rowId xmlns:a16="http://schemas.microsoft.com/office/drawing/2014/main" val="3638971552"/>
                  </a:ext>
                </a:extLst>
              </a:tr>
            </a:tbl>
          </a:graphicData>
        </a:graphic>
      </p:graphicFrame>
      <p:sp>
        <p:nvSpPr>
          <p:cNvPr id="5" name="Oval 4">
            <a:extLst>
              <a:ext uri="{FF2B5EF4-FFF2-40B4-BE49-F238E27FC236}">
                <a16:creationId xmlns:a16="http://schemas.microsoft.com/office/drawing/2014/main" id="{94A74824-6487-7C0B-BCAF-F218DD999631}"/>
              </a:ext>
            </a:extLst>
          </p:cNvPr>
          <p:cNvSpPr>
            <a:spLocks noChangeAspect="1"/>
          </p:cNvSpPr>
          <p:nvPr/>
        </p:nvSpPr>
        <p:spPr bwMode="gray">
          <a:xfrm>
            <a:off x="1986275" y="1458913"/>
            <a:ext cx="182880" cy="182880"/>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a:ea typeface="+mn-ea"/>
                <a:cs typeface="+mn-cs"/>
              </a:rPr>
              <a:t>1</a:t>
            </a:r>
          </a:p>
        </p:txBody>
      </p:sp>
      <p:sp>
        <p:nvSpPr>
          <p:cNvPr id="6" name="Oval 5">
            <a:extLst>
              <a:ext uri="{FF2B5EF4-FFF2-40B4-BE49-F238E27FC236}">
                <a16:creationId xmlns:a16="http://schemas.microsoft.com/office/drawing/2014/main" id="{676FDCAC-BF5C-CFD5-62E3-862C333E5027}"/>
              </a:ext>
            </a:extLst>
          </p:cNvPr>
          <p:cNvSpPr>
            <a:spLocks noChangeAspect="1"/>
          </p:cNvSpPr>
          <p:nvPr/>
        </p:nvSpPr>
        <p:spPr bwMode="gray">
          <a:xfrm>
            <a:off x="5313637" y="1458913"/>
            <a:ext cx="182880" cy="182880"/>
          </a:xfrm>
          <a:prstGeom prst="ellipse">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a:ea typeface="+mn-ea"/>
                <a:cs typeface="+mn-cs"/>
              </a:rPr>
              <a:t>2</a:t>
            </a:r>
          </a:p>
        </p:txBody>
      </p:sp>
      <p:sp>
        <p:nvSpPr>
          <p:cNvPr id="7" name="Oval 6">
            <a:extLst>
              <a:ext uri="{FF2B5EF4-FFF2-40B4-BE49-F238E27FC236}">
                <a16:creationId xmlns:a16="http://schemas.microsoft.com/office/drawing/2014/main" id="{FB686D07-FBF6-D784-6399-6D42970A0F23}"/>
              </a:ext>
            </a:extLst>
          </p:cNvPr>
          <p:cNvSpPr>
            <a:spLocks noChangeAspect="1"/>
          </p:cNvSpPr>
          <p:nvPr/>
        </p:nvSpPr>
        <p:spPr bwMode="gray">
          <a:xfrm>
            <a:off x="8619039" y="1458913"/>
            <a:ext cx="182880" cy="18288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a:ea typeface="+mn-ea"/>
                <a:cs typeface="+mn-cs"/>
              </a:rPr>
              <a:t>3</a:t>
            </a:r>
          </a:p>
        </p:txBody>
      </p:sp>
      <p:sp>
        <p:nvSpPr>
          <p:cNvPr id="10" name="btfpNotesBox962619">
            <a:extLst>
              <a:ext uri="{FF2B5EF4-FFF2-40B4-BE49-F238E27FC236}">
                <a16:creationId xmlns:a16="http://schemas.microsoft.com/office/drawing/2014/main" id="{58454485-DC2B-282E-C8C4-617A3707D849}"/>
              </a:ext>
            </a:extLst>
          </p:cNvPr>
          <p:cNvSpPr txBox="1"/>
          <p:nvPr>
            <p:custDataLst>
              <p:tags r:id="rId3"/>
            </p:custDataLst>
          </p:nvPr>
        </p:nvSpPr>
        <p:spPr bwMode="gray">
          <a:xfrm>
            <a:off x="353251" y="6026564"/>
            <a:ext cx="8760269" cy="738664"/>
          </a:xfrm>
          <a:prstGeom prst="rect">
            <a:avLst/>
          </a:prstGeom>
          <a:noFill/>
        </p:spPr>
        <p:txBody>
          <a:bodyPr vert="horz" wrap="square" lIns="0" tIns="0" rIns="0" bIns="0" rtlCol="0" anchor="b">
            <a:spAutoFit/>
          </a:bodyPr>
          <a:lstStyle/>
          <a:p>
            <a:pPr defTabSz="711200">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defTabSz="711200">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a:t>
            </a:r>
            <a:r>
              <a:rPr lang="en-US" sz="800" dirty="0">
                <a:solidFill>
                  <a:srgbClr val="000000"/>
                </a:solidFill>
                <a:latin typeface="Arial"/>
              </a:rPr>
              <a:t>Alberta, </a:t>
            </a:r>
            <a:r>
              <a:rPr lang="en-US" sz="800" dirty="0">
                <a:solidFill>
                  <a:srgbClr val="000000"/>
                </a:solidFill>
                <a:latin typeface="Arial"/>
                <a:hlinkClick r:id="rId14"/>
              </a:rPr>
              <a:t>CCUS</a:t>
            </a:r>
            <a:r>
              <a:rPr lang="en-US" sz="800" dirty="0">
                <a:solidFill>
                  <a:srgbClr val="000000"/>
                </a:solidFill>
                <a:latin typeface="Arial"/>
              </a:rPr>
              <a:t>; ANU, </a:t>
            </a:r>
            <a:r>
              <a:rPr lang="en-US" sz="800" dirty="0">
                <a:hlinkClick r:id="rId15"/>
              </a:rPr>
              <a:t>ANU sets a new standard for high-quality carbon removal</a:t>
            </a:r>
            <a:r>
              <a:rPr lang="en-US" sz="800" dirty="0"/>
              <a:t> </a:t>
            </a:r>
            <a:r>
              <a:rPr lang="en-US" sz="800" dirty="0">
                <a:solidFill>
                  <a:srgbClr val="000000"/>
                </a:solidFill>
                <a:latin typeface="Arial"/>
              </a:rPr>
              <a:t>(2022); Australian government, </a:t>
            </a:r>
            <a:r>
              <a:rPr lang="en-US" sz="800" dirty="0">
                <a:solidFill>
                  <a:srgbClr val="000000"/>
                </a:solidFill>
                <a:latin typeface="Arial"/>
                <a:hlinkClick r:id="rId16"/>
              </a:rPr>
              <a:t>Australian Carbon Credit Unit Scheme</a:t>
            </a:r>
            <a:r>
              <a:rPr lang="en-US" sz="800" dirty="0">
                <a:solidFill>
                  <a:srgbClr val="000000"/>
                </a:solidFill>
                <a:latin typeface="Arial"/>
              </a:rPr>
              <a:t>, </a:t>
            </a:r>
            <a:r>
              <a:rPr lang="en-US" sz="800" dirty="0">
                <a:solidFill>
                  <a:srgbClr val="000000"/>
                </a:solidFill>
                <a:latin typeface="Arial"/>
                <a:hlinkClick r:id="rId17"/>
              </a:rPr>
              <a:t>Australia’s Energy Commodity Resources</a:t>
            </a:r>
            <a:r>
              <a:rPr lang="en-US" sz="800" dirty="0">
                <a:solidFill>
                  <a:srgbClr val="000000"/>
                </a:solidFill>
                <a:latin typeface="Arial"/>
              </a:rPr>
              <a:t>; EY, </a:t>
            </a:r>
            <a:r>
              <a:rPr lang="en-US" sz="800" dirty="0">
                <a:solidFill>
                  <a:srgbClr val="000000"/>
                </a:solidFill>
                <a:latin typeface="Arial"/>
                <a:hlinkClick r:id="rId18"/>
              </a:rPr>
              <a:t>Why carbon just became an economic fastball</a:t>
            </a:r>
            <a:r>
              <a:rPr lang="en-US" sz="800" dirty="0">
                <a:solidFill>
                  <a:srgbClr val="000000"/>
                </a:solidFill>
                <a:latin typeface="Arial"/>
              </a:rPr>
              <a:t> (2022); Journal of Cleaner Production, </a:t>
            </a:r>
            <a:r>
              <a:rPr lang="en-US" sz="800" dirty="0">
                <a:solidFill>
                  <a:srgbClr val="000000"/>
                </a:solidFill>
                <a:latin typeface="Arial"/>
                <a:hlinkClick r:id="rId19"/>
              </a:rPr>
              <a:t>The impact of CCUS</a:t>
            </a:r>
            <a:r>
              <a:rPr lang="en-US" sz="800" dirty="0">
                <a:solidFill>
                  <a:srgbClr val="000000"/>
                </a:solidFill>
                <a:latin typeface="Arial"/>
              </a:rPr>
              <a:t> (2024); Canadian government, </a:t>
            </a:r>
            <a:r>
              <a:rPr lang="en-US" sz="800" dirty="0">
                <a:solidFill>
                  <a:srgbClr val="000000"/>
                </a:solidFill>
                <a:latin typeface="Arial"/>
                <a:hlinkClick r:id="rId20"/>
              </a:rPr>
              <a:t>Canada’s Carbon Management Strategy</a:t>
            </a:r>
            <a:r>
              <a:rPr lang="en-US" sz="800" dirty="0">
                <a:solidFill>
                  <a:srgbClr val="000000"/>
                </a:solidFill>
                <a:latin typeface="Arial"/>
              </a:rPr>
              <a:t>, </a:t>
            </a:r>
            <a:r>
              <a:rPr lang="en-US" sz="800" dirty="0">
                <a:solidFill>
                  <a:srgbClr val="000000"/>
                </a:solidFill>
                <a:latin typeface="Arial"/>
                <a:hlinkClick r:id="rId21"/>
              </a:rPr>
              <a:t>2030 Emissions Reduction Plan</a:t>
            </a:r>
            <a:r>
              <a:rPr lang="en-US" sz="800" dirty="0">
                <a:solidFill>
                  <a:srgbClr val="000000"/>
                </a:solidFill>
                <a:latin typeface="Arial"/>
              </a:rPr>
              <a:t>; IEA, </a:t>
            </a:r>
            <a:r>
              <a:rPr lang="en-US" sz="800" dirty="0">
                <a:solidFill>
                  <a:srgbClr val="000000"/>
                </a:solidFill>
                <a:latin typeface="Arial"/>
                <a:hlinkClick r:id="rId22"/>
              </a:rPr>
              <a:t>CCUS Projects Explorer</a:t>
            </a:r>
            <a:r>
              <a:rPr lang="en-US" sz="800" dirty="0">
                <a:solidFill>
                  <a:srgbClr val="000000"/>
                </a:solidFill>
                <a:latin typeface="Arial"/>
              </a:rPr>
              <a:t> (2024); IEA, </a:t>
            </a:r>
            <a:r>
              <a:rPr lang="en-US" sz="800" dirty="0">
                <a:solidFill>
                  <a:srgbClr val="000000"/>
                </a:solidFill>
                <a:latin typeface="Arial"/>
                <a:hlinkClick r:id="rId23"/>
              </a:rPr>
              <a:t>NZE</a:t>
            </a:r>
            <a:r>
              <a:rPr lang="en-US" sz="800" dirty="0">
                <a:solidFill>
                  <a:srgbClr val="000000"/>
                </a:solidFill>
                <a:latin typeface="Arial"/>
              </a:rPr>
              <a:t> (2021); NETL, </a:t>
            </a:r>
            <a:r>
              <a:rPr lang="en-US" sz="800" dirty="0">
                <a:solidFill>
                  <a:srgbClr val="000000"/>
                </a:solidFill>
                <a:latin typeface="Arial"/>
                <a:hlinkClick r:id="rId24"/>
              </a:rPr>
              <a:t>CarbonSAFE</a:t>
            </a:r>
            <a:r>
              <a:rPr lang="en-US" sz="800" dirty="0">
                <a:solidFill>
                  <a:srgbClr val="000000"/>
                </a:solidFill>
                <a:latin typeface="Arial"/>
              </a:rPr>
              <a:t>; UK government, </a:t>
            </a:r>
            <a:r>
              <a:rPr lang="en-US" sz="800" dirty="0">
                <a:solidFill>
                  <a:srgbClr val="000000"/>
                </a:solidFill>
                <a:latin typeface="Arial"/>
                <a:hlinkClick r:id="rId25"/>
              </a:rPr>
              <a:t>The Carbon Capture and Infrastructure Fund</a:t>
            </a:r>
            <a:r>
              <a:rPr lang="en-US" sz="800" dirty="0">
                <a:solidFill>
                  <a:srgbClr val="000000"/>
                </a:solidFill>
              </a:rPr>
              <a:t> </a:t>
            </a:r>
            <a:r>
              <a:rPr lang="en-US" sz="800" dirty="0">
                <a:solidFill>
                  <a:srgbClr val="000000"/>
                </a:solidFill>
                <a:latin typeface="Arial"/>
              </a:rPr>
              <a:t>(2021); </a:t>
            </a:r>
            <a:r>
              <a:rPr lang="en-US" sz="800" dirty="0">
                <a:solidFill>
                  <a:srgbClr val="000000"/>
                </a:solidFill>
                <a:latin typeface="Arial"/>
                <a:hlinkClick r:id="rId26"/>
              </a:rPr>
              <a:t>CCSA</a:t>
            </a:r>
            <a:r>
              <a:rPr lang="en-US" sz="800" dirty="0">
                <a:solidFill>
                  <a:srgbClr val="000000"/>
                </a:solidFill>
                <a:latin typeface="Arial"/>
              </a:rPr>
              <a:t> (2023).</a:t>
            </a:r>
          </a:p>
          <a:p>
            <a:pPr defTabSz="711200">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lang="en-US" sz="800" dirty="0">
                <a:solidFill>
                  <a:srgbClr val="000000"/>
                </a:solidFill>
                <a:latin typeface="Arial"/>
              </a:rPr>
              <a:t>Grace Frascati</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a:solidFill>
                  <a:srgbClr val="000000"/>
                </a:solidFill>
              </a:rPr>
              <a:t>Yosafat Partogi, </a:t>
            </a:r>
            <a:r>
              <a:rPr kumimoji="0" lang="en-US" sz="800" b="0" i="0" u="none" strike="noStrike" kern="1200" cap="none" spc="0" normalizeH="0" baseline="0" noProof="0" dirty="0">
                <a:ln>
                  <a:noFill/>
                </a:ln>
                <a:solidFill>
                  <a:srgbClr val="000000"/>
                </a:solidFill>
                <a:effectLst/>
                <a:uLnTx/>
                <a:uFillTx/>
                <a:latin typeface="Arial"/>
                <a:ea typeface="+mn-ea"/>
                <a:cs typeface="+mn-cs"/>
              </a:rPr>
              <a:t>Anda Wang, </a:t>
            </a:r>
            <a:r>
              <a:rPr lang="en-US" sz="800" dirty="0">
                <a:solidFill>
                  <a:srgbClr val="000000"/>
                </a:solidFill>
              </a:rPr>
              <a:t>Michelle Priscilla, Hyae </a:t>
            </a:r>
            <a:r>
              <a:rPr kumimoji="0" lang="en-US" sz="800" b="0" i="0" u="none" strike="noStrike" kern="1200" cap="none" spc="0" normalizeH="0" baseline="0" noProof="0" dirty="0">
                <a:ln>
                  <a:noFill/>
                </a:ln>
                <a:solidFill>
                  <a:srgbClr val="000000"/>
                </a:solidFill>
                <a:effectLst/>
                <a:uLnTx/>
                <a:uFillTx/>
                <a:latin typeface="Arial"/>
                <a:ea typeface="+mn-ea"/>
                <a:cs typeface="+mn-cs"/>
              </a:rPr>
              <a:t>Ryung Kim, and </a:t>
            </a:r>
            <a:r>
              <a:rPr lang="en-US" sz="800" dirty="0">
                <a:solidFill>
                  <a:srgbClr val="000000"/>
                </a:solidFill>
                <a:hlinkClick r:id="rId27"/>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8"/>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29"/>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lang="en-US" sz="800" b="0" i="0" u="none" strike="noStrike" kern="1200" cap="none" spc="0" normalizeH="0" baseline="0" noProof="0" dirty="0">
              <a:ln>
                <a:noFill/>
              </a:ln>
              <a:solidFill>
                <a:srgbClr val="000000"/>
              </a:solidFill>
              <a:effectLst/>
              <a:uLnTx/>
              <a:uFillTx/>
              <a:latin typeface="Arial"/>
              <a:cs typeface="Arial"/>
            </a:endParaRPr>
          </a:p>
        </p:txBody>
      </p:sp>
      <p:graphicFrame>
        <p:nvGraphicFramePr>
          <p:cNvPr id="39" name="Chart 38">
            <a:extLst>
              <a:ext uri="{FF2B5EF4-FFF2-40B4-BE49-F238E27FC236}">
                <a16:creationId xmlns:a16="http://schemas.microsoft.com/office/drawing/2014/main" id="{22B3B3BA-4532-8850-CE58-8D1EF72068D8}"/>
              </a:ext>
            </a:extLst>
          </p:cNvPr>
          <p:cNvGraphicFramePr/>
          <p:nvPr>
            <p:custDataLst>
              <p:tags r:id="rId4"/>
            </p:custDataLst>
            <p:extLst>
              <p:ext uri="{D42A27DB-BD31-4B8C-83A1-F6EECF244321}">
                <p14:modId xmlns:p14="http://schemas.microsoft.com/office/powerpoint/2010/main" val="2506415841"/>
              </p:ext>
            </p:extLst>
          </p:nvPr>
        </p:nvGraphicFramePr>
        <p:xfrm>
          <a:off x="3095625" y="5243496"/>
          <a:ext cx="752475" cy="752475"/>
        </p:xfrm>
        <a:graphic>
          <a:graphicData uri="http://schemas.openxmlformats.org/drawingml/2006/chart">
            <c:chart xmlns:c="http://schemas.openxmlformats.org/drawingml/2006/chart" xmlns:r="http://schemas.openxmlformats.org/officeDocument/2006/relationships" r:id="rId30"/>
          </a:graphicData>
        </a:graphic>
      </p:graphicFrame>
      <p:sp>
        <p:nvSpPr>
          <p:cNvPr id="119" name="Text Placeholder 10">
            <a:extLst>
              <a:ext uri="{FF2B5EF4-FFF2-40B4-BE49-F238E27FC236}">
                <a16:creationId xmlns:a16="http://schemas.microsoft.com/office/drawing/2014/main" id="{115DFB91-512B-3844-A114-92FBEDCA92F2}"/>
              </a:ext>
            </a:extLst>
          </p:cNvPr>
          <p:cNvSpPr>
            <a:spLocks noGrp="1"/>
          </p:cNvSpPr>
          <p:nvPr>
            <p:custDataLst>
              <p:tags r:id="rId5"/>
            </p:custDataLst>
          </p:nvPr>
        </p:nvSpPr>
        <p:spPr bwMode="auto">
          <a:xfrm>
            <a:off x="3814763" y="5443538"/>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200" b="1">
                <a:solidFill>
                  <a:schemeClr val="accent1"/>
                </a:solidFill>
              </a:rPr>
              <a:t>42</a:t>
            </a:r>
            <a:r>
              <a:rPr lang="en-US" altLang="en-US" sz="1200" b="1">
                <a:solidFill>
                  <a:schemeClr val="accent1"/>
                </a:solidFill>
                <a:effectLst/>
              </a:rPr>
              <a:t>%</a:t>
            </a:r>
            <a:endParaRPr lang="en-US" sz="1200" b="1">
              <a:solidFill>
                <a:schemeClr val="accent1"/>
              </a:solidFill>
            </a:endParaRPr>
          </a:p>
        </p:txBody>
      </p:sp>
      <p:graphicFrame>
        <p:nvGraphicFramePr>
          <p:cNvPr id="17" name="Chart 3">
            <a:extLst>
              <a:ext uri="{FF2B5EF4-FFF2-40B4-BE49-F238E27FC236}">
                <a16:creationId xmlns:a16="http://schemas.microsoft.com/office/drawing/2014/main" id="{3BCACED0-0239-561D-F2A1-891C35B90881}"/>
              </a:ext>
            </a:extLst>
          </p:cNvPr>
          <p:cNvGraphicFramePr/>
          <p:nvPr>
            <p:custDataLst>
              <p:tags r:id="rId6"/>
            </p:custDataLst>
            <p:extLst>
              <p:ext uri="{D42A27DB-BD31-4B8C-83A1-F6EECF244321}">
                <p14:modId xmlns:p14="http://schemas.microsoft.com/office/powerpoint/2010/main" val="3658471041"/>
              </p:ext>
            </p:extLst>
          </p:nvPr>
        </p:nvGraphicFramePr>
        <p:xfrm>
          <a:off x="6543675" y="5257466"/>
          <a:ext cx="785813" cy="785812"/>
        </p:xfrm>
        <a:graphic>
          <a:graphicData uri="http://schemas.openxmlformats.org/drawingml/2006/chart">
            <c:chart xmlns:c="http://schemas.openxmlformats.org/drawingml/2006/chart" xmlns:r="http://schemas.openxmlformats.org/officeDocument/2006/relationships" r:id="rId31"/>
          </a:graphicData>
        </a:graphic>
      </p:graphicFrame>
      <p:sp>
        <p:nvSpPr>
          <p:cNvPr id="14" name="Text Placeholder 10">
            <a:extLst>
              <a:ext uri="{FF2B5EF4-FFF2-40B4-BE49-F238E27FC236}">
                <a16:creationId xmlns:a16="http://schemas.microsoft.com/office/drawing/2014/main" id="{D5CFD57A-3006-0B34-4E07-57F3C874CF5B}"/>
              </a:ext>
            </a:extLst>
          </p:cNvPr>
          <p:cNvSpPr>
            <a:spLocks noGrp="1"/>
          </p:cNvSpPr>
          <p:nvPr>
            <p:custDataLst>
              <p:tags r:id="rId7"/>
            </p:custDataLst>
          </p:nvPr>
        </p:nvSpPr>
        <p:spPr bwMode="auto">
          <a:xfrm>
            <a:off x="7185711" y="5245100"/>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200" b="1">
                <a:solidFill>
                  <a:schemeClr val="accent1"/>
                </a:solidFill>
              </a:rPr>
              <a:t>21</a:t>
            </a:r>
            <a:r>
              <a:rPr lang="en-US" altLang="en-US" sz="1200" b="1">
                <a:solidFill>
                  <a:schemeClr val="accent1"/>
                </a:solidFill>
                <a:effectLst/>
              </a:rPr>
              <a:t>%</a:t>
            </a:r>
            <a:endParaRPr lang="en-US" sz="1200" b="1">
              <a:solidFill>
                <a:schemeClr val="accent1"/>
              </a:solidFill>
            </a:endParaRPr>
          </a:p>
        </p:txBody>
      </p:sp>
      <p:graphicFrame>
        <p:nvGraphicFramePr>
          <p:cNvPr id="21" name="Chart 3">
            <a:extLst>
              <a:ext uri="{FF2B5EF4-FFF2-40B4-BE49-F238E27FC236}">
                <a16:creationId xmlns:a16="http://schemas.microsoft.com/office/drawing/2014/main" id="{8995F765-2198-04C7-8C14-08C71B766B68}"/>
              </a:ext>
            </a:extLst>
          </p:cNvPr>
          <p:cNvGraphicFramePr/>
          <p:nvPr>
            <p:custDataLst>
              <p:tags r:id="rId8"/>
            </p:custDataLst>
            <p:extLst>
              <p:ext uri="{D42A27DB-BD31-4B8C-83A1-F6EECF244321}">
                <p14:modId xmlns:p14="http://schemas.microsoft.com/office/powerpoint/2010/main" val="3642459855"/>
              </p:ext>
            </p:extLst>
          </p:nvPr>
        </p:nvGraphicFramePr>
        <p:xfrm>
          <a:off x="9915525" y="5247306"/>
          <a:ext cx="785813" cy="785812"/>
        </p:xfrm>
        <a:graphic>
          <a:graphicData uri="http://schemas.openxmlformats.org/drawingml/2006/chart">
            <c:chart xmlns:c="http://schemas.openxmlformats.org/drawingml/2006/chart" xmlns:r="http://schemas.openxmlformats.org/officeDocument/2006/relationships" r:id="rId32"/>
          </a:graphicData>
        </a:graphic>
      </p:graphicFrame>
      <p:sp>
        <p:nvSpPr>
          <p:cNvPr id="19" name="Text Placeholder 10">
            <a:extLst>
              <a:ext uri="{FF2B5EF4-FFF2-40B4-BE49-F238E27FC236}">
                <a16:creationId xmlns:a16="http://schemas.microsoft.com/office/drawing/2014/main" id="{03665C3C-FEFB-F2B2-061B-CA1F99C73B82}"/>
              </a:ext>
            </a:extLst>
          </p:cNvPr>
          <p:cNvSpPr>
            <a:spLocks noGrp="1"/>
          </p:cNvSpPr>
          <p:nvPr>
            <p:custDataLst>
              <p:tags r:id="rId9"/>
            </p:custDataLst>
          </p:nvPr>
        </p:nvSpPr>
        <p:spPr bwMode="auto">
          <a:xfrm>
            <a:off x="10573437" y="5256213"/>
            <a:ext cx="2952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200" b="1">
                <a:solidFill>
                  <a:schemeClr val="accent1"/>
                </a:solidFill>
              </a:rPr>
              <a:t>11</a:t>
            </a:r>
            <a:r>
              <a:rPr lang="en-US" altLang="en-US" sz="1200" b="1">
                <a:solidFill>
                  <a:schemeClr val="accent1"/>
                </a:solidFill>
                <a:effectLst/>
              </a:rPr>
              <a:t>%</a:t>
            </a:r>
            <a:endParaRPr lang="en-US" sz="1200" b="1">
              <a:solidFill>
                <a:schemeClr val="accent1"/>
              </a:solidFill>
            </a:endParaRPr>
          </a:p>
        </p:txBody>
      </p:sp>
    </p:spTree>
    <p:custDataLst>
      <p:tags r:id="rId1"/>
    </p:custDataLst>
    <p:extLst>
      <p:ext uri="{BB962C8B-B14F-4D97-AF65-F5344CB8AC3E}">
        <p14:creationId xmlns:p14="http://schemas.microsoft.com/office/powerpoint/2010/main" val="21411653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9B909-F993-7507-5B64-94FEE0792346}"/>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7AB38CD-CA5C-C187-2BFD-2A7B8A7F354E}"/>
              </a:ext>
            </a:extLst>
          </p:cNvPr>
          <p:cNvGraphicFramePr>
            <a:graphicFrameLocks noChangeAspect="1"/>
          </p:cNvGraphicFramePr>
          <p:nvPr>
            <p:custDataLst>
              <p:tags r:id="rId2"/>
            </p:custDataLst>
            <p:extLst>
              <p:ext uri="{D42A27DB-BD31-4B8C-83A1-F6EECF244321}">
                <p14:modId xmlns:p14="http://schemas.microsoft.com/office/powerpoint/2010/main" val="226562620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2" imgW="7772400" imgH="10058400" progId="TCLayout.ActiveDocument.1">
                  <p:embed/>
                </p:oleObj>
              </mc:Choice>
              <mc:Fallback>
                <p:oleObj name="think-cell Slide" r:id="rId12" imgW="7772400" imgH="10058400" progId="TCLayout.ActiveDocument.1">
                  <p:embed/>
                  <p:pic>
                    <p:nvPicPr>
                      <p:cNvPr id="3" name="think-cell data - do not delete" hidden="1">
                        <a:extLst>
                          <a:ext uri="{FF2B5EF4-FFF2-40B4-BE49-F238E27FC236}">
                            <a16:creationId xmlns:a16="http://schemas.microsoft.com/office/drawing/2014/main" id="{77AB38CD-CA5C-C187-2BFD-2A7B8A7F354E}"/>
                          </a:ext>
                        </a:extLst>
                      </p:cNvPr>
                      <p:cNvPicPr/>
                      <p:nvPr/>
                    </p:nvPicPr>
                    <p:blipFill>
                      <a:blip r:embed="rId13"/>
                      <a:stretch>
                        <a:fillRect/>
                      </a:stretch>
                    </p:blipFill>
                    <p:spPr>
                      <a:xfrm>
                        <a:off x="1588" y="1588"/>
                        <a:ext cx="1227" cy="1588"/>
                      </a:xfrm>
                      <a:prstGeom prst="rect">
                        <a:avLst/>
                      </a:prstGeom>
                    </p:spPr>
                  </p:pic>
                </p:oleObj>
              </mc:Fallback>
            </mc:AlternateContent>
          </a:graphicData>
        </a:graphic>
      </p:graphicFrame>
      <p:graphicFrame>
        <p:nvGraphicFramePr>
          <p:cNvPr id="4" name="Table 3">
            <a:extLst>
              <a:ext uri="{FF2B5EF4-FFF2-40B4-BE49-F238E27FC236}">
                <a16:creationId xmlns:a16="http://schemas.microsoft.com/office/drawing/2014/main" id="{2DB65F8A-220A-975C-8EE3-F342B744F467}"/>
              </a:ext>
            </a:extLst>
          </p:cNvPr>
          <p:cNvGraphicFramePr>
            <a:graphicFrameLocks noGrp="1"/>
          </p:cNvGraphicFramePr>
          <p:nvPr>
            <p:extLst>
              <p:ext uri="{D42A27DB-BD31-4B8C-83A1-F6EECF244321}">
                <p14:modId xmlns:p14="http://schemas.microsoft.com/office/powerpoint/2010/main" val="3018225463"/>
              </p:ext>
            </p:extLst>
          </p:nvPr>
        </p:nvGraphicFramePr>
        <p:xfrm>
          <a:off x="334962" y="1430339"/>
          <a:ext cx="11530585" cy="4589872"/>
        </p:xfrm>
        <a:graphic>
          <a:graphicData uri="http://schemas.openxmlformats.org/drawingml/2006/table">
            <a:tbl>
              <a:tblPr firstRow="1" bandRow="1">
                <a:tableStyleId>{2D5ABB26-0587-4C30-8999-92F81FD0307C}</a:tableStyleId>
              </a:tblPr>
              <a:tblGrid>
                <a:gridCol w="1558957">
                  <a:extLst>
                    <a:ext uri="{9D8B030D-6E8A-4147-A177-3AD203B41FA5}">
                      <a16:colId xmlns:a16="http://schemas.microsoft.com/office/drawing/2014/main" val="2445533242"/>
                    </a:ext>
                  </a:extLst>
                </a:gridCol>
                <a:gridCol w="3323876">
                  <a:extLst>
                    <a:ext uri="{9D8B030D-6E8A-4147-A177-3AD203B41FA5}">
                      <a16:colId xmlns:a16="http://schemas.microsoft.com/office/drawing/2014/main" val="2930345779"/>
                    </a:ext>
                  </a:extLst>
                </a:gridCol>
                <a:gridCol w="3323876">
                  <a:extLst>
                    <a:ext uri="{9D8B030D-6E8A-4147-A177-3AD203B41FA5}">
                      <a16:colId xmlns:a16="http://schemas.microsoft.com/office/drawing/2014/main" val="306887849"/>
                    </a:ext>
                  </a:extLst>
                </a:gridCol>
                <a:gridCol w="3323876">
                  <a:extLst>
                    <a:ext uri="{9D8B030D-6E8A-4147-A177-3AD203B41FA5}">
                      <a16:colId xmlns:a16="http://schemas.microsoft.com/office/drawing/2014/main" val="1006727130"/>
                    </a:ext>
                  </a:extLst>
                </a:gridCol>
              </a:tblGrid>
              <a:tr h="278762">
                <a:tc>
                  <a:txBody>
                    <a:bodyPr/>
                    <a:lstStyle/>
                    <a:p>
                      <a:pPr marL="0" indent="0">
                        <a:buFontTx/>
                        <a:buNone/>
                      </a:pPr>
                      <a:endParaRPr lang="en-US" sz="950" b="1"/>
                    </a:p>
                  </a:txBody>
                  <a:tcPr>
                    <a:lnB w="12700" cap="flat" cmpd="sng" algn="ctr">
                      <a:solidFill>
                        <a:schemeClr val="tx1"/>
                      </a:solidFill>
                      <a:prstDash val="solid"/>
                      <a:round/>
                      <a:headEnd type="none" w="med" len="med"/>
                      <a:tailEnd type="none" w="med" len="med"/>
                    </a:lnB>
                  </a:tcPr>
                </a:tc>
                <a:tc>
                  <a:txBody>
                    <a:bodyPr/>
                    <a:lstStyle/>
                    <a:p>
                      <a:pPr marL="0" indent="0" algn="ctr" defTabSz="711200" rtl="0" eaLnBrk="1" latinLnBrk="0" hangingPunct="1">
                        <a:spcBef>
                          <a:spcPts val="1200"/>
                        </a:spcBef>
                        <a:buFontTx/>
                        <a:buNone/>
                      </a:pPr>
                      <a:r>
                        <a:rPr lang="en-US" sz="950" b="1" kern="1200" dirty="0">
                          <a:solidFill>
                            <a:schemeClr val="tx1"/>
                          </a:solidFill>
                          <a:latin typeface="+mn-lt"/>
                          <a:ea typeface="+mn-ea"/>
                          <a:cs typeface="+mn-cs"/>
                        </a:rPr>
                        <a:t>Canada</a:t>
                      </a:r>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indent="0" algn="ctr" rtl="0" eaLnBrk="1" latinLnBrk="0" hangingPunct="1">
                        <a:spcBef>
                          <a:spcPts val="1200"/>
                        </a:spcBef>
                        <a:buFontTx/>
                        <a:buNone/>
                      </a:pPr>
                      <a:r>
                        <a:rPr lang="en-US" sz="950" b="1" kern="1200" dirty="0">
                          <a:solidFill>
                            <a:schemeClr val="tx1"/>
                          </a:solidFill>
                          <a:latin typeface="+mn-lt"/>
                          <a:ea typeface="+mn-ea"/>
                          <a:cs typeface="+mn-cs"/>
                        </a:rPr>
                        <a:t>China</a:t>
                      </a:r>
                    </a:p>
                  </a:txBody>
                  <a:tcP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indent="0" algn="ctr" defTabSz="711200" rtl="0" eaLnBrk="1" latinLnBrk="0" hangingPunct="1">
                        <a:spcBef>
                          <a:spcPts val="1200"/>
                        </a:spcBef>
                        <a:buFontTx/>
                        <a:buNone/>
                      </a:pPr>
                      <a:r>
                        <a:rPr lang="en-US" sz="950" b="1" kern="1200" dirty="0">
                          <a:solidFill>
                            <a:schemeClr val="tx1"/>
                          </a:solidFill>
                          <a:latin typeface="+mn-lt"/>
                          <a:ea typeface="+mn-ea"/>
                          <a:cs typeface="+mn-cs"/>
                        </a:rPr>
                        <a:t>Australia</a:t>
                      </a:r>
                    </a:p>
                  </a:txBody>
                  <a:tcPr>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738401314"/>
                  </a:ext>
                </a:extLst>
              </a:tr>
              <a:tr h="1457546">
                <a:tc>
                  <a:txBody>
                    <a:bodyPr/>
                    <a:lstStyle/>
                    <a:p>
                      <a:pPr marL="0" lvl="0" indent="0" algn="l">
                        <a:spcBef>
                          <a:spcPts val="0"/>
                        </a:spcBef>
                        <a:buFontTx/>
                        <a:buNone/>
                      </a:pPr>
                      <a:r>
                        <a:rPr lang="en-US" sz="950" b="1" dirty="0"/>
                        <a:t>Main policies</a:t>
                      </a:r>
                      <a:endParaRPr lang="en-US" sz="95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nSpc>
                          <a:spcPct val="100000"/>
                        </a:lnSpc>
                        <a:spcBef>
                          <a:spcPts val="0"/>
                        </a:spcBef>
                        <a:buNone/>
                      </a:pPr>
                      <a:r>
                        <a:rPr lang="en-US" sz="950" b="1" dirty="0"/>
                        <a:t>Federal: </a:t>
                      </a:r>
                    </a:p>
                    <a:p>
                      <a:pPr marL="177800" indent="-177800">
                        <a:lnSpc>
                          <a:spcPct val="100000"/>
                        </a:lnSpc>
                        <a:spcBef>
                          <a:spcPts val="0"/>
                        </a:spcBef>
                      </a:pPr>
                      <a:r>
                        <a:rPr lang="en-US" altLang="zh-CN" sz="950" dirty="0"/>
                        <a:t>Specific CCUS investment tax credits </a:t>
                      </a:r>
                      <a:endParaRPr lang="en-US" dirty="0"/>
                    </a:p>
                    <a:p>
                      <a:pPr marL="177800" lvl="0" indent="-177800">
                        <a:lnSpc>
                          <a:spcPct val="100000"/>
                        </a:lnSpc>
                        <a:spcBef>
                          <a:spcPts val="0"/>
                        </a:spcBef>
                        <a:buFont typeface="Arial"/>
                        <a:buChar char="•"/>
                      </a:pPr>
                      <a:r>
                        <a:rPr lang="en-US" altLang="zh-CN" sz="950" dirty="0"/>
                        <a:t>60% for DAC, 50% for other capture</a:t>
                      </a:r>
                      <a:endParaRPr lang="en-US" dirty="0"/>
                    </a:p>
                    <a:p>
                      <a:pPr marL="177800" lvl="0" indent="-177800">
                        <a:lnSpc>
                          <a:spcPct val="100000"/>
                        </a:lnSpc>
                        <a:spcBef>
                          <a:spcPts val="0"/>
                        </a:spcBef>
                        <a:buFont typeface="Arial"/>
                        <a:buChar char="•"/>
                      </a:pPr>
                      <a:r>
                        <a:rPr lang="en-US" altLang="zh-CN" sz="950" dirty="0"/>
                        <a:t>37.5% for transportation, storage, and use</a:t>
                      </a:r>
                      <a:endParaRPr lang="en-US" dirty="0"/>
                    </a:p>
                    <a:p>
                      <a:pPr marL="177800" lvl="0" indent="-177800">
                        <a:lnSpc>
                          <a:spcPct val="100000"/>
                        </a:lnSpc>
                        <a:spcBef>
                          <a:spcPts val="0"/>
                        </a:spcBef>
                        <a:buFont typeface="Arial"/>
                        <a:buChar char="•"/>
                      </a:pPr>
                      <a:r>
                        <a:rPr lang="en-US" altLang="zh-CN" sz="950" dirty="0"/>
                        <a:t>Bill C-59 passed in June 2024, establishing the CCUS tax credits</a:t>
                      </a:r>
                      <a:endParaRPr lang="en-US" dirty="0"/>
                    </a:p>
                    <a:p>
                      <a:pPr marL="0" lvl="0" indent="0">
                        <a:lnSpc>
                          <a:spcPct val="100000"/>
                        </a:lnSpc>
                        <a:spcBef>
                          <a:spcPts val="0"/>
                        </a:spcBef>
                        <a:buNone/>
                      </a:pPr>
                      <a:r>
                        <a:rPr lang="en-US" sz="950" b="1" dirty="0"/>
                        <a:t>Provincial: </a:t>
                      </a:r>
                      <a:endParaRPr lang="en-US" dirty="0"/>
                    </a:p>
                    <a:p>
                      <a:pPr marL="177800" lvl="0" indent="-177800">
                        <a:lnSpc>
                          <a:spcPct val="100000"/>
                        </a:lnSpc>
                        <a:spcBef>
                          <a:spcPts val="0"/>
                        </a:spcBef>
                        <a:buFont typeface="Arial"/>
                        <a:buChar char="•"/>
                      </a:pPr>
                      <a:r>
                        <a:rPr lang="en-US" sz="950" b="0" dirty="0"/>
                        <a:t>Alberta’s CCUS Incentive Program</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77800" marR="0" lvl="0" indent="-177800" algn="l" rtl="0" eaLnBrk="1" fontAlgn="auto" latinLnBrk="0" hangingPunct="1">
                        <a:lnSpc>
                          <a:spcPct val="100000"/>
                        </a:lnSpc>
                        <a:spcBef>
                          <a:spcPts val="0"/>
                        </a:spcBef>
                        <a:spcAft>
                          <a:spcPts val="0"/>
                        </a:spcAft>
                        <a:buClr>
                          <a:srgbClr val="000000"/>
                        </a:buClr>
                        <a:buSzTx/>
                        <a:buFont typeface="Arial"/>
                        <a:buChar char="•"/>
                      </a:pPr>
                      <a:r>
                        <a:rPr lang="en-US" sz="950" dirty="0"/>
                        <a:t>National 1+N policy system for emission peaking and carbon neutrality</a:t>
                      </a:r>
                      <a:endParaRPr lang="en-US" dirty="0"/>
                    </a:p>
                    <a:p>
                      <a:pPr marL="177800" marR="0" lvl="0" indent="-177800" algn="l">
                        <a:lnSpc>
                          <a:spcPct val="100000"/>
                        </a:lnSpc>
                        <a:spcBef>
                          <a:spcPts val="0"/>
                        </a:spcBef>
                        <a:spcAft>
                          <a:spcPts val="0"/>
                        </a:spcAft>
                        <a:buClr>
                          <a:srgbClr val="000000"/>
                        </a:buClr>
                        <a:buSzTx/>
                        <a:buFont typeface="Arial"/>
                        <a:buChar char="•"/>
                      </a:pPr>
                      <a:r>
                        <a:rPr lang="en-US" sz="950" b="0" i="0" u="none" strike="noStrike" noProof="0" dirty="0">
                          <a:solidFill>
                            <a:srgbClr val="000000"/>
                          </a:solidFill>
                          <a:latin typeface="+mn-lt"/>
                        </a:rPr>
                        <a:t>National 15</a:t>
                      </a:r>
                      <a:r>
                        <a:rPr lang="en-US" sz="950" b="0" i="0" u="none" strike="noStrike" baseline="30000" noProof="0" dirty="0">
                          <a:solidFill>
                            <a:srgbClr val="000000"/>
                          </a:solidFill>
                          <a:latin typeface="+mn-lt"/>
                        </a:rPr>
                        <a:t>th</a:t>
                      </a:r>
                      <a:r>
                        <a:rPr lang="en-US" sz="950" b="0" i="0" u="none" strike="noStrike" noProof="0" dirty="0">
                          <a:solidFill>
                            <a:srgbClr val="000000"/>
                          </a:solidFill>
                          <a:latin typeface="+mn-lt"/>
                        </a:rPr>
                        <a:t> Five-Year Plan (2026-30)</a:t>
                      </a:r>
                    </a:p>
                    <a:p>
                      <a:pPr marL="177800" marR="0" lvl="0" indent="-177800" algn="l">
                        <a:lnSpc>
                          <a:spcPct val="100000"/>
                        </a:lnSpc>
                        <a:spcBef>
                          <a:spcPts val="0"/>
                        </a:spcBef>
                        <a:spcAft>
                          <a:spcPts val="0"/>
                        </a:spcAft>
                        <a:buClr>
                          <a:srgbClr val="000000"/>
                        </a:buClr>
                        <a:buSzTx/>
                        <a:buFont typeface="Arial"/>
                        <a:buChar char="•"/>
                      </a:pPr>
                      <a:r>
                        <a:rPr lang="en-US" sz="950" b="0" i="0" u="none" strike="noStrike" noProof="0" dirty="0">
                          <a:solidFill>
                            <a:srgbClr val="000000"/>
                          </a:solidFill>
                          <a:latin typeface="+mn-lt"/>
                        </a:rPr>
                        <a:t>Emission trading system: CCUS included in official implementation plans and the Green Industry Catalogue</a:t>
                      </a:r>
                      <a:endParaRPr lang="en-US" dirty="0"/>
                    </a:p>
                    <a:p>
                      <a:pPr marL="177800" marR="0" lvl="0" indent="-177800" algn="l" defTabSz="711200" rtl="0" eaLnBrk="1" fontAlgn="auto" latinLnBrk="0" hangingPunct="1">
                        <a:lnSpc>
                          <a:spcPct val="100000"/>
                        </a:lnSpc>
                        <a:spcBef>
                          <a:spcPts val="0"/>
                        </a:spcBef>
                        <a:spcAft>
                          <a:spcPts val="0"/>
                        </a:spcAft>
                        <a:buClr>
                          <a:srgbClr val="000000"/>
                        </a:buClr>
                        <a:buSzTx/>
                        <a:tabLst/>
                        <a:defRPr/>
                      </a:pPr>
                      <a:endParaRPr lang="en-US" sz="950" b="0" i="0" u="none" strike="noStrike" noProof="0" dirty="0">
                        <a:solidFill>
                          <a:srgbClr val="000000"/>
                        </a:solidFill>
                        <a:latin typeface="+mn-lt"/>
                      </a:endParaRPr>
                    </a:p>
                    <a:p>
                      <a:pPr marL="177800" marR="0" lvl="0" indent="-177800" algn="l" defTabSz="711200" rtl="0" eaLnBrk="1" fontAlgn="auto" latinLnBrk="0" hangingPunct="1">
                        <a:lnSpc>
                          <a:spcPct val="100000"/>
                        </a:lnSpc>
                        <a:spcBef>
                          <a:spcPts val="0"/>
                        </a:spcBef>
                        <a:spcAft>
                          <a:spcPts val="0"/>
                        </a:spcAft>
                        <a:buClr>
                          <a:srgbClr val="000000"/>
                        </a:buClr>
                        <a:buSzTx/>
                        <a:tabLst/>
                        <a:defRPr/>
                      </a:pPr>
                      <a:endParaRPr lang="en-US" sz="950" b="0" i="0" u="none" strike="noStrike" noProof="0" dirty="0">
                        <a:solidFill>
                          <a:srgbClr val="000000"/>
                        </a:solidFill>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rtl="0">
                        <a:lnSpc>
                          <a:spcPct val="100000"/>
                        </a:lnSpc>
                        <a:spcBef>
                          <a:spcPts val="0"/>
                        </a:spcBef>
                        <a:spcAft>
                          <a:spcPts val="0"/>
                        </a:spcAft>
                        <a:buClrTx/>
                        <a:buSzTx/>
                        <a:buFont typeface="Arial" panose="020B0604020202020204" pitchFamily="34" charset="0"/>
                        <a:buNone/>
                      </a:pPr>
                      <a:r>
                        <a:rPr lang="en-US" sz="950" b="1" dirty="0"/>
                        <a:t>Federal:</a:t>
                      </a:r>
                    </a:p>
                    <a:p>
                      <a:pPr marL="177800" marR="0" lvl="0" indent="-177800" algn="l" defTabSz="711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50" dirty="0"/>
                        <a:t>Geoscience Australia's Exploring for the Future program issued AU$225 million over 10 years to map subsurface resources, including for CO</a:t>
                      </a:r>
                      <a:r>
                        <a:rPr lang="en-US" sz="950" baseline="-25000" dirty="0"/>
                        <a:t>2</a:t>
                      </a:r>
                      <a:r>
                        <a:rPr lang="en-US" sz="950" dirty="0"/>
                        <a:t> geological storage</a:t>
                      </a:r>
                    </a:p>
                    <a:p>
                      <a:pPr marL="0" marR="0" lvl="0" indent="0" algn="l" rtl="0">
                        <a:lnSpc>
                          <a:spcPct val="100000"/>
                        </a:lnSpc>
                        <a:spcBef>
                          <a:spcPts val="0"/>
                        </a:spcBef>
                        <a:spcAft>
                          <a:spcPts val="0"/>
                        </a:spcAft>
                        <a:buClrTx/>
                        <a:buSzTx/>
                        <a:buFont typeface="Arial" panose="020B0604020202020204" pitchFamily="34" charset="0"/>
                        <a:buNone/>
                      </a:pPr>
                      <a:r>
                        <a:rPr lang="en-US" sz="950" b="1" dirty="0"/>
                        <a:t>Regional: </a:t>
                      </a:r>
                    </a:p>
                    <a:p>
                      <a:pPr marL="177800" marR="0" lvl="0" indent="-177800" algn="l" rtl="0">
                        <a:lnSpc>
                          <a:spcPct val="100000"/>
                        </a:lnSpc>
                        <a:spcBef>
                          <a:spcPts val="0"/>
                        </a:spcBef>
                        <a:spcAft>
                          <a:spcPts val="0"/>
                        </a:spcAft>
                        <a:buClrTx/>
                        <a:buSzTx/>
                        <a:buFont typeface="Arial" panose="020B0604020202020204" pitchFamily="34" charset="0"/>
                        <a:buChar char="•"/>
                      </a:pPr>
                      <a:r>
                        <a:rPr lang="en-US" altLang="zh-CN" sz="950" dirty="0"/>
                        <a:t>Western Australia announced $26 million for CCUS projects in November 2024</a:t>
                      </a:r>
                      <a:endParaRPr lang="en-US" sz="95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90276228"/>
                  </a:ext>
                </a:extLst>
              </a:tr>
              <a:tr h="799598">
                <a:tc>
                  <a:txBody>
                    <a:bodyPr/>
                    <a:lstStyle/>
                    <a:p>
                      <a:pPr marL="0" lvl="0" indent="0" algn="l">
                        <a:buNone/>
                      </a:pPr>
                      <a:r>
                        <a:rPr lang="en-US" sz="950" b="1" dirty="0"/>
                        <a:t>Subsidies offered</a:t>
                      </a:r>
                    </a:p>
                  </a:txBody>
                  <a:tcPr>
                    <a:lnT w="12700">
                      <a:solidFill>
                        <a:schemeClr val="tx1"/>
                      </a:solidFill>
                    </a:lnT>
                    <a:lnB w="12700">
                      <a:solidFill>
                        <a:schemeClr val="tx1"/>
                      </a:solidFill>
                    </a:lnB>
                  </a:tcPr>
                </a:tc>
                <a:tc>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lang="en-US" sz="950" b="0" dirty="0"/>
                        <a:t>The CCUS Investment Tax Credit is a multibillion-dollar program that provides a direct refund on capital costs (up to 60% for direct air capture and 50% for other capture projects)</a:t>
                      </a:r>
                    </a:p>
                  </a:txBody>
                  <a:tcPr>
                    <a:lnT w="12700">
                      <a:solidFill>
                        <a:schemeClr val="tx1"/>
                      </a:solidFill>
                    </a:lnT>
                    <a:lnB w="12700">
                      <a:solidFill>
                        <a:schemeClr val="tx1"/>
                      </a:solidFill>
                    </a:lnB>
                    <a:solidFill>
                      <a:schemeClr val="accent4">
                        <a:lumMod val="20000"/>
                        <a:lumOff val="80000"/>
                      </a:schemeClr>
                    </a:solidFill>
                  </a:tcPr>
                </a:tc>
                <a:tc>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lang="en-US" sz="950" b="1" i="0" u="none" strike="noStrike" noProof="0" dirty="0">
                          <a:latin typeface="+mn-lt"/>
                        </a:rPr>
                        <a:t>No large-scale, direct national subsidy for commercial CCUS deployment </a:t>
                      </a:r>
                      <a:endParaRPr lang="en-US" sz="950" b="1" i="0" u="none" strike="noStrike" noProof="0" dirty="0">
                        <a:latin typeface="Aria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lvl="0" indent="0" algn="l">
                        <a:lnSpc>
                          <a:spcPct val="100000"/>
                        </a:lnSpc>
                        <a:spcBef>
                          <a:spcPts val="0"/>
                        </a:spcBef>
                        <a:spcAft>
                          <a:spcPts val="0"/>
                        </a:spcAft>
                        <a:buNone/>
                      </a:pPr>
                      <a:r>
                        <a:rPr lang="en-US" sz="950" b="1" dirty="0"/>
                        <a:t>The $50 million CCUS Development Fund </a:t>
                      </a:r>
                      <a:r>
                        <a:rPr lang="en-US" sz="950" b="0" dirty="0"/>
                        <a:t>was</a:t>
                      </a:r>
                      <a:r>
                        <a:rPr lang="en-US" altLang="zh-CN" sz="950" b="0" dirty="0"/>
                        <a:t> d</a:t>
                      </a:r>
                      <a:r>
                        <a:rPr lang="en-US" altLang="zh-CN" sz="950" dirty="0"/>
                        <a:t>esigned to support pilot, pre-commercial, and research projects (grants have already been awarded to a portfolio of projects)</a:t>
                      </a:r>
                      <a:endParaRPr lang="en-US" sz="950" b="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260405882"/>
                  </a:ext>
                </a:extLst>
              </a:tr>
              <a:tr h="544577">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950" b="1" dirty="0"/>
                        <a:t>Emission abatement potential</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0000"/>
                        </a:lnSpc>
                        <a:spcBef>
                          <a:spcPts val="0"/>
                        </a:spcBef>
                        <a:buFontTx/>
                        <a:buNone/>
                      </a:pPr>
                      <a:r>
                        <a:rPr lang="en-US" sz="950" b="1" i="1" dirty="0"/>
                        <a:t>Up to 15% </a:t>
                      </a:r>
                    </a:p>
                    <a:p>
                      <a:pPr marL="0" indent="0" algn="ctr">
                        <a:lnSpc>
                          <a:spcPct val="100000"/>
                        </a:lnSpc>
                        <a:spcBef>
                          <a:spcPts val="0"/>
                        </a:spcBef>
                        <a:buFontTx/>
                        <a:buNone/>
                      </a:pPr>
                      <a:r>
                        <a:rPr lang="en-US" sz="950" b="1" i="1" dirty="0"/>
                        <a:t>of CO</a:t>
                      </a:r>
                      <a:r>
                        <a:rPr lang="en-US" sz="950" b="1" i="1" baseline="-25000" dirty="0"/>
                        <a:t>2</a:t>
                      </a:r>
                      <a:r>
                        <a:rPr lang="en-US" sz="950" b="1" i="1" dirty="0"/>
                        <a:t> emissions abated in the 2050 NZE scenario</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indent="0" algn="ctr">
                        <a:lnSpc>
                          <a:spcPct val="100000"/>
                        </a:lnSpc>
                        <a:spcBef>
                          <a:spcPts val="0"/>
                        </a:spcBef>
                        <a:buFontTx/>
                        <a:buNone/>
                      </a:pPr>
                      <a:r>
                        <a:rPr lang="en-US" sz="950" b="1" i="1" dirty="0"/>
                        <a:t>Up to 20% </a:t>
                      </a:r>
                    </a:p>
                    <a:p>
                      <a:pPr marL="0" indent="0" algn="ctr">
                        <a:lnSpc>
                          <a:spcPct val="100000"/>
                        </a:lnSpc>
                        <a:spcBef>
                          <a:spcPts val="0"/>
                        </a:spcBef>
                        <a:buFontTx/>
                        <a:buNone/>
                      </a:pPr>
                      <a:r>
                        <a:rPr lang="en-US" sz="950" b="1" i="1" dirty="0"/>
                        <a:t>of </a:t>
                      </a:r>
                      <a:r>
                        <a:rPr lang="en-US" altLang="zh-CN" sz="950" b="1" i="1" dirty="0"/>
                        <a:t>CO</a:t>
                      </a:r>
                      <a:r>
                        <a:rPr lang="en-US" altLang="zh-CN" sz="950" b="1" i="1" baseline="-25000" dirty="0"/>
                        <a:t>2</a:t>
                      </a:r>
                      <a:r>
                        <a:rPr lang="en-US" altLang="zh-CN" sz="950" b="1" i="1" dirty="0"/>
                        <a:t> emissions abated in 2050 NZE scenario</a:t>
                      </a:r>
                      <a:endParaRPr lang="en-US" sz="950" b="1" i="1"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indent="0" algn="ctr">
                        <a:lnSpc>
                          <a:spcPct val="100000"/>
                        </a:lnSpc>
                        <a:spcBef>
                          <a:spcPts val="0"/>
                        </a:spcBef>
                        <a:buFontTx/>
                        <a:buNone/>
                      </a:pPr>
                      <a:r>
                        <a:rPr lang="en-US" sz="950" b="1" i="1" dirty="0"/>
                        <a:t>Up to 25% </a:t>
                      </a:r>
                    </a:p>
                    <a:p>
                      <a:pPr marL="0" indent="0" algn="ctr">
                        <a:lnSpc>
                          <a:spcPct val="100000"/>
                        </a:lnSpc>
                        <a:spcBef>
                          <a:spcPts val="0"/>
                        </a:spcBef>
                        <a:buFontTx/>
                        <a:buNone/>
                      </a:pPr>
                      <a:r>
                        <a:rPr lang="en-US" sz="950" b="1" i="1" dirty="0"/>
                        <a:t>of CO</a:t>
                      </a:r>
                      <a:r>
                        <a:rPr lang="en-US" sz="950" b="1" i="1" baseline="-25000" dirty="0"/>
                        <a:t>2</a:t>
                      </a:r>
                      <a:r>
                        <a:rPr lang="en-US" sz="950" b="1" i="1" dirty="0"/>
                        <a:t> emissions abated in 2050 NZE scenario</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743810605"/>
                  </a:ext>
                </a:extLst>
              </a:tr>
              <a:tr h="657614">
                <a:tc>
                  <a:txBody>
                    <a:bodyPr/>
                    <a:lstStyle/>
                    <a:p>
                      <a:pPr marL="0" lvl="0" indent="0" algn="l">
                        <a:buNone/>
                      </a:pPr>
                      <a:r>
                        <a:rPr lang="en-US" sz="950" b="1" dirty="0"/>
                        <a:t>Carbon capture target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lang="en-US" sz="950" dirty="0"/>
                        <a:t>The 2030 Emissions Reduction Plan includes capturing and storing </a:t>
                      </a:r>
                      <a:r>
                        <a:rPr lang="en-US" sz="950" b="1" dirty="0"/>
                        <a:t>15M tons of CO₂ annually by 2030</a:t>
                      </a:r>
                      <a:endParaRPr lang="en-US" sz="95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lang="en-US" sz="950" b="0" dirty="0"/>
                        <a:t>To peak CO₂ emissions </a:t>
                      </a:r>
                      <a:r>
                        <a:rPr lang="en-US" sz="950" b="1" dirty="0"/>
                        <a:t>before 2030</a:t>
                      </a:r>
                      <a:r>
                        <a:rPr lang="en-US" sz="950" dirty="0"/>
                        <a:t> and </a:t>
                      </a:r>
                      <a:r>
                        <a:rPr lang="en-US" sz="950" b="0" dirty="0"/>
                        <a:t>achieve carbon neutrality </a:t>
                      </a:r>
                      <a:r>
                        <a:rPr lang="en-US" sz="950" b="1" dirty="0"/>
                        <a:t>before 2060; </a:t>
                      </a:r>
                      <a:r>
                        <a:rPr lang="en-US" sz="950" b="1" i="0" dirty="0"/>
                        <a:t>no official, government-mandated targets for carbon capture specifically</a:t>
                      </a:r>
                      <a:endParaRPr lang="en-US" sz="950" i="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indent="0">
                        <a:lnSpc>
                          <a:spcPct val="100000"/>
                        </a:lnSpc>
                        <a:spcBef>
                          <a:spcPts val="0"/>
                        </a:spcBef>
                        <a:buFontTx/>
                        <a:buNone/>
                      </a:pPr>
                      <a:r>
                        <a:rPr lang="en-US" sz="950" b="1" dirty="0"/>
                        <a:t>No formal nationwide target</a:t>
                      </a:r>
                      <a:endParaRPr lang="en-US" sz="950" b="1" i="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219605779"/>
                  </a:ext>
                </a:extLst>
              </a:tr>
              <a:tr h="851775">
                <a:tc>
                  <a:txBody>
                    <a:bodyPr/>
                    <a:lstStyle/>
                    <a:p>
                      <a:pPr marL="0" lvl="0" indent="0" algn="l">
                        <a:buNone/>
                      </a:pPr>
                      <a:r>
                        <a:rPr lang="en-US" sz="950" b="1" dirty="0"/>
                        <a:t>Share of global CCUS deployment </a:t>
                      </a:r>
                      <a:r>
                        <a:rPr lang="en-US" sz="950" b="1" i="0" u="none" strike="noStrike" noProof="0" dirty="0">
                          <a:solidFill>
                            <a:srgbClr val="000000"/>
                          </a:solidFill>
                          <a:latin typeface="Arial"/>
                        </a:rPr>
                        <a:t>(planned, under construction, and operational)</a:t>
                      </a:r>
                      <a:endParaRPr lang="en-US" sz="950" dirty="0"/>
                    </a:p>
                  </a:txBody>
                  <a:tcPr>
                    <a:lnT w="12700" cap="flat" cmpd="sng" algn="ctr">
                      <a:solidFill>
                        <a:schemeClr val="tx1"/>
                      </a:solidFill>
                      <a:prstDash val="solid"/>
                      <a:round/>
                      <a:headEnd type="none" w="med" len="med"/>
                      <a:tailEnd type="none" w="med" len="med"/>
                    </a:lnT>
                    <a:lnB w="12700">
                      <a:solidFill>
                        <a:schemeClr val="tx1"/>
                      </a:solidFill>
                    </a:lnB>
                  </a:tcPr>
                </a:tc>
                <a:tc>
                  <a:txBody>
                    <a:bodyPr/>
                    <a:lstStyle/>
                    <a:p>
                      <a:pPr marL="0" lvl="0" indent="0">
                        <a:spcBef>
                          <a:spcPts val="0"/>
                        </a:spcBef>
                        <a:buNone/>
                      </a:pPr>
                      <a:endParaRPr lang="en-US" sz="950" b="0" i="0" u="none" strike="noStrike" noProof="0">
                        <a:latin typeface="Arial"/>
                      </a:endParaRPr>
                    </a:p>
                  </a:txBody>
                  <a:tcPr>
                    <a:lnT w="12700" cap="flat" cmpd="sng" algn="ctr">
                      <a:solidFill>
                        <a:schemeClr val="tx1"/>
                      </a:solidFill>
                      <a:prstDash val="solid"/>
                      <a:round/>
                      <a:headEnd type="none" w="med" len="med"/>
                      <a:tailEnd type="none" w="med" len="med"/>
                    </a:lnT>
                    <a:lnB w="12700">
                      <a:solidFill>
                        <a:schemeClr val="tx1"/>
                      </a:solidFill>
                    </a:lnB>
                    <a:solidFill>
                      <a:schemeClr val="accent4">
                        <a:lumMod val="20000"/>
                        <a:lumOff val="80000"/>
                      </a:schemeClr>
                    </a:solidFill>
                  </a:tcPr>
                </a:tc>
                <a:tc>
                  <a:txBody>
                    <a:bodyPr/>
                    <a:lstStyle/>
                    <a:p>
                      <a:pPr marL="0" lvl="0" indent="0" algn="l">
                        <a:lnSpc>
                          <a:spcPct val="100000"/>
                        </a:lnSpc>
                        <a:spcBef>
                          <a:spcPts val="0"/>
                        </a:spcBef>
                        <a:spcAft>
                          <a:spcPts val="0"/>
                        </a:spcAft>
                        <a:buNone/>
                      </a:pPr>
                      <a:endParaRPr lang="en-US" sz="950" b="0" i="0"/>
                    </a:p>
                  </a:txBody>
                  <a:tcPr>
                    <a:lnT w="12700" cap="flat" cmpd="sng" algn="ctr">
                      <a:solidFill>
                        <a:schemeClr val="tx1"/>
                      </a:solidFill>
                      <a:prstDash val="solid"/>
                      <a:round/>
                      <a:headEnd type="none" w="med" len="med"/>
                      <a:tailEnd type="none" w="med" len="med"/>
                    </a:lnT>
                    <a:lnB w="12700">
                      <a:solidFill>
                        <a:schemeClr val="tx1"/>
                      </a:solidFill>
                    </a:lnB>
                    <a:solidFill>
                      <a:schemeClr val="accent3">
                        <a:lumMod val="20000"/>
                        <a:lumOff val="80000"/>
                      </a:schemeClr>
                    </a:solidFill>
                  </a:tcPr>
                </a:tc>
                <a:tc>
                  <a:txBody>
                    <a:bodyPr/>
                    <a:lstStyle/>
                    <a:p>
                      <a:pPr marL="0" lvl="0" indent="0" algn="l">
                        <a:lnSpc>
                          <a:spcPct val="100000"/>
                        </a:lnSpc>
                        <a:spcBef>
                          <a:spcPts val="0"/>
                        </a:spcBef>
                        <a:spcAft>
                          <a:spcPts val="0"/>
                        </a:spcAft>
                        <a:buNone/>
                      </a:pPr>
                      <a:endParaRPr lang="en-US" sz="950" b="0" i="0" dirty="0"/>
                    </a:p>
                  </a:txBody>
                  <a:tcPr>
                    <a:lnT w="12700" cap="flat" cmpd="sng" algn="ctr">
                      <a:solidFill>
                        <a:schemeClr val="tx1"/>
                      </a:solidFill>
                      <a:prstDash val="solid"/>
                      <a:round/>
                      <a:headEnd type="none" w="med" len="med"/>
                      <a:tailEnd type="none" w="med" len="med"/>
                    </a:lnT>
                    <a:lnB w="12700">
                      <a:solidFill>
                        <a:schemeClr val="tx1"/>
                      </a:solidFill>
                    </a:lnB>
                    <a:solidFill>
                      <a:schemeClr val="bg2">
                        <a:lumMod val="20000"/>
                        <a:lumOff val="80000"/>
                      </a:schemeClr>
                    </a:solidFill>
                  </a:tcPr>
                </a:tc>
                <a:extLst>
                  <a:ext uri="{0D108BD9-81ED-4DB2-BD59-A6C34878D82A}">
                    <a16:rowId xmlns:a16="http://schemas.microsoft.com/office/drawing/2014/main" val="3638971552"/>
                  </a:ext>
                </a:extLst>
              </a:tr>
            </a:tbl>
          </a:graphicData>
        </a:graphic>
      </p:graphicFrame>
      <p:sp>
        <p:nvSpPr>
          <p:cNvPr id="178" name="Title 177">
            <a:extLst>
              <a:ext uri="{FF2B5EF4-FFF2-40B4-BE49-F238E27FC236}">
                <a16:creationId xmlns:a16="http://schemas.microsoft.com/office/drawing/2014/main" id="{218FC590-E587-3AE7-9F41-F31028865CEB}"/>
              </a:ext>
            </a:extLst>
          </p:cNvPr>
          <p:cNvSpPr>
            <a:spLocks noGrp="1"/>
          </p:cNvSpPr>
          <p:nvPr>
            <p:ph type="title"/>
          </p:nvPr>
        </p:nvSpPr>
        <p:spPr/>
        <p:txBody>
          <a:bodyPr vert="horz">
            <a:noAutofit/>
          </a:bodyPr>
          <a:lstStyle/>
          <a:p>
            <a:r>
              <a:rPr lang="en-US" altLang="zh-CN" dirty="0"/>
              <a:t>Canada, China, and Australia adopt distinct CCUS policies shaping deployment and abatement potential</a:t>
            </a:r>
            <a:endParaRPr lang="en-US" altLang="zh-CN" dirty="0">
              <a:cs typeface="Arial"/>
            </a:endParaRPr>
          </a:p>
        </p:txBody>
      </p:sp>
      <p:sp>
        <p:nvSpPr>
          <p:cNvPr id="5" name="Oval 4">
            <a:extLst>
              <a:ext uri="{FF2B5EF4-FFF2-40B4-BE49-F238E27FC236}">
                <a16:creationId xmlns:a16="http://schemas.microsoft.com/office/drawing/2014/main" id="{BDF2C6B1-FB06-F225-FB1D-91145E39F96F}"/>
              </a:ext>
            </a:extLst>
          </p:cNvPr>
          <p:cNvSpPr>
            <a:spLocks noChangeAspect="1"/>
          </p:cNvSpPr>
          <p:nvPr/>
        </p:nvSpPr>
        <p:spPr bwMode="gray">
          <a:xfrm>
            <a:off x="1996162" y="1482725"/>
            <a:ext cx="182880" cy="182880"/>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000" b="1">
                <a:solidFill>
                  <a:srgbClr val="FFFFFF"/>
                </a:solidFill>
                <a:latin typeface="Arial"/>
              </a:rPr>
              <a:t>4</a:t>
            </a:r>
            <a:endParaRPr kumimoji="0" lang="en-US" sz="1000" b="1" i="0" u="none" strike="noStrike" kern="1200" cap="none" spc="0" normalizeH="0" baseline="0" noProof="0">
              <a:ln>
                <a:noFill/>
              </a:ln>
              <a:solidFill>
                <a:srgbClr val="FFFFFF"/>
              </a:solidFill>
              <a:effectLst/>
              <a:uLnTx/>
              <a:uFillTx/>
              <a:latin typeface="Arial"/>
              <a:ea typeface="+mn-ea"/>
              <a:cs typeface="+mn-cs"/>
            </a:endParaRPr>
          </a:p>
        </p:txBody>
      </p:sp>
      <p:sp>
        <p:nvSpPr>
          <p:cNvPr id="6" name="Oval 5">
            <a:extLst>
              <a:ext uri="{FF2B5EF4-FFF2-40B4-BE49-F238E27FC236}">
                <a16:creationId xmlns:a16="http://schemas.microsoft.com/office/drawing/2014/main" id="{3D9EF9A4-4176-F973-3F28-356B1378DF82}"/>
              </a:ext>
            </a:extLst>
          </p:cNvPr>
          <p:cNvSpPr>
            <a:spLocks noChangeAspect="1"/>
          </p:cNvSpPr>
          <p:nvPr/>
        </p:nvSpPr>
        <p:spPr bwMode="gray">
          <a:xfrm>
            <a:off x="5326369" y="1482725"/>
            <a:ext cx="182880" cy="182880"/>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a:ea typeface="+mn-ea"/>
                <a:cs typeface="+mn-cs"/>
              </a:rPr>
              <a:t>5</a:t>
            </a:r>
          </a:p>
        </p:txBody>
      </p:sp>
      <p:sp>
        <p:nvSpPr>
          <p:cNvPr id="7" name="Oval 6">
            <a:extLst>
              <a:ext uri="{FF2B5EF4-FFF2-40B4-BE49-F238E27FC236}">
                <a16:creationId xmlns:a16="http://schemas.microsoft.com/office/drawing/2014/main" id="{5116F7FF-B984-F0C1-3877-348C568635ED}"/>
              </a:ext>
            </a:extLst>
          </p:cNvPr>
          <p:cNvSpPr>
            <a:spLocks noChangeAspect="1"/>
          </p:cNvSpPr>
          <p:nvPr/>
        </p:nvSpPr>
        <p:spPr bwMode="gray">
          <a:xfrm>
            <a:off x="8629144" y="1482725"/>
            <a:ext cx="182880" cy="18288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000" b="1">
                <a:solidFill>
                  <a:srgbClr val="FFFFFF"/>
                </a:solidFill>
                <a:latin typeface="Arial"/>
              </a:rPr>
              <a:t>6</a:t>
            </a:r>
            <a:endParaRPr kumimoji="0" lang="en-US" sz="1000" b="1" i="0" u="none" strike="noStrike" kern="1200" cap="none" spc="0" normalizeH="0" baseline="0" noProof="0">
              <a:ln>
                <a:noFill/>
              </a:ln>
              <a:solidFill>
                <a:srgbClr val="FFFFFF"/>
              </a:solidFill>
              <a:effectLst/>
              <a:uLnTx/>
              <a:uFillTx/>
              <a:latin typeface="Arial"/>
              <a:ea typeface="+mn-ea"/>
              <a:cs typeface="+mn-cs"/>
            </a:endParaRPr>
          </a:p>
        </p:txBody>
      </p:sp>
      <p:sp>
        <p:nvSpPr>
          <p:cNvPr id="10" name="btfpNotesBox962619">
            <a:extLst>
              <a:ext uri="{FF2B5EF4-FFF2-40B4-BE49-F238E27FC236}">
                <a16:creationId xmlns:a16="http://schemas.microsoft.com/office/drawing/2014/main" id="{18A53008-4E2D-32EE-89E6-74AB41973CBD}"/>
              </a:ext>
            </a:extLst>
          </p:cNvPr>
          <p:cNvSpPr txBox="1"/>
          <p:nvPr>
            <p:custDataLst>
              <p:tags r:id="rId3"/>
            </p:custDataLst>
          </p:nvPr>
        </p:nvSpPr>
        <p:spPr bwMode="gray">
          <a:xfrm>
            <a:off x="355651" y="6026564"/>
            <a:ext cx="9038285" cy="738664"/>
          </a:xfrm>
          <a:prstGeom prst="rect">
            <a:avLst/>
          </a:prstGeom>
          <a:noFill/>
        </p:spPr>
        <p:txBody>
          <a:bodyPr vert="horz" wrap="square" lIns="0" tIns="0" rIns="0" bIns="0" rtlCol="0" anchor="b">
            <a:spAutoFit/>
          </a:bodyPr>
          <a:lstStyle/>
          <a:p>
            <a:pPr defTabSz="711200">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defTabSz="711200">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a:t>
            </a:r>
            <a:r>
              <a:rPr lang="en-US" sz="800" dirty="0">
                <a:solidFill>
                  <a:srgbClr val="000000"/>
                </a:solidFill>
                <a:latin typeface="Arial"/>
              </a:rPr>
              <a:t>IEA, </a:t>
            </a:r>
            <a:r>
              <a:rPr lang="en-US" sz="800" dirty="0">
                <a:solidFill>
                  <a:srgbClr val="000000"/>
                </a:solidFill>
                <a:latin typeface="Arial"/>
                <a:hlinkClick r:id="rId14"/>
              </a:rPr>
              <a:t>CCUS Projects Explorer</a:t>
            </a:r>
            <a:r>
              <a:rPr lang="en-US" sz="800" dirty="0">
                <a:solidFill>
                  <a:srgbClr val="000000"/>
                </a:solidFill>
                <a:latin typeface="Arial"/>
              </a:rPr>
              <a:t> (2024); NETL, </a:t>
            </a:r>
            <a:r>
              <a:rPr lang="en-US" sz="800" dirty="0">
                <a:solidFill>
                  <a:srgbClr val="000000"/>
                </a:solidFill>
                <a:latin typeface="Arial"/>
                <a:hlinkClick r:id="rId15"/>
              </a:rPr>
              <a:t>CarbonSAFE</a:t>
            </a:r>
            <a:r>
              <a:rPr lang="en-US" sz="800" dirty="0">
                <a:solidFill>
                  <a:srgbClr val="000000"/>
                </a:solidFill>
                <a:latin typeface="Arial"/>
              </a:rPr>
              <a:t>; UK government, </a:t>
            </a:r>
            <a:r>
              <a:rPr lang="en-US" sz="800" dirty="0">
                <a:solidFill>
                  <a:srgbClr val="000000"/>
                </a:solidFill>
                <a:latin typeface="Arial"/>
                <a:hlinkClick r:id="rId16"/>
              </a:rPr>
              <a:t>The Carbon Capture and Storage Infrastructure Fund</a:t>
            </a:r>
            <a:r>
              <a:rPr lang="en-US" sz="800" dirty="0">
                <a:solidFill>
                  <a:srgbClr val="000000"/>
                </a:solidFill>
              </a:rPr>
              <a:t> </a:t>
            </a:r>
            <a:r>
              <a:rPr lang="en-US" sz="800" dirty="0">
                <a:solidFill>
                  <a:srgbClr val="000000"/>
                </a:solidFill>
                <a:latin typeface="Arial"/>
              </a:rPr>
              <a:t>(2021); </a:t>
            </a:r>
            <a:r>
              <a:rPr lang="en-US" sz="800" dirty="0">
                <a:solidFill>
                  <a:srgbClr val="000000"/>
                </a:solidFill>
                <a:latin typeface="Arial"/>
                <a:hlinkClick r:id="rId17"/>
              </a:rPr>
              <a:t>CCSA</a:t>
            </a:r>
            <a:r>
              <a:rPr lang="en-US" sz="800" dirty="0">
                <a:solidFill>
                  <a:srgbClr val="000000"/>
                </a:solidFill>
                <a:latin typeface="Arial"/>
              </a:rPr>
              <a:t> (2023), North Sea Transition Authority,  </a:t>
            </a:r>
            <a:r>
              <a:rPr lang="en-US" sz="800" dirty="0">
                <a:hlinkClick r:id="rId18"/>
              </a:rPr>
              <a:t>Carbon capture and storage (CCS) is critical to the UK achieving net zero</a:t>
            </a:r>
            <a:r>
              <a:rPr lang="en-US" sz="800" dirty="0"/>
              <a:t> </a:t>
            </a:r>
            <a:r>
              <a:rPr lang="en-US" sz="800" dirty="0">
                <a:solidFill>
                  <a:srgbClr val="000000"/>
                </a:solidFill>
                <a:latin typeface="Arial"/>
              </a:rPr>
              <a:t>(2024); IEA, </a:t>
            </a:r>
            <a:r>
              <a:rPr lang="en-US" sz="800" dirty="0">
                <a:solidFill>
                  <a:srgbClr val="000000"/>
                </a:solidFill>
                <a:latin typeface="Arial"/>
                <a:hlinkClick r:id="rId19"/>
              </a:rPr>
              <a:t>CCUS in Clean Energy Transitions</a:t>
            </a:r>
            <a:r>
              <a:rPr lang="en-US" sz="800" dirty="0">
                <a:solidFill>
                  <a:srgbClr val="000000"/>
                </a:solidFill>
                <a:latin typeface="Arial"/>
              </a:rPr>
              <a:t>; </a:t>
            </a:r>
            <a:r>
              <a:rPr lang="en-US" sz="800" dirty="0" err="1">
                <a:solidFill>
                  <a:srgbClr val="000000"/>
                </a:solidFill>
                <a:latin typeface="Arial"/>
              </a:rPr>
              <a:t>BloombergNEF</a:t>
            </a:r>
            <a:r>
              <a:rPr lang="en-US" sz="800" dirty="0">
                <a:solidFill>
                  <a:srgbClr val="000000"/>
                </a:solidFill>
                <a:latin typeface="Arial"/>
              </a:rPr>
              <a:t>, </a:t>
            </a:r>
            <a:r>
              <a:rPr lang="en-US" sz="800" dirty="0">
                <a:hlinkClick r:id="rId20"/>
              </a:rPr>
              <a:t>Faster Scale-Up of Clean Technologies Could Get China on Track for Net-Zero Emissions by 2050</a:t>
            </a:r>
            <a:r>
              <a:rPr lang="en-US" sz="800" dirty="0"/>
              <a:t> </a:t>
            </a:r>
            <a:r>
              <a:rPr lang="en-US" sz="800" dirty="0">
                <a:solidFill>
                  <a:srgbClr val="000000"/>
                </a:solidFill>
                <a:latin typeface="Arial"/>
              </a:rPr>
              <a:t>(2024); Energy, </a:t>
            </a:r>
            <a:r>
              <a:rPr lang="en-US" sz="800" dirty="0">
                <a:hlinkClick r:id="rId21"/>
              </a:rPr>
              <a:t>Exploring incentive mechanisms for the CCUS project in China's coal-fired power plants</a:t>
            </a:r>
            <a:r>
              <a:rPr lang="en-US" sz="800" dirty="0"/>
              <a:t> </a:t>
            </a:r>
            <a:r>
              <a:rPr lang="en-US" sz="800" dirty="0">
                <a:solidFill>
                  <a:srgbClr val="000000"/>
                </a:solidFill>
                <a:latin typeface="Arial"/>
              </a:rPr>
              <a:t>(2024); </a:t>
            </a:r>
            <a:r>
              <a:rPr lang="en-US" altLang="zh-CN" sz="800" dirty="0"/>
              <a:t>EC, </a:t>
            </a:r>
            <a:r>
              <a:rPr lang="en-US" altLang="zh-CN" sz="800" dirty="0">
                <a:hlinkClick r:id="rId22"/>
              </a:rPr>
              <a:t>Climate Action </a:t>
            </a:r>
            <a:r>
              <a:rPr lang="en-US" altLang="zh-CN" sz="800" dirty="0"/>
              <a:t>(2025).</a:t>
            </a:r>
          </a:p>
          <a:p>
            <a:pPr defTabSz="711200">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lang="en-US" sz="800" dirty="0">
                <a:solidFill>
                  <a:srgbClr val="000000"/>
                </a:solidFill>
                <a:latin typeface="Arial"/>
              </a:rPr>
              <a:t>Grace Frascati</a:t>
            </a:r>
            <a:r>
              <a:rPr kumimoji="0" lang="en-US" sz="800" b="0" i="0" u="none" strike="noStrike" kern="1200" cap="none" spc="0" normalizeH="0" baseline="0" noProof="0" dirty="0">
                <a:ln>
                  <a:noFill/>
                </a:ln>
                <a:solidFill>
                  <a:srgbClr val="000000"/>
                </a:solidFill>
                <a:effectLst/>
                <a:uLnTx/>
                <a:uFillTx/>
                <a:latin typeface="Arial"/>
                <a:ea typeface="+mn-ea"/>
                <a:cs typeface="+mn-cs"/>
              </a:rPr>
              <a:t>, Shaurir Ramanujan, Petr Jenicek, </a:t>
            </a:r>
            <a:r>
              <a:rPr lang="en-US" sz="800" dirty="0">
                <a:solidFill>
                  <a:srgbClr val="000000"/>
                </a:solidFill>
                <a:latin typeface="Arial"/>
              </a:rPr>
              <a:t>Anda Wang, Michelle Priscilla, </a:t>
            </a:r>
            <a:r>
              <a:rPr kumimoji="0" lang="en-US" sz="800" b="0" i="0" u="none" strike="noStrike" kern="1200" cap="none" spc="0" normalizeH="0" baseline="0" noProof="0" dirty="0">
                <a:ln>
                  <a:noFill/>
                </a:ln>
                <a:solidFill>
                  <a:srgbClr val="000000"/>
                </a:solidFill>
                <a:effectLst/>
                <a:uLnTx/>
                <a:uFillTx/>
                <a:latin typeface="Arial"/>
                <a:ea typeface="+mn-ea"/>
                <a:cs typeface="+mn-cs"/>
              </a:rPr>
              <a:t>Hyae Ryung Kim, and </a:t>
            </a:r>
            <a:r>
              <a:rPr lang="en-US" sz="800" dirty="0">
                <a:solidFill>
                  <a:srgbClr val="000000"/>
                </a:solidFill>
                <a:hlinkClick r:id="rId23"/>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4"/>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25"/>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lang="en-US" sz="800" b="0" i="0" u="none" strike="noStrike" kern="1200" cap="none" spc="0" normalizeH="0" baseline="0" noProof="0" dirty="0">
              <a:ln>
                <a:noFill/>
              </a:ln>
              <a:solidFill>
                <a:srgbClr val="000000"/>
              </a:solidFill>
              <a:effectLst/>
              <a:uLnTx/>
              <a:uFillTx/>
              <a:latin typeface="Arial"/>
              <a:cs typeface="Arial"/>
            </a:endParaRPr>
          </a:p>
        </p:txBody>
      </p:sp>
      <p:graphicFrame>
        <p:nvGraphicFramePr>
          <p:cNvPr id="29" name="Chart 3">
            <a:extLst>
              <a:ext uri="{FF2B5EF4-FFF2-40B4-BE49-F238E27FC236}">
                <a16:creationId xmlns:a16="http://schemas.microsoft.com/office/drawing/2014/main" id="{CC2FEB75-E0A8-204B-F588-A6CC917DAAFC}"/>
              </a:ext>
            </a:extLst>
          </p:cNvPr>
          <p:cNvGraphicFramePr/>
          <p:nvPr>
            <p:custDataLst>
              <p:tags r:id="rId4"/>
            </p:custDataLst>
            <p:extLst>
              <p:ext uri="{D42A27DB-BD31-4B8C-83A1-F6EECF244321}">
                <p14:modId xmlns:p14="http://schemas.microsoft.com/office/powerpoint/2010/main" val="3503578939"/>
              </p:ext>
            </p:extLst>
          </p:nvPr>
        </p:nvGraphicFramePr>
        <p:xfrm>
          <a:off x="6472238" y="5310402"/>
          <a:ext cx="752475" cy="752475"/>
        </p:xfrm>
        <a:graphic>
          <a:graphicData uri="http://schemas.openxmlformats.org/drawingml/2006/chart">
            <c:chart xmlns:c="http://schemas.openxmlformats.org/drawingml/2006/chart" xmlns:r="http://schemas.openxmlformats.org/officeDocument/2006/relationships" r:id="rId26"/>
          </a:graphicData>
        </a:graphic>
      </p:graphicFrame>
      <p:sp>
        <p:nvSpPr>
          <p:cNvPr id="119" name="Text Placeholder 10">
            <a:extLst>
              <a:ext uri="{FF2B5EF4-FFF2-40B4-BE49-F238E27FC236}">
                <a16:creationId xmlns:a16="http://schemas.microsoft.com/office/drawing/2014/main" id="{229DDF0D-F1C5-FEAB-9136-DA25D6A4A360}"/>
              </a:ext>
            </a:extLst>
          </p:cNvPr>
          <p:cNvSpPr>
            <a:spLocks noGrp="1"/>
          </p:cNvSpPr>
          <p:nvPr>
            <p:custDataLst>
              <p:tags r:id="rId5"/>
            </p:custDataLst>
          </p:nvPr>
        </p:nvSpPr>
        <p:spPr bwMode="auto">
          <a:xfrm>
            <a:off x="6894513" y="5239652"/>
            <a:ext cx="2190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200" b="1">
                <a:solidFill>
                  <a:schemeClr val="accent1"/>
                </a:solidFill>
              </a:rPr>
              <a:t>5</a:t>
            </a:r>
            <a:r>
              <a:rPr lang="en-US" altLang="en-US" sz="1200" b="1">
                <a:solidFill>
                  <a:schemeClr val="accent1"/>
                </a:solidFill>
                <a:effectLst/>
              </a:rPr>
              <a:t>%</a:t>
            </a:r>
            <a:endParaRPr lang="en-US" sz="1200" b="1">
              <a:solidFill>
                <a:schemeClr val="accent1"/>
              </a:solidFill>
            </a:endParaRPr>
          </a:p>
        </p:txBody>
      </p:sp>
      <p:graphicFrame>
        <p:nvGraphicFramePr>
          <p:cNvPr id="30" name="Chart 3">
            <a:extLst>
              <a:ext uri="{FF2B5EF4-FFF2-40B4-BE49-F238E27FC236}">
                <a16:creationId xmlns:a16="http://schemas.microsoft.com/office/drawing/2014/main" id="{EA068BFB-5FBB-B5F2-FBB7-E979E9B8E266}"/>
              </a:ext>
            </a:extLst>
          </p:cNvPr>
          <p:cNvGraphicFramePr/>
          <p:nvPr>
            <p:custDataLst>
              <p:tags r:id="rId6"/>
            </p:custDataLst>
            <p:extLst>
              <p:ext uri="{D42A27DB-BD31-4B8C-83A1-F6EECF244321}">
                <p14:modId xmlns:p14="http://schemas.microsoft.com/office/powerpoint/2010/main" val="945386544"/>
              </p:ext>
            </p:extLst>
          </p:nvPr>
        </p:nvGraphicFramePr>
        <p:xfrm>
          <a:off x="3159125" y="5310402"/>
          <a:ext cx="752475" cy="752475"/>
        </p:xfrm>
        <a:graphic>
          <a:graphicData uri="http://schemas.openxmlformats.org/drawingml/2006/chart">
            <c:chart xmlns:c="http://schemas.openxmlformats.org/drawingml/2006/chart" xmlns:r="http://schemas.openxmlformats.org/officeDocument/2006/relationships" r:id="rId27"/>
          </a:graphicData>
        </a:graphic>
      </p:graphicFrame>
      <p:sp>
        <p:nvSpPr>
          <p:cNvPr id="15" name="Text Placeholder 10">
            <a:extLst>
              <a:ext uri="{FF2B5EF4-FFF2-40B4-BE49-F238E27FC236}">
                <a16:creationId xmlns:a16="http://schemas.microsoft.com/office/drawing/2014/main" id="{CB29E3F8-8EBF-4FA2-9F3C-A4BF44D0E681}"/>
              </a:ext>
            </a:extLst>
          </p:cNvPr>
          <p:cNvSpPr>
            <a:spLocks noGrp="1"/>
          </p:cNvSpPr>
          <p:nvPr>
            <p:custDataLst>
              <p:tags r:id="rId7"/>
            </p:custDataLst>
          </p:nvPr>
        </p:nvSpPr>
        <p:spPr bwMode="auto">
          <a:xfrm>
            <a:off x="3625936" y="5253166"/>
            <a:ext cx="2190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200" b="1">
                <a:solidFill>
                  <a:schemeClr val="accent1"/>
                </a:solidFill>
                <a:effectLst/>
              </a:rPr>
              <a:t>8%</a:t>
            </a:r>
            <a:endParaRPr lang="en-US" sz="1200" b="1">
              <a:solidFill>
                <a:schemeClr val="accent1"/>
              </a:solidFill>
            </a:endParaRPr>
          </a:p>
        </p:txBody>
      </p:sp>
      <p:graphicFrame>
        <p:nvGraphicFramePr>
          <p:cNvPr id="25" name="Chart 3">
            <a:extLst>
              <a:ext uri="{FF2B5EF4-FFF2-40B4-BE49-F238E27FC236}">
                <a16:creationId xmlns:a16="http://schemas.microsoft.com/office/drawing/2014/main" id="{77C0FB8D-AF40-DA49-1CB3-EAE9D5E5B73D}"/>
              </a:ext>
            </a:extLst>
          </p:cNvPr>
          <p:cNvGraphicFramePr/>
          <p:nvPr>
            <p:custDataLst>
              <p:tags r:id="rId8"/>
            </p:custDataLst>
            <p:extLst>
              <p:ext uri="{D42A27DB-BD31-4B8C-83A1-F6EECF244321}">
                <p14:modId xmlns:p14="http://schemas.microsoft.com/office/powerpoint/2010/main" val="1704951315"/>
              </p:ext>
            </p:extLst>
          </p:nvPr>
        </p:nvGraphicFramePr>
        <p:xfrm>
          <a:off x="9867900" y="5316752"/>
          <a:ext cx="752475" cy="752475"/>
        </p:xfrm>
        <a:graphic>
          <a:graphicData uri="http://schemas.openxmlformats.org/drawingml/2006/chart">
            <c:chart xmlns:c="http://schemas.openxmlformats.org/drawingml/2006/chart" xmlns:r="http://schemas.openxmlformats.org/officeDocument/2006/relationships" r:id="rId28"/>
          </a:graphicData>
        </a:graphic>
      </p:graphicFrame>
      <p:sp>
        <p:nvSpPr>
          <p:cNvPr id="20" name="Text Placeholder 10">
            <a:extLst>
              <a:ext uri="{FF2B5EF4-FFF2-40B4-BE49-F238E27FC236}">
                <a16:creationId xmlns:a16="http://schemas.microsoft.com/office/drawing/2014/main" id="{6D55BF79-D3BA-3F15-4C73-1B98F10BD4DF}"/>
              </a:ext>
            </a:extLst>
          </p:cNvPr>
          <p:cNvSpPr>
            <a:spLocks noGrp="1"/>
          </p:cNvSpPr>
          <p:nvPr>
            <p:custDataLst>
              <p:tags r:id="rId9"/>
            </p:custDataLst>
          </p:nvPr>
        </p:nvSpPr>
        <p:spPr bwMode="auto">
          <a:xfrm>
            <a:off x="10072087" y="5222232"/>
            <a:ext cx="2190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200" b="1">
                <a:solidFill>
                  <a:schemeClr val="accent1"/>
                </a:solidFill>
                <a:effectLst/>
              </a:rPr>
              <a:t>2%</a:t>
            </a:r>
            <a:endParaRPr lang="en-US" sz="1200" b="1">
              <a:solidFill>
                <a:schemeClr val="accent1"/>
              </a:solidFill>
            </a:endParaRPr>
          </a:p>
        </p:txBody>
      </p:sp>
    </p:spTree>
    <p:custDataLst>
      <p:tags r:id="rId1"/>
    </p:custDataLst>
    <p:extLst>
      <p:ext uri="{BB962C8B-B14F-4D97-AF65-F5344CB8AC3E}">
        <p14:creationId xmlns:p14="http://schemas.microsoft.com/office/powerpoint/2010/main" val="30763943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B238B-D6CF-CF20-FF4A-571FD44B13DC}"/>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C29E72A-0EF4-D7E7-F3AF-3B7844A6C821}"/>
              </a:ext>
            </a:extLst>
          </p:cNvPr>
          <p:cNvGraphicFramePr>
            <a:graphicFrameLocks noChangeAspect="1"/>
          </p:cNvGraphicFramePr>
          <p:nvPr>
            <p:custDataLst>
              <p:tags r:id="rId2"/>
            </p:custDataLst>
            <p:extLst>
              <p:ext uri="{D42A27DB-BD31-4B8C-83A1-F6EECF244321}">
                <p14:modId xmlns:p14="http://schemas.microsoft.com/office/powerpoint/2010/main" val="22201820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592" imgH="591" progId="TCLayout.ActiveDocument.1">
                  <p:embed/>
                </p:oleObj>
              </mc:Choice>
              <mc:Fallback>
                <p:oleObj name="think-cell Slide" r:id="rId12" imgW="592" imgH="591" progId="TCLayout.ActiveDocument.1">
                  <p:embed/>
                  <p:pic>
                    <p:nvPicPr>
                      <p:cNvPr id="7" name="think-cell data - do not delete" hidden="1">
                        <a:extLst>
                          <a:ext uri="{FF2B5EF4-FFF2-40B4-BE49-F238E27FC236}">
                            <a16:creationId xmlns:a16="http://schemas.microsoft.com/office/drawing/2014/main" id="{7C29E72A-0EF4-D7E7-F3AF-3B7844A6C821}"/>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grpSp>
        <p:nvGrpSpPr>
          <p:cNvPr id="4" name="btfpColumnHeaderBox741267">
            <a:extLst>
              <a:ext uri="{FF2B5EF4-FFF2-40B4-BE49-F238E27FC236}">
                <a16:creationId xmlns:a16="http://schemas.microsoft.com/office/drawing/2014/main" id="{3C4C3E5D-8014-E7B1-B0F8-7B0F67F6484F}"/>
              </a:ext>
            </a:extLst>
          </p:cNvPr>
          <p:cNvGrpSpPr/>
          <p:nvPr>
            <p:custDataLst>
              <p:tags r:id="rId3"/>
            </p:custDataLst>
          </p:nvPr>
        </p:nvGrpSpPr>
        <p:grpSpPr>
          <a:xfrm>
            <a:off x="330200" y="1723615"/>
            <a:ext cx="3361691" cy="293090"/>
            <a:chOff x="330200" y="1536446"/>
            <a:chExt cx="5495528" cy="293090"/>
          </a:xfrm>
        </p:grpSpPr>
        <p:sp>
          <p:nvSpPr>
            <p:cNvPr id="5" name="btfpColumnHeaderBoxText741267">
              <a:extLst>
                <a:ext uri="{FF2B5EF4-FFF2-40B4-BE49-F238E27FC236}">
                  <a16:creationId xmlns:a16="http://schemas.microsoft.com/office/drawing/2014/main" id="{FA01060A-7114-4F69-AF25-7B76B651231D}"/>
                </a:ext>
              </a:extLst>
            </p:cNvPr>
            <p:cNvSpPr txBox="1"/>
            <p:nvPr/>
          </p:nvSpPr>
          <p:spPr bwMode="gray">
            <a:xfrm>
              <a:off x="330200" y="1536446"/>
              <a:ext cx="5495528" cy="288219"/>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Increases tax </a:t>
              </a:r>
              <a:r>
                <a:rPr lang="en-US" sz="1400" b="1" dirty="0">
                  <a:solidFill>
                    <a:srgbClr val="000000"/>
                  </a:solidFill>
                  <a:latin typeface="Arial"/>
                </a:rPr>
                <a:t>c</a:t>
              </a:r>
              <a:r>
                <a:rPr kumimoji="0" lang="en-US" sz="1400" b="1" i="0" u="none" strike="noStrike" kern="1200" cap="none" spc="0" normalizeH="0" baseline="0" noProof="0" dirty="0" err="1">
                  <a:ln>
                    <a:noFill/>
                  </a:ln>
                  <a:solidFill>
                    <a:srgbClr val="000000"/>
                  </a:solidFill>
                  <a:effectLst/>
                  <a:uLnTx/>
                  <a:uFillTx/>
                  <a:latin typeface="Arial"/>
                  <a:ea typeface="+mn-ea"/>
                  <a:cs typeface="+mn-cs"/>
                </a:rPr>
                <a:t>redit</a:t>
              </a:r>
              <a:r>
                <a:rPr kumimoji="0" lang="en-US" sz="1400" b="1" i="0" u="none" strike="noStrike" kern="1200" cap="none" spc="0" normalizeH="0" baseline="0" noProof="0" dirty="0">
                  <a:ln>
                    <a:noFill/>
                  </a:ln>
                  <a:solidFill>
                    <a:srgbClr val="000000"/>
                  </a:solidFill>
                  <a:effectLst/>
                  <a:uLnTx/>
                  <a:uFillTx/>
                  <a:latin typeface="Arial"/>
                  <a:ea typeface="+mn-ea"/>
                  <a:cs typeface="+mn-cs"/>
                </a:rPr>
                <a:t> </a:t>
              </a:r>
              <a:r>
                <a:rPr lang="en-US" sz="1400" b="1" dirty="0">
                  <a:solidFill>
                    <a:srgbClr val="000000"/>
                  </a:solidFill>
                  <a:latin typeface="Arial"/>
                </a:rPr>
                <a:t>v</a:t>
              </a:r>
              <a:r>
                <a:rPr kumimoji="0" lang="en-US" sz="1400" b="1" i="0" u="none" strike="noStrike" kern="1200" cap="none" spc="0" normalizeH="0" baseline="0" noProof="0" dirty="0" err="1">
                  <a:ln>
                    <a:noFill/>
                  </a:ln>
                  <a:solidFill>
                    <a:srgbClr val="000000"/>
                  </a:solidFill>
                  <a:effectLst/>
                  <a:uLnTx/>
                  <a:uFillTx/>
                  <a:latin typeface="Arial"/>
                  <a:ea typeface="+mn-ea"/>
                  <a:cs typeface="+mn-cs"/>
                </a:rPr>
                <a:t>alues</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6" name="btfpColumnHeaderBoxLine741267">
              <a:extLst>
                <a:ext uri="{FF2B5EF4-FFF2-40B4-BE49-F238E27FC236}">
                  <a16:creationId xmlns:a16="http://schemas.microsoft.com/office/drawing/2014/main" id="{7CC5B618-6C39-4083-B8D7-F7371F1C200D}"/>
                </a:ext>
              </a:extLst>
            </p:cNvPr>
            <p:cNvCxnSpPr/>
            <p:nvPr/>
          </p:nvCxnSpPr>
          <p:spPr bwMode="gray">
            <a:xfrm>
              <a:off x="330200" y="1829536"/>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3369799D-660B-CDA8-52AE-CAA03866511E}"/>
              </a:ext>
            </a:extLst>
          </p:cNvPr>
          <p:cNvSpPr/>
          <p:nvPr/>
        </p:nvSpPr>
        <p:spPr bwMode="gray">
          <a:xfrm>
            <a:off x="301706" y="1418914"/>
            <a:ext cx="11588589" cy="272299"/>
          </a:xfrm>
          <a:prstGeom prst="rect">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400" b="1"/>
              <a:t>45Q offers a tax credit for every ton of CO</a:t>
            </a:r>
            <a:r>
              <a:rPr lang="en-US" sz="1400" b="1" baseline="-25000"/>
              <a:t>2</a:t>
            </a:r>
            <a:r>
              <a:rPr lang="en-US" sz="1400" b="1"/>
              <a:t> captured and permanently stored in geological formations</a:t>
            </a:r>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
        <p:nvSpPr>
          <p:cNvPr id="32" name="btfpNotesBox368131">
            <a:hlinkClick r:id="rId14"/>
            <a:extLst>
              <a:ext uri="{FF2B5EF4-FFF2-40B4-BE49-F238E27FC236}">
                <a16:creationId xmlns:a16="http://schemas.microsoft.com/office/drawing/2014/main" id="{13767A62-F414-8BB8-8D12-72EE58F9E4D7}"/>
              </a:ext>
            </a:extLst>
          </p:cNvPr>
          <p:cNvSpPr txBox="1"/>
          <p:nvPr>
            <p:custDataLst>
              <p:tags r:id="rId4"/>
            </p:custDataLst>
          </p:nvPr>
        </p:nvSpPr>
        <p:spPr bwMode="gray">
          <a:xfrm>
            <a:off x="330198" y="6149675"/>
            <a:ext cx="8929549" cy="615553"/>
          </a:xfrm>
          <a:prstGeom prst="rect">
            <a:avLst/>
          </a:prstGeom>
          <a:noFill/>
        </p:spPr>
        <p:txBody>
          <a:bodyPr vert="horz" wrap="square" lIns="0" tIns="0" rIns="0" bIns="0"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Note: </a:t>
            </a:r>
            <a:r>
              <a:rPr lang="en-US" sz="800" dirty="0"/>
              <a:t>Developers must pay workers prevailing wages (Davis-Bacon Act) and meet specific ratios of apprentices to journeymen on projects.</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defTabSz="711200">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Clean Air Task Force,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5"/>
              </a:rPr>
              <a:t>CC and the IRA</a:t>
            </a:r>
            <a:r>
              <a:rPr kumimoji="0" lang="en-US" sz="800" b="0" i="0" u="none" strike="noStrike" kern="1200" cap="none" spc="0" normalizeH="0" baseline="0" noProof="0" dirty="0">
                <a:ln>
                  <a:noFill/>
                </a:ln>
                <a:solidFill>
                  <a:srgbClr val="000000"/>
                </a:solidFill>
                <a:effectLst/>
                <a:uLnTx/>
                <a:uFillTx/>
                <a:latin typeface="Arial"/>
                <a:ea typeface="+mn-ea"/>
                <a:cs typeface="+mn-cs"/>
              </a:rPr>
              <a:t> (2022); Clean Air Task Force, </a:t>
            </a:r>
            <a:r>
              <a:rPr lang="en-US" sz="800" dirty="0">
                <a:hlinkClick r:id="rId16"/>
              </a:rPr>
              <a:t>The Inflation Reduction Act creates a whole new market for carbon capture</a:t>
            </a:r>
            <a:r>
              <a:rPr lang="en-US" sz="800" dirty="0"/>
              <a:t> </a:t>
            </a:r>
            <a:r>
              <a:rPr kumimoji="0" lang="en-US" sz="800" b="0" i="0" u="none" strike="noStrike" kern="1200" cap="none" spc="0" normalizeH="0" baseline="0" noProof="0" dirty="0">
                <a:ln>
                  <a:noFill/>
                </a:ln>
                <a:solidFill>
                  <a:srgbClr val="000000"/>
                </a:solidFill>
                <a:effectLst/>
                <a:uLnTx/>
                <a:uFillTx/>
                <a:latin typeface="Arial"/>
                <a:ea typeface="+mn-ea"/>
                <a:cs typeface="+mn-cs"/>
              </a:rPr>
              <a:t>(2022); S&amp;P Global,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7"/>
              </a:rPr>
              <a:t>IRA Challenges Persist</a:t>
            </a:r>
            <a:r>
              <a:rPr kumimoji="0" lang="en-US" sz="800" b="0" i="0" u="none" strike="noStrike" kern="1200" cap="none" spc="0" normalizeH="0" baseline="0" noProof="0" dirty="0">
                <a:ln>
                  <a:noFill/>
                </a:ln>
                <a:solidFill>
                  <a:srgbClr val="000000"/>
                </a:solidFill>
                <a:effectLst/>
                <a:uLnTx/>
                <a:uFillTx/>
                <a:latin typeface="Arial"/>
                <a:ea typeface="+mn-ea"/>
                <a:cs typeface="+mn-cs"/>
              </a:rPr>
              <a:t> (2023).</a:t>
            </a:r>
          </a:p>
          <a:p>
            <a:pPr marL="0" lv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Grace Frascati, Anda Wang, Hyae Ryung Kim, and </a:t>
            </a:r>
            <a:r>
              <a:rPr lang="en-US" sz="800" dirty="0">
                <a:solidFill>
                  <a:srgbClr val="000000"/>
                </a:solidFill>
                <a:hlinkClick r:id="rId18"/>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9"/>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20"/>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33" name="btfpBulletedList239144">
            <a:extLst>
              <a:ext uri="{FF2B5EF4-FFF2-40B4-BE49-F238E27FC236}">
                <a16:creationId xmlns:a16="http://schemas.microsoft.com/office/drawing/2014/main" id="{87BC06E9-4E46-148F-9E05-B14F603AF98B}"/>
              </a:ext>
            </a:extLst>
          </p:cNvPr>
          <p:cNvSpPr txBox="1"/>
          <p:nvPr>
            <p:custDataLst>
              <p:tags r:id="rId5"/>
            </p:custDataLst>
          </p:nvPr>
        </p:nvSpPr>
        <p:spPr bwMode="gray">
          <a:xfrm>
            <a:off x="330201" y="3314316"/>
            <a:ext cx="3448050" cy="1111449"/>
          </a:xfrm>
          <a:prstGeom prst="rect">
            <a:avLst/>
          </a:prstGeom>
          <a:noFill/>
        </p:spPr>
        <p:txBody>
          <a:bodyPr vert="horz" wrap="square" lIns="36000" tIns="36000" rIns="36000" bIns="36000" rtlCol="0" anchor="t">
            <a:spAutoFit/>
          </a:bodyPr>
          <a:lstStyle/>
          <a:p>
            <a:pPr marL="177800" marR="0" lvl="0" indent="-177800" algn="l" defTabSz="711200" rtl="0" eaLnBrk="1" fontAlgn="auto" latinLnBrk="0" hangingPunct="1">
              <a:lnSpc>
                <a:spcPct val="100000"/>
              </a:lnSpc>
              <a:spcBef>
                <a:spcPts val="900"/>
              </a:spcBef>
              <a:spcAft>
                <a:spcPts val="0"/>
              </a:spcAft>
              <a:buClrTx/>
              <a:buSzTx/>
              <a:buFontTx/>
              <a:buChar char="•"/>
              <a:tabLst/>
              <a:defRPr/>
            </a:pPr>
            <a:r>
              <a:rPr lang="en-US" sz="1000" dirty="0"/>
              <a:t>By extending 45Q to $85/ton, the U.S. makes the </a:t>
            </a:r>
            <a:r>
              <a:rPr lang="en-US" sz="1000" b="1" dirty="0"/>
              <a:t>tax credit significantly more accessible </a:t>
            </a:r>
            <a:r>
              <a:rPr lang="en-US" sz="1000" dirty="0"/>
              <a:t>to a wide array of investors and developers, </a:t>
            </a:r>
            <a:r>
              <a:rPr lang="en-US" sz="1000" b="1" dirty="0"/>
              <a:t>unlocking potential for hard-to-abate sectors.</a:t>
            </a:r>
          </a:p>
          <a:p>
            <a:pPr marL="177800" marR="0" lvl="0" indent="-177800" algn="l" defTabSz="711200" rtl="0" eaLnBrk="1" fontAlgn="auto" latinLnBrk="0" hangingPunct="1">
              <a:lnSpc>
                <a:spcPct val="100000"/>
              </a:lnSpc>
              <a:spcBef>
                <a:spcPts val="900"/>
              </a:spcBef>
              <a:spcAft>
                <a:spcPts val="0"/>
              </a:spcAft>
              <a:buClrTx/>
              <a:buSzTx/>
              <a:buFontTx/>
              <a:buChar char="•"/>
              <a:tabLst/>
              <a:defRPr/>
            </a:pPr>
            <a:r>
              <a:rPr lang="en-US" sz="1000" dirty="0">
                <a:solidFill>
                  <a:srgbClr val="000000"/>
                </a:solidFill>
                <a:latin typeface="Arial"/>
                <a:cs typeface="Arial"/>
              </a:rPr>
              <a:t>Industrial sectors are now more likely to wield carbon capture tech at more feasible price points. </a:t>
            </a:r>
          </a:p>
        </p:txBody>
      </p:sp>
      <p:sp>
        <p:nvSpPr>
          <p:cNvPr id="35" name="btfpBulletedList239144">
            <a:extLst>
              <a:ext uri="{FF2B5EF4-FFF2-40B4-BE49-F238E27FC236}">
                <a16:creationId xmlns:a16="http://schemas.microsoft.com/office/drawing/2014/main" id="{12CA31D4-7DD4-5D0A-2672-DE67A46E7160}"/>
              </a:ext>
            </a:extLst>
          </p:cNvPr>
          <p:cNvSpPr txBox="1"/>
          <p:nvPr>
            <p:custDataLst>
              <p:tags r:id="rId6"/>
            </p:custDataLst>
          </p:nvPr>
        </p:nvSpPr>
        <p:spPr bwMode="gray">
          <a:xfrm>
            <a:off x="8418513" y="3336792"/>
            <a:ext cx="3438526" cy="1149921"/>
          </a:xfrm>
          <a:prstGeom prst="rect">
            <a:avLst/>
          </a:prstGeom>
          <a:noFill/>
        </p:spPr>
        <p:txBody>
          <a:bodyPr vert="horz" wrap="square" lIns="36000" tIns="36000" rIns="36000" bIns="36000" rtlCol="0" anchor="t">
            <a:sp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lang="en-US" sz="1000" b="1" dirty="0"/>
              <a:t>Direct pay </a:t>
            </a:r>
            <a:r>
              <a:rPr lang="en-US" sz="1000" dirty="0"/>
              <a:t>allows developers to receive a </a:t>
            </a:r>
            <a:r>
              <a:rPr lang="en-US" sz="1000" b="1" dirty="0"/>
              <a:t>fully refundable tax credit</a:t>
            </a:r>
            <a:r>
              <a:rPr lang="en-US" sz="1000" dirty="0"/>
              <a:t>, </a:t>
            </a:r>
            <a:r>
              <a:rPr lang="en-US" sz="1000" b="1" dirty="0"/>
              <a:t>eliminating the need for tax equity partnerships</a:t>
            </a:r>
            <a:r>
              <a:rPr lang="en-US" sz="1000" dirty="0"/>
              <a:t> and </a:t>
            </a:r>
            <a:r>
              <a:rPr lang="en-US" sz="1000" b="1" dirty="0"/>
              <a:t>reducing transaction costs.</a:t>
            </a:r>
          </a:p>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lang="en-US" sz="1000" b="1" dirty="0"/>
              <a:t>Transferability</a:t>
            </a:r>
            <a:r>
              <a:rPr lang="en-US" sz="1000" dirty="0"/>
              <a:t> enables </a:t>
            </a:r>
            <a:r>
              <a:rPr lang="en-US" sz="1000" b="1" dirty="0"/>
              <a:t>equipment owners to sell tax credits to any tax-paying entity </a:t>
            </a:r>
            <a:r>
              <a:rPr lang="en-US" sz="1000" dirty="0"/>
              <a:t>for a non-taxable cash payment, increasing </a:t>
            </a:r>
            <a:r>
              <a:rPr lang="en-US" sz="1000" b="1" dirty="0"/>
              <a:t>financing flexibility.</a:t>
            </a:r>
            <a:endParaRPr kumimoji="0" lang="en-US" sz="1000" b="1" i="0" u="none" strike="noStrike" kern="1200" cap="none" spc="0" normalizeH="0" baseline="0" noProof="0" dirty="0">
              <a:ln>
                <a:noFill/>
              </a:ln>
              <a:solidFill>
                <a:schemeClr val="accent2"/>
              </a:solidFill>
              <a:effectLst/>
              <a:uLnTx/>
              <a:uFillTx/>
              <a:latin typeface="Arial"/>
              <a:ea typeface="+mn-ea"/>
              <a:cs typeface="+mn-cs"/>
            </a:endParaRPr>
          </a:p>
        </p:txBody>
      </p:sp>
      <p:sp>
        <p:nvSpPr>
          <p:cNvPr id="29" name="btfpBulletedList239144">
            <a:extLst>
              <a:ext uri="{FF2B5EF4-FFF2-40B4-BE49-F238E27FC236}">
                <a16:creationId xmlns:a16="http://schemas.microsoft.com/office/drawing/2014/main" id="{5D2D8DEF-6EDD-1745-D587-8EA4B41525A1}"/>
              </a:ext>
            </a:extLst>
          </p:cNvPr>
          <p:cNvSpPr txBox="1"/>
          <p:nvPr>
            <p:custDataLst>
              <p:tags r:id="rId7"/>
            </p:custDataLst>
          </p:nvPr>
        </p:nvSpPr>
        <p:spPr bwMode="gray">
          <a:xfrm>
            <a:off x="4417536" y="3314316"/>
            <a:ext cx="3361691" cy="2688804"/>
          </a:xfrm>
          <a:prstGeom prst="rect">
            <a:avLst/>
          </a:prstGeom>
          <a:noFill/>
        </p:spPr>
        <p:txBody>
          <a:bodyPr vert="horz" wrap="square" lIns="36000" tIns="36000" rIns="36000" bIns="36000" rtlCol="0" anchor="t">
            <a:sp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Reduces minimum capture thresholds </a:t>
            </a:r>
            <a:r>
              <a:rPr kumimoji="0" lang="en-US" sz="1000" i="0" u="none" strike="noStrike" kern="1200" cap="none" spc="0" normalizeH="0" baseline="0" noProof="0" dirty="0">
                <a:ln>
                  <a:noFill/>
                </a:ln>
                <a:solidFill>
                  <a:srgbClr val="000000"/>
                </a:solidFill>
                <a:effectLst/>
                <a:uLnTx/>
                <a:uFillTx/>
                <a:latin typeface="Arial"/>
                <a:ea typeface="+mn-ea"/>
                <a:cs typeface="+mn-cs"/>
              </a:rPr>
              <a:t>for industrial emitters, </a:t>
            </a:r>
            <a:r>
              <a:rPr lang="en-US" sz="1000" b="1" dirty="0"/>
              <a:t>from 100,000 tons</a:t>
            </a:r>
            <a:r>
              <a:rPr lang="en-US" sz="1000" dirty="0"/>
              <a:t> of CO</a:t>
            </a:r>
            <a:r>
              <a:rPr lang="en-US" sz="1000" baseline="-25000" dirty="0"/>
              <a:t>2</a:t>
            </a:r>
            <a:r>
              <a:rPr lang="en-US" sz="1000" dirty="0"/>
              <a:t> emitted per year </a:t>
            </a:r>
            <a:r>
              <a:rPr lang="en-US" sz="1000" b="1" dirty="0"/>
              <a:t>to 12,500 tons.</a:t>
            </a:r>
          </a:p>
          <a:p>
            <a:pPr marL="628650" lvl="1" indent="-171450" defTabSz="711200">
              <a:spcBef>
                <a:spcPts val="1200"/>
              </a:spcBef>
              <a:buFontTx/>
              <a:buChar char="-"/>
              <a:defRPr/>
            </a:pPr>
            <a:r>
              <a:rPr lang="en-US" sz="1000" dirty="0"/>
              <a:t>For DAC, capture thresholds decreased </a:t>
            </a:r>
            <a:r>
              <a:rPr lang="en-US" sz="1000" b="1" dirty="0"/>
              <a:t>from 100,000 tons to 1,000 tons </a:t>
            </a:r>
            <a:r>
              <a:rPr lang="en-US" sz="1000" dirty="0"/>
              <a:t>per year</a:t>
            </a:r>
            <a:endParaRPr kumimoji="0" lang="en-US" sz="1000" b="1" i="0" u="none" strike="noStrike" kern="1200" cap="none" spc="0" normalizeH="0" baseline="0" noProof="0" dirty="0">
              <a:ln>
                <a:noFill/>
              </a:ln>
              <a:solidFill>
                <a:srgbClr val="000000"/>
              </a:solidFill>
              <a:effectLst/>
              <a:uLnTx/>
              <a:uFillTx/>
              <a:latin typeface="Arial"/>
              <a:ea typeface="+mn-ea"/>
              <a:cs typeface="+mn-cs"/>
            </a:endParaRPr>
          </a:p>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lang="en-US" sz="1000" b="1" dirty="0">
                <a:solidFill>
                  <a:srgbClr val="000000"/>
                </a:solidFill>
                <a:latin typeface="Arial"/>
              </a:rPr>
              <a:t>Extends the deadlines for projects seven years, to January 1, 2033</a:t>
            </a:r>
            <a:r>
              <a:rPr lang="en-US" sz="1000" dirty="0">
                <a:solidFill>
                  <a:srgbClr val="333333"/>
                </a:solidFill>
                <a:latin typeface="Arial"/>
                <a:cs typeface="Arial"/>
              </a:rPr>
              <a:t> (</a:t>
            </a:r>
            <a:r>
              <a:rPr lang="en-US" sz="1000" dirty="0"/>
              <a:t>projects must begin physical work by then to qualify).</a:t>
            </a:r>
          </a:p>
          <a:p>
            <a:pPr marL="177800" indent="-177800" defTabSz="711200">
              <a:spcBef>
                <a:spcPts val="1200"/>
              </a:spcBef>
              <a:buFontTx/>
              <a:buChar char="•"/>
              <a:defRPr/>
            </a:pPr>
            <a:r>
              <a:rPr lang="en-US" sz="1000" b="1" dirty="0"/>
              <a:t>Infrastructure Investment and Jobs Act (IIJA):</a:t>
            </a:r>
          </a:p>
          <a:p>
            <a:pPr marL="628650" lvl="1" indent="-171450" defTabSz="711200">
              <a:spcBef>
                <a:spcPts val="1200"/>
              </a:spcBef>
              <a:buFontTx/>
              <a:buChar char="-"/>
              <a:defRPr/>
            </a:pPr>
            <a:r>
              <a:rPr lang="en-US" altLang="zh-CN" sz="1000" dirty="0"/>
              <a:t>$3.5 billion for DAC hubs through IIJA</a:t>
            </a:r>
          </a:p>
          <a:p>
            <a:pPr marL="628650" lvl="1" indent="-171450" defTabSz="711200">
              <a:spcBef>
                <a:spcPts val="1200"/>
              </a:spcBef>
              <a:buFontTx/>
              <a:buChar char="-"/>
              <a:defRPr/>
            </a:pPr>
            <a:r>
              <a:rPr lang="en-US" altLang="zh-CN" sz="1000" dirty="0"/>
              <a:t>$2.5 billion for carbon storage validation and testing (</a:t>
            </a:r>
            <a:r>
              <a:rPr lang="en-US" altLang="zh-CN" sz="1000" dirty="0" err="1"/>
              <a:t>CarbonSAFE</a:t>
            </a:r>
            <a:r>
              <a:rPr lang="en-US" altLang="zh-CN" sz="1000" dirty="0"/>
              <a:t>)</a:t>
            </a:r>
            <a:endParaRPr lang="en-US" sz="1000" dirty="0"/>
          </a:p>
        </p:txBody>
      </p:sp>
      <p:sp>
        <p:nvSpPr>
          <p:cNvPr id="9" name="Rectangle 8">
            <a:extLst>
              <a:ext uri="{FF2B5EF4-FFF2-40B4-BE49-F238E27FC236}">
                <a16:creationId xmlns:a16="http://schemas.microsoft.com/office/drawing/2014/main" id="{D1CFE47A-275F-5DDA-F25C-B725B8066EDE}"/>
              </a:ext>
            </a:extLst>
          </p:cNvPr>
          <p:cNvSpPr/>
          <p:nvPr/>
        </p:nvSpPr>
        <p:spPr bwMode="gray">
          <a:xfrm>
            <a:off x="330200" y="2101860"/>
            <a:ext cx="3378808" cy="120758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chemeClr val="accent6"/>
                </a:solidFill>
                <a:effectLst/>
                <a:uLnTx/>
                <a:uFillTx/>
                <a:latin typeface="Arial"/>
                <a:ea typeface="+mn-ea"/>
                <a:cs typeface="+mn-cs"/>
              </a:rPr>
              <a:t>Up to </a:t>
            </a:r>
            <a:r>
              <a:rPr kumimoji="0" lang="en-US" sz="2800" b="1" i="0" u="none" strike="noStrike" kern="1200" cap="none" spc="0" normalizeH="0" baseline="0" noProof="0" dirty="0">
                <a:ln>
                  <a:noFill/>
                </a:ln>
                <a:solidFill>
                  <a:schemeClr val="accent6"/>
                </a:solidFill>
                <a:effectLst/>
                <a:uLnTx/>
                <a:uFillTx/>
                <a:latin typeface="Arial"/>
                <a:ea typeface="+mn-ea"/>
                <a:cs typeface="+mn-cs"/>
              </a:rPr>
              <a:t>$180</a:t>
            </a:r>
            <a:r>
              <a:rPr lang="en-US" sz="1400" dirty="0">
                <a:solidFill>
                  <a:schemeClr val="accent6"/>
                </a:solidFill>
                <a:latin typeface="Arial"/>
              </a:rPr>
              <a:t> per </a:t>
            </a:r>
            <a:r>
              <a:rPr kumimoji="0" lang="en-US" sz="1400" b="0" i="0" u="none" strike="noStrike" kern="1200" cap="none" spc="0" normalizeH="0" baseline="0" noProof="0" dirty="0">
                <a:ln>
                  <a:noFill/>
                </a:ln>
                <a:solidFill>
                  <a:schemeClr val="accent6"/>
                </a:solidFill>
                <a:effectLst/>
                <a:uLnTx/>
                <a:uFillTx/>
                <a:latin typeface="Arial"/>
                <a:ea typeface="+mn-ea"/>
                <a:cs typeface="+mn-cs"/>
              </a:rPr>
              <a:t>metric ton of CO</a:t>
            </a:r>
            <a:r>
              <a:rPr kumimoji="0" lang="en-US" sz="1400" b="0" i="0" u="none" strike="noStrike" kern="1200" cap="none" spc="0" normalizeH="0" baseline="-25000" noProof="0" dirty="0">
                <a:ln>
                  <a:noFill/>
                </a:ln>
                <a:solidFill>
                  <a:schemeClr val="accent6"/>
                </a:solidFill>
                <a:effectLst/>
                <a:uLnTx/>
                <a:uFillTx/>
                <a:latin typeface="Arial"/>
                <a:ea typeface="+mn-ea"/>
                <a:cs typeface="+mn-cs"/>
              </a:rPr>
              <a:t>2</a:t>
            </a:r>
          </a:p>
          <a:p>
            <a:pPr algn="ctr" defTabSz="711200">
              <a:spcBef>
                <a:spcPts val="600"/>
              </a:spcBef>
              <a:defRPr/>
            </a:pPr>
            <a:r>
              <a:rPr lang="en-US" sz="1000" dirty="0">
                <a:solidFill>
                  <a:srgbClr val="000000"/>
                </a:solidFill>
                <a:latin typeface="Arial"/>
              </a:rPr>
              <a:t>f</a:t>
            </a:r>
            <a:r>
              <a:rPr kumimoji="0" lang="en-US" sz="1000" b="0" i="0" u="none" strike="noStrike" kern="1200" cap="none" spc="0" normalizeH="0" baseline="0" noProof="0" dirty="0">
                <a:ln>
                  <a:noFill/>
                </a:ln>
                <a:solidFill>
                  <a:srgbClr val="000000"/>
                </a:solidFill>
                <a:effectLst/>
                <a:uLnTx/>
                <a:uFillTx/>
                <a:latin typeface="Arial"/>
                <a:ea typeface="+mn-ea"/>
                <a:cs typeface="+mn-cs"/>
              </a:rPr>
              <a:t>or </a:t>
            </a:r>
            <a:r>
              <a:rPr kumimoji="0" lang="en-US" sz="1000" b="1" i="0" u="none" strike="noStrike" kern="1200" cap="none" spc="0" normalizeH="0" baseline="0" noProof="0" dirty="0">
                <a:ln>
                  <a:noFill/>
                </a:ln>
                <a:solidFill>
                  <a:srgbClr val="000000"/>
                </a:solidFill>
                <a:effectLst/>
                <a:uLnTx/>
                <a:uFillTx/>
                <a:latin typeface="Arial"/>
                <a:ea typeface="+mn-ea"/>
                <a:cs typeface="+mn-cs"/>
              </a:rPr>
              <a:t>DAC projects </a:t>
            </a:r>
            <a:r>
              <a:rPr kumimoji="0" lang="en-US" sz="1000" b="0" i="0" u="none" strike="noStrike" kern="1200" cap="none" spc="0" normalizeH="0" baseline="0" noProof="0" dirty="0">
                <a:ln>
                  <a:noFill/>
                </a:ln>
                <a:solidFill>
                  <a:srgbClr val="000000"/>
                </a:solidFill>
                <a:effectLst/>
                <a:uLnTx/>
                <a:uFillTx/>
                <a:latin typeface="Arial"/>
                <a:ea typeface="+mn-ea"/>
                <a:cs typeface="+mn-cs"/>
              </a:rPr>
              <a:t>storing CO</a:t>
            </a:r>
            <a:r>
              <a:rPr kumimoji="0" lang="en-US" sz="1000" b="0" i="0" u="none" strike="noStrike" kern="1200" cap="none" spc="0" normalizeH="0" baseline="-25000" noProof="0" dirty="0">
                <a:ln>
                  <a:noFill/>
                </a:ln>
                <a:solidFill>
                  <a:srgbClr val="000000"/>
                </a:solidFill>
                <a:effectLst/>
                <a:uLnTx/>
                <a:uFillTx/>
                <a:latin typeface="Arial"/>
                <a:ea typeface="+mn-ea"/>
                <a:cs typeface="+mn-cs"/>
              </a:rPr>
              <a:t>2</a:t>
            </a:r>
            <a:r>
              <a:rPr kumimoji="0" lang="en-US" sz="1000" b="0" i="0" u="none" strike="noStrike" kern="1200" cap="none" spc="0" normalizeH="0" baseline="0" noProof="0" dirty="0">
                <a:ln>
                  <a:noFill/>
                </a:ln>
                <a:solidFill>
                  <a:srgbClr val="000000"/>
                </a:solidFill>
                <a:effectLst/>
                <a:uLnTx/>
                <a:uFillTx/>
                <a:latin typeface="Arial"/>
                <a:ea typeface="+mn-ea"/>
                <a:cs typeface="+mn-cs"/>
              </a:rPr>
              <a:t> geologically (with prevailing wage requirements); </a:t>
            </a:r>
            <a:r>
              <a:rPr kumimoji="0" lang="en-US" sz="1000" b="1" i="0" u="none" strike="noStrike" kern="1200" cap="none" spc="0" normalizeH="0" baseline="0" noProof="0" dirty="0">
                <a:ln>
                  <a:noFill/>
                </a:ln>
                <a:solidFill>
                  <a:srgbClr val="000000"/>
                </a:solidFill>
                <a:effectLst/>
                <a:uLnTx/>
                <a:uFillTx/>
                <a:latin typeface="Arial"/>
                <a:ea typeface="+mn-ea"/>
                <a:cs typeface="+mn-cs"/>
              </a:rPr>
              <a:t>$85/metric ton </a:t>
            </a:r>
            <a:r>
              <a:rPr kumimoji="0" lang="en-US" sz="1000" b="0" i="0" u="none" strike="noStrike" kern="1200" cap="none" spc="0" normalizeH="0" baseline="0" noProof="0" dirty="0">
                <a:ln>
                  <a:noFill/>
                </a:ln>
                <a:solidFill>
                  <a:srgbClr val="000000"/>
                </a:solidFill>
                <a:effectLst/>
                <a:uLnTx/>
                <a:uFillTx/>
                <a:latin typeface="Arial"/>
                <a:ea typeface="+mn-ea"/>
                <a:cs typeface="+mn-cs"/>
              </a:rPr>
              <a:t>for </a:t>
            </a:r>
            <a:r>
              <a:rPr kumimoji="0" lang="en-US" sz="1000" b="1" i="0" u="none" strike="noStrike" kern="1200" cap="none" spc="0" normalizeH="0" baseline="0" noProof="0" dirty="0">
                <a:ln>
                  <a:noFill/>
                </a:ln>
                <a:solidFill>
                  <a:srgbClr val="000000"/>
                </a:solidFill>
                <a:effectLst/>
                <a:uLnTx/>
                <a:uFillTx/>
                <a:latin typeface="Arial"/>
                <a:ea typeface="+mn-ea"/>
                <a:cs typeface="+mn-cs"/>
              </a:rPr>
              <a:t>non-DAC geologic storage</a:t>
            </a:r>
            <a:r>
              <a:rPr lang="en-US" sz="1000" dirty="0">
                <a:solidFill>
                  <a:srgbClr val="000000"/>
                </a:solidFill>
                <a:latin typeface="Arial"/>
              </a:rPr>
              <a:t>, </a:t>
            </a:r>
            <a:r>
              <a:rPr kumimoji="0" lang="en-US" sz="1000" b="1" i="0" u="none" strike="noStrike" kern="1200" cap="none" spc="0" normalizeH="0" baseline="0" noProof="0" dirty="0">
                <a:ln>
                  <a:noFill/>
                </a:ln>
                <a:solidFill>
                  <a:srgbClr val="000000"/>
                </a:solidFill>
                <a:effectLst/>
                <a:uLnTx/>
                <a:uFillTx/>
                <a:latin typeface="Arial"/>
                <a:ea typeface="+mn-ea"/>
                <a:cs typeface="+mn-cs"/>
              </a:rPr>
              <a:t>$60/metric ton</a:t>
            </a:r>
            <a:r>
              <a:rPr kumimoji="0" lang="en-US" sz="1000" b="0" i="0" u="none" strike="noStrike" kern="1200" cap="none" spc="0" normalizeH="0" baseline="0" noProof="0" dirty="0">
                <a:ln>
                  <a:noFill/>
                </a:ln>
                <a:solidFill>
                  <a:srgbClr val="000000"/>
                </a:solidFill>
                <a:effectLst/>
                <a:uLnTx/>
                <a:uFillTx/>
                <a:latin typeface="Arial"/>
                <a:ea typeface="+mn-ea"/>
                <a:cs typeface="+mn-cs"/>
              </a:rPr>
              <a:t> for </a:t>
            </a:r>
            <a:r>
              <a:rPr kumimoji="0" lang="en-US" sz="1000" b="1" i="0" u="none" strike="noStrike" kern="1200" cap="none" spc="0" normalizeH="0" baseline="0" noProof="0" dirty="0">
                <a:ln>
                  <a:noFill/>
                </a:ln>
                <a:solidFill>
                  <a:srgbClr val="000000"/>
                </a:solidFill>
                <a:effectLst/>
                <a:uLnTx/>
                <a:uFillTx/>
                <a:latin typeface="Arial"/>
                <a:ea typeface="+mn-ea"/>
                <a:cs typeface="+mn-cs"/>
              </a:rPr>
              <a:t>utilization </a:t>
            </a:r>
            <a:br>
              <a:rPr kumimoji="0" lang="en-US" sz="1000" b="1" i="0" u="none" strike="noStrike" kern="1200" cap="none" spc="0" normalizeH="0" baseline="0" noProof="0" dirty="0">
                <a:ln>
                  <a:noFill/>
                </a:ln>
                <a:solidFill>
                  <a:srgbClr val="000000"/>
                </a:solidFill>
                <a:effectLst/>
                <a:uLnTx/>
                <a:uFillTx/>
                <a:latin typeface="Arial"/>
                <a:ea typeface="+mn-ea"/>
                <a:cs typeface="+mn-cs"/>
              </a:rPr>
            </a:br>
            <a:r>
              <a:rPr kumimoji="0" lang="en-US" sz="1000" b="0" i="0" u="none" strike="noStrike" kern="1200" cap="none" spc="0" normalizeH="0" baseline="0" noProof="0" dirty="0">
                <a:ln>
                  <a:noFill/>
                </a:ln>
                <a:solidFill>
                  <a:srgbClr val="000000"/>
                </a:solidFill>
                <a:effectLst/>
                <a:uLnTx/>
                <a:uFillTx/>
                <a:latin typeface="Arial"/>
                <a:ea typeface="+mn-ea"/>
                <a:cs typeface="+mn-cs"/>
              </a:rPr>
              <a:t>(e.g., e</a:t>
            </a:r>
            <a:r>
              <a:rPr lang="en-US" sz="1000" dirty="0" err="1">
                <a:solidFill>
                  <a:srgbClr val="000000"/>
                </a:solidFill>
                <a:latin typeface="Arial"/>
              </a:rPr>
              <a:t>nhanced</a:t>
            </a:r>
            <a:r>
              <a:rPr lang="en-US" sz="1000" dirty="0">
                <a:solidFill>
                  <a:srgbClr val="000000"/>
                </a:solidFill>
                <a:latin typeface="Arial"/>
              </a:rPr>
              <a:t> oil recovery</a:t>
            </a:r>
            <a:r>
              <a:rPr kumimoji="0" lang="en-US" sz="1000" b="0" i="0" u="none" strike="noStrike" kern="1200" cap="none" spc="0" normalizeH="0" baseline="0" noProof="0" dirty="0">
                <a:ln>
                  <a:noFill/>
                </a:ln>
                <a:solidFill>
                  <a:srgbClr val="000000"/>
                </a:solidFill>
                <a:effectLst/>
                <a:uLnTx/>
                <a:uFillTx/>
                <a:latin typeface="Arial"/>
                <a:ea typeface="+mn-ea"/>
                <a:cs typeface="+mn-cs"/>
              </a:rPr>
              <a:t>)</a:t>
            </a:r>
            <a:endParaRPr kumimoji="0" lang="en-US" sz="1000" b="1" i="0" u="none" strike="noStrike" kern="1200" cap="none" spc="0" normalizeH="0" baseline="0" noProof="0" dirty="0">
              <a:ln>
                <a:noFill/>
              </a:ln>
              <a:solidFill>
                <a:srgbClr val="000000"/>
              </a:solidFill>
              <a:effectLst/>
              <a:uLnTx/>
              <a:uFillTx/>
              <a:latin typeface="Arial"/>
              <a:ea typeface="+mn-ea"/>
              <a:cs typeface="Arial"/>
            </a:endParaRPr>
          </a:p>
        </p:txBody>
      </p:sp>
      <p:sp>
        <p:nvSpPr>
          <p:cNvPr id="39" name="Rectangle 38">
            <a:extLst>
              <a:ext uri="{FF2B5EF4-FFF2-40B4-BE49-F238E27FC236}">
                <a16:creationId xmlns:a16="http://schemas.microsoft.com/office/drawing/2014/main" id="{036DA48E-104C-0EC4-1821-BD48DE19D41D}"/>
              </a:ext>
            </a:extLst>
          </p:cNvPr>
          <p:cNvSpPr/>
          <p:nvPr/>
        </p:nvSpPr>
        <p:spPr bwMode="gray">
          <a:xfrm>
            <a:off x="4313369" y="2101861"/>
            <a:ext cx="3610896" cy="11273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defTabSz="711200">
              <a:spcBef>
                <a:spcPts val="600"/>
              </a:spcBef>
              <a:defRPr/>
            </a:pPr>
            <a:r>
              <a:rPr kumimoji="0" lang="en-US" sz="1400" b="0" i="0" u="none" strike="noStrike" kern="1200" cap="none" spc="0" normalizeH="0" baseline="0" noProof="0" dirty="0">
                <a:ln>
                  <a:noFill/>
                </a:ln>
                <a:solidFill>
                  <a:schemeClr val="accent6"/>
                </a:solidFill>
                <a:effectLst/>
                <a:uLnTx/>
                <a:uFillTx/>
                <a:latin typeface="Arial"/>
                <a:ea typeface="+mn-ea"/>
                <a:cs typeface="+mn-cs"/>
              </a:rPr>
              <a:t>Credit can be realized for </a:t>
            </a:r>
            <a:r>
              <a:rPr kumimoji="0" lang="en-US" sz="2800" b="1" i="0" u="none" strike="noStrike" kern="1200" cap="none" spc="0" normalizeH="0" baseline="0" noProof="0" dirty="0">
                <a:ln>
                  <a:noFill/>
                </a:ln>
                <a:solidFill>
                  <a:schemeClr val="accent6"/>
                </a:solidFill>
                <a:effectLst/>
                <a:uLnTx/>
                <a:uFillTx/>
                <a:latin typeface="Arial"/>
                <a:ea typeface="+mn-ea"/>
                <a:cs typeface="+mn-cs"/>
              </a:rPr>
              <a:t>12 years</a:t>
            </a:r>
            <a:endParaRPr kumimoji="0" lang="en-US" sz="1550" b="1" i="0" u="none" strike="noStrike" kern="1200" cap="none" spc="0" normalizeH="0" baseline="0" noProof="0" dirty="0">
              <a:ln>
                <a:noFill/>
              </a:ln>
              <a:solidFill>
                <a:schemeClr val="accent6"/>
              </a:solidFill>
              <a:effectLst/>
              <a:uLnTx/>
              <a:uFillTx/>
              <a:latin typeface="Arial"/>
              <a:ea typeface="+mn-ea"/>
              <a:cs typeface="+mn-cs"/>
            </a:endParaRPr>
          </a:p>
          <a:p>
            <a:pPr algn="ctr" defTabSz="711200">
              <a:spcBef>
                <a:spcPts val="600"/>
              </a:spcBef>
              <a:defRPr/>
            </a:pPr>
            <a:r>
              <a:rPr kumimoji="0" lang="en-US" sz="1550" b="1" i="0" u="none" strike="noStrike" kern="1200" cap="none" spc="0" normalizeH="0" baseline="0" noProof="0" dirty="0">
                <a:ln>
                  <a:noFill/>
                </a:ln>
                <a:solidFill>
                  <a:srgbClr val="009BDB"/>
                </a:solidFill>
                <a:effectLst/>
                <a:uLnTx/>
                <a:uFillTx/>
                <a:latin typeface="Arial"/>
                <a:ea typeface="+mn-ea"/>
                <a:cs typeface="+mn-cs"/>
              </a:rPr>
              <a:t> </a:t>
            </a:r>
            <a:r>
              <a:rPr kumimoji="0" lang="en-US" sz="1000" b="1" i="0" u="none" strike="noStrike" kern="1200" cap="none" spc="0" normalizeH="0" baseline="0" noProof="0" dirty="0">
                <a:ln>
                  <a:noFill/>
                </a:ln>
                <a:solidFill>
                  <a:schemeClr val="tx1"/>
                </a:solidFill>
                <a:effectLst/>
                <a:uLnTx/>
                <a:uFillTx/>
                <a:latin typeface="Arial"/>
                <a:ea typeface="+mn-ea"/>
                <a:cs typeface="+mn-cs"/>
              </a:rPr>
              <a:t>after carbon capture equipment </a:t>
            </a:r>
            <a:r>
              <a:rPr kumimoji="0" lang="en-US" sz="1000" b="0" i="0" u="none" strike="noStrike" kern="1200" cap="none" spc="0" normalizeH="0" baseline="0" noProof="0" dirty="0">
                <a:ln>
                  <a:noFill/>
                </a:ln>
                <a:solidFill>
                  <a:schemeClr val="tx1"/>
                </a:solidFill>
                <a:effectLst/>
                <a:uLnTx/>
                <a:uFillTx/>
                <a:latin typeface="Arial"/>
                <a:ea typeface="+mn-ea"/>
                <a:cs typeface="+mn-cs"/>
              </a:rPr>
              <a:t>is placed </a:t>
            </a:r>
            <a:r>
              <a:rPr kumimoji="0" lang="en-US" sz="1000" b="1" i="0" u="none" strike="noStrike" kern="1200" cap="none" spc="0" normalizeH="0" baseline="0" noProof="0" dirty="0">
                <a:ln>
                  <a:noFill/>
                </a:ln>
                <a:solidFill>
                  <a:schemeClr val="tx1"/>
                </a:solidFill>
                <a:effectLst/>
                <a:uLnTx/>
                <a:uFillTx/>
                <a:latin typeface="Arial"/>
                <a:ea typeface="+mn-ea"/>
                <a:cs typeface="+mn-cs"/>
              </a:rPr>
              <a:t>in service</a:t>
            </a:r>
            <a:r>
              <a:rPr lang="en-US" sz="1000" b="1" dirty="0">
                <a:solidFill>
                  <a:schemeClr val="tx1"/>
                </a:solidFill>
                <a:latin typeface="Arial"/>
              </a:rPr>
              <a:t>;</a:t>
            </a:r>
            <a:r>
              <a:rPr kumimoji="0" lang="en-US" sz="1000" b="1" i="0" u="none" strike="noStrike" kern="1200" cap="none" spc="0" normalizeH="0" baseline="0" noProof="0" dirty="0">
                <a:ln>
                  <a:noFill/>
                </a:ln>
                <a:solidFill>
                  <a:schemeClr val="tx1"/>
                </a:solidFill>
                <a:effectLst/>
                <a:uLnTx/>
                <a:uFillTx/>
                <a:latin typeface="Arial"/>
                <a:ea typeface="+mn-ea"/>
                <a:cs typeface="+mn-cs"/>
              </a:rPr>
              <a:t> </a:t>
            </a:r>
            <a:r>
              <a:rPr kumimoji="0" lang="en-US" sz="1000" i="0" u="none" strike="noStrike" kern="1200" cap="none" spc="0" normalizeH="0" baseline="0" noProof="0" dirty="0">
                <a:ln>
                  <a:noFill/>
                </a:ln>
                <a:solidFill>
                  <a:schemeClr val="tx1"/>
                </a:solidFill>
                <a:effectLst/>
                <a:uLnTx/>
                <a:uFillTx/>
                <a:latin typeface="Arial"/>
                <a:ea typeface="+mn-ea"/>
                <a:cs typeface="+mn-cs"/>
              </a:rPr>
              <a:t>will </a:t>
            </a:r>
            <a:r>
              <a:rPr lang="en-US" sz="1000" dirty="0">
                <a:solidFill>
                  <a:schemeClr val="tx1"/>
                </a:solidFill>
              </a:rPr>
              <a:t>be </a:t>
            </a:r>
            <a:r>
              <a:rPr lang="en-US" sz="1000" b="1" dirty="0">
                <a:solidFill>
                  <a:schemeClr val="tx1"/>
                </a:solidFill>
              </a:rPr>
              <a:t>inflation-adjusted beginning in 2027 </a:t>
            </a:r>
            <a:r>
              <a:rPr lang="en-US" sz="1000" dirty="0">
                <a:solidFill>
                  <a:schemeClr val="tx1"/>
                </a:solidFill>
              </a:rPr>
              <a:t>and </a:t>
            </a:r>
            <a:r>
              <a:rPr lang="en-US" sz="1000" b="1" dirty="0">
                <a:solidFill>
                  <a:schemeClr val="tx1"/>
                </a:solidFill>
              </a:rPr>
              <a:t>indexed to 2025 base year</a:t>
            </a:r>
            <a:endParaRPr kumimoji="0" lang="en-US" sz="1050" b="1" i="1" u="none" strike="noStrike" kern="1200" cap="none" spc="0" normalizeH="0" baseline="0" noProof="0" dirty="0">
              <a:ln>
                <a:noFill/>
              </a:ln>
              <a:solidFill>
                <a:schemeClr val="tx1"/>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99D03E2C-78C0-7B2A-D4E6-410716D08FC1}"/>
              </a:ext>
            </a:extLst>
          </p:cNvPr>
          <p:cNvSpPr/>
          <p:nvPr/>
        </p:nvSpPr>
        <p:spPr bwMode="gray">
          <a:xfrm>
            <a:off x="8354631" y="2101861"/>
            <a:ext cx="3516001" cy="11273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chemeClr val="accent6"/>
                </a:solidFill>
                <a:effectLst/>
                <a:uLnTx/>
                <a:uFillTx/>
                <a:latin typeface="Arial"/>
                <a:ea typeface="+mn-ea"/>
                <a:cs typeface="+mn-cs"/>
              </a:rPr>
              <a:t>Taps</a:t>
            </a:r>
            <a:r>
              <a:rPr kumimoji="0" lang="en-US" sz="1550" b="0" i="0" u="none" strike="noStrike" kern="1200" cap="none" spc="0" normalizeH="0" baseline="0" noProof="0" dirty="0">
                <a:ln>
                  <a:noFill/>
                </a:ln>
                <a:solidFill>
                  <a:schemeClr val="accent6"/>
                </a:solidFill>
                <a:effectLst/>
                <a:uLnTx/>
                <a:uFillTx/>
                <a:latin typeface="Arial"/>
                <a:ea typeface="+mn-ea"/>
                <a:cs typeface="+mn-cs"/>
              </a:rPr>
              <a:t> </a:t>
            </a:r>
            <a:r>
              <a:rPr kumimoji="0" lang="en-US" sz="2800" b="1" i="0" u="none" strike="noStrike" kern="1200" cap="none" spc="0" normalizeH="0" baseline="0" noProof="0" dirty="0">
                <a:ln>
                  <a:noFill/>
                </a:ln>
                <a:solidFill>
                  <a:schemeClr val="accent6"/>
                </a:solidFill>
                <a:effectLst/>
                <a:uLnTx/>
                <a:uFillTx/>
                <a:latin typeface="Arial"/>
                <a:ea typeface="+mn-ea"/>
                <a:cs typeface="+mn-cs"/>
              </a:rPr>
              <a:t>$</a:t>
            </a:r>
            <a:r>
              <a:rPr lang="en-US" sz="2800" b="1" dirty="0">
                <a:solidFill>
                  <a:schemeClr val="accent6"/>
                </a:solidFill>
                <a:latin typeface="Arial"/>
              </a:rPr>
              <a:t>12</a:t>
            </a:r>
            <a:r>
              <a:rPr kumimoji="0" lang="en-US" sz="2800" b="1" i="0" u="none" strike="noStrike" kern="1200" cap="none" spc="0" normalizeH="0" baseline="0" noProof="0" dirty="0">
                <a:ln>
                  <a:noFill/>
                </a:ln>
                <a:solidFill>
                  <a:schemeClr val="accent6"/>
                </a:solidFill>
                <a:effectLst/>
                <a:uLnTx/>
                <a:uFillTx/>
                <a:latin typeface="Arial"/>
                <a:ea typeface="+mn-ea"/>
                <a:cs typeface="+mn-cs"/>
              </a:rPr>
              <a:t> trillion</a:t>
            </a:r>
            <a:r>
              <a:rPr lang="en-US" sz="2800" dirty="0">
                <a:solidFill>
                  <a:schemeClr val="accent6"/>
                </a:solidFill>
                <a:latin typeface="Arial"/>
              </a:rPr>
              <a:t> </a:t>
            </a:r>
            <a:r>
              <a:rPr kumimoji="0" lang="en-US" sz="1400" b="0" i="0" u="none" strike="noStrike" kern="1200" cap="none" spc="0" normalizeH="0" baseline="0" noProof="0" dirty="0">
                <a:ln>
                  <a:noFill/>
                </a:ln>
                <a:solidFill>
                  <a:schemeClr val="accent6"/>
                </a:solidFill>
                <a:effectLst/>
                <a:uLnTx/>
                <a:uFillTx/>
                <a:latin typeface="Arial"/>
                <a:ea typeface="+mn-ea"/>
                <a:cs typeface="+mn-cs"/>
              </a:rPr>
              <a:t>g</a:t>
            </a:r>
            <a:r>
              <a:rPr lang="en-US" sz="1400" dirty="0">
                <a:solidFill>
                  <a:schemeClr val="accent6"/>
                </a:solidFill>
                <a:latin typeface="Arial"/>
              </a:rPr>
              <a:t>lobal market</a:t>
            </a:r>
            <a:endParaRPr kumimoji="0" lang="en-US" sz="1400" b="0" i="0" u="none" strike="noStrike" kern="1200" cap="none" spc="0" normalizeH="0" baseline="0" noProof="0" dirty="0">
              <a:ln>
                <a:noFill/>
              </a:ln>
              <a:solidFill>
                <a:schemeClr val="accent6"/>
              </a:solidFill>
              <a:effectLst/>
              <a:uLnTx/>
              <a:uFillTx/>
              <a:latin typeface="Arial"/>
              <a:ea typeface="+mn-ea"/>
              <a:cs typeface="+mn-cs"/>
            </a:endParaRPr>
          </a:p>
          <a:p>
            <a:pPr marL="0" marR="0" lvl="0" indent="0" algn="ctr" defTabSz="711200" rtl="0" eaLnBrk="1" fontAlgn="auto" latinLnBrk="0" hangingPunct="1">
              <a:lnSpc>
                <a:spcPct val="100000"/>
              </a:lnSpc>
              <a:spcBef>
                <a:spcPts val="600"/>
              </a:spcBef>
              <a:spcAft>
                <a:spcPts val="0"/>
              </a:spcAft>
              <a:buClrTx/>
              <a:buSzTx/>
              <a:buFontTx/>
              <a:buNone/>
              <a:tabLst/>
              <a:defRPr/>
            </a:pPr>
            <a:r>
              <a:rPr lang="en-US" sz="1000" b="1" dirty="0">
                <a:solidFill>
                  <a:srgbClr val="000000"/>
                </a:solidFill>
                <a:latin typeface="Arial"/>
              </a:rPr>
              <a:t>through direct pay</a:t>
            </a:r>
            <a:r>
              <a:rPr lang="en-US" sz="1000" dirty="0">
                <a:solidFill>
                  <a:srgbClr val="000000"/>
                </a:solidFill>
                <a:latin typeface="Arial"/>
              </a:rPr>
              <a:t>, making the carbon capture market more attractive to a </a:t>
            </a:r>
            <a:r>
              <a:rPr lang="en-US" sz="1000" b="1" dirty="0">
                <a:solidFill>
                  <a:srgbClr val="000000"/>
                </a:solidFill>
                <a:latin typeface="Arial"/>
              </a:rPr>
              <a:t>broader array of investors not operating in the tax equity market </a:t>
            </a:r>
            <a:endParaRPr kumimoji="0" lang="en-US" sz="1000" b="1"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711200" rtl="0" eaLnBrk="1" fontAlgn="auto" latinLnBrk="0" hangingPunct="1">
              <a:lnSpc>
                <a:spcPct val="100000"/>
              </a:lnSpc>
              <a:spcBef>
                <a:spcPts val="600"/>
              </a:spcBef>
              <a:spcAft>
                <a:spcPts val="0"/>
              </a:spcAft>
              <a:buClrTx/>
              <a:buSzTx/>
              <a:buFontTx/>
              <a:buNone/>
              <a:tabLst/>
              <a:defRPr/>
            </a:pPr>
            <a:endParaRPr kumimoji="0" lang="en-US" sz="1100" b="0" i="1" u="none" strike="noStrike" kern="1200" cap="none" spc="0" normalizeH="0" baseline="0" noProof="0" dirty="0">
              <a:ln>
                <a:noFill/>
              </a:ln>
              <a:solidFill>
                <a:srgbClr val="000000"/>
              </a:solidFill>
              <a:effectLst/>
              <a:uLnTx/>
              <a:uFillTx/>
              <a:latin typeface="Arial"/>
              <a:ea typeface="+mn-ea"/>
              <a:cs typeface="Arial"/>
            </a:endParaRPr>
          </a:p>
        </p:txBody>
      </p:sp>
      <p:sp>
        <p:nvSpPr>
          <p:cNvPr id="10" name="Rectangle 9">
            <a:extLst>
              <a:ext uri="{FF2B5EF4-FFF2-40B4-BE49-F238E27FC236}">
                <a16:creationId xmlns:a16="http://schemas.microsoft.com/office/drawing/2014/main" id="{33166973-333E-534D-87C5-BFAB7286724D}"/>
              </a:ext>
            </a:extLst>
          </p:cNvPr>
          <p:cNvSpPr/>
          <p:nvPr/>
        </p:nvSpPr>
        <p:spPr bwMode="gray">
          <a:xfrm>
            <a:off x="0" y="0"/>
            <a:ext cx="2419109" cy="317051"/>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a:ea typeface="+mn-ea"/>
                <a:cs typeface="+mn-cs"/>
              </a:rPr>
              <a:t>U.S.</a:t>
            </a:r>
          </a:p>
        </p:txBody>
      </p:sp>
      <p:sp>
        <p:nvSpPr>
          <p:cNvPr id="12" name="Title 11">
            <a:extLst>
              <a:ext uri="{FF2B5EF4-FFF2-40B4-BE49-F238E27FC236}">
                <a16:creationId xmlns:a16="http://schemas.microsoft.com/office/drawing/2014/main" id="{3B3B0E4C-7F8F-E132-F576-D8BB5F6DAAEA}"/>
              </a:ext>
            </a:extLst>
          </p:cNvPr>
          <p:cNvSpPr>
            <a:spLocks noGrp="1"/>
          </p:cNvSpPr>
          <p:nvPr>
            <p:ph type="title"/>
          </p:nvPr>
        </p:nvSpPr>
        <p:spPr>
          <a:xfrm>
            <a:off x="330199" y="523318"/>
            <a:ext cx="11783423" cy="882788"/>
          </a:xfrm>
        </p:spPr>
        <p:txBody>
          <a:bodyPr vert="horz">
            <a:noAutofit/>
          </a:bodyPr>
          <a:lstStyle/>
          <a:p>
            <a:r>
              <a:rPr lang="en-US" dirty="0"/>
              <a:t>Since 2022, U.S. IRA accelerated CC adoption, enabling large-scale emission reduction and positioning the U.S. as a climate tech leader</a:t>
            </a:r>
          </a:p>
        </p:txBody>
      </p:sp>
      <p:grpSp>
        <p:nvGrpSpPr>
          <p:cNvPr id="11" name="btfpColumnHeaderBox741267">
            <a:extLst>
              <a:ext uri="{FF2B5EF4-FFF2-40B4-BE49-F238E27FC236}">
                <a16:creationId xmlns:a16="http://schemas.microsoft.com/office/drawing/2014/main" id="{8394CE25-E78F-7892-7845-06772DE2A458}"/>
              </a:ext>
            </a:extLst>
          </p:cNvPr>
          <p:cNvGrpSpPr/>
          <p:nvPr>
            <p:custDataLst>
              <p:tags r:id="rId8"/>
            </p:custDataLst>
          </p:nvPr>
        </p:nvGrpSpPr>
        <p:grpSpPr>
          <a:xfrm>
            <a:off x="4417536" y="1723615"/>
            <a:ext cx="3361691" cy="293090"/>
            <a:chOff x="330200" y="1536446"/>
            <a:chExt cx="5495528" cy="293090"/>
          </a:xfrm>
        </p:grpSpPr>
        <p:sp>
          <p:nvSpPr>
            <p:cNvPr id="13" name="btfpColumnHeaderBoxText741267">
              <a:extLst>
                <a:ext uri="{FF2B5EF4-FFF2-40B4-BE49-F238E27FC236}">
                  <a16:creationId xmlns:a16="http://schemas.microsoft.com/office/drawing/2014/main" id="{A0A8BE00-30DE-49F4-0B81-C3A23AE9BF62}"/>
                </a:ext>
              </a:extLst>
            </p:cNvPr>
            <p:cNvSpPr txBox="1"/>
            <p:nvPr/>
          </p:nvSpPr>
          <p:spPr bwMode="gray">
            <a:xfrm>
              <a:off x="330200" y="1536446"/>
              <a:ext cx="5495528" cy="288219"/>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Arial"/>
                </a:rPr>
                <a:t>Extends eligibility</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14" name="btfpColumnHeaderBoxLine741267">
              <a:extLst>
                <a:ext uri="{FF2B5EF4-FFF2-40B4-BE49-F238E27FC236}">
                  <a16:creationId xmlns:a16="http://schemas.microsoft.com/office/drawing/2014/main" id="{9FD29F98-C69C-8571-486A-C77E47F69B1B}"/>
                </a:ext>
              </a:extLst>
            </p:cNvPr>
            <p:cNvCxnSpPr/>
            <p:nvPr/>
          </p:nvCxnSpPr>
          <p:spPr bwMode="gray">
            <a:xfrm>
              <a:off x="330200" y="1829536"/>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28" name="btfpColumnHeaderBox741267">
            <a:extLst>
              <a:ext uri="{FF2B5EF4-FFF2-40B4-BE49-F238E27FC236}">
                <a16:creationId xmlns:a16="http://schemas.microsoft.com/office/drawing/2014/main" id="{AE3E1101-1F73-F000-44CB-EFB3619D04A5}"/>
              </a:ext>
            </a:extLst>
          </p:cNvPr>
          <p:cNvGrpSpPr/>
          <p:nvPr>
            <p:custDataLst>
              <p:tags r:id="rId9"/>
            </p:custDataLst>
          </p:nvPr>
        </p:nvGrpSpPr>
        <p:grpSpPr>
          <a:xfrm>
            <a:off x="8500109" y="1723615"/>
            <a:ext cx="3361691" cy="293090"/>
            <a:chOff x="330200" y="1536446"/>
            <a:chExt cx="5495528" cy="293090"/>
          </a:xfrm>
        </p:grpSpPr>
        <p:sp>
          <p:nvSpPr>
            <p:cNvPr id="30" name="btfpColumnHeaderBoxText741267">
              <a:extLst>
                <a:ext uri="{FF2B5EF4-FFF2-40B4-BE49-F238E27FC236}">
                  <a16:creationId xmlns:a16="http://schemas.microsoft.com/office/drawing/2014/main" id="{86CEB61A-714D-1BF9-8F63-E20AE737F944}"/>
                </a:ext>
              </a:extLst>
            </p:cNvPr>
            <p:cNvSpPr txBox="1"/>
            <p:nvPr/>
          </p:nvSpPr>
          <p:spPr bwMode="gray">
            <a:xfrm>
              <a:off x="330200" y="1536446"/>
              <a:ext cx="5495528" cy="288219"/>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Encourages investment</a:t>
              </a:r>
            </a:p>
          </p:txBody>
        </p:sp>
        <p:cxnSp>
          <p:nvCxnSpPr>
            <p:cNvPr id="31" name="btfpColumnHeaderBoxLine741267">
              <a:extLst>
                <a:ext uri="{FF2B5EF4-FFF2-40B4-BE49-F238E27FC236}">
                  <a16:creationId xmlns:a16="http://schemas.microsoft.com/office/drawing/2014/main" id="{BDCD99D6-1A02-C499-5B01-E3C80B96DC0E}"/>
                </a:ext>
              </a:extLst>
            </p:cNvPr>
            <p:cNvCxnSpPr/>
            <p:nvPr/>
          </p:nvCxnSpPr>
          <p:spPr bwMode="gray">
            <a:xfrm>
              <a:off x="330200" y="1829536"/>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5150337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think-cell data - do not delete" hidden="1">
            <a:extLst>
              <a:ext uri="{FF2B5EF4-FFF2-40B4-BE49-F238E27FC236}">
                <a16:creationId xmlns:a16="http://schemas.microsoft.com/office/drawing/2014/main" id="{F9C6C184-223B-4130-B471-1B6830C1D7C4}"/>
              </a:ext>
            </a:extLst>
          </p:cNvPr>
          <p:cNvGraphicFramePr>
            <a:graphicFrameLocks noChangeAspect="1"/>
          </p:cNvGraphicFramePr>
          <p:nvPr>
            <p:custDataLst>
              <p:tags r:id="rId1"/>
            </p:custDataLst>
            <p:extLst>
              <p:ext uri="{D42A27DB-BD31-4B8C-83A1-F6EECF244321}">
                <p14:modId xmlns:p14="http://schemas.microsoft.com/office/powerpoint/2010/main" val="10027407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12" imgH="514" progId="TCLayout.ActiveDocument.1">
                  <p:embed/>
                </p:oleObj>
              </mc:Choice>
              <mc:Fallback>
                <p:oleObj name="think-cell Slide" r:id="rId8" imgW="512" imgH="514"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grpSp>
        <p:nvGrpSpPr>
          <p:cNvPr id="3" name="btfpColumnHeaderBox741267">
            <a:extLst>
              <a:ext uri="{FF2B5EF4-FFF2-40B4-BE49-F238E27FC236}">
                <a16:creationId xmlns:a16="http://schemas.microsoft.com/office/drawing/2014/main" id="{1E3EC18F-F496-419C-547D-63506F01F7E7}"/>
              </a:ext>
            </a:extLst>
          </p:cNvPr>
          <p:cNvGrpSpPr/>
          <p:nvPr>
            <p:custDataLst>
              <p:tags r:id="rId2"/>
            </p:custDataLst>
          </p:nvPr>
        </p:nvGrpSpPr>
        <p:grpSpPr>
          <a:xfrm>
            <a:off x="2133243" y="1962900"/>
            <a:ext cx="3015830" cy="508534"/>
            <a:chOff x="330200" y="1321002"/>
            <a:chExt cx="5495528" cy="508534"/>
          </a:xfrm>
        </p:grpSpPr>
        <p:sp>
          <p:nvSpPr>
            <p:cNvPr id="4" name="btfpColumnHeaderBoxText741267">
              <a:extLst>
                <a:ext uri="{FF2B5EF4-FFF2-40B4-BE49-F238E27FC236}">
                  <a16:creationId xmlns:a16="http://schemas.microsoft.com/office/drawing/2014/main" id="{93166263-CAD0-5E93-59FA-02528549A30A}"/>
                </a:ext>
              </a:extLst>
            </p:cNvPr>
            <p:cNvSpPr txBox="1"/>
            <p:nvPr/>
          </p:nvSpPr>
          <p:spPr bwMode="gray">
            <a:xfrm>
              <a:off x="330200" y="1321002"/>
              <a:ext cx="5495528" cy="503663"/>
            </a:xfrm>
            <a:prstGeom prst="rect">
              <a:avLst/>
            </a:prstGeom>
            <a:noFill/>
          </p:spPr>
          <p:txBody>
            <a:bodyPr vert="horz" wrap="square" lIns="36036" tIns="36036" rIns="36036" bIns="36036" rtlCol="0" anchor="b">
              <a:spAutoFit/>
            </a:bodyPr>
            <a:lstStyle/>
            <a:p>
              <a:pPr lvl="0" defTabSz="711200">
                <a:defRPr/>
              </a:pPr>
              <a:r>
                <a:rPr lang="en-US" altLang="zh-CN" sz="1400" b="1" dirty="0"/>
                <a:t>Modified project economics via 45Q changes</a:t>
              </a:r>
              <a:endParaRPr lang="en-US" altLang="zh-CN" sz="1400" b="1" dirty="0">
                <a:solidFill>
                  <a:srgbClr val="000000"/>
                </a:solidFill>
              </a:endParaRPr>
            </a:p>
          </p:txBody>
        </p:sp>
        <p:cxnSp>
          <p:nvCxnSpPr>
            <p:cNvPr id="5" name="btfpColumnHeaderBoxLine741267">
              <a:extLst>
                <a:ext uri="{FF2B5EF4-FFF2-40B4-BE49-F238E27FC236}">
                  <a16:creationId xmlns:a16="http://schemas.microsoft.com/office/drawing/2014/main" id="{ACA4E596-0EBD-FAE2-ECF2-E938D7ACE81D}"/>
                </a:ext>
              </a:extLst>
            </p:cNvPr>
            <p:cNvCxnSpPr/>
            <p:nvPr/>
          </p:nvCxnSpPr>
          <p:spPr bwMode="gray">
            <a:xfrm>
              <a:off x="330200" y="1829536"/>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7" name="btfpNotesBox368131">
            <a:hlinkClick r:id="rId10"/>
            <a:extLst>
              <a:ext uri="{FF2B5EF4-FFF2-40B4-BE49-F238E27FC236}">
                <a16:creationId xmlns:a16="http://schemas.microsoft.com/office/drawing/2014/main" id="{995336C0-8CDB-5A38-663A-B8C8080C9D91}"/>
              </a:ext>
            </a:extLst>
          </p:cNvPr>
          <p:cNvSpPr txBox="1"/>
          <p:nvPr>
            <p:custDataLst>
              <p:tags r:id="rId3"/>
            </p:custDataLst>
          </p:nvPr>
        </p:nvSpPr>
        <p:spPr bwMode="gray">
          <a:xfrm>
            <a:off x="330199" y="6272784"/>
            <a:ext cx="8950961" cy="492443"/>
          </a:xfrm>
          <a:prstGeom prst="rect">
            <a:avLst/>
          </a:prstGeom>
          <a:noFill/>
        </p:spPr>
        <p:txBody>
          <a:bodyPr vert="horz" wrap="square" lIns="0" tIns="0" rIns="0" bIns="0" rtlCol="0" anchor="b">
            <a:spAutoFit/>
          </a:bodyPr>
          <a:lstStyle/>
          <a:p>
            <a:pPr defTabSz="711200">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defTabSz="711200">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Frost Brown Todd,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1"/>
              </a:rPr>
              <a:t>One Big Beautiful Bill Act Cuts the Power</a:t>
            </a:r>
            <a:r>
              <a:rPr kumimoji="0" lang="en-US" sz="800" b="0" i="0" u="none" strike="noStrike" kern="1200" cap="none" spc="0" normalizeH="0" baseline="0" noProof="0" dirty="0">
                <a:ln>
                  <a:noFill/>
                </a:ln>
                <a:solidFill>
                  <a:srgbClr val="000000"/>
                </a:solidFill>
                <a:effectLst/>
                <a:uLnTx/>
                <a:uFillTx/>
                <a:latin typeface="Arial"/>
                <a:ea typeface="+mn-ea"/>
                <a:cs typeface="+mn-cs"/>
              </a:rPr>
              <a:t> (2025); Columbia University Center on Global Energy Policy,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2"/>
              </a:rPr>
              <a:t>Assessing the Energy Impacts of the One Big Beautiful Bill Act</a:t>
            </a:r>
            <a:r>
              <a:rPr kumimoji="0" lang="en-US" sz="800" b="0" i="0" u="none" strike="noStrike" kern="1200" cap="none" spc="0" normalizeH="0" baseline="0" noProof="0" dirty="0">
                <a:ln>
                  <a:noFill/>
                </a:ln>
                <a:solidFill>
                  <a:srgbClr val="000000"/>
                </a:solidFill>
                <a:effectLst/>
                <a:uLnTx/>
                <a:uFillTx/>
                <a:latin typeface="Arial"/>
                <a:ea typeface="+mn-ea"/>
                <a:cs typeface="+mn-cs"/>
              </a:rPr>
              <a:t> (2025); </a:t>
            </a:r>
            <a:r>
              <a:rPr lang="en-US" altLang="zh-CN" sz="800" dirty="0" err="1"/>
              <a:t>ClimeCo</a:t>
            </a:r>
            <a:r>
              <a:rPr lang="en-US" altLang="zh-CN" sz="800" dirty="0"/>
              <a:t>, </a:t>
            </a:r>
            <a:r>
              <a:rPr lang="en-US" altLang="zh-CN" sz="800" dirty="0">
                <a:hlinkClick r:id="rId13"/>
              </a:rPr>
              <a:t>What the One Big Beautiful Bill Act (OBBB) Means for Your Company: 5 Key Takeaways</a:t>
            </a:r>
            <a:r>
              <a:rPr lang="en-US" altLang="zh-CN" sz="800" dirty="0"/>
              <a:t> (2025).</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Maitreyi Menon, Grace Frascati, Anda Wang, Hyae Ryung Kim, and </a:t>
            </a:r>
            <a:r>
              <a:rPr lang="en-US" sz="800" dirty="0">
                <a:solidFill>
                  <a:srgbClr val="000000"/>
                </a:solidFill>
                <a:hlinkClick r:id="rId14"/>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5"/>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16"/>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Rectangle 7">
            <a:extLst>
              <a:ext uri="{FF2B5EF4-FFF2-40B4-BE49-F238E27FC236}">
                <a16:creationId xmlns:a16="http://schemas.microsoft.com/office/drawing/2014/main" id="{38C10ED1-E245-A781-F7E8-F2BC0EBC0683}"/>
              </a:ext>
            </a:extLst>
          </p:cNvPr>
          <p:cNvSpPr/>
          <p:nvPr/>
        </p:nvSpPr>
        <p:spPr bwMode="gray">
          <a:xfrm>
            <a:off x="2148598" y="2673283"/>
            <a:ext cx="3031186" cy="213498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buFont typeface="Arial" panose="020B0604020202020204" pitchFamily="34" charset="0"/>
              <a:buChar char="•"/>
            </a:pPr>
            <a:r>
              <a:rPr lang="en-US" sz="1100" dirty="0">
                <a:solidFill>
                  <a:schemeClr val="tx1"/>
                </a:solidFill>
              </a:rPr>
              <a:t>OBBBA equalizes rates for sequestration and utilization at a $17/ton base rate and $36/ton for qualified facilities </a:t>
            </a:r>
          </a:p>
          <a:p>
            <a:pPr marL="171450" indent="-171450">
              <a:buFont typeface="Arial" panose="020B0604020202020204" pitchFamily="34" charset="0"/>
              <a:buChar char="•"/>
            </a:pPr>
            <a:r>
              <a:rPr lang="en-US" sz="1100" dirty="0">
                <a:solidFill>
                  <a:schemeClr val="tx1"/>
                </a:solidFill>
              </a:rPr>
              <a:t>Parity provision maintains $85/ton for CCS and $180/ton for DAC, whether stored permanently or used in products or enhanced oil recovery (EOR)</a:t>
            </a:r>
          </a:p>
          <a:p>
            <a:pPr marL="171450" indent="-171450">
              <a:buFont typeface="Arial" panose="020B0604020202020204" pitchFamily="34" charset="0"/>
              <a:buChar char="•"/>
            </a:pPr>
            <a:r>
              <a:rPr lang="en-US" sz="1100" dirty="0">
                <a:solidFill>
                  <a:schemeClr val="tx1"/>
                </a:solidFill>
              </a:rPr>
              <a:t>EOR now receives the same credit as permanent storage, potentially increasing oil production</a:t>
            </a:r>
          </a:p>
        </p:txBody>
      </p:sp>
      <p:sp>
        <p:nvSpPr>
          <p:cNvPr id="9" name="Rectangle 8">
            <a:extLst>
              <a:ext uri="{FF2B5EF4-FFF2-40B4-BE49-F238E27FC236}">
                <a16:creationId xmlns:a16="http://schemas.microsoft.com/office/drawing/2014/main" id="{170808BD-7175-F28C-6167-E76315B2F182}"/>
              </a:ext>
            </a:extLst>
          </p:cNvPr>
          <p:cNvSpPr/>
          <p:nvPr/>
        </p:nvSpPr>
        <p:spPr bwMode="gray">
          <a:xfrm>
            <a:off x="0" y="0"/>
            <a:ext cx="2419109" cy="317051"/>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a:ea typeface="+mn-ea"/>
                <a:cs typeface="+mn-cs"/>
              </a:rPr>
              <a:t>U.S.</a:t>
            </a:r>
          </a:p>
        </p:txBody>
      </p:sp>
      <p:sp>
        <p:nvSpPr>
          <p:cNvPr id="10" name="Title 11">
            <a:extLst>
              <a:ext uri="{FF2B5EF4-FFF2-40B4-BE49-F238E27FC236}">
                <a16:creationId xmlns:a16="http://schemas.microsoft.com/office/drawing/2014/main" id="{2A78AAC5-1DF8-4A0A-378C-9FBAF557573B}"/>
              </a:ext>
            </a:extLst>
          </p:cNvPr>
          <p:cNvSpPr txBox="1">
            <a:spLocks/>
          </p:cNvSpPr>
          <p:nvPr/>
        </p:nvSpPr>
        <p:spPr>
          <a:xfrm>
            <a:off x="330199" y="523318"/>
            <a:ext cx="11783423" cy="882788"/>
          </a:xfrm>
          <a:prstGeom prst="rect">
            <a:avLst/>
          </a:prstGeom>
        </p:spPr>
        <p:txBody>
          <a:bodyPr vert="horz" lIns="91440" tIns="0" rIns="91440" bIns="45720" rtlCol="0" anchor="t">
            <a:noAutofit/>
          </a:bodyPr>
          <a:lstStyle>
            <a:lvl1pPr algn="l" defTabSz="711200" rtl="0" eaLnBrk="1" latinLnBrk="0" hangingPunct="1">
              <a:lnSpc>
                <a:spcPct val="100000"/>
              </a:lnSpc>
              <a:spcBef>
                <a:spcPct val="0"/>
              </a:spcBef>
              <a:buNone/>
              <a:defRPr sz="2800" b="1" kern="1200" baseline="0">
                <a:solidFill>
                  <a:schemeClr val="tx1"/>
                </a:solidFill>
                <a:latin typeface="+mj-lt"/>
                <a:ea typeface="+mj-ea"/>
                <a:cs typeface="+mj-cs"/>
              </a:defRPr>
            </a:lvl1pPr>
          </a:lstStyle>
          <a:p>
            <a:endParaRPr lang="en-US"/>
          </a:p>
        </p:txBody>
      </p:sp>
      <p:grpSp>
        <p:nvGrpSpPr>
          <p:cNvPr id="11" name="btfpColumnHeaderBox741267">
            <a:extLst>
              <a:ext uri="{FF2B5EF4-FFF2-40B4-BE49-F238E27FC236}">
                <a16:creationId xmlns:a16="http://schemas.microsoft.com/office/drawing/2014/main" id="{1B993F61-CF1E-0399-0EEB-802FFAD284AE}"/>
              </a:ext>
            </a:extLst>
          </p:cNvPr>
          <p:cNvGrpSpPr/>
          <p:nvPr>
            <p:custDataLst>
              <p:tags r:id="rId4"/>
            </p:custDataLst>
          </p:nvPr>
        </p:nvGrpSpPr>
        <p:grpSpPr>
          <a:xfrm>
            <a:off x="5519659" y="2178344"/>
            <a:ext cx="3015830" cy="293090"/>
            <a:chOff x="330200" y="1536446"/>
            <a:chExt cx="5495528" cy="293090"/>
          </a:xfrm>
        </p:grpSpPr>
        <p:sp>
          <p:nvSpPr>
            <p:cNvPr id="12" name="btfpColumnHeaderBoxText741267">
              <a:extLst>
                <a:ext uri="{FF2B5EF4-FFF2-40B4-BE49-F238E27FC236}">
                  <a16:creationId xmlns:a16="http://schemas.microsoft.com/office/drawing/2014/main" id="{265FE8E9-B404-51F5-413B-513D3BB0B339}"/>
                </a:ext>
              </a:extLst>
            </p:cNvPr>
            <p:cNvSpPr txBox="1"/>
            <p:nvPr/>
          </p:nvSpPr>
          <p:spPr bwMode="gray">
            <a:xfrm>
              <a:off x="330200" y="1536446"/>
              <a:ext cx="5495528" cy="288219"/>
            </a:xfrm>
            <a:prstGeom prst="rect">
              <a:avLst/>
            </a:prstGeom>
            <a:noFill/>
          </p:spPr>
          <p:txBody>
            <a:bodyPr vert="horz" wrap="square" lIns="36036" tIns="36036" rIns="36036" bIns="36036" rtlCol="0" anchor="b">
              <a:spAutoFit/>
            </a:bodyPr>
            <a:lstStyle/>
            <a:p>
              <a:pPr lvl="0" defTabSz="711200">
                <a:defRPr/>
              </a:pPr>
              <a:endParaRPr kumimoji="0" lang="en-US" sz="1400" b="1" i="0" u="none" strike="noStrike" kern="1200" cap="none" spc="0" normalizeH="0" baseline="0" noProof="0">
                <a:ln>
                  <a:noFill/>
                </a:ln>
                <a:solidFill>
                  <a:srgbClr val="000000"/>
                </a:solidFill>
                <a:effectLst/>
                <a:uLnTx/>
                <a:uFillTx/>
                <a:latin typeface="Arial"/>
                <a:ea typeface="+mn-ea"/>
                <a:cs typeface="+mn-cs"/>
              </a:endParaRPr>
            </a:p>
          </p:txBody>
        </p:sp>
        <p:cxnSp>
          <p:nvCxnSpPr>
            <p:cNvPr id="13" name="btfpColumnHeaderBoxLine741267">
              <a:extLst>
                <a:ext uri="{FF2B5EF4-FFF2-40B4-BE49-F238E27FC236}">
                  <a16:creationId xmlns:a16="http://schemas.microsoft.com/office/drawing/2014/main" id="{FC34BDF5-499A-EC1A-2058-A6312E6B8E5D}"/>
                </a:ext>
              </a:extLst>
            </p:cNvPr>
            <p:cNvCxnSpPr/>
            <p:nvPr/>
          </p:nvCxnSpPr>
          <p:spPr bwMode="gray">
            <a:xfrm>
              <a:off x="330200" y="1829536"/>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7A966225-7A5E-769B-23C5-A596FE2C11C9}"/>
              </a:ext>
            </a:extLst>
          </p:cNvPr>
          <p:cNvSpPr/>
          <p:nvPr/>
        </p:nvSpPr>
        <p:spPr bwMode="gray">
          <a:xfrm>
            <a:off x="5498637" y="2729344"/>
            <a:ext cx="3031186" cy="16682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buFont typeface="Arial" panose="020B0604020202020204" pitchFamily="34" charset="0"/>
              <a:buChar char="•"/>
            </a:pPr>
            <a:r>
              <a:rPr lang="en-US" sz="1100" dirty="0">
                <a:solidFill>
                  <a:schemeClr val="tx1"/>
                </a:solidFill>
              </a:rPr>
              <a:t>Specified foreign entities become ineligible for credits in tax years after enactment</a:t>
            </a:r>
          </a:p>
          <a:p>
            <a:pPr marL="171450" indent="-171450">
              <a:buFont typeface="Arial" panose="020B0604020202020204" pitchFamily="34" charset="0"/>
              <a:buChar char="•"/>
            </a:pPr>
            <a:r>
              <a:rPr lang="en-US" sz="1100" dirty="0">
                <a:solidFill>
                  <a:schemeClr val="tx1"/>
                </a:solidFill>
              </a:rPr>
              <a:t>Foreign-influenced entities lose eligibility two years later </a:t>
            </a:r>
          </a:p>
          <a:p>
            <a:pPr marL="171450" indent="-171450">
              <a:buFont typeface="Arial" panose="020B0604020202020204" pitchFamily="34" charset="0"/>
              <a:buChar char="•"/>
            </a:pPr>
            <a:r>
              <a:rPr lang="en-US" sz="1100" dirty="0">
                <a:solidFill>
                  <a:schemeClr val="tx1"/>
                </a:solidFill>
              </a:rPr>
              <a:t>Unlike other credits, FEOC for 45Q applies only to the entity claiming credit, not to supply chain, making compliance easier</a:t>
            </a:r>
          </a:p>
        </p:txBody>
      </p:sp>
      <p:grpSp>
        <p:nvGrpSpPr>
          <p:cNvPr id="15" name="btfpColumnHeaderBox741267">
            <a:extLst>
              <a:ext uri="{FF2B5EF4-FFF2-40B4-BE49-F238E27FC236}">
                <a16:creationId xmlns:a16="http://schemas.microsoft.com/office/drawing/2014/main" id="{B48F91F8-E444-2E7C-9952-66AE7367EE49}"/>
              </a:ext>
            </a:extLst>
          </p:cNvPr>
          <p:cNvGrpSpPr/>
          <p:nvPr>
            <p:custDataLst>
              <p:tags r:id="rId5"/>
            </p:custDataLst>
          </p:nvPr>
        </p:nvGrpSpPr>
        <p:grpSpPr>
          <a:xfrm>
            <a:off x="8900409" y="1962900"/>
            <a:ext cx="3015830" cy="508534"/>
            <a:chOff x="330200" y="1321002"/>
            <a:chExt cx="5495528" cy="508534"/>
          </a:xfrm>
        </p:grpSpPr>
        <p:sp>
          <p:nvSpPr>
            <p:cNvPr id="16" name="btfpColumnHeaderBoxText741267">
              <a:extLst>
                <a:ext uri="{FF2B5EF4-FFF2-40B4-BE49-F238E27FC236}">
                  <a16:creationId xmlns:a16="http://schemas.microsoft.com/office/drawing/2014/main" id="{229DD1E3-A155-B53A-A541-F16ACD297111}"/>
                </a:ext>
              </a:extLst>
            </p:cNvPr>
            <p:cNvSpPr txBox="1"/>
            <p:nvPr/>
          </p:nvSpPr>
          <p:spPr bwMode="gray">
            <a:xfrm>
              <a:off x="330200" y="1321002"/>
              <a:ext cx="5495528" cy="503663"/>
            </a:xfrm>
            <a:prstGeom prst="rect">
              <a:avLst/>
            </a:prstGeom>
            <a:noFill/>
          </p:spPr>
          <p:txBody>
            <a:bodyPr vert="horz" wrap="square" lIns="36036" tIns="36036" rIns="36036" bIns="36036" rtlCol="0" anchor="b">
              <a:spAutoFit/>
            </a:bodyPr>
            <a:lstStyle/>
            <a:p>
              <a:pPr lvl="0" defTabSz="711200">
                <a:defRPr/>
              </a:pPr>
              <a:r>
                <a:rPr lang="en-US" altLang="zh-CN" sz="1400" b="1" dirty="0"/>
                <a:t>Federal support maintained with new constraints</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17" name="btfpColumnHeaderBoxLine741267">
              <a:extLst>
                <a:ext uri="{FF2B5EF4-FFF2-40B4-BE49-F238E27FC236}">
                  <a16:creationId xmlns:a16="http://schemas.microsoft.com/office/drawing/2014/main" id="{779F9F65-8F2D-F31E-B306-6685C7E3F768}"/>
                </a:ext>
              </a:extLst>
            </p:cNvPr>
            <p:cNvCxnSpPr/>
            <p:nvPr/>
          </p:nvCxnSpPr>
          <p:spPr bwMode="gray">
            <a:xfrm>
              <a:off x="330200" y="1829536"/>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D05D923C-8D97-F6C0-E091-A2E0C130C30A}"/>
              </a:ext>
            </a:extLst>
          </p:cNvPr>
          <p:cNvSpPr/>
          <p:nvPr/>
        </p:nvSpPr>
        <p:spPr bwMode="gray">
          <a:xfrm>
            <a:off x="8707464" y="2707442"/>
            <a:ext cx="3229439" cy="142412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buFont typeface="Arial" panose="020B0604020202020204" pitchFamily="34" charset="0"/>
              <a:buChar char="•"/>
            </a:pPr>
            <a:r>
              <a:rPr lang="en-US" altLang="zh-CN" sz="1100" dirty="0">
                <a:solidFill>
                  <a:schemeClr val="tx1"/>
                </a:solidFill>
              </a:rPr>
              <a:t>IRA's 45Q credits remain in place with modifications </a:t>
            </a:r>
          </a:p>
          <a:p>
            <a:pPr marL="171450" indent="-171450">
              <a:buFont typeface="Arial" panose="020B0604020202020204" pitchFamily="34" charset="0"/>
              <a:buChar char="•"/>
            </a:pPr>
            <a:r>
              <a:rPr lang="en-US" altLang="zh-CN" sz="1100" dirty="0">
                <a:solidFill>
                  <a:schemeClr val="tx1"/>
                </a:solidFill>
              </a:rPr>
              <a:t>IIJA funding for </a:t>
            </a:r>
            <a:r>
              <a:rPr lang="en-US" altLang="zh-CN" sz="1100" b="1" dirty="0" err="1">
                <a:solidFill>
                  <a:schemeClr val="tx1"/>
                </a:solidFill>
              </a:rPr>
              <a:t>CarbonSAFE</a:t>
            </a:r>
            <a:r>
              <a:rPr lang="en-US" altLang="zh-CN" sz="1100" dirty="0">
                <a:solidFill>
                  <a:schemeClr val="tx1"/>
                </a:solidFill>
              </a:rPr>
              <a:t> and DAC hubs continues</a:t>
            </a:r>
          </a:p>
          <a:p>
            <a:pPr marL="171450" indent="-171450">
              <a:buFont typeface="Arial" panose="020B0604020202020204" pitchFamily="34" charset="0"/>
              <a:buChar char="•"/>
            </a:pPr>
            <a:r>
              <a:rPr lang="en-US" sz="1100" dirty="0">
                <a:solidFill>
                  <a:schemeClr val="tx1"/>
                </a:solidFill>
              </a:rPr>
              <a:t>Projects must move quickly due to new construction deadlines</a:t>
            </a:r>
          </a:p>
          <a:p>
            <a:pPr marL="171450" indent="-171450">
              <a:buFont typeface="Arial" panose="020B0604020202020204" pitchFamily="34" charset="0"/>
              <a:buChar char="•"/>
            </a:pPr>
            <a:r>
              <a:rPr lang="en-US" sz="1100" dirty="0">
                <a:solidFill>
                  <a:schemeClr val="tx1"/>
                </a:solidFill>
              </a:rPr>
              <a:t>DOE programs continue but face potential future appropriations risks</a:t>
            </a:r>
          </a:p>
        </p:txBody>
      </p:sp>
      <p:sp>
        <p:nvSpPr>
          <p:cNvPr id="19" name="TextBox 18">
            <a:extLst>
              <a:ext uri="{FF2B5EF4-FFF2-40B4-BE49-F238E27FC236}">
                <a16:creationId xmlns:a16="http://schemas.microsoft.com/office/drawing/2014/main" id="{CB4BBD17-03C2-64EC-9C5C-8A7B32404E32}"/>
              </a:ext>
            </a:extLst>
          </p:cNvPr>
          <p:cNvSpPr txBox="1"/>
          <p:nvPr/>
        </p:nvSpPr>
        <p:spPr bwMode="gray">
          <a:xfrm>
            <a:off x="170347" y="3034275"/>
            <a:ext cx="1636344" cy="241980"/>
          </a:xfrm>
          <a:prstGeom prst="rect">
            <a:avLst/>
          </a:prstGeom>
          <a:noFill/>
        </p:spPr>
        <p:txBody>
          <a:bodyPr wrap="square" lIns="36000" tIns="36000" rIns="36000" bIns="36000" rtlCol="0">
            <a:spAutoFit/>
          </a:bodyPr>
          <a:lstStyle/>
          <a:p>
            <a:pPr marL="0" indent="0" algn="ctr">
              <a:buNone/>
            </a:pPr>
            <a:r>
              <a:rPr lang="en-US" sz="1100" b="1"/>
              <a:t>Updates</a:t>
            </a:r>
          </a:p>
        </p:txBody>
      </p:sp>
      <p:sp>
        <p:nvSpPr>
          <p:cNvPr id="20" name="TextBox 19">
            <a:extLst>
              <a:ext uri="{FF2B5EF4-FFF2-40B4-BE49-F238E27FC236}">
                <a16:creationId xmlns:a16="http://schemas.microsoft.com/office/drawing/2014/main" id="{E630047D-35EB-8ACF-6D91-703F6F074F17}"/>
              </a:ext>
            </a:extLst>
          </p:cNvPr>
          <p:cNvSpPr txBox="1"/>
          <p:nvPr/>
        </p:nvSpPr>
        <p:spPr bwMode="gray">
          <a:xfrm>
            <a:off x="193401" y="4551530"/>
            <a:ext cx="1636344" cy="241980"/>
          </a:xfrm>
          <a:prstGeom prst="rect">
            <a:avLst/>
          </a:prstGeom>
          <a:noFill/>
        </p:spPr>
        <p:txBody>
          <a:bodyPr wrap="square" lIns="36000" tIns="36000" rIns="36000" bIns="36000" rtlCol="0">
            <a:spAutoFit/>
          </a:bodyPr>
          <a:lstStyle/>
          <a:p>
            <a:pPr marL="0" indent="0" algn="ctr">
              <a:buNone/>
            </a:pPr>
            <a:r>
              <a:rPr lang="en-US" sz="1100" b="1"/>
              <a:t>Impact</a:t>
            </a:r>
          </a:p>
        </p:txBody>
      </p:sp>
      <p:sp>
        <p:nvSpPr>
          <p:cNvPr id="21" name="TextBox 20">
            <a:extLst>
              <a:ext uri="{FF2B5EF4-FFF2-40B4-BE49-F238E27FC236}">
                <a16:creationId xmlns:a16="http://schemas.microsoft.com/office/drawing/2014/main" id="{05256C1F-67F3-B11F-A85E-2B5A53FBBD62}"/>
              </a:ext>
            </a:extLst>
          </p:cNvPr>
          <p:cNvSpPr txBox="1"/>
          <p:nvPr/>
        </p:nvSpPr>
        <p:spPr bwMode="gray">
          <a:xfrm>
            <a:off x="5535012" y="4484145"/>
            <a:ext cx="3015831" cy="411257"/>
          </a:xfrm>
          <a:prstGeom prst="rect">
            <a:avLst/>
          </a:prstGeom>
          <a:noFill/>
        </p:spPr>
        <p:txBody>
          <a:bodyPr wrap="square" lIns="36000" tIns="36000" rIns="36000" bIns="36000" rtlCol="0">
            <a:spAutoFit/>
          </a:bodyPr>
          <a:lstStyle/>
          <a:p>
            <a:r>
              <a:rPr lang="en-US" altLang="zh-CN" sz="1100" b="1" dirty="0"/>
              <a:t>Challenge</a:t>
            </a:r>
            <a:r>
              <a:rPr lang="en-US" altLang="zh-CN" sz="1100" dirty="0"/>
              <a:t>: Foreign entity restrictions may limit international partnerships and investment.</a:t>
            </a:r>
            <a:endParaRPr lang="en-US" sz="1100" dirty="0"/>
          </a:p>
        </p:txBody>
      </p:sp>
      <p:sp>
        <p:nvSpPr>
          <p:cNvPr id="22" name="TextBox 21">
            <a:extLst>
              <a:ext uri="{FF2B5EF4-FFF2-40B4-BE49-F238E27FC236}">
                <a16:creationId xmlns:a16="http://schemas.microsoft.com/office/drawing/2014/main" id="{0E5E8F71-4D38-EBBA-E77F-DB8765DDE675}"/>
              </a:ext>
            </a:extLst>
          </p:cNvPr>
          <p:cNvSpPr txBox="1"/>
          <p:nvPr/>
        </p:nvSpPr>
        <p:spPr bwMode="gray">
          <a:xfrm>
            <a:off x="2133243" y="4461783"/>
            <a:ext cx="3015831" cy="600164"/>
          </a:xfrm>
          <a:prstGeom prst="rect">
            <a:avLst/>
          </a:prstGeom>
          <a:noFill/>
        </p:spPr>
        <p:txBody>
          <a:bodyPr wrap="square">
            <a:spAutoFit/>
          </a:bodyPr>
          <a:lstStyle/>
          <a:p>
            <a:r>
              <a:rPr lang="en-US" altLang="zh-CN" sz="1100" b="1" dirty="0"/>
              <a:t>Positive</a:t>
            </a:r>
            <a:r>
              <a:rPr lang="en-US" altLang="zh-CN" sz="1100" dirty="0"/>
              <a:t>: Maintains 45Q credits with potential for increased EOR projects due to parity provision.</a:t>
            </a:r>
            <a:endParaRPr lang="en-US" sz="1100" dirty="0">
              <a:solidFill>
                <a:schemeClr val="tx1"/>
              </a:solidFill>
            </a:endParaRPr>
          </a:p>
        </p:txBody>
      </p:sp>
      <p:sp>
        <p:nvSpPr>
          <p:cNvPr id="23" name="TextBox 22">
            <a:extLst>
              <a:ext uri="{FF2B5EF4-FFF2-40B4-BE49-F238E27FC236}">
                <a16:creationId xmlns:a16="http://schemas.microsoft.com/office/drawing/2014/main" id="{0332BD7A-B414-3673-D75E-DA56FF954DD1}"/>
              </a:ext>
            </a:extLst>
          </p:cNvPr>
          <p:cNvSpPr txBox="1"/>
          <p:nvPr/>
        </p:nvSpPr>
        <p:spPr bwMode="gray">
          <a:xfrm>
            <a:off x="8798912" y="4436640"/>
            <a:ext cx="3046541" cy="600164"/>
          </a:xfrm>
          <a:prstGeom prst="rect">
            <a:avLst/>
          </a:prstGeom>
          <a:noFill/>
        </p:spPr>
        <p:txBody>
          <a:bodyPr wrap="square">
            <a:spAutoFit/>
          </a:bodyPr>
          <a:lstStyle/>
          <a:p>
            <a:r>
              <a:rPr lang="en-US" altLang="zh-CN" sz="1100" b="1" dirty="0"/>
              <a:t>Opportunity</a:t>
            </a:r>
            <a:r>
              <a:rPr lang="en-US" altLang="zh-CN" sz="1100" dirty="0"/>
              <a:t>: Simplified FEOC compliance compared to other clean energy credits maintains project viability.</a:t>
            </a:r>
            <a:endParaRPr lang="en-US" sz="1100" dirty="0"/>
          </a:p>
        </p:txBody>
      </p:sp>
      <p:cxnSp>
        <p:nvCxnSpPr>
          <p:cNvPr id="30" name="Straight Connector 29">
            <a:extLst>
              <a:ext uri="{FF2B5EF4-FFF2-40B4-BE49-F238E27FC236}">
                <a16:creationId xmlns:a16="http://schemas.microsoft.com/office/drawing/2014/main" id="{F8EE2C07-3B78-EF42-65AE-D2434EEE1F16}"/>
              </a:ext>
            </a:extLst>
          </p:cNvPr>
          <p:cNvCxnSpPr/>
          <p:nvPr/>
        </p:nvCxnSpPr>
        <p:spPr bwMode="gray">
          <a:xfrm>
            <a:off x="405303" y="4437451"/>
            <a:ext cx="11531600" cy="0"/>
          </a:xfrm>
          <a:prstGeom prst="line">
            <a:avLst/>
          </a:prstGeom>
          <a:ln w="9525" cap="flat">
            <a:solidFill>
              <a:schemeClr val="tx1"/>
            </a:solidFill>
            <a:prstDash val="lgDash"/>
            <a:miter lim="800000"/>
            <a:tailEnd type="none" w="med" len="lg"/>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CD91E6D3-22D7-40D9-9B5A-A6F265334099}"/>
              </a:ext>
            </a:extLst>
          </p:cNvPr>
          <p:cNvSpPr>
            <a:spLocks noGrp="1"/>
          </p:cNvSpPr>
          <p:nvPr>
            <p:ph type="title"/>
          </p:nvPr>
        </p:nvSpPr>
        <p:spPr/>
        <p:txBody>
          <a:bodyPr vert="horz">
            <a:noAutofit/>
          </a:bodyPr>
          <a:lstStyle/>
          <a:p>
            <a:r>
              <a:rPr lang="en-US" altLang="zh-CN" dirty="0"/>
              <a:t>One Big Beautiful Bill Act brings both opportunities and challenges for the U.S. carbon capture industry</a:t>
            </a:r>
            <a:endParaRPr lang="en-US" dirty="0"/>
          </a:p>
        </p:txBody>
      </p:sp>
      <p:sp>
        <p:nvSpPr>
          <p:cNvPr id="44" name="btfpColumnHeaderBoxText741267">
            <a:extLst>
              <a:ext uri="{FF2B5EF4-FFF2-40B4-BE49-F238E27FC236}">
                <a16:creationId xmlns:a16="http://schemas.microsoft.com/office/drawing/2014/main" id="{EA4231D7-69C6-87B5-7AB7-B1644A78A656}"/>
              </a:ext>
            </a:extLst>
          </p:cNvPr>
          <p:cNvSpPr txBox="1"/>
          <p:nvPr/>
        </p:nvSpPr>
        <p:spPr bwMode="gray">
          <a:xfrm>
            <a:off x="5519659" y="2178344"/>
            <a:ext cx="3015830" cy="288219"/>
          </a:xfrm>
          <a:prstGeom prst="rect">
            <a:avLst/>
          </a:prstGeom>
          <a:noFill/>
        </p:spPr>
        <p:txBody>
          <a:bodyPr vert="horz" wrap="square" lIns="36036" tIns="36036" rIns="36036" bIns="36036" rtlCol="0" anchor="b">
            <a:spAutoFit/>
          </a:bodyPr>
          <a:lstStyle/>
          <a:p>
            <a:pPr lvl="0" defTabSz="711200">
              <a:defRPr/>
            </a:pPr>
            <a:r>
              <a:rPr lang="en-US" altLang="zh-CN" sz="1400" b="1" dirty="0"/>
              <a:t>Foreign entity of concern</a:t>
            </a:r>
            <a:endParaRPr lang="en-US" altLang="zh-CN" sz="1400" b="1" dirty="0">
              <a:solidFill>
                <a:srgbClr val="000000"/>
              </a:solidFill>
            </a:endParaRPr>
          </a:p>
        </p:txBody>
      </p:sp>
      <p:sp>
        <p:nvSpPr>
          <p:cNvPr id="45" name="文本框 44">
            <a:extLst>
              <a:ext uri="{FF2B5EF4-FFF2-40B4-BE49-F238E27FC236}">
                <a16:creationId xmlns:a16="http://schemas.microsoft.com/office/drawing/2014/main" id="{3CC08360-EE9B-0837-22F6-57EDF90C3DB9}"/>
              </a:ext>
            </a:extLst>
          </p:cNvPr>
          <p:cNvSpPr txBox="1"/>
          <p:nvPr/>
        </p:nvSpPr>
        <p:spPr bwMode="gray">
          <a:xfrm>
            <a:off x="706056" y="5155605"/>
            <a:ext cx="10916449" cy="677997"/>
          </a:xfrm>
          <a:prstGeom prst="rect">
            <a:avLst/>
          </a:prstGeom>
          <a:solidFill>
            <a:schemeClr val="accent6">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lIns="36000" tIns="36000" rIns="36000" bIns="36000" rtlCol="0">
            <a:spAutoFit/>
          </a:bodyPr>
          <a:lstStyle/>
          <a:p>
            <a:pPr>
              <a:spcAft>
                <a:spcPts val="400"/>
              </a:spcAft>
            </a:pPr>
            <a:r>
              <a:rPr lang="en-US" altLang="zh-CN" sz="1200" b="1" dirty="0"/>
              <a:t>Key takeaway:</a:t>
            </a:r>
          </a:p>
          <a:p>
            <a:pPr marL="171450" indent="-171450">
              <a:spcAft>
                <a:spcPts val="400"/>
              </a:spcAft>
              <a:buFont typeface="Arial" panose="020B0604020202020204" pitchFamily="34" charset="0"/>
              <a:buChar char="•"/>
            </a:pPr>
            <a:r>
              <a:rPr lang="en-US" altLang="zh-CN" sz="1200" dirty="0"/>
              <a:t>While OBBBA significantly rolled back many clean energy incentives under the IRA, it </a:t>
            </a:r>
            <a:r>
              <a:rPr lang="en-US" altLang="zh-CN" sz="1200" b="1" dirty="0"/>
              <a:t>preserved and modified the 45Q carbon capture credit </a:t>
            </a:r>
            <a:r>
              <a:rPr lang="en-US" altLang="zh-CN" sz="1200" dirty="0"/>
              <a:t>– underscoring how CCUS remains compatible with U.S. fossil fuel and energy security objective and remains bipartisan support.</a:t>
            </a:r>
          </a:p>
        </p:txBody>
      </p:sp>
      <p:sp>
        <p:nvSpPr>
          <p:cNvPr id="29" name="Rectangle 28">
            <a:extLst>
              <a:ext uri="{FF2B5EF4-FFF2-40B4-BE49-F238E27FC236}">
                <a16:creationId xmlns:a16="http://schemas.microsoft.com/office/drawing/2014/main" id="{EA9E4719-5BDA-41C9-9EC4-A013C1215319}"/>
              </a:ext>
            </a:extLst>
          </p:cNvPr>
          <p:cNvSpPr/>
          <p:nvPr/>
        </p:nvSpPr>
        <p:spPr bwMode="gray">
          <a:xfrm>
            <a:off x="301706" y="1418914"/>
            <a:ext cx="11588589" cy="272299"/>
          </a:xfrm>
          <a:prstGeom prst="rect">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defTabSz="711200">
              <a:spcBef>
                <a:spcPts val="1200"/>
              </a:spcBef>
              <a:defRPr/>
            </a:pPr>
            <a:r>
              <a:rPr lang="en-US" altLang="zh-CN" sz="1400" b="1" dirty="0">
                <a:solidFill>
                  <a:schemeClr val="bg1"/>
                </a:solidFill>
              </a:rPr>
              <a:t>OBBBA (2025) maintains support for carbon capture while introducing new restrictions and modifications</a:t>
            </a:r>
            <a:endParaRPr kumimoji="0" lang="en-US" sz="1400" b="1" i="0" u="none" strike="noStrike" kern="1200" cap="none" spc="0" normalizeH="0" baseline="0" noProof="0" dirty="0">
              <a:ln>
                <a:noFill/>
              </a:ln>
              <a:solidFill>
                <a:schemeClr val="bg1"/>
              </a:solidFill>
              <a:effectLst/>
              <a:uLnTx/>
              <a:uFillTx/>
              <a:latin typeface="Arial"/>
              <a:ea typeface="+mn-ea"/>
              <a:cs typeface="+mn-cs"/>
            </a:endParaRPr>
          </a:p>
        </p:txBody>
      </p:sp>
    </p:spTree>
    <p:extLst>
      <p:ext uri="{BB962C8B-B14F-4D97-AF65-F5344CB8AC3E}">
        <p14:creationId xmlns:p14="http://schemas.microsoft.com/office/powerpoint/2010/main" val="30836351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ABEED-AE95-744E-8706-88897DE529C7}"/>
            </a:ext>
          </a:extLst>
        </p:cNvPr>
        <p:cNvGrpSpPr/>
        <p:nvPr/>
      </p:nvGrpSpPr>
      <p:grpSpPr>
        <a:xfrm>
          <a:off x="0" y="0"/>
          <a:ext cx="0" cy="0"/>
          <a:chOff x="0" y="0"/>
          <a:chExt cx="0" cy="0"/>
        </a:xfrm>
      </p:grpSpPr>
      <p:graphicFrame>
        <p:nvGraphicFramePr>
          <p:cNvPr id="23" name="think-cell data - do not delete" hidden="1">
            <a:extLst>
              <a:ext uri="{FF2B5EF4-FFF2-40B4-BE49-F238E27FC236}">
                <a16:creationId xmlns:a16="http://schemas.microsoft.com/office/drawing/2014/main" id="{A475240B-B73F-6B9B-7D6C-890ADC3B5FE9}"/>
              </a:ext>
            </a:extLst>
          </p:cNvPr>
          <p:cNvGraphicFramePr>
            <a:graphicFrameLocks noChangeAspect="1"/>
          </p:cNvGraphicFramePr>
          <p:nvPr>
            <p:custDataLst>
              <p:tags r:id="rId1"/>
            </p:custDataLst>
            <p:extLst>
              <p:ext uri="{D42A27DB-BD31-4B8C-83A1-F6EECF244321}">
                <p14:modId xmlns:p14="http://schemas.microsoft.com/office/powerpoint/2010/main" val="11882234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84" imgH="486" progId="TCLayout.ActiveDocument.1">
                  <p:embed/>
                </p:oleObj>
              </mc:Choice>
              <mc:Fallback>
                <p:oleObj name="think-cell Slide" r:id="rId10" imgW="484" imgH="486" progId="TCLayout.ActiveDocument.1">
                  <p:embed/>
                  <p:pic>
                    <p:nvPicPr>
                      <p:cNvPr id="23" name="think-cell data - do not delete" hidden="1">
                        <a:extLst>
                          <a:ext uri="{FF2B5EF4-FFF2-40B4-BE49-F238E27FC236}">
                            <a16:creationId xmlns:a16="http://schemas.microsoft.com/office/drawing/2014/main" id="{A475240B-B73F-6B9B-7D6C-890ADC3B5FE9}"/>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C82D051-FB3D-F627-B762-D0422DE6DFBF}"/>
              </a:ext>
            </a:extLst>
          </p:cNvPr>
          <p:cNvSpPr>
            <a:spLocks noGrp="1"/>
          </p:cNvSpPr>
          <p:nvPr>
            <p:ph type="title"/>
          </p:nvPr>
        </p:nvSpPr>
        <p:spPr/>
        <p:txBody>
          <a:bodyPr vert="horz">
            <a:noAutofit/>
          </a:bodyPr>
          <a:lstStyle/>
          <a:p>
            <a:r>
              <a:rPr lang="en-US" dirty="0"/>
              <a:t>EU dedicating </a:t>
            </a:r>
            <a:r>
              <a:rPr lang="cs-CZ" sz="2800" b="1" kern="1200" dirty="0">
                <a:solidFill>
                  <a:schemeClr val="tx1"/>
                </a:solidFill>
                <a:latin typeface="+mn-lt"/>
                <a:ea typeface="+mn-ea"/>
                <a:cs typeface="+mn-cs"/>
              </a:rPr>
              <a:t>€</a:t>
            </a:r>
            <a:r>
              <a:rPr lang="en-US" sz="2800" b="1" kern="1200" dirty="0">
                <a:solidFill>
                  <a:schemeClr val="tx1"/>
                </a:solidFill>
                <a:latin typeface="+mn-lt"/>
                <a:ea typeface="+mn-ea"/>
                <a:cs typeface="+mn-cs"/>
              </a:rPr>
              <a:t>2</a:t>
            </a:r>
            <a:r>
              <a:rPr lang="en-US" dirty="0"/>
              <a:t>B of funding to reach 50 MtCO</a:t>
            </a:r>
            <a:r>
              <a:rPr lang="en-US" baseline="-25000" dirty="0"/>
              <a:t>2</a:t>
            </a:r>
            <a:r>
              <a:rPr lang="en-US" dirty="0"/>
              <a:t> annual capture and storage by 2030 and 450 million captured p.a. by 2050</a:t>
            </a:r>
          </a:p>
        </p:txBody>
      </p:sp>
      <p:sp>
        <p:nvSpPr>
          <p:cNvPr id="3" name="Rectangle 2">
            <a:extLst>
              <a:ext uri="{FF2B5EF4-FFF2-40B4-BE49-F238E27FC236}">
                <a16:creationId xmlns:a16="http://schemas.microsoft.com/office/drawing/2014/main" id="{70E02976-7952-8686-972E-CEC5C76E08AC}"/>
              </a:ext>
            </a:extLst>
          </p:cNvPr>
          <p:cNvSpPr/>
          <p:nvPr/>
        </p:nvSpPr>
        <p:spPr bwMode="gray">
          <a:xfrm>
            <a:off x="0" y="0"/>
            <a:ext cx="2419109" cy="317051"/>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en-US" b="1">
                <a:solidFill>
                  <a:srgbClr val="FFFFFF"/>
                </a:solidFill>
                <a:latin typeface="Arial"/>
              </a:rPr>
              <a:t>European Union</a:t>
            </a:r>
            <a:endParaRPr kumimoji="0" lang="en-US" sz="1800" b="1" i="0" u="none" strike="noStrike" kern="1200" cap="none" spc="0" normalizeH="0" baseline="0" noProof="0">
              <a:ln>
                <a:noFill/>
              </a:ln>
              <a:solidFill>
                <a:srgbClr val="FFFFFF"/>
              </a:solidFill>
              <a:effectLst/>
              <a:uLnTx/>
              <a:uFillTx/>
              <a:latin typeface="Arial"/>
              <a:ea typeface="+mn-ea"/>
              <a:cs typeface="+mn-cs"/>
            </a:endParaRPr>
          </a:p>
        </p:txBody>
      </p:sp>
      <p:grpSp>
        <p:nvGrpSpPr>
          <p:cNvPr id="7" name="btfpColumnHeaderBox284602">
            <a:extLst>
              <a:ext uri="{FF2B5EF4-FFF2-40B4-BE49-F238E27FC236}">
                <a16:creationId xmlns:a16="http://schemas.microsoft.com/office/drawing/2014/main" id="{C7B5B579-DF61-8C96-E332-453CF761A136}"/>
              </a:ext>
            </a:extLst>
          </p:cNvPr>
          <p:cNvGrpSpPr/>
          <p:nvPr>
            <p:custDataLst>
              <p:tags r:id="rId2"/>
            </p:custDataLst>
          </p:nvPr>
        </p:nvGrpSpPr>
        <p:grpSpPr>
          <a:xfrm>
            <a:off x="8378296" y="1782523"/>
            <a:ext cx="3483504" cy="297174"/>
            <a:chOff x="6366272" y="1291823"/>
            <a:chExt cx="5495528" cy="297174"/>
          </a:xfrm>
        </p:grpSpPr>
        <p:sp>
          <p:nvSpPr>
            <p:cNvPr id="8" name="btfpColumnHeaderBoxText284602">
              <a:extLst>
                <a:ext uri="{FF2B5EF4-FFF2-40B4-BE49-F238E27FC236}">
                  <a16:creationId xmlns:a16="http://schemas.microsoft.com/office/drawing/2014/main" id="{B9AFAFF2-88C2-F5FE-D56D-72FDD5D86261}"/>
                </a:ext>
              </a:extLst>
            </p:cNvPr>
            <p:cNvSpPr txBox="1"/>
            <p:nvPr/>
          </p:nvSpPr>
          <p:spPr bwMode="gray">
            <a:xfrm>
              <a:off x="6366272" y="1291823"/>
              <a:ext cx="5495528" cy="288219"/>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Arial"/>
                </a:rPr>
                <a:t>Incentives and funding</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9" name="btfpColumnHeaderBoxLine284602">
              <a:extLst>
                <a:ext uri="{FF2B5EF4-FFF2-40B4-BE49-F238E27FC236}">
                  <a16:creationId xmlns:a16="http://schemas.microsoft.com/office/drawing/2014/main" id="{FF291737-FBFA-A2FB-DD61-3F2CA1842153}"/>
                </a:ext>
              </a:extLst>
            </p:cNvPr>
            <p:cNvCxnSpPr/>
            <p:nvPr/>
          </p:nvCxnSpPr>
          <p:spPr bwMode="gray">
            <a:xfrm>
              <a:off x="6366272" y="1588997"/>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10" name="btfpColumnHeaderBox693473">
            <a:extLst>
              <a:ext uri="{FF2B5EF4-FFF2-40B4-BE49-F238E27FC236}">
                <a16:creationId xmlns:a16="http://schemas.microsoft.com/office/drawing/2014/main" id="{15284A9C-A1ED-C3C7-B487-1A2C87841397}"/>
              </a:ext>
            </a:extLst>
          </p:cNvPr>
          <p:cNvGrpSpPr/>
          <p:nvPr>
            <p:custDataLst>
              <p:tags r:id="rId3"/>
            </p:custDataLst>
          </p:nvPr>
        </p:nvGrpSpPr>
        <p:grpSpPr>
          <a:xfrm>
            <a:off x="4125647" y="1782523"/>
            <a:ext cx="3482975" cy="291303"/>
            <a:chOff x="330200" y="1286359"/>
            <a:chExt cx="5495528" cy="291303"/>
          </a:xfrm>
        </p:grpSpPr>
        <p:sp>
          <p:nvSpPr>
            <p:cNvPr id="11" name="btfpColumnHeaderBoxText693473">
              <a:extLst>
                <a:ext uri="{FF2B5EF4-FFF2-40B4-BE49-F238E27FC236}">
                  <a16:creationId xmlns:a16="http://schemas.microsoft.com/office/drawing/2014/main" id="{61C99961-4452-5310-07C9-636B0129BFFA}"/>
                </a:ext>
              </a:extLst>
            </p:cNvPr>
            <p:cNvSpPr txBox="1"/>
            <p:nvPr/>
          </p:nvSpPr>
          <p:spPr bwMode="gray">
            <a:xfrm>
              <a:off x="330200" y="1286359"/>
              <a:ext cx="5495528" cy="288219"/>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lang="en-US" sz="1400" b="1">
                  <a:solidFill>
                    <a:srgbClr val="000000"/>
                  </a:solidFill>
                  <a:latin typeface="Arial"/>
                </a:rPr>
                <a:t>Regulation</a:t>
              </a:r>
              <a:endParaRPr kumimoji="0" lang="en-US" sz="1400" b="1" i="0" u="none" strike="noStrike" kern="1200" cap="none" spc="0" normalizeH="0" baseline="0" noProof="0">
                <a:ln>
                  <a:noFill/>
                </a:ln>
                <a:solidFill>
                  <a:srgbClr val="000000"/>
                </a:solidFill>
                <a:effectLst/>
                <a:uLnTx/>
                <a:uFillTx/>
                <a:latin typeface="Arial"/>
                <a:ea typeface="+mn-ea"/>
                <a:cs typeface="+mn-cs"/>
              </a:endParaRPr>
            </a:p>
          </p:txBody>
        </p:sp>
        <p:cxnSp>
          <p:nvCxnSpPr>
            <p:cNvPr id="12" name="btfpColumnHeaderBoxLine693473">
              <a:extLst>
                <a:ext uri="{FF2B5EF4-FFF2-40B4-BE49-F238E27FC236}">
                  <a16:creationId xmlns:a16="http://schemas.microsoft.com/office/drawing/2014/main" id="{4FE9258C-A07E-E991-CCEF-A944D9A9A390}"/>
                </a:ext>
              </a:extLst>
            </p:cNvPr>
            <p:cNvCxnSpPr/>
            <p:nvPr/>
          </p:nvCxnSpPr>
          <p:spPr bwMode="gray">
            <a:xfrm>
              <a:off x="330200" y="1577662"/>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13" name="btfpColumnHeaderBox693473">
            <a:extLst>
              <a:ext uri="{FF2B5EF4-FFF2-40B4-BE49-F238E27FC236}">
                <a16:creationId xmlns:a16="http://schemas.microsoft.com/office/drawing/2014/main" id="{9FE43968-9E47-A561-787D-27A249913D28}"/>
              </a:ext>
            </a:extLst>
          </p:cNvPr>
          <p:cNvGrpSpPr/>
          <p:nvPr>
            <p:custDataLst>
              <p:tags r:id="rId4"/>
            </p:custDataLst>
          </p:nvPr>
        </p:nvGrpSpPr>
        <p:grpSpPr>
          <a:xfrm>
            <a:off x="330200" y="1782523"/>
            <a:ext cx="3482975" cy="291303"/>
            <a:chOff x="330200" y="1286359"/>
            <a:chExt cx="5495528" cy="291303"/>
          </a:xfrm>
        </p:grpSpPr>
        <p:sp>
          <p:nvSpPr>
            <p:cNvPr id="14" name="btfpColumnHeaderBoxText693473">
              <a:extLst>
                <a:ext uri="{FF2B5EF4-FFF2-40B4-BE49-F238E27FC236}">
                  <a16:creationId xmlns:a16="http://schemas.microsoft.com/office/drawing/2014/main" id="{5A4B546E-2F6E-67CF-DB24-035C5DBA124D}"/>
                </a:ext>
              </a:extLst>
            </p:cNvPr>
            <p:cNvSpPr txBox="1"/>
            <p:nvPr/>
          </p:nvSpPr>
          <p:spPr bwMode="gray">
            <a:xfrm>
              <a:off x="330200" y="1286359"/>
              <a:ext cx="5495528" cy="288219"/>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lang="en-US" sz="1400" b="1">
                  <a:solidFill>
                    <a:srgbClr val="000000"/>
                  </a:solidFill>
                  <a:latin typeface="Arial"/>
                </a:rPr>
                <a:t>Goal</a:t>
              </a:r>
              <a:endParaRPr kumimoji="0" lang="en-US" sz="1400" b="1" i="0" u="none" strike="noStrike" kern="1200" cap="none" spc="0" normalizeH="0" baseline="0" noProof="0">
                <a:ln>
                  <a:noFill/>
                </a:ln>
                <a:solidFill>
                  <a:srgbClr val="000000"/>
                </a:solidFill>
                <a:effectLst/>
                <a:uLnTx/>
                <a:uFillTx/>
                <a:latin typeface="Arial"/>
                <a:ea typeface="+mn-ea"/>
                <a:cs typeface="+mn-cs"/>
              </a:endParaRPr>
            </a:p>
          </p:txBody>
        </p:sp>
        <p:cxnSp>
          <p:nvCxnSpPr>
            <p:cNvPr id="15" name="btfpColumnHeaderBoxLine693473">
              <a:extLst>
                <a:ext uri="{FF2B5EF4-FFF2-40B4-BE49-F238E27FC236}">
                  <a16:creationId xmlns:a16="http://schemas.microsoft.com/office/drawing/2014/main" id="{AEF38012-A776-431E-9120-74767B14101D}"/>
                </a:ext>
              </a:extLst>
            </p:cNvPr>
            <p:cNvCxnSpPr/>
            <p:nvPr/>
          </p:nvCxnSpPr>
          <p:spPr bwMode="gray">
            <a:xfrm>
              <a:off x="330200" y="1577662"/>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283EDCE6-58E8-7969-9010-9BD0AAA7C4DF}"/>
              </a:ext>
            </a:extLst>
          </p:cNvPr>
          <p:cNvSpPr/>
          <p:nvPr/>
        </p:nvSpPr>
        <p:spPr bwMode="gray">
          <a:xfrm>
            <a:off x="301706" y="1418915"/>
            <a:ext cx="11588589" cy="272299"/>
          </a:xfrm>
          <a:prstGeom prst="rect">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400" b="1" dirty="0"/>
              <a:t>EU is ahead on framework development and regulation of CCUS; direct investments and incentives are lagging behind</a:t>
            </a:r>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17" name="btfpBulletedList239144">
            <a:extLst>
              <a:ext uri="{FF2B5EF4-FFF2-40B4-BE49-F238E27FC236}">
                <a16:creationId xmlns:a16="http://schemas.microsoft.com/office/drawing/2014/main" id="{47B0C3D0-4435-97D5-9A47-E02C8B42B918}"/>
              </a:ext>
            </a:extLst>
          </p:cNvPr>
          <p:cNvSpPr txBox="1"/>
          <p:nvPr>
            <p:custDataLst>
              <p:tags r:id="rId5"/>
            </p:custDataLst>
          </p:nvPr>
        </p:nvSpPr>
        <p:spPr bwMode="gray">
          <a:xfrm>
            <a:off x="330200" y="3314316"/>
            <a:ext cx="3482975" cy="1488475"/>
          </a:xfrm>
          <a:prstGeom prst="rect">
            <a:avLst/>
          </a:prstGeom>
          <a:noFill/>
        </p:spPr>
        <p:txBody>
          <a:bodyPr vert="horz" wrap="square" lIns="36000" tIns="36000" rIns="36000" bIns="36000" rtlCol="0" anchor="t">
            <a:spAutoFit/>
          </a:bodyPr>
          <a:lstStyle/>
          <a:p>
            <a:pPr marL="177800" marR="0" lvl="0" indent="-177800" algn="l" defTabSz="711200" rtl="0" eaLnBrk="1" fontAlgn="auto" latinLnBrk="0" hangingPunct="1">
              <a:lnSpc>
                <a:spcPct val="100000"/>
              </a:lnSpc>
              <a:spcBef>
                <a:spcPts val="900"/>
              </a:spcBef>
              <a:spcAft>
                <a:spcPts val="0"/>
              </a:spcAft>
              <a:buClrTx/>
              <a:buSzTx/>
              <a:buFontTx/>
              <a:buChar char="•"/>
              <a:tabLst/>
              <a:defRPr/>
            </a:pPr>
            <a:r>
              <a:rPr lang="en-US" sz="1100" b="1" dirty="0"/>
              <a:t>Initial deployment is focused on hard-to-abate sectors</a:t>
            </a:r>
            <a:r>
              <a:rPr lang="en-US" sz="1100" dirty="0"/>
              <a:t> like cement and steel production.</a:t>
            </a:r>
          </a:p>
          <a:p>
            <a:pPr marL="177800" marR="0" lvl="0" indent="-177800" algn="l" defTabSz="711200" rtl="0" eaLnBrk="1" fontAlgn="auto" latinLnBrk="0" hangingPunct="1">
              <a:lnSpc>
                <a:spcPct val="100000"/>
              </a:lnSpc>
              <a:spcBef>
                <a:spcPts val="900"/>
              </a:spcBef>
              <a:spcAft>
                <a:spcPts val="0"/>
              </a:spcAft>
              <a:buClrTx/>
              <a:buSzTx/>
              <a:buFontTx/>
              <a:buChar char="•"/>
              <a:tabLst/>
              <a:defRPr/>
            </a:pPr>
            <a:r>
              <a:rPr lang="en-US" sz="1100" dirty="0">
                <a:solidFill>
                  <a:srgbClr val="000000"/>
                </a:solidFill>
                <a:latin typeface="Arial"/>
                <a:cs typeface="Arial"/>
              </a:rPr>
              <a:t>TSOs and other players along the energy value chain are expected to participate in phase 2.</a:t>
            </a:r>
          </a:p>
          <a:p>
            <a:pPr marL="177800" marR="0" lvl="0" indent="-177800" algn="l" defTabSz="711200" rtl="0" eaLnBrk="1" fontAlgn="auto" latinLnBrk="0" hangingPunct="1">
              <a:lnSpc>
                <a:spcPct val="100000"/>
              </a:lnSpc>
              <a:spcBef>
                <a:spcPts val="900"/>
              </a:spcBef>
              <a:spcAft>
                <a:spcPts val="0"/>
              </a:spcAft>
              <a:buClrTx/>
              <a:buSzTx/>
              <a:buFontTx/>
              <a:buChar char="•"/>
              <a:tabLst/>
              <a:defRPr/>
            </a:pPr>
            <a:r>
              <a:rPr lang="en-US" sz="1100" b="1" dirty="0">
                <a:solidFill>
                  <a:srgbClr val="000000"/>
                </a:solidFill>
                <a:latin typeface="Arial"/>
                <a:cs typeface="Arial"/>
              </a:rPr>
              <a:t>The primary focus </a:t>
            </a:r>
            <a:r>
              <a:rPr lang="en-US" sz="1100" dirty="0">
                <a:solidFill>
                  <a:srgbClr val="000000"/>
                </a:solidFill>
                <a:latin typeface="Arial"/>
                <a:cs typeface="Arial"/>
              </a:rPr>
              <a:t>is on</a:t>
            </a:r>
            <a:r>
              <a:rPr lang="en-US" sz="1100" b="1" dirty="0">
                <a:solidFill>
                  <a:srgbClr val="000000"/>
                </a:solidFill>
                <a:latin typeface="Arial"/>
                <a:cs typeface="Arial"/>
              </a:rPr>
              <a:t> development of transport and storage infrastructure </a:t>
            </a:r>
            <a:r>
              <a:rPr lang="en-US" sz="1100" dirty="0">
                <a:solidFill>
                  <a:srgbClr val="000000"/>
                </a:solidFill>
                <a:latin typeface="Arial"/>
                <a:cs typeface="Arial"/>
              </a:rPr>
              <a:t>prior to implementation of the CCUS tech.</a:t>
            </a:r>
          </a:p>
        </p:txBody>
      </p:sp>
      <p:sp>
        <p:nvSpPr>
          <p:cNvPr id="18" name="btfpBulletedList239144">
            <a:extLst>
              <a:ext uri="{FF2B5EF4-FFF2-40B4-BE49-F238E27FC236}">
                <a16:creationId xmlns:a16="http://schemas.microsoft.com/office/drawing/2014/main" id="{00952257-D1F9-1EFB-4994-437C83FFEE20}"/>
              </a:ext>
            </a:extLst>
          </p:cNvPr>
          <p:cNvSpPr txBox="1"/>
          <p:nvPr>
            <p:custDataLst>
              <p:tags r:id="rId6"/>
            </p:custDataLst>
          </p:nvPr>
        </p:nvSpPr>
        <p:spPr bwMode="gray">
          <a:xfrm>
            <a:off x="8363709" y="3314316"/>
            <a:ext cx="3482975" cy="1580808"/>
          </a:xfrm>
          <a:prstGeom prst="rect">
            <a:avLst/>
          </a:prstGeom>
          <a:noFill/>
        </p:spPr>
        <p:txBody>
          <a:bodyPr vert="horz" wrap="square" lIns="36000" tIns="36000" rIns="36000" bIns="36000" rtlCol="0" anchor="t">
            <a:sp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lang="en-US" sz="1100" b="1" dirty="0"/>
              <a:t>The EU Innovation Fund dedicated €1.4 billion </a:t>
            </a:r>
            <a:r>
              <a:rPr lang="en-US" sz="1100" dirty="0"/>
              <a:t>to support </a:t>
            </a:r>
            <a:r>
              <a:rPr lang="en-US" sz="1100" b="1" dirty="0"/>
              <a:t>CCUS R&amp;D</a:t>
            </a:r>
            <a:r>
              <a:rPr lang="en-US" sz="1100" dirty="0"/>
              <a:t> efforts in European countries and </a:t>
            </a:r>
            <a:r>
              <a:rPr lang="en-US" sz="1100" b="1" dirty="0"/>
              <a:t>development of pilot projects </a:t>
            </a:r>
            <a:r>
              <a:rPr lang="en-US" sz="1100" dirty="0"/>
              <a:t>across the CCUS value chain.</a:t>
            </a:r>
          </a:p>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lang="en-US" sz="1100" b="1" dirty="0"/>
              <a:t>Connecting Europe Facility</a:t>
            </a:r>
            <a:r>
              <a:rPr lang="en-US" sz="1100" dirty="0"/>
              <a:t>, an EU Commission fund,</a:t>
            </a:r>
            <a:r>
              <a:rPr lang="en-US" sz="1100" b="1" dirty="0"/>
              <a:t> dedicated €0.5B to develop CO</a:t>
            </a:r>
            <a:r>
              <a:rPr lang="en-US" sz="1100" b="1" baseline="-25000" dirty="0"/>
              <a:t>2 </a:t>
            </a:r>
            <a:r>
              <a:rPr lang="en-US" sz="1100" b="1" dirty="0"/>
              <a:t>transport and storage network and infrastructure </a:t>
            </a:r>
            <a:r>
              <a:rPr lang="en-US" sz="1100" dirty="0"/>
              <a:t>across EU countries.</a:t>
            </a:r>
          </a:p>
        </p:txBody>
      </p:sp>
      <p:sp>
        <p:nvSpPr>
          <p:cNvPr id="19" name="btfpBulletedList239144">
            <a:extLst>
              <a:ext uri="{FF2B5EF4-FFF2-40B4-BE49-F238E27FC236}">
                <a16:creationId xmlns:a16="http://schemas.microsoft.com/office/drawing/2014/main" id="{C0CCD7EF-63D9-B81B-2246-70221C8FBD98}"/>
              </a:ext>
            </a:extLst>
          </p:cNvPr>
          <p:cNvSpPr txBox="1"/>
          <p:nvPr>
            <p:custDataLst>
              <p:tags r:id="rId7"/>
            </p:custDataLst>
          </p:nvPr>
        </p:nvSpPr>
        <p:spPr bwMode="gray">
          <a:xfrm>
            <a:off x="4133585" y="3314316"/>
            <a:ext cx="3482975" cy="1411531"/>
          </a:xfrm>
          <a:prstGeom prst="rect">
            <a:avLst/>
          </a:prstGeom>
          <a:noFill/>
        </p:spPr>
        <p:txBody>
          <a:bodyPr vert="horz" wrap="square" lIns="36000" tIns="36000" rIns="36000" bIns="36000" rtlCol="0" anchor="t">
            <a:spAutoFit/>
          </a:bodyPr>
          <a:lstStyle/>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Net-Zero Industry Act:</a:t>
            </a:r>
          </a:p>
          <a:p>
            <a:pPr marL="635000" lvl="1" indent="-177800" defTabSz="711200">
              <a:spcBef>
                <a:spcPts val="600"/>
              </a:spcBef>
              <a:buFontTx/>
              <a:buChar char="•"/>
              <a:defRPr/>
            </a:pPr>
            <a:r>
              <a:rPr lang="en-US" sz="1100" b="1" dirty="0">
                <a:solidFill>
                  <a:srgbClr val="000000"/>
                </a:solidFill>
                <a:latin typeface="Arial"/>
              </a:rPr>
              <a:t>Identifies CCUS</a:t>
            </a:r>
            <a:r>
              <a:rPr lang="en-US" sz="1100" dirty="0">
                <a:solidFill>
                  <a:srgbClr val="000000"/>
                </a:solidFill>
                <a:latin typeface="Arial"/>
              </a:rPr>
              <a:t> as a key technology and mandates EU countries to invest into CCUS technology across hard-to-abate industries</a:t>
            </a:r>
          </a:p>
          <a:p>
            <a:pPr marL="635000" lvl="1" indent="-177800" defTabSz="711200">
              <a:spcBef>
                <a:spcPts val="600"/>
              </a:spcBef>
              <a:buFontTx/>
              <a:buChar char="•"/>
              <a:defRPr/>
            </a:pPr>
            <a:r>
              <a:rPr lang="en-US" altLang="zh-CN" sz="1100" dirty="0"/>
              <a:t>Mandates the 50 Mt of annual CO₂ injection capacity target by 2030 and streamlines permitting for strategic projects</a:t>
            </a:r>
          </a:p>
        </p:txBody>
      </p:sp>
      <p:sp>
        <p:nvSpPr>
          <p:cNvPr id="20" name="Rectangle 19">
            <a:extLst>
              <a:ext uri="{FF2B5EF4-FFF2-40B4-BE49-F238E27FC236}">
                <a16:creationId xmlns:a16="http://schemas.microsoft.com/office/drawing/2014/main" id="{46AE9D02-FF42-73A9-3AC9-279752A684A9}"/>
              </a:ext>
            </a:extLst>
          </p:cNvPr>
          <p:cNvSpPr/>
          <p:nvPr/>
        </p:nvSpPr>
        <p:spPr bwMode="gray">
          <a:xfrm>
            <a:off x="382283" y="2142552"/>
            <a:ext cx="3378808" cy="9601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600"/>
              </a:spcBef>
              <a:spcAft>
                <a:spcPts val="0"/>
              </a:spcAft>
              <a:buClrTx/>
              <a:buSzTx/>
              <a:buFontTx/>
              <a:buNone/>
              <a:tabLst/>
              <a:defRPr/>
            </a:pPr>
            <a:r>
              <a:rPr lang="en-US" sz="2800" b="1" dirty="0">
                <a:solidFill>
                  <a:schemeClr val="accent5"/>
                </a:solidFill>
                <a:latin typeface="Arial"/>
              </a:rPr>
              <a:t>450 Mt </a:t>
            </a:r>
            <a:r>
              <a:rPr kumimoji="0" lang="en-US" sz="1550" b="0" i="0" u="none" strike="noStrike" kern="1200" cap="none" spc="0" normalizeH="0" baseline="0" noProof="0" dirty="0">
                <a:ln>
                  <a:noFill/>
                </a:ln>
                <a:solidFill>
                  <a:srgbClr val="002230"/>
                </a:solidFill>
                <a:effectLst/>
                <a:uLnTx/>
                <a:uFillTx/>
                <a:latin typeface="Arial"/>
                <a:ea typeface="+mn-ea"/>
                <a:cs typeface="+mn-cs"/>
              </a:rPr>
              <a:t>CO</a:t>
            </a:r>
            <a:r>
              <a:rPr kumimoji="0" lang="en-US" sz="1550" b="0" i="0" u="none" strike="noStrike" kern="1200" cap="none" spc="0" normalizeH="0" baseline="-25000" noProof="0" dirty="0">
                <a:ln>
                  <a:noFill/>
                </a:ln>
                <a:solidFill>
                  <a:srgbClr val="002230"/>
                </a:solidFill>
                <a:effectLst/>
                <a:uLnTx/>
                <a:uFillTx/>
                <a:latin typeface="Arial"/>
                <a:ea typeface="+mn-ea"/>
                <a:cs typeface="+mn-cs"/>
              </a:rPr>
              <a:t>2</a:t>
            </a:r>
            <a:r>
              <a:rPr kumimoji="0" lang="en-US" sz="1550" b="0" i="0" u="none" strike="noStrike" kern="1200" cap="none" spc="0" normalizeH="0" baseline="0" noProof="0" dirty="0">
                <a:ln>
                  <a:noFill/>
                </a:ln>
                <a:solidFill>
                  <a:srgbClr val="002230"/>
                </a:solidFill>
                <a:effectLst/>
                <a:uLnTx/>
                <a:uFillTx/>
                <a:latin typeface="Arial"/>
                <a:ea typeface="+mn-ea"/>
                <a:cs typeface="+mn-cs"/>
              </a:rPr>
              <a:t>/year</a:t>
            </a:r>
            <a:endParaRPr kumimoji="0" lang="en-US" sz="1550" b="0" i="0" u="none" strike="noStrike" kern="1200" cap="none" spc="0" normalizeH="0" baseline="-25000" noProof="0" dirty="0">
              <a:ln>
                <a:noFill/>
              </a:ln>
              <a:solidFill>
                <a:srgbClr val="002230"/>
              </a:solidFill>
              <a:effectLst/>
              <a:uLnTx/>
              <a:uFillTx/>
              <a:latin typeface="Arial"/>
              <a:ea typeface="+mn-ea"/>
              <a:cs typeface="+mn-cs"/>
            </a:endParaRPr>
          </a:p>
          <a:p>
            <a:pPr marL="0" marR="0" lvl="0" indent="0" algn="ctr" defTabSz="711200" rtl="0" eaLnBrk="1" fontAlgn="auto" latinLnBrk="0" hangingPunct="1">
              <a:lnSpc>
                <a:spcPct val="100000"/>
              </a:lnSpc>
              <a:spcBef>
                <a:spcPts val="600"/>
              </a:spcBef>
              <a:spcAft>
                <a:spcPts val="0"/>
              </a:spcAft>
              <a:buClrTx/>
              <a:buSzTx/>
              <a:buFontTx/>
              <a:buNone/>
              <a:tabLst/>
              <a:defRPr/>
            </a:pPr>
            <a:r>
              <a:rPr lang="en-US" sz="1100" dirty="0">
                <a:solidFill>
                  <a:srgbClr val="000000"/>
                </a:solidFill>
                <a:latin typeface="Arial"/>
              </a:rPr>
              <a:t>expected to be </a:t>
            </a:r>
            <a:r>
              <a:rPr kumimoji="0" lang="en-US" sz="1100" b="1" i="0" u="none" strike="noStrike" kern="1200" cap="none" spc="0" normalizeH="0" baseline="0" noProof="0" dirty="0">
                <a:ln>
                  <a:noFill/>
                </a:ln>
                <a:solidFill>
                  <a:srgbClr val="000000"/>
                </a:solidFill>
                <a:effectLst/>
                <a:uLnTx/>
                <a:uFillTx/>
                <a:latin typeface="Arial"/>
                <a:ea typeface="+mn-ea"/>
                <a:cs typeface="+mn-cs"/>
              </a:rPr>
              <a:t>captured by 2050 </a:t>
            </a:r>
            <a:r>
              <a:rPr lang="en-US" sz="1100" b="1" dirty="0">
                <a:solidFill>
                  <a:srgbClr val="000000"/>
                </a:solidFill>
                <a:latin typeface="Arial"/>
              </a:rPr>
              <a:t>through various CCUS projects across the EU</a:t>
            </a:r>
            <a:r>
              <a:rPr kumimoji="0" lang="en-US" sz="1100" b="1" i="0" u="none" strike="noStrike" kern="1200" cap="none" spc="0" normalizeH="0" baseline="0" noProof="0" dirty="0">
                <a:ln>
                  <a:noFill/>
                </a:ln>
                <a:solidFill>
                  <a:srgbClr val="000000"/>
                </a:solidFill>
                <a:effectLst/>
                <a:uLnTx/>
                <a:uFillTx/>
                <a:latin typeface="Arial"/>
                <a:ea typeface="+mn-ea"/>
                <a:cs typeface="+mn-cs"/>
              </a:rPr>
              <a:t>,</a:t>
            </a:r>
            <a:r>
              <a:rPr kumimoji="0" lang="en-US" sz="1100" b="0" i="0" u="none" strike="noStrike" kern="1200" cap="none" spc="0" normalizeH="0" baseline="0" noProof="0" dirty="0">
                <a:ln>
                  <a:noFill/>
                </a:ln>
                <a:solidFill>
                  <a:srgbClr val="000000"/>
                </a:solidFill>
                <a:effectLst/>
                <a:uLnTx/>
                <a:uFillTx/>
                <a:latin typeface="Arial"/>
                <a:ea typeface="+mn-ea"/>
                <a:cs typeface="+mn-cs"/>
              </a:rPr>
              <a:t> with anticipated capture of </a:t>
            </a:r>
            <a:r>
              <a:rPr kumimoji="0" lang="en-US" sz="1100" b="1" i="0" u="none" strike="noStrike" kern="1200" cap="none" spc="0" normalizeH="0" baseline="0" noProof="0" dirty="0">
                <a:ln>
                  <a:noFill/>
                </a:ln>
                <a:solidFill>
                  <a:srgbClr val="000000"/>
                </a:solidFill>
                <a:effectLst/>
                <a:uLnTx/>
                <a:uFillTx/>
                <a:latin typeface="Arial"/>
                <a:ea typeface="+mn-ea"/>
                <a:cs typeface="+mn-cs"/>
              </a:rPr>
              <a:t>50 MtCO</a:t>
            </a:r>
            <a:r>
              <a:rPr kumimoji="0" lang="en-US" sz="1100" b="1" i="0" u="none" strike="noStrike" kern="1200" cap="none" spc="0" normalizeH="0" baseline="-25000" noProof="0" dirty="0">
                <a:ln>
                  <a:noFill/>
                </a:ln>
                <a:solidFill>
                  <a:srgbClr val="000000"/>
                </a:solidFill>
                <a:effectLst/>
                <a:uLnTx/>
                <a:uFillTx/>
                <a:latin typeface="Arial"/>
                <a:ea typeface="+mn-ea"/>
                <a:cs typeface="+mn-cs"/>
              </a:rPr>
              <a:t>2 </a:t>
            </a:r>
            <a:r>
              <a:rPr kumimoji="0" lang="en-US" sz="1100" b="1" i="0" u="none" strike="noStrike" kern="1200" cap="none" spc="0" normalizeH="0" baseline="0" noProof="0" dirty="0">
                <a:ln>
                  <a:noFill/>
                </a:ln>
                <a:solidFill>
                  <a:srgbClr val="000000"/>
                </a:solidFill>
                <a:effectLst/>
                <a:uLnTx/>
                <a:uFillTx/>
                <a:latin typeface="Arial"/>
                <a:ea typeface="+mn-ea"/>
                <a:cs typeface="+mn-cs"/>
              </a:rPr>
              <a:t>per year by 2030</a:t>
            </a:r>
            <a:endParaRPr kumimoji="0" lang="en-US" sz="1100" b="1" i="0" u="none" strike="noStrike" kern="1200" cap="none" spc="0" normalizeH="0" baseline="0" noProof="0" dirty="0">
              <a:ln>
                <a:noFill/>
              </a:ln>
              <a:solidFill>
                <a:srgbClr val="000000"/>
              </a:solidFill>
              <a:effectLst/>
              <a:uLnTx/>
              <a:uFillTx/>
              <a:latin typeface="Arial"/>
              <a:ea typeface="+mn-ea"/>
              <a:cs typeface="Arial"/>
            </a:endParaRPr>
          </a:p>
        </p:txBody>
      </p:sp>
      <p:sp>
        <p:nvSpPr>
          <p:cNvPr id="21" name="Rectangle 20">
            <a:extLst>
              <a:ext uri="{FF2B5EF4-FFF2-40B4-BE49-F238E27FC236}">
                <a16:creationId xmlns:a16="http://schemas.microsoft.com/office/drawing/2014/main" id="{214373D7-D074-E676-BC0A-1EA46EFFC8F2}"/>
              </a:ext>
            </a:extLst>
          </p:cNvPr>
          <p:cNvSpPr/>
          <p:nvPr/>
        </p:nvSpPr>
        <p:spPr bwMode="gray">
          <a:xfrm>
            <a:off x="4001845" y="2142552"/>
            <a:ext cx="3776890" cy="11273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defTabSz="711200">
              <a:spcBef>
                <a:spcPts val="600"/>
              </a:spcBef>
              <a:defRPr/>
            </a:pPr>
            <a:r>
              <a:rPr lang="en-US" sz="2800" b="1" dirty="0">
                <a:solidFill>
                  <a:schemeClr val="accent5"/>
                </a:solidFill>
                <a:latin typeface="Arial"/>
              </a:rPr>
              <a:t>3</a:t>
            </a:r>
            <a:r>
              <a:rPr lang="en-US" sz="2800" b="1" dirty="0">
                <a:solidFill>
                  <a:srgbClr val="002230"/>
                </a:solidFill>
                <a:latin typeface="Arial"/>
              </a:rPr>
              <a:t> </a:t>
            </a:r>
            <a:r>
              <a:rPr lang="en-US" sz="1550" dirty="0">
                <a:solidFill>
                  <a:srgbClr val="002230"/>
                </a:solidFill>
                <a:latin typeface="Arial"/>
              </a:rPr>
              <a:t>existing directives and industry acts</a:t>
            </a:r>
            <a:endParaRPr kumimoji="0" lang="en-US" sz="1550" b="1" i="0" u="none" strike="noStrike" kern="1200" cap="none" spc="0" normalizeH="0" baseline="0" noProof="0" dirty="0">
              <a:ln>
                <a:noFill/>
              </a:ln>
              <a:solidFill>
                <a:srgbClr val="002230"/>
              </a:solidFill>
              <a:effectLst/>
              <a:uLnTx/>
              <a:uFillTx/>
              <a:latin typeface="Arial"/>
              <a:ea typeface="+mn-ea"/>
              <a:cs typeface="+mn-cs"/>
            </a:endParaRPr>
          </a:p>
          <a:p>
            <a:pPr algn="ctr" defTabSz="711200">
              <a:spcBef>
                <a:spcPts val="600"/>
              </a:spcBef>
              <a:defRPr/>
            </a:pPr>
            <a:r>
              <a:rPr kumimoji="0" lang="en-US" sz="1550" b="1" i="0" u="none" strike="noStrike" kern="1200" cap="none" spc="0" normalizeH="0" baseline="0" noProof="0" dirty="0">
                <a:ln>
                  <a:noFill/>
                </a:ln>
                <a:solidFill>
                  <a:srgbClr val="009BDB"/>
                </a:solidFill>
                <a:effectLst/>
                <a:uLnTx/>
                <a:uFillTx/>
                <a:latin typeface="Arial"/>
                <a:ea typeface="+mn-ea"/>
                <a:cs typeface="+mn-cs"/>
              </a:rPr>
              <a:t> </a:t>
            </a:r>
            <a:r>
              <a:rPr kumimoji="0" lang="en-US" sz="1100" b="1" i="0" u="none" strike="noStrike" kern="1200" cap="none" spc="0" normalizeH="0" baseline="0" noProof="0" dirty="0">
                <a:ln>
                  <a:noFill/>
                </a:ln>
                <a:solidFill>
                  <a:schemeClr val="tx1"/>
                </a:solidFill>
                <a:effectLst/>
                <a:uLnTx/>
                <a:uFillTx/>
                <a:latin typeface="Arial"/>
                <a:ea typeface="+mn-ea"/>
                <a:cs typeface="+mn-cs"/>
              </a:rPr>
              <a:t>regulating the development and implementation of CCUS and regulating the geological storage of the carbon captured by the CCUS technologies</a:t>
            </a:r>
            <a:endParaRPr kumimoji="0" lang="en-US" sz="1100" i="1" u="none" strike="noStrike" kern="1200" cap="none" spc="0" normalizeH="0" baseline="0" noProof="0" dirty="0">
              <a:ln>
                <a:noFill/>
              </a:ln>
              <a:solidFill>
                <a:schemeClr val="tx1"/>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F3CA0E0B-FAB1-5BD2-1064-B5C1E0E063A0}"/>
              </a:ext>
            </a:extLst>
          </p:cNvPr>
          <p:cNvSpPr/>
          <p:nvPr/>
        </p:nvSpPr>
        <p:spPr bwMode="gray">
          <a:xfrm>
            <a:off x="8354631" y="2142552"/>
            <a:ext cx="3516001" cy="11273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600"/>
              </a:spcBef>
              <a:spcAft>
                <a:spcPts val="0"/>
              </a:spcAft>
              <a:buClrTx/>
              <a:buSzTx/>
              <a:buFontTx/>
              <a:buNone/>
              <a:tabLst/>
              <a:defRPr/>
            </a:pPr>
            <a:r>
              <a:rPr lang="en-US" sz="2800" b="1" dirty="0">
                <a:solidFill>
                  <a:schemeClr val="accent5"/>
                </a:solidFill>
                <a:latin typeface="Arial"/>
              </a:rPr>
              <a:t>€2</a:t>
            </a:r>
            <a:r>
              <a:rPr kumimoji="0" lang="en-US" sz="2800" b="1" i="0" u="none" strike="noStrike" kern="1200" cap="none" spc="0" normalizeH="0" baseline="0" noProof="0" dirty="0">
                <a:ln>
                  <a:noFill/>
                </a:ln>
                <a:solidFill>
                  <a:schemeClr val="accent5"/>
                </a:solidFill>
                <a:effectLst/>
                <a:uLnTx/>
                <a:uFillTx/>
                <a:latin typeface="Arial"/>
                <a:ea typeface="+mn-ea"/>
                <a:cs typeface="+mn-cs"/>
              </a:rPr>
              <a:t> billion</a:t>
            </a:r>
            <a:endParaRPr kumimoji="0" lang="en-US" sz="1550" b="0" i="0" u="none" strike="noStrike" kern="1200" cap="none" spc="0" normalizeH="0" baseline="0" noProof="0" dirty="0">
              <a:ln>
                <a:noFill/>
              </a:ln>
              <a:solidFill>
                <a:schemeClr val="accent5"/>
              </a:solidFill>
              <a:effectLst/>
              <a:uLnTx/>
              <a:uFillTx/>
              <a:latin typeface="Arial"/>
              <a:ea typeface="+mn-ea"/>
              <a:cs typeface="+mn-cs"/>
            </a:endParaRPr>
          </a:p>
          <a:p>
            <a:pPr marL="0" marR="0" lvl="0" indent="0" algn="ctr" defTabSz="711200" rtl="0" eaLnBrk="1" fontAlgn="auto" latinLnBrk="0" hangingPunct="1">
              <a:lnSpc>
                <a:spcPct val="100000"/>
              </a:lnSpc>
              <a:spcBef>
                <a:spcPts val="600"/>
              </a:spcBef>
              <a:spcAft>
                <a:spcPts val="0"/>
              </a:spcAft>
              <a:buClrTx/>
              <a:buSzTx/>
              <a:buFontTx/>
              <a:buNone/>
              <a:tabLst/>
              <a:defRPr/>
            </a:pPr>
            <a:r>
              <a:rPr lang="en-US" sz="1100" b="1" dirty="0">
                <a:solidFill>
                  <a:srgbClr val="000000"/>
                </a:solidFill>
                <a:latin typeface="Arial"/>
              </a:rPr>
              <a:t>across various European funds and EU Parliament subsidies</a:t>
            </a:r>
            <a:endParaRPr kumimoji="0" lang="en-US" sz="1100" i="1" u="none" strike="noStrike" kern="1200" cap="none" spc="0" normalizeH="0" baseline="0" noProof="0" dirty="0">
              <a:ln>
                <a:noFill/>
              </a:ln>
              <a:solidFill>
                <a:srgbClr val="000000"/>
              </a:solidFill>
              <a:effectLst/>
              <a:uLnTx/>
              <a:uFillTx/>
              <a:latin typeface="Arial"/>
              <a:ea typeface="+mn-ea"/>
              <a:cs typeface="Arial"/>
            </a:endParaRPr>
          </a:p>
        </p:txBody>
      </p:sp>
      <p:sp>
        <p:nvSpPr>
          <p:cNvPr id="25" name="btfpNotesBox368131">
            <a:hlinkClick r:id="rId12"/>
            <a:extLst>
              <a:ext uri="{FF2B5EF4-FFF2-40B4-BE49-F238E27FC236}">
                <a16:creationId xmlns:a16="http://schemas.microsoft.com/office/drawing/2014/main" id="{A8C600EB-C3E0-46D5-AE7F-7AF42F708B3B}"/>
              </a:ext>
            </a:extLst>
          </p:cNvPr>
          <p:cNvSpPr txBox="1"/>
          <p:nvPr>
            <p:custDataLst>
              <p:tags r:id="rId8"/>
            </p:custDataLst>
          </p:nvPr>
        </p:nvSpPr>
        <p:spPr bwMode="gray">
          <a:xfrm>
            <a:off x="330199" y="6272785"/>
            <a:ext cx="9156701" cy="492443"/>
          </a:xfrm>
          <a:prstGeom prst="rect">
            <a:avLst/>
          </a:prstGeom>
          <a:noFill/>
        </p:spPr>
        <p:txBody>
          <a:bodyPr vert="horz" wrap="square" lIns="0" tIns="0" rIns="0" bIns="0" rtlCol="0" anchor="b">
            <a:spAutoFit/>
          </a:bodyPr>
          <a:lstStyle/>
          <a:p>
            <a:pPr defTabSz="711200">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defTabSz="711200">
              <a:defRPr/>
            </a:pPr>
            <a:endParaRPr lang="en-US" sz="800" dirty="0">
              <a:solidFill>
                <a:srgbClr val="000000"/>
              </a:solidFill>
              <a:latin typeface="Arial"/>
            </a:endParaRPr>
          </a:p>
          <a:p>
            <a:pPr defTabSz="711200">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IEA, </a:t>
            </a:r>
            <a:r>
              <a:rPr lang="en-US" sz="800" dirty="0">
                <a:solidFill>
                  <a:srgbClr val="000000"/>
                </a:solidFill>
                <a:latin typeface="Arial"/>
                <a:hlinkClick r:id="rId13"/>
              </a:rPr>
              <a:t>CCUS Projects Explorer</a:t>
            </a:r>
            <a:r>
              <a:rPr lang="en-US" sz="800" dirty="0">
                <a:solidFill>
                  <a:srgbClr val="000000"/>
                </a:solidFill>
                <a:latin typeface="Arial"/>
              </a:rPr>
              <a:t> (2024); CATF, </a:t>
            </a:r>
            <a:r>
              <a:rPr lang="en-US" sz="800" dirty="0">
                <a:solidFill>
                  <a:srgbClr val="000000"/>
                </a:solidFill>
                <a:latin typeface="Arial"/>
                <a:hlinkClick r:id="rId14"/>
              </a:rPr>
              <a:t>EU pushes forward climate action in Europe with Industrial Carbon Management Strategy </a:t>
            </a:r>
            <a:r>
              <a:rPr lang="en-US" sz="800" dirty="0">
                <a:solidFill>
                  <a:srgbClr val="000000"/>
                </a:solidFill>
                <a:latin typeface="Arial"/>
              </a:rPr>
              <a:t>(2024); </a:t>
            </a:r>
            <a:r>
              <a:rPr lang="en-US" altLang="zh-CN" sz="800" dirty="0"/>
              <a:t>EC, </a:t>
            </a:r>
            <a:r>
              <a:rPr lang="en-US" altLang="zh-CN" sz="800" dirty="0">
                <a:hlinkClick r:id="rId15"/>
              </a:rPr>
              <a:t>Industrial Carbon Management </a:t>
            </a:r>
            <a:r>
              <a:rPr lang="en-US" altLang="zh-CN" sz="800" dirty="0"/>
              <a:t>(2025).</a:t>
            </a:r>
            <a:endParaRPr lang="en-US" sz="800" b="0" i="0" u="none" strike="noStrike" kern="1200" cap="none" spc="0" normalizeH="0" baseline="0" noProof="0" dirty="0">
              <a:ln>
                <a:noFill/>
              </a:ln>
              <a:solidFill>
                <a:srgbClr val="000000"/>
              </a:solidFill>
              <a:effectLst/>
              <a:uLnTx/>
              <a:uFillTx/>
              <a:latin typeface="Arial"/>
              <a:cs typeface="Arial"/>
            </a:endParaRP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lang="en-US" sz="800" dirty="0">
                <a:solidFill>
                  <a:srgbClr val="000000"/>
                </a:solidFill>
                <a:latin typeface="Arial"/>
              </a:rPr>
              <a:t>Petr </a:t>
            </a:r>
            <a:r>
              <a:rPr lang="en-US" sz="800" dirty="0" err="1">
                <a:solidFill>
                  <a:srgbClr val="000000"/>
                </a:solidFill>
                <a:latin typeface="Arial"/>
              </a:rPr>
              <a:t>Jenicek</a:t>
            </a:r>
            <a:r>
              <a:rPr lang="en-US" sz="800" dirty="0">
                <a:solidFill>
                  <a:srgbClr val="000000"/>
                </a:solidFill>
                <a:latin typeface="Aria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Anda Wang, Hyae Ryung Kim, and </a:t>
            </a:r>
            <a:r>
              <a:rPr lang="en-US" sz="800" dirty="0">
                <a:solidFill>
                  <a:srgbClr val="000000"/>
                </a:solidFill>
                <a:hlinkClick r:id="rId16"/>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7"/>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18"/>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文本框 5">
            <a:extLst>
              <a:ext uri="{FF2B5EF4-FFF2-40B4-BE49-F238E27FC236}">
                <a16:creationId xmlns:a16="http://schemas.microsoft.com/office/drawing/2014/main" id="{6D321C72-A133-A160-30D9-FCFFD20B1CF9}"/>
              </a:ext>
            </a:extLst>
          </p:cNvPr>
          <p:cNvSpPr txBox="1"/>
          <p:nvPr/>
        </p:nvSpPr>
        <p:spPr bwMode="gray">
          <a:xfrm>
            <a:off x="406231" y="4984345"/>
            <a:ext cx="11464401" cy="1360235"/>
          </a:xfrm>
          <a:prstGeom prst="rect">
            <a:avLst/>
          </a:prstGeom>
          <a:solidFill>
            <a:schemeClr val="accent5">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lIns="36000" tIns="36000" rIns="36000" bIns="36000" rtlCol="0">
            <a:spAutoFit/>
          </a:bodyPr>
          <a:lstStyle/>
          <a:p>
            <a:pPr marL="171450" indent="-171450">
              <a:buFont typeface="Arial" panose="020B0604020202020204" pitchFamily="34" charset="0"/>
              <a:buChar char="•"/>
            </a:pPr>
            <a:endParaRPr lang="en-US" altLang="zh-CN" sz="1100" b="1" dirty="0"/>
          </a:p>
          <a:p>
            <a:pPr marL="171450" indent="-171450">
              <a:spcAft>
                <a:spcPts val="400"/>
              </a:spcAft>
              <a:buFont typeface="Arial" panose="020B0604020202020204" pitchFamily="34" charset="0"/>
              <a:buChar char="•"/>
            </a:pPr>
            <a:r>
              <a:rPr lang="en-US" altLang="zh-CN" sz="1100" b="1" dirty="0"/>
              <a:t>Creates a direct financial incentive:</a:t>
            </a:r>
            <a:r>
              <a:rPr lang="en-US" altLang="zh-CN" sz="1100" dirty="0"/>
              <a:t> By putting a high price on carbon (often over €80/ton), the EU ETS makes it cheaper for industries to pay for capturing and storing their CO₂ rather than buying expensive permits (EU Allowances) to emit it.</a:t>
            </a:r>
          </a:p>
          <a:p>
            <a:pPr marL="171450" indent="-171450">
              <a:spcAft>
                <a:spcPts val="400"/>
              </a:spcAft>
              <a:buFont typeface="Arial" panose="020B0604020202020204" pitchFamily="34" charset="0"/>
              <a:buChar char="•"/>
            </a:pPr>
            <a:r>
              <a:rPr lang="en-US" altLang="zh-CN" sz="1100" b="1" dirty="0"/>
              <a:t>Protects investment with a carbon border tax (CBAM):</a:t>
            </a:r>
            <a:r>
              <a:rPr lang="en-US" altLang="zh-CN" sz="1100" dirty="0"/>
              <a:t> The Carbon Border Adjustment Mechanism ensures that EU companies investing in CCUS are not undercut by foreign competitors that produce goods with higher emissions, as those imports will face an equivalent carbon price at the border.</a:t>
            </a:r>
          </a:p>
          <a:p>
            <a:pPr marL="171450" indent="-171450">
              <a:spcAft>
                <a:spcPts val="400"/>
              </a:spcAft>
              <a:buFont typeface="Arial" panose="020B0604020202020204" pitchFamily="34" charset="0"/>
              <a:buChar char="•"/>
            </a:pPr>
            <a:r>
              <a:rPr lang="en-US" altLang="zh-CN" sz="1100" b="1" dirty="0"/>
              <a:t>Defines captured CO₂ as </a:t>
            </a:r>
            <a:r>
              <a:rPr lang="en-US" altLang="zh-CN" sz="1100" b="1" i="1" dirty="0"/>
              <a:t>not emitted</a:t>
            </a:r>
            <a:r>
              <a:rPr lang="en-US" altLang="zh-CN" sz="1100" b="1" dirty="0"/>
              <a:t>:</a:t>
            </a:r>
            <a:r>
              <a:rPr lang="en-US" altLang="zh-CN" sz="1100" dirty="0"/>
              <a:t> Under the ETS rules, any CO₂ that is captured and permanently stored does not require a company to surrender a carbon allowance. This is the fundamental rule that makes capturing CO₂ a direct and legally recognized method of compliance.</a:t>
            </a:r>
          </a:p>
        </p:txBody>
      </p:sp>
      <p:sp>
        <p:nvSpPr>
          <p:cNvPr id="24" name="Rectangle 23">
            <a:extLst>
              <a:ext uri="{FF2B5EF4-FFF2-40B4-BE49-F238E27FC236}">
                <a16:creationId xmlns:a16="http://schemas.microsoft.com/office/drawing/2014/main" id="{8F8F1ECA-7A80-4177-BD39-FB90BD12EE61}"/>
              </a:ext>
            </a:extLst>
          </p:cNvPr>
          <p:cNvSpPr/>
          <p:nvPr/>
        </p:nvSpPr>
        <p:spPr bwMode="gray">
          <a:xfrm>
            <a:off x="416687" y="4824273"/>
            <a:ext cx="2560320" cy="317051"/>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CN" sz="1200" b="1" dirty="0"/>
              <a:t>EU’s Carbon Trading Mechanism</a:t>
            </a:r>
          </a:p>
        </p:txBody>
      </p:sp>
    </p:spTree>
    <p:extLst>
      <p:ext uri="{BB962C8B-B14F-4D97-AF65-F5344CB8AC3E}">
        <p14:creationId xmlns:p14="http://schemas.microsoft.com/office/powerpoint/2010/main" val="13422180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937CA-C4A5-D347-F1D3-3FAE4052174F}"/>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F445D54-829E-706E-BEAF-9763D36E0B8E}"/>
              </a:ext>
            </a:extLst>
          </p:cNvPr>
          <p:cNvGraphicFramePr>
            <a:graphicFrameLocks noChangeAspect="1"/>
          </p:cNvGraphicFramePr>
          <p:nvPr>
            <p:custDataLst>
              <p:tags r:id="rId2"/>
            </p:custDataLst>
            <p:extLst>
              <p:ext uri="{D42A27DB-BD31-4B8C-83A1-F6EECF244321}">
                <p14:modId xmlns:p14="http://schemas.microsoft.com/office/powerpoint/2010/main" val="34027501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592" imgH="591" progId="TCLayout.ActiveDocument.1">
                  <p:embed/>
                </p:oleObj>
              </mc:Choice>
              <mc:Fallback>
                <p:oleObj name="think-cell Slide" r:id="rId12" imgW="592" imgH="591" progId="TCLayout.ActiveDocument.1">
                  <p:embed/>
                  <p:pic>
                    <p:nvPicPr>
                      <p:cNvPr id="7" name="think-cell data - do not delete" hidden="1">
                        <a:extLst>
                          <a:ext uri="{FF2B5EF4-FFF2-40B4-BE49-F238E27FC236}">
                            <a16:creationId xmlns:a16="http://schemas.microsoft.com/office/drawing/2014/main" id="{EF445D54-829E-706E-BEAF-9763D36E0B8E}"/>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grpSp>
        <p:nvGrpSpPr>
          <p:cNvPr id="15" name="btfpColumnHeaderBox284602">
            <a:extLst>
              <a:ext uri="{FF2B5EF4-FFF2-40B4-BE49-F238E27FC236}">
                <a16:creationId xmlns:a16="http://schemas.microsoft.com/office/drawing/2014/main" id="{E9E6150C-BCAD-2B62-DA61-0BB27784F2ED}"/>
              </a:ext>
            </a:extLst>
          </p:cNvPr>
          <p:cNvGrpSpPr/>
          <p:nvPr>
            <p:custDataLst>
              <p:tags r:id="rId3"/>
            </p:custDataLst>
          </p:nvPr>
        </p:nvGrpSpPr>
        <p:grpSpPr>
          <a:xfrm>
            <a:off x="8378296" y="1782523"/>
            <a:ext cx="3483504" cy="297174"/>
            <a:chOff x="6366272" y="1291823"/>
            <a:chExt cx="5495528" cy="297174"/>
          </a:xfrm>
        </p:grpSpPr>
        <p:sp>
          <p:nvSpPr>
            <p:cNvPr id="16" name="btfpColumnHeaderBoxText284602">
              <a:extLst>
                <a:ext uri="{FF2B5EF4-FFF2-40B4-BE49-F238E27FC236}">
                  <a16:creationId xmlns:a16="http://schemas.microsoft.com/office/drawing/2014/main" id="{402707D9-287E-B113-C4DC-F1342B30BA71}"/>
                </a:ext>
              </a:extLst>
            </p:cNvPr>
            <p:cNvSpPr txBox="1"/>
            <p:nvPr/>
          </p:nvSpPr>
          <p:spPr bwMode="gray">
            <a:xfrm>
              <a:off x="6366272" y="1291823"/>
              <a:ext cx="5495528" cy="288219"/>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Arial"/>
                </a:rPr>
                <a:t>Market incentives</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17" name="btfpColumnHeaderBoxLine284602">
              <a:extLst>
                <a:ext uri="{FF2B5EF4-FFF2-40B4-BE49-F238E27FC236}">
                  <a16:creationId xmlns:a16="http://schemas.microsoft.com/office/drawing/2014/main" id="{D175D316-495B-391E-AFA0-0206776611AD}"/>
                </a:ext>
              </a:extLst>
            </p:cNvPr>
            <p:cNvCxnSpPr/>
            <p:nvPr/>
          </p:nvCxnSpPr>
          <p:spPr bwMode="gray">
            <a:xfrm>
              <a:off x="6366272" y="1588997"/>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18" name="btfpColumnHeaderBox693473">
            <a:extLst>
              <a:ext uri="{FF2B5EF4-FFF2-40B4-BE49-F238E27FC236}">
                <a16:creationId xmlns:a16="http://schemas.microsoft.com/office/drawing/2014/main" id="{14B2147B-EF24-6C71-34E8-19BF7203D18E}"/>
              </a:ext>
            </a:extLst>
          </p:cNvPr>
          <p:cNvGrpSpPr/>
          <p:nvPr>
            <p:custDataLst>
              <p:tags r:id="rId4"/>
            </p:custDataLst>
          </p:nvPr>
        </p:nvGrpSpPr>
        <p:grpSpPr>
          <a:xfrm>
            <a:off x="4125647" y="1782523"/>
            <a:ext cx="3482975" cy="291303"/>
            <a:chOff x="330200" y="1286359"/>
            <a:chExt cx="5495528" cy="291303"/>
          </a:xfrm>
        </p:grpSpPr>
        <p:sp>
          <p:nvSpPr>
            <p:cNvPr id="19" name="btfpColumnHeaderBoxText693473">
              <a:extLst>
                <a:ext uri="{FF2B5EF4-FFF2-40B4-BE49-F238E27FC236}">
                  <a16:creationId xmlns:a16="http://schemas.microsoft.com/office/drawing/2014/main" id="{351873C3-E3E2-8347-C55A-F805AAA8CC43}"/>
                </a:ext>
              </a:extLst>
            </p:cNvPr>
            <p:cNvSpPr txBox="1"/>
            <p:nvPr/>
          </p:nvSpPr>
          <p:spPr bwMode="gray">
            <a:xfrm>
              <a:off x="330200" y="1286359"/>
              <a:ext cx="5495528" cy="288219"/>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Arial"/>
                </a:rPr>
                <a:t>Project finance</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20" name="btfpColumnHeaderBoxLine693473">
              <a:extLst>
                <a:ext uri="{FF2B5EF4-FFF2-40B4-BE49-F238E27FC236}">
                  <a16:creationId xmlns:a16="http://schemas.microsoft.com/office/drawing/2014/main" id="{91BF8ABD-D49A-4522-BB4B-5246B8A034FB}"/>
                </a:ext>
              </a:extLst>
            </p:cNvPr>
            <p:cNvCxnSpPr/>
            <p:nvPr/>
          </p:nvCxnSpPr>
          <p:spPr bwMode="gray">
            <a:xfrm>
              <a:off x="330200" y="1577662"/>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22" name="btfpColumnHeaderBox693473">
            <a:extLst>
              <a:ext uri="{FF2B5EF4-FFF2-40B4-BE49-F238E27FC236}">
                <a16:creationId xmlns:a16="http://schemas.microsoft.com/office/drawing/2014/main" id="{4E630F4E-7BDA-3A27-1957-62CA9040F87A}"/>
              </a:ext>
            </a:extLst>
          </p:cNvPr>
          <p:cNvGrpSpPr/>
          <p:nvPr>
            <p:custDataLst>
              <p:tags r:id="rId5"/>
            </p:custDataLst>
          </p:nvPr>
        </p:nvGrpSpPr>
        <p:grpSpPr>
          <a:xfrm>
            <a:off x="330200" y="1782523"/>
            <a:ext cx="3482975" cy="291303"/>
            <a:chOff x="330200" y="1286359"/>
            <a:chExt cx="5495528" cy="291303"/>
          </a:xfrm>
        </p:grpSpPr>
        <p:sp>
          <p:nvSpPr>
            <p:cNvPr id="23" name="btfpColumnHeaderBoxText693473">
              <a:extLst>
                <a:ext uri="{FF2B5EF4-FFF2-40B4-BE49-F238E27FC236}">
                  <a16:creationId xmlns:a16="http://schemas.microsoft.com/office/drawing/2014/main" id="{CDCFB1C0-3F8C-2381-327F-0CE8C78E4E1C}"/>
                </a:ext>
              </a:extLst>
            </p:cNvPr>
            <p:cNvSpPr txBox="1"/>
            <p:nvPr/>
          </p:nvSpPr>
          <p:spPr bwMode="gray">
            <a:xfrm>
              <a:off x="330200" y="1286359"/>
              <a:ext cx="5495528" cy="288219"/>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Arial"/>
                </a:rPr>
                <a:t>Targeted investment</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24" name="btfpColumnHeaderBoxLine693473">
              <a:extLst>
                <a:ext uri="{FF2B5EF4-FFF2-40B4-BE49-F238E27FC236}">
                  <a16:creationId xmlns:a16="http://schemas.microsoft.com/office/drawing/2014/main" id="{FC64F675-0A81-478C-1F82-D535508FBAE0}"/>
                </a:ext>
              </a:extLst>
            </p:cNvPr>
            <p:cNvCxnSpPr/>
            <p:nvPr/>
          </p:nvCxnSpPr>
          <p:spPr bwMode="gray">
            <a:xfrm>
              <a:off x="330200" y="1577662"/>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8F03F2CD-32D6-F79B-02F6-07FA05DBC63C}"/>
              </a:ext>
            </a:extLst>
          </p:cNvPr>
          <p:cNvSpPr/>
          <p:nvPr/>
        </p:nvSpPr>
        <p:spPr bwMode="gray">
          <a:xfrm>
            <a:off x="301706" y="1418914"/>
            <a:ext cx="11588589" cy="272299"/>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400" b="1" dirty="0"/>
              <a:t>The UK’s incentive system is rather simple, offering support in the form of direct grants and tax breaks</a:t>
            </a:r>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33" name="btfpBulletedList239144">
            <a:extLst>
              <a:ext uri="{FF2B5EF4-FFF2-40B4-BE49-F238E27FC236}">
                <a16:creationId xmlns:a16="http://schemas.microsoft.com/office/drawing/2014/main" id="{E4E11A75-D845-D69E-5891-9F277E210752}"/>
              </a:ext>
            </a:extLst>
          </p:cNvPr>
          <p:cNvSpPr txBox="1"/>
          <p:nvPr>
            <p:custDataLst>
              <p:tags r:id="rId6"/>
            </p:custDataLst>
          </p:nvPr>
        </p:nvSpPr>
        <p:spPr bwMode="gray">
          <a:xfrm>
            <a:off x="330200" y="3314316"/>
            <a:ext cx="3482975" cy="1319198"/>
          </a:xfrm>
          <a:prstGeom prst="rect">
            <a:avLst/>
          </a:prstGeom>
          <a:noFill/>
        </p:spPr>
        <p:txBody>
          <a:bodyPr vert="horz" wrap="square" lIns="36000" tIns="36000" rIns="36000" bIns="36000" rtlCol="0" anchor="t">
            <a:spAutoFit/>
          </a:bodyPr>
          <a:lstStyle/>
          <a:p>
            <a:pPr marL="177800" marR="0" lvl="0" indent="-177800" algn="l" defTabSz="711200" rtl="0" eaLnBrk="1" fontAlgn="auto" latinLnBrk="0" hangingPunct="1">
              <a:lnSpc>
                <a:spcPct val="100000"/>
              </a:lnSpc>
              <a:spcBef>
                <a:spcPts val="600"/>
              </a:spcBef>
              <a:spcAft>
                <a:spcPts val="0"/>
              </a:spcAft>
              <a:buClrTx/>
              <a:buSzTx/>
              <a:buFontTx/>
              <a:buChar char="•"/>
              <a:tabLst/>
              <a:defRPr/>
            </a:pPr>
            <a:r>
              <a:rPr lang="en-US" sz="1100" dirty="0"/>
              <a:t>CO</a:t>
            </a:r>
            <a:r>
              <a:rPr lang="en-US" sz="1100" baseline="-25000" dirty="0"/>
              <a:t>2</a:t>
            </a:r>
            <a:r>
              <a:rPr lang="en-US" sz="1100" dirty="0"/>
              <a:t> to be collected from 14 planned industrial hubs and stored in saline aquifers and the North Sea</a:t>
            </a:r>
            <a:endParaRPr lang="en-US" sz="1100" b="1" dirty="0"/>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lang="en-US" sz="1100" dirty="0">
                <a:solidFill>
                  <a:srgbClr val="000000"/>
                </a:solidFill>
                <a:latin typeface="Arial"/>
                <a:cs typeface="Arial"/>
              </a:rPr>
              <a:t>Plans to establish a robust CCUS market by 2035, with a faster and </a:t>
            </a:r>
            <a:r>
              <a:rPr lang="en-US" sz="1100" b="1" dirty="0">
                <a:solidFill>
                  <a:srgbClr val="000000"/>
                </a:solidFill>
                <a:latin typeface="Arial"/>
                <a:cs typeface="Arial"/>
              </a:rPr>
              <a:t>more competitive allocation process</a:t>
            </a:r>
            <a:r>
              <a:rPr lang="en-US" sz="1100" dirty="0">
                <a:solidFill>
                  <a:srgbClr val="000000"/>
                </a:solidFill>
                <a:latin typeface="Arial"/>
                <a:cs typeface="Arial"/>
              </a:rPr>
              <a:t> </a:t>
            </a:r>
            <a:r>
              <a:rPr lang="en-US" sz="1100" b="1" dirty="0">
                <a:solidFill>
                  <a:srgbClr val="000000"/>
                </a:solidFill>
                <a:latin typeface="Arial"/>
                <a:cs typeface="Arial"/>
              </a:rPr>
              <a:t>by 2027</a:t>
            </a:r>
          </a:p>
          <a:p>
            <a:pPr marL="177800" marR="0" lvl="0" indent="-177800" algn="l" defTabSz="711200" rtl="0" eaLnBrk="1" fontAlgn="auto" latinLnBrk="0" hangingPunct="1">
              <a:lnSpc>
                <a:spcPct val="100000"/>
              </a:lnSpc>
              <a:spcBef>
                <a:spcPts val="900"/>
              </a:spcBef>
              <a:spcAft>
                <a:spcPts val="0"/>
              </a:spcAft>
              <a:buClrTx/>
              <a:buSzTx/>
              <a:buFontTx/>
              <a:buChar char="•"/>
              <a:tabLst/>
              <a:defRPr/>
            </a:pPr>
            <a:endParaRPr lang="en-US" sz="1100" b="1" dirty="0">
              <a:solidFill>
                <a:srgbClr val="000000"/>
              </a:solidFill>
              <a:latin typeface="Arial"/>
              <a:cs typeface="Arial"/>
            </a:endParaRPr>
          </a:p>
        </p:txBody>
      </p:sp>
      <p:sp>
        <p:nvSpPr>
          <p:cNvPr id="35" name="btfpBulletedList239144">
            <a:extLst>
              <a:ext uri="{FF2B5EF4-FFF2-40B4-BE49-F238E27FC236}">
                <a16:creationId xmlns:a16="http://schemas.microsoft.com/office/drawing/2014/main" id="{EA6BE0B5-0A54-5871-03C8-BA6EC079237D}"/>
              </a:ext>
            </a:extLst>
          </p:cNvPr>
          <p:cNvSpPr txBox="1"/>
          <p:nvPr>
            <p:custDataLst>
              <p:tags r:id="rId7"/>
            </p:custDataLst>
          </p:nvPr>
        </p:nvSpPr>
        <p:spPr bwMode="gray">
          <a:xfrm>
            <a:off x="8363709" y="3314316"/>
            <a:ext cx="3482975" cy="2765748"/>
          </a:xfrm>
          <a:prstGeom prst="rect">
            <a:avLst/>
          </a:prstGeom>
          <a:noFill/>
        </p:spPr>
        <p:txBody>
          <a:bodyPr vert="horz" wrap="square" lIns="36000" tIns="36000" rIns="36000" bIns="36000" rtlCol="0" anchor="t">
            <a:spAutoFit/>
          </a:bodyPr>
          <a:lstStyle/>
          <a:p>
            <a:pPr marL="177800" marR="0" lvl="0" indent="-177800" algn="l" defTabSz="711200" rtl="0" eaLnBrk="1" fontAlgn="auto" latinLnBrk="0" hangingPunct="1">
              <a:lnSpc>
                <a:spcPct val="100000"/>
              </a:lnSpc>
              <a:spcBef>
                <a:spcPts val="600"/>
              </a:spcBef>
              <a:spcAft>
                <a:spcPts val="0"/>
              </a:spcAft>
              <a:buClrTx/>
              <a:buSzTx/>
              <a:buFontTx/>
              <a:buChar char="•"/>
              <a:tabLst/>
              <a:defRPr/>
            </a:pPr>
            <a:r>
              <a:rPr lang="en-US" sz="1100" dirty="0"/>
              <a:t>The government is expected to provide </a:t>
            </a:r>
            <a:r>
              <a:rPr lang="en-US" sz="1100" b="1" dirty="0"/>
              <a:t>tax relief </a:t>
            </a:r>
            <a:r>
              <a:rPr lang="en-US" sz="1100" dirty="0"/>
              <a:t>for oil and gas companies that </a:t>
            </a:r>
            <a:r>
              <a:rPr lang="en-US" sz="1100" b="1" dirty="0"/>
              <a:t>decommission assets by transferring them to a CCUS company.</a:t>
            </a:r>
          </a:p>
          <a:p>
            <a:pPr marL="628650" lvl="1" indent="-171450" defTabSz="711200">
              <a:spcBef>
                <a:spcPts val="600"/>
              </a:spcBef>
              <a:buFontTx/>
              <a:buChar char="-"/>
              <a:defRPr/>
            </a:pPr>
            <a:r>
              <a:rPr lang="en-US" altLang="zh-CN" sz="1100" dirty="0"/>
              <a:t>With Track-1 clusters now in early construction, the government is </a:t>
            </a:r>
            <a:r>
              <a:rPr lang="en-US" altLang="zh-CN" sz="1100" b="1" dirty="0"/>
              <a:t>advancing the Track-2 cluster sequencing process</a:t>
            </a:r>
            <a:r>
              <a:rPr lang="en-US" altLang="zh-CN" sz="1100" dirty="0"/>
              <a:t> (e.g., Acorn and Viking projects) to expand the network. </a:t>
            </a:r>
          </a:p>
          <a:p>
            <a:pPr marL="628650" lvl="1" indent="-171450" defTabSz="711200">
              <a:spcBef>
                <a:spcPts val="600"/>
              </a:spcBef>
              <a:buFontTx/>
              <a:buChar char="-"/>
              <a:defRPr/>
            </a:pPr>
            <a:r>
              <a:rPr lang="en-US" sz="1100" b="1" dirty="0">
                <a:solidFill>
                  <a:schemeClr val="accent2"/>
                </a:solidFill>
                <a:latin typeface="Arial"/>
              </a:rPr>
              <a:t>The Energy Profits Levy (EPL) </a:t>
            </a:r>
            <a:r>
              <a:rPr lang="en-US" sz="1100" dirty="0">
                <a:solidFill>
                  <a:schemeClr val="accent2"/>
                </a:solidFill>
                <a:latin typeface="Arial"/>
              </a:rPr>
              <a:t>provides</a:t>
            </a:r>
            <a:r>
              <a:rPr lang="en-US" altLang="zh-CN" sz="1100" dirty="0"/>
              <a:t> investment allowances for decarbonization projects. EPL, a windfall tax, remains a contentious issue, with the government working with industry to develop a </a:t>
            </a:r>
            <a:r>
              <a:rPr lang="en-US" altLang="zh-CN" sz="1100" b="1" dirty="0"/>
              <a:t>long-term successor regime to provide certainty beyond its current 2030 sunset date.</a:t>
            </a:r>
            <a:endParaRPr kumimoji="0" lang="en-US" sz="1100" b="1" i="0" u="none" strike="noStrike" kern="1200" cap="none" spc="0" normalizeH="0" baseline="0" noProof="0" dirty="0">
              <a:ln>
                <a:noFill/>
              </a:ln>
              <a:solidFill>
                <a:schemeClr val="accent2"/>
              </a:solidFill>
              <a:effectLst/>
              <a:uLnTx/>
              <a:uFillTx/>
              <a:latin typeface="Arial"/>
              <a:ea typeface="+mn-ea"/>
              <a:cs typeface="+mn-cs"/>
            </a:endParaRPr>
          </a:p>
        </p:txBody>
      </p:sp>
      <p:sp>
        <p:nvSpPr>
          <p:cNvPr id="29" name="btfpBulletedList239144">
            <a:extLst>
              <a:ext uri="{FF2B5EF4-FFF2-40B4-BE49-F238E27FC236}">
                <a16:creationId xmlns:a16="http://schemas.microsoft.com/office/drawing/2014/main" id="{C003288E-61A9-DD60-8171-E5427D9D4256}"/>
              </a:ext>
            </a:extLst>
          </p:cNvPr>
          <p:cNvSpPr txBox="1"/>
          <p:nvPr>
            <p:custDataLst>
              <p:tags r:id="rId8"/>
            </p:custDataLst>
          </p:nvPr>
        </p:nvSpPr>
        <p:spPr bwMode="gray">
          <a:xfrm>
            <a:off x="4125647" y="3112187"/>
            <a:ext cx="3482975" cy="3073525"/>
          </a:xfrm>
          <a:prstGeom prst="rect">
            <a:avLst/>
          </a:prstGeom>
          <a:noFill/>
        </p:spPr>
        <p:txBody>
          <a:bodyPr vert="horz" wrap="square" lIns="36000" tIns="36000" rIns="36000" bIns="36000" rtlCol="0" anchor="t">
            <a:spAutoFit/>
          </a:bodyPr>
          <a:lstStyle/>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East Coast </a:t>
            </a:r>
            <a:r>
              <a:rPr lang="en-US" sz="1100" b="1" dirty="0">
                <a:solidFill>
                  <a:srgbClr val="000000"/>
                </a:solidFill>
                <a:latin typeface="Arial"/>
              </a:rPr>
              <a:t>c</a:t>
            </a:r>
            <a:r>
              <a:rPr kumimoji="0" lang="en-US" sz="1100" b="1" i="0" u="none" strike="noStrike" kern="1200" cap="none" spc="0" normalizeH="0" baseline="0" noProof="0" dirty="0">
                <a:ln>
                  <a:noFill/>
                </a:ln>
                <a:solidFill>
                  <a:srgbClr val="000000"/>
                </a:solidFill>
                <a:effectLst/>
                <a:uLnTx/>
                <a:uFillTx/>
                <a:latin typeface="Arial"/>
                <a:ea typeface="+mn-ea"/>
                <a:cs typeface="+mn-cs"/>
              </a:rPr>
              <a:t>luster:</a:t>
            </a:r>
          </a:p>
          <a:p>
            <a:pPr marL="630936" lvl="1" indent="-173736" defTabSz="711200">
              <a:spcBef>
                <a:spcPts val="600"/>
              </a:spcBef>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    Hydrogen production facilities and £4 billion net-zero gas-fired power plant built by BP and Equinor</a:t>
            </a:r>
            <a:endParaRPr lang="en-US" sz="1100" b="1" dirty="0">
              <a:solidFill>
                <a:srgbClr val="000000"/>
              </a:solidFill>
              <a:latin typeface="Arial"/>
            </a:endParaRPr>
          </a:p>
          <a:p>
            <a:pPr marL="628650" lvl="1" indent="-171450" defTabSz="711200">
              <a:spcBef>
                <a:spcPts val="600"/>
              </a:spcBef>
              <a:buFontTx/>
              <a:buChar char="-"/>
              <a:defRPr/>
            </a:pPr>
            <a:r>
              <a:rPr lang="en-US" altLang="zh-CN" sz="1100" dirty="0"/>
              <a:t>Initial construction on pipeline and onshore facilities commenced in early 2025</a:t>
            </a:r>
            <a:endParaRPr kumimoji="0" lang="en-US" sz="1100" b="1" i="0" u="none" strike="noStrike" kern="1200" cap="none" spc="0" normalizeH="0" baseline="0" noProof="0" dirty="0">
              <a:ln>
                <a:noFill/>
              </a:ln>
              <a:solidFill>
                <a:srgbClr val="000000"/>
              </a:solidFill>
              <a:effectLst/>
              <a:uLnTx/>
              <a:uFillTx/>
              <a:latin typeface="Arial"/>
              <a:ea typeface="+mn-ea"/>
              <a:cs typeface="+mn-cs"/>
            </a:endParaRP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HyNet </a:t>
            </a:r>
            <a:r>
              <a:rPr lang="en-US" sz="1100" b="1" dirty="0">
                <a:solidFill>
                  <a:srgbClr val="000000"/>
                </a:solidFill>
                <a:latin typeface="Arial"/>
              </a:rPr>
              <a:t>c</a:t>
            </a:r>
            <a:r>
              <a:rPr kumimoji="0" lang="en-US" sz="1100" b="1" i="0" u="none" strike="noStrike" kern="1200" cap="none" spc="0" normalizeH="0" baseline="0" noProof="0" dirty="0">
                <a:ln>
                  <a:noFill/>
                </a:ln>
                <a:solidFill>
                  <a:srgbClr val="000000"/>
                </a:solidFill>
                <a:effectLst/>
                <a:uLnTx/>
                <a:uFillTx/>
                <a:latin typeface="Arial"/>
                <a:ea typeface="+mn-ea"/>
                <a:cs typeface="+mn-cs"/>
              </a:rPr>
              <a:t>luster:</a:t>
            </a:r>
          </a:p>
          <a:p>
            <a:pPr marL="628650" lvl="1" indent="-171450" defTabSz="711200">
              <a:spcBef>
                <a:spcPts val="600"/>
              </a:spcBef>
              <a:buFontTx/>
              <a:buChar char="-"/>
              <a:defRPr/>
            </a:pPr>
            <a:r>
              <a:rPr lang="en-US" sz="1100" b="1" dirty="0">
                <a:solidFill>
                  <a:srgbClr val="000000"/>
                </a:solidFill>
                <a:latin typeface="Arial"/>
              </a:rPr>
              <a:t>Decarbonizing cement plant, equipping </a:t>
            </a:r>
            <a:r>
              <a:rPr lang="en-US" sz="1100" dirty="0">
                <a:solidFill>
                  <a:srgbClr val="000000"/>
                </a:solidFill>
                <a:latin typeface="Arial"/>
              </a:rPr>
              <a:t>oil refinery with </a:t>
            </a:r>
            <a:r>
              <a:rPr lang="en-US" sz="1100" b="1" dirty="0">
                <a:solidFill>
                  <a:srgbClr val="000000"/>
                </a:solidFill>
                <a:latin typeface="Arial"/>
              </a:rPr>
              <a:t>waste-to-hydrogen tech,</a:t>
            </a:r>
            <a:r>
              <a:rPr lang="en-US" sz="1100" dirty="0">
                <a:solidFill>
                  <a:srgbClr val="000000"/>
                </a:solidFill>
                <a:latin typeface="Arial"/>
              </a:rPr>
              <a:t> and building</a:t>
            </a:r>
            <a:r>
              <a:rPr lang="en-US" sz="1100" b="1" dirty="0">
                <a:solidFill>
                  <a:srgbClr val="000000"/>
                </a:solidFill>
                <a:latin typeface="Arial"/>
              </a:rPr>
              <a:t> energy-from-waste plant</a:t>
            </a:r>
          </a:p>
          <a:p>
            <a:pPr marL="628650" lvl="1" indent="-171450" defTabSz="711200">
              <a:spcBef>
                <a:spcPts val="600"/>
              </a:spcBef>
              <a:buFontTx/>
              <a:buChar char="-"/>
              <a:defRPr/>
            </a:pPr>
            <a:r>
              <a:rPr lang="en-US" altLang="zh-CN" sz="1100" dirty="0"/>
              <a:t>Expected for a significant portion of the UK's initial low-carbon hydrogen production target </a:t>
            </a:r>
          </a:p>
          <a:p>
            <a:pPr marL="628650" lvl="1" indent="-171450" defTabSz="711200">
              <a:spcBef>
                <a:spcPts val="600"/>
              </a:spcBef>
              <a:buFontTx/>
              <a:buChar char="-"/>
              <a:defRPr/>
            </a:pPr>
            <a:r>
              <a:rPr lang="en-US" altLang="zh-CN" sz="1100" dirty="0"/>
              <a:t>Received final government go-ahead for construction in April 2025, with site preparation now underway</a:t>
            </a:r>
            <a:endParaRPr lang="en-US" sz="1100" dirty="0">
              <a:solidFill>
                <a:srgbClr val="000000"/>
              </a:solidFill>
              <a:latin typeface="Arial"/>
            </a:endParaRPr>
          </a:p>
        </p:txBody>
      </p:sp>
      <p:sp>
        <p:nvSpPr>
          <p:cNvPr id="9" name="Rectangle 8">
            <a:extLst>
              <a:ext uri="{FF2B5EF4-FFF2-40B4-BE49-F238E27FC236}">
                <a16:creationId xmlns:a16="http://schemas.microsoft.com/office/drawing/2014/main" id="{966BF0F6-9387-B9F5-6F6F-CFBFBF83FBF5}"/>
              </a:ext>
            </a:extLst>
          </p:cNvPr>
          <p:cNvSpPr/>
          <p:nvPr/>
        </p:nvSpPr>
        <p:spPr bwMode="gray">
          <a:xfrm>
            <a:off x="382283" y="2142552"/>
            <a:ext cx="3378808" cy="9601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600"/>
              </a:spcBef>
              <a:spcAft>
                <a:spcPts val="0"/>
              </a:spcAft>
              <a:buClrTx/>
              <a:buSzTx/>
              <a:buFontTx/>
              <a:buNone/>
              <a:tabLst/>
              <a:defRPr/>
            </a:pPr>
            <a:r>
              <a:rPr lang="en-US" sz="2800" b="1" dirty="0">
                <a:solidFill>
                  <a:schemeClr val="accent1"/>
                </a:solidFill>
                <a:latin typeface="Arial"/>
              </a:rPr>
              <a:t>20-30</a:t>
            </a:r>
            <a:r>
              <a:rPr lang="en-US" sz="1550" dirty="0">
                <a:solidFill>
                  <a:schemeClr val="accent1"/>
                </a:solidFill>
                <a:latin typeface="Arial"/>
              </a:rPr>
              <a:t> </a:t>
            </a:r>
            <a:r>
              <a:rPr kumimoji="0" lang="en-US" sz="1550" b="0" i="0" u="none" strike="noStrike" kern="1200" cap="none" spc="0" normalizeH="0" baseline="0" noProof="0" dirty="0">
                <a:ln>
                  <a:noFill/>
                </a:ln>
                <a:solidFill>
                  <a:schemeClr val="accent1"/>
                </a:solidFill>
                <a:effectLst/>
                <a:uLnTx/>
                <a:uFillTx/>
                <a:latin typeface="Arial"/>
                <a:ea typeface="+mn-ea"/>
                <a:cs typeface="+mn-cs"/>
              </a:rPr>
              <a:t>MtCO</a:t>
            </a:r>
            <a:r>
              <a:rPr kumimoji="0" lang="en-US" sz="1550" b="0" i="0" u="none" strike="noStrike" kern="1200" cap="none" spc="0" normalizeH="0" baseline="-25000" noProof="0" dirty="0">
                <a:ln>
                  <a:noFill/>
                </a:ln>
                <a:solidFill>
                  <a:schemeClr val="accent1"/>
                </a:solidFill>
                <a:effectLst/>
                <a:uLnTx/>
                <a:uFillTx/>
                <a:latin typeface="Arial"/>
                <a:ea typeface="+mn-ea"/>
                <a:cs typeface="+mn-cs"/>
              </a:rPr>
              <a:t>2 </a:t>
            </a:r>
            <a:r>
              <a:rPr kumimoji="0" lang="en-US" sz="1550" b="0" i="0" u="none" strike="noStrike" kern="1200" cap="none" spc="0" normalizeH="0" baseline="0" noProof="0" dirty="0">
                <a:ln>
                  <a:noFill/>
                </a:ln>
                <a:solidFill>
                  <a:schemeClr val="accent1"/>
                </a:solidFill>
                <a:effectLst/>
                <a:uLnTx/>
                <a:uFillTx/>
                <a:latin typeface="Arial"/>
                <a:ea typeface="+mn-ea"/>
                <a:cs typeface="+mn-cs"/>
              </a:rPr>
              <a:t>per year</a:t>
            </a:r>
            <a:endParaRPr kumimoji="0" lang="en-US" sz="1550" b="0" i="0" u="none" strike="noStrike" kern="1200" cap="none" spc="0" normalizeH="0" baseline="-25000" noProof="0" dirty="0">
              <a:ln>
                <a:noFill/>
              </a:ln>
              <a:solidFill>
                <a:schemeClr val="accent1"/>
              </a:solidFill>
              <a:effectLst/>
              <a:uLnTx/>
              <a:uFillTx/>
              <a:latin typeface="Arial"/>
              <a:ea typeface="+mn-ea"/>
              <a:cs typeface="+mn-cs"/>
            </a:endParaRPr>
          </a:p>
          <a:p>
            <a:pPr marL="0" marR="0" lvl="0" indent="0" algn="ctr" defTabSz="711200" rtl="0" eaLnBrk="1" fontAlgn="auto" latinLnBrk="0" hangingPunct="1">
              <a:lnSpc>
                <a:spcPct val="100000"/>
              </a:lnSpc>
              <a:spcBef>
                <a:spcPts val="600"/>
              </a:spcBef>
              <a:spcAft>
                <a:spcPts val="0"/>
              </a:spcAft>
              <a:buClrTx/>
              <a:buSzTx/>
              <a:buFontTx/>
              <a:buNone/>
              <a:tabLst/>
              <a:defRPr/>
            </a:pPr>
            <a:r>
              <a:rPr lang="en-US" sz="1100" dirty="0">
                <a:solidFill>
                  <a:srgbClr val="000000"/>
                </a:solidFill>
                <a:latin typeface="Arial"/>
              </a:rPr>
              <a:t>expected to be </a:t>
            </a:r>
            <a:r>
              <a:rPr kumimoji="0" lang="en-US" sz="1100" b="1" i="0" u="none" strike="noStrike" kern="1200" cap="none" spc="0" normalizeH="0" baseline="0" noProof="0" dirty="0">
                <a:ln>
                  <a:noFill/>
                </a:ln>
                <a:solidFill>
                  <a:srgbClr val="000000"/>
                </a:solidFill>
                <a:effectLst/>
                <a:uLnTx/>
                <a:uFillTx/>
                <a:latin typeface="Arial"/>
                <a:ea typeface="+mn-ea"/>
                <a:cs typeface="+mn-cs"/>
              </a:rPr>
              <a:t>captured by 2030 in low-carbon industrial clusters,</a:t>
            </a:r>
            <a:r>
              <a:rPr kumimoji="0" lang="en-US" sz="1100" b="0" i="0" u="none" strike="noStrike" kern="1200" cap="none" spc="0" normalizeH="0" baseline="0" noProof="0" dirty="0">
                <a:ln>
                  <a:noFill/>
                </a:ln>
                <a:solidFill>
                  <a:srgbClr val="000000"/>
                </a:solidFill>
                <a:effectLst/>
                <a:uLnTx/>
                <a:uFillTx/>
                <a:latin typeface="Arial"/>
                <a:ea typeface="+mn-ea"/>
                <a:cs typeface="+mn-cs"/>
              </a:rPr>
              <a:t> with anticipated capture of</a:t>
            </a:r>
            <a:r>
              <a:rPr kumimoji="0" lang="en-US" sz="1100" b="1" i="0" u="none" strike="noStrike" kern="1200" cap="none" spc="0" normalizeH="0" baseline="0" noProof="0" dirty="0">
                <a:ln>
                  <a:noFill/>
                </a:ln>
                <a:solidFill>
                  <a:srgbClr val="000000"/>
                </a:solidFill>
                <a:effectLst/>
                <a:uLnTx/>
                <a:uFillTx/>
                <a:latin typeface="Arial"/>
                <a:ea typeface="+mn-ea"/>
                <a:cs typeface="+mn-cs"/>
              </a:rPr>
              <a:t> </a:t>
            </a:r>
            <a:br>
              <a:rPr kumimoji="0" lang="en-US" sz="1100" b="1" i="0" u="none" strike="noStrike" kern="1200" cap="none" spc="0" normalizeH="0" baseline="0" noProof="0" dirty="0">
                <a:ln>
                  <a:noFill/>
                </a:ln>
                <a:solidFill>
                  <a:srgbClr val="000000"/>
                </a:solidFill>
                <a:effectLst/>
                <a:uLnTx/>
                <a:uFillTx/>
                <a:latin typeface="Arial"/>
                <a:ea typeface="+mn-ea"/>
                <a:cs typeface="+mn-cs"/>
              </a:rPr>
            </a:br>
            <a:r>
              <a:rPr kumimoji="0" lang="en-US" sz="1100" b="1" i="0" u="none" strike="noStrike" kern="1200" cap="none" spc="0" normalizeH="0" baseline="0" noProof="0" dirty="0">
                <a:ln>
                  <a:noFill/>
                </a:ln>
                <a:solidFill>
                  <a:srgbClr val="000000"/>
                </a:solidFill>
                <a:effectLst/>
                <a:uLnTx/>
                <a:uFillTx/>
                <a:latin typeface="Arial"/>
                <a:ea typeface="+mn-ea"/>
                <a:cs typeface="+mn-cs"/>
              </a:rPr>
              <a:t>50 MtCO</a:t>
            </a:r>
            <a:r>
              <a:rPr kumimoji="0" lang="en-US" sz="1100" b="1" i="0" u="none" strike="noStrike" kern="1200" cap="none" spc="0" normalizeH="0" baseline="-25000" noProof="0" dirty="0">
                <a:ln>
                  <a:noFill/>
                </a:ln>
                <a:solidFill>
                  <a:srgbClr val="000000"/>
                </a:solidFill>
                <a:effectLst/>
                <a:uLnTx/>
                <a:uFillTx/>
                <a:latin typeface="Arial"/>
                <a:ea typeface="+mn-ea"/>
                <a:cs typeface="+mn-cs"/>
              </a:rPr>
              <a:t>2</a:t>
            </a:r>
            <a:r>
              <a:rPr lang="en-US" sz="1100" b="1" dirty="0">
                <a:solidFill>
                  <a:srgbClr val="000000"/>
                </a:solidFill>
                <a:latin typeface="Arial"/>
              </a:rPr>
              <a:t> </a:t>
            </a:r>
            <a:r>
              <a:rPr kumimoji="0" lang="en-US" sz="1100" b="1" i="0" u="none" strike="noStrike" kern="1200" cap="none" spc="0" normalizeH="0" baseline="0" noProof="0" dirty="0">
                <a:ln>
                  <a:noFill/>
                </a:ln>
                <a:solidFill>
                  <a:srgbClr val="000000"/>
                </a:solidFill>
                <a:effectLst/>
                <a:uLnTx/>
                <a:uFillTx/>
                <a:latin typeface="Arial"/>
                <a:ea typeface="+mn-ea"/>
                <a:cs typeface="+mn-cs"/>
              </a:rPr>
              <a:t>per year by 2035</a:t>
            </a:r>
            <a:endParaRPr kumimoji="0" lang="en-US" sz="1100" b="1" i="0" u="none" strike="noStrike" kern="1200" cap="none" spc="0" normalizeH="0" baseline="0" noProof="0" dirty="0">
              <a:ln>
                <a:noFill/>
              </a:ln>
              <a:solidFill>
                <a:srgbClr val="000000"/>
              </a:solidFill>
              <a:effectLst/>
              <a:uLnTx/>
              <a:uFillTx/>
              <a:latin typeface="Arial"/>
              <a:ea typeface="+mn-ea"/>
              <a:cs typeface="Arial"/>
            </a:endParaRPr>
          </a:p>
        </p:txBody>
      </p:sp>
      <p:sp>
        <p:nvSpPr>
          <p:cNvPr id="39" name="Rectangle 38">
            <a:extLst>
              <a:ext uri="{FF2B5EF4-FFF2-40B4-BE49-F238E27FC236}">
                <a16:creationId xmlns:a16="http://schemas.microsoft.com/office/drawing/2014/main" id="{A087FF72-585F-2278-9573-5160802F4386}"/>
              </a:ext>
            </a:extLst>
          </p:cNvPr>
          <p:cNvSpPr/>
          <p:nvPr/>
        </p:nvSpPr>
        <p:spPr bwMode="gray">
          <a:xfrm>
            <a:off x="4001845" y="2142553"/>
            <a:ext cx="3776890" cy="8979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defTabSz="711200">
              <a:spcBef>
                <a:spcPts val="600"/>
              </a:spcBef>
              <a:defRPr/>
            </a:pPr>
            <a:r>
              <a:rPr lang="en-US" sz="2800" b="1" dirty="0">
                <a:solidFill>
                  <a:schemeClr val="accent1"/>
                </a:solidFill>
                <a:latin typeface="Arial"/>
              </a:rPr>
              <a:t>$28.5</a:t>
            </a:r>
            <a:r>
              <a:rPr kumimoji="0" lang="en-US" sz="2800" b="1" i="0" u="none" strike="noStrike" kern="1200" cap="none" spc="0" normalizeH="0" baseline="0" noProof="0" dirty="0">
                <a:ln>
                  <a:noFill/>
                </a:ln>
                <a:solidFill>
                  <a:schemeClr val="accent1"/>
                </a:solidFill>
                <a:effectLst/>
                <a:uLnTx/>
                <a:uFillTx/>
                <a:latin typeface="Arial"/>
                <a:ea typeface="+mn-ea"/>
                <a:cs typeface="+mn-cs"/>
              </a:rPr>
              <a:t> billion </a:t>
            </a:r>
            <a:r>
              <a:rPr lang="en-US" sz="1550" dirty="0">
                <a:solidFill>
                  <a:schemeClr val="accent1"/>
                </a:solidFill>
                <a:latin typeface="Arial"/>
              </a:rPr>
              <a:t>invested</a:t>
            </a:r>
            <a:endParaRPr kumimoji="0" lang="en-US" sz="1550" b="1" i="0" u="none" strike="noStrike" kern="1200" cap="none" spc="0" normalizeH="0" baseline="0" noProof="0" dirty="0">
              <a:ln>
                <a:noFill/>
              </a:ln>
              <a:solidFill>
                <a:schemeClr val="accent1"/>
              </a:solidFill>
              <a:effectLst/>
              <a:uLnTx/>
              <a:uFillTx/>
              <a:latin typeface="Arial"/>
              <a:ea typeface="+mn-ea"/>
              <a:cs typeface="+mn-cs"/>
            </a:endParaRPr>
          </a:p>
          <a:p>
            <a:pPr algn="ctr" defTabSz="711200">
              <a:spcBef>
                <a:spcPts val="600"/>
              </a:spcBef>
              <a:defRPr/>
            </a:pPr>
            <a:r>
              <a:rPr kumimoji="0" lang="en-US" sz="1550" b="1" i="0" u="none" strike="noStrike" kern="1200" cap="none" spc="0" normalizeH="0" baseline="0" noProof="0" dirty="0">
                <a:ln>
                  <a:noFill/>
                </a:ln>
                <a:solidFill>
                  <a:srgbClr val="009BDB"/>
                </a:solidFill>
                <a:effectLst/>
                <a:uLnTx/>
                <a:uFillTx/>
                <a:latin typeface="Arial"/>
                <a:ea typeface="+mn-ea"/>
                <a:cs typeface="+mn-cs"/>
              </a:rPr>
              <a:t> </a:t>
            </a:r>
            <a:r>
              <a:rPr kumimoji="0" lang="en-US" sz="1100" b="1" i="0" u="none" strike="noStrike" kern="1200" cap="none" spc="0" normalizeH="0" baseline="0" noProof="0" dirty="0">
                <a:ln>
                  <a:noFill/>
                </a:ln>
                <a:solidFill>
                  <a:schemeClr val="tx1"/>
                </a:solidFill>
                <a:effectLst/>
                <a:uLnTx/>
                <a:uFillTx/>
                <a:latin typeface="Arial"/>
                <a:ea typeface="+mn-ea"/>
                <a:cs typeface="+mn-cs"/>
              </a:rPr>
              <a:t>in long-term projects </a:t>
            </a:r>
            <a:r>
              <a:rPr kumimoji="0" lang="en-US" sz="1100" i="0" u="none" strike="noStrike" kern="1200" cap="none" spc="0" normalizeH="0" baseline="0" noProof="0" dirty="0">
                <a:ln>
                  <a:noFill/>
                </a:ln>
                <a:solidFill>
                  <a:schemeClr val="tx1"/>
                </a:solidFill>
                <a:effectLst/>
                <a:uLnTx/>
                <a:uFillTx/>
                <a:latin typeface="Arial"/>
                <a:ea typeface="+mn-ea"/>
                <a:cs typeface="+mn-cs"/>
              </a:rPr>
              <a:t>focused on two clusters, </a:t>
            </a:r>
            <a:r>
              <a:rPr kumimoji="0" lang="en-US" sz="1100" b="1" i="0" u="none" strike="noStrike" kern="1200" cap="none" spc="0" normalizeH="0" baseline="0" noProof="0" dirty="0">
                <a:ln>
                  <a:noFill/>
                </a:ln>
                <a:solidFill>
                  <a:schemeClr val="tx1"/>
                </a:solidFill>
                <a:effectLst/>
                <a:uLnTx/>
                <a:uFillTx/>
                <a:latin typeface="Arial"/>
                <a:ea typeface="+mn-ea"/>
                <a:cs typeface="+mn-cs"/>
              </a:rPr>
              <a:t>and their associated infrastructure needs</a:t>
            </a:r>
            <a:r>
              <a:rPr kumimoji="0" lang="en-US" sz="1100" i="0" u="none" strike="noStrike" kern="1200" cap="none" spc="0" normalizeH="0" baseline="0" noProof="0" dirty="0">
                <a:ln>
                  <a:noFill/>
                </a:ln>
                <a:solidFill>
                  <a:schemeClr val="tx1"/>
                </a:solidFill>
                <a:effectLst/>
                <a:uLnTx/>
                <a:uFillTx/>
                <a:latin typeface="Arial"/>
                <a:ea typeface="+mn-ea"/>
                <a:cs typeface="+mn-cs"/>
              </a:rPr>
              <a:t>, over 25 years</a:t>
            </a:r>
          </a:p>
          <a:p>
            <a:pPr algn="ctr" defTabSz="711200">
              <a:spcBef>
                <a:spcPts val="600"/>
              </a:spcBef>
              <a:defRPr/>
            </a:pPr>
            <a:endParaRPr lang="en-US" sz="1100" dirty="0">
              <a:solidFill>
                <a:schemeClr val="tx1"/>
              </a:solidFill>
              <a:latin typeface="Arial"/>
            </a:endParaRPr>
          </a:p>
          <a:p>
            <a:pPr algn="ctr" defTabSz="711200">
              <a:spcBef>
                <a:spcPts val="600"/>
              </a:spcBef>
              <a:defRPr/>
            </a:pPr>
            <a:endParaRPr kumimoji="0" lang="en-US" sz="1100" i="0" u="none" strike="noStrike" kern="1200" cap="none" spc="0" normalizeH="0" baseline="0" noProof="0" dirty="0">
              <a:ln>
                <a:noFill/>
              </a:ln>
              <a:solidFill>
                <a:schemeClr val="tx1"/>
              </a:solidFill>
              <a:effectLst/>
              <a:uLnTx/>
              <a:uFillTx/>
              <a:latin typeface="Arial"/>
              <a:ea typeface="+mn-ea"/>
              <a:cs typeface="+mn-cs"/>
            </a:endParaRPr>
          </a:p>
          <a:p>
            <a:pPr algn="ctr" defTabSz="711200">
              <a:spcBef>
                <a:spcPts val="600"/>
              </a:spcBef>
              <a:defRPr/>
            </a:pPr>
            <a:br>
              <a:rPr kumimoji="0" lang="en-US" sz="1100" i="0" u="none" strike="noStrike" kern="1200" cap="none" spc="0" normalizeH="0" baseline="0" noProof="0" dirty="0">
                <a:ln>
                  <a:noFill/>
                </a:ln>
                <a:solidFill>
                  <a:schemeClr val="tx1"/>
                </a:solidFill>
                <a:effectLst/>
                <a:uLnTx/>
                <a:uFillTx/>
                <a:latin typeface="Arial"/>
                <a:ea typeface="+mn-ea"/>
                <a:cs typeface="+mn-cs"/>
              </a:rPr>
            </a:br>
            <a:endParaRPr kumimoji="0" lang="en-US" sz="1100" i="1" u="none" strike="noStrike" kern="1200" cap="none" spc="0" normalizeH="0" baseline="0" noProof="0" dirty="0">
              <a:ln>
                <a:noFill/>
              </a:ln>
              <a:solidFill>
                <a:schemeClr val="tx1"/>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CAE097D5-AAF3-3CCE-0ED7-A12A06D09C9F}"/>
              </a:ext>
            </a:extLst>
          </p:cNvPr>
          <p:cNvSpPr/>
          <p:nvPr/>
        </p:nvSpPr>
        <p:spPr bwMode="gray">
          <a:xfrm>
            <a:off x="8354631" y="2142552"/>
            <a:ext cx="3516001" cy="11273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600"/>
              </a:spcBef>
              <a:spcAft>
                <a:spcPts val="0"/>
              </a:spcAft>
              <a:buClrTx/>
              <a:buSzTx/>
              <a:buFontTx/>
              <a:buNone/>
              <a:tabLst/>
              <a:defRPr/>
            </a:pPr>
            <a:r>
              <a:rPr lang="en-US" sz="2800" b="1" dirty="0">
                <a:solidFill>
                  <a:schemeClr val="accent1"/>
                </a:solidFill>
                <a:latin typeface="Arial"/>
              </a:rPr>
              <a:t>$5</a:t>
            </a:r>
            <a:r>
              <a:rPr kumimoji="0" lang="en-US" sz="2800" b="1" i="0" u="none" strike="noStrike" kern="1200" cap="none" spc="0" normalizeH="0" baseline="0" noProof="0" dirty="0">
                <a:ln>
                  <a:noFill/>
                </a:ln>
                <a:solidFill>
                  <a:schemeClr val="accent1"/>
                </a:solidFill>
                <a:effectLst/>
                <a:uLnTx/>
                <a:uFillTx/>
                <a:latin typeface="Arial"/>
                <a:ea typeface="+mn-ea"/>
                <a:cs typeface="+mn-cs"/>
              </a:rPr>
              <a:t> billion</a:t>
            </a:r>
            <a:endParaRPr kumimoji="0" lang="en-US" sz="1550" b="0" i="0" u="none" strike="noStrike" kern="1200" cap="none" spc="0" normalizeH="0" baseline="0" noProof="0" dirty="0">
              <a:ln>
                <a:noFill/>
              </a:ln>
              <a:solidFill>
                <a:schemeClr val="accent1"/>
              </a:solidFill>
              <a:effectLst/>
              <a:uLnTx/>
              <a:uFillTx/>
              <a:latin typeface="Arial"/>
              <a:ea typeface="+mn-ea"/>
              <a:cs typeface="+mn-cs"/>
            </a:endParaRPr>
          </a:p>
          <a:p>
            <a:pPr marL="0" marR="0" lvl="0" indent="0" algn="ctr" defTabSz="711200" rtl="0" eaLnBrk="1" fontAlgn="auto" latinLnBrk="0" hangingPunct="1">
              <a:lnSpc>
                <a:spcPct val="100000"/>
              </a:lnSpc>
              <a:spcBef>
                <a:spcPts val="600"/>
              </a:spcBef>
              <a:spcAft>
                <a:spcPts val="0"/>
              </a:spcAft>
              <a:buClrTx/>
              <a:buSzTx/>
              <a:buFontTx/>
              <a:buNone/>
              <a:tabLst/>
              <a:defRPr/>
            </a:pPr>
            <a:r>
              <a:rPr lang="en-US" sz="1100" b="1" dirty="0">
                <a:solidFill>
                  <a:srgbClr val="000000"/>
                </a:solidFill>
                <a:latin typeface="Arial"/>
              </a:rPr>
              <a:t>in contracts were unlocked </a:t>
            </a:r>
            <a:r>
              <a:rPr lang="en-US" sz="1100" dirty="0">
                <a:solidFill>
                  <a:srgbClr val="000000"/>
                </a:solidFill>
                <a:latin typeface="Arial"/>
              </a:rPr>
              <a:t>when the UK granted </a:t>
            </a:r>
            <a:r>
              <a:rPr lang="en-US" sz="1100" b="1" dirty="0">
                <a:solidFill>
                  <a:srgbClr val="000000"/>
                </a:solidFill>
                <a:latin typeface="Arial"/>
              </a:rPr>
              <a:t>Net Zero North Sea Storage </a:t>
            </a:r>
            <a:r>
              <a:rPr lang="en-US" sz="1100" dirty="0">
                <a:solidFill>
                  <a:srgbClr val="000000"/>
                </a:solidFill>
                <a:latin typeface="Arial"/>
              </a:rPr>
              <a:t>a </a:t>
            </a:r>
            <a:r>
              <a:rPr lang="en-US" sz="1100" b="1" dirty="0">
                <a:solidFill>
                  <a:srgbClr val="000000"/>
                </a:solidFill>
                <a:latin typeface="Arial"/>
              </a:rPr>
              <a:t>transport and storage license</a:t>
            </a:r>
            <a:r>
              <a:rPr lang="en-US" sz="1100" dirty="0">
                <a:solidFill>
                  <a:srgbClr val="000000"/>
                </a:solidFill>
                <a:latin typeface="Arial"/>
              </a:rPr>
              <a:t> in December 2024</a:t>
            </a:r>
            <a:endParaRPr kumimoji="0" lang="en-US" sz="1100" i="1" u="none" strike="noStrike" kern="1200" cap="none" spc="0" normalizeH="0" baseline="0" noProof="0" dirty="0">
              <a:ln>
                <a:noFill/>
              </a:ln>
              <a:solidFill>
                <a:srgbClr val="000000"/>
              </a:solidFill>
              <a:effectLst/>
              <a:uLnTx/>
              <a:uFillTx/>
              <a:latin typeface="Arial"/>
              <a:ea typeface="+mn-ea"/>
              <a:cs typeface="Arial"/>
            </a:endParaRPr>
          </a:p>
        </p:txBody>
      </p:sp>
      <p:sp>
        <p:nvSpPr>
          <p:cNvPr id="12" name="Title 11">
            <a:extLst>
              <a:ext uri="{FF2B5EF4-FFF2-40B4-BE49-F238E27FC236}">
                <a16:creationId xmlns:a16="http://schemas.microsoft.com/office/drawing/2014/main" id="{0AF5E78B-C7CA-6260-11A9-255C9C292306}"/>
              </a:ext>
            </a:extLst>
          </p:cNvPr>
          <p:cNvSpPr>
            <a:spLocks noGrp="1"/>
          </p:cNvSpPr>
          <p:nvPr>
            <p:ph type="title"/>
          </p:nvPr>
        </p:nvSpPr>
        <p:spPr/>
        <p:txBody>
          <a:bodyPr vert="horz">
            <a:noAutofit/>
          </a:bodyPr>
          <a:lstStyle/>
          <a:p>
            <a:r>
              <a:rPr lang="en-US" dirty="0"/>
              <a:t>UK is slowly streamlining government incentives to create the market environment needed to accelerate carbon capture adoption</a:t>
            </a:r>
          </a:p>
        </p:txBody>
      </p:sp>
      <p:sp>
        <p:nvSpPr>
          <p:cNvPr id="2" name="Rectangle 1">
            <a:extLst>
              <a:ext uri="{FF2B5EF4-FFF2-40B4-BE49-F238E27FC236}">
                <a16:creationId xmlns:a16="http://schemas.microsoft.com/office/drawing/2014/main" id="{DCF10C76-2F42-A510-54C6-4B8B91755A48}"/>
              </a:ext>
            </a:extLst>
          </p:cNvPr>
          <p:cNvSpPr/>
          <p:nvPr/>
        </p:nvSpPr>
        <p:spPr bwMode="gray">
          <a:xfrm>
            <a:off x="0" y="0"/>
            <a:ext cx="2419109" cy="317051"/>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en-US" b="1">
                <a:solidFill>
                  <a:srgbClr val="FFFFFF"/>
                </a:solidFill>
                <a:latin typeface="Arial"/>
              </a:rPr>
              <a:t>United Kingdom</a:t>
            </a:r>
            <a:endParaRPr kumimoji="0" lang="en-US" sz="1800" b="1" i="0" u="none" strike="noStrike" kern="1200" cap="none" spc="0" normalizeH="0" baseline="0" noProof="0">
              <a:ln>
                <a:noFill/>
              </a:ln>
              <a:solidFill>
                <a:srgbClr val="FFFFFF"/>
              </a:solidFill>
              <a:effectLst/>
              <a:uLnTx/>
              <a:uFillTx/>
              <a:latin typeface="Arial"/>
              <a:ea typeface="+mn-ea"/>
              <a:cs typeface="+mn-cs"/>
            </a:endParaRPr>
          </a:p>
        </p:txBody>
      </p:sp>
      <p:sp>
        <p:nvSpPr>
          <p:cNvPr id="25" name="btfpNotesBox368131">
            <a:hlinkClick r:id="rId14"/>
            <a:extLst>
              <a:ext uri="{FF2B5EF4-FFF2-40B4-BE49-F238E27FC236}">
                <a16:creationId xmlns:a16="http://schemas.microsoft.com/office/drawing/2014/main" id="{99DFD625-1333-4998-9E6B-7CDC9EE27DE2}"/>
              </a:ext>
            </a:extLst>
          </p:cNvPr>
          <p:cNvSpPr txBox="1"/>
          <p:nvPr>
            <p:custDataLst>
              <p:tags r:id="rId9"/>
            </p:custDataLst>
          </p:nvPr>
        </p:nvSpPr>
        <p:spPr bwMode="gray">
          <a:xfrm>
            <a:off x="329184" y="6026564"/>
            <a:ext cx="9180576" cy="738664"/>
          </a:xfrm>
          <a:prstGeom prst="rect">
            <a:avLst/>
          </a:prstGeom>
          <a:noFill/>
        </p:spPr>
        <p:txBody>
          <a:bodyPr vert="horz" wrap="square" lIns="0" tIns="0" rIns="0" bIns="0"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711200" rtl="0" eaLnBrk="1" fontAlgn="auto" latinLnBrk="0" hangingPunct="1">
              <a:lnSpc>
                <a:spcPct val="100000"/>
              </a:lnSpc>
              <a:spcBef>
                <a:spcPts val="0"/>
              </a:spcBef>
              <a:spcAft>
                <a:spcPts val="0"/>
              </a:spcAft>
              <a:buClrTx/>
              <a:buSzTx/>
              <a:buFontTx/>
              <a:buNone/>
              <a:tabLst/>
              <a:defRPr/>
            </a:pPr>
            <a:endParaRPr lang="en-US" sz="800" dirty="0">
              <a:solidFill>
                <a:srgbClr val="000000"/>
              </a:solidFill>
              <a:latin typeface="Arial"/>
            </a:endParaRPr>
          </a:p>
          <a:p>
            <a:pPr defTabSz="711200">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a:t>
            </a:r>
            <a:r>
              <a:rPr lang="en-US" sz="800" dirty="0">
                <a:solidFill>
                  <a:srgbClr val="000000"/>
                </a:solidFill>
                <a:latin typeface="Arial"/>
              </a:rPr>
              <a:t>Clean Air Task Force, </a:t>
            </a:r>
            <a:r>
              <a:rPr lang="en-US" sz="800" dirty="0">
                <a:hlinkClick r:id="rId15"/>
              </a:rPr>
              <a:t>UK’s £21.7 billion funding for carbon capture and storage projects is a significant step forward</a:t>
            </a:r>
            <a:r>
              <a:rPr lang="en-US" sz="800" dirty="0"/>
              <a:t> </a:t>
            </a:r>
            <a:r>
              <a:rPr kumimoji="0" lang="en-US" sz="800" b="0" i="0" u="none" strike="noStrike" kern="1200" cap="none" spc="0" normalizeH="0" baseline="0" noProof="0" dirty="0">
                <a:ln>
                  <a:noFill/>
                </a:ln>
                <a:solidFill>
                  <a:srgbClr val="000000"/>
                </a:solidFill>
                <a:effectLst/>
                <a:uLnTx/>
                <a:uFillTx/>
                <a:latin typeface="Arial"/>
                <a:ea typeface="+mn-ea"/>
                <a:cs typeface="+mn-cs"/>
              </a:rPr>
              <a:t>(2024); </a:t>
            </a:r>
            <a:r>
              <a:rPr lang="en-US" sz="800" dirty="0">
                <a:solidFill>
                  <a:srgbClr val="000000"/>
                </a:solidFill>
                <a:latin typeface="Arial"/>
              </a:rPr>
              <a:t>UK government, </a:t>
            </a:r>
            <a:r>
              <a:rPr lang="en-US" sz="800" dirty="0">
                <a:hlinkClick r:id="rId16"/>
              </a:rPr>
              <a:t>Relief for Payments Made into a Carbon Capture Usage and Storage Decommissioning Fund</a:t>
            </a:r>
            <a:r>
              <a:rPr lang="en-US" sz="800" dirty="0"/>
              <a:t> </a:t>
            </a:r>
            <a:r>
              <a:rPr kumimoji="0" lang="en-US" sz="800" b="0" i="0" u="none" strike="noStrike" kern="1200" cap="none" spc="0" normalizeH="0" baseline="0" noProof="0" dirty="0">
                <a:ln>
                  <a:noFill/>
                </a:ln>
                <a:solidFill>
                  <a:srgbClr val="000000"/>
                </a:solidFill>
                <a:effectLst/>
                <a:uLnTx/>
                <a:uFillTx/>
                <a:latin typeface="Arial"/>
                <a:ea typeface="+mn-ea"/>
                <a:cs typeface="+mn-cs"/>
              </a:rPr>
              <a:t>(2024); </a:t>
            </a:r>
            <a:r>
              <a:rPr lang="en-US" sz="800" dirty="0">
                <a:solidFill>
                  <a:srgbClr val="000000"/>
                </a:solidFill>
                <a:latin typeface="Arial"/>
              </a:rPr>
              <a:t>Pinsent Masons, </a:t>
            </a:r>
            <a:r>
              <a:rPr lang="en-US" sz="800" dirty="0">
                <a:hlinkClick r:id="rId17"/>
              </a:rPr>
              <a:t>UK Budget: CCUS and tax relief measures may soften oil and gas energy profits levy blow</a:t>
            </a:r>
            <a:r>
              <a:rPr lang="en-US" sz="800" dirty="0"/>
              <a:t> </a:t>
            </a:r>
            <a:r>
              <a:rPr kumimoji="0" lang="en-US" sz="800" b="0" i="0" u="none" strike="noStrike" kern="1200" cap="none" spc="0" normalizeH="0" baseline="0" noProof="0" dirty="0">
                <a:ln>
                  <a:noFill/>
                </a:ln>
                <a:solidFill>
                  <a:srgbClr val="000000"/>
                </a:solidFill>
                <a:effectLst/>
                <a:uLnTx/>
                <a:uFillTx/>
                <a:latin typeface="Arial"/>
                <a:ea typeface="+mn-ea"/>
                <a:cs typeface="+mn-cs"/>
              </a:rPr>
              <a:t>(2024);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8"/>
              </a:rPr>
              <a:t>NSTA Authority </a:t>
            </a:r>
            <a:r>
              <a:rPr lang="en-US" sz="800" dirty="0">
                <a:hlinkClick r:id="rId18"/>
              </a:rPr>
              <a:t>NSTA awards Endurance first ever UK carbon storage permit</a:t>
            </a:r>
            <a:r>
              <a:rPr lang="en-US" sz="800" dirty="0"/>
              <a:t> </a:t>
            </a:r>
            <a:r>
              <a:rPr kumimoji="0" lang="en-US" sz="800" b="0" i="0" u="none" strike="noStrike" kern="1200" cap="none" spc="0" normalizeH="0" baseline="0" noProof="0" dirty="0">
                <a:ln>
                  <a:noFill/>
                </a:ln>
                <a:solidFill>
                  <a:srgbClr val="000000"/>
                </a:solidFill>
                <a:effectLst/>
                <a:uLnTx/>
                <a:uFillTx/>
                <a:latin typeface="Arial"/>
                <a:ea typeface="+mn-ea"/>
                <a:cs typeface="+mn-cs"/>
              </a:rPr>
              <a:t>(2024); UK government,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9"/>
              </a:rPr>
              <a:t>Carbon capture, usage and storage</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(2024).</a:t>
            </a:r>
          </a:p>
          <a:p>
            <a:pPr marL="0" lv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lang="en-US" sz="800" dirty="0">
                <a:solidFill>
                  <a:srgbClr val="000000"/>
                </a:solidFill>
                <a:latin typeface="Arial"/>
              </a:rPr>
              <a:t>Shaurir Ramanujan</a:t>
            </a:r>
            <a:r>
              <a:rPr kumimoji="0" lang="en-US" sz="800" b="0" i="0" u="none" strike="noStrike" kern="1200" cap="none" spc="0" normalizeH="0" baseline="0" noProof="0" dirty="0">
                <a:ln>
                  <a:noFill/>
                </a:ln>
                <a:solidFill>
                  <a:srgbClr val="000000"/>
                </a:solidFill>
                <a:effectLst/>
                <a:uLnTx/>
                <a:uFillTx/>
                <a:latin typeface="Arial"/>
                <a:ea typeface="+mn-ea"/>
                <a:cs typeface="+mn-cs"/>
              </a:rPr>
              <a:t>, Anda Wang, Hyae Ryung Kim, and </a:t>
            </a:r>
            <a:r>
              <a:rPr lang="en-US" sz="800" dirty="0">
                <a:solidFill>
                  <a:srgbClr val="000000"/>
                </a:solidFill>
                <a:hlinkClick r:id="rId20"/>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1"/>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22"/>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7821439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hink-cell data - do not delete" hidden="1">
            <a:extLst>
              <a:ext uri="{FF2B5EF4-FFF2-40B4-BE49-F238E27FC236}">
                <a16:creationId xmlns:a16="http://schemas.microsoft.com/office/drawing/2014/main" id="{8EEB198B-77DE-3248-0975-5A2AE3ECCAF1}"/>
              </a:ext>
            </a:extLst>
          </p:cNvPr>
          <p:cNvGraphicFramePr>
            <a:graphicFrameLocks noChangeAspect="1"/>
          </p:cNvGraphicFramePr>
          <p:nvPr>
            <p:custDataLst>
              <p:tags r:id="rId2"/>
            </p:custDataLst>
            <p:extLst>
              <p:ext uri="{D42A27DB-BD31-4B8C-83A1-F6EECF244321}">
                <p14:modId xmlns:p14="http://schemas.microsoft.com/office/powerpoint/2010/main" val="2966422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84" imgH="486" progId="TCLayout.ActiveDocument.1">
                  <p:embed/>
                </p:oleObj>
              </mc:Choice>
              <mc:Fallback>
                <p:oleObj name="think-cell Slide" r:id="rId6" imgW="484" imgH="486" progId="TCLayout.ActiveDocument.1">
                  <p:embed/>
                  <p:pic>
                    <p:nvPicPr>
                      <p:cNvPr id="24" name="think-cell data - do not delete" hidden="1">
                        <a:extLst>
                          <a:ext uri="{FF2B5EF4-FFF2-40B4-BE49-F238E27FC236}">
                            <a16:creationId xmlns:a16="http://schemas.microsoft.com/office/drawing/2014/main" id="{8EEB198B-77DE-3248-0975-5A2AE3ECCAF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noAutofit/>
          </a:bodyPr>
          <a:lstStyle/>
          <a:p>
            <a:r>
              <a:rPr lang="en-US" dirty="0"/>
              <a:t>Canada leverages federal and provincial policies for carbon capture, but economic viability remains a key hindrance in scalability</a:t>
            </a:r>
            <a:endParaRPr lang="en-US" dirty="0">
              <a:cs typeface="Arial"/>
            </a:endParaRPr>
          </a:p>
        </p:txBody>
      </p:sp>
      <p:sp>
        <p:nvSpPr>
          <p:cNvPr id="3" name="Rectangle 2">
            <a:extLst>
              <a:ext uri="{FF2B5EF4-FFF2-40B4-BE49-F238E27FC236}">
                <a16:creationId xmlns:a16="http://schemas.microsoft.com/office/drawing/2014/main" id="{F86B6E45-B7CA-7D86-BC64-D727CAF603A8}"/>
              </a:ext>
            </a:extLst>
          </p:cNvPr>
          <p:cNvSpPr/>
          <p:nvPr/>
        </p:nvSpPr>
        <p:spPr bwMode="gray">
          <a:xfrm>
            <a:off x="0" y="0"/>
            <a:ext cx="2419109" cy="317051"/>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a:ea typeface="+mn-ea"/>
                <a:cs typeface="+mn-cs"/>
              </a:rPr>
              <a:t>Canada</a:t>
            </a:r>
          </a:p>
        </p:txBody>
      </p:sp>
      <p:graphicFrame>
        <p:nvGraphicFramePr>
          <p:cNvPr id="21" name="btfpTable346675">
            <a:extLst>
              <a:ext uri="{FF2B5EF4-FFF2-40B4-BE49-F238E27FC236}">
                <a16:creationId xmlns:a16="http://schemas.microsoft.com/office/drawing/2014/main" id="{9045D71B-888B-860B-F6A2-F5FDFC56051A}"/>
              </a:ext>
            </a:extLst>
          </p:cNvPr>
          <p:cNvGraphicFramePr>
            <a:graphicFrameLocks noGrp="1"/>
          </p:cNvGraphicFramePr>
          <p:nvPr>
            <p:custDataLst>
              <p:tags r:id="rId3"/>
            </p:custDataLst>
            <p:extLst>
              <p:ext uri="{D42A27DB-BD31-4B8C-83A1-F6EECF244321}">
                <p14:modId xmlns:p14="http://schemas.microsoft.com/office/powerpoint/2010/main" val="959526165"/>
              </p:ext>
            </p:extLst>
          </p:nvPr>
        </p:nvGraphicFramePr>
        <p:xfrm>
          <a:off x="330200" y="1457585"/>
          <a:ext cx="11531600" cy="4456843"/>
        </p:xfrm>
        <a:graphic>
          <a:graphicData uri="http://schemas.openxmlformats.org/drawingml/2006/table">
            <a:tbl>
              <a:tblPr firstRow="1" firstCol="1">
                <a:tableStyleId>{9D7B26C5-4107-4FEC-AEDC-1716B250A1EF}</a:tableStyleId>
              </a:tblPr>
              <a:tblGrid>
                <a:gridCol w="1193800">
                  <a:extLst>
                    <a:ext uri="{9D8B030D-6E8A-4147-A177-3AD203B41FA5}">
                      <a16:colId xmlns:a16="http://schemas.microsoft.com/office/drawing/2014/main" val="1002272590"/>
                    </a:ext>
                  </a:extLst>
                </a:gridCol>
                <a:gridCol w="2057400">
                  <a:extLst>
                    <a:ext uri="{9D8B030D-6E8A-4147-A177-3AD203B41FA5}">
                      <a16:colId xmlns:a16="http://schemas.microsoft.com/office/drawing/2014/main" val="2006034482"/>
                    </a:ext>
                  </a:extLst>
                </a:gridCol>
                <a:gridCol w="2438400">
                  <a:extLst>
                    <a:ext uri="{9D8B030D-6E8A-4147-A177-3AD203B41FA5}">
                      <a16:colId xmlns:a16="http://schemas.microsoft.com/office/drawing/2014/main" val="591025062"/>
                    </a:ext>
                  </a:extLst>
                </a:gridCol>
                <a:gridCol w="2743200">
                  <a:extLst>
                    <a:ext uri="{9D8B030D-6E8A-4147-A177-3AD203B41FA5}">
                      <a16:colId xmlns:a16="http://schemas.microsoft.com/office/drawing/2014/main" val="1214378140"/>
                    </a:ext>
                  </a:extLst>
                </a:gridCol>
                <a:gridCol w="3098800">
                  <a:extLst>
                    <a:ext uri="{9D8B030D-6E8A-4147-A177-3AD203B41FA5}">
                      <a16:colId xmlns:a16="http://schemas.microsoft.com/office/drawing/2014/main" val="3372652404"/>
                    </a:ext>
                  </a:extLst>
                </a:gridCol>
              </a:tblGrid>
              <a:tr h="222052">
                <a:tc gridSpan="2">
                  <a:txBody>
                    <a:bodyPr/>
                    <a:lstStyle/>
                    <a:p>
                      <a:pPr marL="0" indent="0">
                        <a:spcBef>
                          <a:spcPts val="0"/>
                        </a:spcBef>
                        <a:buFontTx/>
                        <a:buNone/>
                      </a:pPr>
                      <a:r>
                        <a:rPr lang="en-US" sz="1000" dirty="0">
                          <a:solidFill>
                            <a:schemeClr val="bg1"/>
                          </a:solidFill>
                        </a:rPr>
                        <a:t>Policy</a:t>
                      </a:r>
                    </a:p>
                  </a:txBody>
                  <a:tcPr anchor="b">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solidFill>
                      <a:schemeClr val="accent4"/>
                    </a:solidFill>
                  </a:tcPr>
                </a:tc>
                <a:tc hMerge="1">
                  <a:txBody>
                    <a:bodyPr/>
                    <a:lstStyle/>
                    <a:p>
                      <a:pPr marL="0" indent="0">
                        <a:spcBef>
                          <a:spcPts val="0"/>
                        </a:spcBef>
                        <a:buFontTx/>
                        <a:buNone/>
                      </a:pPr>
                      <a:r>
                        <a:rPr lang="en-US" sz="1000" dirty="0">
                          <a:solidFill>
                            <a:schemeClr val="bg1"/>
                          </a:solidFill>
                        </a:rPr>
                        <a:t>Policy</a:t>
                      </a:r>
                    </a:p>
                  </a:txBody>
                  <a:tcPr anchor="b">
                    <a:lnT w="12700" cap="flat" cmpd="sng" algn="ctr">
                      <a:solidFill>
                        <a:schemeClr val="bg1">
                          <a:lumMod val="85000"/>
                        </a:schemeClr>
                      </a:solidFill>
                      <a:prstDash val="solid"/>
                      <a:round/>
                      <a:headEnd type="none" w="med" len="med"/>
                      <a:tailEnd type="none" w="med" len="med"/>
                    </a:lnT>
                    <a:solidFill>
                      <a:schemeClr val="accent4"/>
                    </a:solidFill>
                  </a:tcPr>
                </a:tc>
                <a:tc>
                  <a:txBody>
                    <a:bodyPr/>
                    <a:lstStyle/>
                    <a:p>
                      <a:pPr marL="0" indent="0">
                        <a:spcBef>
                          <a:spcPts val="0"/>
                        </a:spcBef>
                        <a:buFontTx/>
                        <a:buNone/>
                      </a:pPr>
                      <a:r>
                        <a:rPr lang="en-US" sz="1000" dirty="0">
                          <a:solidFill>
                            <a:schemeClr val="bg1"/>
                          </a:solidFill>
                        </a:rPr>
                        <a:t>Description</a:t>
                      </a:r>
                    </a:p>
                  </a:txBody>
                  <a:tcPr anchor="b">
                    <a:lnT w="12700" cap="flat" cmpd="sng" algn="ctr">
                      <a:solidFill>
                        <a:schemeClr val="bg1">
                          <a:lumMod val="85000"/>
                        </a:schemeClr>
                      </a:solidFill>
                      <a:prstDash val="solid"/>
                      <a:round/>
                      <a:headEnd type="none" w="med" len="med"/>
                      <a:tailEnd type="none" w="med" len="med"/>
                    </a:lnT>
                    <a:solidFill>
                      <a:schemeClr val="accent4"/>
                    </a:solidFill>
                  </a:tcPr>
                </a:tc>
                <a:tc>
                  <a:txBody>
                    <a:bodyPr/>
                    <a:lstStyle/>
                    <a:p>
                      <a:pPr marL="0" indent="0">
                        <a:spcBef>
                          <a:spcPts val="0"/>
                        </a:spcBef>
                        <a:buFontTx/>
                        <a:buNone/>
                      </a:pPr>
                      <a:r>
                        <a:rPr lang="en-US" sz="1000" dirty="0">
                          <a:solidFill>
                            <a:schemeClr val="bg1"/>
                          </a:solidFill>
                        </a:rPr>
                        <a:t>Key features</a:t>
                      </a:r>
                    </a:p>
                  </a:txBody>
                  <a:tcPr anchor="b">
                    <a:lnT w="12700" cap="flat" cmpd="sng" algn="ctr">
                      <a:solidFill>
                        <a:schemeClr val="bg1">
                          <a:lumMod val="85000"/>
                        </a:schemeClr>
                      </a:solidFill>
                      <a:prstDash val="solid"/>
                      <a:round/>
                      <a:headEnd type="none" w="med" len="med"/>
                      <a:tailEnd type="none" w="med" len="med"/>
                    </a:lnT>
                    <a:solidFill>
                      <a:schemeClr val="accent4"/>
                    </a:solidFill>
                  </a:tcPr>
                </a:tc>
                <a:tc>
                  <a:txBody>
                    <a:bodyPr/>
                    <a:lstStyle/>
                    <a:p>
                      <a:pPr marL="0" indent="0">
                        <a:spcBef>
                          <a:spcPts val="0"/>
                        </a:spcBef>
                        <a:buFontTx/>
                        <a:buNone/>
                      </a:pPr>
                      <a:r>
                        <a:rPr lang="en-US" sz="1000" dirty="0">
                          <a:solidFill>
                            <a:schemeClr val="bg1"/>
                          </a:solidFill>
                        </a:rPr>
                        <a:t>Challenges</a:t>
                      </a:r>
                    </a:p>
                  </a:txBody>
                  <a:tcPr anchor="b">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chemeClr val="accent4"/>
                    </a:solidFill>
                  </a:tcPr>
                </a:tc>
                <a:extLst>
                  <a:ext uri="{0D108BD9-81ED-4DB2-BD59-A6C34878D82A}">
                    <a16:rowId xmlns:a16="http://schemas.microsoft.com/office/drawing/2014/main" val="2624887715"/>
                  </a:ext>
                </a:extLst>
              </a:tr>
              <a:tr h="1005402">
                <a:tc rowSpan="4">
                  <a:txBody>
                    <a:bodyPr/>
                    <a:lstStyle/>
                    <a:p>
                      <a:pPr marL="0" indent="0" algn="ctr">
                        <a:spcBef>
                          <a:spcPts val="600"/>
                        </a:spcBef>
                        <a:buFontTx/>
                        <a:buNone/>
                      </a:pPr>
                      <a:r>
                        <a:rPr lang="en-US" sz="1000" b="1" dirty="0"/>
                        <a:t>Federal policy</a:t>
                      </a:r>
                    </a:p>
                  </a:txBody>
                  <a:tcPr marL="45720" marR="45720" marB="0" anchor="ctr">
                    <a:lnL w="12700" cap="flat" cmpd="sng" algn="ctr">
                      <a:solidFill>
                        <a:schemeClr val="bg1">
                          <a:lumMod val="85000"/>
                        </a:schemeClr>
                      </a:solidFill>
                      <a:prstDash val="solid"/>
                      <a:round/>
                      <a:headEnd type="none" w="med" len="med"/>
                      <a:tailEnd type="none" w="med" len="med"/>
                    </a:lnL>
                    <a:lnB w="19050" cap="flat" cmpd="sng" algn="ctr">
                      <a:solidFill>
                        <a:schemeClr val="tx2">
                          <a:lumMod val="90000"/>
                        </a:schemeClr>
                      </a:solidFill>
                      <a:prstDash val="solid"/>
                      <a:round/>
                      <a:headEnd type="none" w="med" len="med"/>
                      <a:tailEnd type="none" w="med" len="med"/>
                    </a:lnB>
                    <a:solidFill>
                      <a:schemeClr val="bg1">
                        <a:lumMod val="95000"/>
                      </a:schemeClr>
                    </a:solidFill>
                  </a:tcPr>
                </a:tc>
                <a:tc>
                  <a:txBody>
                    <a:bodyPr/>
                    <a:lstStyle/>
                    <a:p>
                      <a:pPr marL="0" indent="0">
                        <a:spcBef>
                          <a:spcPts val="600"/>
                        </a:spcBef>
                        <a:buFontTx/>
                        <a:buNone/>
                      </a:pPr>
                      <a:r>
                        <a:rPr lang="en-US" sz="1000" b="1"/>
                        <a:t>Investment Credit Tax (ITC) for CCUS</a:t>
                      </a:r>
                    </a:p>
                  </a:txBody>
                  <a:tcPr marL="45720" marR="45720" marB="0" anchor="ctr">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77800" indent="-177800">
                        <a:spcBef>
                          <a:spcPts val="600"/>
                        </a:spcBef>
                      </a:pPr>
                      <a:r>
                        <a:rPr lang="en-US" sz="950" dirty="0"/>
                        <a:t>CCUS refundable tax credit for eligible and qualified CCUS projects</a:t>
                      </a:r>
                    </a:p>
                    <a:p>
                      <a:pPr marL="177800" indent="-177800">
                        <a:spcBef>
                          <a:spcPts val="600"/>
                        </a:spcBef>
                      </a:pPr>
                      <a:r>
                        <a:rPr lang="en-US" sz="950" dirty="0"/>
                        <a:t>Enacted by Parliament in June 2024</a:t>
                      </a:r>
                    </a:p>
                    <a:p>
                      <a:pPr marL="177800" indent="-177800">
                        <a:spcBef>
                          <a:spcPts val="600"/>
                        </a:spcBef>
                      </a:pPr>
                      <a:r>
                        <a:rPr lang="en-US" sz="950" dirty="0"/>
                        <a:t>Considered the cornerstone of Canada’s CCUS Policy Framework</a:t>
                      </a:r>
                    </a:p>
                  </a:txBody>
                  <a:tcPr marL="45720" marR="45720" marB="0">
                    <a:lnB w="12700" cap="flat" cmpd="sng" algn="ctr">
                      <a:solidFill>
                        <a:schemeClr val="bg1">
                          <a:lumMod val="85000"/>
                        </a:schemeClr>
                      </a:solidFill>
                      <a:prstDash val="solid"/>
                      <a:round/>
                      <a:headEnd type="none" w="med" len="med"/>
                      <a:tailEnd type="none" w="med" len="med"/>
                    </a:lnB>
                    <a:noFill/>
                  </a:tcPr>
                </a:tc>
                <a:tc>
                  <a:txBody>
                    <a:bodyPr/>
                    <a:lstStyle/>
                    <a:p>
                      <a:pPr marL="177800" indent="-177800">
                        <a:spcBef>
                          <a:spcPts val="600"/>
                        </a:spcBef>
                      </a:pPr>
                      <a:r>
                        <a:rPr lang="en-US" sz="950" dirty="0"/>
                        <a:t>Applies to eligible expenditures incurred from Jan. 1, 2022, to Dec 31, 2040, which can vary from equipment to property</a:t>
                      </a:r>
                    </a:p>
                    <a:p>
                      <a:pPr marL="177800" indent="-177800">
                        <a:spcBef>
                          <a:spcPts val="600"/>
                        </a:spcBef>
                      </a:pPr>
                      <a:r>
                        <a:rPr lang="en-US" sz="950" dirty="0"/>
                        <a:t>Credit rates (up to 2030): 60% for DAC, 50% for CO</a:t>
                      </a:r>
                      <a:r>
                        <a:rPr lang="en-US" sz="950" baseline="-25000" dirty="0"/>
                        <a:t>2</a:t>
                      </a:r>
                      <a:r>
                        <a:rPr lang="en-US" sz="950" baseline="0" dirty="0"/>
                        <a:t> capture, 37.5% for carbon transport and storage</a:t>
                      </a:r>
                      <a:endParaRPr lang="en-US" sz="950" baseline="-25000" dirty="0"/>
                    </a:p>
                  </a:txBody>
                  <a:tcPr marL="45720" marR="45720" marB="0">
                    <a:lnB w="12700" cap="flat" cmpd="sng" algn="ctr">
                      <a:solidFill>
                        <a:schemeClr val="bg1">
                          <a:lumMod val="85000"/>
                        </a:schemeClr>
                      </a:solidFill>
                      <a:prstDash val="solid"/>
                      <a:round/>
                      <a:headEnd type="none" w="med" len="med"/>
                      <a:tailEnd type="none" w="med" len="med"/>
                    </a:lnB>
                    <a:noFill/>
                  </a:tcPr>
                </a:tc>
                <a:tc>
                  <a:txBody>
                    <a:bodyPr/>
                    <a:lstStyle/>
                    <a:p>
                      <a:pPr marL="177800" indent="-177800">
                        <a:spcBef>
                          <a:spcPts val="600"/>
                        </a:spcBef>
                      </a:pPr>
                      <a:r>
                        <a:rPr lang="en-US" sz="950" b="1" dirty="0"/>
                        <a:t>Economic viability: </a:t>
                      </a:r>
                      <a:r>
                        <a:rPr lang="en-US" sz="950" dirty="0"/>
                        <a:t>High up-front cost, which requires significant capital</a:t>
                      </a:r>
                    </a:p>
                    <a:p>
                      <a:pPr marL="177800" indent="-177800">
                        <a:spcBef>
                          <a:spcPts val="600"/>
                        </a:spcBef>
                      </a:pPr>
                      <a:r>
                        <a:rPr lang="en-US" altLang="zh-CN" sz="950" dirty="0"/>
                        <a:t>Credit rates reduced by half for expenses after 2030-2040</a:t>
                      </a:r>
                    </a:p>
                    <a:p>
                      <a:pPr marL="177800" indent="-177800">
                        <a:spcBef>
                          <a:spcPts val="600"/>
                        </a:spcBef>
                      </a:pPr>
                      <a:r>
                        <a:rPr lang="en-US" altLang="zh-CN" sz="950" dirty="0"/>
                        <a:t>Rates reduced by 10% if labor requirements not met</a:t>
                      </a:r>
                      <a:endParaRPr lang="en-US" sz="950" dirty="0"/>
                    </a:p>
                  </a:txBody>
                  <a:tcPr marL="45720" marR="45720" marB="0">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712065148"/>
                  </a:ext>
                </a:extLst>
              </a:tr>
              <a:tr h="746341">
                <a:tc vMerge="1">
                  <a:txBody>
                    <a:bodyPr/>
                    <a:lstStyle/>
                    <a:p>
                      <a:pPr marL="0" indent="0">
                        <a:spcBef>
                          <a:spcPts val="600"/>
                        </a:spcBef>
                        <a:buFontTx/>
                        <a:buNone/>
                      </a:pPr>
                      <a:r>
                        <a:rPr lang="en-US" sz="1050" b="0"/>
                        <a:t>Federal</a:t>
                      </a:r>
                    </a:p>
                  </a:txBody>
                  <a:tcPr marL="0" marR="0" marT="0" marB="0"/>
                </a:tc>
                <a:tc>
                  <a:txBody>
                    <a:bodyPr/>
                    <a:lstStyle/>
                    <a:p>
                      <a:pPr marL="0" indent="0">
                        <a:spcBef>
                          <a:spcPts val="600"/>
                        </a:spcBef>
                        <a:buFontTx/>
                        <a:buNone/>
                      </a:pPr>
                      <a:r>
                        <a:rPr lang="en-US" sz="1000" b="1"/>
                        <a:t>Emission Reduction Target Plan</a:t>
                      </a:r>
                    </a:p>
                  </a:txBody>
                  <a:tcPr marL="45720" marR="4572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77800" indent="-177800">
                        <a:spcBef>
                          <a:spcPts val="600"/>
                        </a:spcBef>
                      </a:pPr>
                      <a:r>
                        <a:rPr lang="en-US" sz="950" dirty="0"/>
                        <a:t>Canada pledged to reduce </a:t>
                      </a:r>
                      <a:r>
                        <a:rPr lang="en-US" sz="950" dirty="0" err="1"/>
                        <a:t>GHGe</a:t>
                      </a:r>
                      <a:r>
                        <a:rPr lang="en-US" sz="950" dirty="0"/>
                        <a:t> by 40-45% below 2005 level by 2030 and to net zero by 2050</a:t>
                      </a:r>
                    </a:p>
                  </a:txBody>
                  <a:tcPr marL="45720" marR="45720" marB="0">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177800" indent="-177800">
                        <a:spcBef>
                          <a:spcPts val="600"/>
                        </a:spcBef>
                      </a:pPr>
                      <a:r>
                        <a:rPr lang="en-US" sz="950" dirty="0"/>
                        <a:t>Increase national CCS capacity more than 3x and store at least 15 MT of CO</a:t>
                      </a:r>
                      <a:r>
                        <a:rPr lang="en-US" sz="950" baseline="-25000" dirty="0"/>
                        <a:t>2</a:t>
                      </a:r>
                      <a:r>
                        <a:rPr lang="en-US" sz="950" baseline="0" dirty="0"/>
                        <a:t> per year by 2030</a:t>
                      </a:r>
                    </a:p>
                    <a:p>
                      <a:pPr marL="177800" indent="-177800">
                        <a:spcBef>
                          <a:spcPts val="600"/>
                        </a:spcBef>
                      </a:pPr>
                      <a:r>
                        <a:rPr lang="en-US" sz="950" baseline="0" dirty="0"/>
                        <a:t>Energy Innovation Program; budgeted $319M over seven years in CCUS R&amp;D</a:t>
                      </a:r>
                      <a:endParaRPr lang="en-US" sz="950" baseline="-25000" dirty="0"/>
                    </a:p>
                  </a:txBody>
                  <a:tcPr marL="45720" marR="45720" marB="0">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177800" indent="-177800">
                        <a:spcBef>
                          <a:spcPts val="600"/>
                        </a:spcBef>
                      </a:pPr>
                      <a:r>
                        <a:rPr lang="en-US" sz="950" b="1" dirty="0"/>
                        <a:t>Incomplete policy framework:</a:t>
                      </a:r>
                    </a:p>
                    <a:p>
                      <a:pPr marL="355600" lvl="1" indent="-177800">
                        <a:spcBef>
                          <a:spcPts val="0"/>
                        </a:spcBef>
                      </a:pPr>
                      <a:r>
                        <a:rPr lang="en-US" sz="950" dirty="0"/>
                        <a:t>Only 45% of the measures have an implementation deadline</a:t>
                      </a:r>
                    </a:p>
                    <a:p>
                      <a:pPr marL="355600" lvl="1" indent="-177800">
                        <a:spcBef>
                          <a:spcPts val="0"/>
                        </a:spcBef>
                      </a:pPr>
                      <a:r>
                        <a:rPr lang="en-US" sz="950" dirty="0"/>
                        <a:t>95% of measures don’t have target for emission reduction</a:t>
                      </a:r>
                    </a:p>
                    <a:p>
                      <a:pPr marL="177800" indent="-177800">
                        <a:spcBef>
                          <a:spcPts val="0"/>
                        </a:spcBef>
                      </a:pPr>
                      <a:endParaRPr lang="en-US" sz="950" dirty="0"/>
                    </a:p>
                  </a:txBody>
                  <a:tcPr marL="45720" marR="45720" marB="0">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690996604"/>
                  </a:ext>
                </a:extLst>
              </a:tr>
              <a:tr h="487280">
                <a:tc vMerge="1">
                  <a:txBody>
                    <a:bodyPr/>
                    <a:lstStyle/>
                    <a:p>
                      <a:pPr marL="0" indent="0">
                        <a:spcBef>
                          <a:spcPts val="600"/>
                        </a:spcBef>
                        <a:buFontTx/>
                        <a:buNone/>
                      </a:pPr>
                      <a:r>
                        <a:rPr lang="en-US" sz="1050" b="0"/>
                        <a:t>Federal</a:t>
                      </a:r>
                    </a:p>
                  </a:txBody>
                  <a:tcPr marL="0" marR="0" marT="0" marB="0"/>
                </a:tc>
                <a:tc>
                  <a:txBody>
                    <a:bodyPr/>
                    <a:lstStyle/>
                    <a:p>
                      <a:pPr marL="0" indent="0">
                        <a:spcBef>
                          <a:spcPts val="600"/>
                        </a:spcBef>
                        <a:buFontTx/>
                        <a:buNone/>
                      </a:pPr>
                      <a:r>
                        <a:rPr lang="en-US" sz="1000" b="1"/>
                        <a:t>Carbon Pricing</a:t>
                      </a:r>
                    </a:p>
                  </a:txBody>
                  <a:tcPr marL="45720" marR="4572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77800" indent="-177800">
                        <a:spcBef>
                          <a:spcPts val="600"/>
                        </a:spcBef>
                      </a:pPr>
                      <a:r>
                        <a:rPr lang="en-US" altLang="zh-CN" sz="950" dirty="0"/>
                        <a:t>Maintains a carbon pricing system for large industrial emitters; the federal consumer fuel charge was eliminated </a:t>
                      </a:r>
                      <a:endParaRPr lang="en-US" sz="950" dirty="0"/>
                    </a:p>
                  </a:txBody>
                  <a:tcPr marL="45720" marR="45720" marB="0">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177800" indent="-177800">
                        <a:spcBef>
                          <a:spcPts val="600"/>
                        </a:spcBef>
                      </a:pPr>
                      <a:r>
                        <a:rPr lang="en-US" altLang="zh-CN" sz="950" dirty="0"/>
                        <a:t>Applies a carbon price to large industrial facilities through the Output-Based Pricing System (OBPS) and ensures a market for emissions credits</a:t>
                      </a:r>
                      <a:endParaRPr lang="en-US" sz="950" dirty="0"/>
                    </a:p>
                  </a:txBody>
                  <a:tcPr marL="45720" marR="45720" marB="0">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177800" indent="-177800">
                        <a:spcBef>
                          <a:spcPts val="600"/>
                        </a:spcBef>
                      </a:pPr>
                      <a:r>
                        <a:rPr lang="en-US" altLang="zh-CN" sz="950"/>
                        <a:t>Complexity in ensuring fairness and international competitiveness for trade-exposed industries under the OBPS</a:t>
                      </a:r>
                      <a:endParaRPr lang="en-US" sz="950"/>
                    </a:p>
                  </a:txBody>
                  <a:tcPr marL="45720" marR="45720" marB="0">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70305429"/>
                  </a:ext>
                </a:extLst>
              </a:tr>
              <a:tr h="746341">
                <a:tc vMerge="1">
                  <a:txBody>
                    <a:bodyPr/>
                    <a:lstStyle/>
                    <a:p>
                      <a:pPr marL="0" indent="0">
                        <a:spcBef>
                          <a:spcPts val="600"/>
                        </a:spcBef>
                        <a:buFontTx/>
                        <a:buNone/>
                      </a:pPr>
                      <a:r>
                        <a:rPr lang="en-US" sz="1050" b="0"/>
                        <a:t>Federal</a:t>
                      </a:r>
                    </a:p>
                  </a:txBody>
                  <a:tcPr marL="0" marR="0" marT="0" marB="0"/>
                </a:tc>
                <a:tc>
                  <a:txBody>
                    <a:bodyPr/>
                    <a:lstStyle/>
                    <a:p>
                      <a:pPr marL="0" indent="0">
                        <a:spcBef>
                          <a:spcPts val="600"/>
                        </a:spcBef>
                        <a:buFontTx/>
                        <a:buNone/>
                      </a:pPr>
                      <a:r>
                        <a:rPr lang="en-US" sz="1000" b="1"/>
                        <a:t>Clean Fuel Standard</a:t>
                      </a:r>
                    </a:p>
                  </a:txBody>
                  <a:tcPr marL="45720" marR="45720" marB="0" anchor="ctr">
                    <a:lnT w="12700" cap="flat" cmpd="sng" algn="ctr">
                      <a:solidFill>
                        <a:schemeClr val="bg1">
                          <a:lumMod val="85000"/>
                        </a:schemeClr>
                      </a:solidFill>
                      <a:prstDash val="solid"/>
                      <a:round/>
                      <a:headEnd type="none" w="med" len="med"/>
                      <a:tailEnd type="none" w="med" len="med"/>
                    </a:lnT>
                    <a:lnB w="19050" cap="flat" cmpd="sng" algn="ctr">
                      <a:solidFill>
                        <a:schemeClr val="tx2">
                          <a:lumMod val="90000"/>
                        </a:schemeClr>
                      </a:solidFill>
                      <a:prstDash val="solid"/>
                      <a:round/>
                      <a:headEnd type="none" w="med" len="med"/>
                      <a:tailEnd type="none" w="med" len="med"/>
                    </a:lnB>
                    <a:solidFill>
                      <a:schemeClr val="bg1">
                        <a:lumMod val="95000"/>
                      </a:schemeClr>
                    </a:solidFill>
                  </a:tcPr>
                </a:tc>
                <a:tc>
                  <a:txBody>
                    <a:bodyPr/>
                    <a:lstStyle/>
                    <a:p>
                      <a:pPr marL="177800" indent="-177800">
                        <a:spcBef>
                          <a:spcPts val="600"/>
                        </a:spcBef>
                      </a:pPr>
                      <a:r>
                        <a:rPr lang="en-US" sz="950" dirty="0"/>
                        <a:t>Designed to reduce </a:t>
                      </a:r>
                      <a:r>
                        <a:rPr lang="en-US" sz="950" dirty="0" err="1"/>
                        <a:t>GHGe</a:t>
                      </a:r>
                      <a:r>
                        <a:rPr lang="en-US" sz="950" dirty="0"/>
                        <a:t> and promote the adoption of cleaner fuels by creating a market-based credit system that incentivizes CC projects</a:t>
                      </a:r>
                    </a:p>
                  </a:txBody>
                  <a:tcPr marL="45720" marR="45720" marB="0">
                    <a:lnT w="12700" cap="flat" cmpd="sng" algn="ctr">
                      <a:solidFill>
                        <a:schemeClr val="bg1">
                          <a:lumMod val="85000"/>
                        </a:schemeClr>
                      </a:solidFill>
                      <a:prstDash val="solid"/>
                      <a:round/>
                      <a:headEnd type="none" w="med" len="med"/>
                      <a:tailEnd type="none" w="med" len="med"/>
                    </a:lnT>
                    <a:lnB w="19050" cap="flat" cmpd="sng" algn="ctr">
                      <a:solidFill>
                        <a:schemeClr val="tx2">
                          <a:lumMod val="90000"/>
                        </a:schemeClr>
                      </a:solidFill>
                      <a:prstDash val="solid"/>
                      <a:round/>
                      <a:headEnd type="none" w="med" len="med"/>
                      <a:tailEnd type="none" w="med" len="med"/>
                    </a:lnB>
                    <a:noFill/>
                  </a:tcPr>
                </a:tc>
                <a:tc>
                  <a:txBody>
                    <a:bodyPr/>
                    <a:lstStyle/>
                    <a:p>
                      <a:pPr marL="177800" indent="-177800">
                        <a:spcBef>
                          <a:spcPts val="600"/>
                        </a:spcBef>
                      </a:pPr>
                      <a:r>
                        <a:rPr lang="en-US" sz="950" dirty="0"/>
                        <a:t>Takes a lifecycle approach to measuring carbon intensities and extends credit generation time frame for longer period</a:t>
                      </a:r>
                    </a:p>
                  </a:txBody>
                  <a:tcPr marL="45720" marR="45720" marB="0">
                    <a:lnT w="12700" cap="flat" cmpd="sng" algn="ctr">
                      <a:solidFill>
                        <a:schemeClr val="bg1">
                          <a:lumMod val="85000"/>
                        </a:schemeClr>
                      </a:solidFill>
                      <a:prstDash val="solid"/>
                      <a:round/>
                      <a:headEnd type="none" w="med" len="med"/>
                      <a:tailEnd type="none" w="med" len="med"/>
                    </a:lnT>
                    <a:lnB w="19050" cap="flat" cmpd="sng" algn="ctr">
                      <a:solidFill>
                        <a:schemeClr val="tx2">
                          <a:lumMod val="90000"/>
                        </a:schemeClr>
                      </a:solidFill>
                      <a:prstDash val="solid"/>
                      <a:round/>
                      <a:headEnd type="none" w="med" len="med"/>
                      <a:tailEnd type="none" w="med" len="med"/>
                    </a:lnB>
                    <a:noFill/>
                  </a:tcPr>
                </a:tc>
                <a:tc>
                  <a:txBody>
                    <a:bodyPr/>
                    <a:lstStyle/>
                    <a:p>
                      <a:pPr marL="177800" indent="-177800">
                        <a:spcBef>
                          <a:spcPts val="600"/>
                        </a:spcBef>
                      </a:pPr>
                      <a:r>
                        <a:rPr lang="en-US" sz="950" b="1" dirty="0"/>
                        <a:t>Economic viability: </a:t>
                      </a:r>
                      <a:r>
                        <a:rPr lang="en-US" sz="950" dirty="0"/>
                        <a:t>Gap between price of carbon and the cost of implementing full-scale CC facility</a:t>
                      </a:r>
                    </a:p>
                    <a:p>
                      <a:pPr marL="177800" indent="-177800">
                        <a:spcBef>
                          <a:spcPts val="600"/>
                        </a:spcBef>
                      </a:pPr>
                      <a:r>
                        <a:rPr lang="en-US" sz="950" b="1" dirty="0"/>
                        <a:t>Policy design:</a:t>
                      </a:r>
                      <a:r>
                        <a:rPr lang="en-US" sz="950" dirty="0"/>
                        <a:t> Often perceived as </a:t>
                      </a:r>
                      <a:r>
                        <a:rPr lang="en-US" sz="950" dirty="0" err="1"/>
                        <a:t>hypertechnical</a:t>
                      </a:r>
                      <a:r>
                        <a:rPr lang="en-US" sz="950" dirty="0"/>
                        <a:t> and difficult to fully understand </a:t>
                      </a:r>
                    </a:p>
                  </a:txBody>
                  <a:tcPr marL="45720" marR="45720" marB="0">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905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4212094321"/>
                  </a:ext>
                </a:extLst>
              </a:tr>
              <a:tr h="808022">
                <a:tc>
                  <a:txBody>
                    <a:bodyPr/>
                    <a:lstStyle/>
                    <a:p>
                      <a:pPr marL="0" indent="0" algn="ctr">
                        <a:spcBef>
                          <a:spcPts val="600"/>
                        </a:spcBef>
                        <a:buFontTx/>
                        <a:buNone/>
                      </a:pPr>
                      <a:r>
                        <a:rPr lang="en-US" sz="1000" b="1" dirty="0"/>
                        <a:t>Provincial policy</a:t>
                      </a:r>
                    </a:p>
                  </a:txBody>
                  <a:tcPr marL="45720" marR="45720" marB="0" anchor="ctr">
                    <a:lnL w="12700" cap="flat" cmpd="sng" algn="ctr">
                      <a:solidFill>
                        <a:schemeClr val="bg1">
                          <a:lumMod val="85000"/>
                        </a:schemeClr>
                      </a:solidFill>
                      <a:prstDash val="solid"/>
                      <a:round/>
                      <a:headEnd type="none" w="med" len="med"/>
                      <a:tailEnd type="none" w="med" len="med"/>
                    </a:lnL>
                    <a:lnT w="19050" cap="flat" cmpd="sng" algn="ctr">
                      <a:solidFill>
                        <a:schemeClr val="tx2">
                          <a:lumMod val="9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4">
                        <a:lumMod val="20000"/>
                        <a:lumOff val="80000"/>
                      </a:schemeClr>
                    </a:solidFill>
                  </a:tcPr>
                </a:tc>
                <a:tc>
                  <a:txBody>
                    <a:bodyPr/>
                    <a:lstStyle/>
                    <a:p>
                      <a:pPr marL="0" indent="0">
                        <a:spcBef>
                          <a:spcPts val="600"/>
                        </a:spcBef>
                        <a:buFontTx/>
                        <a:buNone/>
                      </a:pPr>
                      <a:r>
                        <a:rPr lang="en-US" sz="1000" b="1" dirty="0"/>
                        <a:t>Alberta CC Incentive Program</a:t>
                      </a:r>
                    </a:p>
                  </a:txBody>
                  <a:tcPr marL="45720" marR="45720" marB="0" anchor="ctr">
                    <a:lnT w="19050" cap="flat" cmpd="sng" algn="ctr">
                      <a:solidFill>
                        <a:schemeClr val="tx2">
                          <a:lumMod val="9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4">
                        <a:lumMod val="20000"/>
                        <a:lumOff val="80000"/>
                      </a:schemeClr>
                    </a:solidFill>
                  </a:tcPr>
                </a:tc>
                <a:tc>
                  <a:txBody>
                    <a:bodyPr/>
                    <a:lstStyle/>
                    <a:p>
                      <a:pPr marL="177800" indent="-177800">
                        <a:spcBef>
                          <a:spcPts val="600"/>
                        </a:spcBef>
                      </a:pPr>
                      <a:r>
                        <a:rPr lang="en-US" sz="950" dirty="0"/>
                        <a:t>The cornerstone of Alberta’s CC policy, focused on financial support</a:t>
                      </a:r>
                    </a:p>
                  </a:txBody>
                  <a:tcPr marL="45720" marR="45720" marB="0">
                    <a:lnT w="19050" cap="flat" cmpd="sng" algn="ctr">
                      <a:solidFill>
                        <a:schemeClr val="tx2">
                          <a:lumMod val="9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177800" indent="-177800">
                        <a:spcBef>
                          <a:spcPts val="600"/>
                        </a:spcBef>
                      </a:pPr>
                      <a:r>
                        <a:rPr lang="en-US" sz="950" dirty="0"/>
                        <a:t>12% grant for eligible CCUS capital costs</a:t>
                      </a:r>
                    </a:p>
                    <a:p>
                      <a:pPr marL="177800" indent="-177800">
                        <a:spcBef>
                          <a:spcPts val="600"/>
                        </a:spcBef>
                      </a:pPr>
                      <a:r>
                        <a:rPr lang="en-US" altLang="zh-CN" sz="950" dirty="0"/>
                        <a:t>$3.2 billion to $5.3 billion expected between 2024 and 2035</a:t>
                      </a:r>
                    </a:p>
                    <a:p>
                      <a:pPr marL="177800" indent="-177800">
                        <a:spcBef>
                          <a:spcPts val="600"/>
                        </a:spcBef>
                      </a:pPr>
                      <a:r>
                        <a:rPr lang="en-US" altLang="zh-CN" sz="950" dirty="0"/>
                        <a:t>Preapproval applications open as of 2025, with retroactive eligibility to 2022</a:t>
                      </a:r>
                      <a:endParaRPr lang="en-US" sz="950" dirty="0"/>
                    </a:p>
                  </a:txBody>
                  <a:tcPr marL="45720" marR="45720" marB="0">
                    <a:lnT w="19050" cap="flat" cmpd="sng" algn="ctr">
                      <a:solidFill>
                        <a:schemeClr val="tx2">
                          <a:lumMod val="9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177800" indent="-177800">
                        <a:spcBef>
                          <a:spcPts val="600"/>
                        </a:spcBef>
                      </a:pPr>
                      <a:r>
                        <a:rPr lang="en-US" sz="950" b="1" dirty="0"/>
                        <a:t>Economic viability</a:t>
                      </a:r>
                      <a:r>
                        <a:rPr lang="en-US" sz="950" dirty="0"/>
                        <a:t> of CCUS project</a:t>
                      </a:r>
                    </a:p>
                    <a:p>
                      <a:pPr marL="177800" indent="-177800">
                        <a:spcBef>
                          <a:spcPts val="600"/>
                        </a:spcBef>
                      </a:pPr>
                      <a:r>
                        <a:rPr lang="en-US" sz="950" b="1" dirty="0"/>
                        <a:t>Uncertainty</a:t>
                      </a:r>
                      <a:r>
                        <a:rPr lang="en-US" sz="950" dirty="0"/>
                        <a:t> over long-term revenue potentials from carbon credits</a:t>
                      </a:r>
                    </a:p>
                  </a:txBody>
                  <a:tcPr marL="45720" marR="45720" marB="0">
                    <a:lnR w="12700" cap="flat" cmpd="sng" algn="ctr">
                      <a:solidFill>
                        <a:schemeClr val="bg1">
                          <a:lumMod val="85000"/>
                        </a:schemeClr>
                      </a:solidFill>
                      <a:prstDash val="solid"/>
                      <a:round/>
                      <a:headEnd type="none" w="med" len="med"/>
                      <a:tailEnd type="none" w="med" len="med"/>
                    </a:lnR>
                    <a:lnT w="19050" cap="flat" cmpd="sng" algn="ctr">
                      <a:solidFill>
                        <a:schemeClr val="tx2">
                          <a:lumMod val="9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83430660"/>
                  </a:ext>
                </a:extLst>
              </a:tr>
            </a:tbl>
          </a:graphicData>
        </a:graphic>
      </p:graphicFrame>
      <p:sp>
        <p:nvSpPr>
          <p:cNvPr id="22" name="btfpNotesBox368131">
            <a:hlinkClick r:id="rId8"/>
            <a:extLst>
              <a:ext uri="{FF2B5EF4-FFF2-40B4-BE49-F238E27FC236}">
                <a16:creationId xmlns:a16="http://schemas.microsoft.com/office/drawing/2014/main" id="{5C1F6A6A-9309-3E88-B8E7-A7060ED81CB2}"/>
              </a:ext>
            </a:extLst>
          </p:cNvPr>
          <p:cNvSpPr txBox="1"/>
          <p:nvPr>
            <p:custDataLst>
              <p:tags r:id="rId4"/>
            </p:custDataLst>
          </p:nvPr>
        </p:nvSpPr>
        <p:spPr bwMode="gray">
          <a:xfrm>
            <a:off x="329184" y="6149678"/>
            <a:ext cx="9030979" cy="615553"/>
          </a:xfrm>
          <a:prstGeom prst="rect">
            <a:avLst/>
          </a:prstGeom>
          <a:noFill/>
        </p:spPr>
        <p:txBody>
          <a:bodyPr vert="horz" wrap="square" lIns="0" tIns="0" rIns="0" bIns="0" rtlCol="0" anchor="b">
            <a:spAutoFit/>
          </a:bodyPr>
          <a:lstStyle/>
          <a:p>
            <a:pPr lvl="0" defTabSz="711200">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lvl="0" defTabSz="711200">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Canada ITC,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9"/>
              </a:rPr>
              <a:t>ERM Policy Alert</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(2024); </a:t>
            </a:r>
            <a:r>
              <a:rPr lang="en-US" sz="800" dirty="0">
                <a:solidFill>
                  <a:srgbClr val="000000"/>
                </a:solidFill>
                <a:latin typeface="Arial"/>
              </a:rPr>
              <a:t>Torys,</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a:hlinkClick r:id="rId10"/>
              </a:rPr>
              <a:t>Cross-country carbon capture and sequestration check-in</a:t>
            </a:r>
            <a:r>
              <a:rPr lang="en-US" sz="800" dirty="0"/>
              <a:t> </a:t>
            </a:r>
            <a:r>
              <a:rPr kumimoji="0" lang="en-US" sz="800" b="0" i="0" u="none" strike="noStrike" kern="1200" cap="none" spc="0" normalizeH="0" baseline="0" noProof="0" dirty="0">
                <a:ln>
                  <a:noFill/>
                </a:ln>
                <a:solidFill>
                  <a:srgbClr val="000000"/>
                </a:solidFill>
                <a:effectLst/>
                <a:uLnTx/>
                <a:uFillTx/>
                <a:latin typeface="Arial"/>
                <a:ea typeface="+mn-ea"/>
                <a:cs typeface="+mn-cs"/>
              </a:rPr>
              <a:t>(2024); </a:t>
            </a:r>
            <a:r>
              <a:rPr lang="en-US" sz="800" dirty="0">
                <a:solidFill>
                  <a:srgbClr val="000000"/>
                </a:solidFill>
              </a:rPr>
              <a:t>OAG Canada,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1"/>
              </a:rPr>
              <a:t>Emission Reduction Plan</a:t>
            </a:r>
            <a:r>
              <a:rPr lang="en-US" sz="800" dirty="0">
                <a:solidFill>
                  <a:srgbClr val="000000"/>
                </a:solidFill>
                <a:latin typeface="Aria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(2023); </a:t>
            </a:r>
            <a:r>
              <a:rPr lang="en-US" sz="800" dirty="0">
                <a:solidFill>
                  <a:srgbClr val="000000"/>
                </a:solidFill>
              </a:rPr>
              <a:t>Climate Choices, </a:t>
            </a:r>
            <a:r>
              <a:rPr lang="en-US" sz="800" dirty="0">
                <a:solidFill>
                  <a:srgbClr val="000000"/>
                </a:solidFill>
                <a:hlinkClick r:id="rId12"/>
              </a:rPr>
              <a:t>The State of Carbon Pricing in Canada</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(2021); </a:t>
            </a:r>
            <a:r>
              <a:rPr lang="en-US" sz="800" dirty="0">
                <a:solidFill>
                  <a:srgbClr val="000000"/>
                </a:solidFill>
                <a:latin typeface="Arial"/>
              </a:rPr>
              <a:t>Global CCS Institute, </a:t>
            </a:r>
            <a:r>
              <a:rPr lang="en-US" sz="800" dirty="0">
                <a:solidFill>
                  <a:srgbClr val="000000"/>
                </a:solidFill>
                <a:hlinkClick r:id="rId13"/>
              </a:rPr>
              <a:t>Global status of CCS 2024 report at a glance</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(2024); </a:t>
            </a:r>
            <a:r>
              <a:rPr lang="en-US" altLang="zh-CN" sz="800" dirty="0"/>
              <a:t>McCarthy Tétrault, </a:t>
            </a:r>
            <a:r>
              <a:rPr lang="en-US" altLang="zh-CN" sz="800" dirty="0">
                <a:hlinkClick r:id="rId14"/>
              </a:rPr>
              <a:t>Clean Economy Tax Credits: Investment Tax Credit for Carbon Capture, Utilization and Storage </a:t>
            </a:r>
            <a:r>
              <a:rPr lang="en-US" altLang="zh-CN" sz="800" dirty="0"/>
              <a:t>(2024).</a:t>
            </a:r>
            <a:endParaRPr kumimoji="0" lang="en-US" sz="80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Yosafat Partogi, Anda Wang, Hyae Ryung Kim, and </a:t>
            </a:r>
            <a:r>
              <a:rPr lang="en-US" sz="800" dirty="0">
                <a:solidFill>
                  <a:srgbClr val="000000"/>
                </a:solidFill>
                <a:hlinkClick r:id="rId15"/>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6"/>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17"/>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6613947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12596202-3270-D24D-A49C-006DE8875853}"/>
              </a:ext>
            </a:extLst>
          </p:cNvPr>
          <p:cNvGraphicFramePr>
            <a:graphicFrameLocks noChangeAspect="1"/>
          </p:cNvGraphicFramePr>
          <p:nvPr>
            <p:custDataLst>
              <p:tags r:id="rId2"/>
            </p:custDataLst>
            <p:extLst>
              <p:ext uri="{D42A27DB-BD31-4B8C-83A1-F6EECF244321}">
                <p14:modId xmlns:p14="http://schemas.microsoft.com/office/powerpoint/2010/main" val="1766180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84" imgH="486" progId="TCLayout.ActiveDocument.1">
                  <p:embed/>
                </p:oleObj>
              </mc:Choice>
              <mc:Fallback>
                <p:oleObj name="think-cell Slide" r:id="rId6" imgW="484" imgH="486" progId="TCLayout.ActiveDocument.1">
                  <p:embed/>
                  <p:pic>
                    <p:nvPicPr>
                      <p:cNvPr id="41" name="think-cell data - do not delete" hidden="1">
                        <a:extLst>
                          <a:ext uri="{FF2B5EF4-FFF2-40B4-BE49-F238E27FC236}">
                            <a16:creationId xmlns:a16="http://schemas.microsoft.com/office/drawing/2014/main" id="{12596202-3270-D24D-A49C-006DE887585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D821699-F50C-7832-57EA-AA558ECB5830}"/>
              </a:ext>
            </a:extLst>
          </p:cNvPr>
          <p:cNvSpPr>
            <a:spLocks noGrp="1"/>
          </p:cNvSpPr>
          <p:nvPr>
            <p:ph type="title"/>
          </p:nvPr>
        </p:nvSpPr>
        <p:spPr/>
        <p:txBody>
          <a:bodyPr vert="horz">
            <a:noAutofit/>
          </a:bodyPr>
          <a:lstStyle/>
          <a:p>
            <a:r>
              <a:rPr lang="en-US" dirty="0">
                <a:cs typeface="Arial"/>
              </a:rPr>
              <a:t>Alberta Carbon Capture Incentive Program (ACCIP) provides incentive to accelerate CCUS capital development through grants</a:t>
            </a:r>
            <a:endParaRPr lang="en-US" dirty="0"/>
          </a:p>
        </p:txBody>
      </p:sp>
      <p:sp>
        <p:nvSpPr>
          <p:cNvPr id="4" name="Rectangle 3">
            <a:extLst>
              <a:ext uri="{FF2B5EF4-FFF2-40B4-BE49-F238E27FC236}">
                <a16:creationId xmlns:a16="http://schemas.microsoft.com/office/drawing/2014/main" id="{BD0FA767-B868-FEDE-E4FC-5831695A22D5}"/>
              </a:ext>
            </a:extLst>
          </p:cNvPr>
          <p:cNvSpPr/>
          <p:nvPr/>
        </p:nvSpPr>
        <p:spPr bwMode="gray">
          <a:xfrm>
            <a:off x="0" y="0"/>
            <a:ext cx="2419109" cy="317051"/>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a:ea typeface="+mn-ea"/>
                <a:cs typeface="+mn-cs"/>
              </a:rPr>
              <a:t>Canada</a:t>
            </a:r>
          </a:p>
        </p:txBody>
      </p:sp>
      <p:sp>
        <p:nvSpPr>
          <p:cNvPr id="14" name="btfpBulletedList696334">
            <a:extLst>
              <a:ext uri="{FF2B5EF4-FFF2-40B4-BE49-F238E27FC236}">
                <a16:creationId xmlns:a16="http://schemas.microsoft.com/office/drawing/2014/main" id="{ED882B3C-3A55-4120-EF69-6A01F8DCA359}"/>
              </a:ext>
            </a:extLst>
          </p:cNvPr>
          <p:cNvSpPr/>
          <p:nvPr/>
        </p:nvSpPr>
        <p:spPr bwMode="gray">
          <a:xfrm>
            <a:off x="340785" y="1606541"/>
            <a:ext cx="7496703" cy="1155506"/>
          </a:xfrm>
          <a:prstGeom prst="rect">
            <a:avLst/>
          </a:prstGeom>
          <a:solidFill>
            <a:srgbClr val="D6D6D6">
              <a:alpha val="2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90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a:p>
            <a:pPr marL="177800" marR="0" lvl="0" indent="-177800" algn="l" defTabSz="914400" rtl="0" eaLnBrk="1" fontAlgn="auto" latinLnBrk="0" hangingPunct="1">
              <a:lnSpc>
                <a:spcPct val="100000"/>
              </a:lnSpc>
              <a:spcBef>
                <a:spcPts val="900"/>
              </a:spcBef>
              <a:spcAft>
                <a:spcPts val="0"/>
              </a:spcAft>
              <a:buClrTx/>
              <a:buSzTx/>
              <a:buFontTx/>
              <a:buChar char="•"/>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Provincial initiative designed to accelerate </a:t>
            </a:r>
            <a:r>
              <a:rPr kumimoji="0" lang="en-US" sz="1200" b="0" i="0" u="none" strike="noStrike" kern="1200" cap="none" spc="0" normalizeH="0" baseline="0" noProof="0" dirty="0">
                <a:ln>
                  <a:noFill/>
                </a:ln>
                <a:solidFill>
                  <a:srgbClr val="000000"/>
                </a:solidFill>
                <a:effectLst/>
                <a:uLnTx/>
                <a:uFillTx/>
                <a:latin typeface="Arial"/>
                <a:ea typeface="+mn-ea"/>
                <a:cs typeface="+mn-cs"/>
              </a:rPr>
              <a:t>carbon capture, utilization, and storage projects in Alberta</a:t>
            </a:r>
          </a:p>
          <a:p>
            <a:pPr marL="177800" marR="0" lvl="0" indent="-177800" algn="l" defTabSz="914400" rtl="0" eaLnBrk="1" fontAlgn="auto" latinLnBrk="0" hangingPunct="1">
              <a:lnSpc>
                <a:spcPct val="100000"/>
              </a:lnSpc>
              <a:spcBef>
                <a:spcPts val="900"/>
              </a:spcBef>
              <a:spcAft>
                <a:spcPts val="0"/>
              </a:spcAft>
              <a:buClrTx/>
              <a:buSzTx/>
              <a:buFontTx/>
              <a:buChar char="•"/>
              <a:tabLst/>
              <a:defRPr/>
            </a:pPr>
            <a:r>
              <a:rPr lang="en-US" sz="1200" dirty="0">
                <a:solidFill>
                  <a:srgbClr val="000000"/>
                </a:solidFill>
                <a:latin typeface="Arial"/>
              </a:rPr>
              <a:t>Preapproval applications opened in 2024; full program launched in spring 2025 with finalized guidelines</a:t>
            </a:r>
          </a:p>
          <a:p>
            <a:pPr marL="177800" marR="0" lvl="0" indent="-177800" algn="l" defTabSz="914400" rtl="0" eaLnBrk="1" fontAlgn="auto" latinLnBrk="0" hangingPunct="1">
              <a:lnSpc>
                <a:spcPct val="100000"/>
              </a:lnSpc>
              <a:spcBef>
                <a:spcPts val="900"/>
              </a:spcBef>
              <a:spcAft>
                <a:spcPts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Key focus is </a:t>
            </a:r>
            <a:r>
              <a:rPr kumimoji="0" lang="en-US" sz="1200" b="1" i="0" u="none" strike="noStrike" kern="1200" cap="none" spc="0" normalizeH="0" baseline="0" noProof="0" dirty="0">
                <a:ln>
                  <a:noFill/>
                </a:ln>
                <a:solidFill>
                  <a:srgbClr val="000000"/>
                </a:solidFill>
                <a:effectLst/>
                <a:uLnTx/>
                <a:uFillTx/>
                <a:latin typeface="Arial"/>
                <a:ea typeface="+mn-ea"/>
                <a:cs typeface="+mn-cs"/>
              </a:rPr>
              <a:t>to reduce emissions in hard-to-abate industries </a:t>
            </a:r>
            <a:r>
              <a:rPr kumimoji="0" lang="en-US" sz="1200" b="0" i="0" u="none" strike="noStrike" kern="1200" cap="none" spc="0" normalizeH="0" baseline="0" noProof="0" dirty="0">
                <a:ln>
                  <a:noFill/>
                </a:ln>
                <a:solidFill>
                  <a:srgbClr val="000000"/>
                </a:solidFill>
                <a:effectLst/>
                <a:uLnTx/>
                <a:uFillTx/>
                <a:latin typeface="Arial"/>
                <a:ea typeface="+mn-ea"/>
                <a:cs typeface="+mn-cs"/>
              </a:rPr>
              <a:t>while supporting economic growth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5" name="btfpBulletedList943148">
            <a:extLst>
              <a:ext uri="{FF2B5EF4-FFF2-40B4-BE49-F238E27FC236}">
                <a16:creationId xmlns:a16="http://schemas.microsoft.com/office/drawing/2014/main" id="{E3E95F42-4DCA-9824-5E9E-01E3D7EC97BF}"/>
              </a:ext>
            </a:extLst>
          </p:cNvPr>
          <p:cNvSpPr/>
          <p:nvPr/>
        </p:nvSpPr>
        <p:spPr bwMode="gray">
          <a:xfrm>
            <a:off x="330200" y="2840014"/>
            <a:ext cx="7507288" cy="1569049"/>
          </a:xfrm>
          <a:prstGeom prst="rect">
            <a:avLst/>
          </a:prstGeom>
          <a:solidFill>
            <a:srgbClr val="D6D6D6">
              <a:alpha val="2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7800" marR="0" lvl="0" indent="-177800" algn="l" defTabSz="914400" rtl="0" eaLnBrk="1" fontAlgn="auto" latinLnBrk="0" hangingPunct="1">
              <a:lnSpc>
                <a:spcPct val="100000"/>
              </a:lnSpc>
              <a:spcBef>
                <a:spcPts val="900"/>
              </a:spcBef>
              <a:spcAft>
                <a:spcPts val="0"/>
              </a:spcAft>
              <a:buClrTx/>
              <a:buSzTx/>
              <a:buFontTx/>
              <a:buChar char="•"/>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a:p>
            <a:pPr marL="177800" marR="0" lvl="0" indent="-177800" algn="l" defTabSz="914400" rtl="0" eaLnBrk="1" fontAlgn="auto" latinLnBrk="0" hangingPunct="1">
              <a:lnSpc>
                <a:spcPct val="100000"/>
              </a:lnSpc>
              <a:spcBef>
                <a:spcPts val="900"/>
              </a:spcBef>
              <a:spcAft>
                <a:spcPts val="0"/>
              </a:spcAft>
              <a:buClrTx/>
              <a:buSzTx/>
              <a:buFontTx/>
              <a:buChar char="•"/>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12% grant </a:t>
            </a:r>
            <a:r>
              <a:rPr kumimoji="0" lang="en-US" sz="1200" b="0" i="0" u="none" strike="noStrike" kern="1200" cap="none" spc="0" normalizeH="0" baseline="0" noProof="0" dirty="0">
                <a:ln>
                  <a:noFill/>
                </a:ln>
                <a:solidFill>
                  <a:srgbClr val="000000"/>
                </a:solidFill>
                <a:effectLst/>
                <a:uLnTx/>
                <a:uFillTx/>
                <a:latin typeface="Arial"/>
                <a:ea typeface="+mn-ea"/>
                <a:cs typeface="+mn-cs"/>
              </a:rPr>
              <a:t>for eligible CCUS capital costs, paid in three annual installments starting one year after project operations begin</a:t>
            </a:r>
          </a:p>
          <a:p>
            <a:pPr marL="177800" indent="-177800">
              <a:spcBef>
                <a:spcPts val="900"/>
              </a:spcBef>
              <a:buFontTx/>
              <a:buChar char="•"/>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$3.2B-$5.3B allocated between 2024 and 2035, </a:t>
            </a:r>
            <a:r>
              <a:rPr kumimoji="0" lang="en-US" sz="1200" b="0" i="0" u="none" strike="noStrike" kern="1200" cap="none" spc="0" normalizeH="0" baseline="0" noProof="0" dirty="0">
                <a:ln>
                  <a:noFill/>
                </a:ln>
                <a:solidFill>
                  <a:srgbClr val="000000"/>
                </a:solidFill>
                <a:effectLst/>
                <a:uLnTx/>
                <a:uFillTx/>
                <a:latin typeface="Arial"/>
                <a:ea typeface="+mn-ea"/>
                <a:cs typeface="+mn-cs"/>
              </a:rPr>
              <a:t>with potential to leverage up to $35B in private investments</a:t>
            </a:r>
          </a:p>
          <a:p>
            <a:pPr marL="177800" marR="0" lvl="0" indent="-177800" algn="l" defTabSz="914400" rtl="0" eaLnBrk="1" fontAlgn="auto" latinLnBrk="0" hangingPunct="1">
              <a:lnSpc>
                <a:spcPct val="100000"/>
              </a:lnSpc>
              <a:spcBef>
                <a:spcPts val="900"/>
              </a:spcBef>
              <a:spcAft>
                <a:spcPts val="0"/>
              </a:spcAft>
              <a:buClrTx/>
              <a:buSzTx/>
              <a:buFontTx/>
              <a:buChar char="•"/>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Retroactive eligibility: </a:t>
            </a:r>
            <a:r>
              <a:rPr kumimoji="0" lang="en-US" sz="1200" b="0" i="0" u="none" strike="noStrike" kern="1200" cap="none" spc="0" normalizeH="0" baseline="0" noProof="0" dirty="0">
                <a:ln>
                  <a:noFill/>
                </a:ln>
                <a:solidFill>
                  <a:srgbClr val="000000"/>
                </a:solidFill>
                <a:effectLst/>
                <a:uLnTx/>
                <a:uFillTx/>
                <a:latin typeface="Arial"/>
                <a:ea typeface="+mn-ea"/>
                <a:cs typeface="+mn-cs"/>
              </a:rPr>
              <a:t>Costs incurred as early as January 1, 2022 qualify for support</a:t>
            </a:r>
          </a:p>
        </p:txBody>
      </p:sp>
      <p:sp>
        <p:nvSpPr>
          <p:cNvPr id="16" name="btfpBulletedList943148">
            <a:extLst>
              <a:ext uri="{FF2B5EF4-FFF2-40B4-BE49-F238E27FC236}">
                <a16:creationId xmlns:a16="http://schemas.microsoft.com/office/drawing/2014/main" id="{4416D8E0-265B-2984-6A3A-6F7E2E5217A9}"/>
              </a:ext>
            </a:extLst>
          </p:cNvPr>
          <p:cNvSpPr/>
          <p:nvPr/>
        </p:nvSpPr>
        <p:spPr bwMode="gray">
          <a:xfrm>
            <a:off x="330201" y="4439405"/>
            <a:ext cx="7496702" cy="1895277"/>
          </a:xfrm>
          <a:prstGeom prst="rect">
            <a:avLst/>
          </a:prstGeom>
          <a:solidFill>
            <a:srgbClr val="D6D6D6">
              <a:alpha val="2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7800" marR="0" lvl="0" indent="-177800" algn="l" defTabSz="914400" rtl="0" eaLnBrk="1" fontAlgn="auto" latinLnBrk="0" hangingPunct="1">
              <a:lnSpc>
                <a:spcPct val="100000"/>
              </a:lnSpc>
              <a:spcBef>
                <a:spcPts val="1200"/>
              </a:spcBef>
              <a:spcAft>
                <a:spcPts val="0"/>
              </a:spcAft>
              <a:buClrTx/>
              <a:buSzTx/>
              <a:buFontTx/>
              <a:buChar char="•"/>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p>
            <a:pPr marL="177800" marR="0" lvl="0" indent="-177800" algn="l" defTabSz="914400" rtl="0" eaLnBrk="1" fontAlgn="auto" latinLnBrk="0" hangingPunct="1">
              <a:lnSpc>
                <a:spcPct val="100000"/>
              </a:lnSpc>
              <a:spcBef>
                <a:spcPts val="1200"/>
              </a:spcBef>
              <a:spcAft>
                <a:spcPts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Projects </a:t>
            </a:r>
            <a:r>
              <a:rPr kumimoji="0" lang="en-US" sz="1200" b="1" i="0" u="none" strike="noStrike" kern="1200" cap="none" spc="0" normalizeH="0" baseline="0" noProof="0" dirty="0">
                <a:ln>
                  <a:noFill/>
                </a:ln>
                <a:solidFill>
                  <a:srgbClr val="000000"/>
                </a:solidFill>
                <a:effectLst/>
                <a:uLnTx/>
                <a:uFillTx/>
                <a:latin typeface="Arial"/>
                <a:ea typeface="+mn-ea"/>
                <a:cs typeface="+mn-cs"/>
              </a:rPr>
              <a:t>must be in Alberta</a:t>
            </a:r>
            <a:r>
              <a:rPr lang="en-US" sz="1200" dirty="0">
                <a:solidFill>
                  <a:srgbClr val="000000"/>
                </a:solidFill>
                <a:latin typeface="Arial"/>
              </a:rPr>
              <a:t> </a:t>
            </a:r>
            <a:r>
              <a:rPr lang="en-US" sz="1200" b="1" dirty="0">
                <a:solidFill>
                  <a:srgbClr val="000000"/>
                </a:solidFill>
                <a:latin typeface="Arial"/>
              </a:rPr>
              <a:t>and f</a:t>
            </a:r>
            <a:r>
              <a:rPr kumimoji="0" lang="en-US" sz="1200" b="1" i="0" u="none" strike="noStrike" kern="1200" cap="none" spc="0" normalizeH="0" baseline="0" noProof="0" dirty="0" err="1">
                <a:ln>
                  <a:noFill/>
                </a:ln>
                <a:solidFill>
                  <a:srgbClr val="000000"/>
                </a:solidFill>
                <a:effectLst/>
                <a:uLnTx/>
                <a:uFillTx/>
                <a:latin typeface="Arial"/>
                <a:ea typeface="+mn-ea"/>
                <a:cs typeface="+mn-cs"/>
              </a:rPr>
              <a:t>ocus</a:t>
            </a:r>
            <a:r>
              <a:rPr kumimoji="0" lang="en-US" sz="1200" b="1" i="0" u="none" strike="noStrike" kern="1200" cap="none" spc="0" normalizeH="0" baseline="0" noProof="0" dirty="0">
                <a:ln>
                  <a:noFill/>
                </a:ln>
                <a:solidFill>
                  <a:srgbClr val="000000"/>
                </a:solidFill>
                <a:effectLst/>
                <a:uLnTx/>
                <a:uFillTx/>
                <a:latin typeface="Arial"/>
                <a:ea typeface="+mn-ea"/>
                <a:cs typeface="+mn-cs"/>
              </a:rPr>
              <a:t> on capturing, preparing, compressing, transporting, storing or utilizing CO</a:t>
            </a:r>
            <a:r>
              <a:rPr kumimoji="0" lang="en-US" sz="1200" b="1" i="0" u="none" strike="noStrike" kern="1200" cap="none" spc="0" normalizeH="0" baseline="-25000" noProof="0" dirty="0">
                <a:ln>
                  <a:noFill/>
                </a:ln>
                <a:solidFill>
                  <a:srgbClr val="000000"/>
                </a:solidFill>
                <a:effectLst/>
                <a:uLnTx/>
                <a:uFillTx/>
                <a:latin typeface="Arial"/>
                <a:ea typeface="+mn-ea"/>
                <a:cs typeface="+mn-cs"/>
              </a:rPr>
              <a:t>2</a:t>
            </a:r>
          </a:p>
          <a:p>
            <a:pPr marL="177800" marR="0" lvl="0" indent="-177800" algn="l" defTabSz="914400" rtl="0" eaLnBrk="1" fontAlgn="auto" latinLnBrk="0" hangingPunct="1">
              <a:lnSpc>
                <a:spcPct val="100000"/>
              </a:lnSpc>
              <a:spcBef>
                <a:spcPts val="1200"/>
              </a:spcBef>
              <a:spcAft>
                <a:spcPts val="0"/>
              </a:spcAft>
              <a:buClrTx/>
              <a:buSzTx/>
              <a:buFontTx/>
              <a:buChar char="•"/>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Supported sectors </a:t>
            </a:r>
            <a:r>
              <a:rPr kumimoji="0" lang="en-US" sz="1200" b="0" i="0" u="none" strike="noStrike" kern="1200" cap="none" spc="0" normalizeH="0" baseline="0" noProof="0" dirty="0">
                <a:ln>
                  <a:noFill/>
                </a:ln>
                <a:solidFill>
                  <a:srgbClr val="000000"/>
                </a:solidFill>
                <a:effectLst/>
                <a:uLnTx/>
                <a:uFillTx/>
                <a:latin typeface="Arial"/>
                <a:ea typeface="+mn-ea"/>
                <a:cs typeface="+mn-cs"/>
              </a:rPr>
              <a:t>include oil sands, oil and gas production, power generation, cement manufacturing, petrochemicals, and hydrogen</a:t>
            </a:r>
          </a:p>
          <a:p>
            <a:pPr marL="177800" marR="0" lvl="0" indent="-177800" algn="l" defTabSz="914400" rtl="0" eaLnBrk="1" fontAlgn="auto" latinLnBrk="0" hangingPunct="1">
              <a:lnSpc>
                <a:spcPct val="100000"/>
              </a:lnSpc>
              <a:spcBef>
                <a:spcPts val="1200"/>
              </a:spcBef>
              <a:spcAft>
                <a:spcPts val="0"/>
              </a:spcAft>
              <a:buClrTx/>
              <a:buSzTx/>
              <a:buFontTx/>
              <a:buChar char="•"/>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Grants cover capital costs only,</a:t>
            </a:r>
            <a:r>
              <a:rPr kumimoji="0" lang="en-US" sz="1200" b="0" i="0" u="none" strike="noStrike" kern="1200" cap="none" spc="0" normalizeH="0" baseline="0" noProof="0" dirty="0">
                <a:ln>
                  <a:noFill/>
                </a:ln>
                <a:solidFill>
                  <a:srgbClr val="000000"/>
                </a:solidFill>
                <a:effectLst/>
                <a:uLnTx/>
                <a:uFillTx/>
                <a:latin typeface="Arial"/>
                <a:ea typeface="+mn-ea"/>
                <a:cs typeface="+mn-cs"/>
              </a:rPr>
              <a:t> such as equipment installation and retrofitting; </a:t>
            </a:r>
            <a:r>
              <a:rPr kumimoji="0" lang="en-US" sz="1200" b="1" i="0" u="none" strike="noStrike" kern="1200" cap="none" spc="0" normalizeH="0" baseline="0" noProof="0" dirty="0">
                <a:ln>
                  <a:noFill/>
                </a:ln>
                <a:solidFill>
                  <a:srgbClr val="000000"/>
                </a:solidFill>
                <a:effectLst/>
                <a:uLnTx/>
                <a:uFillTx/>
                <a:latin typeface="Arial"/>
                <a:ea typeface="+mn-ea"/>
                <a:cs typeface="+mn-cs"/>
              </a:rPr>
              <a:t>payments are tied to operational milestones</a:t>
            </a:r>
            <a:r>
              <a:rPr kumimoji="0" lang="en-US" sz="1200" b="0" i="0" u="none" strike="noStrike" kern="1200" cap="none" spc="0" normalizeH="0" baseline="0" noProof="0" dirty="0">
                <a:ln>
                  <a:noFill/>
                </a:ln>
                <a:solidFill>
                  <a:srgbClr val="000000"/>
                </a:solidFill>
                <a:effectLst/>
                <a:uLnTx/>
                <a:uFillTx/>
                <a:latin typeface="Arial"/>
                <a:ea typeface="+mn-ea"/>
                <a:cs typeface="+mn-cs"/>
              </a:rPr>
              <a:t> to ensure accountability</a:t>
            </a:r>
          </a:p>
        </p:txBody>
      </p:sp>
      <p:sp>
        <p:nvSpPr>
          <p:cNvPr id="20" name="Rectangle 19">
            <a:extLst>
              <a:ext uri="{FF2B5EF4-FFF2-40B4-BE49-F238E27FC236}">
                <a16:creationId xmlns:a16="http://schemas.microsoft.com/office/drawing/2014/main" id="{19E39153-34E7-43B4-1CC8-F9D0D74737CB}"/>
              </a:ext>
            </a:extLst>
          </p:cNvPr>
          <p:cNvSpPr/>
          <p:nvPr/>
        </p:nvSpPr>
        <p:spPr bwMode="gray">
          <a:xfrm>
            <a:off x="340783" y="1606541"/>
            <a:ext cx="7486119" cy="271974"/>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About ACCIP</a:t>
            </a:r>
            <a:endParaRPr lang="en-US" sz="1400" b="1" i="0" u="none" strike="noStrike" kern="1200" cap="none" spc="0" normalizeH="0" baseline="0" noProof="0">
              <a:ln>
                <a:noFill/>
              </a:ln>
              <a:solidFill>
                <a:srgbClr val="FFFFFF"/>
              </a:solidFill>
              <a:effectLst/>
              <a:uLnTx/>
              <a:uFillTx/>
              <a:latin typeface="Arial"/>
              <a:cs typeface="Arial"/>
            </a:endParaRPr>
          </a:p>
        </p:txBody>
      </p:sp>
      <p:sp>
        <p:nvSpPr>
          <p:cNvPr id="21" name="Rectangle 20">
            <a:extLst>
              <a:ext uri="{FF2B5EF4-FFF2-40B4-BE49-F238E27FC236}">
                <a16:creationId xmlns:a16="http://schemas.microsoft.com/office/drawing/2014/main" id="{863DB73E-DF05-EFD2-0BE8-1AE1C5D6A62B}"/>
              </a:ext>
            </a:extLst>
          </p:cNvPr>
          <p:cNvSpPr/>
          <p:nvPr/>
        </p:nvSpPr>
        <p:spPr bwMode="gray">
          <a:xfrm>
            <a:off x="340784" y="2840014"/>
            <a:ext cx="7496704" cy="271974"/>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FFFF"/>
                </a:solidFill>
                <a:latin typeface="Arial"/>
              </a:rPr>
              <a:t>K</a:t>
            </a:r>
            <a:r>
              <a:rPr kumimoji="0" lang="en-US" sz="1400" b="1" i="0" u="none" strike="noStrike" kern="1200" cap="none" spc="0" normalizeH="0" baseline="0" noProof="0" dirty="0" err="1">
                <a:ln>
                  <a:noFill/>
                </a:ln>
                <a:solidFill>
                  <a:srgbClr val="FFFFFF"/>
                </a:solidFill>
                <a:effectLst/>
                <a:uLnTx/>
                <a:uFillTx/>
                <a:latin typeface="Arial"/>
                <a:ea typeface="+mn-ea"/>
                <a:cs typeface="+mn-cs"/>
              </a:rPr>
              <a:t>ey</a:t>
            </a:r>
            <a:r>
              <a:rPr kumimoji="0" lang="en-US" sz="1400" b="1" i="0" u="none" strike="noStrike" kern="1200" cap="none" spc="0" normalizeH="0" baseline="0" noProof="0" dirty="0">
                <a:ln>
                  <a:noFill/>
                </a:ln>
                <a:solidFill>
                  <a:srgbClr val="FFFFFF"/>
                </a:solidFill>
                <a:effectLst/>
                <a:uLnTx/>
                <a:uFillTx/>
                <a:latin typeface="Arial"/>
                <a:ea typeface="+mn-ea"/>
                <a:cs typeface="+mn-cs"/>
              </a:rPr>
              <a:t> </a:t>
            </a:r>
            <a:r>
              <a:rPr lang="en-US" sz="1400" b="1" dirty="0">
                <a:solidFill>
                  <a:srgbClr val="FFFFFF"/>
                </a:solidFill>
                <a:latin typeface="Arial"/>
              </a:rPr>
              <a:t>f</a:t>
            </a:r>
            <a:r>
              <a:rPr kumimoji="0" lang="en-US" sz="1400" b="1" i="0" u="none" strike="noStrike" kern="1200" cap="none" spc="0" normalizeH="0" baseline="0" noProof="0" dirty="0" err="1">
                <a:ln>
                  <a:noFill/>
                </a:ln>
                <a:solidFill>
                  <a:srgbClr val="FFFFFF"/>
                </a:solidFill>
                <a:effectLst/>
                <a:uLnTx/>
                <a:uFillTx/>
                <a:latin typeface="Arial"/>
                <a:ea typeface="+mn-ea"/>
                <a:cs typeface="+mn-cs"/>
              </a:rPr>
              <a:t>eatures</a:t>
            </a:r>
            <a:endParaRPr lang="en-US" sz="1400" b="1" i="0" u="none" strike="noStrike" kern="1200" cap="none" spc="0" normalizeH="0" baseline="0" noProof="0" dirty="0">
              <a:ln>
                <a:noFill/>
              </a:ln>
              <a:solidFill>
                <a:srgbClr val="FFFFFF"/>
              </a:solidFill>
              <a:effectLst/>
              <a:uLnTx/>
              <a:uFillTx/>
              <a:latin typeface="Arial"/>
              <a:cs typeface="Arial"/>
            </a:endParaRPr>
          </a:p>
        </p:txBody>
      </p:sp>
      <p:sp>
        <p:nvSpPr>
          <p:cNvPr id="22" name="Rectangle 21">
            <a:extLst>
              <a:ext uri="{FF2B5EF4-FFF2-40B4-BE49-F238E27FC236}">
                <a16:creationId xmlns:a16="http://schemas.microsoft.com/office/drawing/2014/main" id="{7359D639-DB39-3DF5-6807-E110D6FA8D8A}"/>
              </a:ext>
            </a:extLst>
          </p:cNvPr>
          <p:cNvSpPr/>
          <p:nvPr/>
        </p:nvSpPr>
        <p:spPr bwMode="gray">
          <a:xfrm>
            <a:off x="340784" y="4439405"/>
            <a:ext cx="7486118" cy="271974"/>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Eligibility criteria</a:t>
            </a:r>
            <a:endParaRPr lang="en-US" sz="1400" b="1" i="0" u="none" strike="noStrike" kern="1200" cap="none" spc="0" normalizeH="0" baseline="0" noProof="0" dirty="0">
              <a:ln>
                <a:noFill/>
              </a:ln>
              <a:solidFill>
                <a:srgbClr val="FFFFFF"/>
              </a:solidFill>
              <a:effectLst/>
              <a:uLnTx/>
              <a:uFillTx/>
              <a:latin typeface="Arial"/>
              <a:cs typeface="Arial"/>
            </a:endParaRPr>
          </a:p>
        </p:txBody>
      </p:sp>
      <p:sp>
        <p:nvSpPr>
          <p:cNvPr id="23" name="Rectangle 22">
            <a:extLst>
              <a:ext uri="{FF2B5EF4-FFF2-40B4-BE49-F238E27FC236}">
                <a16:creationId xmlns:a16="http://schemas.microsoft.com/office/drawing/2014/main" id="{4FFEFE9C-13BB-0A6C-167C-A9219658942F}"/>
              </a:ext>
            </a:extLst>
          </p:cNvPr>
          <p:cNvSpPr/>
          <p:nvPr/>
        </p:nvSpPr>
        <p:spPr bwMode="gray">
          <a:xfrm>
            <a:off x="8377238" y="1606541"/>
            <a:ext cx="3484562" cy="271974"/>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Key projects</a:t>
            </a:r>
            <a:endParaRPr lang="en-US" sz="1400" b="1" i="0" u="none" strike="noStrike" kern="1200" cap="none" spc="0" normalizeH="0" baseline="0" noProof="0" dirty="0">
              <a:ln>
                <a:noFill/>
              </a:ln>
              <a:solidFill>
                <a:srgbClr val="FFFFFF"/>
              </a:solidFill>
              <a:effectLst/>
              <a:uLnTx/>
              <a:uFillTx/>
              <a:latin typeface="Arial"/>
              <a:cs typeface="Arial"/>
            </a:endParaRPr>
          </a:p>
        </p:txBody>
      </p:sp>
      <p:sp>
        <p:nvSpPr>
          <p:cNvPr id="26" name="btfpBulletedList492316">
            <a:extLst>
              <a:ext uri="{FF2B5EF4-FFF2-40B4-BE49-F238E27FC236}">
                <a16:creationId xmlns:a16="http://schemas.microsoft.com/office/drawing/2014/main" id="{0821B490-7C22-7C9D-CA48-11B4C4A05035}"/>
              </a:ext>
            </a:extLst>
          </p:cNvPr>
          <p:cNvSpPr txBox="1"/>
          <p:nvPr/>
        </p:nvSpPr>
        <p:spPr bwMode="gray">
          <a:xfrm>
            <a:off x="8686800" y="1905000"/>
            <a:ext cx="3175000" cy="4627796"/>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Shell Canada (Quest Project):</a:t>
            </a:r>
          </a:p>
          <a:p>
            <a:pPr marL="177800" marR="0" lvl="0" indent="-177800" algn="l" defTabSz="914400" rtl="0" eaLnBrk="1" fontAlgn="auto" latinLnBrk="0" hangingPunct="1">
              <a:lnSpc>
                <a:spcPct val="100000"/>
              </a:lnSpc>
              <a:spcBef>
                <a:spcPts val="1200"/>
              </a:spcBef>
              <a:spcAft>
                <a:spcPts val="0"/>
              </a:spcAft>
              <a:buClrTx/>
              <a:buSzTx/>
              <a:buFontTx/>
              <a:buChar char="•"/>
              <a:tabLst/>
              <a:defRPr/>
            </a:pPr>
            <a:r>
              <a:rPr lang="en-US" sz="1200" dirty="0">
                <a:solidFill>
                  <a:srgbClr val="000000"/>
                </a:solidFill>
                <a:latin typeface="Arial"/>
              </a:rPr>
              <a:t>A</a:t>
            </a:r>
            <a:r>
              <a:rPr kumimoji="0" lang="en-US" sz="1200" b="0" i="0" u="none" strike="noStrike" kern="1200" cap="none" spc="0" normalizeH="0" baseline="0" noProof="0" dirty="0" err="1">
                <a:ln>
                  <a:noFill/>
                </a:ln>
                <a:solidFill>
                  <a:srgbClr val="000000"/>
                </a:solidFill>
                <a:effectLst/>
                <a:uLnTx/>
                <a:uFillTx/>
                <a:latin typeface="Arial"/>
                <a:ea typeface="+mn-ea"/>
                <a:cs typeface="+mn-cs"/>
              </a:rPr>
              <a:t>nnounced</a:t>
            </a:r>
            <a:r>
              <a:rPr kumimoji="0" lang="en-US" sz="1200" b="0" i="0" u="none" strike="noStrike" kern="1200" cap="none" spc="0" normalizeH="0" baseline="0" noProof="0" dirty="0">
                <a:ln>
                  <a:noFill/>
                </a:ln>
                <a:solidFill>
                  <a:srgbClr val="000000"/>
                </a:solidFill>
                <a:effectLst/>
                <a:uLnTx/>
                <a:uFillTx/>
                <a:latin typeface="Arial"/>
                <a:ea typeface="+mn-ea"/>
                <a:cs typeface="+mn-cs"/>
              </a:rPr>
              <a:t> new CCUS expansion at a Scotford refinery with ATCO </a:t>
            </a:r>
            <a:r>
              <a:rPr kumimoji="0" lang="en-US" sz="1200" b="0" i="0" u="none" strike="noStrike" kern="1200" cap="none" spc="0" normalizeH="0" baseline="0" noProof="0" dirty="0" err="1">
                <a:ln>
                  <a:noFill/>
                </a:ln>
                <a:solidFill>
                  <a:srgbClr val="000000"/>
                </a:solidFill>
                <a:effectLst/>
                <a:uLnTx/>
                <a:uFillTx/>
                <a:latin typeface="Arial"/>
                <a:ea typeface="+mn-ea"/>
                <a:cs typeface="+mn-cs"/>
              </a:rPr>
              <a:t>EnPower</a:t>
            </a:r>
            <a:r>
              <a:rPr kumimoji="0" lang="en-US" sz="1200" b="0" i="0" u="none" strike="noStrike" kern="1200" cap="none" spc="0" normalizeH="0" baseline="0" noProof="0" dirty="0">
                <a:ln>
                  <a:noFill/>
                </a:ln>
                <a:solidFill>
                  <a:srgbClr val="000000"/>
                </a:solidFill>
                <a:effectLst/>
                <a:uLnTx/>
                <a:uFillTx/>
                <a:latin typeface="Arial"/>
                <a:ea typeface="+mn-ea"/>
                <a:cs typeface="+mn-cs"/>
              </a:rPr>
              <a:t>, targeting 810,000 tons per year by 2028</a:t>
            </a:r>
          </a:p>
          <a:p>
            <a:pPr marL="177800" indent="-177800">
              <a:spcBef>
                <a:spcPts val="1200"/>
              </a:spcBef>
              <a:buFontTx/>
              <a:buChar char="•"/>
              <a:defRPr/>
            </a:pPr>
            <a:r>
              <a:rPr lang="en-US" sz="1200" dirty="0">
                <a:solidFill>
                  <a:srgbClr val="000000"/>
                </a:solidFill>
                <a:latin typeface="Arial"/>
              </a:rPr>
              <a:t>P</a:t>
            </a:r>
            <a:r>
              <a:rPr kumimoji="0" lang="en-US" sz="1200" b="0" i="0" u="none" strike="noStrike" kern="1200" cap="none" spc="0" normalizeH="0" baseline="0" noProof="0" dirty="0" err="1">
                <a:ln>
                  <a:noFill/>
                </a:ln>
                <a:solidFill>
                  <a:srgbClr val="000000"/>
                </a:solidFill>
                <a:effectLst/>
                <a:uLnTx/>
                <a:uFillTx/>
                <a:latin typeface="Arial"/>
                <a:ea typeface="+mn-ea"/>
                <a:cs typeface="+mn-cs"/>
              </a:rPr>
              <a:t>roject</a:t>
            </a:r>
            <a:r>
              <a:rPr kumimoji="0" lang="en-US" sz="1200" b="0" i="0" u="none" strike="noStrike" kern="1200" cap="none" spc="0" normalizeH="0" baseline="0" noProof="0" dirty="0">
                <a:ln>
                  <a:noFill/>
                </a:ln>
                <a:solidFill>
                  <a:srgbClr val="000000"/>
                </a:solidFill>
                <a:effectLst/>
                <a:uLnTx/>
                <a:uFillTx/>
                <a:latin typeface="Arial"/>
                <a:ea typeface="+mn-ea"/>
                <a:cs typeface="+mn-cs"/>
              </a:rPr>
              <a:t> is a prime candidate for ACCIP funding</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Entropy Inc.:</a:t>
            </a:r>
          </a:p>
          <a:p>
            <a:pPr marL="177800" marR="0" lvl="0" indent="-177800" algn="l" defTabSz="914400" rtl="0" eaLnBrk="1" fontAlgn="auto" latinLnBrk="0" hangingPunct="1">
              <a:lnSpc>
                <a:spcPct val="100000"/>
              </a:lnSpc>
              <a:spcBef>
                <a:spcPts val="1200"/>
              </a:spcBef>
              <a:spcAft>
                <a:spcPts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Expanded its Glacier Gas Plant CCS project near Grande Prairie (2026 start), leveraging federal and provincial incentives</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Wolf Midstream (Alberta Carbon Trunk):</a:t>
            </a:r>
          </a:p>
          <a:p>
            <a:pPr marL="177800" lvl="0" indent="-177800">
              <a:spcBef>
                <a:spcPts val="1200"/>
              </a:spcBef>
              <a:buFontTx/>
              <a:buChar char="•"/>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Operational since 2020, storing 4.5M+ tons of CO</a:t>
            </a:r>
            <a:r>
              <a:rPr lang="en-US" altLang="zh-CN" sz="1200" baseline="-25000" dirty="0">
                <a:solidFill>
                  <a:srgbClr val="000000"/>
                </a:solidFill>
                <a:cs typeface="Arial"/>
              </a:rPr>
              <a:t>2</a:t>
            </a:r>
            <a:r>
              <a:rPr kumimoji="0" lang="en-US" sz="1200" b="0" i="0" u="none" strike="noStrike" kern="1200" cap="none" spc="0" normalizeH="0" baseline="0" noProof="0" dirty="0">
                <a:ln>
                  <a:noFill/>
                </a:ln>
                <a:solidFill>
                  <a:srgbClr val="000000"/>
                </a:solidFill>
                <a:effectLst/>
                <a:uLnTx/>
                <a:uFillTx/>
                <a:latin typeface="Arial"/>
                <a:ea typeface="+mn-ea"/>
                <a:cs typeface="+mn-cs"/>
              </a:rPr>
              <a:t> from fertilizer and refining facilities </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Pathways Alliance:</a:t>
            </a:r>
          </a:p>
          <a:p>
            <a:pPr marL="177800" marR="0" lvl="0" indent="-177800" algn="l" defTabSz="914400" rtl="0" eaLnBrk="1" fontAlgn="auto" latinLnBrk="0" hangingPunct="1">
              <a:lnSpc>
                <a:spcPct val="100000"/>
              </a:lnSpc>
              <a:spcBef>
                <a:spcPts val="1200"/>
              </a:spcBef>
              <a:spcAft>
                <a:spcPts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Plans to invest $16.5M in a carbon capture network for oils and emissions, likely using ACCIP alongside federal tax credits</a:t>
            </a:r>
          </a:p>
          <a:p>
            <a:pPr marL="0" marR="0" lvl="0" indent="0" algn="l" defTabSz="914400" rtl="0" eaLnBrk="1" fontAlgn="auto" latinLnBrk="0" hangingPunct="1">
              <a:lnSpc>
                <a:spcPct val="100000"/>
              </a:lnSpc>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27" name="Oval 26">
            <a:extLst>
              <a:ext uri="{FF2B5EF4-FFF2-40B4-BE49-F238E27FC236}">
                <a16:creationId xmlns:a16="http://schemas.microsoft.com/office/drawing/2014/main" id="{B2E3C110-06F4-B40B-1C67-C91C065CCF30}"/>
              </a:ext>
            </a:extLst>
          </p:cNvPr>
          <p:cNvSpPr/>
          <p:nvPr/>
        </p:nvSpPr>
        <p:spPr bwMode="gray">
          <a:xfrm>
            <a:off x="8377238" y="1905000"/>
            <a:ext cx="274320" cy="271974"/>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rgbClr val="FFFFFF"/>
                </a:solidFill>
                <a:effectLst/>
                <a:uLnTx/>
                <a:uFillTx/>
                <a:latin typeface="Arial"/>
                <a:ea typeface="+mn-ea"/>
                <a:cs typeface="+mn-cs"/>
              </a:rPr>
              <a:t>1</a:t>
            </a:r>
          </a:p>
        </p:txBody>
      </p:sp>
      <p:sp>
        <p:nvSpPr>
          <p:cNvPr id="30" name="Oval 29">
            <a:extLst>
              <a:ext uri="{FF2B5EF4-FFF2-40B4-BE49-F238E27FC236}">
                <a16:creationId xmlns:a16="http://schemas.microsoft.com/office/drawing/2014/main" id="{7468D9D1-8542-1959-C254-2DEA63748390}"/>
              </a:ext>
            </a:extLst>
          </p:cNvPr>
          <p:cNvSpPr/>
          <p:nvPr/>
        </p:nvSpPr>
        <p:spPr bwMode="gray">
          <a:xfrm>
            <a:off x="8377238" y="3462497"/>
            <a:ext cx="274320" cy="271974"/>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a:ln>
                  <a:noFill/>
                </a:ln>
                <a:solidFill>
                  <a:srgbClr val="FFFFFF"/>
                </a:solidFill>
                <a:effectLst/>
                <a:uLnTx/>
                <a:uFillTx/>
                <a:latin typeface="Arial"/>
                <a:ea typeface="+mn-ea"/>
                <a:cs typeface="+mn-cs"/>
              </a:rPr>
              <a:t>2</a:t>
            </a:r>
          </a:p>
        </p:txBody>
      </p:sp>
      <p:sp>
        <p:nvSpPr>
          <p:cNvPr id="31" name="Oval 30">
            <a:extLst>
              <a:ext uri="{FF2B5EF4-FFF2-40B4-BE49-F238E27FC236}">
                <a16:creationId xmlns:a16="http://schemas.microsoft.com/office/drawing/2014/main" id="{5A8DD122-1A48-231F-5BC5-D82406348E44}"/>
              </a:ext>
            </a:extLst>
          </p:cNvPr>
          <p:cNvSpPr/>
          <p:nvPr/>
        </p:nvSpPr>
        <p:spPr bwMode="gray">
          <a:xfrm>
            <a:off x="8377238" y="4484964"/>
            <a:ext cx="274320" cy="271974"/>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a:ln>
                  <a:noFill/>
                </a:ln>
                <a:solidFill>
                  <a:srgbClr val="FFFFFF"/>
                </a:solidFill>
                <a:effectLst/>
                <a:uLnTx/>
                <a:uFillTx/>
                <a:latin typeface="Arial"/>
                <a:ea typeface="+mn-ea"/>
                <a:cs typeface="+mn-cs"/>
              </a:rPr>
              <a:t>3</a:t>
            </a:r>
          </a:p>
        </p:txBody>
      </p:sp>
      <p:sp>
        <p:nvSpPr>
          <p:cNvPr id="32" name="Oval 31">
            <a:extLst>
              <a:ext uri="{FF2B5EF4-FFF2-40B4-BE49-F238E27FC236}">
                <a16:creationId xmlns:a16="http://schemas.microsoft.com/office/drawing/2014/main" id="{12E78D6E-B21D-FAC3-C365-A20CE318DBBF}"/>
              </a:ext>
            </a:extLst>
          </p:cNvPr>
          <p:cNvSpPr/>
          <p:nvPr/>
        </p:nvSpPr>
        <p:spPr bwMode="gray">
          <a:xfrm>
            <a:off x="8377238" y="5412813"/>
            <a:ext cx="274320" cy="271974"/>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a:ln>
                  <a:noFill/>
                </a:ln>
                <a:solidFill>
                  <a:srgbClr val="FFFFFF"/>
                </a:solidFill>
                <a:effectLst/>
                <a:uLnTx/>
                <a:uFillTx/>
                <a:latin typeface="Arial"/>
                <a:ea typeface="+mn-ea"/>
                <a:cs typeface="+mn-cs"/>
              </a:rPr>
              <a:t>4</a:t>
            </a:r>
          </a:p>
        </p:txBody>
      </p:sp>
      <p:cxnSp>
        <p:nvCxnSpPr>
          <p:cNvPr id="34" name="Straight Connector 33">
            <a:extLst>
              <a:ext uri="{FF2B5EF4-FFF2-40B4-BE49-F238E27FC236}">
                <a16:creationId xmlns:a16="http://schemas.microsoft.com/office/drawing/2014/main" id="{CFD80CD8-C5A1-B079-BDF3-828FA65BD81E}"/>
              </a:ext>
            </a:extLst>
          </p:cNvPr>
          <p:cNvCxnSpPr/>
          <p:nvPr/>
        </p:nvCxnSpPr>
        <p:spPr bwMode="gray">
          <a:xfrm>
            <a:off x="8377238" y="5387043"/>
            <a:ext cx="3484562" cy="0"/>
          </a:xfrm>
          <a:prstGeom prst="line">
            <a:avLst/>
          </a:prstGeom>
          <a:ln w="9525" cap="flat">
            <a:solidFill>
              <a:schemeClr val="bg1">
                <a:lumMod val="65000"/>
              </a:schemeClr>
            </a:solidFill>
            <a:prstDash val="dash"/>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6CC7681-1BAF-1E69-0F56-D198CA28780A}"/>
              </a:ext>
            </a:extLst>
          </p:cNvPr>
          <p:cNvCxnSpPr/>
          <p:nvPr/>
        </p:nvCxnSpPr>
        <p:spPr bwMode="gray">
          <a:xfrm>
            <a:off x="8377238" y="4439405"/>
            <a:ext cx="3484562" cy="0"/>
          </a:xfrm>
          <a:prstGeom prst="line">
            <a:avLst/>
          </a:prstGeom>
          <a:ln w="9525" cap="flat">
            <a:solidFill>
              <a:schemeClr val="bg1">
                <a:lumMod val="65000"/>
              </a:schemeClr>
            </a:solidFill>
            <a:prstDash val="dash"/>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5E5F76E-A01C-9619-30AB-2ADF12CB10AC}"/>
              </a:ext>
            </a:extLst>
          </p:cNvPr>
          <p:cNvCxnSpPr/>
          <p:nvPr/>
        </p:nvCxnSpPr>
        <p:spPr bwMode="gray">
          <a:xfrm>
            <a:off x="8377238" y="3429000"/>
            <a:ext cx="3484562" cy="0"/>
          </a:xfrm>
          <a:prstGeom prst="line">
            <a:avLst/>
          </a:prstGeom>
          <a:ln w="9525" cap="flat">
            <a:solidFill>
              <a:schemeClr val="bg1">
                <a:lumMod val="65000"/>
              </a:schemeClr>
            </a:solidFill>
            <a:prstDash val="dash"/>
            <a:miter lim="800000"/>
            <a:tailEnd type="none" w="med" len="lg"/>
          </a:ln>
        </p:spPr>
        <p:style>
          <a:lnRef idx="1">
            <a:schemeClr val="accent1"/>
          </a:lnRef>
          <a:fillRef idx="0">
            <a:schemeClr val="accent1"/>
          </a:fillRef>
          <a:effectRef idx="0">
            <a:schemeClr val="accent1"/>
          </a:effectRef>
          <a:fontRef idx="minor">
            <a:schemeClr val="tx1"/>
          </a:fontRef>
        </p:style>
      </p:cxnSp>
      <p:sp>
        <p:nvSpPr>
          <p:cNvPr id="37" name="btfpNotesBox368131">
            <a:hlinkClick r:id="rId8"/>
            <a:extLst>
              <a:ext uri="{FF2B5EF4-FFF2-40B4-BE49-F238E27FC236}">
                <a16:creationId xmlns:a16="http://schemas.microsoft.com/office/drawing/2014/main" id="{00C54999-AAF5-A2C7-4259-8526E9790CA1}"/>
              </a:ext>
            </a:extLst>
          </p:cNvPr>
          <p:cNvSpPr txBox="1"/>
          <p:nvPr>
            <p:custDataLst>
              <p:tags r:id="rId3"/>
            </p:custDataLst>
          </p:nvPr>
        </p:nvSpPr>
        <p:spPr bwMode="gray">
          <a:xfrm>
            <a:off x="329184" y="6272784"/>
            <a:ext cx="11531600" cy="492443"/>
          </a:xfrm>
          <a:prstGeom prst="rect">
            <a:avLst/>
          </a:prstGeom>
          <a:noFill/>
        </p:spPr>
        <p:txBody>
          <a:bodyPr vert="horz" wrap="square" lIns="0" tIns="0" rIns="0" bIns="0"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711200" rtl="0" eaLnBrk="1" fontAlgn="auto" latinLnBrk="0" hangingPunct="1">
              <a:lnSpc>
                <a:spcPct val="100000"/>
              </a:lnSpc>
              <a:spcBef>
                <a:spcPts val="0"/>
              </a:spcBef>
              <a:spcAft>
                <a:spcPts val="0"/>
              </a:spcAft>
              <a:buClrTx/>
              <a:buSzTx/>
              <a:buFontTx/>
              <a:buNone/>
              <a:tabLst/>
              <a:defRPr/>
            </a:pPr>
            <a:endParaRPr lang="en-US" sz="800" dirty="0">
              <a:solidFill>
                <a:srgbClr val="000000"/>
              </a:solidFill>
              <a:latin typeface="Arial"/>
            </a:endParaRPr>
          </a:p>
          <a:p>
            <a:pPr lvl="0" defTabSz="711200">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Alberta,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9"/>
              </a:rPr>
              <a:t>Alberta Carbon Capture Initiative</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(2024); Invest Alberta,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0"/>
              </a:rPr>
              <a:t>New Investment Incentive</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(2023).</a:t>
            </a: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Yosafat Partogi, Anda Wang, Hyae Ryung Kim, and </a:t>
            </a:r>
            <a:r>
              <a:rPr lang="en-US" sz="800" dirty="0">
                <a:solidFill>
                  <a:srgbClr val="000000"/>
                </a:solidFill>
                <a:hlinkClick r:id="rId11"/>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2"/>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13"/>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356525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433AD-4BE4-B2FF-C4FA-8763EFA1077A}"/>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04C9A73-CE06-EECC-B521-7EA1AA733865}"/>
              </a:ext>
            </a:extLst>
          </p:cNvPr>
          <p:cNvGraphicFramePr>
            <a:graphicFrameLocks noChangeAspect="1"/>
          </p:cNvGraphicFramePr>
          <p:nvPr>
            <p:custDataLst>
              <p:tags r:id="rId1"/>
            </p:custDataLst>
            <p:extLst>
              <p:ext uri="{D42A27DB-BD31-4B8C-83A1-F6EECF244321}">
                <p14:modId xmlns:p14="http://schemas.microsoft.com/office/powerpoint/2010/main" val="233484636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0" imgW="7772400" imgH="10058400" progId="TCLayout.ActiveDocument.1">
                  <p:embed/>
                </p:oleObj>
              </mc:Choice>
              <mc:Fallback>
                <p:oleObj name="think-cell Slide" r:id="rId10" imgW="7772400" imgH="10058400" progId="TCLayout.ActiveDocument.1">
                  <p:embed/>
                  <p:pic>
                    <p:nvPicPr>
                      <p:cNvPr id="5" name="think-cell data - do not delete" hidden="1">
                        <a:extLst>
                          <a:ext uri="{FF2B5EF4-FFF2-40B4-BE49-F238E27FC236}">
                            <a16:creationId xmlns:a16="http://schemas.microsoft.com/office/drawing/2014/main" id="{604C9A73-CE06-EECC-B521-7EA1AA733865}"/>
                          </a:ext>
                        </a:extLst>
                      </p:cNvPr>
                      <p:cNvPicPr/>
                      <p:nvPr/>
                    </p:nvPicPr>
                    <p:blipFill>
                      <a:blip r:embed="rId11"/>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D01CA5-5A8E-2E36-36CC-638740D2DE68}"/>
              </a:ext>
            </a:extLst>
          </p:cNvPr>
          <p:cNvSpPr>
            <a:spLocks noGrp="1"/>
          </p:cNvSpPr>
          <p:nvPr>
            <p:ph type="title"/>
          </p:nvPr>
        </p:nvSpPr>
        <p:spPr/>
        <p:txBody>
          <a:bodyPr vert="horz">
            <a:noAutofit/>
          </a:bodyPr>
          <a:lstStyle/>
          <a:p>
            <a:r>
              <a:rPr lang="en-US"/>
              <a:t>China leverages national policies, large-scale demonstration projects, and source-sink matching to achieve carbon neutrality</a:t>
            </a:r>
          </a:p>
        </p:txBody>
      </p:sp>
      <p:sp>
        <p:nvSpPr>
          <p:cNvPr id="3" name="Rectangle 2">
            <a:extLst>
              <a:ext uri="{FF2B5EF4-FFF2-40B4-BE49-F238E27FC236}">
                <a16:creationId xmlns:a16="http://schemas.microsoft.com/office/drawing/2014/main" id="{BD05A896-A246-E001-DC52-00BBA250342C}"/>
              </a:ext>
            </a:extLst>
          </p:cNvPr>
          <p:cNvSpPr/>
          <p:nvPr/>
        </p:nvSpPr>
        <p:spPr bwMode="gray">
          <a:xfrm>
            <a:off x="0" y="0"/>
            <a:ext cx="2419109" cy="31705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en-US" b="1">
                <a:solidFill>
                  <a:srgbClr val="FFFFFF"/>
                </a:solidFill>
                <a:latin typeface="Arial"/>
              </a:rPr>
              <a:t>China</a:t>
            </a:r>
            <a:endParaRPr kumimoji="0" lang="en-US" sz="1800" b="1" i="0" u="none" strike="noStrike" kern="1200" cap="none" spc="0" normalizeH="0" baseline="0" noProof="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EB020FA9-981E-1D69-B5D0-9CF7030B1221}"/>
              </a:ext>
            </a:extLst>
          </p:cNvPr>
          <p:cNvSpPr/>
          <p:nvPr/>
        </p:nvSpPr>
        <p:spPr bwMode="gray">
          <a:xfrm>
            <a:off x="301706" y="1418914"/>
            <a:ext cx="11588589" cy="272299"/>
          </a:xfrm>
          <a:prstGeom prst="rect">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400" b="1" dirty="0">
                <a:cs typeface="Times New Roman" panose="02020603050405020304" pitchFamily="18" charset="0"/>
              </a:rPr>
              <a:t>China’s carbon neutrality strategy integrates CCUS as a key technology for achieving the 2030/60 goals</a:t>
            </a:r>
            <a:endParaRPr kumimoji="0" lang="en-US" sz="1400" b="1" i="0" u="none" strike="noStrike" kern="1200" cap="none" spc="0" normalizeH="0" baseline="0" noProof="0" dirty="0">
              <a:ln>
                <a:noFill/>
              </a:ln>
              <a:solidFill>
                <a:srgbClr val="FFFFFF"/>
              </a:solidFill>
              <a:effectLst/>
              <a:uLnTx/>
              <a:uFillTx/>
              <a:cs typeface="Times New Roman" panose="02020603050405020304" pitchFamily="18" charset="0"/>
            </a:endParaRPr>
          </a:p>
        </p:txBody>
      </p:sp>
      <p:grpSp>
        <p:nvGrpSpPr>
          <p:cNvPr id="10" name="btfpColumnHeaderBox693473">
            <a:extLst>
              <a:ext uri="{FF2B5EF4-FFF2-40B4-BE49-F238E27FC236}">
                <a16:creationId xmlns:a16="http://schemas.microsoft.com/office/drawing/2014/main" id="{DA178884-A8B9-927E-79EC-5AA0A591FC5C}"/>
              </a:ext>
            </a:extLst>
          </p:cNvPr>
          <p:cNvGrpSpPr/>
          <p:nvPr>
            <p:custDataLst>
              <p:tags r:id="rId2"/>
            </p:custDataLst>
          </p:nvPr>
        </p:nvGrpSpPr>
        <p:grpSpPr>
          <a:xfrm>
            <a:off x="330200" y="1790217"/>
            <a:ext cx="3736091" cy="283609"/>
            <a:chOff x="330200" y="1294053"/>
            <a:chExt cx="5495528" cy="283609"/>
          </a:xfrm>
        </p:grpSpPr>
        <p:sp>
          <p:nvSpPr>
            <p:cNvPr id="11" name="btfpColumnHeaderBoxText693473">
              <a:extLst>
                <a:ext uri="{FF2B5EF4-FFF2-40B4-BE49-F238E27FC236}">
                  <a16:creationId xmlns:a16="http://schemas.microsoft.com/office/drawing/2014/main" id="{842E825E-F5EA-5D31-06AA-06A9B392BA15}"/>
                </a:ext>
              </a:extLst>
            </p:cNvPr>
            <p:cNvSpPr txBox="1"/>
            <p:nvPr/>
          </p:nvSpPr>
          <p:spPr bwMode="gray">
            <a:xfrm>
              <a:off x="330200" y="1294053"/>
              <a:ext cx="5495528" cy="280525"/>
            </a:xfrm>
            <a:prstGeom prst="rect">
              <a:avLst/>
            </a:prstGeom>
            <a:noFill/>
          </p:spPr>
          <p:txBody>
            <a:bodyPr vert="horz" wrap="square" lIns="36036" tIns="36036" rIns="36036" bIns="36036" rtlCol="0" anchor="b">
              <a:spAutoFit/>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Arial"/>
                  <a:ea typeface="+mn-ea"/>
                  <a:cs typeface="+mn-cs"/>
                </a:rPr>
                <a:t>National policy and demonstration </a:t>
              </a:r>
              <a:r>
                <a:rPr lang="en-US" sz="1350" b="1" dirty="0">
                  <a:solidFill>
                    <a:srgbClr val="000000"/>
                  </a:solidFill>
                  <a:latin typeface="Arial"/>
                </a:rPr>
                <a:t>p</a:t>
              </a:r>
              <a:r>
                <a:rPr kumimoji="0" lang="en-US" sz="1350" b="1" i="0" u="none" strike="noStrike" kern="1200" cap="none" spc="0" normalizeH="0" baseline="0" noProof="0" dirty="0" err="1">
                  <a:ln>
                    <a:noFill/>
                  </a:ln>
                  <a:solidFill>
                    <a:srgbClr val="000000"/>
                  </a:solidFill>
                  <a:effectLst/>
                  <a:uLnTx/>
                  <a:uFillTx/>
                  <a:latin typeface="Arial"/>
                  <a:ea typeface="+mn-ea"/>
                  <a:cs typeface="+mn-cs"/>
                </a:rPr>
                <a:t>rojects</a:t>
              </a:r>
              <a:endParaRPr kumimoji="0" lang="en-US" sz="135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12" name="btfpColumnHeaderBoxLine693473">
              <a:extLst>
                <a:ext uri="{FF2B5EF4-FFF2-40B4-BE49-F238E27FC236}">
                  <a16:creationId xmlns:a16="http://schemas.microsoft.com/office/drawing/2014/main" id="{8A59EDA9-66D1-119C-D4CB-CE387C8D8BE6}"/>
                </a:ext>
              </a:extLst>
            </p:cNvPr>
            <p:cNvCxnSpPr/>
            <p:nvPr/>
          </p:nvCxnSpPr>
          <p:spPr bwMode="gray">
            <a:xfrm>
              <a:off x="330200" y="1577662"/>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13" name="btfpColumnHeaderBox693473">
            <a:extLst>
              <a:ext uri="{FF2B5EF4-FFF2-40B4-BE49-F238E27FC236}">
                <a16:creationId xmlns:a16="http://schemas.microsoft.com/office/drawing/2014/main" id="{CBB5F96B-6676-BC17-067E-0CA7253898D7}"/>
              </a:ext>
            </a:extLst>
          </p:cNvPr>
          <p:cNvGrpSpPr/>
          <p:nvPr>
            <p:custDataLst>
              <p:tags r:id="rId3"/>
            </p:custDataLst>
          </p:nvPr>
        </p:nvGrpSpPr>
        <p:grpSpPr>
          <a:xfrm>
            <a:off x="4125647" y="1790217"/>
            <a:ext cx="4000064" cy="283609"/>
            <a:chOff x="330200" y="1294053"/>
            <a:chExt cx="5495528" cy="283609"/>
          </a:xfrm>
        </p:grpSpPr>
        <p:sp>
          <p:nvSpPr>
            <p:cNvPr id="14" name="btfpColumnHeaderBoxText693473">
              <a:extLst>
                <a:ext uri="{FF2B5EF4-FFF2-40B4-BE49-F238E27FC236}">
                  <a16:creationId xmlns:a16="http://schemas.microsoft.com/office/drawing/2014/main" id="{4FC28585-9A0C-D029-9CD9-ACDA2C873CBE}"/>
                </a:ext>
              </a:extLst>
            </p:cNvPr>
            <p:cNvSpPr txBox="1"/>
            <p:nvPr/>
          </p:nvSpPr>
          <p:spPr bwMode="gray">
            <a:xfrm>
              <a:off x="330200" y="1294053"/>
              <a:ext cx="5495528" cy="280525"/>
            </a:xfrm>
            <a:prstGeom prst="rect">
              <a:avLst/>
            </a:prstGeom>
            <a:noFill/>
          </p:spPr>
          <p:txBody>
            <a:bodyPr vert="horz" wrap="square" lIns="36036" tIns="36036" rIns="36036" bIns="36036" rtlCol="0" anchor="b">
              <a:spAutoFit/>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Arial"/>
                  <a:ea typeface="+mn-ea"/>
                  <a:cs typeface="+mn-cs"/>
                </a:rPr>
                <a:t>CCUS potential based on source-sink matching</a:t>
              </a:r>
            </a:p>
          </p:txBody>
        </p:sp>
        <p:cxnSp>
          <p:nvCxnSpPr>
            <p:cNvPr id="15" name="btfpColumnHeaderBoxLine693473">
              <a:extLst>
                <a:ext uri="{FF2B5EF4-FFF2-40B4-BE49-F238E27FC236}">
                  <a16:creationId xmlns:a16="http://schemas.microsoft.com/office/drawing/2014/main" id="{89370E3D-5501-1DC6-94F7-147BFDFB098E}"/>
                </a:ext>
              </a:extLst>
            </p:cNvPr>
            <p:cNvCxnSpPr/>
            <p:nvPr/>
          </p:nvCxnSpPr>
          <p:spPr bwMode="gray">
            <a:xfrm>
              <a:off x="330200" y="1577662"/>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16" name="btfpColumnHeaderBox284602">
            <a:extLst>
              <a:ext uri="{FF2B5EF4-FFF2-40B4-BE49-F238E27FC236}">
                <a16:creationId xmlns:a16="http://schemas.microsoft.com/office/drawing/2014/main" id="{D610B4F5-AFE3-D099-5674-ACDE4ACBA59E}"/>
              </a:ext>
            </a:extLst>
          </p:cNvPr>
          <p:cNvGrpSpPr/>
          <p:nvPr>
            <p:custDataLst>
              <p:tags r:id="rId4"/>
            </p:custDataLst>
          </p:nvPr>
        </p:nvGrpSpPr>
        <p:grpSpPr>
          <a:xfrm>
            <a:off x="8378296" y="1782523"/>
            <a:ext cx="3483504" cy="297174"/>
            <a:chOff x="6366272" y="1291823"/>
            <a:chExt cx="5495528" cy="297174"/>
          </a:xfrm>
        </p:grpSpPr>
        <p:sp>
          <p:nvSpPr>
            <p:cNvPr id="17" name="btfpColumnHeaderBoxText284602">
              <a:extLst>
                <a:ext uri="{FF2B5EF4-FFF2-40B4-BE49-F238E27FC236}">
                  <a16:creationId xmlns:a16="http://schemas.microsoft.com/office/drawing/2014/main" id="{ADA80068-2AB1-0E6D-7D49-BE07643E86E7}"/>
                </a:ext>
              </a:extLst>
            </p:cNvPr>
            <p:cNvSpPr txBox="1"/>
            <p:nvPr/>
          </p:nvSpPr>
          <p:spPr bwMode="gray">
            <a:xfrm>
              <a:off x="6366272" y="1291823"/>
              <a:ext cx="5495528" cy="288219"/>
            </a:xfrm>
            <a:prstGeom prst="rect">
              <a:avLst/>
            </a:prstGeom>
            <a:noFill/>
          </p:spPr>
          <p:txBody>
            <a:bodyPr vert="horz" wrap="square" lIns="36036" tIns="36036" rIns="36036" bIns="36036" rtlCol="0" anchor="b">
              <a:spAutoFit/>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Arial"/>
                  <a:ea typeface="+mn-ea"/>
                  <a:cs typeface="+mn-cs"/>
                </a:rPr>
                <a:t>CCUS cost </a:t>
              </a:r>
              <a:r>
                <a:rPr lang="en-US" sz="1350" b="1" dirty="0">
                  <a:solidFill>
                    <a:srgbClr val="000000"/>
                  </a:solidFill>
                  <a:latin typeface="Arial"/>
                </a:rPr>
                <a:t>a</a:t>
              </a:r>
              <a:r>
                <a:rPr kumimoji="0" lang="en-US" sz="1350" b="1" i="0" u="none" strike="noStrike" kern="1200" cap="none" spc="0" normalizeH="0" baseline="0" noProof="0" dirty="0" err="1">
                  <a:ln>
                    <a:noFill/>
                  </a:ln>
                  <a:solidFill>
                    <a:srgbClr val="000000"/>
                  </a:solidFill>
                  <a:effectLst/>
                  <a:uLnTx/>
                  <a:uFillTx/>
                  <a:latin typeface="Arial"/>
                  <a:ea typeface="+mn-ea"/>
                  <a:cs typeface="+mn-cs"/>
                </a:rPr>
                <a:t>ssessment</a:t>
              </a:r>
              <a:endParaRPr kumimoji="0" lang="en-US" sz="135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18" name="btfpColumnHeaderBoxLine284602">
              <a:extLst>
                <a:ext uri="{FF2B5EF4-FFF2-40B4-BE49-F238E27FC236}">
                  <a16:creationId xmlns:a16="http://schemas.microsoft.com/office/drawing/2014/main" id="{AEB50582-F993-FD80-C385-4E2EFEC83870}"/>
                </a:ext>
              </a:extLst>
            </p:cNvPr>
            <p:cNvCxnSpPr/>
            <p:nvPr/>
          </p:nvCxnSpPr>
          <p:spPr bwMode="gray">
            <a:xfrm>
              <a:off x="6366272" y="1588997"/>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7C10EEA1-BE6B-A2AF-6397-BA041B75FF94}"/>
              </a:ext>
            </a:extLst>
          </p:cNvPr>
          <p:cNvSpPr/>
          <p:nvPr/>
        </p:nvSpPr>
        <p:spPr bwMode="gray">
          <a:xfrm>
            <a:off x="382283" y="2142551"/>
            <a:ext cx="3643988" cy="15291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600"/>
              </a:spcBef>
              <a:spcAft>
                <a:spcPts val="0"/>
              </a:spcAft>
              <a:buClrTx/>
              <a:buSzTx/>
              <a:buFontTx/>
              <a:buNone/>
              <a:tabLst/>
              <a:defRPr/>
            </a:pPr>
            <a:r>
              <a:rPr lang="en-US" sz="2800" b="1" dirty="0">
                <a:solidFill>
                  <a:schemeClr val="accent3"/>
                </a:solidFill>
                <a:latin typeface="Arial"/>
              </a:rPr>
              <a:t>70 national-level </a:t>
            </a:r>
            <a:r>
              <a:rPr lang="en-US" sz="1550" dirty="0">
                <a:solidFill>
                  <a:schemeClr val="accent3"/>
                </a:solidFill>
                <a:latin typeface="Arial"/>
              </a:rPr>
              <a:t>policies </a:t>
            </a:r>
            <a:r>
              <a:rPr lang="en-US" sz="1100" dirty="0">
                <a:solidFill>
                  <a:srgbClr val="000000"/>
                </a:solidFill>
                <a:latin typeface="Arial"/>
              </a:rPr>
              <a:t>related to CCUS have been issued; CCUS was included in the 14th Five-Year Plan (2021-2025) and is expected to feature even more prominently in the upcoming 15th Five-Year Plan (2026-2030)</a:t>
            </a:r>
          </a:p>
        </p:txBody>
      </p:sp>
      <p:sp>
        <p:nvSpPr>
          <p:cNvPr id="25" name="btfpBulletedList239144">
            <a:extLst>
              <a:ext uri="{FF2B5EF4-FFF2-40B4-BE49-F238E27FC236}">
                <a16:creationId xmlns:a16="http://schemas.microsoft.com/office/drawing/2014/main" id="{4D128B29-7815-9C84-4C3C-5FA2C959814D}"/>
              </a:ext>
            </a:extLst>
          </p:cNvPr>
          <p:cNvSpPr txBox="1"/>
          <p:nvPr>
            <p:custDataLst>
              <p:tags r:id="rId5"/>
            </p:custDataLst>
          </p:nvPr>
        </p:nvSpPr>
        <p:spPr bwMode="gray">
          <a:xfrm>
            <a:off x="329184" y="3383280"/>
            <a:ext cx="3482975" cy="2788831"/>
          </a:xfrm>
          <a:prstGeom prst="rect">
            <a:avLst/>
          </a:prstGeom>
          <a:noFill/>
        </p:spPr>
        <p:txBody>
          <a:bodyPr vert="horz" wrap="square" lIns="36000" tIns="36000" rIns="36000" bIns="36000" rtlCol="0" anchor="t">
            <a:spAutoFit/>
          </a:bodyPr>
          <a:lstStyle/>
          <a:p>
            <a:pPr marL="177800" indent="-177800" defTabSz="711200">
              <a:spcBef>
                <a:spcPts val="900"/>
              </a:spcBef>
              <a:buFontTx/>
              <a:buChar char="•"/>
              <a:defRPr/>
            </a:pPr>
            <a:r>
              <a:rPr lang="en-US" sz="1100" dirty="0"/>
              <a:t>China’s national policy encompasses </a:t>
            </a:r>
            <a:r>
              <a:rPr lang="en-US" sz="1100" b="1" dirty="0"/>
              <a:t>R&amp;D and demonstration projects</a:t>
            </a:r>
            <a:r>
              <a:rPr lang="en-US" sz="1100" dirty="0"/>
              <a:t> while placing greater emphasis on </a:t>
            </a:r>
            <a:r>
              <a:rPr lang="en-US" sz="1100" b="1" dirty="0"/>
              <a:t>technical standards and investment/financial support.</a:t>
            </a:r>
          </a:p>
          <a:p>
            <a:pPr marL="177800" indent="-177800" defTabSz="711200">
              <a:spcBef>
                <a:spcPts val="900"/>
              </a:spcBef>
              <a:buFontTx/>
              <a:buChar char="•"/>
              <a:defRPr/>
            </a:pPr>
            <a:r>
              <a:rPr lang="en-US" sz="1100" dirty="0"/>
              <a:t>Besides the oil and gas industries, CCUS has been taken into account in the policy guidelines for </a:t>
            </a:r>
            <a:r>
              <a:rPr lang="en-US" sz="1100" b="1" dirty="0"/>
              <a:t>more hard-to-abate industries.</a:t>
            </a:r>
          </a:p>
          <a:p>
            <a:pPr marL="177800" indent="-177800" defTabSz="711200">
              <a:spcBef>
                <a:spcPts val="900"/>
              </a:spcBef>
              <a:buFontTx/>
              <a:buChar char="•"/>
              <a:defRPr/>
            </a:pPr>
            <a:r>
              <a:rPr lang="en-US" altLang="zh-CN" sz="1100" dirty="0"/>
              <a:t>Over </a:t>
            </a:r>
            <a:r>
              <a:rPr lang="en-US" altLang="zh-CN" sz="1100" b="1" dirty="0"/>
              <a:t>100 demonstration projects</a:t>
            </a:r>
            <a:r>
              <a:rPr lang="en-US" altLang="zh-CN" sz="1100" dirty="0"/>
              <a:t> have been announced or are in development, with a potential total capture capacity exceeding </a:t>
            </a:r>
            <a:r>
              <a:rPr lang="en-US" altLang="zh-CN" sz="1100" b="1" dirty="0"/>
              <a:t>15 Mt per year.</a:t>
            </a:r>
          </a:p>
          <a:p>
            <a:pPr marL="177800" indent="-177800" defTabSz="711200">
              <a:spcBef>
                <a:spcPts val="900"/>
              </a:spcBef>
              <a:buFontTx/>
              <a:buChar char="•"/>
              <a:defRPr/>
            </a:pPr>
            <a:r>
              <a:rPr lang="en-US" altLang="zh-CN" sz="1100" dirty="0"/>
              <a:t>China is home to one of Asia's first and largest full-chain CCS projects in a saline reservoir (Sinopec Qilu-</a:t>
            </a:r>
            <a:r>
              <a:rPr lang="en-US" altLang="zh-CN" sz="1100" dirty="0" err="1"/>
              <a:t>Shengli</a:t>
            </a:r>
            <a:r>
              <a:rPr lang="en-US" altLang="zh-CN" sz="1100" dirty="0"/>
              <a:t>)</a:t>
            </a:r>
            <a:r>
              <a:rPr lang="en-US" altLang="zh-CN" sz="1100" b="1" dirty="0"/>
              <a:t>,</a:t>
            </a:r>
            <a:r>
              <a:rPr lang="en-US" altLang="zh-CN" sz="1100" dirty="0"/>
              <a:t> </a:t>
            </a:r>
            <a:r>
              <a:rPr lang="en-US" altLang="zh-CN" sz="1100" b="1" dirty="0"/>
              <a:t>with several larger scale projects now under construction.</a:t>
            </a:r>
            <a:endParaRPr lang="en-US" sz="1100" dirty="0"/>
          </a:p>
        </p:txBody>
      </p:sp>
      <p:sp>
        <p:nvSpPr>
          <p:cNvPr id="26" name="Rectangle 25">
            <a:extLst>
              <a:ext uri="{FF2B5EF4-FFF2-40B4-BE49-F238E27FC236}">
                <a16:creationId xmlns:a16="http://schemas.microsoft.com/office/drawing/2014/main" id="{0D56D94E-6FEE-79DF-D9D3-6DAED3ED7E0B}"/>
              </a:ext>
            </a:extLst>
          </p:cNvPr>
          <p:cNvSpPr/>
          <p:nvPr/>
        </p:nvSpPr>
        <p:spPr bwMode="gray">
          <a:xfrm>
            <a:off x="4125648" y="2142552"/>
            <a:ext cx="4000064" cy="128644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defTabSz="711200">
              <a:spcBef>
                <a:spcPts val="600"/>
              </a:spcBef>
              <a:defRPr/>
            </a:pPr>
            <a:r>
              <a:rPr lang="en-US" sz="2800" b="1" dirty="0">
                <a:solidFill>
                  <a:schemeClr val="accent3"/>
                </a:solidFill>
                <a:latin typeface="Arial"/>
              </a:rPr>
              <a:t>1.21-4.13 </a:t>
            </a:r>
            <a:r>
              <a:rPr lang="en-US" sz="1550" b="1" dirty="0">
                <a:solidFill>
                  <a:schemeClr val="accent3"/>
                </a:solidFill>
                <a:latin typeface="Arial"/>
              </a:rPr>
              <a:t>trillion tons (Tt)  </a:t>
            </a:r>
          </a:p>
          <a:p>
            <a:pPr algn="ctr"/>
            <a:r>
              <a:rPr lang="en-US" sz="1100" b="1" dirty="0">
                <a:solidFill>
                  <a:schemeClr val="tx1"/>
                </a:solidFill>
                <a:latin typeface="+mj-lt"/>
              </a:rPr>
              <a:t>theoretical geological storage capacity,</a:t>
            </a:r>
            <a:r>
              <a:rPr lang="en-US" sz="1100" dirty="0">
                <a:solidFill>
                  <a:schemeClr val="tx1"/>
                </a:solidFill>
                <a:effectLst/>
                <a:latin typeface="+mj-lt"/>
              </a:rPr>
              <a:t> mainly including</a:t>
            </a:r>
          </a:p>
          <a:p>
            <a:pPr algn="ctr"/>
            <a:r>
              <a:rPr lang="en-US" sz="1100" dirty="0">
                <a:solidFill>
                  <a:schemeClr val="tx1"/>
                </a:solidFill>
                <a:effectLst/>
                <a:latin typeface="+mj-lt"/>
              </a:rPr>
              <a:t>saline aquifers, oil and gas fields, and other geological</a:t>
            </a:r>
          </a:p>
          <a:p>
            <a:pPr algn="ctr"/>
            <a:r>
              <a:rPr lang="en-US" sz="1100" dirty="0">
                <a:solidFill>
                  <a:schemeClr val="tx1"/>
                </a:solidFill>
                <a:effectLst/>
                <a:latin typeface="+mj-lt"/>
              </a:rPr>
              <a:t>formations</a:t>
            </a:r>
          </a:p>
          <a:p>
            <a:pPr algn="ctr" defTabSz="711200">
              <a:spcBef>
                <a:spcPts val="600"/>
              </a:spcBef>
              <a:defRPr/>
            </a:pPr>
            <a:r>
              <a:rPr lang="en-US" sz="1100" b="1" dirty="0">
                <a:solidFill>
                  <a:srgbClr val="000000"/>
                </a:solidFill>
                <a:latin typeface="Arial"/>
              </a:rPr>
              <a:t> </a:t>
            </a:r>
          </a:p>
          <a:p>
            <a:pPr marL="0" marR="0" lvl="0" indent="0" algn="ctr" defTabSz="711200" rtl="0" eaLnBrk="1" fontAlgn="auto" latinLnBrk="0" hangingPunct="1">
              <a:lnSpc>
                <a:spcPct val="100000"/>
              </a:lnSpc>
              <a:spcBef>
                <a:spcPts val="600"/>
              </a:spcBef>
              <a:spcAft>
                <a:spcPts val="0"/>
              </a:spcAft>
              <a:buClrTx/>
              <a:buSzTx/>
              <a:buFontTx/>
              <a:buNone/>
              <a:tabLst/>
              <a:defRPr/>
            </a:pPr>
            <a:endParaRPr kumimoji="0" lang="en-US" sz="1100" b="0" i="1" u="none" strike="noStrike" kern="1200" cap="none" spc="0" normalizeH="0" baseline="0" noProof="0" dirty="0">
              <a:ln>
                <a:noFill/>
              </a:ln>
              <a:solidFill>
                <a:srgbClr val="000000"/>
              </a:solidFill>
              <a:effectLst/>
              <a:uLnTx/>
              <a:uFillTx/>
              <a:latin typeface="Arial"/>
              <a:ea typeface="+mn-ea"/>
              <a:cs typeface="Arial"/>
            </a:endParaRPr>
          </a:p>
        </p:txBody>
      </p:sp>
      <p:sp>
        <p:nvSpPr>
          <p:cNvPr id="21" name="btfpBulletedList239144">
            <a:extLst>
              <a:ext uri="{FF2B5EF4-FFF2-40B4-BE49-F238E27FC236}">
                <a16:creationId xmlns:a16="http://schemas.microsoft.com/office/drawing/2014/main" id="{DF72135E-8582-3918-393F-B45BC4597FEE}"/>
              </a:ext>
            </a:extLst>
          </p:cNvPr>
          <p:cNvSpPr txBox="1"/>
          <p:nvPr>
            <p:custDataLst>
              <p:tags r:id="rId6"/>
            </p:custDataLst>
          </p:nvPr>
        </p:nvSpPr>
        <p:spPr bwMode="gray">
          <a:xfrm>
            <a:off x="8357616" y="3383280"/>
            <a:ext cx="3482975" cy="2411805"/>
          </a:xfrm>
          <a:prstGeom prst="rect">
            <a:avLst/>
          </a:prstGeom>
          <a:noFill/>
        </p:spPr>
        <p:txBody>
          <a:bodyPr vert="horz" wrap="square" lIns="36000" tIns="36000" rIns="36000" bIns="36000" rtlCol="0" anchor="t">
            <a:spAutoFit/>
          </a:bodyPr>
          <a:lstStyle/>
          <a:p>
            <a:pPr marL="177800" lvl="0" indent="-177800" defTabSz="711200">
              <a:spcBef>
                <a:spcPts val="1200"/>
              </a:spcBef>
              <a:buFontTx/>
              <a:buChar char="•"/>
              <a:defRPr/>
            </a:pPr>
            <a:r>
              <a:rPr lang="en-US" sz="1100" dirty="0"/>
              <a:t>China is </a:t>
            </a:r>
            <a:r>
              <a:rPr lang="en-US" altLang="zh-CN" sz="1100" dirty="0"/>
              <a:t>transitioning from demonstration to commercial deployment. With over 100 projects announced or in development and several large-scale facilities already operational, China has moved beyond the early stage of CCUS and is now a world leader in its development.</a:t>
            </a:r>
            <a:endParaRPr lang="en-US" sz="1100" dirty="0"/>
          </a:p>
          <a:p>
            <a:pPr marL="177800" lvl="0" indent="-177800" defTabSz="711200">
              <a:spcBef>
                <a:spcPts val="1200"/>
              </a:spcBef>
              <a:buFontTx/>
              <a:buChar char="•"/>
              <a:defRPr/>
            </a:pPr>
            <a:r>
              <a:rPr lang="en-US" altLang="zh-CN" sz="1100" dirty="0"/>
              <a:t>The primary cost is the </a:t>
            </a:r>
            <a:r>
              <a:rPr lang="en-US" altLang="zh-CN" sz="1100" b="1" dirty="0"/>
              <a:t>cost to make</a:t>
            </a:r>
            <a:r>
              <a:rPr lang="en-US" altLang="zh-CN" sz="1100" dirty="0"/>
              <a:t> the whole system operate</a:t>
            </a:r>
            <a:r>
              <a:rPr lang="en-US" sz="1100" b="1" dirty="0"/>
              <a:t> (input price); </a:t>
            </a:r>
            <a:r>
              <a:rPr lang="en-US" sz="1100" dirty="0"/>
              <a:t>the cost is expected to decrease from 2025 to 2060:</a:t>
            </a:r>
          </a:p>
          <a:p>
            <a:pPr marL="635000" lvl="1" indent="-177800" defTabSz="711200">
              <a:spcBef>
                <a:spcPts val="400"/>
              </a:spcBef>
              <a:buFontTx/>
              <a:buChar char="•"/>
              <a:defRPr/>
            </a:pPr>
            <a:r>
              <a:rPr lang="en-US" sz="1100" dirty="0"/>
              <a:t>Capture (US$/t): $15-$80 to $3-$20</a:t>
            </a:r>
          </a:p>
          <a:p>
            <a:pPr marL="635000" lvl="1" indent="-177800" defTabSz="711200">
              <a:spcBef>
                <a:spcPts val="400"/>
              </a:spcBef>
              <a:buFontTx/>
              <a:buChar char="•"/>
              <a:defRPr/>
            </a:pPr>
            <a:r>
              <a:rPr lang="en-US" sz="1100" dirty="0"/>
              <a:t>Transport (US$/t*km): $0.1-$0.2 to &lt;$0.1</a:t>
            </a:r>
          </a:p>
          <a:p>
            <a:pPr marL="635000" lvl="1" indent="-177800" defTabSz="711200">
              <a:spcBef>
                <a:spcPts val="400"/>
              </a:spcBef>
              <a:buFontTx/>
              <a:buChar char="•"/>
              <a:defRPr/>
            </a:pPr>
            <a:r>
              <a:rPr lang="en-US" sz="1100" dirty="0"/>
              <a:t>Storage (US$/t): $7-$9 to ~$3</a:t>
            </a:r>
          </a:p>
        </p:txBody>
      </p:sp>
      <p:sp>
        <p:nvSpPr>
          <p:cNvPr id="22" name="btfpBulletedList239144">
            <a:extLst>
              <a:ext uri="{FF2B5EF4-FFF2-40B4-BE49-F238E27FC236}">
                <a16:creationId xmlns:a16="http://schemas.microsoft.com/office/drawing/2014/main" id="{493FA2F3-4D33-5B98-2B31-8C82F7B30866}"/>
              </a:ext>
            </a:extLst>
          </p:cNvPr>
          <p:cNvSpPr txBox="1"/>
          <p:nvPr>
            <p:custDataLst>
              <p:tags r:id="rId7"/>
            </p:custDataLst>
          </p:nvPr>
        </p:nvSpPr>
        <p:spPr bwMode="gray">
          <a:xfrm>
            <a:off x="4389120" y="3383280"/>
            <a:ext cx="3482975" cy="2396416"/>
          </a:xfrm>
          <a:prstGeom prst="rect">
            <a:avLst/>
          </a:prstGeom>
          <a:noFill/>
        </p:spPr>
        <p:txBody>
          <a:bodyPr vert="horz" wrap="square" lIns="36000" tIns="36000" rIns="36000" bIns="36000" rtlCol="0" anchor="t">
            <a:spAutoFit/>
          </a:bodyPr>
          <a:lstStyle/>
          <a:p>
            <a:pPr marL="177800" indent="-177800" defTabSz="711200">
              <a:spcBef>
                <a:spcPts val="1200"/>
              </a:spcBef>
              <a:buFontTx/>
              <a:buChar char="•"/>
              <a:defRPr/>
            </a:pPr>
            <a:r>
              <a:rPr lang="en-US" sz="1100" b="1" dirty="0"/>
              <a:t>Onshore deep saline aquifers </a:t>
            </a:r>
            <a:r>
              <a:rPr lang="en-US" sz="1100" dirty="0"/>
              <a:t>can reach a large scale and have a storage potential of </a:t>
            </a:r>
            <a:r>
              <a:rPr lang="en-US" sz="1100" b="1" dirty="0"/>
              <a:t>2.417 Tt.</a:t>
            </a:r>
            <a:endParaRPr lang="en-US" sz="1100" dirty="0"/>
          </a:p>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lang="en-US" sz="1100" dirty="0"/>
              <a:t>In the northern part of the country, large basins like the </a:t>
            </a:r>
            <a:r>
              <a:rPr lang="en-US" sz="1100" b="1" dirty="0" err="1"/>
              <a:t>Songliao</a:t>
            </a:r>
            <a:r>
              <a:rPr lang="en-US" sz="1100" b="1" dirty="0"/>
              <a:t> Basin and Bohai Bay Basin </a:t>
            </a:r>
            <a:r>
              <a:rPr lang="en-US" sz="1100" dirty="0"/>
              <a:t>have</a:t>
            </a:r>
            <a:r>
              <a:rPr lang="en-US" sz="1100" b="1" dirty="0"/>
              <a:t> </a:t>
            </a:r>
            <a:r>
              <a:rPr lang="en-US" sz="1100" dirty="0"/>
              <a:t>great potential for carbon storage.</a:t>
            </a:r>
          </a:p>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lang="en-US" sz="1100" dirty="0"/>
              <a:t>In the southern and coastal areas, </a:t>
            </a:r>
            <a:r>
              <a:rPr lang="en-US" sz="1100" b="1" dirty="0"/>
              <a:t>offshore geological storage</a:t>
            </a:r>
            <a:r>
              <a:rPr lang="en-US" sz="1100" dirty="0"/>
              <a:t> is the best solution because basin storage is limited.</a:t>
            </a:r>
          </a:p>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lang="en-US" sz="1100" dirty="0"/>
              <a:t>The CO</a:t>
            </a:r>
            <a:r>
              <a:rPr lang="en-US" sz="1100" baseline="-25000" dirty="0"/>
              <a:t>2</a:t>
            </a:r>
            <a:r>
              <a:rPr lang="en-US" sz="1100" dirty="0"/>
              <a:t> pipeline length will be </a:t>
            </a:r>
            <a:r>
              <a:rPr lang="en-US" sz="1100" b="1" dirty="0"/>
              <a:t>capped to 250 km </a:t>
            </a:r>
            <a:r>
              <a:rPr lang="en-US" sz="1100" dirty="0"/>
              <a:t>due to the cost of pipeline and the CO</a:t>
            </a:r>
            <a:r>
              <a:rPr lang="en-US" sz="1100" baseline="-25000" dirty="0"/>
              <a:t>2</a:t>
            </a:r>
            <a:r>
              <a:rPr lang="en-US" sz="1100" dirty="0"/>
              <a:t> relay compressor station.</a:t>
            </a:r>
          </a:p>
        </p:txBody>
      </p:sp>
      <p:sp>
        <p:nvSpPr>
          <p:cNvPr id="23" name="Rectangle 22">
            <a:extLst>
              <a:ext uri="{FF2B5EF4-FFF2-40B4-BE49-F238E27FC236}">
                <a16:creationId xmlns:a16="http://schemas.microsoft.com/office/drawing/2014/main" id="{3637AFC2-F558-ADAD-4E1A-40E8975B2427}"/>
              </a:ext>
            </a:extLst>
          </p:cNvPr>
          <p:cNvSpPr/>
          <p:nvPr/>
        </p:nvSpPr>
        <p:spPr bwMode="gray">
          <a:xfrm>
            <a:off x="8357616" y="2162052"/>
            <a:ext cx="3516001" cy="11273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R="0" lvl="0" indent="0" algn="ctr" defTabSz="711200" fontAlgn="auto">
              <a:lnSpc>
                <a:spcPct val="100000"/>
              </a:lnSpc>
              <a:spcBef>
                <a:spcPts val="600"/>
              </a:spcBef>
              <a:spcAft>
                <a:spcPts val="0"/>
              </a:spcAft>
              <a:buClrTx/>
              <a:buSzTx/>
              <a:buFontTx/>
              <a:buNone/>
              <a:tabLst/>
              <a:defRPr/>
            </a:pPr>
            <a:r>
              <a:rPr lang="en-US" sz="2800" b="1" dirty="0">
                <a:solidFill>
                  <a:schemeClr val="accent3"/>
                </a:solidFill>
                <a:latin typeface="Arial"/>
              </a:rPr>
              <a:t>$20-$40 US$/ton </a:t>
            </a:r>
            <a:br>
              <a:rPr lang="en-US" sz="2800" b="1" dirty="0">
                <a:solidFill>
                  <a:schemeClr val="accent3"/>
                </a:solidFill>
                <a:latin typeface="Arial"/>
              </a:rPr>
            </a:br>
            <a:r>
              <a:rPr lang="en-US" sz="1550" b="1" dirty="0">
                <a:solidFill>
                  <a:schemeClr val="accent3"/>
                </a:solidFill>
                <a:latin typeface="Arial"/>
              </a:rPr>
              <a:t>by 2060 </a:t>
            </a:r>
          </a:p>
          <a:p>
            <a:pPr marR="0" lvl="0" indent="0" algn="ctr" defTabSz="711200" fontAlgn="auto">
              <a:lnSpc>
                <a:spcPct val="100000"/>
              </a:lnSpc>
              <a:spcBef>
                <a:spcPts val="600"/>
              </a:spcBef>
              <a:spcAft>
                <a:spcPts val="0"/>
              </a:spcAft>
              <a:buClrTx/>
              <a:buSzTx/>
              <a:buFontTx/>
              <a:buNone/>
              <a:tabLst/>
              <a:defRPr/>
            </a:pPr>
            <a:r>
              <a:rPr lang="en-US" sz="1100" b="1" dirty="0">
                <a:solidFill>
                  <a:schemeClr val="tx1"/>
                </a:solidFill>
                <a:latin typeface="Arial"/>
              </a:rPr>
              <a:t>for the whole CCUS process</a:t>
            </a:r>
          </a:p>
        </p:txBody>
      </p:sp>
      <p:sp>
        <p:nvSpPr>
          <p:cNvPr id="27" name="btfpNotesBox368131">
            <a:hlinkClick r:id="rId12"/>
            <a:extLst>
              <a:ext uri="{FF2B5EF4-FFF2-40B4-BE49-F238E27FC236}">
                <a16:creationId xmlns:a16="http://schemas.microsoft.com/office/drawing/2014/main" id="{43ED6CC1-5E05-2697-4BD4-E4FD7FC47405}"/>
              </a:ext>
            </a:extLst>
          </p:cNvPr>
          <p:cNvSpPr txBox="1"/>
          <p:nvPr>
            <p:custDataLst>
              <p:tags r:id="rId8"/>
            </p:custDataLst>
          </p:nvPr>
        </p:nvSpPr>
        <p:spPr bwMode="gray">
          <a:xfrm>
            <a:off x="330199" y="6149675"/>
            <a:ext cx="8925561" cy="615553"/>
          </a:xfrm>
          <a:prstGeom prst="rect">
            <a:avLst/>
          </a:prstGeom>
          <a:noFill/>
        </p:spPr>
        <p:txBody>
          <a:bodyPr vert="horz" wrap="square" lIns="0" tIns="0" rIns="0" bIns="0" rtlCol="0" anchor="b">
            <a:spAutoFit/>
          </a:bodyPr>
          <a:lstStyle/>
          <a:p>
            <a:pPr defTabSz="711200">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defTabSz="711200">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a:t>
            </a:r>
            <a:r>
              <a:rPr lang="en-US" sz="800" dirty="0">
                <a:solidFill>
                  <a:srgbClr val="000000"/>
                </a:solidFill>
                <a:latin typeface="Arial"/>
              </a:rPr>
              <a:t>Carbon Management, </a:t>
            </a:r>
            <a:r>
              <a:rPr lang="en-US" sz="800" dirty="0">
                <a:hlinkClick r:id="rId13"/>
              </a:rPr>
              <a:t>China’s pathways of CO</a:t>
            </a:r>
            <a:r>
              <a:rPr lang="en-US" sz="800" baseline="-25000" dirty="0">
                <a:hlinkClick r:id="rId13"/>
              </a:rPr>
              <a:t>2</a:t>
            </a:r>
            <a:r>
              <a:rPr lang="en-US" sz="800" dirty="0">
                <a:hlinkClick r:id="rId13"/>
              </a:rPr>
              <a:t> capture, utilization and storage under carbon neutrality vision 2060</a:t>
            </a:r>
            <a:r>
              <a:rPr lang="en-US" sz="800" dirty="0">
                <a:solidFill>
                  <a:srgbClr val="000000"/>
                </a:solidFill>
                <a:latin typeface="Arial"/>
              </a:rPr>
              <a:t> (2022); Global CCS Institute, </a:t>
            </a:r>
            <a:r>
              <a:rPr lang="en-US" sz="800" dirty="0">
                <a:hlinkClick r:id="rId14"/>
              </a:rPr>
              <a:t>CCS Progress in China – A Status Report</a:t>
            </a:r>
            <a:r>
              <a:rPr lang="en-US" sz="800" dirty="0"/>
              <a:t> (2023; </a:t>
            </a:r>
            <a:r>
              <a:rPr lang="en-US" sz="800" dirty="0">
                <a:solidFill>
                  <a:srgbClr val="000000"/>
                </a:solidFill>
                <a:latin typeface="Arial"/>
              </a:rPr>
              <a:t>PR Newswire, </a:t>
            </a:r>
            <a:r>
              <a:rPr lang="en-US" sz="800" dirty="0">
                <a:solidFill>
                  <a:srgbClr val="000000"/>
                </a:solidFill>
                <a:latin typeface="Arial"/>
                <a:hlinkClick r:id="rId15"/>
              </a:rPr>
              <a:t>Sinopec Completes China's First Megaton Scale Carbon Capture Project</a:t>
            </a:r>
            <a:r>
              <a:rPr lang="en-US" sz="800" dirty="0">
                <a:solidFill>
                  <a:srgbClr val="000000"/>
                </a:solidFill>
                <a:latin typeface="Arial"/>
              </a:rPr>
              <a:t> (2022); USEA, </a:t>
            </a:r>
            <a:r>
              <a:rPr lang="en-US" sz="800" dirty="0">
                <a:solidFill>
                  <a:srgbClr val="000000"/>
                </a:solidFill>
                <a:latin typeface="Arial"/>
                <a:hlinkClick r:id="rId16"/>
              </a:rPr>
              <a:t>China's Carbon Capture Utilization and Storage (CCUS): Development Status and Prospect</a:t>
            </a:r>
            <a:r>
              <a:rPr lang="en-US" sz="800" dirty="0">
                <a:solidFill>
                  <a:srgbClr val="000000"/>
                </a:solidFill>
              </a:rPr>
              <a:t> </a:t>
            </a:r>
            <a:r>
              <a:rPr lang="en-US" sz="800" dirty="0">
                <a:solidFill>
                  <a:srgbClr val="000000"/>
                </a:solidFill>
                <a:latin typeface="Arial"/>
              </a:rPr>
              <a:t>(2024).  </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lv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lang="en-US" sz="800" dirty="0" err="1">
                <a:solidFill>
                  <a:srgbClr val="000000"/>
                </a:solidFill>
                <a:latin typeface="Arial"/>
              </a:rPr>
              <a:t>Xiaodan</a:t>
            </a:r>
            <a:r>
              <a:rPr lang="en-US" sz="800" dirty="0">
                <a:solidFill>
                  <a:srgbClr val="000000"/>
                </a:solidFill>
                <a:latin typeface="Arial"/>
              </a:rPr>
              <a:t> Zhu</a:t>
            </a:r>
            <a:r>
              <a:rPr kumimoji="0" lang="en-US" sz="800" b="0" i="0" u="none" strike="noStrike" kern="1200" cap="none" spc="0" normalizeH="0" baseline="0" noProof="0" dirty="0">
                <a:ln>
                  <a:noFill/>
                </a:ln>
                <a:solidFill>
                  <a:srgbClr val="000000"/>
                </a:solidFill>
                <a:effectLst/>
                <a:uLnTx/>
                <a:uFillTx/>
                <a:latin typeface="Arial"/>
                <a:ea typeface="+mn-ea"/>
                <a:cs typeface="+mn-cs"/>
              </a:rPr>
              <a:t>, Anda Wang, Hyae Ryung Kim, and </a:t>
            </a:r>
            <a:r>
              <a:rPr lang="en-US" sz="800" dirty="0">
                <a:solidFill>
                  <a:srgbClr val="000000"/>
                </a:solidFill>
                <a:hlinkClick r:id="rId17"/>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8"/>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19"/>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072765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hink-cell data - do not delete" hidden="1">
            <a:extLst>
              <a:ext uri="{FF2B5EF4-FFF2-40B4-BE49-F238E27FC236}">
                <a16:creationId xmlns:a16="http://schemas.microsoft.com/office/drawing/2014/main" id="{41B8EAAC-B89A-720D-307F-0E0F0C970EAB}"/>
              </a:ext>
            </a:extLst>
          </p:cNvPr>
          <p:cNvGraphicFramePr>
            <a:graphicFrameLocks noChangeAspect="1"/>
          </p:cNvGraphicFramePr>
          <p:nvPr>
            <p:custDataLst>
              <p:tags r:id="rId2"/>
            </p:custDataLst>
            <p:extLst>
              <p:ext uri="{D42A27DB-BD31-4B8C-83A1-F6EECF244321}">
                <p14:modId xmlns:p14="http://schemas.microsoft.com/office/powerpoint/2010/main" val="31737360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92" imgH="595" progId="TCLayout.ActiveDocument.1">
                  <p:embed/>
                </p:oleObj>
              </mc:Choice>
              <mc:Fallback>
                <p:oleObj name="think-cell Slide" r:id="rId11" imgW="592" imgH="595" progId="TCLayout.ActiveDocument.1">
                  <p:embed/>
                  <p:pic>
                    <p:nvPicPr>
                      <p:cNvPr id="21" name="think-cell data - do not delete" hidden="1">
                        <a:extLst>
                          <a:ext uri="{FF2B5EF4-FFF2-40B4-BE49-F238E27FC236}">
                            <a16:creationId xmlns:a16="http://schemas.microsoft.com/office/drawing/2014/main" id="{41B8EAAC-B89A-720D-307F-0E0F0C970EA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grpSp>
        <p:nvGrpSpPr>
          <p:cNvPr id="29" name="btfpColumnHeaderBox741267">
            <a:extLst>
              <a:ext uri="{FF2B5EF4-FFF2-40B4-BE49-F238E27FC236}">
                <a16:creationId xmlns:a16="http://schemas.microsoft.com/office/drawing/2014/main" id="{12AF52B3-8FC6-217E-2EFB-CACBC0AA95E8}"/>
              </a:ext>
            </a:extLst>
          </p:cNvPr>
          <p:cNvGrpSpPr/>
          <p:nvPr>
            <p:custDataLst>
              <p:tags r:id="rId3"/>
            </p:custDataLst>
          </p:nvPr>
        </p:nvGrpSpPr>
        <p:grpSpPr>
          <a:xfrm>
            <a:off x="412496" y="1721968"/>
            <a:ext cx="3583433" cy="293090"/>
            <a:chOff x="330200" y="1536446"/>
            <a:chExt cx="5495528" cy="293090"/>
          </a:xfrm>
        </p:grpSpPr>
        <p:sp>
          <p:nvSpPr>
            <p:cNvPr id="30" name="btfpColumnHeaderBoxText741267">
              <a:extLst>
                <a:ext uri="{FF2B5EF4-FFF2-40B4-BE49-F238E27FC236}">
                  <a16:creationId xmlns:a16="http://schemas.microsoft.com/office/drawing/2014/main" id="{D0C723DD-C5CE-09A8-2DCD-55B3E779215F}"/>
                </a:ext>
              </a:extLst>
            </p:cNvPr>
            <p:cNvSpPr txBox="1"/>
            <p:nvPr/>
          </p:nvSpPr>
          <p:spPr bwMode="gray">
            <a:xfrm>
              <a:off x="330200" y="1536446"/>
              <a:ext cx="5495528" cy="288219"/>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Federal geoscience </a:t>
              </a:r>
              <a:r>
                <a:rPr lang="en-US" sz="1400" b="1" dirty="0">
                  <a:solidFill>
                    <a:srgbClr val="000000"/>
                  </a:solidFill>
                  <a:latin typeface="Arial"/>
                </a:rPr>
                <a:t>s</a:t>
              </a:r>
              <a:r>
                <a:rPr kumimoji="0" lang="en-US" sz="1400" b="1" i="0" u="none" strike="noStrike" kern="1200" cap="none" spc="0" normalizeH="0" baseline="0" noProof="0" dirty="0" err="1">
                  <a:ln>
                    <a:noFill/>
                  </a:ln>
                  <a:solidFill>
                    <a:srgbClr val="000000"/>
                  </a:solidFill>
                  <a:effectLst/>
                  <a:uLnTx/>
                  <a:uFillTx/>
                  <a:latin typeface="Arial"/>
                  <a:ea typeface="+mn-ea"/>
                  <a:cs typeface="+mn-cs"/>
                </a:rPr>
                <a:t>torage</a:t>
              </a:r>
              <a:r>
                <a:rPr kumimoji="0" lang="en-US" sz="1400" b="1" i="0" u="none" strike="noStrike" kern="1200" cap="none" spc="0" normalizeH="0" baseline="0" noProof="0" dirty="0">
                  <a:ln>
                    <a:noFill/>
                  </a:ln>
                  <a:solidFill>
                    <a:srgbClr val="000000"/>
                  </a:solidFill>
                  <a:effectLst/>
                  <a:uLnTx/>
                  <a:uFillTx/>
                  <a:latin typeface="Arial"/>
                  <a:ea typeface="+mn-ea"/>
                  <a:cs typeface="+mn-cs"/>
                </a:rPr>
                <a:t> </a:t>
              </a:r>
              <a:r>
                <a:rPr lang="en-US" sz="1400" b="1" dirty="0">
                  <a:solidFill>
                    <a:srgbClr val="000000"/>
                  </a:solidFill>
                  <a:latin typeface="Arial"/>
                </a:rPr>
                <a:t>f</a:t>
              </a:r>
              <a:r>
                <a:rPr kumimoji="0" lang="en-US" sz="1400" b="1" i="0" u="none" strike="noStrike" kern="1200" cap="none" spc="0" normalizeH="0" baseline="0" noProof="0" dirty="0" err="1">
                  <a:ln>
                    <a:noFill/>
                  </a:ln>
                  <a:solidFill>
                    <a:srgbClr val="000000"/>
                  </a:solidFill>
                  <a:effectLst/>
                  <a:uLnTx/>
                  <a:uFillTx/>
                  <a:latin typeface="Arial"/>
                  <a:ea typeface="+mn-ea"/>
                  <a:cs typeface="+mn-cs"/>
                </a:rPr>
                <a:t>unding</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31" name="btfpColumnHeaderBoxLine741267">
              <a:extLst>
                <a:ext uri="{FF2B5EF4-FFF2-40B4-BE49-F238E27FC236}">
                  <a16:creationId xmlns:a16="http://schemas.microsoft.com/office/drawing/2014/main" id="{A749EA1C-FD29-2EDD-3231-BAB64F90DFC9}"/>
                </a:ext>
              </a:extLst>
            </p:cNvPr>
            <p:cNvCxnSpPr/>
            <p:nvPr/>
          </p:nvCxnSpPr>
          <p:spPr bwMode="gray">
            <a:xfrm>
              <a:off x="330200" y="1829536"/>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vert="horz">
            <a:noAutofit/>
          </a:bodyPr>
          <a:lstStyle/>
          <a:p>
            <a:r>
              <a:rPr lang="en-US"/>
              <a:t>Australia leverages targeted funding, legislative action, and resource mapping to drive carbon capture adoption</a:t>
            </a:r>
          </a:p>
        </p:txBody>
      </p:sp>
      <p:sp>
        <p:nvSpPr>
          <p:cNvPr id="3" name="Rectangle 2">
            <a:extLst>
              <a:ext uri="{FF2B5EF4-FFF2-40B4-BE49-F238E27FC236}">
                <a16:creationId xmlns:a16="http://schemas.microsoft.com/office/drawing/2014/main" id="{F86B6E45-B7CA-7D86-BC64-D727CAF603A8}"/>
              </a:ext>
            </a:extLst>
          </p:cNvPr>
          <p:cNvSpPr/>
          <p:nvPr/>
        </p:nvSpPr>
        <p:spPr bwMode="gray">
          <a:xfrm>
            <a:off x="0" y="0"/>
            <a:ext cx="2419109" cy="317051"/>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en-US" b="1">
                <a:solidFill>
                  <a:srgbClr val="FFFFFF"/>
                </a:solidFill>
                <a:latin typeface="Arial"/>
              </a:rPr>
              <a:t>Australia</a:t>
            </a:r>
            <a:endParaRPr kumimoji="0" lang="en-US" sz="1800" b="1" i="0" u="none" strike="noStrike" kern="1200" cap="none" spc="0" normalizeH="0" baseline="0" noProof="0">
              <a:ln>
                <a:noFill/>
              </a:ln>
              <a:solidFill>
                <a:srgbClr val="FFFFFF"/>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02E0FF7C-99EC-FAE5-B053-2E07E7FE3987}"/>
              </a:ext>
            </a:extLst>
          </p:cNvPr>
          <p:cNvSpPr/>
          <p:nvPr/>
        </p:nvSpPr>
        <p:spPr bwMode="gray">
          <a:xfrm>
            <a:off x="301706" y="1418914"/>
            <a:ext cx="11588589" cy="272299"/>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400" b="1" dirty="0"/>
              <a:t>Australia’s federal budget allocates funding accessible through grants, spurring transboundary CCUS</a:t>
            </a:r>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14" name="btfpBulletedList239144">
            <a:extLst>
              <a:ext uri="{FF2B5EF4-FFF2-40B4-BE49-F238E27FC236}">
                <a16:creationId xmlns:a16="http://schemas.microsoft.com/office/drawing/2014/main" id="{4DAA7294-8244-61F6-5997-6B4C3089CB7B}"/>
              </a:ext>
            </a:extLst>
          </p:cNvPr>
          <p:cNvSpPr txBox="1"/>
          <p:nvPr>
            <p:custDataLst>
              <p:tags r:id="rId4"/>
            </p:custDataLst>
          </p:nvPr>
        </p:nvSpPr>
        <p:spPr bwMode="gray">
          <a:xfrm>
            <a:off x="330200" y="3603596"/>
            <a:ext cx="3482975" cy="1996307"/>
          </a:xfrm>
          <a:prstGeom prst="rect">
            <a:avLst/>
          </a:prstGeom>
          <a:noFill/>
        </p:spPr>
        <p:txBody>
          <a:bodyPr vert="horz" wrap="square" lIns="36000" tIns="36000" rIns="36000" bIns="36000" rtlCol="0" anchor="t">
            <a:spAutoFit/>
          </a:bodyPr>
          <a:lstStyle/>
          <a:p>
            <a:pPr marL="177800" marR="0" lvl="0" indent="-177800" algn="l" defTabSz="711200" rtl="0" eaLnBrk="1" fontAlgn="auto" latinLnBrk="0" hangingPunct="1">
              <a:lnSpc>
                <a:spcPct val="100000"/>
              </a:lnSpc>
              <a:spcBef>
                <a:spcPts val="900"/>
              </a:spcBef>
              <a:spcAft>
                <a:spcPts val="0"/>
              </a:spcAft>
              <a:buClrTx/>
              <a:buSzTx/>
              <a:buFontTx/>
              <a:buChar char="•"/>
              <a:tabLst/>
              <a:defRPr/>
            </a:pPr>
            <a:r>
              <a:rPr lang="en-US" sz="1000" dirty="0"/>
              <a:t>Australia </a:t>
            </a:r>
            <a:r>
              <a:rPr lang="en-US" sz="1000" b="1" dirty="0"/>
              <a:t>boasts an estimated 31 Gt of sub-commercial CO</a:t>
            </a:r>
            <a:r>
              <a:rPr lang="en-US" sz="1000" b="1" baseline="-25000" dirty="0"/>
              <a:t>2</a:t>
            </a:r>
            <a:r>
              <a:rPr lang="en-US" sz="1000" b="1" dirty="0"/>
              <a:t> storage capacity </a:t>
            </a:r>
            <a:r>
              <a:rPr lang="en-US" sz="1000" dirty="0"/>
              <a:t>and </a:t>
            </a:r>
            <a:r>
              <a:rPr lang="en-US" sz="1000" b="1" dirty="0"/>
              <a:t>470 Gt of undiscovered storage resources,</a:t>
            </a:r>
            <a:r>
              <a:rPr lang="en-US" sz="1000" dirty="0"/>
              <a:t> highlighting a vast potential for long-term carbon sequestration.</a:t>
            </a:r>
          </a:p>
          <a:p>
            <a:pPr marL="635000" lvl="1" indent="-177800" defTabSz="711200">
              <a:spcBef>
                <a:spcPts val="900"/>
              </a:spcBef>
              <a:buFontTx/>
              <a:buChar char="•"/>
              <a:defRPr/>
            </a:pPr>
            <a:r>
              <a:rPr lang="en-US" sz="1000" b="1" dirty="0">
                <a:solidFill>
                  <a:srgbClr val="000000"/>
                </a:solidFill>
                <a:latin typeface="Arial"/>
                <a:cs typeface="Arial"/>
              </a:rPr>
              <a:t>Significant storage resources are located in offshore basins </a:t>
            </a:r>
            <a:r>
              <a:rPr lang="en-US" sz="1000" dirty="0">
                <a:solidFill>
                  <a:srgbClr val="000000"/>
                </a:solidFill>
                <a:latin typeface="Arial"/>
                <a:cs typeface="Arial"/>
              </a:rPr>
              <a:t>such as Gippsland Basin in Victoria.</a:t>
            </a:r>
          </a:p>
          <a:p>
            <a:pPr marL="177800" marR="0" lvl="0" indent="-177800" algn="l" defTabSz="711200" rtl="0" eaLnBrk="1" fontAlgn="auto" latinLnBrk="0" hangingPunct="1">
              <a:lnSpc>
                <a:spcPct val="100000"/>
              </a:lnSpc>
              <a:spcBef>
                <a:spcPts val="900"/>
              </a:spcBef>
              <a:spcAft>
                <a:spcPts val="0"/>
              </a:spcAft>
              <a:buClrTx/>
              <a:buSzTx/>
              <a:buFontTx/>
              <a:buChar char="•"/>
              <a:tabLst/>
              <a:defRPr/>
            </a:pPr>
            <a:r>
              <a:rPr lang="en-US" sz="1000" dirty="0">
                <a:solidFill>
                  <a:srgbClr val="000000"/>
                </a:solidFill>
                <a:latin typeface="Arial"/>
                <a:cs typeface="Arial"/>
              </a:rPr>
              <a:t>The</a:t>
            </a:r>
            <a:r>
              <a:rPr lang="en-US" sz="1000" b="1" dirty="0">
                <a:solidFill>
                  <a:srgbClr val="000000"/>
                </a:solidFill>
                <a:latin typeface="Arial"/>
                <a:cs typeface="Arial"/>
              </a:rPr>
              <a:t> Oil and Gas Climate Initiative of 2022 utilized a CO</a:t>
            </a:r>
            <a:r>
              <a:rPr lang="en-US" sz="1000" b="1" baseline="-25000" dirty="0">
                <a:solidFill>
                  <a:srgbClr val="000000"/>
                </a:solidFill>
                <a:latin typeface="Arial"/>
                <a:cs typeface="Arial"/>
              </a:rPr>
              <a:t>2</a:t>
            </a:r>
            <a:r>
              <a:rPr lang="en-US" sz="1000" b="1" dirty="0">
                <a:solidFill>
                  <a:srgbClr val="000000"/>
                </a:solidFill>
                <a:latin typeface="Arial"/>
                <a:cs typeface="Arial"/>
              </a:rPr>
              <a:t> storage management system </a:t>
            </a:r>
            <a:r>
              <a:rPr lang="en-US" sz="1000" dirty="0">
                <a:solidFill>
                  <a:srgbClr val="000000"/>
                </a:solidFill>
                <a:latin typeface="Arial"/>
                <a:cs typeface="Arial"/>
              </a:rPr>
              <a:t>to catalog Australia’s storage resources, emphasizing the country’s </a:t>
            </a:r>
            <a:r>
              <a:rPr lang="en-US" sz="1000" b="1" dirty="0">
                <a:solidFill>
                  <a:srgbClr val="000000"/>
                </a:solidFill>
                <a:latin typeface="Arial"/>
                <a:cs typeface="Arial"/>
              </a:rPr>
              <a:t>readiness to support CCUS as part of decarbonization.</a:t>
            </a:r>
          </a:p>
        </p:txBody>
      </p:sp>
      <p:sp>
        <p:nvSpPr>
          <p:cNvPr id="15" name="btfpBulletedList239144">
            <a:extLst>
              <a:ext uri="{FF2B5EF4-FFF2-40B4-BE49-F238E27FC236}">
                <a16:creationId xmlns:a16="http://schemas.microsoft.com/office/drawing/2014/main" id="{CE4276CF-AEC2-5F5C-6584-2CC63C25503F}"/>
              </a:ext>
            </a:extLst>
          </p:cNvPr>
          <p:cNvSpPr txBox="1"/>
          <p:nvPr>
            <p:custDataLst>
              <p:tags r:id="rId5"/>
            </p:custDataLst>
          </p:nvPr>
        </p:nvSpPr>
        <p:spPr bwMode="gray">
          <a:xfrm>
            <a:off x="8354631" y="3603596"/>
            <a:ext cx="3482975" cy="1611586"/>
          </a:xfrm>
          <a:prstGeom prst="rect">
            <a:avLst/>
          </a:prstGeom>
          <a:noFill/>
        </p:spPr>
        <p:txBody>
          <a:bodyPr vert="horz" wrap="square" lIns="36000" tIns="36000" rIns="36000" bIns="36000" rtlCol="0" anchor="t">
            <a:sp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lang="en-US" sz="1000" dirty="0"/>
              <a:t>Action Item 5 of FGS, which promotes geological storage of CO</a:t>
            </a:r>
            <a:r>
              <a:rPr lang="en-US" sz="1000" baseline="-25000" dirty="0"/>
              <a:t>2</a:t>
            </a:r>
            <a:r>
              <a:rPr lang="en-US" sz="1000" dirty="0"/>
              <a:t> and supports transition to net zero, establishes the </a:t>
            </a:r>
            <a:r>
              <a:rPr lang="en-US" sz="1000" b="1" dirty="0"/>
              <a:t>Transboundary CCS Program,</a:t>
            </a:r>
            <a:r>
              <a:rPr lang="en-US" sz="1000" dirty="0"/>
              <a:t> providing energy security and carbon management solutions for regional partners.</a:t>
            </a:r>
          </a:p>
          <a:p>
            <a:pPr marL="177800" lvl="0" indent="-177800" defTabSz="711200">
              <a:spcBef>
                <a:spcPts val="1200"/>
              </a:spcBef>
              <a:buFontTx/>
              <a:buChar char="•"/>
              <a:defRPr/>
            </a:pPr>
            <a:r>
              <a:rPr lang="en-US" altLang="zh-CN" sz="1000" dirty="0"/>
              <a:t>Vopak and the Northern Territory government </a:t>
            </a:r>
            <a:r>
              <a:rPr lang="en-US" altLang="zh-CN" sz="1000" b="1" dirty="0"/>
              <a:t>are progressing on a joint development agreement</a:t>
            </a:r>
            <a:r>
              <a:rPr lang="en-US" altLang="zh-CN" sz="1000" dirty="0"/>
              <a:t> for a CO₂ terminal, following a 2024 MOU. The project is currently in the pre-FEED stage.</a:t>
            </a:r>
            <a:endParaRPr lang="en-US" sz="1000" dirty="0"/>
          </a:p>
        </p:txBody>
      </p:sp>
      <p:sp>
        <p:nvSpPr>
          <p:cNvPr id="16" name="btfpBulletedList239144">
            <a:extLst>
              <a:ext uri="{FF2B5EF4-FFF2-40B4-BE49-F238E27FC236}">
                <a16:creationId xmlns:a16="http://schemas.microsoft.com/office/drawing/2014/main" id="{53931F5F-2C08-3A73-E033-BB719C14D846}"/>
              </a:ext>
            </a:extLst>
          </p:cNvPr>
          <p:cNvSpPr txBox="1"/>
          <p:nvPr>
            <p:custDataLst>
              <p:tags r:id="rId6"/>
            </p:custDataLst>
          </p:nvPr>
        </p:nvSpPr>
        <p:spPr bwMode="gray">
          <a:xfrm>
            <a:off x="4125647" y="3603596"/>
            <a:ext cx="3482975" cy="2073251"/>
          </a:xfrm>
          <a:prstGeom prst="rect">
            <a:avLst/>
          </a:prstGeom>
          <a:noFill/>
        </p:spPr>
        <p:txBody>
          <a:bodyPr vert="horz" wrap="square" lIns="36000" tIns="36000" rIns="36000" bIns="36000" rtlCol="0" anchor="t">
            <a:sp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lang="en-US" sz="1000" b="1" dirty="0"/>
              <a:t>Future Gas Strategy (FGS)</a:t>
            </a:r>
            <a:r>
              <a:rPr lang="en-US" sz="1000" dirty="0"/>
              <a:t> emphasizes CCUS as essential for Australia's transition to net-zero emissions by promoting geological storage of CO₂. </a:t>
            </a:r>
          </a:p>
          <a:p>
            <a:pPr marL="177800" lvl="0" indent="-177800" defTabSz="711200">
              <a:spcBef>
                <a:spcPts val="1200"/>
              </a:spcBef>
              <a:buFontTx/>
              <a:buChar char="•"/>
              <a:defRPr/>
            </a:pPr>
            <a:r>
              <a:rPr lang="en-US" altLang="zh-CN" sz="1000" dirty="0"/>
              <a:t>The</a:t>
            </a:r>
            <a:r>
              <a:rPr lang="en-US" altLang="zh-CN" sz="1000" b="1" dirty="0"/>
              <a:t> Climate Change Authority </a:t>
            </a:r>
            <a:r>
              <a:rPr lang="en-US" altLang="zh-CN" sz="1000" dirty="0"/>
              <a:t>is consulting on sectoral decarbonization strategies, with initial papers for key industries </a:t>
            </a:r>
            <a:r>
              <a:rPr lang="en-US" altLang="zh-CN" sz="1000" b="1" dirty="0"/>
              <a:t>released for review throughout late 2024 and early 2025.</a:t>
            </a:r>
          </a:p>
          <a:p>
            <a:pPr marL="177800" lvl="0" indent="-177800" defTabSz="711200">
              <a:spcBef>
                <a:spcPts val="1200"/>
              </a:spcBef>
              <a:buFontTx/>
              <a:buChar char="•"/>
              <a:defRPr/>
            </a:pPr>
            <a:r>
              <a:rPr lang="en-US" sz="1000" dirty="0"/>
              <a:t>Western Australia, whose gas industry is central to the country, passed the Petroleum Legislation Amendment Act, providing a legislative framework for transport and geological storage of GHG.</a:t>
            </a:r>
          </a:p>
        </p:txBody>
      </p:sp>
      <p:sp>
        <p:nvSpPr>
          <p:cNvPr id="17" name="Rectangle 16">
            <a:extLst>
              <a:ext uri="{FF2B5EF4-FFF2-40B4-BE49-F238E27FC236}">
                <a16:creationId xmlns:a16="http://schemas.microsoft.com/office/drawing/2014/main" id="{A57A4A06-7A0A-1BD2-0C09-681286F6513A}"/>
              </a:ext>
            </a:extLst>
          </p:cNvPr>
          <p:cNvSpPr/>
          <p:nvPr/>
        </p:nvSpPr>
        <p:spPr bwMode="gray">
          <a:xfrm>
            <a:off x="382283" y="2142552"/>
            <a:ext cx="3430892" cy="9601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chemeClr val="accent2"/>
                </a:solidFill>
                <a:effectLst/>
                <a:uLnTx/>
                <a:uFillTx/>
                <a:latin typeface="Arial"/>
                <a:ea typeface="+mn-ea"/>
                <a:cs typeface="+mn-cs"/>
              </a:rPr>
              <a:t>$345M</a:t>
            </a:r>
            <a:r>
              <a:rPr kumimoji="0" lang="en-US" sz="1400" i="0" u="none" strike="noStrike" kern="1200" cap="none" spc="0" normalizeH="0" baseline="0" noProof="0" dirty="0">
                <a:ln>
                  <a:noFill/>
                </a:ln>
                <a:solidFill>
                  <a:schemeClr val="accent2"/>
                </a:solidFill>
                <a:effectLst/>
                <a:uLnTx/>
                <a:uFillTx/>
                <a:latin typeface="Arial"/>
                <a:ea typeface="+mn-ea"/>
                <a:cs typeface="+mn-cs"/>
              </a:rPr>
              <a:t> over 10 years</a:t>
            </a:r>
            <a:r>
              <a:rPr kumimoji="0" lang="en-US" sz="1400" b="1" i="0" u="none" strike="noStrike" kern="1200" cap="none" spc="0" normalizeH="0" baseline="0" noProof="0" dirty="0">
                <a:ln>
                  <a:noFill/>
                </a:ln>
                <a:solidFill>
                  <a:schemeClr val="accent2"/>
                </a:solidFill>
                <a:effectLst/>
                <a:uLnTx/>
                <a:uFillTx/>
                <a:latin typeface="Arial"/>
                <a:ea typeface="+mn-ea"/>
                <a:cs typeface="+mn-cs"/>
              </a:rPr>
              <a:t> </a:t>
            </a:r>
            <a:endParaRPr kumimoji="0" lang="en-US" sz="1400" b="0" i="0" u="none" strike="noStrike" kern="1200" cap="none" spc="0" normalizeH="0" baseline="-25000" noProof="0" dirty="0">
              <a:ln>
                <a:noFill/>
              </a:ln>
              <a:solidFill>
                <a:schemeClr val="accent2"/>
              </a:solidFill>
              <a:effectLst/>
              <a:uLnTx/>
              <a:uFillTx/>
              <a:latin typeface="Arial"/>
              <a:ea typeface="+mn-ea"/>
              <a:cs typeface="+mn-cs"/>
            </a:endParaRPr>
          </a:p>
          <a:p>
            <a:pPr marL="0" marR="0" lvl="0" indent="0" algn="ctr" defTabSz="711200" rtl="0" eaLnBrk="1" fontAlgn="auto" latinLnBrk="0" hangingPunct="1">
              <a:lnSpc>
                <a:spcPct val="100000"/>
              </a:lnSpc>
              <a:spcBef>
                <a:spcPts val="600"/>
              </a:spcBef>
              <a:spcAft>
                <a:spcPts val="0"/>
              </a:spcAft>
              <a:buClrTx/>
              <a:buSzTx/>
              <a:buFontTx/>
              <a:buNone/>
              <a:tabLst/>
              <a:defRPr/>
            </a:pPr>
            <a:r>
              <a:rPr lang="en-US" sz="1000" dirty="0">
                <a:solidFill>
                  <a:srgbClr val="000000"/>
                </a:solidFill>
                <a:latin typeface="Arial"/>
              </a:rPr>
              <a:t>allocated in the </a:t>
            </a:r>
            <a:r>
              <a:rPr lang="en-US" sz="1000" b="1" dirty="0">
                <a:solidFill>
                  <a:srgbClr val="000000"/>
                </a:solidFill>
                <a:latin typeface="Arial"/>
              </a:rPr>
              <a:t>2024-25 federal budget for geoscience; Australia</a:t>
            </a:r>
            <a:r>
              <a:rPr lang="en-US" sz="1000" dirty="0">
                <a:solidFill>
                  <a:srgbClr val="000000"/>
                </a:solidFill>
                <a:latin typeface="Arial"/>
              </a:rPr>
              <a:t> to </a:t>
            </a:r>
            <a:r>
              <a:rPr lang="en-US" sz="1000" b="1" dirty="0">
                <a:solidFill>
                  <a:srgbClr val="000000"/>
                </a:solidFill>
                <a:latin typeface="Arial"/>
              </a:rPr>
              <a:t>map subsurface resources</a:t>
            </a:r>
            <a:r>
              <a:rPr lang="en-US" sz="1000" dirty="0">
                <a:solidFill>
                  <a:srgbClr val="000000"/>
                </a:solidFill>
                <a:latin typeface="Arial"/>
              </a:rPr>
              <a:t>, including CO</a:t>
            </a:r>
            <a:r>
              <a:rPr lang="en-US" sz="1000" baseline="-25000" dirty="0">
                <a:solidFill>
                  <a:srgbClr val="000000"/>
                </a:solidFill>
                <a:latin typeface="Arial"/>
              </a:rPr>
              <a:t>2</a:t>
            </a:r>
            <a:r>
              <a:rPr lang="en-US" sz="1000" dirty="0">
                <a:solidFill>
                  <a:srgbClr val="000000"/>
                </a:solidFill>
                <a:latin typeface="Arial"/>
              </a:rPr>
              <a:t> geological storage potential</a:t>
            </a:r>
            <a:endParaRPr kumimoji="0" lang="en-US" sz="1000" b="1" i="0" u="none" strike="noStrike" kern="1200" cap="none" spc="0" normalizeH="0" baseline="-25000" noProof="0" dirty="0">
              <a:ln>
                <a:noFill/>
              </a:ln>
              <a:solidFill>
                <a:srgbClr val="000000"/>
              </a:solidFill>
              <a:effectLst/>
              <a:uLnTx/>
              <a:uFillTx/>
              <a:latin typeface="Arial"/>
              <a:ea typeface="+mn-ea"/>
              <a:cs typeface="Arial"/>
            </a:endParaRPr>
          </a:p>
        </p:txBody>
      </p:sp>
      <p:sp>
        <p:nvSpPr>
          <p:cNvPr id="18" name="Rectangle 17">
            <a:extLst>
              <a:ext uri="{FF2B5EF4-FFF2-40B4-BE49-F238E27FC236}">
                <a16:creationId xmlns:a16="http://schemas.microsoft.com/office/drawing/2014/main" id="{5BDB63BD-5A52-689B-6759-2A424C9EE0D8}"/>
              </a:ext>
            </a:extLst>
          </p:cNvPr>
          <p:cNvSpPr/>
          <p:nvPr/>
        </p:nvSpPr>
        <p:spPr bwMode="gray">
          <a:xfrm>
            <a:off x="4001845" y="2142552"/>
            <a:ext cx="3776890" cy="134234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defTabSz="711200">
              <a:spcBef>
                <a:spcPts val="600"/>
              </a:spcBef>
              <a:defRPr/>
            </a:pPr>
            <a:r>
              <a:rPr lang="en-US" sz="1400" dirty="0">
                <a:solidFill>
                  <a:schemeClr val="accent2"/>
                </a:solidFill>
                <a:latin typeface="Arial"/>
              </a:rPr>
              <a:t>Grants of up to</a:t>
            </a:r>
            <a:r>
              <a:rPr lang="en-US" sz="1400" b="1" dirty="0">
                <a:solidFill>
                  <a:schemeClr val="accent2"/>
                </a:solidFill>
                <a:latin typeface="Arial"/>
              </a:rPr>
              <a:t> </a:t>
            </a:r>
            <a:r>
              <a:rPr lang="en-US" sz="2800" b="1" dirty="0">
                <a:solidFill>
                  <a:schemeClr val="accent2"/>
                </a:solidFill>
                <a:latin typeface="Arial"/>
              </a:rPr>
              <a:t>$15M</a:t>
            </a:r>
            <a:r>
              <a:rPr lang="en-US" sz="1400" b="1" dirty="0">
                <a:solidFill>
                  <a:schemeClr val="accent2"/>
                </a:solidFill>
                <a:latin typeface="Arial"/>
              </a:rPr>
              <a:t> </a:t>
            </a:r>
            <a:r>
              <a:rPr lang="en-US" sz="1400" dirty="0">
                <a:solidFill>
                  <a:schemeClr val="accent2"/>
                </a:solidFill>
                <a:latin typeface="Arial"/>
              </a:rPr>
              <a:t>for pilot or </a:t>
            </a:r>
            <a:br>
              <a:rPr lang="en-US" sz="1400" dirty="0">
                <a:solidFill>
                  <a:schemeClr val="accent2"/>
                </a:solidFill>
                <a:latin typeface="Arial"/>
              </a:rPr>
            </a:br>
            <a:r>
              <a:rPr lang="en-US" sz="1400" dirty="0">
                <a:solidFill>
                  <a:schemeClr val="accent2"/>
                </a:solidFill>
                <a:latin typeface="Arial"/>
              </a:rPr>
              <a:t>pre-commercial projects</a:t>
            </a:r>
            <a:endParaRPr kumimoji="0" lang="en-US" sz="1400" i="0" u="none" strike="noStrike" kern="1200" cap="none" spc="0" normalizeH="0" baseline="0" noProof="0" dirty="0">
              <a:ln>
                <a:noFill/>
              </a:ln>
              <a:solidFill>
                <a:schemeClr val="accent2"/>
              </a:solidFill>
              <a:effectLst/>
              <a:uLnTx/>
              <a:uFillTx/>
              <a:latin typeface="Arial"/>
              <a:ea typeface="+mn-ea"/>
              <a:cs typeface="+mn-cs"/>
            </a:endParaRPr>
          </a:p>
          <a:p>
            <a:pPr algn="ctr" defTabSz="711200">
              <a:spcBef>
                <a:spcPts val="600"/>
              </a:spcBef>
              <a:defRPr/>
            </a:pPr>
            <a:r>
              <a:rPr lang="en-US" sz="1000" b="1" dirty="0">
                <a:solidFill>
                  <a:schemeClr val="tx1"/>
                </a:solidFill>
                <a:latin typeface="Arial"/>
              </a:rPr>
              <a:t>f</a:t>
            </a:r>
            <a:r>
              <a:rPr kumimoji="0" lang="en-US" sz="1000" b="1" i="0" u="none" strike="noStrike" kern="1200" cap="none" spc="0" normalizeH="0" baseline="0" noProof="0" dirty="0">
                <a:ln>
                  <a:noFill/>
                </a:ln>
                <a:solidFill>
                  <a:schemeClr val="tx1"/>
                </a:solidFill>
                <a:effectLst/>
                <a:uLnTx/>
                <a:uFillTx/>
                <a:latin typeface="Arial"/>
                <a:ea typeface="+mn-ea"/>
                <a:cs typeface="+mn-cs"/>
              </a:rPr>
              <a:t>rom the Carbon Capture, Use, and Storage Development Fund, underscoring the impact of the Future Gas Strategy (2024)</a:t>
            </a:r>
            <a:endParaRPr kumimoji="0" lang="en-US" sz="1000" b="1" i="1" u="none" strike="noStrike" kern="1200" cap="none" spc="0" normalizeH="0" baseline="0" noProof="0" dirty="0">
              <a:ln>
                <a:noFill/>
              </a:ln>
              <a:solidFill>
                <a:schemeClr val="tx1"/>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D6184C50-8CD7-533B-A2EA-712F86A58C11}"/>
              </a:ext>
            </a:extLst>
          </p:cNvPr>
          <p:cNvSpPr/>
          <p:nvPr/>
        </p:nvSpPr>
        <p:spPr bwMode="gray">
          <a:xfrm>
            <a:off x="8354631" y="2142552"/>
            <a:ext cx="3516001" cy="11273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600"/>
              </a:spcBef>
              <a:spcAft>
                <a:spcPts val="0"/>
              </a:spcAft>
              <a:buClrTx/>
              <a:buSzTx/>
              <a:buFontTx/>
              <a:buNone/>
              <a:tabLst/>
              <a:defRPr/>
            </a:pPr>
            <a:r>
              <a:rPr lang="en-US" sz="1400" dirty="0">
                <a:solidFill>
                  <a:schemeClr val="accent2"/>
                </a:solidFill>
                <a:latin typeface="Arial"/>
              </a:rPr>
              <a:t>Western Australia’s </a:t>
            </a:r>
            <a:r>
              <a:rPr kumimoji="0" lang="en-US" sz="2800" b="1" i="0" u="none" strike="noStrike" kern="1200" cap="none" spc="0" normalizeH="0" baseline="0" noProof="0" dirty="0">
                <a:ln>
                  <a:noFill/>
                </a:ln>
                <a:solidFill>
                  <a:schemeClr val="accent2"/>
                </a:solidFill>
                <a:effectLst/>
                <a:uLnTx/>
                <a:uFillTx/>
                <a:latin typeface="Arial"/>
                <a:ea typeface="+mn-ea"/>
                <a:cs typeface="+mn-cs"/>
              </a:rPr>
              <a:t>$16M</a:t>
            </a:r>
            <a:r>
              <a:rPr kumimoji="0" lang="en-US" sz="1400" b="1" i="0" u="none" strike="noStrike" kern="1200" cap="none" spc="0" normalizeH="0" baseline="0" noProof="0" dirty="0">
                <a:ln>
                  <a:noFill/>
                </a:ln>
                <a:solidFill>
                  <a:schemeClr val="accent2"/>
                </a:solidFill>
                <a:effectLst/>
                <a:uLnTx/>
                <a:uFillTx/>
                <a:latin typeface="Arial"/>
                <a:ea typeface="+mn-ea"/>
                <a:cs typeface="+mn-cs"/>
              </a:rPr>
              <a:t> </a:t>
            </a:r>
            <a:r>
              <a:rPr lang="en-US" sz="1400" dirty="0">
                <a:solidFill>
                  <a:schemeClr val="accent2"/>
                </a:solidFill>
                <a:latin typeface="Arial"/>
              </a:rPr>
              <a:t>under the CCUS Action Plan helping to </a:t>
            </a:r>
            <a:r>
              <a:rPr kumimoji="0" lang="en-US" sz="1400" i="0" u="none" strike="noStrike" kern="1200" cap="none" spc="0" normalizeH="0" baseline="0" noProof="0" dirty="0">
                <a:ln>
                  <a:noFill/>
                </a:ln>
                <a:solidFill>
                  <a:schemeClr val="accent2"/>
                </a:solidFill>
                <a:effectLst/>
                <a:uLnTx/>
                <a:uFillTx/>
                <a:latin typeface="Arial"/>
                <a:ea typeface="+mn-ea"/>
                <a:cs typeface="+mn-cs"/>
              </a:rPr>
              <a:t>fund the </a:t>
            </a:r>
            <a:r>
              <a:rPr lang="en-US" sz="1400" dirty="0">
                <a:solidFill>
                  <a:schemeClr val="accent2"/>
                </a:solidFill>
                <a:latin typeface="Arial"/>
              </a:rPr>
              <a:t>CCUS transboundary industry</a:t>
            </a:r>
            <a:endParaRPr kumimoji="0" lang="en-US" sz="1400" b="0" i="0" u="none" strike="noStrike" kern="1200" cap="none" spc="0" normalizeH="0" baseline="0" noProof="0" dirty="0">
              <a:ln>
                <a:noFill/>
              </a:ln>
              <a:solidFill>
                <a:schemeClr val="accent2"/>
              </a:solidFill>
              <a:effectLst/>
              <a:uLnTx/>
              <a:uFillTx/>
              <a:latin typeface="Arial"/>
              <a:ea typeface="+mn-ea"/>
              <a:cs typeface="+mn-cs"/>
            </a:endParaRPr>
          </a:p>
          <a:p>
            <a:pPr marL="0" marR="0" lvl="0" indent="0" algn="ctr" defTabSz="711200" rtl="0" eaLnBrk="1" fontAlgn="auto" latinLnBrk="0" hangingPunct="1">
              <a:lnSpc>
                <a:spcPct val="100000"/>
              </a:lnSpc>
              <a:spcBef>
                <a:spcPts val="600"/>
              </a:spcBef>
              <a:spcAft>
                <a:spcPts val="0"/>
              </a:spcAft>
              <a:buClrTx/>
              <a:buSzTx/>
              <a:buFontTx/>
              <a:buNone/>
              <a:tabLst/>
              <a:defRPr/>
            </a:pPr>
            <a:r>
              <a:rPr lang="en-US" sz="1000" b="1" dirty="0">
                <a:solidFill>
                  <a:srgbClr val="000000"/>
                </a:solidFill>
                <a:latin typeface="Arial"/>
              </a:rPr>
              <a:t>as part of a general push to energy transition and the state’s economic diversification</a:t>
            </a:r>
            <a:endParaRPr kumimoji="0" lang="en-US" sz="1000" b="1"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711200" rtl="0" eaLnBrk="1" fontAlgn="auto" latinLnBrk="0" hangingPunct="1">
              <a:lnSpc>
                <a:spcPct val="100000"/>
              </a:lnSpc>
              <a:spcBef>
                <a:spcPts val="600"/>
              </a:spcBef>
              <a:spcAft>
                <a:spcPts val="0"/>
              </a:spcAft>
              <a:buClrTx/>
              <a:buSzTx/>
              <a:buFontTx/>
              <a:buNone/>
              <a:tabLst/>
              <a:defRPr/>
            </a:pPr>
            <a:endParaRPr kumimoji="0" lang="en-US" sz="1100" b="0" i="1" u="none" strike="noStrike" kern="1200" cap="none" spc="0" normalizeH="0" baseline="0" noProof="0" dirty="0">
              <a:ln>
                <a:noFill/>
              </a:ln>
              <a:solidFill>
                <a:srgbClr val="000000"/>
              </a:solidFill>
              <a:effectLst/>
              <a:uLnTx/>
              <a:uFillTx/>
              <a:latin typeface="Arial"/>
              <a:ea typeface="+mn-ea"/>
              <a:cs typeface="Arial"/>
            </a:endParaRPr>
          </a:p>
        </p:txBody>
      </p:sp>
      <p:sp>
        <p:nvSpPr>
          <p:cNvPr id="25" name="btfpNotesBox368131">
            <a:hlinkClick r:id="rId13"/>
            <a:extLst>
              <a:ext uri="{FF2B5EF4-FFF2-40B4-BE49-F238E27FC236}">
                <a16:creationId xmlns:a16="http://schemas.microsoft.com/office/drawing/2014/main" id="{9970EB1B-6CF0-3C66-1405-AD60A1AE00D8}"/>
              </a:ext>
            </a:extLst>
          </p:cNvPr>
          <p:cNvSpPr txBox="1"/>
          <p:nvPr>
            <p:custDataLst>
              <p:tags r:id="rId7"/>
            </p:custDataLst>
          </p:nvPr>
        </p:nvSpPr>
        <p:spPr bwMode="gray">
          <a:xfrm>
            <a:off x="329184" y="6272785"/>
            <a:ext cx="9026599" cy="492443"/>
          </a:xfrm>
          <a:prstGeom prst="rect">
            <a:avLst/>
          </a:prstGeom>
          <a:noFill/>
        </p:spPr>
        <p:txBody>
          <a:bodyPr vert="horz" wrap="square" lIns="0" tIns="0" rIns="0" bIns="0"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defTabSz="711200">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Ashurst,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4"/>
              </a:rPr>
              <a:t>Transboundary CCUS for AUS</a:t>
            </a:r>
            <a:r>
              <a:rPr kumimoji="0" lang="en-US" sz="800" b="0" i="0" u="none" strike="noStrike" kern="1200" cap="none" spc="0" normalizeH="0" baseline="0" noProof="0" dirty="0">
                <a:ln>
                  <a:noFill/>
                </a:ln>
                <a:solidFill>
                  <a:srgbClr val="000000"/>
                </a:solidFill>
                <a:effectLst/>
                <a:uLnTx/>
                <a:uFillTx/>
                <a:latin typeface="Arial"/>
                <a:ea typeface="+mn-ea"/>
                <a:cs typeface="+mn-cs"/>
              </a:rPr>
              <a:t> (2023); Australian government,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5"/>
              </a:rPr>
              <a:t>CC and Storage</a:t>
            </a:r>
            <a:r>
              <a:rPr kumimoji="0" lang="en-US" sz="800" b="0" i="0" u="none" strike="noStrike" kern="1200" cap="none" spc="0" normalizeH="0" baseline="0" noProof="0" dirty="0">
                <a:ln>
                  <a:noFill/>
                </a:ln>
                <a:solidFill>
                  <a:srgbClr val="000000"/>
                </a:solidFill>
                <a:effectLst/>
                <a:uLnTx/>
                <a:uFillTx/>
                <a:latin typeface="Arial"/>
                <a:ea typeface="+mn-ea"/>
                <a:cs typeface="+mn-cs"/>
              </a:rPr>
              <a:t> (2024),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6"/>
              </a:rPr>
              <a:t>Funding for CC</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7"/>
              </a:rPr>
              <a:t>Future Gas Strategy </a:t>
            </a:r>
            <a:r>
              <a:rPr kumimoji="0" lang="en-US" sz="800" b="0" i="0" u="none" strike="noStrike" kern="1200" cap="none" spc="0" normalizeH="0" baseline="0" noProof="0" dirty="0">
                <a:ln>
                  <a:noFill/>
                </a:ln>
                <a:solidFill>
                  <a:srgbClr val="000000"/>
                </a:solidFill>
                <a:effectLst/>
                <a:uLnTx/>
                <a:uFillTx/>
                <a:latin typeface="Arial"/>
                <a:ea typeface="+mn-ea"/>
                <a:cs typeface="+mn-cs"/>
              </a:rPr>
              <a:t>(2024); Global CCS Institute,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8"/>
              </a:rPr>
              <a:t>Status Report</a:t>
            </a:r>
            <a:r>
              <a:rPr kumimoji="0" lang="en-US" sz="800" b="0" i="0" u="none" strike="noStrike" kern="1200" cap="none" spc="0" normalizeH="0" baseline="0" noProof="0" dirty="0">
                <a:ln>
                  <a:noFill/>
                </a:ln>
                <a:solidFill>
                  <a:srgbClr val="000000"/>
                </a:solidFill>
                <a:effectLst/>
                <a:uLnTx/>
                <a:uFillTx/>
                <a:latin typeface="Arial"/>
                <a:ea typeface="+mn-ea"/>
                <a:cs typeface="+mn-cs"/>
              </a:rPr>
              <a:t> (2024); Reuters,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9"/>
              </a:rPr>
              <a:t>Vopak agreement</a:t>
            </a:r>
            <a:r>
              <a:rPr kumimoji="0" lang="en-US" sz="800" b="0" i="0" u="none" strike="noStrike" kern="1200" cap="none" spc="0" normalizeH="0" baseline="0" noProof="0" dirty="0">
                <a:ln>
                  <a:noFill/>
                </a:ln>
                <a:solidFill>
                  <a:srgbClr val="000000"/>
                </a:solidFill>
                <a:effectLst/>
                <a:uLnTx/>
                <a:uFillTx/>
                <a:latin typeface="Arial"/>
                <a:ea typeface="+mn-ea"/>
                <a:cs typeface="+mn-cs"/>
              </a:rPr>
              <a:t> (2024); S&amp;P Global, </a:t>
            </a:r>
            <a:r>
              <a:rPr lang="en-US" sz="800" dirty="0">
                <a:hlinkClick r:id="rId20"/>
              </a:rPr>
              <a:t>Western Australia unveils CCUS action plan with funding boost</a:t>
            </a:r>
            <a:r>
              <a:rPr lang="en-US" sz="800" dirty="0"/>
              <a:t> </a:t>
            </a:r>
            <a:r>
              <a:rPr kumimoji="0" lang="en-US" sz="800" b="0" i="0" u="none" strike="noStrike" kern="1200" cap="none" spc="0" normalizeH="0" baseline="0" noProof="0" dirty="0">
                <a:ln>
                  <a:noFill/>
                </a:ln>
                <a:solidFill>
                  <a:srgbClr val="000000"/>
                </a:solidFill>
                <a:effectLst/>
                <a:uLnTx/>
                <a:uFillTx/>
                <a:latin typeface="Arial"/>
                <a:ea typeface="+mn-ea"/>
                <a:cs typeface="+mn-cs"/>
              </a:rPr>
              <a:t>(2024); WA.gov,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1"/>
              </a:rPr>
              <a:t>CC and Storage Bill Passes</a:t>
            </a:r>
            <a:r>
              <a:rPr kumimoji="0" lang="en-US" sz="800" b="0" i="0" u="none" strike="noStrike" kern="1200" cap="none" spc="0" normalizeH="0" baseline="0" noProof="0" dirty="0">
                <a:ln>
                  <a:noFill/>
                </a:ln>
                <a:solidFill>
                  <a:srgbClr val="000000"/>
                </a:solidFill>
                <a:effectLst/>
                <a:uLnTx/>
                <a:uFillTx/>
                <a:latin typeface="Arial"/>
                <a:ea typeface="+mn-ea"/>
                <a:cs typeface="+mn-cs"/>
              </a:rPr>
              <a:t> (2024).</a:t>
            </a:r>
          </a:p>
          <a:p>
            <a:pPr marL="0" lv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Grace Frascati, Anda Wang, Hyae Ryung Kim, and </a:t>
            </a:r>
            <a:r>
              <a:rPr lang="en-US" sz="800" dirty="0">
                <a:solidFill>
                  <a:srgbClr val="000000"/>
                </a:solidFill>
                <a:hlinkClick r:id="rId22"/>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3"/>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24"/>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33" name="btfpColumnHeaderBox741267">
            <a:extLst>
              <a:ext uri="{FF2B5EF4-FFF2-40B4-BE49-F238E27FC236}">
                <a16:creationId xmlns:a16="http://schemas.microsoft.com/office/drawing/2014/main" id="{A4E9382F-FC5E-7711-94B6-DE87C27B58A2}"/>
              </a:ext>
            </a:extLst>
          </p:cNvPr>
          <p:cNvGrpSpPr/>
          <p:nvPr>
            <p:custDataLst>
              <p:tags r:id="rId8"/>
            </p:custDataLst>
          </p:nvPr>
        </p:nvGrpSpPr>
        <p:grpSpPr>
          <a:xfrm>
            <a:off x="4304284" y="1721968"/>
            <a:ext cx="3583433" cy="293090"/>
            <a:chOff x="330200" y="1536446"/>
            <a:chExt cx="5495528" cy="293090"/>
          </a:xfrm>
        </p:grpSpPr>
        <p:sp>
          <p:nvSpPr>
            <p:cNvPr id="34" name="btfpColumnHeaderBoxText741267">
              <a:extLst>
                <a:ext uri="{FF2B5EF4-FFF2-40B4-BE49-F238E27FC236}">
                  <a16:creationId xmlns:a16="http://schemas.microsoft.com/office/drawing/2014/main" id="{428922CE-067F-C753-513F-223C6BEB01C3}"/>
                </a:ext>
              </a:extLst>
            </p:cNvPr>
            <p:cNvSpPr txBox="1"/>
            <p:nvPr/>
          </p:nvSpPr>
          <p:spPr bwMode="gray">
            <a:xfrm>
              <a:off x="330200" y="1536446"/>
              <a:ext cx="5495528" cy="288219"/>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Formal national </a:t>
              </a:r>
              <a:r>
                <a:rPr lang="en-US" sz="1400" b="1" dirty="0">
                  <a:solidFill>
                    <a:srgbClr val="000000"/>
                  </a:solidFill>
                  <a:latin typeface="Arial"/>
                </a:rPr>
                <a:t>s</a:t>
              </a:r>
              <a:r>
                <a:rPr kumimoji="0" lang="en-US" sz="1400" b="1" i="0" u="none" strike="noStrike" kern="1200" cap="none" spc="0" normalizeH="0" baseline="0" noProof="0" dirty="0" err="1">
                  <a:ln>
                    <a:noFill/>
                  </a:ln>
                  <a:solidFill>
                    <a:srgbClr val="000000"/>
                  </a:solidFill>
                  <a:effectLst/>
                  <a:uLnTx/>
                  <a:uFillTx/>
                  <a:latin typeface="Arial"/>
                  <a:ea typeface="+mn-ea"/>
                  <a:cs typeface="+mn-cs"/>
                </a:rPr>
                <a:t>trategies</a:t>
              </a:r>
              <a:r>
                <a:rPr kumimoji="0" lang="en-US" sz="1400" b="1" i="0" u="none" strike="noStrike" kern="1200" cap="none" spc="0" normalizeH="0" baseline="0" noProof="0" dirty="0">
                  <a:ln>
                    <a:noFill/>
                  </a:ln>
                  <a:solidFill>
                    <a:srgbClr val="000000"/>
                  </a:solidFill>
                  <a:effectLst/>
                  <a:uLnTx/>
                  <a:uFillTx/>
                  <a:latin typeface="Arial"/>
                  <a:ea typeface="+mn-ea"/>
                  <a:cs typeface="+mn-cs"/>
                </a:rPr>
                <a:t> </a:t>
              </a:r>
              <a:r>
                <a:rPr lang="en-US" sz="1400" b="1" dirty="0">
                  <a:solidFill>
                    <a:srgbClr val="000000"/>
                  </a:solidFill>
                  <a:latin typeface="Arial"/>
                </a:rPr>
                <a:t>a</a:t>
              </a:r>
              <a:r>
                <a:rPr kumimoji="0" lang="en-US" sz="1400" b="1" i="0" u="none" strike="noStrike" kern="1200" cap="none" spc="0" normalizeH="0" baseline="0" noProof="0" dirty="0">
                  <a:ln>
                    <a:noFill/>
                  </a:ln>
                  <a:solidFill>
                    <a:srgbClr val="000000"/>
                  </a:solidFill>
                  <a:effectLst/>
                  <a:uLnTx/>
                  <a:uFillTx/>
                  <a:latin typeface="Arial"/>
                  <a:ea typeface="+mn-ea"/>
                  <a:cs typeface="+mn-cs"/>
                </a:rPr>
                <a:t>round CCUS</a:t>
              </a:r>
            </a:p>
          </p:txBody>
        </p:sp>
        <p:cxnSp>
          <p:nvCxnSpPr>
            <p:cNvPr id="35" name="btfpColumnHeaderBoxLine741267">
              <a:extLst>
                <a:ext uri="{FF2B5EF4-FFF2-40B4-BE49-F238E27FC236}">
                  <a16:creationId xmlns:a16="http://schemas.microsoft.com/office/drawing/2014/main" id="{DDA84ECF-401F-1328-F230-B18548A27C05}"/>
                </a:ext>
              </a:extLst>
            </p:cNvPr>
            <p:cNvCxnSpPr/>
            <p:nvPr/>
          </p:nvCxnSpPr>
          <p:spPr bwMode="gray">
            <a:xfrm>
              <a:off x="330200" y="1829536"/>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36" name="btfpColumnHeaderBox741267">
            <a:extLst>
              <a:ext uri="{FF2B5EF4-FFF2-40B4-BE49-F238E27FC236}">
                <a16:creationId xmlns:a16="http://schemas.microsoft.com/office/drawing/2014/main" id="{A80A33FE-D36E-C043-0779-8F670716B9DA}"/>
              </a:ext>
            </a:extLst>
          </p:cNvPr>
          <p:cNvGrpSpPr/>
          <p:nvPr>
            <p:custDataLst>
              <p:tags r:id="rId9"/>
            </p:custDataLst>
          </p:nvPr>
        </p:nvGrpSpPr>
        <p:grpSpPr>
          <a:xfrm>
            <a:off x="8196071" y="1721968"/>
            <a:ext cx="3583433" cy="293090"/>
            <a:chOff x="330200" y="1536446"/>
            <a:chExt cx="5495528" cy="293090"/>
          </a:xfrm>
        </p:grpSpPr>
        <p:sp>
          <p:nvSpPr>
            <p:cNvPr id="37" name="btfpColumnHeaderBoxText741267">
              <a:extLst>
                <a:ext uri="{FF2B5EF4-FFF2-40B4-BE49-F238E27FC236}">
                  <a16:creationId xmlns:a16="http://schemas.microsoft.com/office/drawing/2014/main" id="{932D5A6B-02CB-321F-EC36-022F140F97BA}"/>
                </a:ext>
              </a:extLst>
            </p:cNvPr>
            <p:cNvSpPr txBox="1"/>
            <p:nvPr/>
          </p:nvSpPr>
          <p:spPr bwMode="gray">
            <a:xfrm>
              <a:off x="330200" y="1536446"/>
              <a:ext cx="5495528" cy="288219"/>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Transboundary infrastructure </a:t>
              </a:r>
              <a:r>
                <a:rPr lang="en-US" sz="1400" b="1" dirty="0">
                  <a:solidFill>
                    <a:srgbClr val="000000"/>
                  </a:solidFill>
                  <a:latin typeface="Arial"/>
                </a:rPr>
                <a:t>e</a:t>
              </a:r>
              <a:r>
                <a:rPr kumimoji="0" lang="en-US" sz="1400" b="1" i="0" u="none" strike="noStrike" kern="1200" cap="none" spc="0" normalizeH="0" baseline="0" noProof="0" dirty="0" err="1">
                  <a:ln>
                    <a:noFill/>
                  </a:ln>
                  <a:solidFill>
                    <a:srgbClr val="000000"/>
                  </a:solidFill>
                  <a:effectLst/>
                  <a:uLnTx/>
                  <a:uFillTx/>
                  <a:latin typeface="Arial"/>
                  <a:ea typeface="+mn-ea"/>
                  <a:cs typeface="+mn-cs"/>
                </a:rPr>
                <a:t>xpansion</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38" name="btfpColumnHeaderBoxLine741267">
              <a:extLst>
                <a:ext uri="{FF2B5EF4-FFF2-40B4-BE49-F238E27FC236}">
                  <a16:creationId xmlns:a16="http://schemas.microsoft.com/office/drawing/2014/main" id="{20219254-7BF2-C165-8F15-04585CF614E6}"/>
                </a:ext>
              </a:extLst>
            </p:cNvPr>
            <p:cNvCxnSpPr/>
            <p:nvPr/>
          </p:nvCxnSpPr>
          <p:spPr bwMode="gray">
            <a:xfrm>
              <a:off x="330200" y="1829536"/>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4275426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204A706-5E8D-4351-4B98-AD30A65F8284}"/>
              </a:ext>
            </a:extLst>
          </p:cNvPr>
          <p:cNvGraphicFramePr>
            <a:graphicFrameLocks noChangeAspect="1"/>
          </p:cNvGraphicFramePr>
          <p:nvPr>
            <p:custDataLst>
              <p:tags r:id="rId2"/>
            </p:custDataLst>
            <p:extLst>
              <p:ext uri="{D42A27DB-BD31-4B8C-83A1-F6EECF244321}">
                <p14:modId xmlns:p14="http://schemas.microsoft.com/office/powerpoint/2010/main" val="882281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484" imgH="486" progId="TCLayout.ActiveDocument.1">
                  <p:embed/>
                </p:oleObj>
              </mc:Choice>
              <mc:Fallback>
                <p:oleObj name="think-cell Slide" r:id="rId37" imgW="484" imgH="486" progId="TCLayout.ActiveDocument.1">
                  <p:embed/>
                  <p:pic>
                    <p:nvPicPr>
                      <p:cNvPr id="4" name="think-cell data - do not delete" hidden="1">
                        <a:extLst>
                          <a:ext uri="{FF2B5EF4-FFF2-40B4-BE49-F238E27FC236}">
                            <a16:creationId xmlns:a16="http://schemas.microsoft.com/office/drawing/2014/main" id="{A204A706-5E8D-4351-4B98-AD30A65F8284}"/>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graphicFrame>
        <p:nvGraphicFramePr>
          <p:cNvPr id="46" name="Chart 45">
            <a:extLst>
              <a:ext uri="{FF2B5EF4-FFF2-40B4-BE49-F238E27FC236}">
                <a16:creationId xmlns:a16="http://schemas.microsoft.com/office/drawing/2014/main" id="{1E8C95C7-6ABC-403B-AC0E-126FF8A23117}"/>
              </a:ext>
            </a:extLst>
          </p:cNvPr>
          <p:cNvGraphicFramePr/>
          <p:nvPr>
            <p:custDataLst>
              <p:tags r:id="rId3"/>
            </p:custDataLst>
            <p:extLst>
              <p:ext uri="{D42A27DB-BD31-4B8C-83A1-F6EECF244321}">
                <p14:modId xmlns:p14="http://schemas.microsoft.com/office/powerpoint/2010/main" val="488243116"/>
              </p:ext>
            </p:extLst>
          </p:nvPr>
        </p:nvGraphicFramePr>
        <p:xfrm>
          <a:off x="917575" y="2287588"/>
          <a:ext cx="7953375" cy="3889375"/>
        </p:xfrm>
        <a:graphic>
          <a:graphicData uri="http://schemas.openxmlformats.org/drawingml/2006/chart">
            <c:chart xmlns:c="http://schemas.openxmlformats.org/drawingml/2006/chart" xmlns:r="http://schemas.openxmlformats.org/officeDocument/2006/relationships" r:id="rId39"/>
          </a:graphicData>
        </a:graphic>
      </p:graphicFrame>
      <p:sp>
        <p:nvSpPr>
          <p:cNvPr id="148" name="Text Placeholder 10">
            <a:extLst>
              <a:ext uri="{FF2B5EF4-FFF2-40B4-BE49-F238E27FC236}">
                <a16:creationId xmlns:a16="http://schemas.microsoft.com/office/drawing/2014/main" id="{115DFB91-512B-3844-A114-92FBEDCA92F2}"/>
              </a:ext>
            </a:extLst>
          </p:cNvPr>
          <p:cNvSpPr>
            <a:spLocks noGrp="1"/>
          </p:cNvSpPr>
          <p:nvPr>
            <p:custDataLst>
              <p:tags r:id="rId4"/>
            </p:custDataLst>
          </p:nvPr>
        </p:nvSpPr>
        <p:spPr bwMode="gray">
          <a:xfrm>
            <a:off x="784225" y="5803900"/>
            <a:ext cx="98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0B818147-0707-456E-8C40-C0AA522D8DEB}" type="datetime'''''''''''''''''''''0'''''''''''''''''''''''''''''">
              <a:rPr lang="en-US" altLang="en-US" sz="1400" smtClean="0">
                <a:effectLst/>
              </a:rPr>
              <a:pPr marL="0" lvl="0" indent="0" algn="r">
                <a:spcBef>
                  <a:spcPct val="0"/>
                </a:spcBef>
                <a:spcAft>
                  <a:spcPct val="0"/>
                </a:spcAft>
                <a:buNone/>
              </a:pPr>
              <a:t>0</a:t>
            </a:fld>
            <a:endParaRPr lang="en-US" sz="1400" dirty="0"/>
          </a:p>
        </p:txBody>
      </p:sp>
      <p:sp>
        <p:nvSpPr>
          <p:cNvPr id="149" name="Text Placeholder 10">
            <a:extLst>
              <a:ext uri="{FF2B5EF4-FFF2-40B4-BE49-F238E27FC236}">
                <a16:creationId xmlns:a16="http://schemas.microsoft.com/office/drawing/2014/main" id="{115DFB91-512B-3844-A114-92FBEDCA92F2}"/>
              </a:ext>
            </a:extLst>
          </p:cNvPr>
          <p:cNvSpPr>
            <a:spLocks noGrp="1"/>
          </p:cNvSpPr>
          <p:nvPr>
            <p:custDataLst>
              <p:tags r:id="rId5"/>
            </p:custDataLst>
          </p:nvPr>
        </p:nvSpPr>
        <p:spPr bwMode="gray">
          <a:xfrm>
            <a:off x="685800" y="5430838"/>
            <a:ext cx="196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E3485E07-D0C7-4F76-A163-599B71C5F5C7}" type="datetime'5''0'''''''''''''''''''''''''''''''''''''''''''">
              <a:rPr lang="en-US" altLang="en-US" sz="1400" smtClean="0">
                <a:effectLst/>
              </a:rPr>
              <a:pPr marL="0" lvl="0" indent="0" algn="r">
                <a:spcBef>
                  <a:spcPct val="0"/>
                </a:spcBef>
                <a:spcAft>
                  <a:spcPct val="0"/>
                </a:spcAft>
                <a:buNone/>
              </a:pPr>
              <a:t>50</a:t>
            </a:fld>
            <a:endParaRPr lang="en-US" sz="1400" dirty="0"/>
          </a:p>
        </p:txBody>
      </p:sp>
      <p:sp>
        <p:nvSpPr>
          <p:cNvPr id="150" name="Text Placeholder 10">
            <a:extLst>
              <a:ext uri="{FF2B5EF4-FFF2-40B4-BE49-F238E27FC236}">
                <a16:creationId xmlns:a16="http://schemas.microsoft.com/office/drawing/2014/main" id="{115DFB91-512B-3844-A114-92FBEDCA92F2}"/>
              </a:ext>
            </a:extLst>
          </p:cNvPr>
          <p:cNvSpPr>
            <a:spLocks noGrp="1"/>
          </p:cNvSpPr>
          <p:nvPr>
            <p:custDataLst>
              <p:tags r:id="rId6"/>
            </p:custDataLst>
          </p:nvPr>
        </p:nvSpPr>
        <p:spPr bwMode="gray">
          <a:xfrm>
            <a:off x="587375" y="5057775"/>
            <a:ext cx="2952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04E9CC04-E331-413F-8D10-418578B987D6}" type="datetime'''''''''''''''''''''''''''1''''''''''0''''''''''''0'''''">
              <a:rPr lang="en-US" altLang="en-US" sz="1400" smtClean="0">
                <a:effectLst/>
              </a:rPr>
              <a:pPr marL="0" lvl="0" indent="0" algn="r">
                <a:spcBef>
                  <a:spcPct val="0"/>
                </a:spcBef>
                <a:spcAft>
                  <a:spcPct val="0"/>
                </a:spcAft>
                <a:buNone/>
              </a:pPr>
              <a:t>100</a:t>
            </a:fld>
            <a:endParaRPr lang="en-US" sz="1400" dirty="0"/>
          </a:p>
        </p:txBody>
      </p:sp>
      <p:sp>
        <p:nvSpPr>
          <p:cNvPr id="151" name="Text Placeholder 10">
            <a:extLst>
              <a:ext uri="{FF2B5EF4-FFF2-40B4-BE49-F238E27FC236}">
                <a16:creationId xmlns:a16="http://schemas.microsoft.com/office/drawing/2014/main" id="{115DFB91-512B-3844-A114-92FBEDCA92F2}"/>
              </a:ext>
            </a:extLst>
          </p:cNvPr>
          <p:cNvSpPr>
            <a:spLocks noGrp="1"/>
          </p:cNvSpPr>
          <p:nvPr>
            <p:custDataLst>
              <p:tags r:id="rId7"/>
            </p:custDataLst>
          </p:nvPr>
        </p:nvSpPr>
        <p:spPr bwMode="gray">
          <a:xfrm>
            <a:off x="587375" y="4684713"/>
            <a:ext cx="2952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F2F21C0-BF59-4CF6-9051-8C116B07B75A}" type="datetime'''''''''''1''''''''''''5''''''''''''''''0'''''''''''''''''''''">
              <a:rPr lang="en-US" altLang="en-US" sz="1400" smtClean="0">
                <a:effectLst/>
              </a:rPr>
              <a:pPr marL="0" lvl="0" indent="0" algn="r">
                <a:spcBef>
                  <a:spcPct val="0"/>
                </a:spcBef>
                <a:spcAft>
                  <a:spcPct val="0"/>
                </a:spcAft>
                <a:buNone/>
              </a:pPr>
              <a:t>150</a:t>
            </a:fld>
            <a:endParaRPr lang="en-US" sz="1400" dirty="0"/>
          </a:p>
        </p:txBody>
      </p:sp>
      <p:sp>
        <p:nvSpPr>
          <p:cNvPr id="152" name="Text Placeholder 10">
            <a:extLst>
              <a:ext uri="{FF2B5EF4-FFF2-40B4-BE49-F238E27FC236}">
                <a16:creationId xmlns:a16="http://schemas.microsoft.com/office/drawing/2014/main" id="{115DFB91-512B-3844-A114-92FBEDCA92F2}"/>
              </a:ext>
            </a:extLst>
          </p:cNvPr>
          <p:cNvSpPr>
            <a:spLocks noGrp="1"/>
          </p:cNvSpPr>
          <p:nvPr>
            <p:custDataLst>
              <p:tags r:id="rId8"/>
            </p:custDataLst>
          </p:nvPr>
        </p:nvSpPr>
        <p:spPr bwMode="gray">
          <a:xfrm>
            <a:off x="587375" y="4311650"/>
            <a:ext cx="2952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721FAAB8-E614-470E-9C6E-A95A211F4529}" type="datetime'''''2''''''''''''00'''''''">
              <a:rPr lang="en-US" altLang="en-US" sz="1400" smtClean="0">
                <a:effectLst/>
              </a:rPr>
              <a:pPr marL="0" lvl="0" indent="0" algn="r">
                <a:spcBef>
                  <a:spcPct val="0"/>
                </a:spcBef>
                <a:spcAft>
                  <a:spcPct val="0"/>
                </a:spcAft>
                <a:buNone/>
              </a:pPr>
              <a:t>200</a:t>
            </a:fld>
            <a:endParaRPr lang="en-US" sz="1400" dirty="0"/>
          </a:p>
        </p:txBody>
      </p:sp>
      <p:sp>
        <p:nvSpPr>
          <p:cNvPr id="153" name="Text Placeholder 10">
            <a:extLst>
              <a:ext uri="{FF2B5EF4-FFF2-40B4-BE49-F238E27FC236}">
                <a16:creationId xmlns:a16="http://schemas.microsoft.com/office/drawing/2014/main" id="{115DFB91-512B-3844-A114-92FBEDCA92F2}"/>
              </a:ext>
            </a:extLst>
          </p:cNvPr>
          <p:cNvSpPr>
            <a:spLocks noGrp="1"/>
          </p:cNvSpPr>
          <p:nvPr>
            <p:custDataLst>
              <p:tags r:id="rId9"/>
            </p:custDataLst>
          </p:nvPr>
        </p:nvSpPr>
        <p:spPr bwMode="gray">
          <a:xfrm>
            <a:off x="587375" y="3940175"/>
            <a:ext cx="2952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62436CF-A618-44E8-9F43-3F3CAFB32961}" type="datetime'''''''''''''''2''''5''''''''''''''''''''0'''''''''''''''''''">
              <a:rPr lang="en-US" altLang="en-US" sz="1400" smtClean="0">
                <a:effectLst/>
              </a:rPr>
              <a:pPr marL="0" lvl="0" indent="0" algn="r">
                <a:spcBef>
                  <a:spcPct val="0"/>
                </a:spcBef>
                <a:spcAft>
                  <a:spcPct val="0"/>
                </a:spcAft>
                <a:buNone/>
              </a:pPr>
              <a:t>250</a:t>
            </a:fld>
            <a:endParaRPr lang="en-US" sz="1400" dirty="0"/>
          </a:p>
        </p:txBody>
      </p:sp>
      <p:sp>
        <p:nvSpPr>
          <p:cNvPr id="154" name="Text Placeholder 10">
            <a:extLst>
              <a:ext uri="{FF2B5EF4-FFF2-40B4-BE49-F238E27FC236}">
                <a16:creationId xmlns:a16="http://schemas.microsoft.com/office/drawing/2014/main" id="{115DFB91-512B-3844-A114-92FBEDCA92F2}"/>
              </a:ext>
            </a:extLst>
          </p:cNvPr>
          <p:cNvSpPr>
            <a:spLocks noGrp="1"/>
          </p:cNvSpPr>
          <p:nvPr>
            <p:custDataLst>
              <p:tags r:id="rId10"/>
            </p:custDataLst>
          </p:nvPr>
        </p:nvSpPr>
        <p:spPr bwMode="gray">
          <a:xfrm>
            <a:off x="587375" y="3567113"/>
            <a:ext cx="2952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CBA2A004-2ACB-42C9-AD4D-EED4883CF9E2}" type="datetime'''''''''''''''''''''''''3''''0''''''''''''''''''''''''''''0'">
              <a:rPr lang="en-US" altLang="en-US" sz="1400" smtClean="0">
                <a:effectLst/>
              </a:rPr>
              <a:pPr marL="0" lvl="0" indent="0" algn="r">
                <a:spcBef>
                  <a:spcPct val="0"/>
                </a:spcBef>
                <a:spcAft>
                  <a:spcPct val="0"/>
                </a:spcAft>
                <a:buNone/>
              </a:pPr>
              <a:t>300</a:t>
            </a:fld>
            <a:endParaRPr lang="en-US" sz="1400" dirty="0"/>
          </a:p>
        </p:txBody>
      </p:sp>
      <p:sp>
        <p:nvSpPr>
          <p:cNvPr id="156" name="Text Placeholder 10">
            <a:extLst>
              <a:ext uri="{FF2B5EF4-FFF2-40B4-BE49-F238E27FC236}">
                <a16:creationId xmlns:a16="http://schemas.microsoft.com/office/drawing/2014/main" id="{115DFB91-512B-3844-A114-92FBEDCA92F2}"/>
              </a:ext>
            </a:extLst>
          </p:cNvPr>
          <p:cNvSpPr>
            <a:spLocks noGrp="1"/>
          </p:cNvSpPr>
          <p:nvPr>
            <p:custDataLst>
              <p:tags r:id="rId11"/>
            </p:custDataLst>
          </p:nvPr>
        </p:nvSpPr>
        <p:spPr bwMode="gray">
          <a:xfrm>
            <a:off x="587375" y="3194050"/>
            <a:ext cx="2952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92F1BE5C-9267-4E70-AEB9-23B7A57B6156}" type="datetime'''''''''''''''''3''5''''''''''''''''''''''''''''0'''''''''''''">
              <a:rPr lang="en-US" altLang="en-US" sz="1400" smtClean="0">
                <a:effectLst/>
              </a:rPr>
              <a:pPr marL="0" lvl="0" indent="0" algn="r">
                <a:spcBef>
                  <a:spcPct val="0"/>
                </a:spcBef>
                <a:spcAft>
                  <a:spcPct val="0"/>
                </a:spcAft>
                <a:buNone/>
              </a:pPr>
              <a:t>350</a:t>
            </a:fld>
            <a:endParaRPr lang="en-US" sz="1400" dirty="0"/>
          </a:p>
        </p:txBody>
      </p:sp>
      <p:sp>
        <p:nvSpPr>
          <p:cNvPr id="157" name="Text Placeholder 10">
            <a:extLst>
              <a:ext uri="{FF2B5EF4-FFF2-40B4-BE49-F238E27FC236}">
                <a16:creationId xmlns:a16="http://schemas.microsoft.com/office/drawing/2014/main" id="{115DFB91-512B-3844-A114-92FBEDCA92F2}"/>
              </a:ext>
            </a:extLst>
          </p:cNvPr>
          <p:cNvSpPr>
            <a:spLocks noGrp="1"/>
          </p:cNvSpPr>
          <p:nvPr>
            <p:custDataLst>
              <p:tags r:id="rId12"/>
            </p:custDataLst>
          </p:nvPr>
        </p:nvSpPr>
        <p:spPr bwMode="gray">
          <a:xfrm>
            <a:off x="587375" y="2820988"/>
            <a:ext cx="2952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6C90DBFB-87E3-4D85-87F9-7A073FDDBD10}" type="datetime'''''''''4''0''''''''''''''''''''''''''0'''''''''''''''">
              <a:rPr lang="en-US" altLang="en-US" sz="1400" smtClean="0">
                <a:effectLst/>
              </a:rPr>
              <a:pPr marL="0" lvl="0" indent="0" algn="r">
                <a:spcBef>
                  <a:spcPct val="0"/>
                </a:spcBef>
                <a:spcAft>
                  <a:spcPct val="0"/>
                </a:spcAft>
                <a:buNone/>
              </a:pPr>
              <a:t>400</a:t>
            </a:fld>
            <a:endParaRPr lang="en-US" sz="1400" dirty="0"/>
          </a:p>
        </p:txBody>
      </p:sp>
      <p:sp>
        <p:nvSpPr>
          <p:cNvPr id="158" name="Text Placeholder 10">
            <a:extLst>
              <a:ext uri="{FF2B5EF4-FFF2-40B4-BE49-F238E27FC236}">
                <a16:creationId xmlns:a16="http://schemas.microsoft.com/office/drawing/2014/main" id="{115DFB91-512B-3844-A114-92FBEDCA92F2}"/>
              </a:ext>
            </a:extLst>
          </p:cNvPr>
          <p:cNvSpPr>
            <a:spLocks noGrp="1"/>
          </p:cNvSpPr>
          <p:nvPr>
            <p:custDataLst>
              <p:tags r:id="rId13"/>
            </p:custDataLst>
          </p:nvPr>
        </p:nvSpPr>
        <p:spPr bwMode="gray">
          <a:xfrm>
            <a:off x="587375" y="2447925"/>
            <a:ext cx="2952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728F9D5-6FA6-4ACE-A927-BFD1619840C0}" type="datetime'''4''''''''5''''''''''''''''0'''''''''''''''''''''''''''">
              <a:rPr lang="en-US" altLang="en-US" sz="1400" smtClean="0">
                <a:effectLst/>
              </a:rPr>
              <a:pPr marL="0" lvl="0" indent="0" algn="r">
                <a:spcBef>
                  <a:spcPct val="0"/>
                </a:spcBef>
                <a:spcAft>
                  <a:spcPct val="0"/>
                </a:spcAft>
                <a:buNone/>
              </a:pPr>
              <a:t>450</a:t>
            </a:fld>
            <a:endParaRPr lang="en-US" sz="1400" dirty="0"/>
          </a:p>
        </p:txBody>
      </p:sp>
      <p:sp>
        <p:nvSpPr>
          <p:cNvPr id="175" name="Text Placeholder 10">
            <a:extLst>
              <a:ext uri="{FF2B5EF4-FFF2-40B4-BE49-F238E27FC236}">
                <a16:creationId xmlns:a16="http://schemas.microsoft.com/office/drawing/2014/main" id="{115DFB91-512B-3844-A114-92FBEDCA92F2}"/>
              </a:ext>
            </a:extLst>
          </p:cNvPr>
          <p:cNvSpPr>
            <a:spLocks noGrp="1"/>
          </p:cNvSpPr>
          <p:nvPr>
            <p:custDataLst>
              <p:tags r:id="rId14"/>
            </p:custDataLst>
          </p:nvPr>
        </p:nvSpPr>
        <p:spPr bwMode="auto">
          <a:xfrm>
            <a:off x="587375" y="2122488"/>
            <a:ext cx="40417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sz="1200" b="1" dirty="0">
                <a:solidFill>
                  <a:srgbClr val="000000"/>
                </a:solidFill>
              </a:rPr>
              <a:t>Operational and planned capture capacity (MtCO</a:t>
            </a:r>
            <a:r>
              <a:rPr lang="en-US" sz="1200" b="1" baseline="-25000" dirty="0">
                <a:solidFill>
                  <a:srgbClr val="000000"/>
                </a:solidFill>
              </a:rPr>
              <a:t>2 </a:t>
            </a:r>
            <a:r>
              <a:rPr lang="en-US" sz="1200" b="1" dirty="0">
                <a:solidFill>
                  <a:srgbClr val="000000"/>
                </a:solidFill>
              </a:rPr>
              <a:t>per year)</a:t>
            </a:r>
          </a:p>
        </p:txBody>
      </p:sp>
      <p:sp>
        <p:nvSpPr>
          <p:cNvPr id="6" name="Text Placeholder 10">
            <a:extLst>
              <a:ext uri="{FF2B5EF4-FFF2-40B4-BE49-F238E27FC236}">
                <a16:creationId xmlns:a16="http://schemas.microsoft.com/office/drawing/2014/main" id="{115DFB91-512B-3844-A114-92FBEDCA92F2}"/>
              </a:ext>
            </a:extLst>
          </p:cNvPr>
          <p:cNvSpPr>
            <a:spLocks noGrp="1"/>
          </p:cNvSpPr>
          <p:nvPr>
            <p:custDataLst>
              <p:tags r:id="rId15"/>
            </p:custDataLst>
          </p:nvPr>
        </p:nvSpPr>
        <p:spPr bwMode="auto">
          <a:xfrm>
            <a:off x="1603375" y="601980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F7425BE-9700-4440-A2DD-71869AA580F9}" type="datetime'''''''''''''''''''2''''''''''''''''0''''''''''''''2''''''3'''">
              <a:rPr lang="en-US" altLang="en-US" sz="1200" smtClean="0"/>
              <a:pPr marL="0" lvl="0" indent="0" algn="ctr">
                <a:spcBef>
                  <a:spcPct val="0"/>
                </a:spcBef>
                <a:spcAft>
                  <a:spcPct val="0"/>
                </a:spcAft>
                <a:buNone/>
              </a:pPr>
              <a:t>2023</a:t>
            </a:fld>
            <a:endParaRPr lang="en-US" sz="1200" dirty="0"/>
          </a:p>
        </p:txBody>
      </p:sp>
      <p:sp>
        <p:nvSpPr>
          <p:cNvPr id="76" name="Text Placeholder 10">
            <a:extLst>
              <a:ext uri="{FF2B5EF4-FFF2-40B4-BE49-F238E27FC236}">
                <a16:creationId xmlns:a16="http://schemas.microsoft.com/office/drawing/2014/main" id="{115DFB91-512B-3844-A114-92FBEDCA92F2}"/>
              </a:ext>
            </a:extLst>
          </p:cNvPr>
          <p:cNvSpPr>
            <a:spLocks noGrp="1"/>
          </p:cNvSpPr>
          <p:nvPr>
            <p:custDataLst>
              <p:tags r:id="rId16"/>
            </p:custDataLst>
          </p:nvPr>
        </p:nvSpPr>
        <p:spPr bwMode="gray">
          <a:xfrm>
            <a:off x="3489325" y="5726113"/>
            <a:ext cx="128588" cy="182563"/>
          </a:xfrm>
          <a:prstGeom prst="rect">
            <a:avLst/>
          </a:prstGeom>
          <a:solidFill>
            <a:schemeClr val="accent2"/>
          </a:solidFill>
          <a:ln>
            <a:noFill/>
          </a:ln>
          <a:effec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53DEB7B-B485-4E97-9952-23F0270A160E}" type="datetime'''''''''''''''''''''''7'''">
              <a:rPr lang="en-US" altLang="en-US" sz="1200" smtClean="0">
                <a:solidFill>
                  <a:schemeClr val="bg1"/>
                </a:solidFill>
                <a:effectLst/>
              </a:rPr>
              <a:pPr marL="0" lvl="0" indent="0" algn="ctr">
                <a:spcBef>
                  <a:spcPct val="0"/>
                </a:spcBef>
                <a:spcAft>
                  <a:spcPct val="0"/>
                </a:spcAft>
                <a:buNone/>
              </a:pPr>
              <a:t>7</a:t>
            </a:fld>
            <a:endParaRPr lang="en-US" sz="1200" dirty="0">
              <a:solidFill>
                <a:schemeClr val="bg1"/>
              </a:solidFill>
            </a:endParaRPr>
          </a:p>
        </p:txBody>
      </p:sp>
      <p:sp>
        <p:nvSpPr>
          <p:cNvPr id="81" name="Text Placeholder 10">
            <a:extLst>
              <a:ext uri="{FF2B5EF4-FFF2-40B4-BE49-F238E27FC236}">
                <a16:creationId xmlns:a16="http://schemas.microsoft.com/office/drawing/2014/main" id="{115DFB91-512B-3844-A114-92FBEDCA92F2}"/>
              </a:ext>
            </a:extLst>
          </p:cNvPr>
          <p:cNvSpPr>
            <a:spLocks noGrp="1"/>
          </p:cNvSpPr>
          <p:nvPr>
            <p:custDataLst>
              <p:tags r:id="rId17"/>
            </p:custDataLst>
          </p:nvPr>
        </p:nvSpPr>
        <p:spPr bwMode="gray">
          <a:xfrm>
            <a:off x="3055938" y="5786438"/>
            <a:ext cx="128588" cy="182563"/>
          </a:xfrm>
          <a:prstGeom prst="rect">
            <a:avLst/>
          </a:prstGeom>
          <a:solidFill>
            <a:schemeClr val="accent3"/>
          </a:solidFill>
          <a:ln>
            <a:noFill/>
          </a:ln>
          <a:effec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E617918-95CB-40C2-874C-69C8D950F7A3}" type="datetime'''''''''''''''''''''''''''''''''9'''''''''''">
              <a:rPr lang="en-US" altLang="en-US" sz="1200" smtClean="0">
                <a:solidFill>
                  <a:schemeClr val="bg1"/>
                </a:solidFill>
                <a:effectLst/>
              </a:rPr>
              <a:pPr marL="0" lvl="0" indent="0" algn="ctr">
                <a:spcBef>
                  <a:spcPct val="0"/>
                </a:spcBef>
                <a:spcAft>
                  <a:spcPct val="0"/>
                </a:spcAft>
                <a:buNone/>
              </a:pPr>
              <a:t>9</a:t>
            </a:fld>
            <a:endParaRPr lang="en-US" sz="1200" dirty="0">
              <a:solidFill>
                <a:schemeClr val="bg1"/>
              </a:solidFill>
            </a:endParaRPr>
          </a:p>
        </p:txBody>
      </p:sp>
      <p:sp>
        <p:nvSpPr>
          <p:cNvPr id="8" name="Text Placeholder 10">
            <a:extLst>
              <a:ext uri="{FF2B5EF4-FFF2-40B4-BE49-F238E27FC236}">
                <a16:creationId xmlns:a16="http://schemas.microsoft.com/office/drawing/2014/main" id="{115DFB91-512B-3844-A114-92FBEDCA92F2}"/>
              </a:ext>
            </a:extLst>
          </p:cNvPr>
          <p:cNvSpPr>
            <a:spLocks noGrp="1"/>
          </p:cNvSpPr>
          <p:nvPr>
            <p:custDataLst>
              <p:tags r:id="rId18"/>
            </p:custDataLst>
          </p:nvPr>
        </p:nvSpPr>
        <p:spPr bwMode="auto">
          <a:xfrm>
            <a:off x="3160713" y="601980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1200" dirty="0"/>
              <a:t>2024</a:t>
            </a:r>
            <a:endParaRPr lang="en-US" sz="1200" dirty="0"/>
          </a:p>
        </p:txBody>
      </p:sp>
      <p:sp>
        <p:nvSpPr>
          <p:cNvPr id="28" name="Text Placeholder 10">
            <a:extLst>
              <a:ext uri="{FF2B5EF4-FFF2-40B4-BE49-F238E27FC236}">
                <a16:creationId xmlns:a16="http://schemas.microsoft.com/office/drawing/2014/main" id="{184AA85E-224C-6077-EF9A-737B48A375E9}"/>
              </a:ext>
            </a:extLst>
          </p:cNvPr>
          <p:cNvSpPr>
            <a:spLocks noGrp="1"/>
          </p:cNvSpPr>
          <p:nvPr>
            <p:custDataLst>
              <p:tags r:id="rId19"/>
            </p:custDataLst>
          </p:nvPr>
        </p:nvSpPr>
        <p:spPr bwMode="auto">
          <a:xfrm>
            <a:off x="4678363" y="6019800"/>
            <a:ext cx="4333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970DBBB-608B-4C53-9900-5B726616EED0}" type="datetime'''''''''''''2''''''''''''''''0''''''2''''''''''6''e'''''''">
              <a:rPr lang="en-US" altLang="en-US" sz="1200" smtClean="0"/>
              <a:pPr marL="0" lvl="0" indent="0" algn="ctr">
                <a:spcBef>
                  <a:spcPct val="0"/>
                </a:spcBef>
                <a:spcAft>
                  <a:spcPct val="0"/>
                </a:spcAft>
                <a:buNone/>
              </a:pPr>
              <a:t>2026e</a:t>
            </a:fld>
            <a:endParaRPr lang="en-US" sz="1200" dirty="0"/>
          </a:p>
        </p:txBody>
      </p:sp>
      <p:sp>
        <p:nvSpPr>
          <p:cNvPr id="31" name="Text Placeholder 10">
            <a:extLst>
              <a:ext uri="{FF2B5EF4-FFF2-40B4-BE49-F238E27FC236}">
                <a16:creationId xmlns:a16="http://schemas.microsoft.com/office/drawing/2014/main" id="{2EBA76EC-EBF6-0442-8834-DB481C21D0FE}"/>
              </a:ext>
            </a:extLst>
          </p:cNvPr>
          <p:cNvSpPr>
            <a:spLocks noGrp="1"/>
          </p:cNvSpPr>
          <p:nvPr>
            <p:custDataLst>
              <p:tags r:id="rId20"/>
            </p:custDataLst>
          </p:nvPr>
        </p:nvSpPr>
        <p:spPr bwMode="auto">
          <a:xfrm>
            <a:off x="6235700" y="6019800"/>
            <a:ext cx="4333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C1ECCEC-5B02-4AE8-8C29-2F5E95AD7C1F}" type="datetime'''''''''''''''''20''28''''''''''''''''''''''''''''e'">
              <a:rPr lang="en-US" altLang="en-US" sz="1200" smtClean="0"/>
              <a:pPr marL="0" lvl="0" indent="0" algn="ctr">
                <a:spcBef>
                  <a:spcPct val="0"/>
                </a:spcBef>
                <a:spcAft>
                  <a:spcPct val="0"/>
                </a:spcAft>
                <a:buNone/>
              </a:pPr>
              <a:t>2028e</a:t>
            </a:fld>
            <a:endParaRPr lang="en-US" sz="1200" dirty="0"/>
          </a:p>
        </p:txBody>
      </p:sp>
      <p:sp>
        <p:nvSpPr>
          <p:cNvPr id="34" name="Text Placeholder 10">
            <a:extLst>
              <a:ext uri="{FF2B5EF4-FFF2-40B4-BE49-F238E27FC236}">
                <a16:creationId xmlns:a16="http://schemas.microsoft.com/office/drawing/2014/main" id="{7C839EFB-C4FD-42AA-D8A1-AA484602D930}"/>
              </a:ext>
            </a:extLst>
          </p:cNvPr>
          <p:cNvSpPr>
            <a:spLocks noGrp="1"/>
          </p:cNvSpPr>
          <p:nvPr>
            <p:custDataLst>
              <p:tags r:id="rId21"/>
            </p:custDataLst>
          </p:nvPr>
        </p:nvSpPr>
        <p:spPr bwMode="auto">
          <a:xfrm>
            <a:off x="7793038" y="6019800"/>
            <a:ext cx="4333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51BBD24-5AC8-4AA0-99DE-F9D84CC5E36B}" type="datetime'''''2''''''''''''''''0''''3''0e'''''''''''''''''">
              <a:rPr lang="en-US" altLang="en-US" sz="1200" smtClean="0"/>
              <a:pPr marL="0" lvl="0" indent="0" algn="ctr">
                <a:spcBef>
                  <a:spcPct val="0"/>
                </a:spcBef>
                <a:spcAft>
                  <a:spcPct val="0"/>
                </a:spcAft>
                <a:buNone/>
              </a:pPr>
              <a:t>2030e</a:t>
            </a:fld>
            <a:endParaRPr lang="en-US" sz="1200" dirty="0"/>
          </a:p>
        </p:txBody>
      </p:sp>
      <p:sp>
        <p:nvSpPr>
          <p:cNvPr id="21" name="Text Placeholder 10">
            <a:extLst>
              <a:ext uri="{FF2B5EF4-FFF2-40B4-BE49-F238E27FC236}">
                <a16:creationId xmlns:a16="http://schemas.microsoft.com/office/drawing/2014/main" id="{115DFB91-512B-3844-A114-92FBEDCA92F2}"/>
              </a:ext>
            </a:extLst>
          </p:cNvPr>
          <p:cNvSpPr>
            <a:spLocks noGrp="1"/>
          </p:cNvSpPr>
          <p:nvPr>
            <p:custDataLst>
              <p:tags r:id="rId22"/>
            </p:custDataLst>
          </p:nvPr>
        </p:nvSpPr>
        <p:spPr bwMode="gray">
          <a:xfrm>
            <a:off x="3228975" y="5202238"/>
            <a:ext cx="2127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C382A9C-C8B2-468C-B6DF-1521231057D8}" type="datetime'''''''6''''''''''''7'''''''''''">
              <a:rPr lang="en-US" altLang="en-US" sz="1200" smtClean="0"/>
              <a:pPr marL="0" lvl="0" indent="0" algn="ctr">
                <a:spcBef>
                  <a:spcPct val="0"/>
                </a:spcBef>
                <a:spcAft>
                  <a:spcPct val="0"/>
                </a:spcAft>
                <a:buNone/>
              </a:pPr>
              <a:t>67</a:t>
            </a:fld>
            <a:endParaRPr lang="en-US" sz="1200" dirty="0"/>
          </a:p>
        </p:txBody>
      </p:sp>
      <p:sp>
        <p:nvSpPr>
          <p:cNvPr id="22" name="Text Placeholder 10">
            <a:extLst>
              <a:ext uri="{FF2B5EF4-FFF2-40B4-BE49-F238E27FC236}">
                <a16:creationId xmlns:a16="http://schemas.microsoft.com/office/drawing/2014/main" id="{115DFB91-512B-3844-A114-92FBEDCA92F2}"/>
              </a:ext>
            </a:extLst>
          </p:cNvPr>
          <p:cNvSpPr>
            <a:spLocks noGrp="1"/>
          </p:cNvSpPr>
          <p:nvPr>
            <p:custDataLst>
              <p:tags r:id="rId23"/>
            </p:custDataLst>
          </p:nvPr>
        </p:nvSpPr>
        <p:spPr bwMode="gray">
          <a:xfrm>
            <a:off x="4746625" y="4449763"/>
            <a:ext cx="2968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BC25323-D64E-4EA0-BC04-BDD858887B73}" type="datetime'''''''''''''''''''16''''''''''''8'''''''''''''''''''''''''''">
              <a:rPr lang="en-US" altLang="en-US" sz="1200" smtClean="0"/>
              <a:pPr marL="0" lvl="0" indent="0" algn="ctr">
                <a:spcBef>
                  <a:spcPct val="0"/>
                </a:spcBef>
                <a:spcAft>
                  <a:spcPct val="0"/>
                </a:spcAft>
                <a:buNone/>
              </a:pPr>
              <a:t>168</a:t>
            </a:fld>
            <a:endParaRPr lang="en-US" sz="1200" dirty="0"/>
          </a:p>
        </p:txBody>
      </p:sp>
      <p:sp>
        <p:nvSpPr>
          <p:cNvPr id="84" name="Text Placeholder 10">
            <a:extLst>
              <a:ext uri="{FF2B5EF4-FFF2-40B4-BE49-F238E27FC236}">
                <a16:creationId xmlns:a16="http://schemas.microsoft.com/office/drawing/2014/main" id="{115DFB91-512B-3844-A114-92FBEDCA92F2}"/>
              </a:ext>
            </a:extLst>
          </p:cNvPr>
          <p:cNvSpPr>
            <a:spLocks noGrp="1"/>
          </p:cNvSpPr>
          <p:nvPr>
            <p:custDataLst>
              <p:tags r:id="rId24"/>
            </p:custDataLst>
          </p:nvPr>
        </p:nvSpPr>
        <p:spPr bwMode="gray">
          <a:xfrm>
            <a:off x="6303963" y="3494088"/>
            <a:ext cx="2968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20717FE-2B88-4F0F-8714-A70DB17E01A7}" type="datetime'''''2''9''6'''''''''''''''''''''''''''''''''''''''''''''''">
              <a:rPr lang="en-US" altLang="en-US" sz="1200" smtClean="0"/>
              <a:pPr marL="0" lvl="0" indent="0" algn="ctr">
                <a:spcBef>
                  <a:spcPct val="0"/>
                </a:spcBef>
                <a:spcAft>
                  <a:spcPct val="0"/>
                </a:spcAft>
                <a:buNone/>
              </a:pPr>
              <a:t>296</a:t>
            </a:fld>
            <a:endParaRPr lang="en-US" sz="1200" dirty="0"/>
          </a:p>
        </p:txBody>
      </p:sp>
      <p:sp useBgFill="1">
        <p:nvSpPr>
          <p:cNvPr id="96" name="Text Placeholder 10">
            <a:extLst>
              <a:ext uri="{FF2B5EF4-FFF2-40B4-BE49-F238E27FC236}">
                <a16:creationId xmlns:a16="http://schemas.microsoft.com/office/drawing/2014/main" id="{115DFB91-512B-3844-A114-92FBEDCA92F2}"/>
              </a:ext>
            </a:extLst>
          </p:cNvPr>
          <p:cNvSpPr>
            <a:spLocks noGrp="1"/>
          </p:cNvSpPr>
          <p:nvPr>
            <p:custDataLst>
              <p:tags r:id="rId25"/>
            </p:custDataLst>
          </p:nvPr>
        </p:nvSpPr>
        <p:spPr bwMode="gray">
          <a:xfrm>
            <a:off x="7861300" y="2451100"/>
            <a:ext cx="296863" cy="182563"/>
          </a:xfrm>
          <a:prstGeom prst="rect">
            <a:avLst/>
          </a:prstGeom>
          <a:ln>
            <a:noFill/>
          </a:ln>
          <a:effec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EFC6AD2-2334-4514-AAFB-FB73C1E92C16}" type="datetime'''''''''4''''3''''''''''''''''''''''6'''''">
              <a:rPr lang="en-US" altLang="en-US" sz="1200" smtClean="0"/>
              <a:pPr marL="0" lvl="0" indent="0" algn="ctr">
                <a:spcBef>
                  <a:spcPct val="0"/>
                </a:spcBef>
                <a:spcAft>
                  <a:spcPct val="0"/>
                </a:spcAft>
                <a:buNone/>
              </a:pPr>
              <a:t>436</a:t>
            </a:fld>
            <a:endParaRPr lang="en-US" sz="1200" dirty="0"/>
          </a:p>
        </p:txBody>
      </p:sp>
      <p:sp>
        <p:nvSpPr>
          <p:cNvPr id="2" name="Title 1">
            <a:extLst>
              <a:ext uri="{FF2B5EF4-FFF2-40B4-BE49-F238E27FC236}">
                <a16:creationId xmlns:a16="http://schemas.microsoft.com/office/drawing/2014/main" id="{FFAB5B50-22F2-8627-E31C-41CDE3D2EFA7}"/>
              </a:ext>
            </a:extLst>
          </p:cNvPr>
          <p:cNvSpPr>
            <a:spLocks noGrp="1"/>
          </p:cNvSpPr>
          <p:nvPr>
            <p:ph type="title"/>
          </p:nvPr>
        </p:nvSpPr>
        <p:spPr/>
        <p:txBody>
          <a:bodyPr vert="horz">
            <a:noAutofit/>
          </a:bodyPr>
          <a:lstStyle/>
          <a:p>
            <a:r>
              <a:rPr lang="en-US" dirty="0"/>
              <a:t>51 operational CCUS projects projected to reach ~440 Mt of global CO</a:t>
            </a:r>
            <a:r>
              <a:rPr lang="en-US" baseline="-25000" dirty="0"/>
              <a:t>2</a:t>
            </a:r>
            <a:r>
              <a:rPr lang="en-US" dirty="0"/>
              <a:t> capacity by 2030 but still 60% behind 2050 net-zero emissions</a:t>
            </a:r>
            <a:endParaRPr lang="en-US" dirty="0">
              <a:cs typeface="Arial"/>
            </a:endParaRPr>
          </a:p>
        </p:txBody>
      </p:sp>
      <p:sp>
        <p:nvSpPr>
          <p:cNvPr id="139" name="btfpNotesBox801066">
            <a:extLst>
              <a:ext uri="{FF2B5EF4-FFF2-40B4-BE49-F238E27FC236}">
                <a16:creationId xmlns:a16="http://schemas.microsoft.com/office/drawing/2014/main" id="{07E67AC3-941D-5510-3087-97DFCCDBC494}"/>
              </a:ext>
            </a:extLst>
          </p:cNvPr>
          <p:cNvSpPr txBox="1"/>
          <p:nvPr>
            <p:custDataLst>
              <p:tags r:id="rId26"/>
            </p:custDataLst>
          </p:nvPr>
        </p:nvSpPr>
        <p:spPr bwMode="gray">
          <a:xfrm>
            <a:off x="330199" y="6272784"/>
            <a:ext cx="9144000" cy="492443"/>
          </a:xfrm>
          <a:prstGeom prst="rect">
            <a:avLst/>
          </a:prstGeom>
          <a:noFill/>
        </p:spPr>
        <p:txBody>
          <a:bodyPr vert="horz" wrap="square" lIns="0" tIns="0" rIns="0" bIns="0" rtlCol="0" anchor="b">
            <a:spAutoFit/>
          </a:bodyPr>
          <a:lstStyle/>
          <a:p>
            <a:pPr marL="0" indent="0">
              <a:spcBef>
                <a:spcPts val="0"/>
              </a:spcBef>
              <a:buNone/>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indent="0">
              <a:spcBef>
                <a:spcPts val="0"/>
              </a:spcBef>
              <a:buNone/>
            </a:pPr>
            <a:endParaRPr lang="en-US" sz="800" dirty="0">
              <a:solidFill>
                <a:srgbClr val="000000"/>
              </a:solidFill>
              <a:latin typeface="Arial"/>
            </a:endParaRPr>
          </a:p>
          <a:p>
            <a:pPr marL="0" indent="0">
              <a:spcBef>
                <a:spcPts val="0"/>
              </a:spcBef>
              <a:buNone/>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IEA,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40"/>
              </a:rPr>
              <a:t>CCUS Projects Explorer</a:t>
            </a:r>
            <a:r>
              <a:rPr kumimoji="0" lang="en-US" sz="800" b="0" i="0" u="none" strike="noStrike" kern="1200" cap="none" spc="0" normalizeH="0" baseline="0" noProof="0" dirty="0">
                <a:ln>
                  <a:noFill/>
                </a:ln>
                <a:solidFill>
                  <a:srgbClr val="000000"/>
                </a:solidFill>
                <a:effectLst/>
                <a:uLnTx/>
                <a:uFillTx/>
                <a:latin typeface="Arial"/>
                <a:ea typeface="+mn-ea"/>
                <a:cs typeface="+mn-cs"/>
              </a:rPr>
              <a:t> (2024); IEA, </a:t>
            </a:r>
            <a:r>
              <a:rPr kumimoji="0" lang="en-US" sz="800" b="0" i="0" u="none" strike="noStrike" kern="1200" cap="none" spc="0" normalizeH="0" baseline="0" noProof="0" dirty="0">
                <a:ln>
                  <a:noFill/>
                </a:ln>
                <a:solidFill>
                  <a:srgbClr val="000000"/>
                </a:solidFill>
                <a:effectLst/>
                <a:uLnTx/>
                <a:uFillTx/>
                <a:latin typeface="Arial"/>
                <a:hlinkClick r:id="rId41"/>
              </a:rPr>
              <a:t>Direct Air </a:t>
            </a:r>
            <a:r>
              <a:rPr lang="en-US" sz="800" dirty="0">
                <a:solidFill>
                  <a:srgbClr val="000000"/>
                </a:solidFill>
                <a:latin typeface="Arial"/>
                <a:hlinkClick r:id="rId41"/>
              </a:rPr>
              <a:t>Capture</a:t>
            </a:r>
            <a:r>
              <a:rPr lang="en-US" sz="800" dirty="0">
                <a:solidFill>
                  <a:srgbClr val="000000"/>
                </a:solidFill>
                <a:latin typeface="Arial"/>
              </a:rPr>
              <a:t> (2022); </a:t>
            </a:r>
            <a:r>
              <a:rPr kumimoji="0" lang="en-US" sz="800" b="0" i="0" u="none" strike="noStrike" kern="1200" cap="none" spc="0" normalizeH="0" baseline="0" noProof="0" dirty="0">
                <a:ln>
                  <a:noFill/>
                </a:ln>
                <a:solidFill>
                  <a:srgbClr val="000000"/>
                </a:solidFill>
                <a:effectLst/>
                <a:uLnTx/>
                <a:uFillTx/>
                <a:latin typeface="Arial"/>
                <a:ea typeface="+mn-ea"/>
                <a:cs typeface="+mn-cs"/>
              </a:rPr>
              <a:t>McKinsey,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42"/>
              </a:rPr>
              <a:t>Global Energy Perspective: CCUS Outlook</a:t>
            </a:r>
            <a:r>
              <a:rPr kumimoji="0" lang="en-US" sz="800" b="0" i="0" u="none" strike="noStrike" kern="1200" cap="none" spc="0" normalizeH="0" baseline="0" noProof="0" dirty="0">
                <a:ln>
                  <a:noFill/>
                </a:ln>
                <a:solidFill>
                  <a:srgbClr val="000000"/>
                </a:solidFill>
                <a:effectLst/>
                <a:uLnTx/>
                <a:uFillTx/>
                <a:latin typeface="Arial"/>
                <a:ea typeface="+mn-ea"/>
                <a:cs typeface="+mn-cs"/>
              </a:rPr>
              <a:t> (2023)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43"/>
              </a:rPr>
              <a:t>Scaling CCUS</a:t>
            </a:r>
            <a:r>
              <a:rPr kumimoji="0" lang="en-US" sz="800" b="0" i="0" u="none" strike="noStrike" kern="1200" cap="none" spc="0" normalizeH="0" baseline="0" noProof="0" dirty="0">
                <a:ln>
                  <a:noFill/>
                </a:ln>
                <a:solidFill>
                  <a:srgbClr val="000000"/>
                </a:solidFill>
                <a:effectLst/>
                <a:uLnTx/>
                <a:uFillTx/>
                <a:latin typeface="Arial"/>
                <a:ea typeface="+mn-ea"/>
                <a:cs typeface="+mn-cs"/>
              </a:rPr>
              <a:t> (2022).</a:t>
            </a:r>
          </a:p>
          <a:p>
            <a:r>
              <a:rPr kumimoji="0" lang="en-US" sz="800" b="0" i="0" u="none" strike="noStrike" kern="1200" cap="none" spc="0" normalizeH="0" baseline="0" noProof="0" dirty="0">
                <a:ln>
                  <a:noFill/>
                </a:ln>
                <a:solidFill>
                  <a:srgbClr val="000000"/>
                </a:solidFill>
                <a:effectLst/>
                <a:uLnTx/>
                <a:uFillTx/>
                <a:latin typeface="Arial"/>
                <a:cs typeface="Arial"/>
              </a:rPr>
              <a:t>Credit: Michelle Priscilla, Anda Wang, </a:t>
            </a:r>
            <a:r>
              <a:rPr lang="en-US" sz="800" dirty="0">
                <a:latin typeface="Arial"/>
                <a:cs typeface="Arial"/>
              </a:rPr>
              <a:t>Grace Frascati, Hyae Ryung Kim, </a:t>
            </a:r>
            <a:r>
              <a:rPr kumimoji="0" lang="en-US" sz="800" b="0" i="0" u="none" strike="noStrike" kern="1200" cap="none" spc="0" normalizeH="0" baseline="0" noProof="0" dirty="0">
                <a:ln>
                  <a:noFill/>
                </a:ln>
                <a:solidFill>
                  <a:srgbClr val="000000"/>
                </a:solidFill>
                <a:effectLst/>
                <a:uLnTx/>
                <a:uFillTx/>
                <a:latin typeface="Arial"/>
                <a:ea typeface="+mn-ea"/>
                <a:cs typeface="+mn-cs"/>
              </a:rPr>
              <a:t>and </a:t>
            </a:r>
            <a:r>
              <a:rPr lang="en-US" sz="800" dirty="0">
                <a:solidFill>
                  <a:srgbClr val="000000"/>
                </a:solidFill>
                <a:hlinkClick r:id="rId44"/>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45"/>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46"/>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lang="en-US" sz="800" b="0" i="0" u="none" strike="noStrike" kern="1200" cap="none" spc="0" normalizeH="0" baseline="0" noProof="0" dirty="0">
              <a:ln>
                <a:noFill/>
              </a:ln>
              <a:solidFill>
                <a:srgbClr val="000000"/>
              </a:solidFill>
              <a:effectLst/>
              <a:uLnTx/>
              <a:uFillTx/>
              <a:latin typeface="Arial"/>
              <a:cs typeface="Arial"/>
            </a:endParaRPr>
          </a:p>
        </p:txBody>
      </p:sp>
      <p:sp>
        <p:nvSpPr>
          <p:cNvPr id="193" name="Rectangle 192">
            <a:extLst>
              <a:ext uri="{FF2B5EF4-FFF2-40B4-BE49-F238E27FC236}">
                <a16:creationId xmlns:a16="http://schemas.microsoft.com/office/drawing/2014/main" id="{BEF1A6B1-DE8D-592B-43EB-1B2ADF1020F5}"/>
              </a:ext>
            </a:extLst>
          </p:cNvPr>
          <p:cNvSpPr/>
          <p:nvPr/>
        </p:nvSpPr>
        <p:spPr bwMode="gray">
          <a:xfrm>
            <a:off x="942680" y="2297906"/>
            <a:ext cx="1866508" cy="72628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200" name="Rectangle 199">
            <a:extLst>
              <a:ext uri="{FF2B5EF4-FFF2-40B4-BE49-F238E27FC236}">
                <a16:creationId xmlns:a16="http://schemas.microsoft.com/office/drawing/2014/main" id="{42A4498D-8C43-5B1D-3150-C367691AAC27}"/>
              </a:ext>
            </a:extLst>
          </p:cNvPr>
          <p:cNvSpPr/>
          <p:nvPr>
            <p:custDataLst>
              <p:tags r:id="rId27"/>
            </p:custDataLst>
          </p:nvPr>
        </p:nvSpPr>
        <p:spPr bwMode="auto">
          <a:xfrm>
            <a:off x="1044575" y="2554288"/>
            <a:ext cx="1693863" cy="769938"/>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111" name="Rectangle 110">
            <a:extLst>
              <a:ext uri="{FF2B5EF4-FFF2-40B4-BE49-F238E27FC236}">
                <a16:creationId xmlns:a16="http://schemas.microsoft.com/office/drawing/2014/main" id="{EF9F5BD3-F2BA-1D08-6C8B-C6648614717F}"/>
              </a:ext>
            </a:extLst>
          </p:cNvPr>
          <p:cNvSpPr/>
          <p:nvPr>
            <p:custDataLst>
              <p:tags r:id="rId28"/>
            </p:custDataLst>
          </p:nvPr>
        </p:nvSpPr>
        <p:spPr bwMode="auto">
          <a:xfrm>
            <a:off x="1104900" y="2619375"/>
            <a:ext cx="214313" cy="160338"/>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112" name="Rectangle 111">
            <a:extLst>
              <a:ext uri="{FF2B5EF4-FFF2-40B4-BE49-F238E27FC236}">
                <a16:creationId xmlns:a16="http://schemas.microsoft.com/office/drawing/2014/main" id="{FD08C490-1405-6965-A53B-A61433EA70BF}"/>
              </a:ext>
            </a:extLst>
          </p:cNvPr>
          <p:cNvSpPr/>
          <p:nvPr>
            <p:custDataLst>
              <p:tags r:id="rId29"/>
            </p:custDataLst>
          </p:nvPr>
        </p:nvSpPr>
        <p:spPr bwMode="auto">
          <a:xfrm>
            <a:off x="1104900" y="2852738"/>
            <a:ext cx="214313" cy="160338"/>
          </a:xfrm>
          <a:prstGeom prst="rect">
            <a:avLst/>
          </a:prstGeom>
          <a:solidFill>
            <a:schemeClr val="accent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113" name="Rectangle 112">
            <a:extLst>
              <a:ext uri="{FF2B5EF4-FFF2-40B4-BE49-F238E27FC236}">
                <a16:creationId xmlns:a16="http://schemas.microsoft.com/office/drawing/2014/main" id="{4839EECA-BAA7-5336-D9DC-97AA46882FE8}"/>
              </a:ext>
            </a:extLst>
          </p:cNvPr>
          <p:cNvSpPr/>
          <p:nvPr>
            <p:custDataLst>
              <p:tags r:id="rId30"/>
            </p:custDataLst>
          </p:nvPr>
        </p:nvSpPr>
        <p:spPr bwMode="auto">
          <a:xfrm>
            <a:off x="1104900" y="3086100"/>
            <a:ext cx="214313" cy="160338"/>
          </a:xfrm>
          <a:prstGeom prst="rect">
            <a:avLst/>
          </a:prstGeom>
          <a:solidFill>
            <a:schemeClr val="accent3"/>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106" name="Text Placeholder 10">
            <a:extLst>
              <a:ext uri="{FF2B5EF4-FFF2-40B4-BE49-F238E27FC236}">
                <a16:creationId xmlns:a16="http://schemas.microsoft.com/office/drawing/2014/main" id="{115DFB91-512B-3844-A114-92FBEDCA92F2}"/>
              </a:ext>
            </a:extLst>
          </p:cNvPr>
          <p:cNvSpPr>
            <a:spLocks noGrp="1"/>
          </p:cNvSpPr>
          <p:nvPr>
            <p:custDataLst>
              <p:tags r:id="rId31"/>
            </p:custDataLst>
          </p:nvPr>
        </p:nvSpPr>
        <p:spPr bwMode="auto">
          <a:xfrm>
            <a:off x="1370013" y="2614613"/>
            <a:ext cx="7842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F26CDD17-9402-45A9-A350-741F33C88AC1}" type="datetime'O''''''''pe''r''''''''a''''t''''''''i''onal'''''''''''''''''''">
              <a:rPr lang="en-US" altLang="en-US" sz="1200" smtClean="0">
                <a:effectLst/>
              </a:rPr>
              <a:pPr marL="0" lvl="0" indent="0">
                <a:spcBef>
                  <a:spcPct val="0"/>
                </a:spcBef>
                <a:spcAft>
                  <a:spcPct val="0"/>
                </a:spcAft>
                <a:buNone/>
              </a:pPr>
              <a:t>Operational</a:t>
            </a:fld>
            <a:endParaRPr lang="en-US" sz="1200" dirty="0"/>
          </a:p>
        </p:txBody>
      </p:sp>
      <p:sp>
        <p:nvSpPr>
          <p:cNvPr id="108" name="Text Placeholder 10">
            <a:extLst>
              <a:ext uri="{FF2B5EF4-FFF2-40B4-BE49-F238E27FC236}">
                <a16:creationId xmlns:a16="http://schemas.microsoft.com/office/drawing/2014/main" id="{115DFB91-512B-3844-A114-92FBEDCA92F2}"/>
              </a:ext>
            </a:extLst>
          </p:cNvPr>
          <p:cNvSpPr>
            <a:spLocks noGrp="1"/>
          </p:cNvSpPr>
          <p:nvPr>
            <p:custDataLst>
              <p:tags r:id="rId32"/>
            </p:custDataLst>
          </p:nvPr>
        </p:nvSpPr>
        <p:spPr bwMode="auto">
          <a:xfrm>
            <a:off x="1370013" y="2847975"/>
            <a:ext cx="13081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200" dirty="0">
                <a:effectLst/>
              </a:rPr>
              <a:t>Under construction</a:t>
            </a:r>
            <a:endParaRPr lang="en-US" sz="1200" dirty="0"/>
          </a:p>
        </p:txBody>
      </p:sp>
      <p:sp>
        <p:nvSpPr>
          <p:cNvPr id="109" name="Text Placeholder 10">
            <a:extLst>
              <a:ext uri="{FF2B5EF4-FFF2-40B4-BE49-F238E27FC236}">
                <a16:creationId xmlns:a16="http://schemas.microsoft.com/office/drawing/2014/main" id="{115DFB91-512B-3844-A114-92FBEDCA92F2}"/>
              </a:ext>
            </a:extLst>
          </p:cNvPr>
          <p:cNvSpPr>
            <a:spLocks noGrp="1"/>
          </p:cNvSpPr>
          <p:nvPr>
            <p:custDataLst>
              <p:tags r:id="rId33"/>
            </p:custDataLst>
          </p:nvPr>
        </p:nvSpPr>
        <p:spPr bwMode="auto">
          <a:xfrm>
            <a:off x="1370013" y="3081338"/>
            <a:ext cx="5556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48F1F702-65ED-4A1F-A898-2DA946101816}" type="datetime'''''''''''''P''''''''''''''l''anne''''''''''''''''''d'''''">
              <a:rPr lang="en-US" altLang="en-US" sz="1200" smtClean="0">
                <a:effectLst/>
              </a:rPr>
              <a:pPr marL="0" lvl="0" indent="0">
                <a:spcBef>
                  <a:spcPct val="0"/>
                </a:spcBef>
                <a:spcAft>
                  <a:spcPct val="0"/>
                </a:spcAft>
                <a:buNone/>
              </a:pPr>
              <a:t>Planned</a:t>
            </a:fld>
            <a:endParaRPr lang="en-US" sz="1200" dirty="0"/>
          </a:p>
        </p:txBody>
      </p:sp>
      <p:sp>
        <p:nvSpPr>
          <p:cNvPr id="10" name="TextBox 8">
            <a:extLst>
              <a:ext uri="{FF2B5EF4-FFF2-40B4-BE49-F238E27FC236}">
                <a16:creationId xmlns:a16="http://schemas.microsoft.com/office/drawing/2014/main" id="{D39707BC-2F15-2557-FEB0-06ABC433CEF4}"/>
              </a:ext>
            </a:extLst>
          </p:cNvPr>
          <p:cNvSpPr txBox="1"/>
          <p:nvPr/>
        </p:nvSpPr>
        <p:spPr bwMode="gray">
          <a:xfrm>
            <a:off x="9293118" y="1554480"/>
            <a:ext cx="2568682" cy="4502952"/>
          </a:xfrm>
          <a:prstGeom prst="rect">
            <a:avLst/>
          </a:prstGeom>
          <a:solidFill>
            <a:srgbClr val="E3E8EE"/>
          </a:solidFill>
          <a:ln w="9525" cap="flat" cmpd="sng" algn="ctr">
            <a:noFill/>
            <a:prstDash val="solid"/>
            <a:round/>
            <a:headEnd type="none" w="med" len="med"/>
            <a:tailEnd type="none" w="med" len="med"/>
          </a:ln>
        </p:spPr>
        <p:txBody>
          <a:bodyPr wrap="square" lIns="137160" tIns="137160" rIns="274320" bIns="137160" rtlCol="0" anchor="t">
            <a:noAutofit/>
          </a:bodyPr>
          <a:lstStyle/>
          <a:p>
            <a:pPr marL="0" marR="0" lvl="0" indent="0" algn="l" defTabSz="711200" rtl="0" eaLnBrk="1" fontAlgn="auto" latinLnBrk="0" hangingPunct="1">
              <a:lnSpc>
                <a:spcPct val="100000"/>
              </a:lnSpc>
              <a:spcBef>
                <a:spcPts val="1200"/>
              </a:spcBef>
              <a:spcAft>
                <a:spcPts val="60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Observations</a:t>
            </a:r>
            <a:endParaRPr lang="en-US" sz="1050" b="1" dirty="0">
              <a:solidFill>
                <a:srgbClr val="000000"/>
              </a:solidFill>
              <a:latin typeface="Arial"/>
              <a:cs typeface="Arial"/>
            </a:endParaRPr>
          </a:p>
          <a:p>
            <a:pPr marL="171450" indent="-171450">
              <a:spcBef>
                <a:spcPts val="0"/>
              </a:spcBef>
              <a:spcAft>
                <a:spcPts val="400"/>
              </a:spcAft>
              <a:buFont typeface="Arial" panose="020B0604020202020204" pitchFamily="34" charset="0"/>
              <a:buChar char="•"/>
              <a:defRPr/>
            </a:pPr>
            <a:r>
              <a:rPr lang="en-US" altLang="ja-JP" sz="1050" b="1" dirty="0"/>
              <a:t>&gt;60% of the current 50.4 Mt of CCUS capacity is used for natural gas processing,</a:t>
            </a:r>
            <a:r>
              <a:rPr lang="en-US" altLang="ja-JP" sz="1050" dirty="0"/>
              <a:t> and </a:t>
            </a:r>
            <a:r>
              <a:rPr lang="en-US" altLang="ja-JP" sz="1050" b="1" dirty="0"/>
              <a:t>significant growth </a:t>
            </a:r>
            <a:r>
              <a:rPr lang="en-US" altLang="ja-JP" sz="1050" dirty="0"/>
              <a:t>is </a:t>
            </a:r>
            <a:r>
              <a:rPr lang="en-US" altLang="ja-JP" sz="1050" b="1" dirty="0"/>
              <a:t>expected for power</a:t>
            </a:r>
            <a:r>
              <a:rPr lang="en-US" altLang="ja-JP" sz="1050" dirty="0"/>
              <a:t> (64% CAGR 2023-30), </a:t>
            </a:r>
            <a:r>
              <a:rPr lang="en-US" altLang="ja-JP" sz="1050" b="1" dirty="0"/>
              <a:t>iron and steel </a:t>
            </a:r>
            <a:r>
              <a:rPr lang="en-US" altLang="ja-JP" sz="1050" dirty="0"/>
              <a:t>(51%), and </a:t>
            </a:r>
            <a:r>
              <a:rPr lang="en-US" altLang="ja-JP" sz="1050" b="1" dirty="0"/>
              <a:t>hydrogen</a:t>
            </a:r>
            <a:r>
              <a:rPr lang="en-US" altLang="ja-JP" sz="1050" dirty="0"/>
              <a:t> (43%).</a:t>
            </a:r>
          </a:p>
          <a:p>
            <a:pPr marL="171450" indent="-171450">
              <a:spcBef>
                <a:spcPts val="0"/>
              </a:spcBef>
              <a:spcAft>
                <a:spcPts val="400"/>
              </a:spcAft>
              <a:buFont typeface="Arial" panose="020B0604020202020204" pitchFamily="34" charset="0"/>
              <a:buChar char="•"/>
              <a:defRPr/>
            </a:pPr>
            <a:r>
              <a:rPr lang="en-US" altLang="ja-JP" sz="1050" dirty="0"/>
              <a:t>~</a:t>
            </a:r>
            <a:r>
              <a:rPr lang="en-US" altLang="ja-JP" sz="1050" b="1" dirty="0"/>
              <a:t>436</a:t>
            </a:r>
            <a:r>
              <a:rPr lang="en-US" altLang="ja-JP" sz="1050" dirty="0"/>
              <a:t> </a:t>
            </a:r>
            <a:r>
              <a:rPr lang="en-US" altLang="ja-JP" sz="1050" b="1" dirty="0"/>
              <a:t>Mt of captured CO</a:t>
            </a:r>
            <a:r>
              <a:rPr lang="en-US" altLang="ja-JP" sz="1050" b="1" baseline="-25000" dirty="0"/>
              <a:t>2 </a:t>
            </a:r>
            <a:r>
              <a:rPr lang="en-US" altLang="ja-JP" sz="1050" b="1" dirty="0"/>
              <a:t>in 2030 is ~40% of the ~1 Gt CO</a:t>
            </a:r>
            <a:r>
              <a:rPr lang="en-US" altLang="ja-JP" sz="1050" b="1" baseline="-25000" dirty="0"/>
              <a:t>2</a:t>
            </a:r>
            <a:r>
              <a:rPr lang="en-US" altLang="ja-JP" sz="1050" b="1" dirty="0"/>
              <a:t> p.a. captured in the NZE by 2030 scenario.</a:t>
            </a:r>
          </a:p>
          <a:p>
            <a:pPr marL="171450" indent="-171450">
              <a:spcBef>
                <a:spcPts val="0"/>
              </a:spcBef>
              <a:spcAft>
                <a:spcPts val="400"/>
              </a:spcAft>
              <a:buFont typeface="Arial" panose="020B0604020202020204" pitchFamily="34" charset="0"/>
              <a:buChar char="•"/>
              <a:defRPr/>
            </a:pPr>
            <a:r>
              <a:rPr lang="en-US" altLang="ja-JP" sz="1050" dirty="0"/>
              <a:t>While </a:t>
            </a:r>
            <a:r>
              <a:rPr lang="en-US" altLang="ja-JP" sz="1050" b="1" dirty="0"/>
              <a:t>most current capacity uses point-source technology</a:t>
            </a:r>
            <a:r>
              <a:rPr lang="en-US" altLang="ja-JP" sz="1050" dirty="0"/>
              <a:t>, </a:t>
            </a:r>
            <a:r>
              <a:rPr lang="en-US" altLang="ja-JP" sz="1050" b="1" dirty="0"/>
              <a:t>DAC is on the rise</a:t>
            </a:r>
            <a:r>
              <a:rPr lang="en-US" altLang="ja-JP" sz="1050" dirty="0"/>
              <a:t>, with </a:t>
            </a:r>
            <a:r>
              <a:rPr lang="en-US" altLang="ja-JP" sz="1050" b="1" dirty="0"/>
              <a:t>~61 Mt of 2030 capacity expected to be DAC </a:t>
            </a:r>
            <a:r>
              <a:rPr lang="en-US" altLang="ja-JP" sz="1050" dirty="0"/>
              <a:t>( ~16 Mt NZE gap).</a:t>
            </a:r>
          </a:p>
          <a:p>
            <a:pPr marL="171450" indent="-171450">
              <a:spcBef>
                <a:spcPts val="0"/>
              </a:spcBef>
              <a:spcAft>
                <a:spcPts val="400"/>
              </a:spcAft>
              <a:buFont typeface="Arial" panose="020B0604020202020204" pitchFamily="34" charset="0"/>
              <a:buChar char="•"/>
              <a:defRPr/>
            </a:pPr>
            <a:r>
              <a:rPr lang="en-US" altLang="ja-JP" sz="1050" dirty="0"/>
              <a:t>Of the current and planned facilities, 34 </a:t>
            </a:r>
            <a:r>
              <a:rPr lang="en-US" altLang="ja-JP" sz="1050" b="1" dirty="0"/>
              <a:t>(~5%) </a:t>
            </a:r>
            <a:r>
              <a:rPr lang="en-US" altLang="ja-JP" sz="1050" dirty="0"/>
              <a:t>are DAC; the </a:t>
            </a:r>
            <a:r>
              <a:rPr lang="en-US" altLang="ja-JP" sz="1050" b="1" dirty="0"/>
              <a:t>main technology in place remains industrial point-source </a:t>
            </a:r>
            <a:r>
              <a:rPr lang="en-US" altLang="ja-JP" sz="1050" dirty="0"/>
              <a:t>capture (ready today with the potential to capture large volumes of CO₂ from hard-to-abate industries).</a:t>
            </a:r>
            <a:endParaRPr lang="en-US" altLang="ja-JP" sz="1050" dirty="0">
              <a:cs typeface="Arial"/>
            </a:endParaRPr>
          </a:p>
          <a:p>
            <a:pPr marL="0" marR="0" lvl="0" indent="0" algn="l" defTabSz="711200" rtl="0" eaLnBrk="1" fontAlgn="auto" latinLnBrk="0" hangingPunct="1">
              <a:lnSpc>
                <a:spcPct val="100000"/>
              </a:lnSpc>
              <a:spcBef>
                <a:spcPts val="1200"/>
              </a:spcBef>
              <a:spcAft>
                <a:spcPts val="600"/>
              </a:spcAft>
              <a:buClrTx/>
              <a:buSzTx/>
              <a:buFontTx/>
              <a:buNone/>
              <a:tabLst/>
              <a:defRPr/>
            </a:pPr>
            <a:endParaRPr lang="en-US" sz="1050" b="1" dirty="0">
              <a:solidFill>
                <a:srgbClr val="000000"/>
              </a:solidFill>
              <a:latin typeface="Arial"/>
              <a:cs typeface="Arial"/>
            </a:endParaRPr>
          </a:p>
        </p:txBody>
      </p:sp>
      <p:grpSp>
        <p:nvGrpSpPr>
          <p:cNvPr id="12" name="Group 11">
            <a:extLst>
              <a:ext uri="{FF2B5EF4-FFF2-40B4-BE49-F238E27FC236}">
                <a16:creationId xmlns:a16="http://schemas.microsoft.com/office/drawing/2014/main" id="{C3FE61FF-C1A7-8060-09B5-5354D2C90BFD}"/>
              </a:ext>
            </a:extLst>
          </p:cNvPr>
          <p:cNvGrpSpPr/>
          <p:nvPr/>
        </p:nvGrpSpPr>
        <p:grpSpPr>
          <a:xfrm>
            <a:off x="329184" y="1554480"/>
            <a:ext cx="8382000" cy="288219"/>
            <a:chOff x="488950" y="1695176"/>
            <a:chExt cx="4394199" cy="288219"/>
          </a:xfrm>
        </p:grpSpPr>
        <p:sp>
          <p:nvSpPr>
            <p:cNvPr id="13" name="btfpColumnHeaderBoxText223027">
              <a:extLst>
                <a:ext uri="{FF2B5EF4-FFF2-40B4-BE49-F238E27FC236}">
                  <a16:creationId xmlns:a16="http://schemas.microsoft.com/office/drawing/2014/main" id="{2DC136EE-DFCC-E610-7D38-98E8622630DE}"/>
                </a:ext>
              </a:extLst>
            </p:cNvPr>
            <p:cNvSpPr txBox="1"/>
            <p:nvPr/>
          </p:nvSpPr>
          <p:spPr bwMode="gray">
            <a:xfrm>
              <a:off x="488950" y="1695176"/>
              <a:ext cx="4394198" cy="288219"/>
            </a:xfrm>
            <a:prstGeom prst="rect">
              <a:avLst/>
            </a:prstGeom>
            <a:noFill/>
            <a:ln w="9525" cap="flat" cmpd="sng" algn="ctr">
              <a:noFill/>
              <a:prstDash val="solid"/>
              <a:round/>
              <a:headEnd type="none" w="med" len="med"/>
              <a:tailEnd type="none" w="med" len="med"/>
            </a:ln>
          </p:spPr>
          <p:txBody>
            <a:bodyPr vert="horz" wrap="square" lIns="36036" tIns="36036" rIns="36036" bIns="36036" rtlCol="0" anchor="b">
              <a:spAutoFit/>
            </a:bodyPr>
            <a:lstStyle/>
            <a:p>
              <a:pPr marL="0" indent="0">
                <a:spcBef>
                  <a:spcPts val="0"/>
                </a:spcBef>
                <a:buNone/>
              </a:pPr>
              <a:r>
                <a:rPr lang="en-US" sz="1400" b="1" dirty="0">
                  <a:solidFill>
                    <a:srgbClr val="000000"/>
                  </a:solidFill>
                </a:rPr>
                <a:t>Operational and planned capture capacity expected to increase ~6x from 2024-30e</a:t>
              </a:r>
            </a:p>
          </p:txBody>
        </p:sp>
        <p:cxnSp>
          <p:nvCxnSpPr>
            <p:cNvPr id="14" name="btfpColumnHeaderBoxLine223027">
              <a:extLst>
                <a:ext uri="{FF2B5EF4-FFF2-40B4-BE49-F238E27FC236}">
                  <a16:creationId xmlns:a16="http://schemas.microsoft.com/office/drawing/2014/main" id="{5E41C626-ABCA-C800-770A-26A886BEA285}"/>
                </a:ext>
              </a:extLst>
            </p:cNvPr>
            <p:cNvCxnSpPr>
              <a:cxnSpLocks/>
            </p:cNvCxnSpPr>
            <p:nvPr/>
          </p:nvCxnSpPr>
          <p:spPr bwMode="gray">
            <a:xfrm>
              <a:off x="488952" y="1965105"/>
              <a:ext cx="4394197" cy="0"/>
            </a:xfrm>
            <a:prstGeom prst="line">
              <a:avLst/>
            </a:prstGeom>
            <a:ln w="9525" cap="flat" cmpd="sng" algn="ctr">
              <a:solidFill>
                <a:schemeClr val="tx1"/>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5E2F6770-A999-215A-F29D-AF2ED8CB6E4D}"/>
              </a:ext>
            </a:extLst>
          </p:cNvPr>
          <p:cNvSpPr/>
          <p:nvPr/>
        </p:nvSpPr>
        <p:spPr bwMode="gray">
          <a:xfrm>
            <a:off x="2912819" y="4576346"/>
            <a:ext cx="854319" cy="1335505"/>
          </a:xfrm>
          <a:prstGeom prst="rect">
            <a:avLst/>
          </a:prstGeom>
          <a:noFill/>
          <a:ln w="19050">
            <a:solidFill>
              <a:schemeClr val="accent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66" name="btfpCallout843070">
            <a:extLst>
              <a:ext uri="{FF2B5EF4-FFF2-40B4-BE49-F238E27FC236}">
                <a16:creationId xmlns:a16="http://schemas.microsoft.com/office/drawing/2014/main" id="{F0D2D05F-A2EA-9CF0-A83A-8D438AF795CD}"/>
              </a:ext>
            </a:extLst>
          </p:cNvPr>
          <p:cNvSpPr/>
          <p:nvPr>
            <p:custDataLst>
              <p:tags r:id="rId34"/>
            </p:custDataLst>
          </p:nvPr>
        </p:nvSpPr>
        <p:spPr bwMode="gray">
          <a:xfrm>
            <a:off x="3331474" y="2757630"/>
            <a:ext cx="2550319" cy="1068883"/>
          </a:xfrm>
          <a:prstGeom prst="wedgeRectCallout">
            <a:avLst>
              <a:gd name="adj1" fmla="val -43266"/>
              <a:gd name="adj2" fmla="val 77653"/>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lang="en-US" sz="1000" b="1" dirty="0">
                <a:solidFill>
                  <a:schemeClr val="bg1"/>
                </a:solidFill>
                <a:latin typeface="Arial"/>
              </a:rPr>
              <a:t>~8% of projects announced through 2024 are enhanced oil recovery, concentrated in the U.S. (~40% of the number of EOR projects); ~6% are offshore, concentrated in the EU and emerging especially in APAC.</a:t>
            </a:r>
            <a:endParaRPr kumimoji="0" lang="en-US" sz="1000" b="1" i="0" u="none" strike="noStrike" kern="1200" cap="none" spc="0" normalizeH="0" baseline="0" noProof="0" dirty="0">
              <a:ln>
                <a:noFill/>
              </a:ln>
              <a:solidFill>
                <a:schemeClr val="bg1"/>
              </a:solidFill>
              <a:effectLst/>
              <a:uLnTx/>
              <a:uFillTx/>
              <a:latin typeface="Arial"/>
              <a:ea typeface="+mn-ea"/>
              <a:cs typeface="+mn-cs"/>
            </a:endParaRPr>
          </a:p>
        </p:txBody>
      </p:sp>
      <p:sp>
        <p:nvSpPr>
          <p:cNvPr id="73" name="TextBox 72">
            <a:extLst>
              <a:ext uri="{FF2B5EF4-FFF2-40B4-BE49-F238E27FC236}">
                <a16:creationId xmlns:a16="http://schemas.microsoft.com/office/drawing/2014/main" id="{8827535D-9FA7-AC72-316A-01C1A238CD32}"/>
              </a:ext>
            </a:extLst>
          </p:cNvPr>
          <p:cNvSpPr txBox="1"/>
          <p:nvPr/>
        </p:nvSpPr>
        <p:spPr bwMode="gray">
          <a:xfrm>
            <a:off x="2401824" y="4119598"/>
            <a:ext cx="1792224" cy="380480"/>
          </a:xfrm>
          <a:prstGeom prst="rect">
            <a:avLst/>
          </a:prstGeom>
          <a:noFill/>
        </p:spPr>
        <p:txBody>
          <a:bodyPr wrap="square" lIns="36000" tIns="36000" rIns="36000" bIns="36000" rtlCol="0">
            <a:spAutoFit/>
          </a:bodyPr>
          <a:lstStyle/>
          <a:p>
            <a:pPr marL="0" indent="0" algn="ctr">
              <a:buNone/>
            </a:pPr>
            <a:r>
              <a:rPr lang="en-US" sz="1000" b="1" dirty="0">
                <a:solidFill>
                  <a:schemeClr val="accent5"/>
                </a:solidFill>
              </a:rPr>
              <a:t>~238 MtCO</a:t>
            </a:r>
            <a:r>
              <a:rPr lang="en-US" sz="1000" b="1" baseline="-25000" dirty="0">
                <a:solidFill>
                  <a:schemeClr val="accent5"/>
                </a:solidFill>
              </a:rPr>
              <a:t>2</a:t>
            </a:r>
            <a:r>
              <a:rPr lang="en-US" sz="1000" b="1" dirty="0">
                <a:solidFill>
                  <a:schemeClr val="accent5"/>
                </a:solidFill>
              </a:rPr>
              <a:t> per year marked planned/FID in 2024</a:t>
            </a:r>
          </a:p>
        </p:txBody>
      </p:sp>
    </p:spTree>
    <p:custDataLst>
      <p:tags r:id="rId1"/>
    </p:custDataLst>
    <p:extLst>
      <p:ext uri="{BB962C8B-B14F-4D97-AF65-F5344CB8AC3E}">
        <p14:creationId xmlns:p14="http://schemas.microsoft.com/office/powerpoint/2010/main" val="26329893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54618-8C5C-75DF-B382-51C575BFD229}"/>
            </a:ext>
          </a:extLst>
        </p:cNvPr>
        <p:cNvGrpSpPr/>
        <p:nvPr/>
      </p:nvGrpSpPr>
      <p:grpSpPr>
        <a:xfrm>
          <a:off x="0" y="0"/>
          <a:ext cx="0" cy="0"/>
          <a:chOff x="0" y="0"/>
          <a:chExt cx="0" cy="0"/>
        </a:xfrm>
      </p:grpSpPr>
      <p:graphicFrame>
        <p:nvGraphicFramePr>
          <p:cNvPr id="46" name="think-cell data - do not delete" hidden="1">
            <a:extLst>
              <a:ext uri="{FF2B5EF4-FFF2-40B4-BE49-F238E27FC236}">
                <a16:creationId xmlns:a16="http://schemas.microsoft.com/office/drawing/2014/main" id="{A8FF86C4-AAE4-6B3C-9DB7-DAE697D3E048}"/>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21" imgW="7772400" imgH="10058400" progId="TCLayout.ActiveDocument.1">
                  <p:embed/>
                </p:oleObj>
              </mc:Choice>
              <mc:Fallback>
                <p:oleObj name="think-cell Slide" r:id="rId21" imgW="7772400" imgH="10058400" progId="TCLayout.ActiveDocument.1">
                  <p:embed/>
                  <p:pic>
                    <p:nvPicPr>
                      <p:cNvPr id="46" name="think-cell data - do not delete" hidden="1">
                        <a:extLst>
                          <a:ext uri="{FF2B5EF4-FFF2-40B4-BE49-F238E27FC236}">
                            <a16:creationId xmlns:a16="http://schemas.microsoft.com/office/drawing/2014/main" id="{46920A02-1370-C3D4-C189-B2BA4EA8F4CB}"/>
                          </a:ext>
                        </a:extLst>
                      </p:cNvPr>
                      <p:cNvPicPr/>
                      <p:nvPr/>
                    </p:nvPicPr>
                    <p:blipFill>
                      <a:blip r:embed="rId22"/>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2D10C4E-D8C4-47D0-02F7-64B208C66742}"/>
              </a:ext>
            </a:extLst>
          </p:cNvPr>
          <p:cNvSpPr>
            <a:spLocks noGrp="1"/>
          </p:cNvSpPr>
          <p:nvPr>
            <p:ph type="title"/>
          </p:nvPr>
        </p:nvSpPr>
        <p:spPr/>
        <p:txBody>
          <a:bodyPr vert="horz">
            <a:normAutofit fontScale="90000"/>
          </a:bodyPr>
          <a:lstStyle/>
          <a:p>
            <a:r>
              <a:rPr lang="en-US" dirty="0"/>
              <a:t>Scaling CCUS requires coordinated action across technology development, policy support, infrastructure build-out, and market creation</a:t>
            </a:r>
          </a:p>
        </p:txBody>
      </p:sp>
      <p:sp>
        <p:nvSpPr>
          <p:cNvPr id="3" name="Title 5">
            <a:extLst>
              <a:ext uri="{FF2B5EF4-FFF2-40B4-BE49-F238E27FC236}">
                <a16:creationId xmlns:a16="http://schemas.microsoft.com/office/drawing/2014/main" id="{C3D009A2-43C3-80C6-DA41-FEFB942BE130}"/>
              </a:ext>
            </a:extLst>
          </p:cNvPr>
          <p:cNvSpPr txBox="1">
            <a:spLocks/>
          </p:cNvSpPr>
          <p:nvPr/>
        </p:nvSpPr>
        <p:spPr>
          <a:xfrm>
            <a:off x="330200" y="523318"/>
            <a:ext cx="11531600" cy="882788"/>
          </a:xfrm>
          <a:prstGeom prst="rect">
            <a:avLst/>
          </a:prstGeom>
        </p:spPr>
        <p:txBody>
          <a:bodyPr vert="horz" lIns="91440" tIns="0" rIns="91440" bIns="45720" rtlCol="0" anchor="t">
            <a:noAutofit/>
          </a:bodyPr>
          <a:lstStyle>
            <a:lvl1pPr algn="l" defTabSz="711200" rtl="0" eaLnBrk="1" latinLnBrk="0" hangingPunct="1">
              <a:lnSpc>
                <a:spcPct val="100000"/>
              </a:lnSpc>
              <a:spcBef>
                <a:spcPct val="0"/>
              </a:spcBef>
              <a:buNone/>
              <a:defRPr sz="2800" b="1" kern="1200" baseline="0">
                <a:solidFill>
                  <a:schemeClr val="tx1"/>
                </a:solidFill>
                <a:latin typeface="+mj-lt"/>
                <a:ea typeface="+mj-ea"/>
                <a:cs typeface="+mj-cs"/>
              </a:defRPr>
            </a:lvl1pPr>
          </a:lstStyle>
          <a:p>
            <a:endParaRPr lang="en-US"/>
          </a:p>
        </p:txBody>
      </p:sp>
      <p:grpSp>
        <p:nvGrpSpPr>
          <p:cNvPr id="4" name="btfpColumnHeaderBox423786">
            <a:extLst>
              <a:ext uri="{FF2B5EF4-FFF2-40B4-BE49-F238E27FC236}">
                <a16:creationId xmlns:a16="http://schemas.microsoft.com/office/drawing/2014/main" id="{B0011176-911B-CA22-6566-BA05F84D1C33}"/>
              </a:ext>
            </a:extLst>
          </p:cNvPr>
          <p:cNvGrpSpPr/>
          <p:nvPr>
            <p:custDataLst>
              <p:tags r:id="rId2"/>
            </p:custDataLst>
          </p:nvPr>
        </p:nvGrpSpPr>
        <p:grpSpPr>
          <a:xfrm>
            <a:off x="374676" y="1628965"/>
            <a:ext cx="3119752" cy="265845"/>
            <a:chOff x="330199" y="1679689"/>
            <a:chExt cx="3483505" cy="174857"/>
          </a:xfrm>
        </p:grpSpPr>
        <p:sp>
          <p:nvSpPr>
            <p:cNvPr id="5" name="btfpColumnHeaderBoxText423786">
              <a:extLst>
                <a:ext uri="{FF2B5EF4-FFF2-40B4-BE49-F238E27FC236}">
                  <a16:creationId xmlns:a16="http://schemas.microsoft.com/office/drawing/2014/main" id="{2819BE68-02D8-437F-87DA-77C100813250}"/>
                </a:ext>
              </a:extLst>
            </p:cNvPr>
            <p:cNvSpPr txBox="1"/>
            <p:nvPr/>
          </p:nvSpPr>
          <p:spPr bwMode="gray">
            <a:xfrm>
              <a:off x="330200" y="1679689"/>
              <a:ext cx="3483504" cy="169330"/>
            </a:xfrm>
            <a:prstGeom prst="rect">
              <a:avLst/>
            </a:prstGeom>
            <a:noFill/>
          </p:spPr>
          <p:txBody>
            <a:bodyPr vert="horz" wrap="square" lIns="36036" tIns="36036" rIns="36036" bIns="36036" rtlCol="0" anchor="b">
              <a:spAutoFit/>
            </a:bodyPr>
            <a:lstStyle/>
            <a:p>
              <a:r>
                <a:rPr lang="en-US" sz="1200" b="1" dirty="0">
                  <a:solidFill>
                    <a:srgbClr val="000000"/>
                  </a:solidFill>
                </a:rPr>
                <a:t>Point-source focus</a:t>
              </a:r>
            </a:p>
          </p:txBody>
        </p:sp>
        <p:cxnSp>
          <p:nvCxnSpPr>
            <p:cNvPr id="6" name="btfpColumnHeaderBoxLine423786">
              <a:extLst>
                <a:ext uri="{FF2B5EF4-FFF2-40B4-BE49-F238E27FC236}">
                  <a16:creationId xmlns:a16="http://schemas.microsoft.com/office/drawing/2014/main" id="{45E015F2-8518-2AAC-9D06-84F1B46EBEEF}"/>
                </a:ext>
              </a:extLst>
            </p:cNvPr>
            <p:cNvCxnSpPr>
              <a:cxnSpLocks/>
            </p:cNvCxnSpPr>
            <p:nvPr/>
          </p:nvCxnSpPr>
          <p:spPr bwMode="gray">
            <a:xfrm>
              <a:off x="330199" y="1852103"/>
              <a:ext cx="2756743" cy="2443"/>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7" name="btfpBulletedList826096">
            <a:extLst>
              <a:ext uri="{FF2B5EF4-FFF2-40B4-BE49-F238E27FC236}">
                <a16:creationId xmlns:a16="http://schemas.microsoft.com/office/drawing/2014/main" id="{C23C22C0-48A5-504A-FF4C-72F08D60524C}"/>
              </a:ext>
            </a:extLst>
          </p:cNvPr>
          <p:cNvSpPr txBox="1"/>
          <p:nvPr>
            <p:custDataLst>
              <p:tags r:id="rId3"/>
            </p:custDataLst>
          </p:nvPr>
        </p:nvSpPr>
        <p:spPr bwMode="gray">
          <a:xfrm>
            <a:off x="350917" y="3036094"/>
            <a:ext cx="2743200" cy="749812"/>
          </a:xfrm>
          <a:prstGeom prst="rect">
            <a:avLst/>
          </a:prstGeom>
          <a:noFill/>
        </p:spPr>
        <p:txBody>
          <a:bodyPr vert="horz" wrap="square" lIns="36000" tIns="36000" rIns="36000" bIns="36000" rtlCol="0">
            <a:spAutoFit/>
          </a:bodyPr>
          <a:lstStyle/>
          <a:p>
            <a:r>
              <a:rPr lang="en-US" sz="1100"/>
              <a:t>Focus deployment on ready-to-commercialize sectors with high CO₂ purity streams like cement and ammonia production where capture costs are lowest.</a:t>
            </a:r>
            <a:endParaRPr lang="en-US" sz="1100">
              <a:cs typeface="Arial"/>
            </a:endParaRPr>
          </a:p>
        </p:txBody>
      </p:sp>
      <p:sp>
        <p:nvSpPr>
          <p:cNvPr id="8" name="btfpNotesBox967513">
            <a:extLst>
              <a:ext uri="{FF2B5EF4-FFF2-40B4-BE49-F238E27FC236}">
                <a16:creationId xmlns:a16="http://schemas.microsoft.com/office/drawing/2014/main" id="{B4C97CF8-BC37-D833-F0CF-D072D94D91DC}"/>
              </a:ext>
            </a:extLst>
          </p:cNvPr>
          <p:cNvSpPr txBox="1"/>
          <p:nvPr>
            <p:custDataLst>
              <p:tags r:id="rId4"/>
            </p:custDataLst>
          </p:nvPr>
        </p:nvSpPr>
        <p:spPr bwMode="gray">
          <a:xfrm>
            <a:off x="330199" y="6149674"/>
            <a:ext cx="9029149" cy="615553"/>
          </a:xfrm>
          <a:prstGeom prst="rect">
            <a:avLst/>
          </a:prstGeom>
          <a:noFill/>
        </p:spPr>
        <p:txBody>
          <a:bodyPr vert="horz" wrap="square" lIns="0" tIns="0" rIns="0" bIns="0" rtlCol="0" anchor="b">
            <a:spAutoFit/>
          </a:bodyPr>
          <a:lstStyle/>
          <a:p>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endParaRPr lang="en-US" sz="800" dirty="0">
              <a:solidFill>
                <a:srgbClr val="000000"/>
              </a:solidFill>
              <a:latin typeface="Arial"/>
            </a:endParaRPr>
          </a:p>
          <a:p>
            <a:r>
              <a:rPr kumimoji="0" lang="en-US" sz="800" b="0" i="0" u="none" strike="noStrike" kern="1200" cap="none" spc="0" normalizeH="0" baseline="0" noProof="0" dirty="0">
                <a:ln>
                  <a:noFill/>
                </a:ln>
                <a:solidFill>
                  <a:srgbClr val="000000"/>
                </a:solidFill>
                <a:effectLst/>
                <a:uLnTx/>
                <a:uFillTx/>
                <a:latin typeface="Arial"/>
                <a:ea typeface="+mn-ea"/>
                <a:cs typeface="+mn-cs"/>
              </a:rPr>
              <a:t>Sources: </a:t>
            </a:r>
            <a:r>
              <a:rPr lang="en-US" sz="800" dirty="0"/>
              <a:t>IEA, </a:t>
            </a:r>
            <a:r>
              <a:rPr lang="en-US" sz="800" dirty="0">
                <a:hlinkClick r:id="rId23"/>
              </a:rPr>
              <a:t>CCUS in Clean Energy Transitions</a:t>
            </a:r>
            <a:r>
              <a:rPr lang="en-US" sz="800" dirty="0"/>
              <a:t> (2020); DOE, </a:t>
            </a:r>
            <a:r>
              <a:rPr lang="en-US" sz="800" dirty="0">
                <a:hlinkClick r:id="rId24"/>
              </a:rPr>
              <a:t>Pathways to Commercial Liftoff</a:t>
            </a:r>
            <a:r>
              <a:rPr lang="en-US" sz="800" dirty="0"/>
              <a:t> (2024); McKinsey, </a:t>
            </a:r>
            <a:r>
              <a:rPr lang="en-US" sz="800" dirty="0">
                <a:hlinkClick r:id="rId25"/>
              </a:rPr>
              <a:t>Scaling the CCUS industry to achieve net-zero emissions</a:t>
            </a:r>
            <a:r>
              <a:rPr lang="en-US" sz="800" dirty="0"/>
              <a:t> (2022); Global CCS Institute, </a:t>
            </a:r>
            <a:r>
              <a:rPr lang="en-US" sz="800" dirty="0">
                <a:hlinkClick r:id="rId26"/>
              </a:rPr>
              <a:t>Global Status Report</a:t>
            </a:r>
            <a:r>
              <a:rPr lang="en-US" sz="800" dirty="0"/>
              <a:t> (2024).</a:t>
            </a:r>
            <a:endParaRPr lang="en-US" altLang="ja-JP" sz="800" dirty="0">
              <a:solidFill>
                <a:srgbClr val="000000"/>
              </a:solidFill>
              <a:latin typeface="Arial"/>
            </a:endParaRPr>
          </a:p>
          <a:p>
            <a:pPr marL="0" indent="0">
              <a:spcBef>
                <a:spcPts val="0"/>
              </a:spcBef>
              <a:buNone/>
            </a:pP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lang="en-US" sz="800" dirty="0" err="1">
                <a:solidFill>
                  <a:srgbClr val="000000"/>
                </a:solidFill>
                <a:latin typeface="Arial"/>
              </a:rPr>
              <a:t>Maitreyi</a:t>
            </a:r>
            <a:r>
              <a:rPr lang="en-US" sz="800" dirty="0">
                <a:solidFill>
                  <a:srgbClr val="000000"/>
                </a:solidFill>
                <a:latin typeface="Arial"/>
              </a:rPr>
              <a:t> Menon,</a:t>
            </a:r>
            <a:r>
              <a:rPr kumimoji="0" lang="en-US" sz="800" b="0" i="0" u="none" strike="noStrike" kern="1200" cap="none" spc="0" normalizeH="0" baseline="0" noProof="0" dirty="0">
                <a:ln>
                  <a:noFill/>
                </a:ln>
                <a:solidFill>
                  <a:srgbClr val="000000"/>
                </a:solidFill>
                <a:effectLst/>
                <a:uLnTx/>
                <a:uFillTx/>
                <a:latin typeface="Arial"/>
                <a:ea typeface="+mn-ea"/>
                <a:cs typeface="+mn-cs"/>
              </a:rPr>
              <a:t> Hyae Ryung Kim, and </a:t>
            </a:r>
            <a:r>
              <a:rPr lang="en-US" sz="800" dirty="0">
                <a:solidFill>
                  <a:srgbClr val="000000"/>
                </a:solidFill>
                <a:hlinkClick r:id="rId27"/>
              </a:rPr>
              <a:t>Gernot Wagner</a:t>
            </a:r>
            <a:r>
              <a:rPr lang="en-US" sz="800" dirty="0">
                <a:solidFill>
                  <a:srgbClr val="000000"/>
                </a:solidFil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8"/>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29"/>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9" name="btfpColumnHeaderBox423786">
            <a:extLst>
              <a:ext uri="{FF2B5EF4-FFF2-40B4-BE49-F238E27FC236}">
                <a16:creationId xmlns:a16="http://schemas.microsoft.com/office/drawing/2014/main" id="{C333BB86-C7B9-D380-F731-8CECAC460C4B}"/>
              </a:ext>
            </a:extLst>
          </p:cNvPr>
          <p:cNvGrpSpPr/>
          <p:nvPr>
            <p:custDataLst>
              <p:tags r:id="rId5"/>
            </p:custDataLst>
          </p:nvPr>
        </p:nvGrpSpPr>
        <p:grpSpPr>
          <a:xfrm>
            <a:off x="3307137" y="1628959"/>
            <a:ext cx="3119751" cy="262132"/>
            <a:chOff x="330200" y="1679688"/>
            <a:chExt cx="3483504" cy="172415"/>
          </a:xfrm>
        </p:grpSpPr>
        <p:sp>
          <p:nvSpPr>
            <p:cNvPr id="10" name="btfpColumnHeaderBoxText423786">
              <a:extLst>
                <a:ext uri="{FF2B5EF4-FFF2-40B4-BE49-F238E27FC236}">
                  <a16:creationId xmlns:a16="http://schemas.microsoft.com/office/drawing/2014/main" id="{A5E2D9A4-D034-63F1-04E0-0D82EFDDBDC1}"/>
                </a:ext>
              </a:extLst>
            </p:cNvPr>
            <p:cNvSpPr txBox="1"/>
            <p:nvPr/>
          </p:nvSpPr>
          <p:spPr bwMode="gray">
            <a:xfrm>
              <a:off x="330200" y="1679688"/>
              <a:ext cx="3483504" cy="169331"/>
            </a:xfrm>
            <a:prstGeom prst="rect">
              <a:avLst/>
            </a:prstGeom>
            <a:noFill/>
          </p:spPr>
          <p:txBody>
            <a:bodyPr vert="horz" wrap="square" lIns="36036" tIns="36036" rIns="36036" bIns="36036" rtlCol="0" anchor="b">
              <a:spAutoFit/>
            </a:bodyPr>
            <a:lstStyle/>
            <a:p>
              <a:pPr marL="0" indent="0">
                <a:spcBef>
                  <a:spcPts val="0"/>
                </a:spcBef>
                <a:buNone/>
              </a:pPr>
              <a:r>
                <a:rPr lang="en-US" sz="1200" b="1">
                  <a:solidFill>
                    <a:srgbClr val="000000"/>
                  </a:solidFill>
                </a:rPr>
                <a:t>Tax credits and subsidies</a:t>
              </a:r>
              <a:endParaRPr lang="en-US" sz="1200" b="1" baseline="-25000">
                <a:solidFill>
                  <a:srgbClr val="000000"/>
                </a:solidFill>
              </a:endParaRPr>
            </a:p>
          </p:txBody>
        </p:sp>
        <p:cxnSp>
          <p:nvCxnSpPr>
            <p:cNvPr id="11" name="btfpColumnHeaderBoxLine423786">
              <a:extLst>
                <a:ext uri="{FF2B5EF4-FFF2-40B4-BE49-F238E27FC236}">
                  <a16:creationId xmlns:a16="http://schemas.microsoft.com/office/drawing/2014/main" id="{1F735835-D65E-AB87-44E6-93C0D0AD1744}"/>
                </a:ext>
              </a:extLst>
            </p:cNvPr>
            <p:cNvCxnSpPr/>
            <p:nvPr/>
          </p:nvCxnSpPr>
          <p:spPr bwMode="gray">
            <a:xfrm>
              <a:off x="330200" y="1852103"/>
              <a:ext cx="2756744"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12" name="btfpColumnHeaderBox423786">
            <a:extLst>
              <a:ext uri="{FF2B5EF4-FFF2-40B4-BE49-F238E27FC236}">
                <a16:creationId xmlns:a16="http://schemas.microsoft.com/office/drawing/2014/main" id="{161468C9-6D0F-AEA1-2DC5-AC2993760A18}"/>
              </a:ext>
            </a:extLst>
          </p:cNvPr>
          <p:cNvGrpSpPr/>
          <p:nvPr>
            <p:custDataLst>
              <p:tags r:id="rId6"/>
            </p:custDataLst>
          </p:nvPr>
        </p:nvGrpSpPr>
        <p:grpSpPr>
          <a:xfrm>
            <a:off x="6239597" y="1628959"/>
            <a:ext cx="3119751" cy="262132"/>
            <a:chOff x="330200" y="1679688"/>
            <a:chExt cx="3483504" cy="172415"/>
          </a:xfrm>
        </p:grpSpPr>
        <p:sp>
          <p:nvSpPr>
            <p:cNvPr id="13" name="btfpColumnHeaderBoxText423786">
              <a:extLst>
                <a:ext uri="{FF2B5EF4-FFF2-40B4-BE49-F238E27FC236}">
                  <a16:creationId xmlns:a16="http://schemas.microsoft.com/office/drawing/2014/main" id="{BFFA33CB-7BC2-3115-17DF-ED30F00FAA8A}"/>
                </a:ext>
              </a:extLst>
            </p:cNvPr>
            <p:cNvSpPr txBox="1"/>
            <p:nvPr/>
          </p:nvSpPr>
          <p:spPr bwMode="gray">
            <a:xfrm>
              <a:off x="330200" y="1679688"/>
              <a:ext cx="3483504" cy="169330"/>
            </a:xfrm>
            <a:prstGeom prst="rect">
              <a:avLst/>
            </a:prstGeom>
            <a:noFill/>
          </p:spPr>
          <p:txBody>
            <a:bodyPr vert="horz" wrap="square" lIns="36036" tIns="36036" rIns="36036" bIns="36036" rtlCol="0" anchor="b">
              <a:spAutoFit/>
            </a:bodyPr>
            <a:lstStyle/>
            <a:p>
              <a:r>
                <a:rPr lang="en-US" sz="1200" b="1" dirty="0"/>
                <a:t>Regional hubs</a:t>
              </a:r>
              <a:endParaRPr lang="en-US" sz="1200" b="1" baseline="-25000" dirty="0">
                <a:solidFill>
                  <a:srgbClr val="000000"/>
                </a:solidFill>
              </a:endParaRPr>
            </a:p>
          </p:txBody>
        </p:sp>
        <p:cxnSp>
          <p:nvCxnSpPr>
            <p:cNvPr id="14" name="btfpColumnHeaderBoxLine423786">
              <a:extLst>
                <a:ext uri="{FF2B5EF4-FFF2-40B4-BE49-F238E27FC236}">
                  <a16:creationId xmlns:a16="http://schemas.microsoft.com/office/drawing/2014/main" id="{5135605B-6D1C-BF0A-7B17-4A76CFE8275F}"/>
                </a:ext>
              </a:extLst>
            </p:cNvPr>
            <p:cNvCxnSpPr/>
            <p:nvPr/>
          </p:nvCxnSpPr>
          <p:spPr bwMode="gray">
            <a:xfrm>
              <a:off x="330200" y="1852103"/>
              <a:ext cx="2756744"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15" name="btfpColumnHeaderBox423786">
            <a:extLst>
              <a:ext uri="{FF2B5EF4-FFF2-40B4-BE49-F238E27FC236}">
                <a16:creationId xmlns:a16="http://schemas.microsoft.com/office/drawing/2014/main" id="{9A312DEC-4692-43A2-8CEC-A63C0A4FE955}"/>
              </a:ext>
            </a:extLst>
          </p:cNvPr>
          <p:cNvGrpSpPr/>
          <p:nvPr>
            <p:custDataLst>
              <p:tags r:id="rId7"/>
            </p:custDataLst>
          </p:nvPr>
        </p:nvGrpSpPr>
        <p:grpSpPr>
          <a:xfrm>
            <a:off x="9172056" y="1628959"/>
            <a:ext cx="3244442" cy="262132"/>
            <a:chOff x="330200" y="1679688"/>
            <a:chExt cx="3622734" cy="172415"/>
          </a:xfrm>
        </p:grpSpPr>
        <p:sp>
          <p:nvSpPr>
            <p:cNvPr id="16" name="btfpColumnHeaderBoxText423786">
              <a:extLst>
                <a:ext uri="{FF2B5EF4-FFF2-40B4-BE49-F238E27FC236}">
                  <a16:creationId xmlns:a16="http://schemas.microsoft.com/office/drawing/2014/main" id="{C7B26D67-6B70-20F0-BFDC-EB31F4700EFE}"/>
                </a:ext>
              </a:extLst>
            </p:cNvPr>
            <p:cNvSpPr txBox="1"/>
            <p:nvPr/>
          </p:nvSpPr>
          <p:spPr bwMode="gray">
            <a:xfrm>
              <a:off x="330200" y="1679688"/>
              <a:ext cx="3622734" cy="169331"/>
            </a:xfrm>
            <a:prstGeom prst="rect">
              <a:avLst/>
            </a:prstGeom>
            <a:noFill/>
          </p:spPr>
          <p:txBody>
            <a:bodyPr vert="horz" wrap="square" lIns="36036" tIns="36036" rIns="36036" bIns="36036" rtlCol="0" anchor="b">
              <a:spAutoFit/>
            </a:bodyPr>
            <a:lstStyle/>
            <a:p>
              <a:pPr marL="0" indent="0">
                <a:spcBef>
                  <a:spcPts val="0"/>
                </a:spcBef>
                <a:buNone/>
              </a:pPr>
              <a:r>
                <a:rPr lang="en-US" sz="1200" b="1" dirty="0">
                  <a:solidFill>
                    <a:srgbClr val="000000"/>
                  </a:solidFill>
                </a:rPr>
                <a:t>Green public procurement </a:t>
              </a:r>
              <a:endParaRPr lang="en-US" sz="1200" b="1" baseline="-25000" dirty="0">
                <a:solidFill>
                  <a:srgbClr val="000000"/>
                </a:solidFill>
              </a:endParaRPr>
            </a:p>
          </p:txBody>
        </p:sp>
        <p:cxnSp>
          <p:nvCxnSpPr>
            <p:cNvPr id="17" name="btfpColumnHeaderBoxLine423786">
              <a:extLst>
                <a:ext uri="{FF2B5EF4-FFF2-40B4-BE49-F238E27FC236}">
                  <a16:creationId xmlns:a16="http://schemas.microsoft.com/office/drawing/2014/main" id="{9E54D5A0-DE50-365B-1C64-D53DA45CD53A}"/>
                </a:ext>
              </a:extLst>
            </p:cNvPr>
            <p:cNvCxnSpPr/>
            <p:nvPr/>
          </p:nvCxnSpPr>
          <p:spPr bwMode="gray">
            <a:xfrm>
              <a:off x="330200" y="1852103"/>
              <a:ext cx="2756744"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18" name="btfpColumnHeaderBox423786">
            <a:extLst>
              <a:ext uri="{FF2B5EF4-FFF2-40B4-BE49-F238E27FC236}">
                <a16:creationId xmlns:a16="http://schemas.microsoft.com/office/drawing/2014/main" id="{C0169B85-1946-933E-E4C2-9000CDB1E229}"/>
              </a:ext>
            </a:extLst>
          </p:cNvPr>
          <p:cNvGrpSpPr/>
          <p:nvPr>
            <p:custDataLst>
              <p:tags r:id="rId8"/>
            </p:custDataLst>
          </p:nvPr>
        </p:nvGrpSpPr>
        <p:grpSpPr>
          <a:xfrm>
            <a:off x="3305279" y="4051556"/>
            <a:ext cx="3119751" cy="262131"/>
            <a:chOff x="330200" y="1679688"/>
            <a:chExt cx="3483504" cy="172415"/>
          </a:xfrm>
        </p:grpSpPr>
        <p:sp>
          <p:nvSpPr>
            <p:cNvPr id="19" name="btfpColumnHeaderBoxText423786">
              <a:extLst>
                <a:ext uri="{FF2B5EF4-FFF2-40B4-BE49-F238E27FC236}">
                  <a16:creationId xmlns:a16="http://schemas.microsoft.com/office/drawing/2014/main" id="{573C01F8-9A77-7593-77A5-A795FFCFBF44}"/>
                </a:ext>
              </a:extLst>
            </p:cNvPr>
            <p:cNvSpPr txBox="1"/>
            <p:nvPr/>
          </p:nvSpPr>
          <p:spPr bwMode="gray">
            <a:xfrm>
              <a:off x="330200" y="1679688"/>
              <a:ext cx="3483504" cy="169331"/>
            </a:xfrm>
            <a:prstGeom prst="rect">
              <a:avLst/>
            </a:prstGeom>
            <a:noFill/>
          </p:spPr>
          <p:txBody>
            <a:bodyPr vert="horz" wrap="square" lIns="36036" tIns="36036" rIns="36036" bIns="36036" rtlCol="0" anchor="b">
              <a:spAutoFit/>
            </a:bodyPr>
            <a:lstStyle/>
            <a:p>
              <a:pPr marL="0" indent="0">
                <a:spcBef>
                  <a:spcPts val="0"/>
                </a:spcBef>
                <a:buNone/>
              </a:pPr>
              <a:r>
                <a:rPr lang="en-US" sz="1200" b="1" dirty="0">
                  <a:solidFill>
                    <a:srgbClr val="000000"/>
                  </a:solidFill>
                </a:rPr>
                <a:t>Carbon pricing</a:t>
              </a:r>
              <a:endParaRPr lang="en-US" sz="1200" b="1" baseline="-25000" dirty="0">
                <a:solidFill>
                  <a:srgbClr val="000000"/>
                </a:solidFill>
              </a:endParaRPr>
            </a:p>
          </p:txBody>
        </p:sp>
        <p:cxnSp>
          <p:nvCxnSpPr>
            <p:cNvPr id="20" name="btfpColumnHeaderBoxLine423786">
              <a:extLst>
                <a:ext uri="{FF2B5EF4-FFF2-40B4-BE49-F238E27FC236}">
                  <a16:creationId xmlns:a16="http://schemas.microsoft.com/office/drawing/2014/main" id="{C5FD9676-F126-C50D-08F2-0EEF897F663D}"/>
                </a:ext>
              </a:extLst>
            </p:cNvPr>
            <p:cNvCxnSpPr/>
            <p:nvPr/>
          </p:nvCxnSpPr>
          <p:spPr bwMode="gray">
            <a:xfrm>
              <a:off x="330200" y="1852103"/>
              <a:ext cx="2756744"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21" name="btfpColumnHeaderBox423786">
            <a:extLst>
              <a:ext uri="{FF2B5EF4-FFF2-40B4-BE49-F238E27FC236}">
                <a16:creationId xmlns:a16="http://schemas.microsoft.com/office/drawing/2014/main" id="{CB9186B6-326B-0352-0B17-C47CD7447843}"/>
              </a:ext>
            </a:extLst>
          </p:cNvPr>
          <p:cNvGrpSpPr/>
          <p:nvPr>
            <p:custDataLst>
              <p:tags r:id="rId9"/>
            </p:custDataLst>
          </p:nvPr>
        </p:nvGrpSpPr>
        <p:grpSpPr>
          <a:xfrm>
            <a:off x="374676" y="4044122"/>
            <a:ext cx="3119751" cy="262132"/>
            <a:chOff x="330200" y="1679688"/>
            <a:chExt cx="3483504" cy="172415"/>
          </a:xfrm>
        </p:grpSpPr>
        <p:sp>
          <p:nvSpPr>
            <p:cNvPr id="22" name="btfpColumnHeaderBoxText423786">
              <a:extLst>
                <a:ext uri="{FF2B5EF4-FFF2-40B4-BE49-F238E27FC236}">
                  <a16:creationId xmlns:a16="http://schemas.microsoft.com/office/drawing/2014/main" id="{206418B8-5FF9-C39C-3AED-E69F5A2F3684}"/>
                </a:ext>
              </a:extLst>
            </p:cNvPr>
            <p:cNvSpPr txBox="1"/>
            <p:nvPr/>
          </p:nvSpPr>
          <p:spPr bwMode="gray">
            <a:xfrm>
              <a:off x="330200" y="1679688"/>
              <a:ext cx="3483504" cy="169330"/>
            </a:xfrm>
            <a:prstGeom prst="rect">
              <a:avLst/>
            </a:prstGeom>
            <a:noFill/>
          </p:spPr>
          <p:txBody>
            <a:bodyPr vert="horz" wrap="square" lIns="36036" tIns="36036" rIns="36036" bIns="36036" rtlCol="0" anchor="b">
              <a:spAutoFit/>
            </a:bodyPr>
            <a:lstStyle/>
            <a:p>
              <a:r>
                <a:rPr lang="en-US" sz="1200" b="1" dirty="0"/>
                <a:t>R&amp;D investment</a:t>
              </a:r>
              <a:endParaRPr lang="en-US" sz="1200" b="1" baseline="-25000" dirty="0">
                <a:solidFill>
                  <a:srgbClr val="000000"/>
                </a:solidFill>
              </a:endParaRPr>
            </a:p>
          </p:txBody>
        </p:sp>
        <p:cxnSp>
          <p:nvCxnSpPr>
            <p:cNvPr id="23" name="btfpColumnHeaderBoxLine423786">
              <a:extLst>
                <a:ext uri="{FF2B5EF4-FFF2-40B4-BE49-F238E27FC236}">
                  <a16:creationId xmlns:a16="http://schemas.microsoft.com/office/drawing/2014/main" id="{2AF34AAB-D4C2-3FE7-4AFC-F495912DF3FC}"/>
                </a:ext>
              </a:extLst>
            </p:cNvPr>
            <p:cNvCxnSpPr/>
            <p:nvPr/>
          </p:nvCxnSpPr>
          <p:spPr bwMode="gray">
            <a:xfrm>
              <a:off x="330200" y="1852103"/>
              <a:ext cx="2756744"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24" name="btfpBulletedList826096">
            <a:extLst>
              <a:ext uri="{FF2B5EF4-FFF2-40B4-BE49-F238E27FC236}">
                <a16:creationId xmlns:a16="http://schemas.microsoft.com/office/drawing/2014/main" id="{C387FC48-9C60-4D40-BDAF-B6D100D3616E}"/>
              </a:ext>
            </a:extLst>
          </p:cNvPr>
          <p:cNvSpPr txBox="1"/>
          <p:nvPr>
            <p:custDataLst>
              <p:tags r:id="rId10"/>
            </p:custDataLst>
          </p:nvPr>
        </p:nvSpPr>
        <p:spPr bwMode="gray">
          <a:xfrm>
            <a:off x="9166486" y="3036094"/>
            <a:ext cx="2743200" cy="749812"/>
          </a:xfrm>
          <a:prstGeom prst="rect">
            <a:avLst/>
          </a:prstGeom>
          <a:noFill/>
        </p:spPr>
        <p:txBody>
          <a:bodyPr vert="horz" wrap="square" lIns="36000" tIns="36000" rIns="36000" bIns="36000" rtlCol="0">
            <a:spAutoFit/>
          </a:bodyPr>
          <a:lstStyle/>
          <a:p>
            <a:r>
              <a:rPr lang="en-US" sz="1100"/>
              <a:t>Establish government purchasing programs for low-carbon cement, steel, and fuels to create early demand for CCUS-enabled products.</a:t>
            </a:r>
            <a:endParaRPr lang="en-US" sz="1100">
              <a:cs typeface="Arial"/>
            </a:endParaRPr>
          </a:p>
        </p:txBody>
      </p:sp>
      <p:sp>
        <p:nvSpPr>
          <p:cNvPr id="25" name="btfpBulletedList826096">
            <a:extLst>
              <a:ext uri="{FF2B5EF4-FFF2-40B4-BE49-F238E27FC236}">
                <a16:creationId xmlns:a16="http://schemas.microsoft.com/office/drawing/2014/main" id="{E551DFA8-A70A-C879-EEC7-1504D78C94C5}"/>
              </a:ext>
            </a:extLst>
          </p:cNvPr>
          <p:cNvSpPr txBox="1"/>
          <p:nvPr>
            <p:custDataLst>
              <p:tags r:id="rId11"/>
            </p:custDataLst>
          </p:nvPr>
        </p:nvSpPr>
        <p:spPr bwMode="gray">
          <a:xfrm>
            <a:off x="350917" y="5462984"/>
            <a:ext cx="2743200" cy="749812"/>
          </a:xfrm>
          <a:prstGeom prst="rect">
            <a:avLst/>
          </a:prstGeom>
          <a:noFill/>
        </p:spPr>
        <p:txBody>
          <a:bodyPr vert="horz" wrap="square" lIns="36000" tIns="36000" rIns="36000" bIns="36000" rtlCol="0">
            <a:spAutoFit/>
          </a:bodyPr>
          <a:lstStyle/>
          <a:p>
            <a:r>
              <a:rPr lang="en-US" sz="1100" dirty="0"/>
              <a:t>Accelerate cost reduction in high-potential technologies through targeted research, with DAC costs needing to drop from $600-$1,200 to &lt;$100/ton by 2030.</a:t>
            </a:r>
            <a:endParaRPr lang="en-US" sz="1100" dirty="0">
              <a:cs typeface="Arial"/>
            </a:endParaRPr>
          </a:p>
        </p:txBody>
      </p:sp>
      <p:sp>
        <p:nvSpPr>
          <p:cNvPr id="26" name="btfpBulletedList826096">
            <a:extLst>
              <a:ext uri="{FF2B5EF4-FFF2-40B4-BE49-F238E27FC236}">
                <a16:creationId xmlns:a16="http://schemas.microsoft.com/office/drawing/2014/main" id="{B08B0FB2-B85F-09C2-F031-A1697DB6F345}"/>
              </a:ext>
            </a:extLst>
          </p:cNvPr>
          <p:cNvSpPr txBox="1"/>
          <p:nvPr>
            <p:custDataLst>
              <p:tags r:id="rId12"/>
            </p:custDataLst>
          </p:nvPr>
        </p:nvSpPr>
        <p:spPr bwMode="gray">
          <a:xfrm>
            <a:off x="3305279" y="5462984"/>
            <a:ext cx="2743200" cy="749812"/>
          </a:xfrm>
          <a:prstGeom prst="rect">
            <a:avLst/>
          </a:prstGeom>
          <a:noFill/>
        </p:spPr>
        <p:txBody>
          <a:bodyPr vert="horz" wrap="square" lIns="36000" tIns="36000" rIns="36000" bIns="36000" rtlCol="0">
            <a:spAutoFit/>
          </a:bodyPr>
          <a:lstStyle/>
          <a:p>
            <a:r>
              <a:rPr lang="en-US" sz="1100" dirty="0"/>
              <a:t>Implement robust carbon pricing mechanisms and border adjustments to create economic incentives for CCUS adoption across industries.</a:t>
            </a:r>
            <a:endParaRPr lang="en-US" sz="1100" dirty="0">
              <a:cs typeface="Arial"/>
            </a:endParaRPr>
          </a:p>
        </p:txBody>
      </p:sp>
      <p:sp>
        <p:nvSpPr>
          <p:cNvPr id="27" name="btfpBulletedList826096">
            <a:extLst>
              <a:ext uri="{FF2B5EF4-FFF2-40B4-BE49-F238E27FC236}">
                <a16:creationId xmlns:a16="http://schemas.microsoft.com/office/drawing/2014/main" id="{F6B99E23-E8E7-CDAB-5C7F-997EF50F1D5C}"/>
              </a:ext>
            </a:extLst>
          </p:cNvPr>
          <p:cNvSpPr txBox="1"/>
          <p:nvPr>
            <p:custDataLst>
              <p:tags r:id="rId13"/>
            </p:custDataLst>
          </p:nvPr>
        </p:nvSpPr>
        <p:spPr bwMode="gray">
          <a:xfrm>
            <a:off x="3305279" y="3036094"/>
            <a:ext cx="2743200" cy="749812"/>
          </a:xfrm>
          <a:prstGeom prst="rect">
            <a:avLst/>
          </a:prstGeom>
          <a:noFill/>
        </p:spPr>
        <p:txBody>
          <a:bodyPr vert="horz" wrap="square" lIns="36000" tIns="36000" rIns="36000" bIns="36000" rtlCol="0">
            <a:spAutoFit/>
          </a:bodyPr>
          <a:lstStyle/>
          <a:p>
            <a:r>
              <a:rPr lang="en-US" sz="1100"/>
              <a:t>Extend and enhance programs like 45Q credits ($85/ton storage, $180/ton DAC) while ensuring policy stability across political transitions.</a:t>
            </a:r>
            <a:endParaRPr lang="en-US" sz="1100">
              <a:cs typeface="Arial"/>
            </a:endParaRPr>
          </a:p>
        </p:txBody>
      </p:sp>
      <p:sp>
        <p:nvSpPr>
          <p:cNvPr id="28" name="btfpBulletedList826096">
            <a:extLst>
              <a:ext uri="{FF2B5EF4-FFF2-40B4-BE49-F238E27FC236}">
                <a16:creationId xmlns:a16="http://schemas.microsoft.com/office/drawing/2014/main" id="{2165E432-AE78-8257-9D09-6BEE94D5B7AD}"/>
              </a:ext>
            </a:extLst>
          </p:cNvPr>
          <p:cNvSpPr txBox="1"/>
          <p:nvPr>
            <p:custDataLst>
              <p:tags r:id="rId14"/>
            </p:custDataLst>
          </p:nvPr>
        </p:nvSpPr>
        <p:spPr bwMode="gray">
          <a:xfrm>
            <a:off x="6240696" y="3036094"/>
            <a:ext cx="2743200" cy="749812"/>
          </a:xfrm>
          <a:prstGeom prst="rect">
            <a:avLst/>
          </a:prstGeom>
          <a:noFill/>
        </p:spPr>
        <p:txBody>
          <a:bodyPr vert="horz" wrap="square" lIns="36000" tIns="36000" rIns="36000" bIns="36000" rtlCol="0">
            <a:spAutoFit/>
          </a:bodyPr>
          <a:lstStyle/>
          <a:p>
            <a:r>
              <a:rPr lang="en-US" sz="1100"/>
              <a:t>Develop shared transport and storage infrastructure through coordinated regional clusters to achieve economies of scale and reduce per-project costs.</a:t>
            </a:r>
            <a:endParaRPr lang="en-US" sz="1100">
              <a:cs typeface="Arial"/>
            </a:endParaRPr>
          </a:p>
        </p:txBody>
      </p:sp>
      <p:pic>
        <p:nvPicPr>
          <p:cNvPr id="29" name="Picture 28">
            <a:extLst>
              <a:ext uri="{FF2B5EF4-FFF2-40B4-BE49-F238E27FC236}">
                <a16:creationId xmlns:a16="http://schemas.microsoft.com/office/drawing/2014/main" id="{27D99109-49F0-3920-33C8-0B41CF1A2E6E}"/>
              </a:ext>
            </a:extLst>
          </p:cNvPr>
          <p:cNvPicPr>
            <a:picLocks noChangeAspect="1"/>
          </p:cNvPicPr>
          <p:nvPr/>
        </p:nvPicPr>
        <p:blipFill rotWithShape="1">
          <a:blip r:embed="rId30" cstate="email">
            <a:extLst>
              <a:ext uri="{28A0092B-C50C-407E-A947-70E740481C1C}">
                <a14:useLocalDpi xmlns:a14="http://schemas.microsoft.com/office/drawing/2010/main"/>
              </a:ext>
            </a:extLst>
          </a:blip>
          <a:srcRect/>
          <a:stretch/>
        </p:blipFill>
        <p:spPr>
          <a:xfrm>
            <a:off x="4266146" y="2069875"/>
            <a:ext cx="821467" cy="738080"/>
          </a:xfrm>
          <a:prstGeom prst="rect">
            <a:avLst/>
          </a:prstGeom>
        </p:spPr>
      </p:pic>
      <p:grpSp>
        <p:nvGrpSpPr>
          <p:cNvPr id="33" name="btfpColumnHeaderBox423786">
            <a:extLst>
              <a:ext uri="{FF2B5EF4-FFF2-40B4-BE49-F238E27FC236}">
                <a16:creationId xmlns:a16="http://schemas.microsoft.com/office/drawing/2014/main" id="{4A438669-6ECE-B4B0-FFDC-CED793CE98C8}"/>
              </a:ext>
            </a:extLst>
          </p:cNvPr>
          <p:cNvGrpSpPr/>
          <p:nvPr>
            <p:custDataLst>
              <p:tags r:id="rId15"/>
            </p:custDataLst>
          </p:nvPr>
        </p:nvGrpSpPr>
        <p:grpSpPr>
          <a:xfrm>
            <a:off x="6245511" y="4054607"/>
            <a:ext cx="3119751" cy="262131"/>
            <a:chOff x="330200" y="1679688"/>
            <a:chExt cx="3483504" cy="172415"/>
          </a:xfrm>
        </p:grpSpPr>
        <p:sp>
          <p:nvSpPr>
            <p:cNvPr id="34" name="btfpColumnHeaderBoxText423786">
              <a:extLst>
                <a:ext uri="{FF2B5EF4-FFF2-40B4-BE49-F238E27FC236}">
                  <a16:creationId xmlns:a16="http://schemas.microsoft.com/office/drawing/2014/main" id="{9AD25F5B-E14D-C532-CDAC-BE8F93D640FC}"/>
                </a:ext>
              </a:extLst>
            </p:cNvPr>
            <p:cNvSpPr txBox="1"/>
            <p:nvPr/>
          </p:nvSpPr>
          <p:spPr bwMode="gray">
            <a:xfrm>
              <a:off x="330200" y="1679688"/>
              <a:ext cx="3483504" cy="169331"/>
            </a:xfrm>
            <a:prstGeom prst="rect">
              <a:avLst/>
            </a:prstGeom>
            <a:noFill/>
          </p:spPr>
          <p:txBody>
            <a:bodyPr vert="horz" wrap="square" lIns="36036" tIns="36036" rIns="36036" bIns="36036" rtlCol="0" anchor="b">
              <a:spAutoFit/>
            </a:bodyPr>
            <a:lstStyle/>
            <a:p>
              <a:r>
                <a:rPr lang="en-US" sz="1200" b="1" dirty="0"/>
                <a:t>Pipeline networks</a:t>
              </a:r>
              <a:endParaRPr lang="en-US" sz="1200" b="1" baseline="-25000" dirty="0">
                <a:solidFill>
                  <a:srgbClr val="000000"/>
                </a:solidFill>
              </a:endParaRPr>
            </a:p>
          </p:txBody>
        </p:sp>
        <p:cxnSp>
          <p:nvCxnSpPr>
            <p:cNvPr id="35" name="btfpColumnHeaderBoxLine423786">
              <a:extLst>
                <a:ext uri="{FF2B5EF4-FFF2-40B4-BE49-F238E27FC236}">
                  <a16:creationId xmlns:a16="http://schemas.microsoft.com/office/drawing/2014/main" id="{9BC4AEA6-FC16-851F-AA28-9F6257B07D4B}"/>
                </a:ext>
              </a:extLst>
            </p:cNvPr>
            <p:cNvCxnSpPr/>
            <p:nvPr/>
          </p:nvCxnSpPr>
          <p:spPr bwMode="gray">
            <a:xfrm>
              <a:off x="330200" y="1852103"/>
              <a:ext cx="2756744"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36" name="btfpBulletedList826096">
            <a:extLst>
              <a:ext uri="{FF2B5EF4-FFF2-40B4-BE49-F238E27FC236}">
                <a16:creationId xmlns:a16="http://schemas.microsoft.com/office/drawing/2014/main" id="{608C8C88-1E37-25E1-0A50-E8CC66F482E3}"/>
              </a:ext>
            </a:extLst>
          </p:cNvPr>
          <p:cNvSpPr txBox="1"/>
          <p:nvPr>
            <p:custDataLst>
              <p:tags r:id="rId16"/>
            </p:custDataLst>
          </p:nvPr>
        </p:nvSpPr>
        <p:spPr bwMode="gray">
          <a:xfrm>
            <a:off x="6240696" y="5462984"/>
            <a:ext cx="2743200" cy="749812"/>
          </a:xfrm>
          <a:prstGeom prst="rect">
            <a:avLst/>
          </a:prstGeom>
          <a:noFill/>
        </p:spPr>
        <p:txBody>
          <a:bodyPr vert="horz" wrap="square" lIns="36000" tIns="36000" rIns="36000" bIns="36000" rtlCol="0">
            <a:spAutoFit/>
          </a:bodyPr>
          <a:lstStyle/>
          <a:p>
            <a:r>
              <a:rPr lang="en-US" sz="1100" dirty="0"/>
              <a:t>Build dedicated CO₂ pipeline infrastructure, leveraging existing oil and gas assets where possible to minimize capital requirements.</a:t>
            </a:r>
            <a:endParaRPr lang="en-US" sz="1100" dirty="0">
              <a:cs typeface="Arial"/>
            </a:endParaRPr>
          </a:p>
        </p:txBody>
      </p:sp>
      <p:sp>
        <p:nvSpPr>
          <p:cNvPr id="37" name="btfpBulletedList826096">
            <a:extLst>
              <a:ext uri="{FF2B5EF4-FFF2-40B4-BE49-F238E27FC236}">
                <a16:creationId xmlns:a16="http://schemas.microsoft.com/office/drawing/2014/main" id="{7A5EE913-0F97-418A-1453-1E91FF8BACDA}"/>
              </a:ext>
            </a:extLst>
          </p:cNvPr>
          <p:cNvSpPr txBox="1"/>
          <p:nvPr>
            <p:custDataLst>
              <p:tags r:id="rId17"/>
            </p:custDataLst>
          </p:nvPr>
        </p:nvSpPr>
        <p:spPr bwMode="gray">
          <a:xfrm>
            <a:off x="9166486" y="5462984"/>
            <a:ext cx="2743200" cy="749812"/>
          </a:xfrm>
          <a:prstGeom prst="rect">
            <a:avLst/>
          </a:prstGeom>
          <a:noFill/>
        </p:spPr>
        <p:txBody>
          <a:bodyPr vert="horz" wrap="square" lIns="36000" tIns="36000" rIns="36000" bIns="36000" rtlCol="0">
            <a:spAutoFit/>
          </a:bodyPr>
          <a:lstStyle/>
          <a:p>
            <a:r>
              <a:rPr lang="en-US" sz="1100"/>
              <a:t>Set mandatory emission reduction targets for hard-to-abate sectors, making CCUS economically necessary rather than voluntary.</a:t>
            </a:r>
            <a:endParaRPr lang="en-US" sz="1100">
              <a:cs typeface="Arial"/>
            </a:endParaRPr>
          </a:p>
        </p:txBody>
      </p:sp>
      <p:pic>
        <p:nvPicPr>
          <p:cNvPr id="38" name="Graphic 37" descr="Contract outline">
            <a:extLst>
              <a:ext uri="{FF2B5EF4-FFF2-40B4-BE49-F238E27FC236}">
                <a16:creationId xmlns:a16="http://schemas.microsoft.com/office/drawing/2014/main" id="{0563A8FB-A91D-1C6D-4FA7-BBCFA6035B0C}"/>
              </a:ext>
            </a:extLst>
          </p:cNvPr>
          <p:cNvPicPr>
            <a:picLocks noChangeAspect="1"/>
          </p:cNvPicPr>
          <p:nvPr/>
        </p:nvPicPr>
        <p:blipFill>
          <a:blip r:embed="rId31" cstate="email">
            <a:extLst>
              <a:ext uri="{28A0092B-C50C-407E-A947-70E740481C1C}">
                <a14:useLocalDpi xmlns:a14="http://schemas.microsoft.com/office/drawing/2010/main"/>
              </a:ext>
              <a:ext uri="{96DAC541-7B7A-43D3-8B79-37D633B846F1}">
                <asvg:svgBlip xmlns:asvg="http://schemas.microsoft.com/office/drawing/2016/SVG/main" r:embed="rId32"/>
              </a:ext>
            </a:extLst>
          </a:blip>
          <a:stretch>
            <a:fillRect/>
          </a:stretch>
        </p:blipFill>
        <p:spPr>
          <a:xfrm>
            <a:off x="10131221" y="2032050"/>
            <a:ext cx="813730" cy="813730"/>
          </a:xfrm>
          <a:prstGeom prst="rect">
            <a:avLst/>
          </a:prstGeom>
        </p:spPr>
      </p:pic>
      <p:grpSp>
        <p:nvGrpSpPr>
          <p:cNvPr id="41" name="btfpColumnHeaderBox423786">
            <a:extLst>
              <a:ext uri="{FF2B5EF4-FFF2-40B4-BE49-F238E27FC236}">
                <a16:creationId xmlns:a16="http://schemas.microsoft.com/office/drawing/2014/main" id="{AB25DE80-E93B-FFAC-D16C-464A203A9AE9}"/>
              </a:ext>
            </a:extLst>
          </p:cNvPr>
          <p:cNvGrpSpPr/>
          <p:nvPr>
            <p:custDataLst>
              <p:tags r:id="rId18"/>
            </p:custDataLst>
          </p:nvPr>
        </p:nvGrpSpPr>
        <p:grpSpPr>
          <a:xfrm>
            <a:off x="9166486" y="4054604"/>
            <a:ext cx="3119751" cy="262129"/>
            <a:chOff x="330200" y="1679689"/>
            <a:chExt cx="3483504" cy="172414"/>
          </a:xfrm>
        </p:grpSpPr>
        <p:sp>
          <p:nvSpPr>
            <p:cNvPr id="42" name="btfpColumnHeaderBoxText423786">
              <a:extLst>
                <a:ext uri="{FF2B5EF4-FFF2-40B4-BE49-F238E27FC236}">
                  <a16:creationId xmlns:a16="http://schemas.microsoft.com/office/drawing/2014/main" id="{0CD178E3-97CF-0689-2E7D-FECB576B91AF}"/>
                </a:ext>
              </a:extLst>
            </p:cNvPr>
            <p:cNvSpPr txBox="1"/>
            <p:nvPr/>
          </p:nvSpPr>
          <p:spPr bwMode="gray">
            <a:xfrm>
              <a:off x="330200" y="1679689"/>
              <a:ext cx="3483504" cy="169331"/>
            </a:xfrm>
            <a:prstGeom prst="rect">
              <a:avLst/>
            </a:prstGeom>
            <a:noFill/>
          </p:spPr>
          <p:txBody>
            <a:bodyPr vert="horz" wrap="square" lIns="36036" tIns="36036" rIns="36036" bIns="36036" rtlCol="0" anchor="b">
              <a:spAutoFit/>
            </a:bodyPr>
            <a:lstStyle/>
            <a:p>
              <a:pPr marL="0" indent="0">
                <a:spcBef>
                  <a:spcPts val="0"/>
                </a:spcBef>
                <a:buNone/>
              </a:pPr>
              <a:r>
                <a:rPr lang="en-US" sz="1200" b="1" dirty="0">
                  <a:solidFill>
                    <a:srgbClr val="000000"/>
                  </a:solidFill>
                </a:rPr>
                <a:t>Performance standards</a:t>
              </a:r>
              <a:endParaRPr lang="en-US" sz="1200" b="1" baseline="-25000" dirty="0">
                <a:solidFill>
                  <a:srgbClr val="000000"/>
                </a:solidFill>
              </a:endParaRPr>
            </a:p>
          </p:txBody>
        </p:sp>
        <p:cxnSp>
          <p:nvCxnSpPr>
            <p:cNvPr id="43" name="btfpColumnHeaderBoxLine423786">
              <a:extLst>
                <a:ext uri="{FF2B5EF4-FFF2-40B4-BE49-F238E27FC236}">
                  <a16:creationId xmlns:a16="http://schemas.microsoft.com/office/drawing/2014/main" id="{2930B945-754A-6BAB-E66B-707CEAB57D69}"/>
                </a:ext>
              </a:extLst>
            </p:cNvPr>
            <p:cNvCxnSpPr/>
            <p:nvPr/>
          </p:nvCxnSpPr>
          <p:spPr bwMode="gray">
            <a:xfrm>
              <a:off x="330200" y="1852103"/>
              <a:ext cx="2756744"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pic>
        <p:nvPicPr>
          <p:cNvPr id="47" name="Graphic 46" descr="Gears outline">
            <a:extLst>
              <a:ext uri="{FF2B5EF4-FFF2-40B4-BE49-F238E27FC236}">
                <a16:creationId xmlns:a16="http://schemas.microsoft.com/office/drawing/2014/main" id="{7B475225-9290-98EA-10BC-6297D2BD031A}"/>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265317" y="1981715"/>
            <a:ext cx="914400" cy="914400"/>
          </a:xfrm>
          <a:prstGeom prst="rect">
            <a:avLst/>
          </a:prstGeom>
        </p:spPr>
      </p:pic>
      <p:pic>
        <p:nvPicPr>
          <p:cNvPr id="49" name="Graphic 48" descr="Microscope outline">
            <a:extLst>
              <a:ext uri="{FF2B5EF4-FFF2-40B4-BE49-F238E27FC236}">
                <a16:creationId xmlns:a16="http://schemas.microsoft.com/office/drawing/2014/main" id="{BCAD9037-6DD6-67FD-62C7-8CCC2FC28E09}"/>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265317" y="4501574"/>
            <a:ext cx="914400" cy="914400"/>
          </a:xfrm>
          <a:prstGeom prst="rect">
            <a:avLst/>
          </a:prstGeom>
        </p:spPr>
      </p:pic>
      <p:pic>
        <p:nvPicPr>
          <p:cNvPr id="53" name="Graphic 52" descr="Upward trend outline">
            <a:extLst>
              <a:ext uri="{FF2B5EF4-FFF2-40B4-BE49-F238E27FC236}">
                <a16:creationId xmlns:a16="http://schemas.microsoft.com/office/drawing/2014/main" id="{E8C3FDEF-95C8-9836-5CAE-634F936128C4}"/>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4219679" y="4501574"/>
            <a:ext cx="914400" cy="914400"/>
          </a:xfrm>
          <a:prstGeom prst="rect">
            <a:avLst/>
          </a:prstGeom>
        </p:spPr>
      </p:pic>
      <p:pic>
        <p:nvPicPr>
          <p:cNvPr id="55" name="Graphic 54" descr="World outline">
            <a:extLst>
              <a:ext uri="{FF2B5EF4-FFF2-40B4-BE49-F238E27FC236}">
                <a16:creationId xmlns:a16="http://schemas.microsoft.com/office/drawing/2014/main" id="{B0E7F4B5-6334-3503-A321-1AC7412128AC}"/>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7109376" y="1935995"/>
            <a:ext cx="1005840" cy="1005840"/>
          </a:xfrm>
          <a:prstGeom prst="rect">
            <a:avLst/>
          </a:prstGeom>
        </p:spPr>
      </p:pic>
      <p:pic>
        <p:nvPicPr>
          <p:cNvPr id="57" name="Graphic 56" descr="Wrench outline">
            <a:extLst>
              <a:ext uri="{FF2B5EF4-FFF2-40B4-BE49-F238E27FC236}">
                <a16:creationId xmlns:a16="http://schemas.microsoft.com/office/drawing/2014/main" id="{7253A32B-2CCB-7281-84DC-65803A510439}"/>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7155096" y="4501574"/>
            <a:ext cx="914400" cy="914400"/>
          </a:xfrm>
          <a:prstGeom prst="rect">
            <a:avLst/>
          </a:prstGeom>
        </p:spPr>
      </p:pic>
      <p:pic>
        <p:nvPicPr>
          <p:cNvPr id="61" name="Graphic 60" descr="Target outline">
            <a:extLst>
              <a:ext uri="{FF2B5EF4-FFF2-40B4-BE49-F238E27FC236}">
                <a16:creationId xmlns:a16="http://schemas.microsoft.com/office/drawing/2014/main" id="{32BDBED6-3BA4-22D8-10FF-EE197F1E7657}"/>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0080886" y="4501574"/>
            <a:ext cx="914400" cy="914400"/>
          </a:xfrm>
          <a:prstGeom prst="rect">
            <a:avLst/>
          </a:prstGeom>
        </p:spPr>
      </p:pic>
    </p:spTree>
    <p:extLst>
      <p:ext uri="{BB962C8B-B14F-4D97-AF65-F5344CB8AC3E}">
        <p14:creationId xmlns:p14="http://schemas.microsoft.com/office/powerpoint/2010/main" val="514996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51" imgH="553" progId="TCLayout.ActiveDocument.1">
                  <p:embed/>
                </p:oleObj>
              </mc:Choice>
              <mc:Fallback>
                <p:oleObj name="think-cell Slide" r:id="rId5" imgW="551" imgH="553" progId="TCLayout.ActiveDocument.1">
                  <p:embed/>
                  <p:pic>
                    <p:nvPicPr>
                      <p:cNvPr id="3" name="think-cell data - do not delete"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a:t>CKI Carbon Capture Team</a:t>
            </a:r>
          </a:p>
        </p:txBody>
      </p:sp>
      <p:grpSp>
        <p:nvGrpSpPr>
          <p:cNvPr id="41" name="Group 40">
            <a:extLst>
              <a:ext uri="{FF2B5EF4-FFF2-40B4-BE49-F238E27FC236}">
                <a16:creationId xmlns:a16="http://schemas.microsoft.com/office/drawing/2014/main" id="{19749F34-DB62-4530-A773-655A36A610EA}"/>
              </a:ext>
            </a:extLst>
          </p:cNvPr>
          <p:cNvGrpSpPr/>
          <p:nvPr/>
        </p:nvGrpSpPr>
        <p:grpSpPr>
          <a:xfrm>
            <a:off x="310874" y="1182043"/>
            <a:ext cx="3661950" cy="1061829"/>
            <a:chOff x="313775" y="1182043"/>
            <a:chExt cx="3661950" cy="1061829"/>
          </a:xfrm>
        </p:grpSpPr>
        <p:sp>
          <p:nvSpPr>
            <p:cNvPr id="6" name="TextBox 5">
              <a:extLst>
                <a:ext uri="{FF2B5EF4-FFF2-40B4-BE49-F238E27FC236}">
                  <a16:creationId xmlns:a16="http://schemas.microsoft.com/office/drawing/2014/main" id="{AB7C3FE9-916A-79B1-BEDE-650EEE05F292}"/>
                </a:ext>
              </a:extLst>
            </p:cNvPr>
            <p:cNvSpPr txBox="1"/>
            <p:nvPr/>
          </p:nvSpPr>
          <p:spPr>
            <a:xfrm>
              <a:off x="1447494" y="1182043"/>
              <a:ext cx="2528231" cy="1061829"/>
            </a:xfrm>
            <a:prstGeom prst="rect">
              <a:avLst/>
            </a:prstGeom>
            <a:noFill/>
          </p:spPr>
          <p:txBody>
            <a:bodyPr wrap="square" rtlCol="0">
              <a:spAutoFit/>
            </a:bodyPr>
            <a:lstStyle/>
            <a:p>
              <a:pPr marL="0" indent="0">
                <a:buNone/>
              </a:pPr>
              <a:r>
                <a:rPr lang="en-US" sz="1200" b="1" dirty="0">
                  <a:latin typeface="Arial" panose="020B0604020202020204" pitchFamily="34" charset="0"/>
                  <a:ea typeface="Times New Roman" panose="02020603050405020304" pitchFamily="18" charset="0"/>
                  <a:cs typeface="Arial" panose="020B0604020202020204" pitchFamily="34" charset="0"/>
                </a:rPr>
                <a:t>Hyae Ryung (Helen) Kim</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p>
              <a:pPr marL="0" indent="0">
                <a:spcBef>
                  <a:spcPts val="600"/>
                </a:spcBef>
                <a:buNone/>
              </a:pPr>
              <a:r>
                <a:rPr lang="en-US" sz="1200" dirty="0">
                  <a:latin typeface="Arial" panose="020B0604020202020204" pitchFamily="34" charset="0"/>
                  <a:ea typeface="Times New Roman" panose="02020603050405020304" pitchFamily="18" charset="0"/>
                  <a:cs typeface="Arial" panose="020B0604020202020204" pitchFamily="34" charset="0"/>
                </a:rPr>
                <a:t>PhD in Sustainable Development </a:t>
              </a:r>
            </a:p>
            <a:p>
              <a:pPr marL="0" indent="0">
                <a:spcBef>
                  <a:spcPts val="600"/>
                </a:spcBef>
                <a:buNone/>
              </a:pPr>
              <a:r>
                <a:rPr lang="en-US" sz="1200" dirty="0">
                  <a:latin typeface="Arial" panose="020B0604020202020204" pitchFamily="34" charset="0"/>
                  <a:ea typeface="Times New Roman" panose="02020603050405020304" pitchFamily="18" charset="0"/>
                  <a:cs typeface="Arial" panose="020B0604020202020204" pitchFamily="34" charset="0"/>
                </a:rPr>
                <a:t>Senior Research Fellow</a:t>
              </a:r>
            </a:p>
            <a:p>
              <a:pPr marL="0" indent="0">
                <a:spcBef>
                  <a:spcPts val="600"/>
                </a:spcBef>
                <a:buNone/>
              </a:pPr>
              <a:r>
                <a:rPr lang="en-US" sz="1200" dirty="0">
                  <a:latin typeface="Arial" panose="020B0604020202020204" pitchFamily="34" charset="0"/>
                  <a:ea typeface="Times New Roman" panose="02020603050405020304" pitchFamily="18" charset="0"/>
                  <a:cs typeface="Arial" panose="020B0604020202020204" pitchFamily="34" charset="0"/>
                  <a:hlinkClick r:id="rId7"/>
                </a:rPr>
                <a:t>hk2901@columbia.edu</a:t>
              </a:r>
              <a:endParaRPr lang="en-US" sz="1200" dirty="0">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10" descr="Hyae Ryung (Helen) Kim">
              <a:extLst>
                <a:ext uri="{FF2B5EF4-FFF2-40B4-BE49-F238E27FC236}">
                  <a16:creationId xmlns:a16="http://schemas.microsoft.com/office/drawing/2014/main" id="{23650D97-F1FA-168C-0FC6-EB8458614D9F}"/>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313775" y="1208958"/>
              <a:ext cx="1007999" cy="1007999"/>
            </a:xfrm>
            <a:prstGeom prst="ellipse">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0CCFA41F-8248-4FF0-9FEC-779C36253A49}"/>
              </a:ext>
            </a:extLst>
          </p:cNvPr>
          <p:cNvGrpSpPr/>
          <p:nvPr/>
        </p:nvGrpSpPr>
        <p:grpSpPr>
          <a:xfrm>
            <a:off x="7823610" y="5147372"/>
            <a:ext cx="4460326" cy="1061829"/>
            <a:chOff x="7976013" y="5147541"/>
            <a:chExt cx="4460326" cy="1061829"/>
          </a:xfrm>
        </p:grpSpPr>
        <p:sp>
          <p:nvSpPr>
            <p:cNvPr id="9" name="TextBox 8">
              <a:extLst>
                <a:ext uri="{FF2B5EF4-FFF2-40B4-BE49-F238E27FC236}">
                  <a16:creationId xmlns:a16="http://schemas.microsoft.com/office/drawing/2014/main" id="{72013B83-D13E-7FB8-DEF7-CFB3F21EBCAF}"/>
                </a:ext>
              </a:extLst>
            </p:cNvPr>
            <p:cNvSpPr txBox="1"/>
            <p:nvPr/>
          </p:nvSpPr>
          <p:spPr>
            <a:xfrm>
              <a:off x="9144499" y="5147541"/>
              <a:ext cx="3291840" cy="1061829"/>
            </a:xfrm>
            <a:prstGeom prst="rect">
              <a:avLst/>
            </a:prstGeom>
            <a:noFill/>
          </p:spPr>
          <p:txBody>
            <a:bodyPr wrap="square" lIns="91440" tIns="45720" rIns="91440" bIns="45720" rtlCol="0" anchor="t">
              <a:spAutoFit/>
            </a:bodyPr>
            <a:lstStyle/>
            <a:p>
              <a:pPr marL="0" indent="0">
                <a:buNone/>
              </a:pPr>
              <a:r>
                <a:rPr lang="en-US" sz="1200" b="1" dirty="0">
                  <a:latin typeface="Arial"/>
                  <a:ea typeface="Times New Roman" panose="02020603050405020304" pitchFamily="18" charset="0"/>
                  <a:cs typeface="Arial"/>
                </a:rPr>
                <a:t>Gernot Wagner</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p>
              <a:pPr marL="0" indent="0">
                <a:spcBef>
                  <a:spcPts val="600"/>
                </a:spcBef>
                <a:buNone/>
              </a:pPr>
              <a:r>
                <a:rPr lang="en-US" sz="1200" dirty="0">
                  <a:ea typeface="Times New Roman" panose="02020603050405020304" pitchFamily="18" charset="0"/>
                  <a:cs typeface="Arial"/>
                </a:rPr>
                <a:t>Senior Lecturer, Columbia Business School</a:t>
              </a:r>
            </a:p>
            <a:p>
              <a:pPr marL="0" indent="0">
                <a:spcBef>
                  <a:spcPts val="600"/>
                </a:spcBef>
                <a:buNone/>
              </a:pPr>
              <a:r>
                <a:rPr lang="en-US" sz="1200" dirty="0">
                  <a:ea typeface="Times New Roman" panose="02020603050405020304" pitchFamily="18" charset="0"/>
                  <a:cs typeface="Arial"/>
                </a:rPr>
                <a:t>Faculty Director, Climate Knowledge Initiative</a:t>
              </a:r>
              <a:endParaRPr lang="en-US" dirty="0">
                <a:latin typeface="Arial"/>
                <a:cs typeface="Arial"/>
              </a:endParaRPr>
            </a:p>
            <a:p>
              <a:pPr marL="0" indent="0">
                <a:spcBef>
                  <a:spcPts val="600"/>
                </a:spcBef>
                <a:buNone/>
              </a:pPr>
              <a:r>
                <a:rPr lang="en-US" sz="1200" dirty="0">
                  <a:latin typeface="Arial" panose="020B0604020202020204" pitchFamily="34" charset="0"/>
                  <a:ea typeface="Times New Roman" panose="02020603050405020304" pitchFamily="18" charset="0"/>
                  <a:cs typeface="Arial" panose="020B0604020202020204" pitchFamily="34" charset="0"/>
                  <a:hlinkClick r:id="rId9"/>
                </a:rPr>
                <a:t>gwagner@columbia.edu</a:t>
              </a:r>
              <a:endParaRPr lang="en-US" sz="1200" dirty="0">
                <a:latin typeface="Arial" panose="020B0604020202020204" pitchFamily="34" charset="0"/>
                <a:ea typeface="Times New Roman" panose="02020603050405020304" pitchFamily="18" charset="0"/>
                <a:cs typeface="Arial" panose="020B0604020202020204" pitchFamily="34" charset="0"/>
              </a:endParaRPr>
            </a:p>
          </p:txBody>
        </p:sp>
        <p:pic>
          <p:nvPicPr>
            <p:cNvPr id="10" name="Picture 9" descr="A person standing in front of a window&#10;&#10;Description automatically generated">
              <a:extLst>
                <a:ext uri="{FF2B5EF4-FFF2-40B4-BE49-F238E27FC236}">
                  <a16:creationId xmlns:a16="http://schemas.microsoft.com/office/drawing/2014/main" id="{11884E19-D54A-B861-DCBA-A6FD8F6B89C6}"/>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7976013" y="5174456"/>
              <a:ext cx="1038887" cy="1007999"/>
            </a:xfrm>
            <a:prstGeom prst="ellipse">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A9DDD16C-E353-46CA-8946-71B87B9055E7}"/>
              </a:ext>
            </a:extLst>
          </p:cNvPr>
          <p:cNvGrpSpPr/>
          <p:nvPr/>
        </p:nvGrpSpPr>
        <p:grpSpPr>
          <a:xfrm>
            <a:off x="4112782" y="2573702"/>
            <a:ext cx="3967940" cy="1004400"/>
            <a:chOff x="4248254" y="2600397"/>
            <a:chExt cx="3967940" cy="1004400"/>
          </a:xfrm>
        </p:grpSpPr>
        <p:sp>
          <p:nvSpPr>
            <p:cNvPr id="12" name="TextBox 11">
              <a:extLst>
                <a:ext uri="{FF2B5EF4-FFF2-40B4-BE49-F238E27FC236}">
                  <a16:creationId xmlns:a16="http://schemas.microsoft.com/office/drawing/2014/main" id="{722494D0-6A1F-9498-6697-C2998750727C}"/>
                </a:ext>
              </a:extLst>
            </p:cNvPr>
            <p:cNvSpPr txBox="1"/>
            <p:nvPr/>
          </p:nvSpPr>
          <p:spPr>
            <a:xfrm>
              <a:off x="5378354" y="2702488"/>
              <a:ext cx="2837840" cy="800219"/>
            </a:xfrm>
            <a:prstGeom prst="rect">
              <a:avLst/>
            </a:prstGeom>
            <a:noFill/>
          </p:spPr>
          <p:txBody>
            <a:bodyPr wrap="square" rtlCol="0">
              <a:spAutoFit/>
            </a:bodyPr>
            <a:lstStyle/>
            <a:p>
              <a:pPr marL="0" indent="0">
                <a:buNone/>
              </a:pPr>
              <a:r>
                <a:rPr lang="en-US" sz="1200" b="1" dirty="0">
                  <a:latin typeface="Arial" panose="020B0604020202020204" pitchFamily="34" charset="0"/>
                  <a:ea typeface="Times New Roman" panose="02020603050405020304" pitchFamily="18" charset="0"/>
                  <a:cs typeface="Arial" panose="020B0604020202020204" pitchFamily="34" charset="0"/>
                </a:rPr>
                <a:t>Yosafat Partogi </a:t>
              </a:r>
              <a:r>
                <a:rPr lang="en-US" sz="1200" b="1" dirty="0" err="1">
                  <a:latin typeface="Arial" panose="020B0604020202020204" pitchFamily="34" charset="0"/>
                  <a:ea typeface="Times New Roman" panose="02020603050405020304" pitchFamily="18" charset="0"/>
                  <a:cs typeface="Arial" panose="020B0604020202020204" pitchFamily="34" charset="0"/>
                </a:rPr>
                <a:t>Simbolon</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p>
              <a:pPr marL="0" indent="0">
                <a:spcBef>
                  <a:spcPts val="600"/>
                </a:spcBef>
                <a:buNone/>
              </a:pPr>
              <a:r>
                <a:rPr lang="en-US" sz="1200" dirty="0">
                  <a:latin typeface="Arial" panose="020B0604020202020204" pitchFamily="34" charset="0"/>
                  <a:ea typeface="Times New Roman" panose="02020603050405020304" pitchFamily="18" charset="0"/>
                  <a:cs typeface="Arial" panose="020B0604020202020204" pitchFamily="34" charset="0"/>
                </a:rPr>
                <a:t>Master of Business Administration</a:t>
              </a:r>
            </a:p>
            <a:p>
              <a:pPr marL="0" indent="0">
                <a:spcBef>
                  <a:spcPts val="600"/>
                </a:spcBef>
                <a:buNone/>
              </a:pPr>
              <a:r>
                <a:rPr lang="en-US" sz="1200" dirty="0">
                  <a:effectLst/>
                  <a:latin typeface="Arial" panose="020B0604020202020204" pitchFamily="34" charset="0"/>
                  <a:ea typeface="Times New Roman" panose="02020603050405020304" pitchFamily="18" charset="0"/>
                  <a:cs typeface="Arial" panose="020B0604020202020204" pitchFamily="34" charset="0"/>
                </a:rPr>
                <a:t>CKI Fellow</a:t>
              </a:r>
            </a:p>
          </p:txBody>
        </p:sp>
        <p:pic>
          <p:nvPicPr>
            <p:cNvPr id="13" name="Picture 2" descr="Yosafat Simbolon">
              <a:extLst>
                <a:ext uri="{FF2B5EF4-FFF2-40B4-BE49-F238E27FC236}">
                  <a16:creationId xmlns:a16="http://schemas.microsoft.com/office/drawing/2014/main" id="{574A6066-A39F-1B1D-E395-E709673DACAA}"/>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248254" y="2600397"/>
              <a:ext cx="1004400" cy="1004400"/>
            </a:xfrm>
            <a:prstGeom prst="ellipse">
              <a:avLst/>
            </a:prstGeom>
            <a:ln w="9525" cap="rnd">
              <a:noFill/>
            </a:ln>
            <a:effectLst/>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310874" y="5176086"/>
            <a:ext cx="3661950" cy="1004400"/>
            <a:chOff x="526904" y="3994494"/>
            <a:chExt cx="3661950" cy="1004400"/>
          </a:xfrm>
        </p:grpSpPr>
        <p:sp>
          <p:nvSpPr>
            <p:cNvPr id="15" name="TextBox 14">
              <a:extLst>
                <a:ext uri="{FF2B5EF4-FFF2-40B4-BE49-F238E27FC236}">
                  <a16:creationId xmlns:a16="http://schemas.microsoft.com/office/drawing/2014/main" id="{3E7184E4-CD0E-E542-9DB4-CE6701258235}"/>
                </a:ext>
              </a:extLst>
            </p:cNvPr>
            <p:cNvSpPr txBox="1"/>
            <p:nvPr/>
          </p:nvSpPr>
          <p:spPr>
            <a:xfrm>
              <a:off x="1657044" y="4004252"/>
              <a:ext cx="2531810" cy="984885"/>
            </a:xfrm>
            <a:prstGeom prst="rect">
              <a:avLst/>
            </a:prstGeom>
            <a:noFill/>
          </p:spPr>
          <p:txBody>
            <a:bodyPr wrap="square" rtlCol="0">
              <a:spAutoFit/>
            </a:bodyPr>
            <a:lstStyle/>
            <a:p>
              <a:pPr marL="0" indent="0">
                <a:buNone/>
              </a:pPr>
              <a:r>
                <a:rPr lang="en-US" sz="1200" b="1">
                  <a:latin typeface="Arial" panose="020B0604020202020204" pitchFamily="34" charset="0"/>
                  <a:ea typeface="Times New Roman" panose="02020603050405020304" pitchFamily="18" charset="0"/>
                  <a:cs typeface="Arial" panose="020B0604020202020204" pitchFamily="34" charset="0"/>
                </a:rPr>
                <a:t>Sean Lee</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p>
              <a:pPr marL="0" indent="0">
                <a:spcBef>
                  <a:spcPts val="600"/>
                </a:spcBef>
                <a:buNone/>
              </a:pPr>
              <a:r>
                <a:rPr lang="en-US" sz="1200">
                  <a:latin typeface="Arial" panose="020B0604020202020204" pitchFamily="34" charset="0"/>
                  <a:ea typeface="Times New Roman" panose="02020603050405020304" pitchFamily="18" charset="0"/>
                  <a:cs typeface="Arial" panose="020B0604020202020204" pitchFamily="34" charset="0"/>
                </a:rPr>
                <a:t>Bachelor of Arts in Economics and Political Science</a:t>
              </a:r>
            </a:p>
            <a:p>
              <a:pPr marL="0" indent="0">
                <a:spcBef>
                  <a:spcPts val="600"/>
                </a:spcBef>
                <a:buNone/>
              </a:pPr>
              <a:r>
                <a:rPr lang="en-US" sz="1200">
                  <a:effectLst/>
                  <a:latin typeface="Arial" panose="020B0604020202020204" pitchFamily="34" charset="0"/>
                  <a:ea typeface="Times New Roman" panose="02020603050405020304" pitchFamily="18" charset="0"/>
                  <a:cs typeface="Arial" panose="020B0604020202020204" pitchFamily="34" charset="0"/>
                </a:rPr>
                <a:t>CKI Fellow</a:t>
              </a:r>
            </a:p>
          </p:txBody>
        </p:sp>
        <p:pic>
          <p:nvPicPr>
            <p:cNvPr id="16" name="Picture 4" descr="Sean Lee">
              <a:extLst>
                <a:ext uri="{FF2B5EF4-FFF2-40B4-BE49-F238E27FC236}">
                  <a16:creationId xmlns:a16="http://schemas.microsoft.com/office/drawing/2014/main" id="{0FC39AC4-3934-1C05-168A-A7C2DAFFF77E}"/>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26904" y="3994494"/>
              <a:ext cx="1004400" cy="1004400"/>
            </a:xfrm>
            <a:prstGeom prst="ellipse">
              <a:avLst/>
            </a:prstGeom>
            <a:ln w="9525" cap="rnd">
              <a:noFill/>
            </a:ln>
            <a:effectLst/>
            <a:extLst>
              <a:ext uri="{909E8E84-426E-40DD-AFC4-6F175D3DCCD1}">
                <a14:hiddenFill xmlns:a14="http://schemas.microsoft.com/office/drawing/2010/main">
                  <a:solidFill>
                    <a:srgbClr val="FFFFFF"/>
                  </a:solidFill>
                </a14:hiddenFill>
              </a:ext>
            </a:extLst>
          </p:spPr>
        </p:pic>
      </p:grpSp>
      <p:sp>
        <p:nvSpPr>
          <p:cNvPr id="20" name="TextBox 19">
            <a:extLst>
              <a:ext uri="{FF2B5EF4-FFF2-40B4-BE49-F238E27FC236}">
                <a16:creationId xmlns:a16="http://schemas.microsoft.com/office/drawing/2014/main" id="{6868CC55-1029-9BEB-B930-B811CCE884D0}"/>
              </a:ext>
            </a:extLst>
          </p:cNvPr>
          <p:cNvSpPr txBox="1"/>
          <p:nvPr/>
        </p:nvSpPr>
        <p:spPr bwMode="gray">
          <a:xfrm>
            <a:off x="313775" y="6498422"/>
            <a:ext cx="9169390" cy="215444"/>
          </a:xfrm>
          <a:prstGeom prst="rect">
            <a:avLst/>
          </a:prstGeom>
          <a:noFill/>
        </p:spPr>
        <p:txBody>
          <a:bodyPr wrap="square" lIns="91440" tIns="45720" rIns="91440" bIns="45720" anchor="t">
            <a:spAutoFit/>
          </a:bodyPr>
          <a:lstStyle/>
          <a:p>
            <a:pPr defTabSz="711200">
              <a:defRPr/>
            </a:pPr>
            <a:r>
              <a:rPr lang="en-US" sz="800" dirty="0">
                <a:solidFill>
                  <a:srgbClr val="000000"/>
                </a:solidFill>
                <a:latin typeface="Arial"/>
                <a:cs typeface="Arial"/>
              </a:rPr>
              <a:t>Attribution: Kim </a:t>
            </a:r>
            <a:r>
              <a:rPr lang="en-US" sz="800" i="1" dirty="0">
                <a:solidFill>
                  <a:srgbClr val="000000"/>
                </a:solidFill>
                <a:latin typeface="Arial"/>
                <a:cs typeface="Arial"/>
              </a:rPr>
              <a:t>et al</a:t>
            </a:r>
            <a:r>
              <a:rPr lang="en-US" sz="800" dirty="0">
                <a:solidFill>
                  <a:srgbClr val="000000"/>
                </a:solidFill>
                <a:latin typeface="Arial"/>
                <a:cs typeface="Arial"/>
              </a:rPr>
              <a:t>., “Capturing Carbon," Columbia Business School Climate Knowledge Initiative (2025).</a:t>
            </a:r>
          </a:p>
        </p:txBody>
      </p:sp>
      <p:grpSp>
        <p:nvGrpSpPr>
          <p:cNvPr id="11" name="Group 10">
            <a:extLst>
              <a:ext uri="{FF2B5EF4-FFF2-40B4-BE49-F238E27FC236}">
                <a16:creationId xmlns:a16="http://schemas.microsoft.com/office/drawing/2014/main" id="{EBFF89A6-5914-45B5-BABA-E7A86F0CB8AD}"/>
              </a:ext>
            </a:extLst>
          </p:cNvPr>
          <p:cNvGrpSpPr/>
          <p:nvPr/>
        </p:nvGrpSpPr>
        <p:grpSpPr>
          <a:xfrm>
            <a:off x="7823610" y="1214179"/>
            <a:ext cx="4516981" cy="1007999"/>
            <a:chOff x="7823610" y="1214179"/>
            <a:chExt cx="4516981" cy="1007999"/>
          </a:xfrm>
        </p:grpSpPr>
        <p:sp>
          <p:nvSpPr>
            <p:cNvPr id="22" name="TextBox 21">
              <a:extLst>
                <a:ext uri="{FF2B5EF4-FFF2-40B4-BE49-F238E27FC236}">
                  <a16:creationId xmlns:a16="http://schemas.microsoft.com/office/drawing/2014/main" id="{99881CBD-FB88-46FA-EFDA-DD130DF5A99C}"/>
                </a:ext>
              </a:extLst>
            </p:cNvPr>
            <p:cNvSpPr txBox="1"/>
            <p:nvPr/>
          </p:nvSpPr>
          <p:spPr>
            <a:xfrm>
              <a:off x="8957311" y="1225736"/>
              <a:ext cx="3383280" cy="984885"/>
            </a:xfrm>
            <a:prstGeom prst="rect">
              <a:avLst/>
            </a:prstGeom>
            <a:noFill/>
          </p:spPr>
          <p:txBody>
            <a:bodyPr wrap="square" lIns="91440" tIns="45720" rIns="91440" bIns="45720" rtlCol="0" anchor="t">
              <a:spAutoFit/>
            </a:bodyPr>
            <a:lstStyle/>
            <a:p>
              <a:r>
                <a:rPr lang="en-US" sz="1200" b="1" dirty="0">
                  <a:latin typeface="Arial"/>
                  <a:ea typeface="Times New Roman" panose="02020603050405020304" pitchFamily="18" charset="0"/>
                  <a:cs typeface="Arial"/>
                </a:rPr>
                <a:t>Christian Sandjaja</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p>
              <a:pPr>
                <a:spcBef>
                  <a:spcPts val="600"/>
                </a:spcBef>
              </a:pPr>
              <a:r>
                <a:rPr lang="en-US" sz="1200" dirty="0">
                  <a:cs typeface="Arial"/>
                </a:rPr>
                <a:t>Master</a:t>
              </a:r>
              <a:r>
                <a:rPr lang="en-US" sz="1200" dirty="0">
                  <a:latin typeface="Arial"/>
                  <a:cs typeface="Arial"/>
                </a:rPr>
                <a:t> of Science in Sustainability Management</a:t>
              </a:r>
              <a:endParaRPr lang="en-US" dirty="0"/>
            </a:p>
            <a:p>
              <a:pPr>
                <a:spcBef>
                  <a:spcPts val="600"/>
                </a:spcBef>
              </a:pPr>
              <a:r>
                <a:rPr lang="en-US" sz="1200" dirty="0">
                  <a:latin typeface="Arial"/>
                  <a:cs typeface="Arial"/>
                </a:rPr>
                <a:t>CKI Fellow</a:t>
              </a:r>
              <a:endParaRPr lang="en-US" dirty="0"/>
            </a:p>
          </p:txBody>
        </p:sp>
        <p:pic>
          <p:nvPicPr>
            <p:cNvPr id="23" name="Picture 22" descr="A person in a suit&#10;&#10;Description automatically generated">
              <a:extLst>
                <a:ext uri="{FF2B5EF4-FFF2-40B4-BE49-F238E27FC236}">
                  <a16:creationId xmlns:a16="http://schemas.microsoft.com/office/drawing/2014/main" id="{CBDF374C-FCF9-43A0-DAE2-E1BB941F3392}"/>
                </a:ext>
              </a:extLst>
            </p:cNvPr>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7823610" y="1214179"/>
              <a:ext cx="1007960" cy="1007999"/>
            </a:xfrm>
            <a:prstGeom prst="ellipse">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0D348765-522F-40A4-BDEC-8DA963CA25EF}"/>
              </a:ext>
            </a:extLst>
          </p:cNvPr>
          <p:cNvGrpSpPr/>
          <p:nvPr/>
        </p:nvGrpSpPr>
        <p:grpSpPr>
          <a:xfrm>
            <a:off x="4112782" y="5093511"/>
            <a:ext cx="3967939" cy="1169551"/>
            <a:chOff x="6095999" y="1441220"/>
            <a:chExt cx="3967939" cy="1169551"/>
          </a:xfrm>
        </p:grpSpPr>
        <p:sp>
          <p:nvSpPr>
            <p:cNvPr id="27" name="TextBox 26">
              <a:extLst>
                <a:ext uri="{FF2B5EF4-FFF2-40B4-BE49-F238E27FC236}">
                  <a16:creationId xmlns:a16="http://schemas.microsoft.com/office/drawing/2014/main" id="{C59D6B79-FC56-07C7-4F80-AFF5EFB9A833}"/>
                </a:ext>
              </a:extLst>
            </p:cNvPr>
            <p:cNvSpPr txBox="1"/>
            <p:nvPr/>
          </p:nvSpPr>
          <p:spPr>
            <a:xfrm>
              <a:off x="7229699" y="1441220"/>
              <a:ext cx="2834239" cy="1169551"/>
            </a:xfrm>
            <a:prstGeom prst="rect">
              <a:avLst/>
            </a:prstGeom>
            <a:noFill/>
          </p:spPr>
          <p:txBody>
            <a:bodyPr wrap="square" lIns="91440" tIns="45720" rIns="91440" bIns="45720" rtlCol="0" anchor="t">
              <a:spAutoFit/>
            </a:bodyPr>
            <a:lstStyle/>
            <a:p>
              <a:r>
                <a:rPr lang="en-US" sz="1200" b="1" dirty="0">
                  <a:latin typeface="Arial"/>
                  <a:ea typeface="Times New Roman" panose="02020603050405020304" pitchFamily="18" charset="0"/>
                  <a:cs typeface="Arial"/>
                </a:rPr>
                <a:t>Shaurir Ramanujan</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p>
              <a:pPr>
                <a:spcBef>
                  <a:spcPts val="600"/>
                </a:spcBef>
              </a:pPr>
              <a:r>
                <a:rPr lang="en-US" sz="1200" dirty="0">
                  <a:cs typeface="Arial"/>
                </a:rPr>
                <a:t>Bachelor of Arts in Financial Economics and Sustainable Development</a:t>
              </a:r>
            </a:p>
            <a:p>
              <a:pPr>
                <a:spcBef>
                  <a:spcPts val="600"/>
                </a:spcBef>
              </a:pPr>
              <a:r>
                <a:rPr lang="en-US" sz="1200" dirty="0">
                  <a:cs typeface="Arial"/>
                </a:rPr>
                <a:t>CKI Fellow</a:t>
              </a:r>
            </a:p>
          </p:txBody>
        </p:sp>
        <p:pic>
          <p:nvPicPr>
            <p:cNvPr id="32" name="Picture 31">
              <a:extLst>
                <a:ext uri="{FF2B5EF4-FFF2-40B4-BE49-F238E27FC236}">
                  <a16:creationId xmlns:a16="http://schemas.microsoft.com/office/drawing/2014/main" id="{5E83D695-CF9F-D63E-14DC-2BE7727E3189}"/>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p:blipFill>
          <p:spPr bwMode="auto">
            <a:xfrm>
              <a:off x="6095999" y="1521996"/>
              <a:ext cx="1007960" cy="1007999"/>
            </a:xfrm>
            <a:prstGeom prst="ellipse">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id="{824EA568-0C2C-48B8-83E7-3DB901A312AD}"/>
              </a:ext>
            </a:extLst>
          </p:cNvPr>
          <p:cNvGrpSpPr/>
          <p:nvPr/>
        </p:nvGrpSpPr>
        <p:grpSpPr>
          <a:xfrm>
            <a:off x="310874" y="3860396"/>
            <a:ext cx="3661951" cy="1007999"/>
            <a:chOff x="4270608" y="2710693"/>
            <a:chExt cx="3661951" cy="1007999"/>
          </a:xfrm>
        </p:grpSpPr>
        <p:pic>
          <p:nvPicPr>
            <p:cNvPr id="31" name="Picture 2" descr="Petr Jenicek">
              <a:extLst>
                <a:ext uri="{FF2B5EF4-FFF2-40B4-BE49-F238E27FC236}">
                  <a16:creationId xmlns:a16="http://schemas.microsoft.com/office/drawing/2014/main" id="{31B0380A-12CE-4B91-ADA7-3F63A17A6051}"/>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4270608" y="2710693"/>
              <a:ext cx="1007999" cy="1007999"/>
            </a:xfrm>
            <a:prstGeom prst="ellipse">
              <a:avLst/>
            </a:prstGeom>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B64363F3-7CE6-4C54-84EC-B0385AF5A18E}"/>
                </a:ext>
              </a:extLst>
            </p:cNvPr>
            <p:cNvSpPr txBox="1"/>
            <p:nvPr/>
          </p:nvSpPr>
          <p:spPr>
            <a:xfrm>
              <a:off x="5443887" y="2814583"/>
              <a:ext cx="2488672" cy="800219"/>
            </a:xfrm>
            <a:prstGeom prst="rect">
              <a:avLst/>
            </a:prstGeom>
            <a:noFill/>
          </p:spPr>
          <p:txBody>
            <a:bodyPr wrap="square" lIns="91440" tIns="45720" rIns="91440" bIns="45720" rtlCol="0" anchor="t">
              <a:spAutoFit/>
            </a:bodyPr>
            <a:lstStyle/>
            <a:p>
              <a:pPr marL="0" indent="0">
                <a:buNone/>
              </a:pPr>
              <a:r>
                <a:rPr lang="en-US" sz="1200" b="1" dirty="0">
                  <a:latin typeface="Arial" panose="020B0604020202020204" pitchFamily="34" charset="0"/>
                  <a:ea typeface="Times New Roman" panose="02020603050405020304" pitchFamily="18" charset="0"/>
                  <a:cs typeface="Arial" panose="020B0604020202020204" pitchFamily="34" charset="0"/>
                </a:rPr>
                <a:t>Petr Jenicek</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p>
              <a:pPr marL="0" indent="0">
                <a:spcBef>
                  <a:spcPts val="600"/>
                </a:spcBef>
                <a:buNone/>
              </a:pPr>
              <a:r>
                <a:rPr lang="en-US" sz="1200" dirty="0">
                  <a:latin typeface="Arial" panose="020B0604020202020204" pitchFamily="34" charset="0"/>
                  <a:ea typeface="Times New Roman" panose="02020603050405020304" pitchFamily="18" charset="0"/>
                  <a:cs typeface="Arial" panose="020B0604020202020204" pitchFamily="34" charset="0"/>
                </a:rPr>
                <a:t>Master of Business Administration</a:t>
              </a:r>
            </a:p>
            <a:p>
              <a:pPr marL="0" indent="0">
                <a:spcBef>
                  <a:spcPts val="600"/>
                </a:spcBef>
                <a:buNone/>
              </a:pPr>
              <a:r>
                <a:rPr lang="en-US" sz="1200" dirty="0">
                  <a:latin typeface="Arial" panose="020B0604020202020204" pitchFamily="34" charset="0"/>
                  <a:ea typeface="Times New Roman" panose="02020603050405020304" pitchFamily="18" charset="0"/>
                  <a:cs typeface="Arial" panose="020B0604020202020204" pitchFamily="34" charset="0"/>
                </a:rPr>
                <a:t>CKI Fellow</a:t>
              </a:r>
            </a:p>
          </p:txBody>
        </p:sp>
      </p:grpSp>
      <p:grpSp>
        <p:nvGrpSpPr>
          <p:cNvPr id="19" name="Group 18">
            <a:extLst>
              <a:ext uri="{FF2B5EF4-FFF2-40B4-BE49-F238E27FC236}">
                <a16:creationId xmlns:a16="http://schemas.microsoft.com/office/drawing/2014/main" id="{D5A759F5-6F41-4004-B2B6-DD900261E2E0}"/>
              </a:ext>
            </a:extLst>
          </p:cNvPr>
          <p:cNvGrpSpPr/>
          <p:nvPr/>
        </p:nvGrpSpPr>
        <p:grpSpPr>
          <a:xfrm>
            <a:off x="7823610" y="2571903"/>
            <a:ext cx="4053480" cy="1007999"/>
            <a:chOff x="8121161" y="2598598"/>
            <a:chExt cx="4053480" cy="1007999"/>
          </a:xfrm>
        </p:grpSpPr>
        <p:sp>
          <p:nvSpPr>
            <p:cNvPr id="25" name="TextBox 5">
              <a:extLst>
                <a:ext uri="{FF2B5EF4-FFF2-40B4-BE49-F238E27FC236}">
                  <a16:creationId xmlns:a16="http://schemas.microsoft.com/office/drawing/2014/main" id="{2219621F-2EA1-24AA-CD1C-B290D71BF618}"/>
                </a:ext>
              </a:extLst>
            </p:cNvPr>
            <p:cNvSpPr txBox="1"/>
            <p:nvPr/>
          </p:nvSpPr>
          <p:spPr>
            <a:xfrm>
              <a:off x="9239161" y="2610155"/>
              <a:ext cx="2935480" cy="984885"/>
            </a:xfrm>
            <a:prstGeom prst="rect">
              <a:avLst/>
            </a:prstGeom>
            <a:noFill/>
          </p:spPr>
          <p:txBody>
            <a:bodyPr wrap="square" rtlCol="0">
              <a:spAutoFit/>
            </a:bodyPr>
            <a:lstStyle/>
            <a:p>
              <a:pPr marL="0" indent="0">
                <a:buNone/>
              </a:pPr>
              <a:r>
                <a:rPr lang="en-US" sz="1200" b="1" dirty="0">
                  <a:latin typeface="Arial" panose="020B0604020202020204" pitchFamily="34" charset="0"/>
                  <a:ea typeface="Times New Roman" panose="02020603050405020304" pitchFamily="18" charset="0"/>
                  <a:cs typeface="Arial" panose="020B0604020202020204" pitchFamily="34" charset="0"/>
                </a:rPr>
                <a:t>Anda Wang</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p>
              <a:pPr marL="0" indent="0">
                <a:spcBef>
                  <a:spcPts val="600"/>
                </a:spcBef>
                <a:buNone/>
              </a:pPr>
              <a:r>
                <a:rPr lang="en-US" sz="1200" dirty="0">
                  <a:latin typeface="Arial" panose="020B0604020202020204" pitchFamily="34" charset="0"/>
                  <a:ea typeface="Times New Roman" panose="02020603050405020304" pitchFamily="18" charset="0"/>
                  <a:cs typeface="Arial" panose="020B0604020202020204" pitchFamily="34" charset="0"/>
                </a:rPr>
                <a:t>Master of Science in Accounting and Fundamental Analysis</a:t>
              </a:r>
            </a:p>
            <a:p>
              <a:pPr marL="0" indent="0">
                <a:spcBef>
                  <a:spcPts val="600"/>
                </a:spcBef>
                <a:buNone/>
              </a:pPr>
              <a:r>
                <a:rPr lang="en-US" sz="1200" dirty="0">
                  <a:latin typeface="Arial" panose="020B0604020202020204" pitchFamily="34" charset="0"/>
                  <a:ea typeface="Times New Roman" panose="02020603050405020304" pitchFamily="18" charset="0"/>
                  <a:cs typeface="Arial" panose="020B0604020202020204" pitchFamily="34" charset="0"/>
                </a:rPr>
                <a:t>CKI Fellow</a:t>
              </a:r>
            </a:p>
          </p:txBody>
        </p:sp>
        <p:pic>
          <p:nvPicPr>
            <p:cNvPr id="26" name="Picture 2" descr="profile image">
              <a:extLst>
                <a:ext uri="{FF2B5EF4-FFF2-40B4-BE49-F238E27FC236}">
                  <a16:creationId xmlns:a16="http://schemas.microsoft.com/office/drawing/2014/main" id="{C2B72EED-0123-128C-9103-A35AD11A4973}"/>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8121161" y="2598598"/>
              <a:ext cx="1007999" cy="1007999"/>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40" name="Group 39">
            <a:extLst>
              <a:ext uri="{FF2B5EF4-FFF2-40B4-BE49-F238E27FC236}">
                <a16:creationId xmlns:a16="http://schemas.microsoft.com/office/drawing/2014/main" id="{CF1A4584-F3FF-4E2C-95A7-DE5DD6C2E4EC}"/>
              </a:ext>
            </a:extLst>
          </p:cNvPr>
          <p:cNvGrpSpPr/>
          <p:nvPr/>
        </p:nvGrpSpPr>
        <p:grpSpPr>
          <a:xfrm>
            <a:off x="310874" y="2491127"/>
            <a:ext cx="3807204" cy="1169551"/>
            <a:chOff x="313775" y="2446690"/>
            <a:chExt cx="3807204" cy="1169551"/>
          </a:xfrm>
        </p:grpSpPr>
        <p:sp>
          <p:nvSpPr>
            <p:cNvPr id="18" name="TextBox 17">
              <a:extLst>
                <a:ext uri="{FF2B5EF4-FFF2-40B4-BE49-F238E27FC236}">
                  <a16:creationId xmlns:a16="http://schemas.microsoft.com/office/drawing/2014/main" id="{580B0CFA-A98C-DD73-DB41-1824635DB268}"/>
                </a:ext>
              </a:extLst>
            </p:cNvPr>
            <p:cNvSpPr txBox="1"/>
            <p:nvPr/>
          </p:nvSpPr>
          <p:spPr>
            <a:xfrm>
              <a:off x="1447494" y="2446690"/>
              <a:ext cx="2673485" cy="1169551"/>
            </a:xfrm>
            <a:prstGeom prst="rect">
              <a:avLst/>
            </a:prstGeom>
            <a:noFill/>
          </p:spPr>
          <p:txBody>
            <a:bodyPr wrap="square" lIns="91440" tIns="45720" rIns="91440" bIns="45720" rtlCol="0" anchor="t">
              <a:spAutoFit/>
            </a:bodyPr>
            <a:lstStyle/>
            <a:p>
              <a:pPr marL="0" indent="0">
                <a:buNone/>
              </a:pPr>
              <a:r>
                <a:rPr lang="en-US" sz="1200" b="1" dirty="0">
                  <a:latin typeface="Arial"/>
                  <a:ea typeface="Times New Roman" panose="02020603050405020304" pitchFamily="18" charset="0"/>
                  <a:cs typeface="Arial"/>
                </a:rPr>
                <a:t>Grace Frascati</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p>
              <a:pPr marL="0" indent="0">
                <a:spcBef>
                  <a:spcPts val="600"/>
                </a:spcBef>
                <a:buNone/>
              </a:pPr>
              <a:r>
                <a:rPr lang="en-US" sz="1200" dirty="0">
                  <a:latin typeface="Arial"/>
                  <a:ea typeface="Times New Roman" panose="02020603050405020304" pitchFamily="18" charset="0"/>
                  <a:cs typeface="Arial"/>
                </a:rPr>
                <a:t>Bachelor of Arts in Business Management and Sustainable Development</a:t>
              </a:r>
              <a:endParaRPr lang="en-US" sz="1200" dirty="0">
                <a:latin typeface="Arial" panose="020B0604020202020204" pitchFamily="34" charset="0"/>
                <a:ea typeface="Times New Roman" panose="02020603050405020304" pitchFamily="18" charset="0"/>
                <a:cs typeface="Arial" panose="020B0604020202020204" pitchFamily="34" charset="0"/>
              </a:endParaRPr>
            </a:p>
            <a:p>
              <a:pPr marL="0" indent="0">
                <a:spcBef>
                  <a:spcPts val="600"/>
                </a:spcBef>
                <a:buNone/>
              </a:pPr>
              <a:r>
                <a:rPr lang="en-US" sz="1200" dirty="0">
                  <a:effectLst/>
                  <a:latin typeface="Arial" panose="020B0604020202020204" pitchFamily="34" charset="0"/>
                  <a:ea typeface="Times New Roman" panose="02020603050405020304" pitchFamily="18" charset="0"/>
                  <a:cs typeface="Arial" panose="020B0604020202020204" pitchFamily="34" charset="0"/>
                </a:rPr>
                <a:t>CKI Fellow</a:t>
              </a:r>
            </a:p>
          </p:txBody>
        </p:sp>
        <p:pic>
          <p:nvPicPr>
            <p:cNvPr id="34" name="Picture 33" descr="A person smiling at camera&#10;&#10;Description automatically generated">
              <a:extLst>
                <a:ext uri="{FF2B5EF4-FFF2-40B4-BE49-F238E27FC236}">
                  <a16:creationId xmlns:a16="http://schemas.microsoft.com/office/drawing/2014/main" id="{0FAA98B6-B39D-4020-A5A1-A6A8F4588D11}"/>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313775" y="2527465"/>
              <a:ext cx="1008000" cy="1008000"/>
            </a:xfrm>
            <a:prstGeom prst="ellipse">
              <a:avLst/>
            </a:prstGeom>
            <a:ln w="9525" cap="rnd">
              <a:solidFill>
                <a:schemeClr val="bg1">
                  <a:lumMod val="95000"/>
                </a:schemeClr>
              </a:solidFill>
            </a:ln>
            <a:effectLst/>
            <a:extLst>
              <a:ext uri="{909E8E84-426E-40DD-AFC4-6F175D3DCCD1}">
                <a14:hiddenFill xmlns:a14="http://schemas.microsoft.com/office/drawing/2010/main">
                  <a:solidFill>
                    <a:srgbClr val="FFFFFF"/>
                  </a:solidFill>
                </a14:hiddenFill>
              </a:ext>
            </a:extLst>
          </p:spPr>
        </p:pic>
      </p:grpSp>
      <p:grpSp>
        <p:nvGrpSpPr>
          <p:cNvPr id="28" name="Group 27">
            <a:extLst>
              <a:ext uri="{FF2B5EF4-FFF2-40B4-BE49-F238E27FC236}">
                <a16:creationId xmlns:a16="http://schemas.microsoft.com/office/drawing/2014/main" id="{5FBAAF5F-6B73-4E78-9D86-4188473F456F}"/>
              </a:ext>
            </a:extLst>
          </p:cNvPr>
          <p:cNvGrpSpPr/>
          <p:nvPr/>
        </p:nvGrpSpPr>
        <p:grpSpPr>
          <a:xfrm>
            <a:off x="7823610" y="3860396"/>
            <a:ext cx="4244504" cy="1005840"/>
            <a:chOff x="7823610" y="3860396"/>
            <a:chExt cx="4244504" cy="1005840"/>
          </a:xfrm>
        </p:grpSpPr>
        <p:sp>
          <p:nvSpPr>
            <p:cNvPr id="37" name="TextBox 36">
              <a:extLst>
                <a:ext uri="{FF2B5EF4-FFF2-40B4-BE49-F238E27FC236}">
                  <a16:creationId xmlns:a16="http://schemas.microsoft.com/office/drawing/2014/main" id="{CBF105BB-54F5-41E2-9A7D-BEC023D7B9E1}"/>
                </a:ext>
              </a:extLst>
            </p:cNvPr>
            <p:cNvSpPr txBox="1"/>
            <p:nvPr/>
          </p:nvSpPr>
          <p:spPr>
            <a:xfrm>
              <a:off x="8913000" y="3871953"/>
              <a:ext cx="3155114" cy="984885"/>
            </a:xfrm>
            <a:prstGeom prst="rect">
              <a:avLst/>
            </a:prstGeom>
            <a:noFill/>
          </p:spPr>
          <p:txBody>
            <a:bodyPr wrap="square" rtlCol="0">
              <a:spAutoFit/>
            </a:bodyPr>
            <a:lstStyle/>
            <a:p>
              <a:pPr marL="0" indent="0">
                <a:buNone/>
              </a:pPr>
              <a:r>
                <a:rPr lang="en-US" sz="1200" b="1" dirty="0">
                  <a:effectLst/>
                  <a:latin typeface="Arial" panose="020B0604020202020204" pitchFamily="34" charset="0"/>
                  <a:ea typeface="Times New Roman" panose="02020603050405020304" pitchFamily="18" charset="0"/>
                  <a:cs typeface="Arial" panose="020B0604020202020204" pitchFamily="34" charset="0"/>
                </a:rPr>
                <a:t>Xiaodan Zhu</a:t>
              </a:r>
            </a:p>
            <a:p>
              <a:pPr marL="0" indent="0">
                <a:spcBef>
                  <a:spcPts val="600"/>
                </a:spcBef>
                <a:buNone/>
              </a:pPr>
              <a:r>
                <a:rPr lang="en-US" sz="1200" dirty="0">
                  <a:latin typeface="Arial" panose="020B0604020202020204" pitchFamily="34" charset="0"/>
                  <a:ea typeface="Times New Roman" panose="02020603050405020304" pitchFamily="18" charset="0"/>
                  <a:cs typeface="Arial" panose="020B0604020202020204" pitchFamily="34" charset="0"/>
                </a:rPr>
                <a:t>Master of Science in Financial Economics PhD in Chemical Engineering</a:t>
              </a:r>
            </a:p>
            <a:p>
              <a:pPr marL="0" indent="0">
                <a:spcBef>
                  <a:spcPts val="600"/>
                </a:spcBef>
                <a:buNone/>
              </a:pPr>
              <a:r>
                <a:rPr lang="en-US" sz="1200" dirty="0">
                  <a:effectLst/>
                  <a:latin typeface="Arial" panose="020B0604020202020204" pitchFamily="34" charset="0"/>
                  <a:ea typeface="Times New Roman" panose="02020603050405020304" pitchFamily="18" charset="0"/>
                  <a:cs typeface="Arial" panose="020B0604020202020204" pitchFamily="34" charset="0"/>
                </a:rPr>
                <a:t>CKI Fellow</a:t>
              </a:r>
            </a:p>
          </p:txBody>
        </p:sp>
        <p:pic>
          <p:nvPicPr>
            <p:cNvPr id="38" name="Picture 8" descr="Xiaodan Zhu">
              <a:extLst>
                <a:ext uri="{FF2B5EF4-FFF2-40B4-BE49-F238E27FC236}">
                  <a16:creationId xmlns:a16="http://schemas.microsoft.com/office/drawing/2014/main" id="{DCA83234-A1C9-4A34-91DB-89639F713C62}"/>
                </a:ext>
              </a:extLst>
            </p:cNvPr>
            <p:cNvPicPr>
              <a:picLocks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823610" y="3860396"/>
              <a:ext cx="1005840" cy="1005840"/>
            </a:xfrm>
            <a:prstGeom prst="ellipse">
              <a:avLst/>
            </a:prstGeom>
            <a:ln w="9525" cap="rnd">
              <a:noFill/>
            </a:ln>
            <a:effectLst/>
            <a:extLst>
              <a:ext uri="{909E8E84-426E-40DD-AFC4-6F175D3DCCD1}">
                <a14:hiddenFill xmlns:a14="http://schemas.microsoft.com/office/drawing/2010/main">
                  <a:solidFill>
                    <a:srgbClr val="FFFFFF"/>
                  </a:solidFill>
                </a14:hiddenFill>
              </a:ext>
            </a:extLst>
          </p:spPr>
        </p:pic>
      </p:grpSp>
      <p:grpSp>
        <p:nvGrpSpPr>
          <p:cNvPr id="42" name="Group 41">
            <a:extLst>
              <a:ext uri="{FF2B5EF4-FFF2-40B4-BE49-F238E27FC236}">
                <a16:creationId xmlns:a16="http://schemas.microsoft.com/office/drawing/2014/main" id="{F42812AD-4213-4C20-B04B-EF666D421193}"/>
              </a:ext>
            </a:extLst>
          </p:cNvPr>
          <p:cNvGrpSpPr/>
          <p:nvPr/>
        </p:nvGrpSpPr>
        <p:grpSpPr>
          <a:xfrm>
            <a:off x="4112782" y="3862195"/>
            <a:ext cx="3967940" cy="1004400"/>
            <a:chOff x="8110528" y="2473626"/>
            <a:chExt cx="3967940" cy="1004400"/>
          </a:xfrm>
        </p:grpSpPr>
        <p:sp>
          <p:nvSpPr>
            <p:cNvPr id="43" name="TextBox 42">
              <a:extLst>
                <a:ext uri="{FF2B5EF4-FFF2-40B4-BE49-F238E27FC236}">
                  <a16:creationId xmlns:a16="http://schemas.microsoft.com/office/drawing/2014/main" id="{9BAAFD89-C238-4D96-84BF-F71600656BD5}"/>
                </a:ext>
              </a:extLst>
            </p:cNvPr>
            <p:cNvSpPr txBox="1"/>
            <p:nvPr/>
          </p:nvSpPr>
          <p:spPr>
            <a:xfrm>
              <a:off x="9240628" y="2575717"/>
              <a:ext cx="2837840" cy="800219"/>
            </a:xfrm>
            <a:prstGeom prst="rect">
              <a:avLst/>
            </a:prstGeom>
            <a:noFill/>
          </p:spPr>
          <p:txBody>
            <a:bodyPr wrap="square" rtlCol="0">
              <a:spAutoFit/>
            </a:bodyPr>
            <a:lstStyle/>
            <a:p>
              <a:pPr marL="0" indent="0">
                <a:buNone/>
              </a:pPr>
              <a:r>
                <a:rPr lang="en-US" sz="1200" b="1" dirty="0">
                  <a:latin typeface="Arial" panose="020B0604020202020204" pitchFamily="34" charset="0"/>
                  <a:ea typeface="Times New Roman" panose="02020603050405020304" pitchFamily="18" charset="0"/>
                  <a:cs typeface="Arial" panose="020B0604020202020204" pitchFamily="34" charset="0"/>
                </a:rPr>
                <a:t>Michelle Priscilla</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p>
              <a:pPr marL="0" indent="0">
                <a:spcBef>
                  <a:spcPts val="600"/>
                </a:spcBef>
                <a:buNone/>
              </a:pPr>
              <a:r>
                <a:rPr lang="en-US" sz="1200" dirty="0">
                  <a:latin typeface="Arial" panose="020B0604020202020204" pitchFamily="34" charset="0"/>
                  <a:ea typeface="Times New Roman" panose="02020603050405020304" pitchFamily="18" charset="0"/>
                  <a:cs typeface="Arial" panose="020B0604020202020204" pitchFamily="34" charset="0"/>
                </a:rPr>
                <a:t>Master of Business Administration</a:t>
              </a:r>
            </a:p>
            <a:p>
              <a:pPr marL="0" indent="0">
                <a:spcBef>
                  <a:spcPts val="600"/>
                </a:spcBef>
                <a:buNone/>
              </a:pPr>
              <a:r>
                <a:rPr lang="en-US" sz="1200" dirty="0">
                  <a:effectLst/>
                  <a:latin typeface="Arial" panose="020B0604020202020204" pitchFamily="34" charset="0"/>
                  <a:ea typeface="Times New Roman" panose="02020603050405020304" pitchFamily="18" charset="0"/>
                  <a:cs typeface="Arial" panose="020B0604020202020204" pitchFamily="34" charset="0"/>
                </a:rPr>
                <a:t>CKI Fellow</a:t>
              </a:r>
            </a:p>
          </p:txBody>
        </p:sp>
        <p:pic>
          <p:nvPicPr>
            <p:cNvPr id="44" name="Picture 2">
              <a:extLst>
                <a:ext uri="{FF2B5EF4-FFF2-40B4-BE49-F238E27FC236}">
                  <a16:creationId xmlns:a16="http://schemas.microsoft.com/office/drawing/2014/main" id="{33B4557B-3A75-4811-9809-7DA39AAE4C53}"/>
                </a:ext>
              </a:extLst>
            </p:cNvPr>
            <p:cNvPicPr>
              <a:picLocks noChangeAspect="1" noChangeArrowheads="1"/>
            </p:cNvPicPr>
            <p:nvPr/>
          </p:nvPicPr>
          <p:blipFill rotWithShape="1">
            <a:blip r:embed="rId19" cstate="email">
              <a:extLst>
                <a:ext uri="{28A0092B-C50C-407E-A947-70E740481C1C}">
                  <a14:useLocalDpi xmlns:a14="http://schemas.microsoft.com/office/drawing/2010/main"/>
                </a:ext>
              </a:extLst>
            </a:blip>
            <a:srcRect/>
            <a:stretch>
              <a:fillRect/>
            </a:stretch>
          </p:blipFill>
          <p:spPr bwMode="auto">
            <a:xfrm>
              <a:off x="8110528" y="2473626"/>
              <a:ext cx="1004400" cy="1004400"/>
            </a:xfrm>
            <a:prstGeom prst="ellipse">
              <a:avLst/>
            </a:prstGeom>
            <a:ln w="9525" cap="rnd">
              <a:noFill/>
            </a:ln>
            <a:effectLst/>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855B642E-8C9D-4010-BAB5-8B12D933A3D3}"/>
              </a:ext>
            </a:extLst>
          </p:cNvPr>
          <p:cNvGrpSpPr/>
          <p:nvPr/>
        </p:nvGrpSpPr>
        <p:grpSpPr>
          <a:xfrm>
            <a:off x="4099010" y="1182043"/>
            <a:ext cx="3981712" cy="1005840"/>
            <a:chOff x="4234482" y="1211117"/>
            <a:chExt cx="3981712" cy="1005840"/>
          </a:xfrm>
        </p:grpSpPr>
        <p:sp>
          <p:nvSpPr>
            <p:cNvPr id="46" name="TextBox 45">
              <a:extLst>
                <a:ext uri="{FF2B5EF4-FFF2-40B4-BE49-F238E27FC236}">
                  <a16:creationId xmlns:a16="http://schemas.microsoft.com/office/drawing/2014/main" id="{A38F839D-D0D9-48DB-A253-EBEB470EEB1B}"/>
                </a:ext>
              </a:extLst>
            </p:cNvPr>
            <p:cNvSpPr txBox="1"/>
            <p:nvPr/>
          </p:nvSpPr>
          <p:spPr>
            <a:xfrm>
              <a:off x="5378354" y="1313928"/>
              <a:ext cx="2837840" cy="800219"/>
            </a:xfrm>
            <a:prstGeom prst="rect">
              <a:avLst/>
            </a:prstGeom>
            <a:noFill/>
          </p:spPr>
          <p:txBody>
            <a:bodyPr wrap="square" rtlCol="0">
              <a:spAutoFit/>
            </a:bodyPr>
            <a:lstStyle/>
            <a:p>
              <a:pPr marL="0" indent="0">
                <a:buNone/>
              </a:pPr>
              <a:r>
                <a:rPr lang="en-US" sz="1200" b="1" dirty="0">
                  <a:latin typeface="Arial" panose="020B0604020202020204" pitchFamily="34" charset="0"/>
                  <a:ea typeface="Times New Roman" panose="02020603050405020304" pitchFamily="18" charset="0"/>
                  <a:cs typeface="Arial" panose="020B0604020202020204" pitchFamily="34" charset="0"/>
                </a:rPr>
                <a:t>Maitreyi Menon</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p>
              <a:pPr marL="0" indent="0">
                <a:spcBef>
                  <a:spcPts val="600"/>
                </a:spcBef>
                <a:buNone/>
              </a:pPr>
              <a:r>
                <a:rPr lang="en-US" sz="1200" dirty="0">
                  <a:latin typeface="Arial" panose="020B0604020202020204" pitchFamily="34" charset="0"/>
                  <a:ea typeface="Times New Roman" panose="02020603050405020304" pitchFamily="18" charset="0"/>
                  <a:cs typeface="Arial" panose="020B0604020202020204" pitchFamily="34" charset="0"/>
                </a:rPr>
                <a:t>Master of Public Administration</a:t>
              </a:r>
            </a:p>
            <a:p>
              <a:pPr marL="0" indent="0">
                <a:spcBef>
                  <a:spcPts val="600"/>
                </a:spcBef>
                <a:buNone/>
              </a:pPr>
              <a:r>
                <a:rPr lang="en-US" sz="1200" dirty="0">
                  <a:effectLst/>
                  <a:latin typeface="Arial" panose="020B0604020202020204" pitchFamily="34" charset="0"/>
                  <a:ea typeface="Times New Roman" panose="02020603050405020304" pitchFamily="18" charset="0"/>
                  <a:cs typeface="Arial" panose="020B0604020202020204" pitchFamily="34" charset="0"/>
                </a:rPr>
                <a:t>CKI Fellow</a:t>
              </a:r>
            </a:p>
          </p:txBody>
        </p:sp>
        <p:pic>
          <p:nvPicPr>
            <p:cNvPr id="39" name="Picture 25">
              <a:extLst>
                <a:ext uri="{FF2B5EF4-FFF2-40B4-BE49-F238E27FC236}">
                  <a16:creationId xmlns:a16="http://schemas.microsoft.com/office/drawing/2014/main" id="{E8CD1882-5A29-42F6-BA35-34133A471769}"/>
                </a:ext>
              </a:extLst>
            </p:cNvPr>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4234482" y="1211117"/>
              <a:ext cx="1005840" cy="1005840"/>
            </a:xfrm>
            <a:prstGeom prst="ellipse">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44684562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7" name="think-cell data - do not delete"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p:cNvSpPr>
            <a:spLocks noGrp="1"/>
          </p:cNvSpPr>
          <p:nvPr>
            <p:ph type="title" idx="4294967295"/>
          </p:nvPr>
        </p:nvSpPr>
        <p:spPr>
          <a:xfrm>
            <a:off x="682625" y="5278438"/>
            <a:ext cx="9421813" cy="10652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354"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6000" b="1" i="0" u="none" strike="noStrike" kern="1200" cap="none" spc="0" normalizeH="0" baseline="0" noProof="0">
                <a:ln>
                  <a:noFill/>
                </a:ln>
                <a:solidFill>
                  <a:schemeClr val="bg1"/>
                </a:solidFill>
                <a:effectLst/>
                <a:uLnTx/>
                <a:uFillTx/>
                <a:latin typeface="Arial" panose="020B0604020202020204" pitchFamily="34" charset="0"/>
                <a:ea typeface="+mn-ea"/>
                <a:cs typeface="+mn-cs"/>
              </a:rPr>
              <a:t>Appendix</a:t>
            </a:r>
          </a:p>
        </p:txBody>
      </p:sp>
      <p:sp>
        <p:nvSpPr>
          <p:cNvPr id="2" name="Rectangle 1"/>
          <p:cNvSpPr/>
          <p:nvPr/>
        </p:nvSpPr>
        <p:spPr bwMode="gray">
          <a:xfrm>
            <a:off x="6915150" y="6306312"/>
            <a:ext cx="2752725" cy="533400"/>
          </a:xfrm>
          <a:prstGeom prst="rect">
            <a:avLst/>
          </a:prstGeom>
          <a:solidFill>
            <a:srgbClr val="687078"/>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Tree>
    <p:custDataLst>
      <p:tags r:id="rId1"/>
    </p:custDataLst>
    <p:extLst>
      <p:ext uri="{BB962C8B-B14F-4D97-AF65-F5344CB8AC3E}">
        <p14:creationId xmlns:p14="http://schemas.microsoft.com/office/powerpoint/2010/main" val="19223712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76FC513-B084-AD78-D1CC-0AE8F2D535A9}"/>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think-cell data - do not delete" hidden="1">
                        <a:extLst>
                          <a:ext uri="{FF2B5EF4-FFF2-40B4-BE49-F238E27FC236}">
                            <a16:creationId xmlns:a16="http://schemas.microsoft.com/office/drawing/2014/main" id="{476FC513-B084-AD78-D1CC-0AE8F2D535A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D420B90-73AB-40DC-81A9-0769B759F579}"/>
              </a:ext>
            </a:extLst>
          </p:cNvPr>
          <p:cNvSpPr>
            <a:spLocks noGrp="1"/>
          </p:cNvSpPr>
          <p:nvPr>
            <p:ph type="title"/>
          </p:nvPr>
        </p:nvSpPr>
        <p:spPr/>
        <p:txBody>
          <a:bodyPr vert="horz">
            <a:noAutofit/>
          </a:bodyPr>
          <a:lstStyle/>
          <a:p>
            <a:r>
              <a:rPr lang="en-US"/>
              <a:t>Component-level cost modeling enables precise CCUS cost projections by 2035</a:t>
            </a:r>
          </a:p>
        </p:txBody>
      </p:sp>
      <p:sp>
        <p:nvSpPr>
          <p:cNvPr id="6" name="TextBox 5">
            <a:extLst>
              <a:ext uri="{FF2B5EF4-FFF2-40B4-BE49-F238E27FC236}">
                <a16:creationId xmlns:a16="http://schemas.microsoft.com/office/drawing/2014/main" id="{1F799D80-8241-C53D-4DD1-BCD677EB62F8}"/>
              </a:ext>
            </a:extLst>
          </p:cNvPr>
          <p:cNvSpPr txBox="1"/>
          <p:nvPr/>
        </p:nvSpPr>
        <p:spPr bwMode="gray">
          <a:xfrm>
            <a:off x="437884" y="2143607"/>
            <a:ext cx="5543815" cy="769441"/>
          </a:xfrm>
          <a:prstGeom prst="rect">
            <a:avLst/>
          </a:prstGeom>
          <a:solidFill>
            <a:schemeClr val="tx2"/>
          </a:solidFill>
        </p:spPr>
        <p:txBody>
          <a:bodyPr wrap="square">
            <a:spAutoFit/>
          </a:bodyPr>
          <a:lstStyle/>
          <a:p>
            <a:pPr>
              <a:buNone/>
            </a:pPr>
            <a:r>
              <a:rPr lang="en-US" sz="1100" dirty="0"/>
              <a:t>Capital and operational costs reduce at different rates; separate them to apply targeted reductions</a:t>
            </a:r>
            <a:br>
              <a:rPr lang="en-US" sz="1100" dirty="0"/>
            </a:br>
            <a:r>
              <a:rPr lang="en-US" sz="1100" dirty="0"/>
              <a:t>Capital % = Capital Cost ÷ (Capital + O&amp;M + Energy)</a:t>
            </a:r>
          </a:p>
          <a:p>
            <a:pPr>
              <a:buNone/>
            </a:pPr>
            <a:r>
              <a:rPr lang="en-US" sz="1100" dirty="0"/>
              <a:t>Operational % = (O&amp;M + Energy) ÷ (Capital + O&amp;M + Energy)</a:t>
            </a:r>
          </a:p>
        </p:txBody>
      </p:sp>
      <p:cxnSp>
        <p:nvCxnSpPr>
          <p:cNvPr id="9" name="Straight Connector 8">
            <a:extLst>
              <a:ext uri="{FF2B5EF4-FFF2-40B4-BE49-F238E27FC236}">
                <a16:creationId xmlns:a16="http://schemas.microsoft.com/office/drawing/2014/main" id="{4F97B6D7-8DF4-F22E-1917-35D2A0BB71CA}"/>
              </a:ext>
            </a:extLst>
          </p:cNvPr>
          <p:cNvCxnSpPr>
            <a:cxnSpLocks/>
          </p:cNvCxnSpPr>
          <p:nvPr/>
        </p:nvCxnSpPr>
        <p:spPr bwMode="gray">
          <a:xfrm>
            <a:off x="437884" y="1879426"/>
            <a:ext cx="5543814" cy="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DC7E02C-A009-5335-1F62-1603AFC7A240}"/>
              </a:ext>
            </a:extLst>
          </p:cNvPr>
          <p:cNvSpPr txBox="1"/>
          <p:nvPr/>
        </p:nvSpPr>
        <p:spPr bwMode="gray">
          <a:xfrm>
            <a:off x="405226" y="1623175"/>
            <a:ext cx="5573448" cy="261610"/>
          </a:xfrm>
          <a:prstGeom prst="rect">
            <a:avLst/>
          </a:prstGeom>
          <a:noFill/>
        </p:spPr>
        <p:txBody>
          <a:bodyPr wrap="square">
            <a:spAutoFit/>
          </a:bodyPr>
          <a:lstStyle/>
          <a:p>
            <a:r>
              <a:rPr lang="en-US" sz="1100" b="1"/>
              <a:t>STEP 1: Decompose total costs into capital and operational components</a:t>
            </a:r>
          </a:p>
        </p:txBody>
      </p:sp>
      <p:sp>
        <p:nvSpPr>
          <p:cNvPr id="17" name="TextBox 16">
            <a:extLst>
              <a:ext uri="{FF2B5EF4-FFF2-40B4-BE49-F238E27FC236}">
                <a16:creationId xmlns:a16="http://schemas.microsoft.com/office/drawing/2014/main" id="{4FB04526-1385-8487-CF5A-AB35EEA99BCE}"/>
              </a:ext>
            </a:extLst>
          </p:cNvPr>
          <p:cNvSpPr txBox="1"/>
          <p:nvPr/>
        </p:nvSpPr>
        <p:spPr bwMode="gray">
          <a:xfrm>
            <a:off x="6276601" y="2147402"/>
            <a:ext cx="5543815" cy="430887"/>
          </a:xfrm>
          <a:prstGeom prst="rect">
            <a:avLst/>
          </a:prstGeom>
          <a:solidFill>
            <a:schemeClr val="tx2"/>
          </a:solidFill>
        </p:spPr>
        <p:txBody>
          <a:bodyPr wrap="square">
            <a:spAutoFit/>
          </a:bodyPr>
          <a:lstStyle/>
          <a:p>
            <a:pPr>
              <a:buNone/>
            </a:pPr>
            <a:r>
              <a:rPr lang="en-US" sz="1100" i="1" dirty="0"/>
              <a:t>2030 Cost = (Current Cost × Capital %) × (1 - </a:t>
            </a:r>
            <a:r>
              <a:rPr lang="en-US" sz="1100" i="1" dirty="0" err="1"/>
              <a:t>CapEx</a:t>
            </a:r>
            <a:r>
              <a:rPr lang="en-US" sz="1100" i="1" dirty="0"/>
              <a:t> Reduction %) +  (Current Cost ×   Operational %) × (1 - </a:t>
            </a:r>
            <a:r>
              <a:rPr lang="en-US" sz="1100" i="1" dirty="0" err="1"/>
              <a:t>OpEx</a:t>
            </a:r>
            <a:r>
              <a:rPr lang="en-US" sz="1100" i="1" dirty="0"/>
              <a:t> Reduction %)</a:t>
            </a:r>
          </a:p>
        </p:txBody>
      </p:sp>
      <p:cxnSp>
        <p:nvCxnSpPr>
          <p:cNvPr id="18" name="Straight Connector 17">
            <a:extLst>
              <a:ext uri="{FF2B5EF4-FFF2-40B4-BE49-F238E27FC236}">
                <a16:creationId xmlns:a16="http://schemas.microsoft.com/office/drawing/2014/main" id="{C984BE4F-8D40-FAD3-3D53-FB4F3891987A}"/>
              </a:ext>
            </a:extLst>
          </p:cNvPr>
          <p:cNvCxnSpPr>
            <a:cxnSpLocks/>
          </p:cNvCxnSpPr>
          <p:nvPr/>
        </p:nvCxnSpPr>
        <p:spPr bwMode="gray">
          <a:xfrm>
            <a:off x="6276601" y="1879426"/>
            <a:ext cx="5543815" cy="2189"/>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71A0771-5355-61D9-0B4D-9526CAB5FC8D}"/>
              </a:ext>
            </a:extLst>
          </p:cNvPr>
          <p:cNvSpPr txBox="1"/>
          <p:nvPr/>
        </p:nvSpPr>
        <p:spPr bwMode="gray">
          <a:xfrm>
            <a:off x="6233057" y="1623175"/>
            <a:ext cx="5543815" cy="261610"/>
          </a:xfrm>
          <a:prstGeom prst="rect">
            <a:avLst/>
          </a:prstGeom>
          <a:noFill/>
        </p:spPr>
        <p:txBody>
          <a:bodyPr wrap="square">
            <a:spAutoFit/>
          </a:bodyPr>
          <a:lstStyle/>
          <a:p>
            <a:r>
              <a:rPr lang="en-US" sz="1100" b="1"/>
              <a:t>STEP 2: Apply differentiated cost reductions by component</a:t>
            </a:r>
          </a:p>
        </p:txBody>
      </p:sp>
      <p:graphicFrame>
        <p:nvGraphicFramePr>
          <p:cNvPr id="25" name="Table 24">
            <a:extLst>
              <a:ext uri="{FF2B5EF4-FFF2-40B4-BE49-F238E27FC236}">
                <a16:creationId xmlns:a16="http://schemas.microsoft.com/office/drawing/2014/main" id="{79EFE2E7-2976-1F96-111F-E45632C1BD25}"/>
              </a:ext>
            </a:extLst>
          </p:cNvPr>
          <p:cNvGraphicFramePr>
            <a:graphicFrameLocks noGrp="1"/>
          </p:cNvGraphicFramePr>
          <p:nvPr>
            <p:extLst>
              <p:ext uri="{D42A27DB-BD31-4B8C-83A1-F6EECF244321}">
                <p14:modId xmlns:p14="http://schemas.microsoft.com/office/powerpoint/2010/main" val="2200758445"/>
              </p:ext>
            </p:extLst>
          </p:nvPr>
        </p:nvGraphicFramePr>
        <p:xfrm>
          <a:off x="437884" y="3131380"/>
          <a:ext cx="5652669" cy="1494926"/>
        </p:xfrm>
        <a:graphic>
          <a:graphicData uri="http://schemas.openxmlformats.org/drawingml/2006/table">
            <a:tbl>
              <a:tblPr firstRow="1" firstCol="1">
                <a:tableStyleId>{5C22544A-7EE6-4342-B048-85BDC9FD1C3A}</a:tableStyleId>
              </a:tblPr>
              <a:tblGrid>
                <a:gridCol w="1028700">
                  <a:extLst>
                    <a:ext uri="{9D8B030D-6E8A-4147-A177-3AD203B41FA5}">
                      <a16:colId xmlns:a16="http://schemas.microsoft.com/office/drawing/2014/main" val="566778979"/>
                    </a:ext>
                  </a:extLst>
                </a:gridCol>
                <a:gridCol w="848043">
                  <a:extLst>
                    <a:ext uri="{9D8B030D-6E8A-4147-A177-3AD203B41FA5}">
                      <a16:colId xmlns:a16="http://schemas.microsoft.com/office/drawing/2014/main" val="2317229040"/>
                    </a:ext>
                  </a:extLst>
                </a:gridCol>
                <a:gridCol w="1164968">
                  <a:extLst>
                    <a:ext uri="{9D8B030D-6E8A-4147-A177-3AD203B41FA5}">
                      <a16:colId xmlns:a16="http://schemas.microsoft.com/office/drawing/2014/main" val="3647664607"/>
                    </a:ext>
                  </a:extLst>
                </a:gridCol>
                <a:gridCol w="2610958">
                  <a:extLst>
                    <a:ext uri="{9D8B030D-6E8A-4147-A177-3AD203B41FA5}">
                      <a16:colId xmlns:a16="http://schemas.microsoft.com/office/drawing/2014/main" val="4080839994"/>
                    </a:ext>
                  </a:extLst>
                </a:gridCol>
              </a:tblGrid>
              <a:tr h="326933">
                <a:tc>
                  <a:txBody>
                    <a:bodyPr/>
                    <a:lstStyle/>
                    <a:p>
                      <a:pPr>
                        <a:buNone/>
                      </a:pPr>
                      <a:r>
                        <a:rPr lang="en-US" sz="1100" b="1"/>
                        <a:t>Technology</a:t>
                      </a:r>
                      <a:endParaRPr lang="en-US" sz="1100"/>
                    </a:p>
                  </a:txBody>
                  <a:tcPr anchor="ctr"/>
                </a:tc>
                <a:tc>
                  <a:txBody>
                    <a:bodyPr/>
                    <a:lstStyle/>
                    <a:p>
                      <a:pPr>
                        <a:buNone/>
                      </a:pPr>
                      <a:r>
                        <a:rPr lang="en-US" sz="1100" b="1"/>
                        <a:t>Capital %</a:t>
                      </a:r>
                      <a:endParaRPr lang="en-US" sz="1100"/>
                    </a:p>
                  </a:txBody>
                  <a:tcPr anchor="ctr"/>
                </a:tc>
                <a:tc>
                  <a:txBody>
                    <a:bodyPr/>
                    <a:lstStyle/>
                    <a:p>
                      <a:pPr>
                        <a:buNone/>
                      </a:pPr>
                      <a:r>
                        <a:rPr lang="en-US" sz="1100" b="1"/>
                        <a:t>Operational %</a:t>
                      </a:r>
                      <a:endParaRPr lang="en-US" sz="1100"/>
                    </a:p>
                  </a:txBody>
                  <a:tcPr anchor="ctr"/>
                </a:tc>
                <a:tc>
                  <a:txBody>
                    <a:bodyPr/>
                    <a:lstStyle/>
                    <a:p>
                      <a:pPr>
                        <a:buNone/>
                      </a:pPr>
                      <a:r>
                        <a:rPr lang="en-US" sz="1100" b="1"/>
                        <a:t>Implication</a:t>
                      </a:r>
                      <a:endParaRPr lang="en-US" sz="1100"/>
                    </a:p>
                  </a:txBody>
                  <a:tcPr anchor="ctr"/>
                </a:tc>
                <a:extLst>
                  <a:ext uri="{0D108BD9-81ED-4DB2-BD59-A6C34878D82A}">
                    <a16:rowId xmlns:a16="http://schemas.microsoft.com/office/drawing/2014/main" val="4217299672"/>
                  </a:ext>
                </a:extLst>
              </a:tr>
              <a:tr h="389331">
                <a:tc>
                  <a:txBody>
                    <a:bodyPr/>
                    <a:lstStyle/>
                    <a:p>
                      <a:pPr>
                        <a:buNone/>
                      </a:pPr>
                      <a:r>
                        <a:rPr lang="en-US" sz="1100"/>
                        <a:t>Ammonia</a:t>
                      </a:r>
                    </a:p>
                  </a:txBody>
                  <a:tcPr anchor="ctr"/>
                </a:tc>
                <a:tc>
                  <a:txBody>
                    <a:bodyPr/>
                    <a:lstStyle/>
                    <a:p>
                      <a:pPr>
                        <a:buNone/>
                      </a:pPr>
                      <a:r>
                        <a:rPr lang="en-US" sz="1100"/>
                        <a:t>89%</a:t>
                      </a:r>
                    </a:p>
                  </a:txBody>
                  <a:tcPr anchor="ctr"/>
                </a:tc>
                <a:tc>
                  <a:txBody>
                    <a:bodyPr/>
                    <a:lstStyle/>
                    <a:p>
                      <a:pPr>
                        <a:buNone/>
                      </a:pPr>
                      <a:r>
                        <a:rPr lang="en-US" sz="1100"/>
                        <a:t>11%</a:t>
                      </a:r>
                    </a:p>
                  </a:txBody>
                  <a:tcPr anchor="ctr"/>
                </a:tc>
                <a:tc>
                  <a:txBody>
                    <a:bodyPr/>
                    <a:lstStyle/>
                    <a:p>
                      <a:pPr>
                        <a:buNone/>
                      </a:pPr>
                      <a:r>
                        <a:rPr lang="en-US" sz="1100" dirty="0" err="1"/>
                        <a:t>CapEx</a:t>
                      </a:r>
                      <a:r>
                        <a:rPr lang="en-US" sz="1100" dirty="0"/>
                        <a:t> reductions drive total cost down</a:t>
                      </a:r>
                    </a:p>
                  </a:txBody>
                  <a:tcPr anchor="ctr"/>
                </a:tc>
                <a:extLst>
                  <a:ext uri="{0D108BD9-81ED-4DB2-BD59-A6C34878D82A}">
                    <a16:rowId xmlns:a16="http://schemas.microsoft.com/office/drawing/2014/main" val="2721944960"/>
                  </a:ext>
                </a:extLst>
              </a:tr>
              <a:tr h="389331">
                <a:tc>
                  <a:txBody>
                    <a:bodyPr/>
                    <a:lstStyle/>
                    <a:p>
                      <a:pPr>
                        <a:buNone/>
                      </a:pPr>
                      <a:r>
                        <a:rPr lang="en-US" sz="1100"/>
                        <a:t>Hydrogen</a:t>
                      </a:r>
                    </a:p>
                  </a:txBody>
                  <a:tcPr anchor="ctr"/>
                </a:tc>
                <a:tc>
                  <a:txBody>
                    <a:bodyPr/>
                    <a:lstStyle/>
                    <a:p>
                      <a:pPr>
                        <a:buNone/>
                      </a:pPr>
                      <a:r>
                        <a:rPr lang="en-US" sz="1100"/>
                        <a:t>88%</a:t>
                      </a:r>
                    </a:p>
                  </a:txBody>
                  <a:tcPr anchor="ctr"/>
                </a:tc>
                <a:tc>
                  <a:txBody>
                    <a:bodyPr/>
                    <a:lstStyle/>
                    <a:p>
                      <a:pPr>
                        <a:buNone/>
                      </a:pPr>
                      <a:r>
                        <a:rPr lang="en-US" sz="1100"/>
                        <a:t>12%</a:t>
                      </a:r>
                    </a:p>
                  </a:txBody>
                  <a:tcPr anchor="ctr"/>
                </a:tc>
                <a:tc>
                  <a:txBody>
                    <a:bodyPr/>
                    <a:lstStyle/>
                    <a:p>
                      <a:pPr>
                        <a:buNone/>
                      </a:pPr>
                      <a:r>
                        <a:rPr lang="en-US" sz="1100"/>
                        <a:t>Energy efficiency gains also matter</a:t>
                      </a:r>
                    </a:p>
                  </a:txBody>
                  <a:tcPr anchor="ctr"/>
                </a:tc>
                <a:extLst>
                  <a:ext uri="{0D108BD9-81ED-4DB2-BD59-A6C34878D82A}">
                    <a16:rowId xmlns:a16="http://schemas.microsoft.com/office/drawing/2014/main" val="2473438976"/>
                  </a:ext>
                </a:extLst>
              </a:tr>
              <a:tr h="389331">
                <a:tc>
                  <a:txBody>
                    <a:bodyPr/>
                    <a:lstStyle/>
                    <a:p>
                      <a:pPr>
                        <a:buNone/>
                      </a:pPr>
                      <a:r>
                        <a:rPr lang="en-US" sz="1100"/>
                        <a:t>Cement</a:t>
                      </a:r>
                    </a:p>
                  </a:txBody>
                  <a:tcPr anchor="ctr"/>
                </a:tc>
                <a:tc>
                  <a:txBody>
                    <a:bodyPr/>
                    <a:lstStyle/>
                    <a:p>
                      <a:pPr>
                        <a:buNone/>
                      </a:pPr>
                      <a:r>
                        <a:rPr lang="en-US" sz="1100"/>
                        <a:t>87%</a:t>
                      </a:r>
                    </a:p>
                  </a:txBody>
                  <a:tcPr anchor="ctr"/>
                </a:tc>
                <a:tc>
                  <a:txBody>
                    <a:bodyPr/>
                    <a:lstStyle/>
                    <a:p>
                      <a:pPr>
                        <a:buNone/>
                      </a:pPr>
                      <a:r>
                        <a:rPr lang="en-US" sz="1100"/>
                        <a:t>13%</a:t>
                      </a:r>
                    </a:p>
                  </a:txBody>
                  <a:tcPr anchor="ctr"/>
                </a:tc>
                <a:tc>
                  <a:txBody>
                    <a:bodyPr/>
                    <a:lstStyle/>
                    <a:p>
                      <a:pPr>
                        <a:buNone/>
                      </a:pPr>
                      <a:r>
                        <a:rPr lang="en-US" sz="1100" dirty="0"/>
                        <a:t>Process optimization more important</a:t>
                      </a:r>
                    </a:p>
                  </a:txBody>
                  <a:tcPr anchor="ctr"/>
                </a:tc>
                <a:extLst>
                  <a:ext uri="{0D108BD9-81ED-4DB2-BD59-A6C34878D82A}">
                    <a16:rowId xmlns:a16="http://schemas.microsoft.com/office/drawing/2014/main" val="904642414"/>
                  </a:ext>
                </a:extLst>
              </a:tr>
            </a:tbl>
          </a:graphicData>
        </a:graphic>
      </p:graphicFrame>
      <p:sp>
        <p:nvSpPr>
          <p:cNvPr id="26" name="Rectangle 1">
            <a:extLst>
              <a:ext uri="{FF2B5EF4-FFF2-40B4-BE49-F238E27FC236}">
                <a16:creationId xmlns:a16="http://schemas.microsoft.com/office/drawing/2014/main" id="{7A0093FD-FBA5-5509-D6B4-C35350B3F7CF}"/>
              </a:ext>
            </a:extLst>
          </p:cNvPr>
          <p:cNvSpPr>
            <a:spLocks noChangeArrowheads="1"/>
          </p:cNvSpPr>
          <p:nvPr/>
        </p:nvSpPr>
        <p:spPr bwMode="auto">
          <a:xfrm>
            <a:off x="437884" y="4705416"/>
            <a:ext cx="565266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sz="1100" b="1" i="1"/>
              <a:t>Capital costs dominate across all technologies (80-90%)</a:t>
            </a:r>
          </a:p>
        </p:txBody>
      </p:sp>
      <p:sp>
        <p:nvSpPr>
          <p:cNvPr id="28" name="TextBox 27">
            <a:extLst>
              <a:ext uri="{FF2B5EF4-FFF2-40B4-BE49-F238E27FC236}">
                <a16:creationId xmlns:a16="http://schemas.microsoft.com/office/drawing/2014/main" id="{05367452-03D1-05B1-319E-1EDBDA9944E2}"/>
              </a:ext>
            </a:extLst>
          </p:cNvPr>
          <p:cNvSpPr txBox="1"/>
          <p:nvPr/>
        </p:nvSpPr>
        <p:spPr bwMode="gray">
          <a:xfrm>
            <a:off x="6276601" y="2765799"/>
            <a:ext cx="5543815" cy="600164"/>
          </a:xfrm>
          <a:prstGeom prst="rect">
            <a:avLst/>
          </a:prstGeom>
          <a:noFill/>
        </p:spPr>
        <p:txBody>
          <a:bodyPr wrap="square">
            <a:spAutoFit/>
          </a:bodyPr>
          <a:lstStyle/>
          <a:p>
            <a:pPr>
              <a:buNone/>
            </a:pPr>
            <a:r>
              <a:rPr lang="en-US" sz="1100" b="1" dirty="0"/>
              <a:t>Cost-reduction drivers:</a:t>
            </a:r>
            <a:endParaRPr lang="en-US" sz="1100" dirty="0"/>
          </a:p>
          <a:p>
            <a:pPr marL="171450" indent="-171450">
              <a:buFont typeface="Arial" panose="020B0604020202020204" pitchFamily="34" charset="0"/>
              <a:buChar char="•"/>
            </a:pPr>
            <a:r>
              <a:rPr lang="en-US" sz="1100" b="1" dirty="0" err="1"/>
              <a:t>CapEx</a:t>
            </a:r>
            <a:r>
              <a:rPr lang="en-US" sz="1100" b="1" dirty="0"/>
              <a:t> (15-30%):</a:t>
            </a:r>
            <a:r>
              <a:rPr lang="en-US" sz="1100" dirty="0"/>
              <a:t> Learning curves, collaborative contracting, design optimization</a:t>
            </a:r>
          </a:p>
          <a:p>
            <a:pPr marL="171450" indent="-171450">
              <a:buFont typeface="Arial" panose="020B0604020202020204" pitchFamily="34" charset="0"/>
              <a:buChar char="•"/>
            </a:pPr>
            <a:r>
              <a:rPr lang="en-US" sz="1100" b="1" dirty="0" err="1"/>
              <a:t>OpEx</a:t>
            </a:r>
            <a:r>
              <a:rPr lang="en-US" sz="1100" b="1" dirty="0"/>
              <a:t> (5-25%):</a:t>
            </a:r>
            <a:r>
              <a:rPr lang="en-US" sz="1100" dirty="0"/>
              <a:t> Process improvements, operational learning, economies of scale</a:t>
            </a:r>
          </a:p>
        </p:txBody>
      </p:sp>
      <p:sp>
        <p:nvSpPr>
          <p:cNvPr id="32" name="TextBox 31">
            <a:extLst>
              <a:ext uri="{FF2B5EF4-FFF2-40B4-BE49-F238E27FC236}">
                <a16:creationId xmlns:a16="http://schemas.microsoft.com/office/drawing/2014/main" id="{436799E3-D29B-A2BB-E00E-2031170BFE8C}"/>
              </a:ext>
            </a:extLst>
          </p:cNvPr>
          <p:cNvSpPr txBox="1"/>
          <p:nvPr/>
        </p:nvSpPr>
        <p:spPr bwMode="gray">
          <a:xfrm>
            <a:off x="6276601" y="4071197"/>
            <a:ext cx="5543815" cy="430887"/>
          </a:xfrm>
          <a:prstGeom prst="rect">
            <a:avLst/>
          </a:prstGeom>
          <a:solidFill>
            <a:schemeClr val="tx2"/>
          </a:solidFill>
        </p:spPr>
        <p:txBody>
          <a:bodyPr wrap="square">
            <a:spAutoFit/>
          </a:bodyPr>
          <a:lstStyle/>
          <a:p>
            <a:r>
              <a:rPr lang="en-US" sz="1100" b="1" dirty="0"/>
              <a:t>Lower cost scenario:</a:t>
            </a:r>
            <a:r>
              <a:rPr lang="en-US" sz="1100" dirty="0"/>
              <a:t> Lower CCSA reduction rates (15% </a:t>
            </a:r>
            <a:r>
              <a:rPr lang="en-US" sz="1100" dirty="0" err="1"/>
              <a:t>CapEx</a:t>
            </a:r>
            <a:r>
              <a:rPr lang="en-US" sz="1100" dirty="0"/>
              <a:t>, 5% </a:t>
            </a:r>
            <a:r>
              <a:rPr lang="en-US" sz="1100" dirty="0" err="1"/>
              <a:t>OpEx</a:t>
            </a:r>
            <a:r>
              <a:rPr lang="en-US" sz="1100" dirty="0"/>
              <a:t>) </a:t>
            </a:r>
            <a:br>
              <a:rPr lang="en-US" sz="1100" dirty="0"/>
            </a:br>
            <a:r>
              <a:rPr lang="en-US" sz="1100" b="1" dirty="0"/>
              <a:t>Higher cost scenario:</a:t>
            </a:r>
            <a:r>
              <a:rPr lang="en-US" sz="1100" dirty="0"/>
              <a:t> Upper CCSA reduction rates (30% </a:t>
            </a:r>
            <a:r>
              <a:rPr lang="en-US" sz="1100" dirty="0" err="1"/>
              <a:t>CapEx</a:t>
            </a:r>
            <a:r>
              <a:rPr lang="en-US" sz="1100" dirty="0"/>
              <a:t>, 25% </a:t>
            </a:r>
            <a:r>
              <a:rPr lang="en-US" sz="1100" dirty="0" err="1"/>
              <a:t>OpEx</a:t>
            </a:r>
            <a:r>
              <a:rPr lang="en-US" sz="1100" dirty="0"/>
              <a:t>)</a:t>
            </a:r>
          </a:p>
        </p:txBody>
      </p:sp>
      <p:cxnSp>
        <p:nvCxnSpPr>
          <p:cNvPr id="33" name="Straight Connector 32">
            <a:extLst>
              <a:ext uri="{FF2B5EF4-FFF2-40B4-BE49-F238E27FC236}">
                <a16:creationId xmlns:a16="http://schemas.microsoft.com/office/drawing/2014/main" id="{B533B7BA-5013-574A-983C-FDA4D0153AA2}"/>
              </a:ext>
            </a:extLst>
          </p:cNvPr>
          <p:cNvCxnSpPr>
            <a:cxnSpLocks/>
          </p:cNvCxnSpPr>
          <p:nvPr/>
        </p:nvCxnSpPr>
        <p:spPr bwMode="gray">
          <a:xfrm>
            <a:off x="6276601" y="3858426"/>
            <a:ext cx="5543815" cy="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B6672A1-F08E-D799-D830-05265FAFC406}"/>
              </a:ext>
            </a:extLst>
          </p:cNvPr>
          <p:cNvSpPr txBox="1"/>
          <p:nvPr/>
        </p:nvSpPr>
        <p:spPr bwMode="gray">
          <a:xfrm>
            <a:off x="6254829" y="3590564"/>
            <a:ext cx="6121400" cy="261610"/>
          </a:xfrm>
          <a:prstGeom prst="rect">
            <a:avLst/>
          </a:prstGeom>
          <a:noFill/>
        </p:spPr>
        <p:txBody>
          <a:bodyPr wrap="square">
            <a:spAutoFit/>
          </a:bodyPr>
          <a:lstStyle/>
          <a:p>
            <a:r>
              <a:rPr lang="en-US" sz="1100" b="1"/>
              <a:t>STEP 3: Calculate final cost ranges using conservative and optimistic scenarios</a:t>
            </a:r>
          </a:p>
        </p:txBody>
      </p:sp>
      <p:graphicFrame>
        <p:nvGraphicFramePr>
          <p:cNvPr id="39" name="Table 38">
            <a:extLst>
              <a:ext uri="{FF2B5EF4-FFF2-40B4-BE49-F238E27FC236}">
                <a16:creationId xmlns:a16="http://schemas.microsoft.com/office/drawing/2014/main" id="{73843AD8-94D7-7B7B-AF43-124221C256A9}"/>
              </a:ext>
            </a:extLst>
          </p:cNvPr>
          <p:cNvGraphicFramePr>
            <a:graphicFrameLocks noGrp="1"/>
          </p:cNvGraphicFramePr>
          <p:nvPr>
            <p:extLst>
              <p:ext uri="{D42A27DB-BD31-4B8C-83A1-F6EECF244321}">
                <p14:modId xmlns:p14="http://schemas.microsoft.com/office/powerpoint/2010/main" val="2762769635"/>
              </p:ext>
            </p:extLst>
          </p:nvPr>
        </p:nvGraphicFramePr>
        <p:xfrm>
          <a:off x="6276601" y="5047650"/>
          <a:ext cx="5543814" cy="1103476"/>
        </p:xfrm>
        <a:graphic>
          <a:graphicData uri="http://schemas.openxmlformats.org/drawingml/2006/table">
            <a:tbl>
              <a:tblPr firstRow="1" firstCol="1">
                <a:tableStyleId>{69012ECD-51FC-41F1-AA8D-1B2483CD663E}</a:tableStyleId>
              </a:tblPr>
              <a:tblGrid>
                <a:gridCol w="1422629">
                  <a:extLst>
                    <a:ext uri="{9D8B030D-6E8A-4147-A177-3AD203B41FA5}">
                      <a16:colId xmlns:a16="http://schemas.microsoft.com/office/drawing/2014/main" val="1533713828"/>
                    </a:ext>
                  </a:extLst>
                </a:gridCol>
                <a:gridCol w="1666996">
                  <a:extLst>
                    <a:ext uri="{9D8B030D-6E8A-4147-A177-3AD203B41FA5}">
                      <a16:colId xmlns:a16="http://schemas.microsoft.com/office/drawing/2014/main" val="3593153717"/>
                    </a:ext>
                  </a:extLst>
                </a:gridCol>
                <a:gridCol w="2454189">
                  <a:extLst>
                    <a:ext uri="{9D8B030D-6E8A-4147-A177-3AD203B41FA5}">
                      <a16:colId xmlns:a16="http://schemas.microsoft.com/office/drawing/2014/main" val="1019731020"/>
                    </a:ext>
                  </a:extLst>
                </a:gridCol>
              </a:tblGrid>
              <a:tr h="275869">
                <a:tc>
                  <a:txBody>
                    <a:bodyPr/>
                    <a:lstStyle/>
                    <a:p>
                      <a:pPr>
                        <a:buNone/>
                      </a:pPr>
                      <a:r>
                        <a:rPr lang="en-US" sz="1100" b="1"/>
                        <a:t>Technology</a:t>
                      </a:r>
                      <a:endParaRPr lang="en-US" sz="1100"/>
                    </a:p>
                  </a:txBody>
                  <a:tcPr anchor="ctr"/>
                </a:tc>
                <a:tc>
                  <a:txBody>
                    <a:bodyPr/>
                    <a:lstStyle/>
                    <a:p>
                      <a:pPr>
                        <a:buNone/>
                      </a:pPr>
                      <a:r>
                        <a:rPr lang="en-US" sz="1100" b="1" dirty="0"/>
                        <a:t>Current range</a:t>
                      </a:r>
                      <a:endParaRPr lang="en-US" sz="1100" dirty="0"/>
                    </a:p>
                  </a:txBody>
                  <a:tcPr anchor="ctr"/>
                </a:tc>
                <a:tc>
                  <a:txBody>
                    <a:bodyPr/>
                    <a:lstStyle/>
                    <a:p>
                      <a:pPr>
                        <a:buNone/>
                      </a:pPr>
                      <a:r>
                        <a:rPr lang="en-US" sz="1100" b="1" dirty="0"/>
                        <a:t>2035 projected range</a:t>
                      </a:r>
                      <a:endParaRPr lang="en-US" sz="1100" dirty="0"/>
                    </a:p>
                  </a:txBody>
                  <a:tcPr anchor="ctr"/>
                </a:tc>
                <a:extLst>
                  <a:ext uri="{0D108BD9-81ED-4DB2-BD59-A6C34878D82A}">
                    <a16:rowId xmlns:a16="http://schemas.microsoft.com/office/drawing/2014/main" val="2911350810"/>
                  </a:ext>
                </a:extLst>
              </a:tr>
              <a:tr h="275869">
                <a:tc>
                  <a:txBody>
                    <a:bodyPr/>
                    <a:lstStyle/>
                    <a:p>
                      <a:pPr>
                        <a:buNone/>
                      </a:pPr>
                      <a:r>
                        <a:rPr lang="en-US" sz="1100"/>
                        <a:t>Ammonia</a:t>
                      </a:r>
                    </a:p>
                  </a:txBody>
                  <a:tcPr anchor="ctr"/>
                </a:tc>
                <a:tc>
                  <a:txBody>
                    <a:bodyPr/>
                    <a:lstStyle/>
                    <a:p>
                      <a:pPr>
                        <a:buNone/>
                      </a:pPr>
                      <a:r>
                        <a:rPr lang="en-US" sz="1100" dirty="0"/>
                        <a:t>$25-$35</a:t>
                      </a:r>
                    </a:p>
                  </a:txBody>
                  <a:tcPr anchor="ctr"/>
                </a:tc>
                <a:tc>
                  <a:txBody>
                    <a:bodyPr/>
                    <a:lstStyle/>
                    <a:p>
                      <a:pPr>
                        <a:buNone/>
                      </a:pPr>
                      <a:r>
                        <a:rPr lang="en-US" sz="1100" dirty="0"/>
                        <a:t>$19-$32</a:t>
                      </a:r>
                    </a:p>
                  </a:txBody>
                  <a:tcPr anchor="ctr"/>
                </a:tc>
                <a:extLst>
                  <a:ext uri="{0D108BD9-81ED-4DB2-BD59-A6C34878D82A}">
                    <a16:rowId xmlns:a16="http://schemas.microsoft.com/office/drawing/2014/main" val="3974873975"/>
                  </a:ext>
                </a:extLst>
              </a:tr>
              <a:tr h="275869">
                <a:tc>
                  <a:txBody>
                    <a:bodyPr/>
                    <a:lstStyle/>
                    <a:p>
                      <a:pPr>
                        <a:buNone/>
                      </a:pPr>
                      <a:r>
                        <a:rPr lang="en-US" sz="1100"/>
                        <a:t>Hydrogen</a:t>
                      </a:r>
                    </a:p>
                  </a:txBody>
                  <a:tcPr anchor="ctr"/>
                </a:tc>
                <a:tc>
                  <a:txBody>
                    <a:bodyPr/>
                    <a:lstStyle/>
                    <a:p>
                      <a:pPr>
                        <a:buNone/>
                      </a:pPr>
                      <a:r>
                        <a:rPr lang="en-US" sz="1100" dirty="0"/>
                        <a:t>$50-$80</a:t>
                      </a:r>
                    </a:p>
                  </a:txBody>
                  <a:tcPr anchor="ctr"/>
                </a:tc>
                <a:tc>
                  <a:txBody>
                    <a:bodyPr/>
                    <a:lstStyle/>
                    <a:p>
                      <a:pPr>
                        <a:buNone/>
                      </a:pPr>
                      <a:r>
                        <a:rPr lang="en-US" sz="1100" dirty="0"/>
                        <a:t>$38-$72</a:t>
                      </a:r>
                    </a:p>
                  </a:txBody>
                  <a:tcPr anchor="ctr"/>
                </a:tc>
                <a:extLst>
                  <a:ext uri="{0D108BD9-81ED-4DB2-BD59-A6C34878D82A}">
                    <a16:rowId xmlns:a16="http://schemas.microsoft.com/office/drawing/2014/main" val="1250214748"/>
                  </a:ext>
                </a:extLst>
              </a:tr>
              <a:tr h="275869">
                <a:tc>
                  <a:txBody>
                    <a:bodyPr/>
                    <a:lstStyle/>
                    <a:p>
                      <a:pPr>
                        <a:buNone/>
                      </a:pPr>
                      <a:r>
                        <a:rPr lang="en-US" sz="1100"/>
                        <a:t>Cement</a:t>
                      </a:r>
                    </a:p>
                  </a:txBody>
                  <a:tcPr anchor="ctr"/>
                </a:tc>
                <a:tc>
                  <a:txBody>
                    <a:bodyPr/>
                    <a:lstStyle/>
                    <a:p>
                      <a:pPr>
                        <a:buNone/>
                      </a:pPr>
                      <a:r>
                        <a:rPr lang="en-US" sz="1100" dirty="0"/>
                        <a:t>$60-$120</a:t>
                      </a:r>
                    </a:p>
                  </a:txBody>
                  <a:tcPr anchor="ctr"/>
                </a:tc>
                <a:tc>
                  <a:txBody>
                    <a:bodyPr/>
                    <a:lstStyle/>
                    <a:p>
                      <a:pPr>
                        <a:buNone/>
                      </a:pPr>
                      <a:r>
                        <a:rPr lang="en-US" sz="1100" dirty="0"/>
                        <a:t>$46-$109</a:t>
                      </a:r>
                    </a:p>
                  </a:txBody>
                  <a:tcPr anchor="ctr"/>
                </a:tc>
                <a:extLst>
                  <a:ext uri="{0D108BD9-81ED-4DB2-BD59-A6C34878D82A}">
                    <a16:rowId xmlns:a16="http://schemas.microsoft.com/office/drawing/2014/main" val="2672984334"/>
                  </a:ext>
                </a:extLst>
              </a:tr>
            </a:tbl>
          </a:graphicData>
        </a:graphic>
      </p:graphicFrame>
      <p:sp>
        <p:nvSpPr>
          <p:cNvPr id="42" name="TextBox 41">
            <a:extLst>
              <a:ext uri="{FF2B5EF4-FFF2-40B4-BE49-F238E27FC236}">
                <a16:creationId xmlns:a16="http://schemas.microsoft.com/office/drawing/2014/main" id="{2814DD66-1F1D-3EDD-37CE-BDAAD0F762F1}"/>
              </a:ext>
            </a:extLst>
          </p:cNvPr>
          <p:cNvSpPr txBox="1"/>
          <p:nvPr/>
        </p:nvSpPr>
        <p:spPr bwMode="gray">
          <a:xfrm>
            <a:off x="6276601" y="4638729"/>
            <a:ext cx="6121400" cy="261610"/>
          </a:xfrm>
          <a:prstGeom prst="rect">
            <a:avLst/>
          </a:prstGeom>
          <a:noFill/>
        </p:spPr>
        <p:txBody>
          <a:bodyPr wrap="square">
            <a:spAutoFit/>
          </a:bodyPr>
          <a:lstStyle/>
          <a:p>
            <a:r>
              <a:rPr lang="en-US" sz="1100" b="1" dirty="0"/>
              <a:t>STEP 4: Final cost ranges</a:t>
            </a:r>
          </a:p>
        </p:txBody>
      </p:sp>
      <p:cxnSp>
        <p:nvCxnSpPr>
          <p:cNvPr id="13" name="Straight Connector 12">
            <a:extLst>
              <a:ext uri="{FF2B5EF4-FFF2-40B4-BE49-F238E27FC236}">
                <a16:creationId xmlns:a16="http://schemas.microsoft.com/office/drawing/2014/main" id="{EF28498E-4A36-24FC-A580-29015A2A4261}"/>
              </a:ext>
            </a:extLst>
          </p:cNvPr>
          <p:cNvCxnSpPr>
            <a:cxnSpLocks/>
          </p:cNvCxnSpPr>
          <p:nvPr/>
        </p:nvCxnSpPr>
        <p:spPr bwMode="gray">
          <a:xfrm>
            <a:off x="6365344" y="4953211"/>
            <a:ext cx="5388772" cy="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5" name="Rectangular Callout 14">
            <a:extLst>
              <a:ext uri="{FF2B5EF4-FFF2-40B4-BE49-F238E27FC236}">
                <a16:creationId xmlns:a16="http://schemas.microsoft.com/office/drawing/2014/main" id="{D15A4EAA-F241-B48D-752B-CD6D8FA1F7B8}"/>
              </a:ext>
            </a:extLst>
          </p:cNvPr>
          <p:cNvSpPr/>
          <p:nvPr/>
        </p:nvSpPr>
        <p:spPr bwMode="gray">
          <a:xfrm>
            <a:off x="800100" y="5231206"/>
            <a:ext cx="4014912" cy="854801"/>
          </a:xfrm>
          <a:prstGeom prst="wedgeRectCallout">
            <a:avLst>
              <a:gd name="adj1" fmla="val 80316"/>
              <a:gd name="adj2" fmla="val 10436"/>
            </a:avLst>
          </a:prstGeom>
          <a:solidFill>
            <a:schemeClr val="accent2">
              <a:lumMod val="10000"/>
              <a:lumOff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lang="en-US" sz="1100" b="1" dirty="0">
                <a:solidFill>
                  <a:sysClr val="windowText" lastClr="000000"/>
                </a:solidFill>
              </a:rPr>
              <a:t>Why ranges vary:</a:t>
            </a:r>
            <a:r>
              <a:rPr lang="en-US" sz="1100" dirty="0">
                <a:solidFill>
                  <a:sysClr val="windowText" lastClr="000000"/>
                </a:solidFill>
              </a:rPr>
              <a:t> Technologies with higher capital percentages (like ammonia at 89%) see greater cost reductions because </a:t>
            </a:r>
            <a:r>
              <a:rPr lang="en-US" sz="1100" dirty="0" err="1">
                <a:solidFill>
                  <a:sysClr val="windowText" lastClr="000000"/>
                </a:solidFill>
              </a:rPr>
              <a:t>CapEx</a:t>
            </a:r>
            <a:r>
              <a:rPr lang="en-US" sz="1100" dirty="0">
                <a:solidFill>
                  <a:sysClr val="windowText" lastClr="000000"/>
                </a:solidFill>
              </a:rPr>
              <a:t> improvements have more impact than </a:t>
            </a:r>
            <a:r>
              <a:rPr lang="en-US" sz="1100" dirty="0" err="1">
                <a:solidFill>
                  <a:sysClr val="windowText" lastClr="000000"/>
                </a:solidFill>
              </a:rPr>
              <a:t>OpEx</a:t>
            </a:r>
            <a:r>
              <a:rPr lang="en-US" sz="1100" dirty="0">
                <a:solidFill>
                  <a:sysClr val="windowText" lastClr="000000"/>
                </a:solidFill>
              </a:rPr>
              <a:t> improvements based on CCSA's industry consultation findings.</a:t>
            </a:r>
          </a:p>
        </p:txBody>
      </p:sp>
      <p:sp>
        <p:nvSpPr>
          <p:cNvPr id="23" name="TextBox 22">
            <a:extLst>
              <a:ext uri="{FF2B5EF4-FFF2-40B4-BE49-F238E27FC236}">
                <a16:creationId xmlns:a16="http://schemas.microsoft.com/office/drawing/2014/main" id="{259EF2BC-29AF-D74B-9614-201B3BDB5E1F}"/>
              </a:ext>
            </a:extLst>
          </p:cNvPr>
          <p:cNvSpPr txBox="1"/>
          <p:nvPr/>
        </p:nvSpPr>
        <p:spPr bwMode="gray">
          <a:xfrm>
            <a:off x="329184" y="6272784"/>
            <a:ext cx="9207578" cy="492443"/>
          </a:xfrm>
          <a:prstGeom prst="rect">
            <a:avLst/>
          </a:prstGeom>
          <a:noFill/>
        </p:spPr>
        <p:txBody>
          <a:bodyPr wrap="square" lIns="0" tIns="0" rIns="0" bIns="0">
            <a:spAutoFit/>
          </a:bodyPr>
          <a:lstStyle/>
          <a:p>
            <a:pPr defTabSz="711200">
              <a:defRPr/>
            </a:pPr>
            <a:endParaRPr lang="en-US" sz="800" dirty="0">
              <a:solidFill>
                <a:srgbClr val="000000"/>
              </a:solidFill>
            </a:endParaRPr>
          </a:p>
          <a:p>
            <a:pPr defTabSz="711200">
              <a:defRPr/>
            </a:pPr>
            <a:r>
              <a:rPr lang="en-US" sz="800" dirty="0">
                <a:solidFill>
                  <a:srgbClr val="000000"/>
                </a:solidFill>
              </a:rPr>
              <a:t>Sources: IEA, </a:t>
            </a:r>
            <a:r>
              <a:rPr lang="en-US" sz="800" dirty="0">
                <a:solidFill>
                  <a:srgbClr val="000000"/>
                </a:solidFill>
                <a:hlinkClick r:id="rId6"/>
              </a:rPr>
              <a:t>CCUS in Clean Energy Transitions</a:t>
            </a:r>
            <a:r>
              <a:rPr lang="en-US" sz="800" dirty="0">
                <a:solidFill>
                  <a:srgbClr val="000000"/>
                </a:solidFill>
              </a:rPr>
              <a:t> (2020); IEA, </a:t>
            </a:r>
            <a:r>
              <a:rPr lang="en-US" sz="800" dirty="0">
                <a:solidFill>
                  <a:srgbClr val="000000"/>
                </a:solidFill>
                <a:hlinkClick r:id="rId7"/>
              </a:rPr>
              <a:t>Levelized Cost of CO2 Capture by Sector and Initial CO2 Concentration</a:t>
            </a:r>
            <a:r>
              <a:rPr lang="en-US" sz="800" dirty="0">
                <a:solidFill>
                  <a:srgbClr val="000000"/>
                </a:solidFill>
              </a:rPr>
              <a:t> (2019); Harvard Kennedy School Belfer Center, </a:t>
            </a:r>
            <a:r>
              <a:rPr lang="en-US" sz="800" dirty="0">
                <a:solidFill>
                  <a:srgbClr val="000000"/>
                </a:solidFill>
                <a:hlinkClick r:id="rId8"/>
              </a:rPr>
              <a:t>Carbon Capture Utilization and Storage: Technologies and Costs in the US Context</a:t>
            </a:r>
            <a:r>
              <a:rPr lang="en-US" sz="800" dirty="0">
                <a:solidFill>
                  <a:srgbClr val="000000"/>
                </a:solidFill>
              </a:rPr>
              <a:t> (2022).</a:t>
            </a:r>
            <a:endParaRPr lang="en-US" sz="800" dirty="0">
              <a:solidFill>
                <a:srgbClr val="000000"/>
              </a:solidFill>
              <a:cs typeface="Arial"/>
            </a:endParaRPr>
          </a:p>
          <a:p>
            <a:pPr defTabSz="711200">
              <a:defRPr/>
            </a:pPr>
            <a:r>
              <a:rPr lang="en-US" sz="800" dirty="0">
                <a:solidFill>
                  <a:srgbClr val="000000"/>
                </a:solidFill>
                <a:cs typeface="Arial"/>
              </a:rPr>
              <a:t>Credit: </a:t>
            </a:r>
            <a:r>
              <a:rPr kumimoji="0" lang="en-US" sz="800" b="0" i="0" u="none" strike="noStrike" kern="1200" cap="none" spc="0" normalizeH="0" baseline="0" noProof="0" dirty="0">
                <a:ln>
                  <a:noFill/>
                </a:ln>
                <a:solidFill>
                  <a:srgbClr val="000000"/>
                </a:solidFill>
                <a:effectLst/>
                <a:uLnTx/>
                <a:uFillTx/>
                <a:latin typeface="Arial"/>
                <a:ea typeface="+mn-ea"/>
                <a:cs typeface="+mn-cs"/>
              </a:rPr>
              <a:t>Maitreyi Menon, Michelle Priscilla, Hyae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9"/>
              </a:rPr>
              <a:t>Gernot Wagner</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0"/>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11"/>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lang="en-US" sz="800" dirty="0">
              <a:solidFill>
                <a:srgbClr val="000000"/>
              </a:solidFill>
              <a:cs typeface="Arial"/>
            </a:endParaRPr>
          </a:p>
        </p:txBody>
      </p:sp>
    </p:spTree>
    <p:extLst>
      <p:ext uri="{BB962C8B-B14F-4D97-AF65-F5344CB8AC3E}">
        <p14:creationId xmlns:p14="http://schemas.microsoft.com/office/powerpoint/2010/main" val="39268529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1E937-8AD9-342A-F031-9FAC451A4C92}"/>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6BB265C-2458-F2A8-4561-3E7F7B5107A8}"/>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4" name="think-cell data - do not delete" hidden="1">
                        <a:extLst>
                          <a:ext uri="{FF2B5EF4-FFF2-40B4-BE49-F238E27FC236}">
                            <a16:creationId xmlns:a16="http://schemas.microsoft.com/office/drawing/2014/main" id="{66BB265C-2458-F2A8-4561-3E7F7B5107A8}"/>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BF96161-DB08-555C-23C3-96EC4BE503A0}"/>
              </a:ext>
            </a:extLst>
          </p:cNvPr>
          <p:cNvSpPr>
            <a:spLocks noGrp="1"/>
          </p:cNvSpPr>
          <p:nvPr>
            <p:ph type="title"/>
          </p:nvPr>
        </p:nvSpPr>
        <p:spPr/>
        <p:txBody>
          <a:bodyPr vert="horz">
            <a:noAutofit/>
          </a:bodyPr>
          <a:lstStyle/>
          <a:p>
            <a:r>
              <a:rPr lang="en-US" altLang="zh-CN"/>
              <a:t>Analyzing technology-specific cost data informs strategic investment for industrial decarbonization</a:t>
            </a:r>
            <a:endParaRPr lang="en-US"/>
          </a:p>
        </p:txBody>
      </p:sp>
      <p:sp>
        <p:nvSpPr>
          <p:cNvPr id="5" name="TextBox 29">
            <a:extLst>
              <a:ext uri="{FF2B5EF4-FFF2-40B4-BE49-F238E27FC236}">
                <a16:creationId xmlns:a16="http://schemas.microsoft.com/office/drawing/2014/main" id="{27F7169F-5CDB-8513-D42D-D3CE4F5EEC11}"/>
              </a:ext>
            </a:extLst>
          </p:cNvPr>
          <p:cNvSpPr txBox="1"/>
          <p:nvPr/>
        </p:nvSpPr>
        <p:spPr bwMode="gray">
          <a:xfrm>
            <a:off x="330200" y="1447746"/>
            <a:ext cx="2334284" cy="288147"/>
          </a:xfrm>
          <a:prstGeom prst="rect">
            <a:avLst/>
          </a:prstGeom>
          <a:noFill/>
        </p:spPr>
        <p:txBody>
          <a:bodyPr wrap="square" lIns="36000" tIns="36000" rIns="36000" bIns="360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IEA scenario specification</a:t>
            </a:r>
          </a:p>
        </p:txBody>
      </p:sp>
      <p:cxnSp>
        <p:nvCxnSpPr>
          <p:cNvPr id="6" name="Straight Connector 30">
            <a:extLst>
              <a:ext uri="{FF2B5EF4-FFF2-40B4-BE49-F238E27FC236}">
                <a16:creationId xmlns:a16="http://schemas.microsoft.com/office/drawing/2014/main" id="{889AA721-EA54-75D6-B9FD-D24EA7908069}"/>
              </a:ext>
            </a:extLst>
          </p:cNvPr>
          <p:cNvCxnSpPr>
            <a:cxnSpLocks/>
          </p:cNvCxnSpPr>
          <p:nvPr/>
        </p:nvCxnSpPr>
        <p:spPr bwMode="gray">
          <a:xfrm>
            <a:off x="330200" y="1735893"/>
            <a:ext cx="5080262" cy="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pic>
        <p:nvPicPr>
          <p:cNvPr id="7" name="图片 6">
            <a:extLst>
              <a:ext uri="{FF2B5EF4-FFF2-40B4-BE49-F238E27FC236}">
                <a16:creationId xmlns:a16="http://schemas.microsoft.com/office/drawing/2014/main" id="{B2D07A7C-8954-6388-66E4-F2AE6F39936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8225" y="1761029"/>
            <a:ext cx="5054182" cy="2070781"/>
          </a:xfrm>
          <a:prstGeom prst="rect">
            <a:avLst/>
          </a:prstGeom>
        </p:spPr>
      </p:pic>
      <p:graphicFrame>
        <p:nvGraphicFramePr>
          <p:cNvPr id="10" name="表格 9">
            <a:extLst>
              <a:ext uri="{FF2B5EF4-FFF2-40B4-BE49-F238E27FC236}">
                <a16:creationId xmlns:a16="http://schemas.microsoft.com/office/drawing/2014/main" id="{D79F731D-9809-291A-18DC-B8BC6D4B199B}"/>
              </a:ext>
            </a:extLst>
          </p:cNvPr>
          <p:cNvGraphicFramePr>
            <a:graphicFrameLocks noGrp="1"/>
          </p:cNvGraphicFramePr>
          <p:nvPr>
            <p:extLst>
              <p:ext uri="{D42A27DB-BD31-4B8C-83A1-F6EECF244321}">
                <p14:modId xmlns:p14="http://schemas.microsoft.com/office/powerpoint/2010/main" val="611341469"/>
              </p:ext>
            </p:extLst>
          </p:nvPr>
        </p:nvGraphicFramePr>
        <p:xfrm>
          <a:off x="431860" y="4501762"/>
          <a:ext cx="3500060" cy="1370499"/>
        </p:xfrm>
        <a:graphic>
          <a:graphicData uri="http://schemas.openxmlformats.org/drawingml/2006/table">
            <a:tbl>
              <a:tblPr>
                <a:tableStyleId>{B301B821-A1FF-4177-AEE7-76D212191A09}</a:tableStyleId>
              </a:tblPr>
              <a:tblGrid>
                <a:gridCol w="1579820">
                  <a:extLst>
                    <a:ext uri="{9D8B030D-6E8A-4147-A177-3AD203B41FA5}">
                      <a16:colId xmlns:a16="http://schemas.microsoft.com/office/drawing/2014/main" val="669240135"/>
                    </a:ext>
                  </a:extLst>
                </a:gridCol>
                <a:gridCol w="365760">
                  <a:extLst>
                    <a:ext uri="{9D8B030D-6E8A-4147-A177-3AD203B41FA5}">
                      <a16:colId xmlns:a16="http://schemas.microsoft.com/office/drawing/2014/main" val="4128768409"/>
                    </a:ext>
                  </a:extLst>
                </a:gridCol>
                <a:gridCol w="365760">
                  <a:extLst>
                    <a:ext uri="{9D8B030D-6E8A-4147-A177-3AD203B41FA5}">
                      <a16:colId xmlns:a16="http://schemas.microsoft.com/office/drawing/2014/main" val="335308299"/>
                    </a:ext>
                  </a:extLst>
                </a:gridCol>
                <a:gridCol w="365760">
                  <a:extLst>
                    <a:ext uri="{9D8B030D-6E8A-4147-A177-3AD203B41FA5}">
                      <a16:colId xmlns:a16="http://schemas.microsoft.com/office/drawing/2014/main" val="426752552"/>
                    </a:ext>
                  </a:extLst>
                </a:gridCol>
                <a:gridCol w="822960">
                  <a:extLst>
                    <a:ext uri="{9D8B030D-6E8A-4147-A177-3AD203B41FA5}">
                      <a16:colId xmlns:a16="http://schemas.microsoft.com/office/drawing/2014/main" val="4113724164"/>
                    </a:ext>
                  </a:extLst>
                </a:gridCol>
              </a:tblGrid>
              <a:tr h="310609">
                <a:tc>
                  <a:txBody>
                    <a:bodyPr/>
                    <a:lstStyle/>
                    <a:p>
                      <a:pPr marL="0" indent="0" algn="l" fontAlgn="b">
                        <a:buNone/>
                      </a:pPr>
                      <a:r>
                        <a:rPr lang="en-US" sz="900" b="1" u="none" strike="noStrike" dirty="0">
                          <a:solidFill>
                            <a:srgbClr val="000000"/>
                          </a:solidFill>
                          <a:effectLst/>
                        </a:rPr>
                        <a:t>CCUS contribution to sector CO₂ reductions</a:t>
                      </a:r>
                      <a:endParaRPr lang="en-US" sz="9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buNone/>
                      </a:pPr>
                      <a:r>
                        <a:rPr lang="en-US" altLang="zh-CN" sz="900" b="1" u="none" strike="noStrike" dirty="0">
                          <a:solidFill>
                            <a:srgbClr val="000000"/>
                          </a:solidFill>
                          <a:effectLst/>
                        </a:rPr>
                        <a:t>2030</a:t>
                      </a:r>
                      <a:endParaRPr lang="en-US" altLang="zh-CN" sz="9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buNone/>
                      </a:pPr>
                      <a:r>
                        <a:rPr lang="en-US" altLang="zh-CN" sz="900" b="1" u="none" strike="noStrike" dirty="0">
                          <a:solidFill>
                            <a:srgbClr val="000000"/>
                          </a:solidFill>
                          <a:effectLst/>
                        </a:rPr>
                        <a:t>2050</a:t>
                      </a:r>
                      <a:endParaRPr lang="en-US" altLang="zh-CN" sz="9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buNone/>
                      </a:pPr>
                      <a:r>
                        <a:rPr lang="en-US" altLang="zh-CN" sz="900" b="1" u="none" strike="noStrike" dirty="0">
                          <a:solidFill>
                            <a:srgbClr val="000000"/>
                          </a:solidFill>
                          <a:effectLst/>
                        </a:rPr>
                        <a:t>2070</a:t>
                      </a:r>
                      <a:endParaRPr lang="en-US" altLang="zh-CN" sz="9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buNone/>
                      </a:pPr>
                      <a:r>
                        <a:rPr lang="en-US" sz="900" b="1" u="none" strike="noStrike" dirty="0">
                          <a:solidFill>
                            <a:srgbClr val="000000"/>
                          </a:solidFill>
                          <a:effectLst/>
                        </a:rPr>
                        <a:t>Cumulative</a:t>
                      </a:r>
                      <a:endParaRPr lang="en-US" sz="9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845264685"/>
                  </a:ext>
                </a:extLst>
              </a:tr>
              <a:tr h="211978">
                <a:tc>
                  <a:txBody>
                    <a:bodyPr/>
                    <a:lstStyle/>
                    <a:p>
                      <a:pPr algn="l" fontAlgn="b">
                        <a:buNone/>
                      </a:pPr>
                      <a:r>
                        <a:rPr lang="en-US" sz="900" b="1" u="none" strike="noStrike" dirty="0">
                          <a:solidFill>
                            <a:srgbClr val="000000"/>
                          </a:solidFill>
                          <a:effectLst/>
                        </a:rPr>
                        <a:t>Iron &amp; Steel</a:t>
                      </a:r>
                      <a:endParaRPr lang="en-US" sz="900" b="1" i="0" u="none" strike="noStrike" dirty="0">
                        <a:solidFill>
                          <a:srgbClr val="000000"/>
                        </a:solidFill>
                        <a:effectLst/>
                        <a:latin typeface="Arial" panose="020B0604020202020204" pitchFamily="34" charset="0"/>
                      </a:endParaRPr>
                    </a:p>
                  </a:txBody>
                  <a:tcPr marL="9525" marR="9525" marT="9525" marB="0"/>
                </a:tc>
                <a:tc>
                  <a:txBody>
                    <a:bodyPr/>
                    <a:lstStyle/>
                    <a:p>
                      <a:pPr algn="r" fontAlgn="b">
                        <a:buNone/>
                      </a:pPr>
                      <a:r>
                        <a:rPr lang="en-US" altLang="zh-CN" sz="900" b="0" u="none" strike="noStrike" dirty="0">
                          <a:solidFill>
                            <a:srgbClr val="000000"/>
                          </a:solidFill>
                          <a:effectLst/>
                        </a:rPr>
                        <a:t>4%</a:t>
                      </a:r>
                      <a:endParaRPr lang="en-US" altLang="zh-CN" sz="900" b="0" i="0" u="none" strike="noStrike" dirty="0">
                        <a:solidFill>
                          <a:srgbClr val="000000"/>
                        </a:solidFill>
                        <a:effectLst/>
                        <a:latin typeface="Arial" panose="020B0604020202020204" pitchFamily="34" charset="0"/>
                      </a:endParaRPr>
                    </a:p>
                  </a:txBody>
                  <a:tcPr marL="9525" marR="9525" marT="9525" marB="0"/>
                </a:tc>
                <a:tc>
                  <a:txBody>
                    <a:bodyPr/>
                    <a:lstStyle/>
                    <a:p>
                      <a:pPr algn="r" fontAlgn="b">
                        <a:buNone/>
                      </a:pPr>
                      <a:r>
                        <a:rPr lang="en-US" altLang="zh-CN" sz="900" b="0" u="none" strike="noStrike" dirty="0">
                          <a:solidFill>
                            <a:srgbClr val="000000"/>
                          </a:solidFill>
                          <a:effectLst/>
                        </a:rPr>
                        <a:t>25%</a:t>
                      </a:r>
                      <a:endParaRPr lang="en-US" altLang="zh-CN" sz="900" b="0" i="0" u="none" strike="noStrike" dirty="0">
                        <a:solidFill>
                          <a:srgbClr val="000000"/>
                        </a:solidFill>
                        <a:effectLst/>
                        <a:latin typeface="Arial" panose="020B0604020202020204" pitchFamily="34" charset="0"/>
                      </a:endParaRPr>
                    </a:p>
                  </a:txBody>
                  <a:tcPr marL="9525" marR="9525" marT="9525" marB="0"/>
                </a:tc>
                <a:tc>
                  <a:txBody>
                    <a:bodyPr/>
                    <a:lstStyle/>
                    <a:p>
                      <a:pPr algn="r" fontAlgn="b">
                        <a:buNone/>
                      </a:pPr>
                      <a:r>
                        <a:rPr lang="en-US" altLang="zh-CN" sz="900" b="0" u="none" strike="noStrike">
                          <a:solidFill>
                            <a:srgbClr val="000000"/>
                          </a:solidFill>
                          <a:effectLst/>
                        </a:rPr>
                        <a:t>31%</a:t>
                      </a:r>
                      <a:endParaRPr lang="en-US" altLang="zh-CN" sz="900" b="0" i="0" u="none" strike="noStrike">
                        <a:solidFill>
                          <a:srgbClr val="000000"/>
                        </a:solidFill>
                        <a:effectLst/>
                        <a:latin typeface="Arial" panose="020B0604020202020204" pitchFamily="34" charset="0"/>
                      </a:endParaRPr>
                    </a:p>
                  </a:txBody>
                  <a:tcPr marL="9525" marR="9525" marT="9525" marB="0"/>
                </a:tc>
                <a:tc>
                  <a:txBody>
                    <a:bodyPr/>
                    <a:lstStyle/>
                    <a:p>
                      <a:pPr algn="r" fontAlgn="b">
                        <a:buNone/>
                      </a:pPr>
                      <a:r>
                        <a:rPr lang="en-US" altLang="zh-CN" sz="900" b="0" u="none" strike="noStrike" dirty="0">
                          <a:solidFill>
                            <a:srgbClr val="000000"/>
                          </a:solidFill>
                          <a:effectLst/>
                        </a:rPr>
                        <a:t>25%</a:t>
                      </a:r>
                      <a:endParaRPr lang="en-US" altLang="zh-CN" sz="900" b="0" i="0" u="none" strike="noStrike" dirty="0">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1713814487"/>
                  </a:ext>
                </a:extLst>
              </a:tr>
              <a:tr h="211978">
                <a:tc>
                  <a:txBody>
                    <a:bodyPr/>
                    <a:lstStyle/>
                    <a:p>
                      <a:pPr algn="l" fontAlgn="b">
                        <a:buNone/>
                      </a:pPr>
                      <a:r>
                        <a:rPr lang="en-US" sz="900" b="1" u="none" strike="noStrike" dirty="0">
                          <a:solidFill>
                            <a:srgbClr val="000000"/>
                          </a:solidFill>
                          <a:effectLst/>
                        </a:rPr>
                        <a:t>Cement</a:t>
                      </a:r>
                      <a:endParaRPr lang="en-US" sz="900" b="1" i="0" u="none" strike="noStrike" dirty="0">
                        <a:solidFill>
                          <a:srgbClr val="000000"/>
                        </a:solidFill>
                        <a:effectLst/>
                        <a:latin typeface="Arial" panose="020B0604020202020204" pitchFamily="34" charset="0"/>
                      </a:endParaRPr>
                    </a:p>
                  </a:txBody>
                  <a:tcPr marL="9525" marR="9525" marT="9525" marB="0"/>
                </a:tc>
                <a:tc>
                  <a:txBody>
                    <a:bodyPr/>
                    <a:lstStyle/>
                    <a:p>
                      <a:pPr algn="r" fontAlgn="b">
                        <a:buNone/>
                      </a:pPr>
                      <a:r>
                        <a:rPr lang="en-US" altLang="zh-CN" sz="900" b="0" u="none" strike="noStrike" dirty="0">
                          <a:solidFill>
                            <a:srgbClr val="000000"/>
                          </a:solidFill>
                          <a:effectLst/>
                        </a:rPr>
                        <a:t>47%</a:t>
                      </a:r>
                      <a:endParaRPr lang="en-US" altLang="zh-CN" sz="900" b="0" i="0" u="none" strike="noStrike" dirty="0">
                        <a:solidFill>
                          <a:srgbClr val="000000"/>
                        </a:solidFill>
                        <a:effectLst/>
                        <a:latin typeface="Arial" panose="020B0604020202020204" pitchFamily="34" charset="0"/>
                      </a:endParaRPr>
                    </a:p>
                  </a:txBody>
                  <a:tcPr marL="9525" marR="9525" marT="9525" marB="0"/>
                </a:tc>
                <a:tc>
                  <a:txBody>
                    <a:bodyPr/>
                    <a:lstStyle/>
                    <a:p>
                      <a:pPr algn="r" fontAlgn="b">
                        <a:buNone/>
                      </a:pPr>
                      <a:r>
                        <a:rPr lang="en-US" altLang="zh-CN" sz="900" b="0" u="none" strike="noStrike" dirty="0">
                          <a:solidFill>
                            <a:srgbClr val="000000"/>
                          </a:solidFill>
                          <a:effectLst/>
                        </a:rPr>
                        <a:t>63%</a:t>
                      </a:r>
                      <a:endParaRPr lang="en-US" altLang="zh-CN" sz="900" b="0" i="0" u="none" strike="noStrike" dirty="0">
                        <a:solidFill>
                          <a:srgbClr val="000000"/>
                        </a:solidFill>
                        <a:effectLst/>
                        <a:latin typeface="Arial" panose="020B0604020202020204" pitchFamily="34" charset="0"/>
                      </a:endParaRPr>
                    </a:p>
                  </a:txBody>
                  <a:tcPr marL="9525" marR="9525" marT="9525" marB="0"/>
                </a:tc>
                <a:tc>
                  <a:txBody>
                    <a:bodyPr/>
                    <a:lstStyle/>
                    <a:p>
                      <a:pPr algn="r" fontAlgn="b">
                        <a:buNone/>
                      </a:pPr>
                      <a:r>
                        <a:rPr lang="en-US" altLang="zh-CN" sz="900" b="0" u="none" strike="noStrike" dirty="0">
                          <a:solidFill>
                            <a:srgbClr val="000000"/>
                          </a:solidFill>
                          <a:effectLst/>
                        </a:rPr>
                        <a:t>61%</a:t>
                      </a:r>
                      <a:endParaRPr lang="en-US" altLang="zh-CN" sz="900" b="0" i="0" u="none" strike="noStrike" dirty="0">
                        <a:solidFill>
                          <a:srgbClr val="000000"/>
                        </a:solidFill>
                        <a:effectLst/>
                        <a:latin typeface="Arial" panose="020B0604020202020204" pitchFamily="34" charset="0"/>
                      </a:endParaRPr>
                    </a:p>
                  </a:txBody>
                  <a:tcPr marL="9525" marR="9525" marT="9525" marB="0"/>
                </a:tc>
                <a:tc>
                  <a:txBody>
                    <a:bodyPr/>
                    <a:lstStyle/>
                    <a:p>
                      <a:pPr algn="r" fontAlgn="b">
                        <a:buNone/>
                      </a:pPr>
                      <a:r>
                        <a:rPr lang="en-US" altLang="zh-CN" sz="900" b="0" u="none" strike="noStrike">
                          <a:solidFill>
                            <a:srgbClr val="000000"/>
                          </a:solidFill>
                          <a:effectLst/>
                        </a:rPr>
                        <a:t>61%</a:t>
                      </a:r>
                      <a:endParaRPr lang="en-US" altLang="zh-CN" sz="900" b="0" i="0" u="none" strike="noStrike">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180259862"/>
                  </a:ext>
                </a:extLst>
              </a:tr>
              <a:tr h="211978">
                <a:tc>
                  <a:txBody>
                    <a:bodyPr/>
                    <a:lstStyle/>
                    <a:p>
                      <a:pPr algn="l" fontAlgn="b">
                        <a:buNone/>
                      </a:pPr>
                      <a:r>
                        <a:rPr lang="en-US" sz="900" b="1" u="none" strike="noStrike" dirty="0">
                          <a:solidFill>
                            <a:srgbClr val="000000"/>
                          </a:solidFill>
                          <a:effectLst/>
                        </a:rPr>
                        <a:t>Chemicals</a:t>
                      </a:r>
                      <a:endParaRPr lang="en-US" sz="900" b="1" i="0" u="none" strike="noStrike" dirty="0">
                        <a:solidFill>
                          <a:srgbClr val="000000"/>
                        </a:solidFill>
                        <a:effectLst/>
                        <a:latin typeface="Arial" panose="020B0604020202020204" pitchFamily="34" charset="0"/>
                      </a:endParaRPr>
                    </a:p>
                  </a:txBody>
                  <a:tcPr marL="9525" marR="9525" marT="9525" marB="0"/>
                </a:tc>
                <a:tc>
                  <a:txBody>
                    <a:bodyPr/>
                    <a:lstStyle/>
                    <a:p>
                      <a:pPr algn="r" fontAlgn="b">
                        <a:buNone/>
                      </a:pPr>
                      <a:r>
                        <a:rPr lang="en-US" altLang="zh-CN" sz="900" b="0" u="none" strike="noStrike" dirty="0">
                          <a:solidFill>
                            <a:srgbClr val="000000"/>
                          </a:solidFill>
                          <a:effectLst/>
                        </a:rPr>
                        <a:t>10%</a:t>
                      </a:r>
                      <a:endParaRPr lang="en-US" altLang="zh-CN" sz="900" b="0" i="0" u="none" strike="noStrike" dirty="0">
                        <a:solidFill>
                          <a:srgbClr val="000000"/>
                        </a:solidFill>
                        <a:effectLst/>
                        <a:latin typeface="Arial" panose="020B0604020202020204" pitchFamily="34" charset="0"/>
                      </a:endParaRPr>
                    </a:p>
                  </a:txBody>
                  <a:tcPr marL="9525" marR="9525" marT="9525" marB="0"/>
                </a:tc>
                <a:tc>
                  <a:txBody>
                    <a:bodyPr/>
                    <a:lstStyle/>
                    <a:p>
                      <a:pPr algn="r" fontAlgn="b">
                        <a:buNone/>
                      </a:pPr>
                      <a:r>
                        <a:rPr lang="en-US" altLang="zh-CN" sz="900" b="0" u="none" strike="noStrike" dirty="0">
                          <a:solidFill>
                            <a:srgbClr val="000000"/>
                          </a:solidFill>
                          <a:effectLst/>
                        </a:rPr>
                        <a:t>31%</a:t>
                      </a:r>
                      <a:endParaRPr lang="en-US" altLang="zh-CN" sz="900" b="0" i="0" u="none" strike="noStrike" dirty="0">
                        <a:solidFill>
                          <a:srgbClr val="000000"/>
                        </a:solidFill>
                        <a:effectLst/>
                        <a:latin typeface="Arial" panose="020B0604020202020204" pitchFamily="34" charset="0"/>
                      </a:endParaRPr>
                    </a:p>
                  </a:txBody>
                  <a:tcPr marL="9525" marR="9525" marT="9525" marB="0"/>
                </a:tc>
                <a:tc>
                  <a:txBody>
                    <a:bodyPr/>
                    <a:lstStyle/>
                    <a:p>
                      <a:pPr algn="r" fontAlgn="b">
                        <a:buNone/>
                      </a:pPr>
                      <a:r>
                        <a:rPr lang="en-US" altLang="zh-CN" sz="900" b="0" u="none" strike="noStrike" dirty="0">
                          <a:solidFill>
                            <a:srgbClr val="000000"/>
                          </a:solidFill>
                          <a:effectLst/>
                        </a:rPr>
                        <a:t>33%</a:t>
                      </a:r>
                      <a:endParaRPr lang="en-US" altLang="zh-CN" sz="900" b="0" i="0" u="none" strike="noStrike" dirty="0">
                        <a:solidFill>
                          <a:srgbClr val="000000"/>
                        </a:solidFill>
                        <a:effectLst/>
                        <a:latin typeface="Arial" panose="020B0604020202020204" pitchFamily="34" charset="0"/>
                      </a:endParaRPr>
                    </a:p>
                  </a:txBody>
                  <a:tcPr marL="9525" marR="9525" marT="9525" marB="0"/>
                </a:tc>
                <a:tc>
                  <a:txBody>
                    <a:bodyPr/>
                    <a:lstStyle/>
                    <a:p>
                      <a:pPr algn="r" fontAlgn="b">
                        <a:buNone/>
                      </a:pPr>
                      <a:r>
                        <a:rPr lang="en-US" altLang="zh-CN" sz="900" b="0" u="none" strike="noStrike" dirty="0">
                          <a:solidFill>
                            <a:srgbClr val="000000"/>
                          </a:solidFill>
                          <a:effectLst/>
                        </a:rPr>
                        <a:t>28%</a:t>
                      </a:r>
                      <a:endParaRPr lang="en-US" altLang="zh-CN" sz="900" b="0" i="0" u="none" strike="noStrike" dirty="0">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414840360"/>
                  </a:ext>
                </a:extLst>
              </a:tr>
              <a:tr h="211978">
                <a:tc>
                  <a:txBody>
                    <a:bodyPr/>
                    <a:lstStyle/>
                    <a:p>
                      <a:pPr algn="l" fontAlgn="b">
                        <a:buNone/>
                      </a:pPr>
                      <a:r>
                        <a:rPr lang="en-US" sz="900" b="1" u="none" strike="noStrike" dirty="0">
                          <a:solidFill>
                            <a:srgbClr val="000000"/>
                          </a:solidFill>
                          <a:effectLst/>
                        </a:rPr>
                        <a:t>Fuel transformation</a:t>
                      </a:r>
                      <a:endParaRPr lang="en-US" sz="900" b="1" i="0" u="none" strike="noStrike" dirty="0">
                        <a:solidFill>
                          <a:srgbClr val="000000"/>
                        </a:solidFill>
                        <a:effectLst/>
                        <a:latin typeface="Arial" panose="020B0604020202020204" pitchFamily="34" charset="0"/>
                      </a:endParaRPr>
                    </a:p>
                  </a:txBody>
                  <a:tcPr marL="9525" marR="9525" marT="9525" marB="0"/>
                </a:tc>
                <a:tc>
                  <a:txBody>
                    <a:bodyPr/>
                    <a:lstStyle/>
                    <a:p>
                      <a:pPr algn="r" fontAlgn="b">
                        <a:buNone/>
                      </a:pPr>
                      <a:r>
                        <a:rPr lang="en-US" altLang="zh-CN" sz="900" b="0" u="none" strike="noStrike" dirty="0">
                          <a:solidFill>
                            <a:srgbClr val="000000"/>
                          </a:solidFill>
                          <a:effectLst/>
                        </a:rPr>
                        <a:t>86%</a:t>
                      </a:r>
                      <a:endParaRPr lang="en-US" altLang="zh-CN" sz="900" b="0" i="0" u="none" strike="noStrike" dirty="0">
                        <a:solidFill>
                          <a:srgbClr val="000000"/>
                        </a:solidFill>
                        <a:effectLst/>
                        <a:latin typeface="Arial" panose="020B0604020202020204" pitchFamily="34" charset="0"/>
                      </a:endParaRPr>
                    </a:p>
                  </a:txBody>
                  <a:tcPr marL="9525" marR="9525" marT="9525" marB="0"/>
                </a:tc>
                <a:tc>
                  <a:txBody>
                    <a:bodyPr/>
                    <a:lstStyle/>
                    <a:p>
                      <a:pPr algn="r" fontAlgn="b">
                        <a:buNone/>
                      </a:pPr>
                      <a:r>
                        <a:rPr lang="en-US" altLang="zh-CN" sz="900" b="0" u="none" strike="noStrike" dirty="0">
                          <a:solidFill>
                            <a:srgbClr val="000000"/>
                          </a:solidFill>
                          <a:effectLst/>
                        </a:rPr>
                        <a:t>86%</a:t>
                      </a:r>
                      <a:endParaRPr lang="en-US" altLang="zh-CN" sz="900" b="0" i="0" u="none" strike="noStrike" dirty="0">
                        <a:solidFill>
                          <a:srgbClr val="000000"/>
                        </a:solidFill>
                        <a:effectLst/>
                        <a:latin typeface="Arial" panose="020B0604020202020204" pitchFamily="34" charset="0"/>
                      </a:endParaRPr>
                    </a:p>
                  </a:txBody>
                  <a:tcPr marL="9525" marR="9525" marT="9525" marB="0"/>
                </a:tc>
                <a:tc>
                  <a:txBody>
                    <a:bodyPr/>
                    <a:lstStyle/>
                    <a:p>
                      <a:pPr algn="r" fontAlgn="b">
                        <a:buNone/>
                      </a:pPr>
                      <a:r>
                        <a:rPr lang="en-US" altLang="zh-CN" sz="900" b="0" u="none" strike="noStrike" dirty="0">
                          <a:solidFill>
                            <a:srgbClr val="000000"/>
                          </a:solidFill>
                          <a:effectLst/>
                        </a:rPr>
                        <a:t>92%</a:t>
                      </a:r>
                      <a:endParaRPr lang="en-US" altLang="zh-CN" sz="900" b="0" i="0" u="none" strike="noStrike" dirty="0">
                        <a:solidFill>
                          <a:srgbClr val="000000"/>
                        </a:solidFill>
                        <a:effectLst/>
                        <a:latin typeface="Arial" panose="020B0604020202020204" pitchFamily="34" charset="0"/>
                      </a:endParaRPr>
                    </a:p>
                  </a:txBody>
                  <a:tcPr marL="9525" marR="9525" marT="9525" marB="0"/>
                </a:tc>
                <a:tc>
                  <a:txBody>
                    <a:bodyPr/>
                    <a:lstStyle/>
                    <a:p>
                      <a:pPr algn="r" fontAlgn="b">
                        <a:buNone/>
                      </a:pPr>
                      <a:r>
                        <a:rPr lang="en-US" altLang="zh-CN" sz="900" b="0" u="none" strike="noStrike" dirty="0">
                          <a:solidFill>
                            <a:srgbClr val="000000"/>
                          </a:solidFill>
                          <a:effectLst/>
                        </a:rPr>
                        <a:t>90%</a:t>
                      </a:r>
                      <a:endParaRPr lang="en-US" altLang="zh-CN" sz="900" b="0" i="0" u="none" strike="noStrike" dirty="0">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3860970132"/>
                  </a:ext>
                </a:extLst>
              </a:tr>
              <a:tr h="211978">
                <a:tc>
                  <a:txBody>
                    <a:bodyPr/>
                    <a:lstStyle/>
                    <a:p>
                      <a:pPr algn="l" fontAlgn="b">
                        <a:buNone/>
                      </a:pPr>
                      <a:r>
                        <a:rPr lang="en-US" sz="900" b="1" u="none" strike="noStrike" dirty="0">
                          <a:solidFill>
                            <a:srgbClr val="000000"/>
                          </a:solidFill>
                          <a:effectLst/>
                        </a:rPr>
                        <a:t>Power generation</a:t>
                      </a:r>
                      <a:endParaRPr lang="en-US" sz="900" b="1" i="0" u="none" strike="noStrike" dirty="0">
                        <a:solidFill>
                          <a:srgbClr val="000000"/>
                        </a:solidFill>
                        <a:effectLst/>
                        <a:latin typeface="Arial" panose="020B0604020202020204" pitchFamily="34" charset="0"/>
                      </a:endParaRPr>
                    </a:p>
                  </a:txBody>
                  <a:tcPr marL="9525" marR="9525" marT="9525" marB="0"/>
                </a:tc>
                <a:tc>
                  <a:txBody>
                    <a:bodyPr/>
                    <a:lstStyle/>
                    <a:p>
                      <a:pPr algn="r" fontAlgn="b">
                        <a:buNone/>
                      </a:pPr>
                      <a:r>
                        <a:rPr lang="en-US" altLang="zh-CN" sz="900" b="0" u="none" strike="noStrike">
                          <a:solidFill>
                            <a:srgbClr val="000000"/>
                          </a:solidFill>
                          <a:effectLst/>
                        </a:rPr>
                        <a:t>3%</a:t>
                      </a:r>
                      <a:endParaRPr lang="en-US" altLang="zh-CN" sz="900" b="0" i="0" u="none" strike="noStrike">
                        <a:solidFill>
                          <a:srgbClr val="000000"/>
                        </a:solidFill>
                        <a:effectLst/>
                        <a:latin typeface="Arial" panose="020B0604020202020204" pitchFamily="34" charset="0"/>
                      </a:endParaRPr>
                    </a:p>
                  </a:txBody>
                  <a:tcPr marL="9525" marR="9525" marT="9525" marB="0"/>
                </a:tc>
                <a:tc>
                  <a:txBody>
                    <a:bodyPr/>
                    <a:lstStyle/>
                    <a:p>
                      <a:pPr algn="r" fontAlgn="b">
                        <a:buNone/>
                      </a:pPr>
                      <a:r>
                        <a:rPr lang="en-US" altLang="zh-CN" sz="900" b="0" u="none" strike="noStrike">
                          <a:solidFill>
                            <a:srgbClr val="000000"/>
                          </a:solidFill>
                          <a:effectLst/>
                        </a:rPr>
                        <a:t>13%</a:t>
                      </a:r>
                      <a:endParaRPr lang="en-US" altLang="zh-CN" sz="900" b="0" i="0" u="none" strike="noStrike">
                        <a:solidFill>
                          <a:srgbClr val="000000"/>
                        </a:solidFill>
                        <a:effectLst/>
                        <a:latin typeface="Arial" panose="020B0604020202020204" pitchFamily="34" charset="0"/>
                      </a:endParaRPr>
                    </a:p>
                  </a:txBody>
                  <a:tcPr marL="9525" marR="9525" marT="9525" marB="0"/>
                </a:tc>
                <a:tc>
                  <a:txBody>
                    <a:bodyPr/>
                    <a:lstStyle/>
                    <a:p>
                      <a:pPr algn="r" fontAlgn="b">
                        <a:buNone/>
                      </a:pPr>
                      <a:r>
                        <a:rPr lang="en-US" altLang="zh-CN" sz="900" b="0" u="none" strike="noStrike" dirty="0">
                          <a:solidFill>
                            <a:srgbClr val="000000"/>
                          </a:solidFill>
                          <a:effectLst/>
                        </a:rPr>
                        <a:t>25%</a:t>
                      </a:r>
                      <a:endParaRPr lang="en-US" altLang="zh-CN" sz="900" b="0" i="0" u="none" strike="noStrike" dirty="0">
                        <a:solidFill>
                          <a:srgbClr val="000000"/>
                        </a:solidFill>
                        <a:effectLst/>
                        <a:latin typeface="Arial" panose="020B0604020202020204" pitchFamily="34" charset="0"/>
                      </a:endParaRPr>
                    </a:p>
                  </a:txBody>
                  <a:tcPr marL="9525" marR="9525" marT="9525" marB="0"/>
                </a:tc>
                <a:tc>
                  <a:txBody>
                    <a:bodyPr/>
                    <a:lstStyle/>
                    <a:p>
                      <a:pPr algn="r" fontAlgn="b">
                        <a:buNone/>
                      </a:pPr>
                      <a:r>
                        <a:rPr lang="en-US" altLang="zh-CN" sz="900" b="0" u="none" strike="noStrike" dirty="0">
                          <a:solidFill>
                            <a:srgbClr val="000000"/>
                          </a:solidFill>
                          <a:effectLst/>
                        </a:rPr>
                        <a:t>15%</a:t>
                      </a:r>
                      <a:endParaRPr lang="en-US" altLang="zh-CN" sz="900" b="0" i="0" u="none" strike="noStrike" dirty="0">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3044793215"/>
                  </a:ext>
                </a:extLst>
              </a:tr>
            </a:tbl>
          </a:graphicData>
        </a:graphic>
      </p:graphicFrame>
      <p:grpSp>
        <p:nvGrpSpPr>
          <p:cNvPr id="18" name="Group 17">
            <a:extLst>
              <a:ext uri="{FF2B5EF4-FFF2-40B4-BE49-F238E27FC236}">
                <a16:creationId xmlns:a16="http://schemas.microsoft.com/office/drawing/2014/main" id="{E8A749B2-F10B-A2E1-8022-68E47979C6BF}"/>
              </a:ext>
            </a:extLst>
          </p:cNvPr>
          <p:cNvGrpSpPr/>
          <p:nvPr/>
        </p:nvGrpSpPr>
        <p:grpSpPr>
          <a:xfrm>
            <a:off x="5719718" y="1238219"/>
            <a:ext cx="5955996" cy="503590"/>
            <a:chOff x="5719718" y="1311782"/>
            <a:chExt cx="5955996" cy="503590"/>
          </a:xfrm>
        </p:grpSpPr>
        <p:sp>
          <p:nvSpPr>
            <p:cNvPr id="20" name="TextBox 29">
              <a:extLst>
                <a:ext uri="{FF2B5EF4-FFF2-40B4-BE49-F238E27FC236}">
                  <a16:creationId xmlns:a16="http://schemas.microsoft.com/office/drawing/2014/main" id="{86EF77CC-4935-9A9A-CE48-85829D18242A}"/>
                </a:ext>
              </a:extLst>
            </p:cNvPr>
            <p:cNvSpPr txBox="1"/>
            <p:nvPr/>
          </p:nvSpPr>
          <p:spPr bwMode="gray">
            <a:xfrm>
              <a:off x="5719718" y="1523948"/>
              <a:ext cx="1791122" cy="288147"/>
            </a:xfrm>
            <a:prstGeom prst="rect">
              <a:avLst/>
            </a:prstGeom>
            <a:noFill/>
          </p:spPr>
          <p:txBody>
            <a:bodyPr wrap="none" lIns="36000" tIns="36000" rIns="36000" bIns="360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Abatement potential</a:t>
              </a:r>
            </a:p>
          </p:txBody>
        </p:sp>
        <p:cxnSp>
          <p:nvCxnSpPr>
            <p:cNvPr id="21" name="Straight Connector 30">
              <a:extLst>
                <a:ext uri="{FF2B5EF4-FFF2-40B4-BE49-F238E27FC236}">
                  <a16:creationId xmlns:a16="http://schemas.microsoft.com/office/drawing/2014/main" id="{828E8FC9-FCBE-D446-6EB2-1332B4DEB046}"/>
                </a:ext>
              </a:extLst>
            </p:cNvPr>
            <p:cNvCxnSpPr>
              <a:cxnSpLocks/>
            </p:cNvCxnSpPr>
            <p:nvPr/>
          </p:nvCxnSpPr>
          <p:spPr bwMode="gray">
            <a:xfrm>
              <a:off x="5719718" y="1815319"/>
              <a:ext cx="2698948" cy="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22" name="TextBox 29">
              <a:extLst>
                <a:ext uri="{FF2B5EF4-FFF2-40B4-BE49-F238E27FC236}">
                  <a16:creationId xmlns:a16="http://schemas.microsoft.com/office/drawing/2014/main" id="{2B0BF3FF-D1F1-6021-136B-5C2CD40F1D44}"/>
                </a:ext>
              </a:extLst>
            </p:cNvPr>
            <p:cNvSpPr txBox="1"/>
            <p:nvPr/>
          </p:nvSpPr>
          <p:spPr bwMode="gray">
            <a:xfrm>
              <a:off x="8976766" y="1311782"/>
              <a:ext cx="2698948" cy="503590"/>
            </a:xfrm>
            <a:prstGeom prst="rect">
              <a:avLst/>
            </a:prstGeom>
            <a:noFill/>
          </p:spPr>
          <p:txBody>
            <a:bodyPr wrap="square" lIns="36000" tIns="36000" rIns="36000" bIns="360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Abatement potential based on planned facilities, 2030</a:t>
              </a:r>
            </a:p>
          </p:txBody>
        </p:sp>
        <p:cxnSp>
          <p:nvCxnSpPr>
            <p:cNvPr id="23" name="Straight Connector 30">
              <a:extLst>
                <a:ext uri="{FF2B5EF4-FFF2-40B4-BE49-F238E27FC236}">
                  <a16:creationId xmlns:a16="http://schemas.microsoft.com/office/drawing/2014/main" id="{8212E235-B7E7-FECD-4D92-2DF806710545}"/>
                </a:ext>
              </a:extLst>
            </p:cNvPr>
            <p:cNvCxnSpPr>
              <a:cxnSpLocks/>
            </p:cNvCxnSpPr>
            <p:nvPr/>
          </p:nvCxnSpPr>
          <p:spPr bwMode="gray">
            <a:xfrm>
              <a:off x="8976766" y="1815319"/>
              <a:ext cx="2698948" cy="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grpSp>
      <p:graphicFrame>
        <p:nvGraphicFramePr>
          <p:cNvPr id="24" name="表格 23">
            <a:extLst>
              <a:ext uri="{FF2B5EF4-FFF2-40B4-BE49-F238E27FC236}">
                <a16:creationId xmlns:a16="http://schemas.microsoft.com/office/drawing/2014/main" id="{1A5F5C15-9434-86DE-4A01-B880C440402C}"/>
              </a:ext>
            </a:extLst>
          </p:cNvPr>
          <p:cNvGraphicFramePr>
            <a:graphicFrameLocks noGrp="1"/>
          </p:cNvGraphicFramePr>
          <p:nvPr>
            <p:extLst>
              <p:ext uri="{D42A27DB-BD31-4B8C-83A1-F6EECF244321}">
                <p14:modId xmlns:p14="http://schemas.microsoft.com/office/powerpoint/2010/main" val="692825649"/>
              </p:ext>
            </p:extLst>
          </p:nvPr>
        </p:nvGraphicFramePr>
        <p:xfrm>
          <a:off x="5719718" y="1864201"/>
          <a:ext cx="2698948" cy="1803807"/>
        </p:xfrm>
        <a:graphic>
          <a:graphicData uri="http://schemas.openxmlformats.org/drawingml/2006/table">
            <a:tbl>
              <a:tblPr bandRow="1">
                <a:tableStyleId>{912C8C85-51F0-491E-9774-3900AFEF0FD7}</a:tableStyleId>
              </a:tblPr>
              <a:tblGrid>
                <a:gridCol w="1342967">
                  <a:extLst>
                    <a:ext uri="{9D8B030D-6E8A-4147-A177-3AD203B41FA5}">
                      <a16:colId xmlns:a16="http://schemas.microsoft.com/office/drawing/2014/main" val="4089749388"/>
                    </a:ext>
                  </a:extLst>
                </a:gridCol>
                <a:gridCol w="1355981">
                  <a:extLst>
                    <a:ext uri="{9D8B030D-6E8A-4147-A177-3AD203B41FA5}">
                      <a16:colId xmlns:a16="http://schemas.microsoft.com/office/drawing/2014/main" val="602203151"/>
                    </a:ext>
                  </a:extLst>
                </a:gridCol>
              </a:tblGrid>
              <a:tr h="200423">
                <a:tc>
                  <a:txBody>
                    <a:bodyPr/>
                    <a:lstStyle/>
                    <a:p>
                      <a:pPr marL="0" indent="0" algn="ctr" rtl="0" fontAlgn="ctr">
                        <a:buNone/>
                      </a:pPr>
                      <a:r>
                        <a:rPr lang="en-US" sz="900" b="1" dirty="0">
                          <a:effectLst/>
                        </a:rPr>
                        <a:t>Technology</a:t>
                      </a:r>
                    </a:p>
                  </a:txBody>
                  <a:tcPr marL="16367" marR="16367" marT="10911" marB="10911" anchor="ctr"/>
                </a:tc>
                <a:tc>
                  <a:txBody>
                    <a:bodyPr/>
                    <a:lstStyle/>
                    <a:p>
                      <a:pPr marL="0" indent="0" algn="ctr" rtl="0" fontAlgn="ctr">
                        <a:buNone/>
                      </a:pPr>
                      <a:r>
                        <a:rPr lang="en-US" sz="900" b="1">
                          <a:effectLst/>
                        </a:rPr>
                        <a:t>Potential %</a:t>
                      </a:r>
                    </a:p>
                  </a:txBody>
                  <a:tcPr marL="16367" marR="16367" marT="10911" marB="10911" anchor="ctr"/>
                </a:tc>
                <a:extLst>
                  <a:ext uri="{0D108BD9-81ED-4DB2-BD59-A6C34878D82A}">
                    <a16:rowId xmlns:a16="http://schemas.microsoft.com/office/drawing/2014/main" val="4288868420"/>
                  </a:ext>
                </a:extLst>
              </a:tr>
              <a:tr h="200423">
                <a:tc>
                  <a:txBody>
                    <a:bodyPr/>
                    <a:lstStyle/>
                    <a:p>
                      <a:pPr marL="0" indent="0" algn="ctr" rtl="0" fontAlgn="ctr">
                        <a:buNone/>
                      </a:pPr>
                      <a:r>
                        <a:rPr lang="en-US" sz="900" dirty="0">
                          <a:effectLst/>
                        </a:rPr>
                        <a:t>Fuel transformation</a:t>
                      </a:r>
                    </a:p>
                  </a:txBody>
                  <a:tcPr marL="16367" marR="16367" marT="10911" marB="10911" anchor="ctr"/>
                </a:tc>
                <a:tc>
                  <a:txBody>
                    <a:bodyPr/>
                    <a:lstStyle/>
                    <a:p>
                      <a:pPr marL="0" indent="0" algn="ctr" rtl="0" fontAlgn="ctr">
                        <a:buNone/>
                      </a:pPr>
                      <a:r>
                        <a:rPr lang="en-US" sz="900">
                          <a:effectLst/>
                        </a:rPr>
                        <a:t>90%</a:t>
                      </a:r>
                    </a:p>
                  </a:txBody>
                  <a:tcPr marL="16367" marR="16367" marT="10911" marB="10911" anchor="ctr"/>
                </a:tc>
                <a:extLst>
                  <a:ext uri="{0D108BD9-81ED-4DB2-BD59-A6C34878D82A}">
                    <a16:rowId xmlns:a16="http://schemas.microsoft.com/office/drawing/2014/main" val="813700050"/>
                  </a:ext>
                </a:extLst>
              </a:tr>
              <a:tr h="200423">
                <a:tc>
                  <a:txBody>
                    <a:bodyPr/>
                    <a:lstStyle/>
                    <a:p>
                      <a:pPr marL="0" indent="0" algn="ctr" rtl="0" fontAlgn="ctr">
                        <a:buNone/>
                      </a:pPr>
                      <a:r>
                        <a:rPr lang="en-US" sz="900" dirty="0">
                          <a:effectLst/>
                        </a:rPr>
                        <a:t>Ammonia</a:t>
                      </a:r>
                    </a:p>
                  </a:txBody>
                  <a:tcPr marL="16367" marR="16367" marT="10911" marB="10911" anchor="ctr"/>
                </a:tc>
                <a:tc>
                  <a:txBody>
                    <a:bodyPr/>
                    <a:lstStyle/>
                    <a:p>
                      <a:pPr marL="0" indent="0" algn="ctr" rtl="0" fontAlgn="ctr">
                        <a:buNone/>
                      </a:pPr>
                      <a:r>
                        <a:rPr lang="en-US" sz="900">
                          <a:effectLst/>
                        </a:rPr>
                        <a:t>90%</a:t>
                      </a:r>
                    </a:p>
                  </a:txBody>
                  <a:tcPr marL="16367" marR="16367" marT="10911" marB="10911" anchor="ctr"/>
                </a:tc>
                <a:extLst>
                  <a:ext uri="{0D108BD9-81ED-4DB2-BD59-A6C34878D82A}">
                    <a16:rowId xmlns:a16="http://schemas.microsoft.com/office/drawing/2014/main" val="2112256613"/>
                  </a:ext>
                </a:extLst>
              </a:tr>
              <a:tr h="200423">
                <a:tc>
                  <a:txBody>
                    <a:bodyPr/>
                    <a:lstStyle/>
                    <a:p>
                      <a:pPr marL="0" indent="0" algn="ctr" rtl="0" fontAlgn="ctr">
                        <a:buNone/>
                      </a:pPr>
                      <a:r>
                        <a:rPr lang="en-US" sz="900">
                          <a:effectLst/>
                        </a:rPr>
                        <a:t>Bioethanol</a:t>
                      </a:r>
                    </a:p>
                  </a:txBody>
                  <a:tcPr marL="16367" marR="16367" marT="10911" marB="10911" anchor="ctr"/>
                </a:tc>
                <a:tc>
                  <a:txBody>
                    <a:bodyPr/>
                    <a:lstStyle/>
                    <a:p>
                      <a:pPr marL="0" indent="0" algn="ctr" rtl="0" fontAlgn="ctr">
                        <a:buNone/>
                      </a:pPr>
                      <a:r>
                        <a:rPr lang="en-US" sz="900" dirty="0">
                          <a:effectLst/>
                        </a:rPr>
                        <a:t>90%</a:t>
                      </a:r>
                    </a:p>
                  </a:txBody>
                  <a:tcPr marL="16367" marR="16367" marT="10911" marB="10911" anchor="ctr"/>
                </a:tc>
                <a:extLst>
                  <a:ext uri="{0D108BD9-81ED-4DB2-BD59-A6C34878D82A}">
                    <a16:rowId xmlns:a16="http://schemas.microsoft.com/office/drawing/2014/main" val="3261726376"/>
                  </a:ext>
                </a:extLst>
              </a:tr>
              <a:tr h="200423">
                <a:tc>
                  <a:txBody>
                    <a:bodyPr/>
                    <a:lstStyle/>
                    <a:p>
                      <a:pPr marL="0" indent="0" algn="ctr" rtl="0" fontAlgn="ctr">
                        <a:buNone/>
                      </a:pPr>
                      <a:r>
                        <a:rPr lang="en-US" sz="900">
                          <a:effectLst/>
                        </a:rPr>
                        <a:t>Cement</a:t>
                      </a:r>
                    </a:p>
                  </a:txBody>
                  <a:tcPr marL="16367" marR="16367" marT="10911" marB="10911" anchor="ctr"/>
                </a:tc>
                <a:tc>
                  <a:txBody>
                    <a:bodyPr/>
                    <a:lstStyle/>
                    <a:p>
                      <a:pPr marL="0" indent="0" algn="ctr" rtl="0" fontAlgn="ctr">
                        <a:buNone/>
                      </a:pPr>
                      <a:r>
                        <a:rPr lang="en-US" sz="900" dirty="0">
                          <a:effectLst/>
                        </a:rPr>
                        <a:t>61%</a:t>
                      </a:r>
                    </a:p>
                  </a:txBody>
                  <a:tcPr marL="16367" marR="16367" marT="10911" marB="10911" anchor="ctr"/>
                </a:tc>
                <a:extLst>
                  <a:ext uri="{0D108BD9-81ED-4DB2-BD59-A6C34878D82A}">
                    <a16:rowId xmlns:a16="http://schemas.microsoft.com/office/drawing/2014/main" val="1964899435"/>
                  </a:ext>
                </a:extLst>
              </a:tr>
              <a:tr h="200423">
                <a:tc>
                  <a:txBody>
                    <a:bodyPr/>
                    <a:lstStyle/>
                    <a:p>
                      <a:pPr marL="0" indent="0" algn="ctr" rtl="0" fontAlgn="ctr">
                        <a:buNone/>
                      </a:pPr>
                      <a:r>
                        <a:rPr lang="en-US" sz="900" dirty="0">
                          <a:effectLst/>
                        </a:rPr>
                        <a:t>Hydrogen</a:t>
                      </a:r>
                    </a:p>
                  </a:txBody>
                  <a:tcPr marL="16367" marR="16367" marT="10911" marB="10911" anchor="ctr"/>
                </a:tc>
                <a:tc>
                  <a:txBody>
                    <a:bodyPr/>
                    <a:lstStyle/>
                    <a:p>
                      <a:pPr marL="0" indent="0" algn="ctr" rtl="0" fontAlgn="ctr">
                        <a:buNone/>
                      </a:pPr>
                      <a:r>
                        <a:rPr lang="en-US" sz="900" dirty="0">
                          <a:effectLst/>
                        </a:rPr>
                        <a:t>90%</a:t>
                      </a:r>
                    </a:p>
                  </a:txBody>
                  <a:tcPr marL="16367" marR="16367" marT="10911" marB="10911" anchor="ctr"/>
                </a:tc>
                <a:extLst>
                  <a:ext uri="{0D108BD9-81ED-4DB2-BD59-A6C34878D82A}">
                    <a16:rowId xmlns:a16="http://schemas.microsoft.com/office/drawing/2014/main" val="750431057"/>
                  </a:ext>
                </a:extLst>
              </a:tr>
              <a:tr h="200423">
                <a:tc>
                  <a:txBody>
                    <a:bodyPr/>
                    <a:lstStyle/>
                    <a:p>
                      <a:pPr marL="0" indent="0" algn="ctr" rtl="0" fontAlgn="ctr">
                        <a:buNone/>
                      </a:pPr>
                      <a:r>
                        <a:rPr lang="en-US" sz="900" dirty="0">
                          <a:effectLst/>
                        </a:rPr>
                        <a:t>Iron &amp; steel</a:t>
                      </a:r>
                    </a:p>
                  </a:txBody>
                  <a:tcPr marL="16367" marR="16367" marT="10911" marB="10911" anchor="ctr"/>
                </a:tc>
                <a:tc>
                  <a:txBody>
                    <a:bodyPr/>
                    <a:lstStyle/>
                    <a:p>
                      <a:pPr marL="0" indent="0" algn="ctr" rtl="0" fontAlgn="ctr">
                        <a:buNone/>
                      </a:pPr>
                      <a:r>
                        <a:rPr lang="en-US" sz="900" dirty="0">
                          <a:effectLst/>
                        </a:rPr>
                        <a:t>25%</a:t>
                      </a:r>
                    </a:p>
                  </a:txBody>
                  <a:tcPr marL="16367" marR="16367" marT="10911" marB="10911" anchor="ctr"/>
                </a:tc>
                <a:extLst>
                  <a:ext uri="{0D108BD9-81ED-4DB2-BD59-A6C34878D82A}">
                    <a16:rowId xmlns:a16="http://schemas.microsoft.com/office/drawing/2014/main" val="2623429149"/>
                  </a:ext>
                </a:extLst>
              </a:tr>
              <a:tr h="200423">
                <a:tc>
                  <a:txBody>
                    <a:bodyPr/>
                    <a:lstStyle/>
                    <a:p>
                      <a:pPr marL="0" indent="0" algn="ctr" rtl="0" fontAlgn="ctr">
                        <a:buNone/>
                      </a:pPr>
                      <a:r>
                        <a:rPr lang="en-US" sz="900" dirty="0">
                          <a:effectLst/>
                        </a:rPr>
                        <a:t>Natural gas power</a:t>
                      </a:r>
                    </a:p>
                  </a:txBody>
                  <a:tcPr marL="16367" marR="16367" marT="10911" marB="10911" anchor="ctr"/>
                </a:tc>
                <a:tc>
                  <a:txBody>
                    <a:bodyPr/>
                    <a:lstStyle/>
                    <a:p>
                      <a:pPr marL="0" indent="0" algn="ctr" rtl="0" fontAlgn="ctr">
                        <a:buNone/>
                      </a:pPr>
                      <a:r>
                        <a:rPr lang="en-US" sz="900" dirty="0">
                          <a:effectLst/>
                        </a:rPr>
                        <a:t>15%</a:t>
                      </a:r>
                    </a:p>
                  </a:txBody>
                  <a:tcPr marL="16367" marR="16367" marT="10911" marB="10911" anchor="ctr"/>
                </a:tc>
                <a:extLst>
                  <a:ext uri="{0D108BD9-81ED-4DB2-BD59-A6C34878D82A}">
                    <a16:rowId xmlns:a16="http://schemas.microsoft.com/office/drawing/2014/main" val="2673461848"/>
                  </a:ext>
                </a:extLst>
              </a:tr>
              <a:tr h="200423">
                <a:tc>
                  <a:txBody>
                    <a:bodyPr/>
                    <a:lstStyle/>
                    <a:p>
                      <a:pPr marL="0" indent="0" algn="ctr" rtl="0" fontAlgn="ctr">
                        <a:buNone/>
                      </a:pPr>
                      <a:r>
                        <a:rPr lang="en-US" sz="900" dirty="0">
                          <a:effectLst/>
                        </a:rPr>
                        <a:t>Power generation</a:t>
                      </a:r>
                    </a:p>
                  </a:txBody>
                  <a:tcPr marL="16367" marR="16367" marT="10911" marB="10911" anchor="ctr"/>
                </a:tc>
                <a:tc>
                  <a:txBody>
                    <a:bodyPr/>
                    <a:lstStyle/>
                    <a:p>
                      <a:pPr marL="0" indent="0" algn="ctr" rtl="0" fontAlgn="ctr">
                        <a:buNone/>
                      </a:pPr>
                      <a:r>
                        <a:rPr lang="en-US" sz="900" dirty="0">
                          <a:effectLst/>
                        </a:rPr>
                        <a:t>7%</a:t>
                      </a:r>
                    </a:p>
                  </a:txBody>
                  <a:tcPr marL="16367" marR="16367" marT="10911" marB="10911" anchor="ctr"/>
                </a:tc>
                <a:extLst>
                  <a:ext uri="{0D108BD9-81ED-4DB2-BD59-A6C34878D82A}">
                    <a16:rowId xmlns:a16="http://schemas.microsoft.com/office/drawing/2014/main" val="1172077504"/>
                  </a:ext>
                </a:extLst>
              </a:tr>
            </a:tbl>
          </a:graphicData>
        </a:graphic>
      </p:graphicFrame>
      <p:graphicFrame>
        <p:nvGraphicFramePr>
          <p:cNvPr id="25" name="表格 24">
            <a:extLst>
              <a:ext uri="{FF2B5EF4-FFF2-40B4-BE49-F238E27FC236}">
                <a16:creationId xmlns:a16="http://schemas.microsoft.com/office/drawing/2014/main" id="{F4D46D42-8FFB-B054-17E5-C17387E8449B}"/>
              </a:ext>
            </a:extLst>
          </p:cNvPr>
          <p:cNvGraphicFramePr>
            <a:graphicFrameLocks noGrp="1"/>
          </p:cNvGraphicFramePr>
          <p:nvPr>
            <p:extLst>
              <p:ext uri="{D42A27DB-BD31-4B8C-83A1-F6EECF244321}">
                <p14:modId xmlns:p14="http://schemas.microsoft.com/office/powerpoint/2010/main" val="1542297468"/>
              </p:ext>
            </p:extLst>
          </p:nvPr>
        </p:nvGraphicFramePr>
        <p:xfrm>
          <a:off x="8976766" y="1864201"/>
          <a:ext cx="2698948" cy="1767690"/>
        </p:xfrm>
        <a:graphic>
          <a:graphicData uri="http://schemas.openxmlformats.org/drawingml/2006/table">
            <a:tbl>
              <a:tblPr bandRow="1">
                <a:tableStyleId>{69012ECD-51FC-41F1-AA8D-1B2483CD663E}</a:tableStyleId>
              </a:tblPr>
              <a:tblGrid>
                <a:gridCol w="1342967">
                  <a:extLst>
                    <a:ext uri="{9D8B030D-6E8A-4147-A177-3AD203B41FA5}">
                      <a16:colId xmlns:a16="http://schemas.microsoft.com/office/drawing/2014/main" val="4089749388"/>
                    </a:ext>
                  </a:extLst>
                </a:gridCol>
                <a:gridCol w="1355981">
                  <a:extLst>
                    <a:ext uri="{9D8B030D-6E8A-4147-A177-3AD203B41FA5}">
                      <a16:colId xmlns:a16="http://schemas.microsoft.com/office/drawing/2014/main" val="602203151"/>
                    </a:ext>
                  </a:extLst>
                </a:gridCol>
              </a:tblGrid>
              <a:tr h="457200">
                <a:tc>
                  <a:txBody>
                    <a:bodyPr/>
                    <a:lstStyle/>
                    <a:p>
                      <a:pPr marL="0" indent="0" algn="ctr" rtl="0" fontAlgn="ctr">
                        <a:buNone/>
                      </a:pPr>
                      <a:r>
                        <a:rPr lang="en-US" sz="900" b="1" dirty="0">
                          <a:effectLst/>
                        </a:rPr>
                        <a:t>Technology</a:t>
                      </a:r>
                    </a:p>
                  </a:txBody>
                  <a:tcPr marL="16367" marR="16367" marT="10911" marB="10911" anchor="ctr"/>
                </a:tc>
                <a:tc>
                  <a:txBody>
                    <a:bodyPr/>
                    <a:lstStyle/>
                    <a:p>
                      <a:pPr marL="0" indent="0" algn="ctr" rtl="0" fontAlgn="ctr">
                        <a:buNone/>
                      </a:pPr>
                      <a:r>
                        <a:rPr lang="en-US" sz="900" b="1" dirty="0">
                          <a:effectLst/>
                        </a:rPr>
                        <a:t>Potential % based on planned facilities</a:t>
                      </a:r>
                    </a:p>
                  </a:txBody>
                  <a:tcPr marL="16367" marR="16367" marT="10911" marB="10911" anchor="ctr"/>
                </a:tc>
                <a:extLst>
                  <a:ext uri="{0D108BD9-81ED-4DB2-BD59-A6C34878D82A}">
                    <a16:rowId xmlns:a16="http://schemas.microsoft.com/office/drawing/2014/main" val="4288868420"/>
                  </a:ext>
                </a:extLst>
              </a:tr>
              <a:tr h="262098">
                <a:tc>
                  <a:txBody>
                    <a:bodyPr/>
                    <a:lstStyle/>
                    <a:p>
                      <a:pPr marL="0" indent="0" algn="ctr" rtl="0" fontAlgn="ctr">
                        <a:buNone/>
                      </a:pPr>
                      <a:r>
                        <a:rPr lang="en-US" sz="900" dirty="0">
                          <a:effectLst/>
                        </a:rPr>
                        <a:t>Natural gas processing</a:t>
                      </a:r>
                    </a:p>
                  </a:txBody>
                  <a:tcPr marL="16367" marR="16367" marT="10911" marB="10911" anchor="ctr"/>
                </a:tc>
                <a:tc>
                  <a:txBody>
                    <a:bodyPr/>
                    <a:lstStyle/>
                    <a:p>
                      <a:pPr marL="0" indent="0" algn="ctr" rtl="0" fontAlgn="ctr">
                        <a:buNone/>
                      </a:pPr>
                      <a:r>
                        <a:rPr lang="en-US" sz="900" dirty="0">
                          <a:effectLst/>
                        </a:rPr>
                        <a:t>1.74%</a:t>
                      </a:r>
                    </a:p>
                  </a:txBody>
                  <a:tcPr marL="16367" marR="16367" marT="10911" marB="10911" anchor="ctr"/>
                </a:tc>
                <a:extLst>
                  <a:ext uri="{0D108BD9-81ED-4DB2-BD59-A6C34878D82A}">
                    <a16:rowId xmlns:a16="http://schemas.microsoft.com/office/drawing/2014/main" val="813700050"/>
                  </a:ext>
                </a:extLst>
              </a:tr>
              <a:tr h="262098">
                <a:tc>
                  <a:txBody>
                    <a:bodyPr/>
                    <a:lstStyle/>
                    <a:p>
                      <a:pPr marL="0" indent="0" algn="ctr" rtl="0" fontAlgn="ctr">
                        <a:buNone/>
                      </a:pPr>
                      <a:r>
                        <a:rPr lang="en-US" sz="900" dirty="0">
                          <a:effectLst/>
                        </a:rPr>
                        <a:t>Power &amp; heating</a:t>
                      </a:r>
                    </a:p>
                  </a:txBody>
                  <a:tcPr marL="16367" marR="16367" marT="10911" marB="10911" anchor="ctr"/>
                </a:tc>
                <a:tc>
                  <a:txBody>
                    <a:bodyPr/>
                    <a:lstStyle/>
                    <a:p>
                      <a:pPr marL="0" indent="0" algn="ctr" rtl="0" fontAlgn="ctr">
                        <a:buNone/>
                      </a:pPr>
                      <a:r>
                        <a:rPr lang="en-US" sz="900" dirty="0">
                          <a:effectLst/>
                        </a:rPr>
                        <a:t>0.59%</a:t>
                      </a:r>
                    </a:p>
                  </a:txBody>
                  <a:tcPr marL="16367" marR="16367" marT="10911" marB="10911" anchor="ctr"/>
                </a:tc>
                <a:extLst>
                  <a:ext uri="{0D108BD9-81ED-4DB2-BD59-A6C34878D82A}">
                    <a16:rowId xmlns:a16="http://schemas.microsoft.com/office/drawing/2014/main" val="2112256613"/>
                  </a:ext>
                </a:extLst>
              </a:tr>
              <a:tr h="262098">
                <a:tc>
                  <a:txBody>
                    <a:bodyPr/>
                    <a:lstStyle/>
                    <a:p>
                      <a:pPr marL="0" indent="0" algn="ctr" rtl="0" fontAlgn="ctr">
                        <a:buNone/>
                      </a:pPr>
                      <a:r>
                        <a:rPr lang="en-US" sz="900" dirty="0">
                          <a:effectLst/>
                        </a:rPr>
                        <a:t>Iron &amp; steel</a:t>
                      </a:r>
                    </a:p>
                  </a:txBody>
                  <a:tcPr marL="16367" marR="16367" marT="10911" marB="10911" anchor="ctr"/>
                </a:tc>
                <a:tc>
                  <a:txBody>
                    <a:bodyPr/>
                    <a:lstStyle/>
                    <a:p>
                      <a:pPr marL="0" indent="0" algn="ctr" rtl="0" fontAlgn="ctr">
                        <a:buNone/>
                      </a:pPr>
                      <a:r>
                        <a:rPr lang="en-US" sz="900" dirty="0">
                          <a:effectLst/>
                        </a:rPr>
                        <a:t>1.7%</a:t>
                      </a:r>
                    </a:p>
                  </a:txBody>
                  <a:tcPr marL="16367" marR="16367" marT="10911" marB="10911" anchor="ctr"/>
                </a:tc>
                <a:extLst>
                  <a:ext uri="{0D108BD9-81ED-4DB2-BD59-A6C34878D82A}">
                    <a16:rowId xmlns:a16="http://schemas.microsoft.com/office/drawing/2014/main" val="3261726376"/>
                  </a:ext>
                </a:extLst>
              </a:tr>
              <a:tr h="262098">
                <a:tc>
                  <a:txBody>
                    <a:bodyPr/>
                    <a:lstStyle/>
                    <a:p>
                      <a:pPr marL="0" indent="0" algn="ctr" rtl="0" fontAlgn="ctr">
                        <a:buNone/>
                      </a:pPr>
                      <a:r>
                        <a:rPr lang="en-US" sz="900" dirty="0">
                          <a:effectLst/>
                        </a:rPr>
                        <a:t>Other industries</a:t>
                      </a:r>
                    </a:p>
                  </a:txBody>
                  <a:tcPr marL="16367" marR="16367" marT="10911" marB="10911" anchor="ctr"/>
                </a:tc>
                <a:tc>
                  <a:txBody>
                    <a:bodyPr/>
                    <a:lstStyle/>
                    <a:p>
                      <a:pPr marL="0" indent="0" algn="ctr" rtl="0" fontAlgn="ctr">
                        <a:buNone/>
                      </a:pPr>
                      <a:r>
                        <a:rPr lang="en-US" sz="900" dirty="0">
                          <a:effectLst/>
                        </a:rPr>
                        <a:t>0.51%</a:t>
                      </a:r>
                    </a:p>
                  </a:txBody>
                  <a:tcPr marL="16367" marR="16367" marT="10911" marB="10911" anchor="ctr"/>
                </a:tc>
                <a:extLst>
                  <a:ext uri="{0D108BD9-81ED-4DB2-BD59-A6C34878D82A}">
                    <a16:rowId xmlns:a16="http://schemas.microsoft.com/office/drawing/2014/main" val="1964899435"/>
                  </a:ext>
                </a:extLst>
              </a:tr>
              <a:tr h="262098">
                <a:tc>
                  <a:txBody>
                    <a:bodyPr/>
                    <a:lstStyle/>
                    <a:p>
                      <a:pPr marL="0" indent="0" algn="ctr" rtl="0" fontAlgn="ctr">
                        <a:buNone/>
                      </a:pPr>
                      <a:r>
                        <a:rPr lang="en-US" sz="900">
                          <a:effectLst/>
                        </a:rPr>
                        <a:t>Cement</a:t>
                      </a:r>
                    </a:p>
                  </a:txBody>
                  <a:tcPr marL="16367" marR="16367" marT="10911" marB="10911" anchor="ctr"/>
                </a:tc>
                <a:tc>
                  <a:txBody>
                    <a:bodyPr/>
                    <a:lstStyle/>
                    <a:p>
                      <a:pPr marL="0" indent="0" algn="ctr" rtl="0" fontAlgn="ctr">
                        <a:buNone/>
                      </a:pPr>
                      <a:r>
                        <a:rPr lang="en-US" sz="900" dirty="0">
                          <a:effectLst/>
                        </a:rPr>
                        <a:t>0.7%</a:t>
                      </a:r>
                    </a:p>
                  </a:txBody>
                  <a:tcPr marL="16367" marR="16367" marT="10911" marB="10911" anchor="ctr"/>
                </a:tc>
                <a:extLst>
                  <a:ext uri="{0D108BD9-81ED-4DB2-BD59-A6C34878D82A}">
                    <a16:rowId xmlns:a16="http://schemas.microsoft.com/office/drawing/2014/main" val="750431057"/>
                  </a:ext>
                </a:extLst>
              </a:tr>
            </a:tbl>
          </a:graphicData>
        </a:graphic>
      </p:graphicFrame>
      <p:graphicFrame>
        <p:nvGraphicFramePr>
          <p:cNvPr id="29" name="表格 28">
            <a:extLst>
              <a:ext uri="{FF2B5EF4-FFF2-40B4-BE49-F238E27FC236}">
                <a16:creationId xmlns:a16="http://schemas.microsoft.com/office/drawing/2014/main" id="{F3A112D3-C601-DD62-3F20-34C25976C6AC}"/>
              </a:ext>
            </a:extLst>
          </p:cNvPr>
          <p:cNvGraphicFramePr>
            <a:graphicFrameLocks noGrp="1"/>
          </p:cNvGraphicFramePr>
          <p:nvPr>
            <p:extLst>
              <p:ext uri="{D42A27DB-BD31-4B8C-83A1-F6EECF244321}">
                <p14:modId xmlns:p14="http://schemas.microsoft.com/office/powerpoint/2010/main" val="328135550"/>
              </p:ext>
            </p:extLst>
          </p:nvPr>
        </p:nvGraphicFramePr>
        <p:xfrm>
          <a:off x="4473812" y="4501762"/>
          <a:ext cx="7201900" cy="1370498"/>
        </p:xfrm>
        <a:graphic>
          <a:graphicData uri="http://schemas.openxmlformats.org/drawingml/2006/table">
            <a:tbl>
              <a:tblPr>
                <a:tableStyleId>{B301B821-A1FF-4177-AEE7-76D212191A09}</a:tableStyleId>
              </a:tblPr>
              <a:tblGrid>
                <a:gridCol w="779396">
                  <a:extLst>
                    <a:ext uri="{9D8B030D-6E8A-4147-A177-3AD203B41FA5}">
                      <a16:colId xmlns:a16="http://schemas.microsoft.com/office/drawing/2014/main" val="2688303105"/>
                    </a:ext>
                  </a:extLst>
                </a:gridCol>
                <a:gridCol w="583864">
                  <a:extLst>
                    <a:ext uri="{9D8B030D-6E8A-4147-A177-3AD203B41FA5}">
                      <a16:colId xmlns:a16="http://schemas.microsoft.com/office/drawing/2014/main" val="368976970"/>
                    </a:ext>
                  </a:extLst>
                </a:gridCol>
                <a:gridCol w="583864">
                  <a:extLst>
                    <a:ext uri="{9D8B030D-6E8A-4147-A177-3AD203B41FA5}">
                      <a16:colId xmlns:a16="http://schemas.microsoft.com/office/drawing/2014/main" val="3254615842"/>
                    </a:ext>
                  </a:extLst>
                </a:gridCol>
                <a:gridCol w="583864">
                  <a:extLst>
                    <a:ext uri="{9D8B030D-6E8A-4147-A177-3AD203B41FA5}">
                      <a16:colId xmlns:a16="http://schemas.microsoft.com/office/drawing/2014/main" val="1650705240"/>
                    </a:ext>
                  </a:extLst>
                </a:gridCol>
                <a:gridCol w="583864">
                  <a:extLst>
                    <a:ext uri="{9D8B030D-6E8A-4147-A177-3AD203B41FA5}">
                      <a16:colId xmlns:a16="http://schemas.microsoft.com/office/drawing/2014/main" val="3477832088"/>
                    </a:ext>
                  </a:extLst>
                </a:gridCol>
                <a:gridCol w="583864">
                  <a:extLst>
                    <a:ext uri="{9D8B030D-6E8A-4147-A177-3AD203B41FA5}">
                      <a16:colId xmlns:a16="http://schemas.microsoft.com/office/drawing/2014/main" val="535358484"/>
                    </a:ext>
                  </a:extLst>
                </a:gridCol>
                <a:gridCol w="583864">
                  <a:extLst>
                    <a:ext uri="{9D8B030D-6E8A-4147-A177-3AD203B41FA5}">
                      <a16:colId xmlns:a16="http://schemas.microsoft.com/office/drawing/2014/main" val="3738714754"/>
                    </a:ext>
                  </a:extLst>
                </a:gridCol>
                <a:gridCol w="583864">
                  <a:extLst>
                    <a:ext uri="{9D8B030D-6E8A-4147-A177-3AD203B41FA5}">
                      <a16:colId xmlns:a16="http://schemas.microsoft.com/office/drawing/2014/main" val="3811775833"/>
                    </a:ext>
                  </a:extLst>
                </a:gridCol>
                <a:gridCol w="583864">
                  <a:extLst>
                    <a:ext uri="{9D8B030D-6E8A-4147-A177-3AD203B41FA5}">
                      <a16:colId xmlns:a16="http://schemas.microsoft.com/office/drawing/2014/main" val="3700139660"/>
                    </a:ext>
                  </a:extLst>
                </a:gridCol>
                <a:gridCol w="583864">
                  <a:extLst>
                    <a:ext uri="{9D8B030D-6E8A-4147-A177-3AD203B41FA5}">
                      <a16:colId xmlns:a16="http://schemas.microsoft.com/office/drawing/2014/main" val="2308657180"/>
                    </a:ext>
                  </a:extLst>
                </a:gridCol>
                <a:gridCol w="583864">
                  <a:extLst>
                    <a:ext uri="{9D8B030D-6E8A-4147-A177-3AD203B41FA5}">
                      <a16:colId xmlns:a16="http://schemas.microsoft.com/office/drawing/2014/main" val="3292436306"/>
                    </a:ext>
                  </a:extLst>
                </a:gridCol>
                <a:gridCol w="583864">
                  <a:extLst>
                    <a:ext uri="{9D8B030D-6E8A-4147-A177-3AD203B41FA5}">
                      <a16:colId xmlns:a16="http://schemas.microsoft.com/office/drawing/2014/main" val="2503372375"/>
                    </a:ext>
                  </a:extLst>
                </a:gridCol>
              </a:tblGrid>
              <a:tr h="449084">
                <a:tc>
                  <a:txBody>
                    <a:bodyPr/>
                    <a:lstStyle/>
                    <a:p>
                      <a:pPr marL="0" indent="0" algn="ctr" fontAlgn="b">
                        <a:buNone/>
                      </a:pPr>
                      <a:endParaRPr lang="zh-CN" altLang="en-US" sz="800" b="1"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marL="0" indent="0" algn="ctr" fontAlgn="b">
                        <a:buNone/>
                      </a:pPr>
                      <a:r>
                        <a:rPr lang="en-US" sz="800" b="1" u="none" strike="noStrike" dirty="0">
                          <a:effectLst/>
                        </a:rPr>
                        <a:t>Ammonia</a:t>
                      </a:r>
                      <a:endParaRPr lang="en-US" sz="800" b="1"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marL="0" indent="0" algn="ctr" fontAlgn="b">
                        <a:buNone/>
                      </a:pPr>
                      <a:r>
                        <a:rPr lang="en-US" sz="800" b="1" u="none" strike="noStrike" dirty="0">
                          <a:effectLst/>
                        </a:rPr>
                        <a:t>Ethanol</a:t>
                      </a:r>
                      <a:endParaRPr lang="en-US" sz="800" b="1"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marL="0" indent="0" algn="ctr" fontAlgn="b">
                        <a:buNone/>
                      </a:pPr>
                      <a:r>
                        <a:rPr lang="en-US" sz="800" b="1" u="none" strike="noStrike" dirty="0">
                          <a:effectLst/>
                        </a:rPr>
                        <a:t>Natural gas processing(low)</a:t>
                      </a:r>
                      <a:endParaRPr lang="en-US" sz="800" b="1"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marL="0" indent="0" algn="ctr" fontAlgn="b">
                        <a:buNone/>
                      </a:pPr>
                      <a:r>
                        <a:rPr lang="en-US" sz="800" b="1" u="none" strike="noStrike" dirty="0">
                          <a:effectLst/>
                        </a:rPr>
                        <a:t>Hydrogen</a:t>
                      </a:r>
                      <a:endParaRPr lang="en-US" sz="800" b="1"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marL="0" indent="0" algn="ctr" fontAlgn="b">
                        <a:buNone/>
                      </a:pPr>
                      <a:r>
                        <a:rPr lang="en-US" sz="800" b="1" u="none" strike="noStrike" dirty="0">
                          <a:effectLst/>
                        </a:rPr>
                        <a:t>Cement</a:t>
                      </a:r>
                      <a:endParaRPr lang="en-US" sz="800" b="1"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marL="0" indent="0" algn="ctr" fontAlgn="b">
                        <a:buNone/>
                      </a:pPr>
                      <a:r>
                        <a:rPr lang="en-US" sz="800" b="1" u="none" strike="noStrike" dirty="0">
                          <a:effectLst/>
                        </a:rPr>
                        <a:t>Steel &amp; iron</a:t>
                      </a:r>
                      <a:endParaRPr lang="en-US" sz="800" b="1"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marL="0" indent="0" algn="ctr" fontAlgn="b">
                        <a:buNone/>
                      </a:pPr>
                      <a:r>
                        <a:rPr lang="en-US" sz="800" b="1" u="none" strike="noStrike" dirty="0">
                          <a:effectLst/>
                        </a:rPr>
                        <a:t>Natural gas processing (high)</a:t>
                      </a:r>
                      <a:endParaRPr lang="en-US" sz="800" b="1"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marL="0" indent="0" algn="ctr" fontAlgn="b">
                        <a:buNone/>
                      </a:pPr>
                      <a:r>
                        <a:rPr lang="en-US" sz="800" b="1" u="none" strike="noStrike" dirty="0">
                          <a:effectLst/>
                        </a:rPr>
                        <a:t>Coal power plant</a:t>
                      </a:r>
                      <a:endParaRPr lang="en-US" sz="800" b="1"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marL="0" indent="0" algn="ctr" fontAlgn="b">
                        <a:buNone/>
                      </a:pPr>
                      <a:r>
                        <a:rPr lang="en-US" sz="800" b="1" u="none" strike="noStrike" dirty="0">
                          <a:effectLst/>
                        </a:rPr>
                        <a:t>Natural gas power plant</a:t>
                      </a:r>
                      <a:endParaRPr lang="en-US" sz="800" b="1"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marL="0" indent="0" algn="ctr" fontAlgn="b">
                        <a:buNone/>
                      </a:pPr>
                      <a:r>
                        <a:rPr lang="en-US" sz="800" b="1" u="none" strike="noStrike" dirty="0">
                          <a:effectLst/>
                        </a:rPr>
                        <a:t>Refinery-FCC</a:t>
                      </a:r>
                      <a:endParaRPr lang="en-US" sz="800" b="1"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marL="0" indent="0" algn="ctr" fontAlgn="b">
                        <a:buNone/>
                      </a:pPr>
                      <a:r>
                        <a:rPr lang="en-US" sz="800" b="1" u="none" strike="noStrike" dirty="0">
                          <a:effectLst/>
                        </a:rPr>
                        <a:t>Industrial furnaces</a:t>
                      </a:r>
                      <a:endParaRPr lang="en-US" sz="800" b="1"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extLst>
                  <a:ext uri="{0D108BD9-81ED-4DB2-BD59-A6C34878D82A}">
                    <a16:rowId xmlns:a16="http://schemas.microsoft.com/office/drawing/2014/main" val="75716971"/>
                  </a:ext>
                </a:extLst>
              </a:tr>
              <a:tr h="307138">
                <a:tc>
                  <a:txBody>
                    <a:bodyPr/>
                    <a:lstStyle/>
                    <a:p>
                      <a:pPr marL="0" indent="0" algn="l" fontAlgn="b">
                        <a:buNone/>
                      </a:pPr>
                      <a:r>
                        <a:rPr lang="en-US" sz="850" b="1" u="none" strike="noStrike" dirty="0">
                          <a:effectLst/>
                        </a:rPr>
                        <a:t>CC capital cost</a:t>
                      </a:r>
                      <a:endParaRPr lang="en-US" sz="850" b="1"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marL="0" indent="0" algn="ctr" fontAlgn="b">
                        <a:buNone/>
                      </a:pPr>
                      <a:r>
                        <a:rPr lang="en-US" altLang="zh-CN" sz="850" u="none" strike="noStrike" dirty="0">
                          <a:effectLst/>
                        </a:rPr>
                        <a:t>71</a:t>
                      </a:r>
                      <a:endParaRPr lang="en-US" altLang="zh-CN" sz="850" b="0"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marL="0" indent="0" algn="ctr" fontAlgn="b">
                        <a:buNone/>
                      </a:pPr>
                      <a:r>
                        <a:rPr lang="en-US" altLang="zh-CN" sz="850" u="none" strike="noStrike" dirty="0">
                          <a:effectLst/>
                        </a:rPr>
                        <a:t>71</a:t>
                      </a:r>
                      <a:endParaRPr lang="en-US" altLang="zh-CN" sz="850" b="0"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marL="0" indent="0" algn="ctr" fontAlgn="b">
                        <a:buNone/>
                      </a:pPr>
                      <a:r>
                        <a:rPr lang="en-US" altLang="zh-CN" sz="850" u="none" strike="noStrike" dirty="0">
                          <a:effectLst/>
                        </a:rPr>
                        <a:t>80</a:t>
                      </a:r>
                      <a:endParaRPr lang="en-US" altLang="zh-CN" sz="850" b="0"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marL="0" indent="0" algn="ctr" fontAlgn="b">
                        <a:buNone/>
                      </a:pPr>
                      <a:r>
                        <a:rPr lang="en-US" altLang="zh-CN" sz="850" u="none" strike="noStrike" dirty="0">
                          <a:effectLst/>
                        </a:rPr>
                        <a:t>196</a:t>
                      </a:r>
                      <a:endParaRPr lang="en-US" altLang="zh-CN" sz="850" b="0"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marL="0" indent="0" algn="ctr" fontAlgn="b">
                        <a:buNone/>
                      </a:pPr>
                      <a:r>
                        <a:rPr lang="en-US" altLang="zh-CN" sz="850" u="none" strike="noStrike" dirty="0">
                          <a:effectLst/>
                        </a:rPr>
                        <a:t>199</a:t>
                      </a:r>
                      <a:endParaRPr lang="en-US" altLang="zh-CN" sz="850" b="0"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marL="0" indent="0" algn="ctr" fontAlgn="b">
                        <a:buNone/>
                      </a:pPr>
                      <a:r>
                        <a:rPr lang="en-US" altLang="zh-CN" sz="850" u="none" strike="noStrike" dirty="0">
                          <a:effectLst/>
                        </a:rPr>
                        <a:t>275</a:t>
                      </a:r>
                      <a:endParaRPr lang="en-US" altLang="zh-CN" sz="850" b="0"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marL="0" indent="0" algn="ctr" fontAlgn="b">
                        <a:buNone/>
                      </a:pPr>
                      <a:r>
                        <a:rPr lang="en-US" altLang="zh-CN" sz="850" u="none" strike="noStrike" dirty="0">
                          <a:effectLst/>
                        </a:rPr>
                        <a:t>276</a:t>
                      </a:r>
                      <a:endParaRPr lang="en-US" altLang="zh-CN" sz="850" b="0"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marL="0" indent="0" algn="ctr" fontAlgn="b">
                        <a:buNone/>
                      </a:pPr>
                      <a:r>
                        <a:rPr lang="en-US" altLang="zh-CN" sz="850" u="none" strike="noStrike" dirty="0">
                          <a:effectLst/>
                        </a:rPr>
                        <a:t>327</a:t>
                      </a:r>
                      <a:endParaRPr lang="en-US" altLang="zh-CN" sz="850" b="0"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marL="0" indent="0" algn="ctr" fontAlgn="b">
                        <a:buNone/>
                      </a:pPr>
                      <a:r>
                        <a:rPr lang="en-US" altLang="zh-CN" sz="850" u="none" strike="noStrike">
                          <a:effectLst/>
                        </a:rPr>
                        <a:t>354</a:t>
                      </a:r>
                      <a:endParaRPr lang="en-US" altLang="zh-CN" sz="85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marL="0" indent="0" algn="ctr" fontAlgn="b">
                        <a:buNone/>
                      </a:pPr>
                      <a:r>
                        <a:rPr lang="en-US" altLang="zh-CN" sz="850" u="none" strike="noStrike">
                          <a:effectLst/>
                        </a:rPr>
                        <a:t>412</a:t>
                      </a:r>
                      <a:endParaRPr lang="en-US" altLang="zh-CN" sz="85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marL="0" indent="0" algn="ctr" fontAlgn="b">
                        <a:buNone/>
                      </a:pPr>
                      <a:r>
                        <a:rPr lang="en-US" altLang="zh-CN" sz="850" u="none" strike="noStrike">
                          <a:effectLst/>
                        </a:rPr>
                        <a:t>472</a:t>
                      </a:r>
                      <a:endParaRPr lang="en-US" altLang="zh-CN" sz="85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extLst>
                  <a:ext uri="{0D108BD9-81ED-4DB2-BD59-A6C34878D82A}">
                    <a16:rowId xmlns:a16="http://schemas.microsoft.com/office/drawing/2014/main" val="523321111"/>
                  </a:ext>
                </a:extLst>
              </a:tr>
              <a:tr h="307138">
                <a:tc>
                  <a:txBody>
                    <a:bodyPr/>
                    <a:lstStyle/>
                    <a:p>
                      <a:pPr marL="0" indent="0" algn="l" fontAlgn="b">
                        <a:buNone/>
                      </a:pPr>
                      <a:r>
                        <a:rPr lang="en-US" sz="850" b="1" u="none" strike="noStrike" dirty="0">
                          <a:effectLst/>
                        </a:rPr>
                        <a:t>Non-energy O&amp;M cost</a:t>
                      </a:r>
                      <a:endParaRPr lang="en-US" sz="850" b="1"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marL="0" indent="0" algn="ctr" fontAlgn="b">
                        <a:buNone/>
                      </a:pPr>
                      <a:r>
                        <a:rPr lang="en-US" altLang="zh-CN" sz="850" u="none" strike="noStrike">
                          <a:effectLst/>
                        </a:rPr>
                        <a:t>3.55</a:t>
                      </a:r>
                      <a:endParaRPr lang="en-US" altLang="zh-CN" sz="85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marL="0" indent="0" algn="ctr" fontAlgn="b">
                        <a:buNone/>
                      </a:pPr>
                      <a:r>
                        <a:rPr lang="en-US" altLang="zh-CN" sz="850" u="none" strike="noStrike">
                          <a:effectLst/>
                        </a:rPr>
                        <a:t>4.97</a:t>
                      </a:r>
                      <a:endParaRPr lang="en-US" altLang="zh-CN" sz="85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marL="0" indent="0" algn="ctr" fontAlgn="b">
                        <a:buNone/>
                      </a:pPr>
                      <a:r>
                        <a:rPr lang="en-US" altLang="zh-CN" sz="850" u="none" strike="noStrike" dirty="0">
                          <a:effectLst/>
                        </a:rPr>
                        <a:t>4.8</a:t>
                      </a:r>
                      <a:endParaRPr lang="en-US" altLang="zh-CN" sz="850" b="0"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marL="0" indent="0" algn="ctr" fontAlgn="b">
                        <a:buNone/>
                      </a:pPr>
                      <a:r>
                        <a:rPr lang="en-US" altLang="zh-CN" sz="850" u="none" strike="noStrike" dirty="0">
                          <a:effectLst/>
                        </a:rPr>
                        <a:t>9.8</a:t>
                      </a:r>
                      <a:endParaRPr lang="en-US" altLang="zh-CN" sz="850" b="0"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marL="0" indent="0" algn="ctr" fontAlgn="b">
                        <a:buNone/>
                      </a:pPr>
                      <a:r>
                        <a:rPr lang="en-US" altLang="zh-CN" sz="850" u="none" strike="noStrike" dirty="0">
                          <a:effectLst/>
                        </a:rPr>
                        <a:t>13.93</a:t>
                      </a:r>
                      <a:endParaRPr lang="en-US" altLang="zh-CN" sz="850" b="0"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marL="0" indent="0" algn="ctr" fontAlgn="b">
                        <a:buNone/>
                      </a:pPr>
                      <a:r>
                        <a:rPr lang="en-US" altLang="zh-CN" sz="850" u="none" strike="noStrike" dirty="0">
                          <a:effectLst/>
                        </a:rPr>
                        <a:t>13.75</a:t>
                      </a:r>
                      <a:endParaRPr lang="en-US" altLang="zh-CN" sz="850" b="0"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marL="0" indent="0" algn="ctr" fontAlgn="b">
                        <a:buNone/>
                      </a:pPr>
                      <a:r>
                        <a:rPr lang="en-US" altLang="zh-CN" sz="850" u="none" strike="noStrike" dirty="0">
                          <a:effectLst/>
                        </a:rPr>
                        <a:t>16.56</a:t>
                      </a:r>
                      <a:endParaRPr lang="en-US" altLang="zh-CN" sz="850" b="0"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marL="0" indent="0" algn="ctr" fontAlgn="b">
                        <a:buNone/>
                      </a:pPr>
                      <a:r>
                        <a:rPr lang="en-US" altLang="zh-CN" sz="850" u="none" strike="noStrike" dirty="0">
                          <a:effectLst/>
                        </a:rPr>
                        <a:t>13.08</a:t>
                      </a:r>
                      <a:endParaRPr lang="en-US" altLang="zh-CN" sz="850" b="0"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marL="0" indent="0" algn="ctr" fontAlgn="b">
                        <a:buNone/>
                      </a:pPr>
                      <a:r>
                        <a:rPr lang="en-US" altLang="zh-CN" sz="850" u="none" strike="noStrike" dirty="0">
                          <a:effectLst/>
                        </a:rPr>
                        <a:t>17.7</a:t>
                      </a:r>
                      <a:endParaRPr lang="en-US" altLang="zh-CN" sz="850" b="0"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marL="0" indent="0" algn="ctr" fontAlgn="b">
                        <a:buNone/>
                      </a:pPr>
                      <a:r>
                        <a:rPr lang="en-US" altLang="zh-CN" sz="850" u="none" strike="noStrike" dirty="0">
                          <a:effectLst/>
                        </a:rPr>
                        <a:t>16.48</a:t>
                      </a:r>
                      <a:endParaRPr lang="en-US" altLang="zh-CN" sz="850" b="0"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marL="0" indent="0" algn="ctr" fontAlgn="b">
                        <a:buNone/>
                      </a:pPr>
                      <a:r>
                        <a:rPr lang="en-US" altLang="zh-CN" sz="850" u="none" strike="noStrike" dirty="0">
                          <a:effectLst/>
                        </a:rPr>
                        <a:t>18.88</a:t>
                      </a:r>
                      <a:endParaRPr lang="en-US" altLang="zh-CN" sz="850" b="0"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extLst>
                  <a:ext uri="{0D108BD9-81ED-4DB2-BD59-A6C34878D82A}">
                    <a16:rowId xmlns:a16="http://schemas.microsoft.com/office/drawing/2014/main" val="4097906362"/>
                  </a:ext>
                </a:extLst>
              </a:tr>
              <a:tr h="307138">
                <a:tc>
                  <a:txBody>
                    <a:bodyPr/>
                    <a:lstStyle/>
                    <a:p>
                      <a:pPr marL="0" indent="0" algn="l" fontAlgn="b">
                        <a:buNone/>
                      </a:pPr>
                      <a:r>
                        <a:rPr lang="en-US" sz="850" b="1" u="none" strike="noStrike" dirty="0">
                          <a:effectLst/>
                        </a:rPr>
                        <a:t>Energy cost </a:t>
                      </a:r>
                      <a:endParaRPr lang="en-US" sz="850" b="1"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marL="0" indent="0" algn="ctr" fontAlgn="b">
                        <a:buNone/>
                      </a:pPr>
                      <a:r>
                        <a:rPr lang="en-US" altLang="zh-CN" sz="850" u="none" strike="noStrike">
                          <a:effectLst/>
                        </a:rPr>
                        <a:t>5</a:t>
                      </a:r>
                      <a:endParaRPr lang="en-US" altLang="zh-CN" sz="85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marL="0" indent="0" algn="ctr" fontAlgn="b">
                        <a:buNone/>
                      </a:pPr>
                      <a:r>
                        <a:rPr lang="en-US" altLang="zh-CN" sz="850" u="none" strike="noStrike">
                          <a:effectLst/>
                        </a:rPr>
                        <a:t>6</a:t>
                      </a:r>
                      <a:endParaRPr lang="en-US" altLang="zh-CN" sz="85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marL="0" indent="0" algn="ctr" fontAlgn="b">
                        <a:buNone/>
                      </a:pPr>
                      <a:r>
                        <a:rPr lang="en-US" altLang="zh-CN" sz="850" u="none" strike="noStrike">
                          <a:effectLst/>
                        </a:rPr>
                        <a:t>5</a:t>
                      </a:r>
                      <a:endParaRPr lang="en-US" altLang="zh-CN" sz="85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marL="0" indent="0" algn="ctr" fontAlgn="b">
                        <a:buNone/>
                      </a:pPr>
                      <a:r>
                        <a:rPr lang="en-US" altLang="zh-CN" sz="850" u="none" strike="noStrike">
                          <a:effectLst/>
                        </a:rPr>
                        <a:t>18</a:t>
                      </a:r>
                      <a:endParaRPr lang="en-US" altLang="zh-CN" sz="85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marL="0" indent="0" algn="ctr" fontAlgn="b">
                        <a:buNone/>
                      </a:pPr>
                      <a:r>
                        <a:rPr lang="en-US" altLang="zh-CN" sz="850" u="none" strike="noStrike">
                          <a:effectLst/>
                        </a:rPr>
                        <a:t>17</a:t>
                      </a:r>
                      <a:endParaRPr lang="en-US" altLang="zh-CN" sz="85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marL="0" indent="0" algn="ctr" fontAlgn="b">
                        <a:buNone/>
                      </a:pPr>
                      <a:r>
                        <a:rPr lang="en-US" altLang="zh-CN" sz="850" u="none" strike="noStrike" dirty="0">
                          <a:effectLst/>
                        </a:rPr>
                        <a:t>17</a:t>
                      </a:r>
                      <a:endParaRPr lang="en-US" altLang="zh-CN" sz="850" b="0"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marL="0" indent="0" algn="ctr" fontAlgn="b">
                        <a:buNone/>
                      </a:pPr>
                      <a:r>
                        <a:rPr lang="en-US" altLang="zh-CN" sz="850" u="none" strike="noStrike" dirty="0">
                          <a:effectLst/>
                        </a:rPr>
                        <a:t>5</a:t>
                      </a:r>
                      <a:endParaRPr lang="en-US" altLang="zh-CN" sz="850" b="0"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marL="0" indent="0" algn="ctr" fontAlgn="b">
                        <a:buNone/>
                      </a:pPr>
                      <a:r>
                        <a:rPr lang="en-US" altLang="zh-CN" sz="850" u="none" strike="noStrike" dirty="0">
                          <a:effectLst/>
                        </a:rPr>
                        <a:t>17</a:t>
                      </a:r>
                      <a:endParaRPr lang="en-US" altLang="zh-CN" sz="850" b="0"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marL="0" indent="0" algn="ctr" fontAlgn="b">
                        <a:buNone/>
                      </a:pPr>
                      <a:r>
                        <a:rPr lang="en-US" altLang="zh-CN" sz="850" u="none" strike="noStrike" dirty="0">
                          <a:effectLst/>
                        </a:rPr>
                        <a:t>18</a:t>
                      </a:r>
                      <a:endParaRPr lang="en-US" altLang="zh-CN" sz="850" b="0"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marL="0" indent="0" algn="ctr" fontAlgn="b">
                        <a:buNone/>
                      </a:pPr>
                      <a:r>
                        <a:rPr lang="en-US" altLang="zh-CN" sz="850" u="none" strike="noStrike" dirty="0">
                          <a:effectLst/>
                        </a:rPr>
                        <a:t>16</a:t>
                      </a:r>
                      <a:endParaRPr lang="en-US" altLang="zh-CN" sz="850" b="0"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marL="0" indent="0" algn="ctr" fontAlgn="b">
                        <a:buNone/>
                      </a:pPr>
                      <a:r>
                        <a:rPr lang="en-US" altLang="zh-CN" sz="850" u="none" strike="noStrike" dirty="0">
                          <a:effectLst/>
                        </a:rPr>
                        <a:t>17</a:t>
                      </a:r>
                      <a:endParaRPr lang="en-US" altLang="zh-CN" sz="850" b="0"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extLst>
                  <a:ext uri="{0D108BD9-81ED-4DB2-BD59-A6C34878D82A}">
                    <a16:rowId xmlns:a16="http://schemas.microsoft.com/office/drawing/2014/main" val="2659168104"/>
                  </a:ext>
                </a:extLst>
              </a:tr>
            </a:tbl>
          </a:graphicData>
        </a:graphic>
      </p:graphicFrame>
      <p:sp>
        <p:nvSpPr>
          <p:cNvPr id="40" name="btfpNotesBox962619">
            <a:extLst>
              <a:ext uri="{FF2B5EF4-FFF2-40B4-BE49-F238E27FC236}">
                <a16:creationId xmlns:a16="http://schemas.microsoft.com/office/drawing/2014/main" id="{9B9FAF74-AC71-2F02-0AEA-2847A00B96F0}"/>
              </a:ext>
            </a:extLst>
          </p:cNvPr>
          <p:cNvSpPr txBox="1"/>
          <p:nvPr>
            <p:custDataLst>
              <p:tags r:id="rId2"/>
            </p:custDataLst>
          </p:nvPr>
        </p:nvSpPr>
        <p:spPr bwMode="gray">
          <a:xfrm>
            <a:off x="329184" y="6272784"/>
            <a:ext cx="9029608" cy="492443"/>
          </a:xfrm>
          <a:prstGeom prst="rect">
            <a:avLst/>
          </a:prstGeom>
          <a:noFill/>
        </p:spPr>
        <p:txBody>
          <a:bodyPr vert="horz" wrap="square" lIns="0" tIns="0" rIns="0" bIns="0" rtlCol="0" anchor="b">
            <a:spAutoFit/>
          </a:bodyPr>
          <a:lstStyle/>
          <a:p>
            <a:pPr>
              <a:defRPr/>
            </a:pPr>
            <a:endParaRPr lang="en-US" sz="800" dirty="0">
              <a:solidFill>
                <a:srgbClr val="000000"/>
              </a:solidFill>
            </a:endParaRPr>
          </a:p>
          <a:p>
            <a:pPr>
              <a:defRPr/>
            </a:pPr>
            <a:r>
              <a:rPr lang="en-US" sz="800" dirty="0">
                <a:solidFill>
                  <a:srgbClr val="000000"/>
                </a:solidFill>
              </a:rPr>
              <a:t>Sources: IEA, </a:t>
            </a:r>
            <a:r>
              <a:rPr lang="en-US" sz="800" dirty="0">
                <a:solidFill>
                  <a:srgbClr val="000000"/>
                </a:solidFill>
                <a:hlinkClick r:id="rId8"/>
              </a:rPr>
              <a:t>CCUS in Clean Energy Transitions</a:t>
            </a:r>
            <a:r>
              <a:rPr lang="en-US" sz="800" dirty="0">
                <a:solidFill>
                  <a:srgbClr val="000000"/>
                </a:solidFill>
              </a:rPr>
              <a:t> (2020); IEA, </a:t>
            </a:r>
            <a:r>
              <a:rPr lang="en-US" sz="800" dirty="0">
                <a:solidFill>
                  <a:srgbClr val="000000"/>
                </a:solidFill>
                <a:hlinkClick r:id="rId9"/>
              </a:rPr>
              <a:t>Levelized Cost of CO2 Capture by Sector and Initial CO2 Concentration</a:t>
            </a:r>
            <a:r>
              <a:rPr lang="en-US" sz="800" dirty="0">
                <a:solidFill>
                  <a:srgbClr val="000000"/>
                </a:solidFill>
              </a:rPr>
              <a:t> (2019); Harvard Kennedy School Belfer Center, </a:t>
            </a:r>
            <a:r>
              <a:rPr lang="en-US" sz="800" dirty="0">
                <a:solidFill>
                  <a:srgbClr val="000000"/>
                </a:solidFill>
                <a:hlinkClick r:id="rId10"/>
              </a:rPr>
              <a:t>Carbon Capture Utilization and Storage: Technologies and Costs in the US Context</a:t>
            </a:r>
            <a:r>
              <a:rPr lang="en-US" sz="800" dirty="0">
                <a:solidFill>
                  <a:srgbClr val="000000"/>
                </a:solidFill>
              </a:rPr>
              <a:t> (2022).</a:t>
            </a:r>
            <a:endParaRPr kumimoji="0" lang="en-US" sz="18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Anda Wang, Hyae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1"/>
              </a:rPr>
              <a:t>Gernot Wagner</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2"/>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13"/>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9" name="Group 8">
            <a:extLst>
              <a:ext uri="{FF2B5EF4-FFF2-40B4-BE49-F238E27FC236}">
                <a16:creationId xmlns:a16="http://schemas.microsoft.com/office/drawing/2014/main" id="{B44A18E1-F998-42EC-A548-6E8C1515A2E1}"/>
              </a:ext>
            </a:extLst>
          </p:cNvPr>
          <p:cNvGrpSpPr/>
          <p:nvPr/>
        </p:nvGrpSpPr>
        <p:grpSpPr>
          <a:xfrm>
            <a:off x="4448673" y="4063481"/>
            <a:ext cx="3342148" cy="288147"/>
            <a:chOff x="4448673" y="3842946"/>
            <a:chExt cx="3342148" cy="288147"/>
          </a:xfrm>
        </p:grpSpPr>
        <p:sp>
          <p:nvSpPr>
            <p:cNvPr id="3" name="TextBox 29">
              <a:extLst>
                <a:ext uri="{FF2B5EF4-FFF2-40B4-BE49-F238E27FC236}">
                  <a16:creationId xmlns:a16="http://schemas.microsoft.com/office/drawing/2014/main" id="{A62D5DEA-9454-35B4-1343-A79B60C1AB04}"/>
                </a:ext>
              </a:extLst>
            </p:cNvPr>
            <p:cNvSpPr txBox="1"/>
            <p:nvPr/>
          </p:nvSpPr>
          <p:spPr bwMode="gray">
            <a:xfrm>
              <a:off x="4448673" y="3842946"/>
              <a:ext cx="3334123" cy="288147"/>
            </a:xfrm>
            <a:prstGeom prst="rect">
              <a:avLst/>
            </a:prstGeom>
            <a:noFill/>
          </p:spPr>
          <p:txBody>
            <a:bodyPr wrap="square" lIns="36000" tIns="36000" rIns="36000" bIns="360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0000"/>
                  </a:solidFill>
                  <a:effectLst/>
                  <a:uLnTx/>
                  <a:uFillTx/>
                  <a:latin typeface="Arial"/>
                  <a:ea typeface="+mn-ea"/>
                  <a:cs typeface="+mn-cs"/>
                </a:rPr>
                <a:t>CapEx</a:t>
              </a:r>
              <a:r>
                <a:rPr kumimoji="0" lang="en-US" sz="1400" b="1" i="0" u="none" strike="noStrike" kern="1200" cap="none" spc="0" normalizeH="0" baseline="0" noProof="0" dirty="0">
                  <a:ln>
                    <a:noFill/>
                  </a:ln>
                  <a:solidFill>
                    <a:srgbClr val="000000"/>
                  </a:solidFill>
                  <a:effectLst/>
                  <a:uLnTx/>
                  <a:uFillTx/>
                  <a:latin typeface="Arial"/>
                  <a:ea typeface="+mn-ea"/>
                  <a:cs typeface="+mn-cs"/>
                </a:rPr>
                <a:t> </a:t>
              </a:r>
              <a:r>
                <a:rPr lang="en-US" sz="1400" b="1" dirty="0">
                  <a:solidFill>
                    <a:srgbClr val="000000"/>
                  </a:solidFill>
                  <a:latin typeface="Arial"/>
                </a:rPr>
                <a:t>and</a:t>
              </a:r>
              <a:r>
                <a:rPr kumimoji="0" lang="en-US" sz="1400" b="1" i="0" u="none" strike="noStrike" kern="1200" cap="none" spc="0" normalizeH="0" baseline="0" noProof="0" dirty="0">
                  <a:ln>
                    <a:noFill/>
                  </a:ln>
                  <a:solidFill>
                    <a:srgbClr val="000000"/>
                  </a:solidFill>
                  <a:effectLst/>
                  <a:uLnTx/>
                  <a:uFillTx/>
                  <a:latin typeface="Arial"/>
                  <a:ea typeface="+mn-ea"/>
                  <a:cs typeface="+mn-cs"/>
                </a:rPr>
                <a:t> energy cost </a:t>
              </a:r>
              <a:r>
                <a:rPr lang="en-US" sz="1400" b="1" dirty="0">
                  <a:solidFill>
                    <a:srgbClr val="000000"/>
                  </a:solidFill>
                  <a:latin typeface="Arial"/>
                </a:rPr>
                <a:t>b</a:t>
              </a:r>
              <a:r>
                <a:rPr kumimoji="0" lang="en-US" sz="1400" b="1" i="0" u="none" strike="noStrike" kern="1200" cap="none" spc="0" normalizeH="0" baseline="0" noProof="0" dirty="0" err="1">
                  <a:ln>
                    <a:noFill/>
                  </a:ln>
                  <a:solidFill>
                    <a:srgbClr val="000000"/>
                  </a:solidFill>
                  <a:effectLst/>
                  <a:uLnTx/>
                  <a:uFillTx/>
                  <a:latin typeface="Arial"/>
                  <a:ea typeface="+mn-ea"/>
                  <a:cs typeface="+mn-cs"/>
                </a:rPr>
                <a:t>reakdown</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8" name="Straight Connector 30">
              <a:extLst>
                <a:ext uri="{FF2B5EF4-FFF2-40B4-BE49-F238E27FC236}">
                  <a16:creationId xmlns:a16="http://schemas.microsoft.com/office/drawing/2014/main" id="{F5AA520F-37F6-5C38-0C4F-F500B4C6DC1A}"/>
                </a:ext>
              </a:extLst>
            </p:cNvPr>
            <p:cNvCxnSpPr>
              <a:cxnSpLocks/>
            </p:cNvCxnSpPr>
            <p:nvPr/>
          </p:nvCxnSpPr>
          <p:spPr bwMode="gray">
            <a:xfrm>
              <a:off x="4448673" y="4117948"/>
              <a:ext cx="3342148" cy="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0B6E4B8E-B683-43BA-A133-4DD66F88BB4C}"/>
              </a:ext>
            </a:extLst>
          </p:cNvPr>
          <p:cNvGrpSpPr/>
          <p:nvPr/>
        </p:nvGrpSpPr>
        <p:grpSpPr>
          <a:xfrm>
            <a:off x="431860" y="3842946"/>
            <a:ext cx="3342148" cy="508682"/>
            <a:chOff x="431860" y="3842946"/>
            <a:chExt cx="3342148" cy="508682"/>
          </a:xfrm>
        </p:grpSpPr>
        <p:sp>
          <p:nvSpPr>
            <p:cNvPr id="28" name="TextBox 29">
              <a:extLst>
                <a:ext uri="{FF2B5EF4-FFF2-40B4-BE49-F238E27FC236}">
                  <a16:creationId xmlns:a16="http://schemas.microsoft.com/office/drawing/2014/main" id="{860DB5D4-5F02-419E-A374-06EFAD9E8342}"/>
                </a:ext>
              </a:extLst>
            </p:cNvPr>
            <p:cNvSpPr txBox="1"/>
            <p:nvPr/>
          </p:nvSpPr>
          <p:spPr bwMode="gray">
            <a:xfrm>
              <a:off x="431860" y="3842946"/>
              <a:ext cx="3334123" cy="503590"/>
            </a:xfrm>
            <a:prstGeom prst="rect">
              <a:avLst/>
            </a:prstGeom>
            <a:noFill/>
          </p:spPr>
          <p:txBody>
            <a:bodyPr wrap="square" lIns="36000" tIns="36000" rIns="36000" bIns="360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Key global CCUS indicators in Sustainable Development Scenario</a:t>
              </a:r>
            </a:p>
          </p:txBody>
        </p:sp>
        <p:cxnSp>
          <p:nvCxnSpPr>
            <p:cNvPr id="30" name="Straight Connector 30">
              <a:extLst>
                <a:ext uri="{FF2B5EF4-FFF2-40B4-BE49-F238E27FC236}">
                  <a16:creationId xmlns:a16="http://schemas.microsoft.com/office/drawing/2014/main" id="{C38998C1-D2AC-4239-936C-9EA144D67EB1}"/>
                </a:ext>
              </a:extLst>
            </p:cNvPr>
            <p:cNvCxnSpPr>
              <a:cxnSpLocks/>
            </p:cNvCxnSpPr>
            <p:nvPr/>
          </p:nvCxnSpPr>
          <p:spPr bwMode="gray">
            <a:xfrm>
              <a:off x="431860" y="4351628"/>
              <a:ext cx="3342148" cy="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005972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F9EE60D7-6DC5-D4ED-50A3-FAD088022DC5}"/>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4" name="think-cell data - do not delete" hidden="1">
                        <a:extLst>
                          <a:ext uri="{FF2B5EF4-FFF2-40B4-BE49-F238E27FC236}">
                            <a16:creationId xmlns:a16="http://schemas.microsoft.com/office/drawing/2014/main" id="{F9EE60D7-6DC5-D4ED-50A3-FAD088022DC5}"/>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237A2DE-123E-383F-D2CB-2351C1386C86}"/>
              </a:ext>
            </a:extLst>
          </p:cNvPr>
          <p:cNvSpPr>
            <a:spLocks noGrp="1"/>
          </p:cNvSpPr>
          <p:nvPr>
            <p:ph type="title"/>
          </p:nvPr>
        </p:nvSpPr>
        <p:spPr>
          <a:xfrm>
            <a:off x="330200" y="523317"/>
            <a:ext cx="11609252" cy="720405"/>
          </a:xfrm>
        </p:spPr>
        <p:txBody>
          <a:bodyPr vert="horz">
            <a:noAutofit/>
          </a:bodyPr>
          <a:lstStyle/>
          <a:p>
            <a:r>
              <a:rPr lang="en-US"/>
              <a:t>CCUS costs span 40x range with capture driving 75% of total system costs while transport offers greatest scale economies</a:t>
            </a:r>
          </a:p>
        </p:txBody>
      </p:sp>
      <p:graphicFrame>
        <p:nvGraphicFramePr>
          <p:cNvPr id="3" name="Table 2">
            <a:extLst>
              <a:ext uri="{FF2B5EF4-FFF2-40B4-BE49-F238E27FC236}">
                <a16:creationId xmlns:a16="http://schemas.microsoft.com/office/drawing/2014/main" id="{E3CB52F4-7E2C-0BDE-CB2C-1F4EA447B310}"/>
              </a:ext>
            </a:extLst>
          </p:cNvPr>
          <p:cNvGraphicFramePr>
            <a:graphicFrameLocks noGrp="1"/>
          </p:cNvGraphicFramePr>
          <p:nvPr>
            <p:extLst>
              <p:ext uri="{D42A27DB-BD31-4B8C-83A1-F6EECF244321}">
                <p14:modId xmlns:p14="http://schemas.microsoft.com/office/powerpoint/2010/main" val="3665803604"/>
              </p:ext>
            </p:extLst>
          </p:nvPr>
        </p:nvGraphicFramePr>
        <p:xfrm>
          <a:off x="367861" y="1442721"/>
          <a:ext cx="11692059" cy="4490716"/>
        </p:xfrm>
        <a:graphic>
          <a:graphicData uri="http://schemas.openxmlformats.org/drawingml/2006/table">
            <a:tbl>
              <a:tblPr firstCol="1">
                <a:tableStyleId>{0E3FDE45-AF77-4B5C-9715-49D594BDF05E}</a:tableStyleId>
              </a:tblPr>
              <a:tblGrid>
                <a:gridCol w="353499">
                  <a:extLst>
                    <a:ext uri="{9D8B030D-6E8A-4147-A177-3AD203B41FA5}">
                      <a16:colId xmlns:a16="http://schemas.microsoft.com/office/drawing/2014/main" val="3078404513"/>
                    </a:ext>
                  </a:extLst>
                </a:gridCol>
                <a:gridCol w="2441448">
                  <a:extLst>
                    <a:ext uri="{9D8B030D-6E8A-4147-A177-3AD203B41FA5}">
                      <a16:colId xmlns:a16="http://schemas.microsoft.com/office/drawing/2014/main" val="548785152"/>
                    </a:ext>
                  </a:extLst>
                </a:gridCol>
                <a:gridCol w="3163824">
                  <a:extLst>
                    <a:ext uri="{9D8B030D-6E8A-4147-A177-3AD203B41FA5}">
                      <a16:colId xmlns:a16="http://schemas.microsoft.com/office/drawing/2014/main" val="3091422495"/>
                    </a:ext>
                  </a:extLst>
                </a:gridCol>
                <a:gridCol w="1709928">
                  <a:extLst>
                    <a:ext uri="{9D8B030D-6E8A-4147-A177-3AD203B41FA5}">
                      <a16:colId xmlns:a16="http://schemas.microsoft.com/office/drawing/2014/main" val="3995426831"/>
                    </a:ext>
                  </a:extLst>
                </a:gridCol>
                <a:gridCol w="4023360">
                  <a:extLst>
                    <a:ext uri="{9D8B030D-6E8A-4147-A177-3AD203B41FA5}">
                      <a16:colId xmlns:a16="http://schemas.microsoft.com/office/drawing/2014/main" val="2542005062"/>
                    </a:ext>
                  </a:extLst>
                </a:gridCol>
              </a:tblGrid>
              <a:tr h="331307">
                <a:tc gridSpan="2">
                  <a:txBody>
                    <a:bodyPr/>
                    <a:lstStyle/>
                    <a:p>
                      <a:pPr marL="0" indent="0" algn="ctr" rtl="0" fontAlgn="ctr">
                        <a:buNone/>
                      </a:pPr>
                      <a:r>
                        <a:rPr lang="en-US" sz="1050" b="1" dirty="0">
                          <a:solidFill>
                            <a:schemeClr val="bg1"/>
                          </a:solidFill>
                          <a:effectLst/>
                        </a:rPr>
                        <a:t>Technology</a:t>
                      </a: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indent="0" algn="ctr" rtl="0" fontAlgn="ctr">
                        <a:buNone/>
                      </a:pPr>
                      <a:r>
                        <a:rPr lang="en-US" sz="1050" b="1" dirty="0">
                          <a:solidFill>
                            <a:schemeClr val="bg1"/>
                          </a:solidFill>
                          <a:effectLst/>
                        </a:rPr>
                        <a:t>Technology</a:t>
                      </a: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indent="0" algn="ctr" rtl="0" fontAlgn="ctr">
                        <a:buNone/>
                      </a:pPr>
                      <a:r>
                        <a:rPr lang="en-US" sz="1050" b="1" dirty="0">
                          <a:solidFill>
                            <a:schemeClr val="bg1"/>
                          </a:solidFill>
                          <a:effectLst/>
                        </a:rPr>
                        <a:t>Sectors</a:t>
                      </a: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indent="0" algn="ctr" rtl="0" fontAlgn="ctr">
                        <a:buNone/>
                      </a:pPr>
                      <a:r>
                        <a:rPr lang="en-US" sz="1050" b="1" dirty="0">
                          <a:solidFill>
                            <a:schemeClr val="bg1"/>
                          </a:solidFill>
                          <a:effectLst/>
                        </a:rPr>
                        <a:t>Cost range (US$/</a:t>
                      </a:r>
                      <a:r>
                        <a:rPr lang="en-US" sz="1050" b="1" dirty="0" err="1">
                          <a:solidFill>
                            <a:schemeClr val="bg1"/>
                          </a:solidFill>
                          <a:effectLst/>
                        </a:rPr>
                        <a:t>tCO</a:t>
                      </a:r>
                      <a:r>
                        <a:rPr lang="en-US" sz="1050" b="1" dirty="0">
                          <a:solidFill>
                            <a:schemeClr val="bg1"/>
                          </a:solidFill>
                          <a:effectLst/>
                        </a:rPr>
                        <a:t>₂)</a:t>
                      </a: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indent="0" algn="ctr" rtl="0" fontAlgn="ctr">
                        <a:buNone/>
                      </a:pPr>
                      <a:r>
                        <a:rPr lang="en-US" sz="1050" b="1" dirty="0">
                          <a:solidFill>
                            <a:schemeClr val="bg1"/>
                          </a:solidFill>
                          <a:effectLst/>
                        </a:rPr>
                        <a:t>Cost drivers/assumptions</a:t>
                      </a:r>
                    </a:p>
                  </a:txBody>
                  <a:tcPr marL="16367" marR="16367" marT="10911" marB="10911" anchor="ctr">
                    <a:lnL w="3175" cap="flat" cmpd="sng" algn="ctr">
                      <a:solidFill>
                        <a:srgbClr val="D9D9D9"/>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487801600"/>
                  </a:ext>
                </a:extLst>
              </a:tr>
              <a:tr h="351696">
                <a:tc rowSpan="5">
                  <a:txBody>
                    <a:bodyPr/>
                    <a:lstStyle/>
                    <a:p>
                      <a:pPr marL="0" indent="0" algn="ctr" rtl="0" fontAlgn="ctr">
                        <a:buNone/>
                      </a:pPr>
                      <a:endParaRPr lang="en-US" sz="1050" dirty="0">
                        <a:effectLst/>
                      </a:endParaRP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ctr" rtl="0" fontAlgn="ctr">
                        <a:buNone/>
                      </a:pPr>
                      <a:r>
                        <a:rPr lang="en-US" sz="1050" dirty="0">
                          <a:effectLst/>
                        </a:rPr>
                        <a:t>Chemical absorption</a:t>
                      </a: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rtl="0" fontAlgn="ctr">
                        <a:buNone/>
                      </a:pPr>
                      <a:r>
                        <a:rPr lang="en-US" sz="1050"/>
                        <a:t>Power generation, fuel transformation, industrial production, natural gas processing</a:t>
                      </a:r>
                      <a:endParaRPr lang="en-US" sz="1050">
                        <a:effectLst/>
                      </a:endParaRP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rtl="0" fontAlgn="ctr">
                        <a:buNone/>
                      </a:pPr>
                      <a:r>
                        <a:rPr lang="en-US" sz="1050" dirty="0">
                          <a:effectLst/>
                        </a:rPr>
                        <a:t>$15-$100+</a:t>
                      </a: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lgn="ctr" rtl="0" fontAlgn="ctr">
                        <a:buNone/>
                      </a:pPr>
                      <a:r>
                        <a:rPr lang="en-US" sz="1050" dirty="0"/>
                        <a:t>Grouped diverse chemical solvents (MEA, CANSOLV, advanced amines) under single category</a:t>
                      </a:r>
                      <a:endParaRPr lang="en-US" sz="1050" dirty="0">
                        <a:effectLst/>
                      </a:endParaRPr>
                    </a:p>
                  </a:txBody>
                  <a:tcPr marL="16367" marR="16367" marT="10911" marB="10911" anchor="ctr">
                    <a:lnL w="3175" cap="flat" cmpd="sng" algn="ctr">
                      <a:solidFill>
                        <a:srgbClr val="D9D9D9"/>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688290497"/>
                  </a:ext>
                </a:extLst>
              </a:tr>
              <a:tr h="351696">
                <a:tc vMerge="1">
                  <a:txBody>
                    <a:bodyPr/>
                    <a:lstStyle/>
                    <a:p>
                      <a:pPr marL="0" indent="0" algn="ctr" rtl="0" fontAlgn="ctr">
                        <a:buNone/>
                      </a:pPr>
                      <a:endParaRPr lang="en-US" sz="1050" dirty="0">
                        <a:effectLst/>
                      </a:endParaRP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ctr" rtl="0" fontAlgn="ctr">
                        <a:buNone/>
                      </a:pPr>
                      <a:r>
                        <a:rPr lang="en-US" sz="1050" dirty="0">
                          <a:effectLst/>
                        </a:rPr>
                        <a:t>Physical separation</a:t>
                      </a: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rtl="0" fontAlgn="ctr">
                        <a:buNone/>
                      </a:pPr>
                      <a:r>
                        <a:rPr lang="en-US" sz="1050" dirty="0"/>
                        <a:t>Natural gas processing, ethanol/methanol production, hydrogen production</a:t>
                      </a:r>
                      <a:endParaRPr lang="en-US" sz="1050" dirty="0">
                        <a:effectLst/>
                      </a:endParaRP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rtl="0" fontAlgn="ctr">
                        <a:buNone/>
                      </a:pPr>
                      <a:r>
                        <a:rPr lang="en-US" sz="1050" dirty="0">
                          <a:effectLst/>
                        </a:rPr>
                        <a:t>$15-$50</a:t>
                      </a: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lgn="ctr" rtl="0" fontAlgn="ctr">
                        <a:buNone/>
                      </a:pPr>
                      <a:r>
                        <a:rPr lang="en-US" sz="1050"/>
                        <a:t>Combined pre-combustion and high-purity separation technologies</a:t>
                      </a:r>
                      <a:endParaRPr lang="en-US" sz="1050">
                        <a:effectLst/>
                      </a:endParaRPr>
                    </a:p>
                  </a:txBody>
                  <a:tcPr marL="16367" marR="16367" marT="10911" marB="10911" anchor="ctr">
                    <a:lnL w="3175" cap="flat" cmpd="sng" algn="ctr">
                      <a:solidFill>
                        <a:srgbClr val="D9D9D9"/>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876354444"/>
                  </a:ext>
                </a:extLst>
              </a:tr>
              <a:tr h="282211">
                <a:tc vMerge="1">
                  <a:txBody>
                    <a:bodyPr/>
                    <a:lstStyle/>
                    <a:p>
                      <a:pPr marL="0" indent="0" algn="ctr" rtl="0" fontAlgn="ctr">
                        <a:buNone/>
                      </a:pPr>
                      <a:endParaRPr lang="en-US" sz="1050" dirty="0">
                        <a:effectLst/>
                      </a:endParaRP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ctr" rtl="0" fontAlgn="ctr">
                        <a:buNone/>
                      </a:pPr>
                      <a:r>
                        <a:rPr lang="en-US" sz="1050" dirty="0">
                          <a:effectLst/>
                        </a:rPr>
                        <a:t>Oxyfuel separation</a:t>
                      </a: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rtl="0" fontAlgn="ctr">
                        <a:buNone/>
                      </a:pPr>
                      <a:r>
                        <a:rPr lang="en-US" sz="1050" dirty="0">
                          <a:effectLst/>
                        </a:rPr>
                        <a:t>Coal power generation, cement production</a:t>
                      </a: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rtl="0" fontAlgn="ctr">
                        <a:buNone/>
                      </a:pPr>
                      <a:r>
                        <a:rPr lang="en-US" sz="1050" dirty="0">
                          <a:effectLst/>
                        </a:rPr>
                        <a:t>$50-$120</a:t>
                      </a: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lgn="ctr" rtl="0" fontAlgn="ctr">
                        <a:buNone/>
                      </a:pPr>
                      <a:r>
                        <a:rPr lang="en-US" sz="1050" dirty="0">
                          <a:effectLst/>
                        </a:rPr>
                        <a:t>Oxygen production costs, equipment integration</a:t>
                      </a:r>
                    </a:p>
                  </a:txBody>
                  <a:tcPr marL="16367" marR="16367" marT="10911" marB="10911" anchor="ctr">
                    <a:lnL w="3175" cap="flat" cmpd="sng" algn="ctr">
                      <a:solidFill>
                        <a:srgbClr val="D9D9D9"/>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849525203"/>
                  </a:ext>
                </a:extLst>
              </a:tr>
              <a:tr h="351696">
                <a:tc vMerge="1">
                  <a:txBody>
                    <a:bodyPr/>
                    <a:lstStyle/>
                    <a:p>
                      <a:pPr marL="0" indent="0" algn="ctr" rtl="0" fontAlgn="ctr">
                        <a:buNone/>
                      </a:pPr>
                      <a:endParaRPr lang="en-US" sz="1050" dirty="0">
                        <a:effectLst/>
                      </a:endParaRP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ctr" rtl="0" fontAlgn="ctr">
                        <a:buNone/>
                      </a:pPr>
                      <a:r>
                        <a:rPr lang="en-US" sz="1050" dirty="0">
                          <a:effectLst/>
                        </a:rPr>
                        <a:t>Membrane separation</a:t>
                      </a: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rtl="0" fontAlgn="ctr">
                        <a:buNone/>
                      </a:pPr>
                      <a:r>
                        <a:rPr lang="en-US" sz="1050" dirty="0"/>
                        <a:t>Natural gas processing, biogas treatment, flue gas</a:t>
                      </a:r>
                      <a:endParaRPr lang="en-US" sz="1050" dirty="0">
                        <a:effectLst/>
                      </a:endParaRP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rtl="0" fontAlgn="ctr">
                        <a:buNone/>
                      </a:pPr>
                      <a:r>
                        <a:rPr lang="en-US" sz="1050" dirty="0">
                          <a:effectLst/>
                        </a:rPr>
                        <a:t>$30-$80</a:t>
                      </a: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lgn="ctr" rtl="0" fontAlgn="ctr">
                        <a:buNone/>
                      </a:pPr>
                      <a:r>
                        <a:rPr lang="en-US" sz="1050" dirty="0"/>
                        <a:t>Grouped polymer, ceramic, and mixed-matrix membranes together; </a:t>
                      </a:r>
                      <a:r>
                        <a:rPr lang="en-US" sz="1050" dirty="0">
                          <a:effectLst/>
                        </a:rPr>
                        <a:t>membrane material costs, selectivity limitations</a:t>
                      </a:r>
                    </a:p>
                  </a:txBody>
                  <a:tcPr marL="16367" marR="16367" marT="10911" marB="10911" anchor="ctr">
                    <a:lnL w="3175" cap="flat" cmpd="sng" algn="ctr">
                      <a:solidFill>
                        <a:srgbClr val="D9D9D9"/>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88252583"/>
                  </a:ext>
                </a:extLst>
              </a:tr>
              <a:tr h="282211">
                <a:tc vMerge="1">
                  <a:txBody>
                    <a:bodyPr/>
                    <a:lstStyle/>
                    <a:p>
                      <a:pPr marL="0" indent="0" algn="ctr" rtl="0" fontAlgn="ctr">
                        <a:buNone/>
                      </a:pPr>
                      <a:endParaRPr lang="en-US" sz="1050" dirty="0">
                        <a:effectLst/>
                      </a:endParaRP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ctr" rtl="0" fontAlgn="ctr">
                        <a:buNone/>
                      </a:pPr>
                      <a:r>
                        <a:rPr lang="en-US" sz="1050" dirty="0">
                          <a:effectLst/>
                        </a:rPr>
                        <a:t>Calcium looping</a:t>
                      </a: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rtl="0" fontAlgn="ctr">
                        <a:buNone/>
                      </a:pPr>
                      <a:r>
                        <a:rPr lang="en-US" sz="1050" dirty="0"/>
                        <a:t>Coal power, cement production</a:t>
                      </a:r>
                      <a:endParaRPr lang="en-US" sz="1050" dirty="0">
                        <a:effectLst/>
                      </a:endParaRP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rtl="0" fontAlgn="ctr">
                        <a:buNone/>
                      </a:pPr>
                      <a:r>
                        <a:rPr lang="en-US" sz="1050" dirty="0">
                          <a:effectLst/>
                        </a:rPr>
                        <a:t>$40-$90</a:t>
                      </a: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lgn="ctr" rtl="0" fontAlgn="ctr">
                        <a:buNone/>
                      </a:pPr>
                      <a:r>
                        <a:rPr lang="en-US" sz="1050" dirty="0">
                          <a:effectLst/>
                        </a:rPr>
                        <a:t>High-temperature operation, sorbent makeup costs</a:t>
                      </a:r>
                    </a:p>
                  </a:txBody>
                  <a:tcPr marL="16367" marR="16367" marT="10911" marB="10911" anchor="ctr">
                    <a:lnL w="3175" cap="flat" cmpd="sng" algn="ctr">
                      <a:solidFill>
                        <a:srgbClr val="D9D9D9"/>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D9D9D9"/>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03057428"/>
                  </a:ext>
                </a:extLst>
              </a:tr>
              <a:tr h="282211">
                <a:tc rowSpan="2">
                  <a:txBody>
                    <a:bodyPr/>
                    <a:lstStyle/>
                    <a:p>
                      <a:pPr marL="0" indent="0" algn="ctr" rtl="0" fontAlgn="ctr">
                        <a:buNone/>
                      </a:pPr>
                      <a:endParaRPr lang="en-US" sz="1050" dirty="0">
                        <a:effectLst/>
                      </a:endParaRP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rtl="0" fontAlgn="ctr">
                        <a:buNone/>
                      </a:pPr>
                      <a:r>
                        <a:rPr lang="en-US" sz="1050" dirty="0">
                          <a:effectLst/>
                        </a:rPr>
                        <a:t>Pipeline transport</a:t>
                      </a: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rtl="0" fontAlgn="ctr">
                        <a:buNone/>
                      </a:pPr>
                      <a:r>
                        <a:rPr lang="en-US" sz="1050" dirty="0">
                          <a:effectLst/>
                        </a:rPr>
                        <a:t>Onshore CO₂ transport, industrial hubs</a:t>
                      </a: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rtl="0" fontAlgn="ctr">
                        <a:buNone/>
                      </a:pPr>
                      <a:r>
                        <a:rPr lang="en-US" sz="1050" dirty="0">
                          <a:effectLst/>
                        </a:rPr>
                        <a:t>$1-$8</a:t>
                      </a: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lgn="ctr" rtl="0" fontAlgn="ctr">
                        <a:buNone/>
                      </a:pPr>
                      <a:r>
                        <a:rPr lang="en-US" sz="1050" dirty="0">
                          <a:effectLst/>
                        </a:rPr>
                        <a:t>Capacity utilization, distance, terrain</a:t>
                      </a:r>
                    </a:p>
                  </a:txBody>
                  <a:tcPr marL="16367" marR="16367" marT="10911" marB="10911" anchor="ctr">
                    <a:lnL w="3175" cap="flat" cmpd="sng" algn="ctr">
                      <a:solidFill>
                        <a:srgbClr val="D9D9D9"/>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637951467"/>
                  </a:ext>
                </a:extLst>
              </a:tr>
              <a:tr h="282211">
                <a:tc vMerge="1">
                  <a:txBody>
                    <a:bodyPr/>
                    <a:lstStyle/>
                    <a:p>
                      <a:pPr marL="0" indent="0" algn="ctr" rtl="0" fontAlgn="ctr">
                        <a:buNone/>
                      </a:pPr>
                      <a:endParaRPr lang="en-US" sz="1050" dirty="0">
                        <a:effectLst/>
                      </a:endParaRP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rtl="0" fontAlgn="ctr">
                        <a:buNone/>
                      </a:pPr>
                      <a:r>
                        <a:rPr lang="en-US" sz="1050" dirty="0">
                          <a:effectLst/>
                        </a:rPr>
                        <a:t>Ship transport</a:t>
                      </a: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rtl="0" fontAlgn="ctr">
                        <a:buNone/>
                      </a:pPr>
                      <a:r>
                        <a:rPr lang="en-US" sz="1050" dirty="0">
                          <a:effectLst/>
                        </a:rPr>
                        <a:t>Long distance, offshore storage, cross-border</a:t>
                      </a: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rtl="0" fontAlgn="ctr">
                        <a:buNone/>
                      </a:pPr>
                      <a:r>
                        <a:rPr lang="en-US" sz="1050" dirty="0">
                          <a:effectLst/>
                        </a:rPr>
                        <a:t>$10-$50</a:t>
                      </a: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lgn="ctr" rtl="0" fontAlgn="ctr">
                        <a:buNone/>
                      </a:pPr>
                      <a:r>
                        <a:rPr lang="en-US" sz="1050" dirty="0">
                          <a:effectLst/>
                        </a:rPr>
                        <a:t>Distance, cargo size, port infrastructure</a:t>
                      </a:r>
                    </a:p>
                  </a:txBody>
                  <a:tcPr marL="16367" marR="16367" marT="10911" marB="10911" anchor="ctr">
                    <a:lnL w="3175" cap="flat" cmpd="sng" algn="ctr">
                      <a:solidFill>
                        <a:srgbClr val="D9D9D9"/>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D9D9D9"/>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723918640"/>
                  </a:ext>
                </a:extLst>
              </a:tr>
              <a:tr h="282211">
                <a:tc rowSpan="7">
                  <a:txBody>
                    <a:bodyPr/>
                    <a:lstStyle/>
                    <a:p>
                      <a:pPr marL="0" indent="0" algn="ctr" rtl="0" fontAlgn="ctr">
                        <a:buNone/>
                      </a:pPr>
                      <a:endParaRPr lang="en-US" sz="1050" dirty="0">
                        <a:effectLst/>
                      </a:endParaRP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indent="0" algn="ctr" rtl="0" fontAlgn="ctr">
                        <a:buNone/>
                      </a:pPr>
                      <a:r>
                        <a:rPr lang="en-US" sz="1050" dirty="0">
                          <a:effectLst/>
                        </a:rPr>
                        <a:t>Deep saline aquifers</a:t>
                      </a: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rtl="0" fontAlgn="ctr">
                        <a:buNone/>
                      </a:pPr>
                      <a:r>
                        <a:rPr lang="en-US" sz="1050">
                          <a:effectLst/>
                        </a:rPr>
                        <a:t>Dedicated geological storage</a:t>
                      </a: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rtl="0" fontAlgn="ctr">
                        <a:buNone/>
                      </a:pPr>
                      <a:r>
                        <a:rPr lang="en-US" sz="1050" dirty="0">
                          <a:effectLst/>
                        </a:rPr>
                        <a:t>$5-$35</a:t>
                      </a: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lgn="ctr" rtl="0" fontAlgn="ctr">
                        <a:buNone/>
                      </a:pPr>
                      <a:r>
                        <a:rPr lang="en-US" sz="1050" dirty="0">
                          <a:effectLst/>
                        </a:rPr>
                        <a:t>Site characterization, injection infrastructure</a:t>
                      </a:r>
                    </a:p>
                  </a:txBody>
                  <a:tcPr marL="16367" marR="16367" marT="10911" marB="10911" anchor="ctr">
                    <a:lnL w="3175" cap="flat" cmpd="sng" algn="ctr">
                      <a:solidFill>
                        <a:srgbClr val="D9D9D9"/>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4245351798"/>
                  </a:ext>
                </a:extLst>
              </a:tr>
              <a:tr h="282211">
                <a:tc vMerge="1">
                  <a:txBody>
                    <a:bodyPr/>
                    <a:lstStyle/>
                    <a:p>
                      <a:pPr marL="0" indent="0" algn="ctr" rtl="0" fontAlgn="ctr">
                        <a:buNone/>
                      </a:pPr>
                      <a:endParaRPr lang="en-US" sz="1050" dirty="0">
                        <a:effectLst/>
                      </a:endParaRP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indent="0" algn="ctr" rtl="0" fontAlgn="ctr">
                        <a:buNone/>
                      </a:pPr>
                      <a:r>
                        <a:rPr lang="en-US" sz="1050" dirty="0">
                          <a:effectLst/>
                        </a:rPr>
                        <a:t>Depleted oil &amp; gas reservoirs</a:t>
                      </a: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rtl="0" fontAlgn="ctr">
                        <a:buNone/>
                      </a:pPr>
                      <a:r>
                        <a:rPr lang="en-US" sz="1050" dirty="0">
                          <a:effectLst/>
                        </a:rPr>
                        <a:t> Storage using existing infrastructure</a:t>
                      </a: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rtl="0" fontAlgn="ctr">
                        <a:buNone/>
                      </a:pPr>
                      <a:r>
                        <a:rPr lang="en-US" sz="1050" dirty="0">
                          <a:effectLst/>
                        </a:rPr>
                        <a:t>$3-$25</a:t>
                      </a: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lgn="ctr" rtl="0" fontAlgn="ctr">
                        <a:buNone/>
                      </a:pPr>
                      <a:r>
                        <a:rPr lang="en-US" sz="1050">
                          <a:effectLst/>
                        </a:rPr>
                        <a:t>Well recompletion, existing infrastructure reuse</a:t>
                      </a:r>
                    </a:p>
                  </a:txBody>
                  <a:tcPr marL="16367" marR="16367" marT="10911" marB="10911" anchor="ctr">
                    <a:lnL w="3175" cap="flat" cmpd="sng" algn="ctr">
                      <a:solidFill>
                        <a:srgbClr val="D9D9D9"/>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51053"/>
                  </a:ext>
                </a:extLst>
              </a:tr>
              <a:tr h="282211">
                <a:tc vMerge="1">
                  <a:txBody>
                    <a:bodyPr/>
                    <a:lstStyle/>
                    <a:p>
                      <a:pPr marL="0" indent="0" algn="ctr" rtl="0" fontAlgn="ctr">
                        <a:buNone/>
                      </a:pPr>
                      <a:endParaRPr lang="en-US" sz="1050" dirty="0">
                        <a:effectLst/>
                      </a:endParaRP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indent="0" algn="ctr" rtl="0" fontAlgn="ctr">
                        <a:buNone/>
                      </a:pPr>
                      <a:r>
                        <a:rPr lang="en-US" sz="1050" dirty="0">
                          <a:effectLst/>
                        </a:rPr>
                        <a:t>Enhanced oil recovery</a:t>
                      </a: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rtl="0" fontAlgn="ctr">
                        <a:buNone/>
                      </a:pPr>
                      <a:r>
                        <a:rPr lang="en-US" sz="1050"/>
                        <a:t>Oil production with CO₂ storage</a:t>
                      </a:r>
                      <a:endParaRPr lang="en-US" sz="1050">
                        <a:effectLst/>
                      </a:endParaRP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rtl="0" fontAlgn="ctr">
                        <a:buNone/>
                      </a:pPr>
                      <a:r>
                        <a:rPr lang="en-US" sz="1050" dirty="0">
                          <a:effectLst/>
                        </a:rPr>
                        <a:t>-$10-$20</a:t>
                      </a: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lgn="ctr" rtl="0" fontAlgn="ctr">
                        <a:buNone/>
                      </a:pPr>
                      <a:r>
                        <a:rPr lang="en-US" sz="1050" dirty="0">
                          <a:effectLst/>
                        </a:rPr>
                        <a:t>Oil prices, reservoir characteristics, CO₂ purity</a:t>
                      </a:r>
                    </a:p>
                  </a:txBody>
                  <a:tcPr marL="16367" marR="16367" marT="10911" marB="10911" anchor="ctr">
                    <a:lnL w="3175" cap="flat" cmpd="sng" algn="ctr">
                      <a:solidFill>
                        <a:srgbClr val="D9D9D9"/>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698449655"/>
                  </a:ext>
                </a:extLst>
              </a:tr>
              <a:tr h="282211">
                <a:tc vMerge="1">
                  <a:txBody>
                    <a:bodyPr/>
                    <a:lstStyle/>
                    <a:p>
                      <a:pPr marL="0" indent="0" algn="ctr" rtl="0" fontAlgn="ctr">
                        <a:buNone/>
                      </a:pPr>
                      <a:endParaRPr lang="en-US" sz="1050" dirty="0">
                        <a:effectLst/>
                      </a:endParaRP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indent="0" algn="ctr" rtl="0" fontAlgn="ctr">
                        <a:buNone/>
                      </a:pPr>
                      <a:r>
                        <a:rPr lang="en-US" sz="1050" dirty="0">
                          <a:effectLst/>
                        </a:rPr>
                        <a:t>Synthetic fuels</a:t>
                      </a: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rtl="0" fontAlgn="ctr">
                        <a:buNone/>
                      </a:pPr>
                      <a:r>
                        <a:rPr lang="en-US" sz="1050" dirty="0">
                          <a:effectLst/>
                        </a:rPr>
                        <a:t>Aviation kerosene, diesel, gasoline</a:t>
                      </a: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rtl="0" fontAlgn="ctr">
                        <a:buNone/>
                      </a:pPr>
                      <a:r>
                        <a:rPr lang="en-US" sz="1050" dirty="0">
                          <a:effectLst/>
                        </a:rPr>
                        <a:t>$200-$600/ton fuel</a:t>
                      </a: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lgn="ctr" rtl="0" fontAlgn="ctr">
                        <a:buNone/>
                      </a:pPr>
                      <a:r>
                        <a:rPr lang="en-US" sz="1050" dirty="0">
                          <a:effectLst/>
                        </a:rPr>
                        <a:t>Hydrogen costs, energy intensity, scale</a:t>
                      </a:r>
                    </a:p>
                  </a:txBody>
                  <a:tcPr marL="16367" marR="16367" marT="10911" marB="10911" anchor="ctr">
                    <a:lnL w="3175" cap="flat" cmpd="sng" algn="ctr">
                      <a:solidFill>
                        <a:srgbClr val="D9D9D9"/>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561288465"/>
                  </a:ext>
                </a:extLst>
              </a:tr>
              <a:tr h="282211">
                <a:tc vMerge="1">
                  <a:txBody>
                    <a:bodyPr/>
                    <a:lstStyle/>
                    <a:p>
                      <a:pPr marL="0" indent="0" algn="ctr" rtl="0" fontAlgn="ctr">
                        <a:buNone/>
                      </a:pPr>
                      <a:endParaRPr lang="en-US" sz="1050" dirty="0">
                        <a:effectLst/>
                      </a:endParaRP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indent="0" algn="ctr" rtl="0" fontAlgn="ctr">
                        <a:buNone/>
                      </a:pPr>
                      <a:r>
                        <a:rPr lang="en-US" sz="1050" dirty="0">
                          <a:effectLst/>
                        </a:rPr>
                        <a:t>Chemicals and polymers</a:t>
                      </a: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rtl="0" fontAlgn="ctr">
                        <a:buNone/>
                      </a:pPr>
                      <a:r>
                        <a:rPr lang="en-US" sz="1050">
                          <a:effectLst/>
                        </a:rPr>
                        <a:t>Methanol, polymers, primary chemicals</a:t>
                      </a: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rtl="0" fontAlgn="ctr">
                        <a:buNone/>
                      </a:pPr>
                      <a:r>
                        <a:rPr lang="en-US" sz="1050" dirty="0">
                          <a:effectLst/>
                        </a:rPr>
                        <a:t>$100-$400/ton product</a:t>
                      </a: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lgn="ctr" rtl="0" fontAlgn="ctr">
                        <a:buNone/>
                      </a:pPr>
                      <a:r>
                        <a:rPr lang="en-US" sz="1050" dirty="0">
                          <a:effectLst/>
                        </a:rPr>
                        <a:t>Hydrogen costs, process complexity, market size</a:t>
                      </a:r>
                    </a:p>
                  </a:txBody>
                  <a:tcPr marL="16367" marR="16367" marT="10911" marB="10911" anchor="ctr">
                    <a:lnL w="3175" cap="flat" cmpd="sng" algn="ctr">
                      <a:solidFill>
                        <a:srgbClr val="D9D9D9"/>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824298460"/>
                  </a:ext>
                </a:extLst>
              </a:tr>
              <a:tr h="282211">
                <a:tc vMerge="1">
                  <a:txBody>
                    <a:bodyPr/>
                    <a:lstStyle/>
                    <a:p>
                      <a:pPr marL="0" indent="0" algn="ctr" rtl="0" fontAlgn="ctr">
                        <a:buNone/>
                      </a:pPr>
                      <a:endParaRPr lang="en-US" sz="1050" dirty="0">
                        <a:effectLst/>
                      </a:endParaRP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indent="0" algn="ctr" rtl="0" fontAlgn="ctr">
                        <a:buNone/>
                      </a:pPr>
                      <a:r>
                        <a:rPr lang="en-US" sz="1050" dirty="0">
                          <a:effectLst/>
                        </a:rPr>
                        <a:t>Building materials</a:t>
                      </a: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rtl="0" fontAlgn="ctr">
                        <a:buNone/>
                        <a:tabLst>
                          <a:tab pos="1308100" algn="l"/>
                        </a:tabLst>
                      </a:pPr>
                      <a:r>
                        <a:rPr lang="en-US" sz="1050">
                          <a:effectLst/>
                        </a:rPr>
                        <a:t>Concrete curing, aggregates, cement additives</a:t>
                      </a: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rtl="0" fontAlgn="ctr">
                        <a:buNone/>
                      </a:pPr>
                      <a:r>
                        <a:rPr lang="en-US" sz="1050" dirty="0">
                          <a:effectLst/>
                        </a:rPr>
                        <a:t>$50-$150/ton material</a:t>
                      </a: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lgn="ctr" rtl="0" fontAlgn="ctr">
                        <a:buNone/>
                      </a:pPr>
                      <a:r>
                        <a:rPr lang="en-US" sz="1050" dirty="0">
                          <a:effectLst/>
                        </a:rPr>
                        <a:t>Process integration, material properties, scale</a:t>
                      </a:r>
                    </a:p>
                  </a:txBody>
                  <a:tcPr marL="16367" marR="16367" marT="10911" marB="10911" anchor="ctr">
                    <a:lnL w="3175" cap="flat" cmpd="sng" algn="ctr">
                      <a:solidFill>
                        <a:srgbClr val="D9D9D9"/>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213965500"/>
                  </a:ext>
                </a:extLst>
              </a:tr>
              <a:tr h="282211">
                <a:tc vMerge="1">
                  <a:txBody>
                    <a:bodyPr/>
                    <a:lstStyle/>
                    <a:p>
                      <a:pPr marL="0" indent="0" algn="ctr" rtl="0" fontAlgn="ctr">
                        <a:buNone/>
                      </a:pPr>
                      <a:endParaRPr lang="en-US" sz="1050" dirty="0">
                        <a:effectLst/>
                      </a:endParaRP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indent="0" algn="ctr" rtl="0" fontAlgn="ctr">
                        <a:buNone/>
                      </a:pPr>
                      <a:r>
                        <a:rPr lang="en-US" sz="1050" dirty="0">
                          <a:effectLst/>
                        </a:rPr>
                        <a:t>Food &amp; beverage</a:t>
                      </a: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rtl="0" fontAlgn="ctr">
                        <a:buNone/>
                      </a:pPr>
                      <a:r>
                        <a:rPr lang="en-US" sz="1050">
                          <a:effectLst/>
                        </a:rPr>
                        <a:t>Carbonation, food preservation, greenhouses</a:t>
                      </a: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rtl="0" fontAlgn="ctr">
                        <a:buNone/>
                      </a:pPr>
                      <a:r>
                        <a:rPr lang="en-US" sz="1050" dirty="0">
                          <a:effectLst/>
                        </a:rPr>
                        <a:t>$100-$300/ton CO₂</a:t>
                      </a:r>
                    </a:p>
                  </a:txBody>
                  <a:tcPr marL="16367" marR="16367" marT="10911" marB="10911"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lgn="ctr" rtl="0" fontAlgn="ctr">
                        <a:buNone/>
                      </a:pPr>
                      <a:r>
                        <a:rPr lang="en-US" sz="1050" dirty="0"/>
                        <a:t>Range noted as conservative; actual market prices higher</a:t>
                      </a:r>
                      <a:endParaRPr lang="en-US" sz="1050" dirty="0">
                        <a:effectLst/>
                      </a:endParaRPr>
                    </a:p>
                  </a:txBody>
                  <a:tcPr marL="16367" marR="16367" marT="10911" marB="10911" anchor="ctr">
                    <a:lnL w="3175" cap="flat" cmpd="sng" algn="ctr">
                      <a:solidFill>
                        <a:srgbClr val="D9D9D9"/>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845695182"/>
                  </a:ext>
                </a:extLst>
              </a:tr>
            </a:tbl>
          </a:graphicData>
        </a:graphic>
      </p:graphicFrame>
      <p:sp>
        <p:nvSpPr>
          <p:cNvPr id="28" name="Rectangle 27">
            <a:extLst>
              <a:ext uri="{FF2B5EF4-FFF2-40B4-BE49-F238E27FC236}">
                <a16:creationId xmlns:a16="http://schemas.microsoft.com/office/drawing/2014/main" id="{2861E8D3-19EA-2A1C-262C-2FCB8DEDD9F7}"/>
              </a:ext>
            </a:extLst>
          </p:cNvPr>
          <p:cNvSpPr/>
          <p:nvPr/>
        </p:nvSpPr>
        <p:spPr bwMode="gray">
          <a:xfrm rot="16200000">
            <a:off x="-164216" y="2438152"/>
            <a:ext cx="1462796" cy="29362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100" dirty="0">
                <a:solidFill>
                  <a:schemeClr val="tx1"/>
                </a:solidFill>
              </a:rPr>
              <a:t>Capture</a:t>
            </a:r>
          </a:p>
        </p:txBody>
      </p:sp>
      <p:sp>
        <p:nvSpPr>
          <p:cNvPr id="29" name="Rectangle 28">
            <a:extLst>
              <a:ext uri="{FF2B5EF4-FFF2-40B4-BE49-F238E27FC236}">
                <a16:creationId xmlns:a16="http://schemas.microsoft.com/office/drawing/2014/main" id="{A6E84836-960C-FDF6-ACA4-67437FBDA2E7}"/>
              </a:ext>
            </a:extLst>
          </p:cNvPr>
          <p:cNvSpPr/>
          <p:nvPr/>
        </p:nvSpPr>
        <p:spPr bwMode="gray">
          <a:xfrm rot="16200000">
            <a:off x="259405" y="3534892"/>
            <a:ext cx="615553" cy="29362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000" dirty="0">
                <a:solidFill>
                  <a:schemeClr val="tx1"/>
                </a:solidFill>
              </a:rPr>
              <a:t>Transport</a:t>
            </a:r>
          </a:p>
        </p:txBody>
      </p:sp>
      <p:sp>
        <p:nvSpPr>
          <p:cNvPr id="30" name="Rectangle 29">
            <a:extLst>
              <a:ext uri="{FF2B5EF4-FFF2-40B4-BE49-F238E27FC236}">
                <a16:creationId xmlns:a16="http://schemas.microsoft.com/office/drawing/2014/main" id="{7127F14A-8B2E-2E7A-055C-8D65F855E539}"/>
              </a:ext>
            </a:extLst>
          </p:cNvPr>
          <p:cNvSpPr/>
          <p:nvPr/>
        </p:nvSpPr>
        <p:spPr bwMode="gray">
          <a:xfrm rot="16200000">
            <a:off x="-334837" y="4789367"/>
            <a:ext cx="1804036" cy="29362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100" dirty="0">
                <a:solidFill>
                  <a:schemeClr val="tx1"/>
                </a:solidFill>
              </a:rPr>
              <a:t>Storage &amp; use</a:t>
            </a:r>
          </a:p>
        </p:txBody>
      </p:sp>
      <p:sp>
        <p:nvSpPr>
          <p:cNvPr id="6" name="btfpNotesBox962619">
            <a:extLst>
              <a:ext uri="{FF2B5EF4-FFF2-40B4-BE49-F238E27FC236}">
                <a16:creationId xmlns:a16="http://schemas.microsoft.com/office/drawing/2014/main" id="{17499463-C68E-5CA1-56B1-B4CFC58D470D}"/>
              </a:ext>
            </a:extLst>
          </p:cNvPr>
          <p:cNvSpPr txBox="1"/>
          <p:nvPr>
            <p:custDataLst>
              <p:tags r:id="rId2"/>
            </p:custDataLst>
          </p:nvPr>
        </p:nvSpPr>
        <p:spPr bwMode="gray">
          <a:xfrm>
            <a:off x="329185" y="6046993"/>
            <a:ext cx="8852915" cy="738664"/>
          </a:xfrm>
          <a:prstGeom prst="rect">
            <a:avLst/>
          </a:prstGeom>
          <a:noFill/>
          <a:ln w="9525" cap="flat" cmpd="sng" algn="ctr">
            <a:noFill/>
            <a:prstDash val="solid"/>
            <a:round/>
            <a:headEnd type="none" w="med" len="med"/>
            <a:tailEnd type="none" w="med" len="med"/>
          </a:ln>
        </p:spPr>
        <p:txBody>
          <a:bodyPr vert="horz" wrap="square" lIns="0" tIns="0" rIns="0" bIns="0" rtlCol="0" anchor="b">
            <a:spAutoFit/>
          </a:bodyPr>
          <a:lstStyle/>
          <a:p>
            <a:pPr defTabSz="711200">
              <a:defRPr/>
            </a:pPr>
            <a:r>
              <a:rPr lang="en-US" sz="800" dirty="0"/>
              <a:t>Sources: IEA, </a:t>
            </a:r>
            <a:r>
              <a:rPr lang="en-US" sz="800" dirty="0">
                <a:hlinkClick r:id="rId7"/>
              </a:rPr>
              <a:t>CCUS in Clean Energy Transitions</a:t>
            </a:r>
            <a:r>
              <a:rPr lang="en-US" sz="800" dirty="0"/>
              <a:t> (2020); IEA, </a:t>
            </a:r>
            <a:r>
              <a:rPr lang="en-US" sz="800" dirty="0">
                <a:hlinkClick r:id="rId8"/>
              </a:rPr>
              <a:t>Is carbon capture too expensive?</a:t>
            </a:r>
            <a:r>
              <a:rPr lang="en-US" sz="800" dirty="0"/>
              <a:t> (2021); NETL, </a:t>
            </a:r>
            <a:r>
              <a:rPr lang="en-US" sz="800" dirty="0">
                <a:hlinkClick r:id="rId9"/>
              </a:rPr>
              <a:t>Cost and Performance Baseline for Fossil Energy Plants</a:t>
            </a:r>
            <a:r>
              <a:rPr lang="en-US" sz="800" dirty="0"/>
              <a:t> (2022); NETL, </a:t>
            </a:r>
            <a:r>
              <a:rPr lang="en-US" sz="800" dirty="0">
                <a:hlinkClick r:id="rId10"/>
              </a:rPr>
              <a:t>Cost of Capturing CO₂ from Industrial Sources</a:t>
            </a:r>
            <a:r>
              <a:rPr lang="en-US" sz="800" dirty="0"/>
              <a:t> (2022); NETL, </a:t>
            </a:r>
            <a:r>
              <a:rPr lang="en-US" sz="800" dirty="0">
                <a:hlinkClick r:id="rId11"/>
              </a:rPr>
              <a:t>FECM/NETL CO₂ Transport Cost Model</a:t>
            </a:r>
            <a:r>
              <a:rPr lang="en-US" sz="800" dirty="0"/>
              <a:t> (2023); Global CCS Institute, </a:t>
            </a:r>
            <a:r>
              <a:rPr lang="en-US" sz="800" dirty="0">
                <a:hlinkClick r:id="rId12"/>
              </a:rPr>
              <a:t>Global Status of CCS Report</a:t>
            </a:r>
            <a:r>
              <a:rPr lang="en-US" sz="800" dirty="0"/>
              <a:t> (2024); McKinsey &amp; Company, </a:t>
            </a:r>
            <a:r>
              <a:rPr lang="en-US" sz="800" dirty="0">
                <a:hlinkClick r:id="rId13"/>
              </a:rPr>
              <a:t>Scaling the CCUS industry to achieve net-zero emissions</a:t>
            </a:r>
            <a:r>
              <a:rPr lang="en-US" sz="800" dirty="0"/>
              <a:t> (2021); ScienceDirect, </a:t>
            </a:r>
            <a:r>
              <a:rPr lang="en-US" sz="800" dirty="0">
                <a:hlinkClick r:id="rId14"/>
              </a:rPr>
              <a:t>Techno-Economic Analysis of Amine-based CO₂ Capture Technology: Hunter Plant Case Study</a:t>
            </a:r>
            <a:r>
              <a:rPr lang="en-US" sz="800" dirty="0"/>
              <a:t> (2022); ScienceDirect, </a:t>
            </a:r>
            <a:r>
              <a:rPr lang="en-US" sz="800" dirty="0">
                <a:hlinkClick r:id="rId15"/>
              </a:rPr>
              <a:t>Calcium looping processes for low CO₂ emission cement plants</a:t>
            </a:r>
            <a:r>
              <a:rPr lang="en-US" sz="800" dirty="0"/>
              <a:t> (2019); Thunder Said Energy, </a:t>
            </a:r>
            <a:r>
              <a:rPr lang="en-US" sz="800" dirty="0">
                <a:hlinkClick r:id="rId16"/>
              </a:rPr>
              <a:t>Costs of liquefied CO₂ carriers</a:t>
            </a:r>
            <a:r>
              <a:rPr lang="en-US" sz="800" dirty="0"/>
              <a:t> (2024); IEAGHG, </a:t>
            </a:r>
            <a:r>
              <a:rPr lang="en-US" sz="800" dirty="0">
                <a:hlinkClick r:id="rId17"/>
              </a:rPr>
              <a:t>Oxy-combustion Processes for CO₂ Capture from Power Plant</a:t>
            </a:r>
            <a:r>
              <a:rPr lang="en-US" sz="800" dirty="0"/>
              <a:t> (2005); IPCC, </a:t>
            </a:r>
            <a:r>
              <a:rPr lang="en-US" sz="800" dirty="0">
                <a:hlinkClick r:id="rId18"/>
              </a:rPr>
              <a:t>Climate Change 2022: Mitigation of Climate Change Report</a:t>
            </a:r>
            <a:r>
              <a:rPr lang="en-US" sz="800" dirty="0"/>
              <a:t> (2022).</a:t>
            </a:r>
          </a:p>
          <a:p>
            <a:pPr defTabSz="711200">
              <a:defRPr/>
            </a:pPr>
            <a:r>
              <a:rPr lang="en-US" sz="800" dirty="0">
                <a:solidFill>
                  <a:srgbClr val="000000"/>
                </a:solidFill>
                <a:cs typeface="Arial"/>
              </a:rPr>
              <a:t>Credit: </a:t>
            </a:r>
            <a:r>
              <a:rPr kumimoji="0" lang="en-US" sz="800" b="0" i="0" u="none" strike="noStrike" kern="1200" cap="none" spc="0" normalizeH="0" baseline="0" noProof="0" dirty="0">
                <a:ln>
                  <a:noFill/>
                </a:ln>
                <a:solidFill>
                  <a:srgbClr val="000000"/>
                </a:solidFill>
                <a:effectLst/>
                <a:uLnTx/>
                <a:uFillTx/>
                <a:latin typeface="Arial"/>
                <a:ea typeface="+mn-ea"/>
                <a:cs typeface="+mn-cs"/>
              </a:rPr>
              <a:t>Maitreyi Menon, Hyae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9"/>
              </a:rPr>
              <a:t>Gernot Wagner</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0"/>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21"/>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lang="en-US" sz="800" dirty="0">
              <a:solidFill>
                <a:srgbClr val="000000"/>
              </a:solidFill>
              <a:cs typeface="Arial"/>
            </a:endParaRPr>
          </a:p>
        </p:txBody>
      </p:sp>
    </p:spTree>
    <p:extLst>
      <p:ext uri="{BB962C8B-B14F-4D97-AF65-F5344CB8AC3E}">
        <p14:creationId xmlns:p14="http://schemas.microsoft.com/office/powerpoint/2010/main" val="268921008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think-cell data - do not delete" hidden="1">
            <a:extLst>
              <a:ext uri="{FF2B5EF4-FFF2-40B4-BE49-F238E27FC236}">
                <a16:creationId xmlns:a16="http://schemas.microsoft.com/office/drawing/2014/main" id="{0ADFE090-D025-FA16-6DE3-BBC7131DC0C2}"/>
              </a:ext>
            </a:extLst>
          </p:cNvPr>
          <p:cNvGraphicFramePr>
            <a:graphicFrameLocks noChangeAspect="1"/>
          </p:cNvGraphicFramePr>
          <p:nvPr>
            <p:custDataLst>
              <p:tags r:id="rId1"/>
            </p:custDataLst>
            <p:extLst>
              <p:ext uri="{D42A27DB-BD31-4B8C-83A1-F6EECF244321}">
                <p14:modId xmlns:p14="http://schemas.microsoft.com/office/powerpoint/2010/main" val="31060728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53" name="think-cell data - do not delete" hidden="1">
                        <a:extLst>
                          <a:ext uri="{FF2B5EF4-FFF2-40B4-BE49-F238E27FC236}">
                            <a16:creationId xmlns:a16="http://schemas.microsoft.com/office/drawing/2014/main" id="{0ADFE090-D025-FA16-6DE3-BBC7131DC0C2}"/>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621C0A8-7B1F-2CA8-1683-E1D5A3E87BAB}"/>
              </a:ext>
            </a:extLst>
          </p:cNvPr>
          <p:cNvSpPr>
            <a:spLocks noGrp="1"/>
          </p:cNvSpPr>
          <p:nvPr>
            <p:ph type="title"/>
          </p:nvPr>
        </p:nvSpPr>
        <p:spPr/>
        <p:txBody>
          <a:bodyPr vert="horz">
            <a:noAutofit/>
          </a:bodyPr>
          <a:lstStyle/>
          <a:p>
            <a:r>
              <a:rPr lang="en-US" dirty="0"/>
              <a:t>CCUS faces a key imbalance, as transport and storage are ready but 70% of capture tech is still in demonstration</a:t>
            </a:r>
          </a:p>
        </p:txBody>
      </p:sp>
      <p:sp>
        <p:nvSpPr>
          <p:cNvPr id="3" name="Title 1">
            <a:extLst>
              <a:ext uri="{FF2B5EF4-FFF2-40B4-BE49-F238E27FC236}">
                <a16:creationId xmlns:a16="http://schemas.microsoft.com/office/drawing/2014/main" id="{73D1D27C-9CC7-3CC0-0131-01889111B86B}"/>
              </a:ext>
            </a:extLst>
          </p:cNvPr>
          <p:cNvSpPr txBox="1">
            <a:spLocks/>
          </p:cNvSpPr>
          <p:nvPr/>
        </p:nvSpPr>
        <p:spPr>
          <a:xfrm>
            <a:off x="330200" y="523318"/>
            <a:ext cx="11531600" cy="882788"/>
          </a:xfrm>
          <a:prstGeom prst="rect">
            <a:avLst/>
          </a:prstGeom>
        </p:spPr>
        <p:txBody>
          <a:bodyPr vert="horz" lIns="91440" tIns="0" rIns="91440" bIns="45720" rtlCol="0" anchor="t">
            <a:normAutofit fontScale="97500"/>
          </a:bodyPr>
          <a:lstStyle>
            <a:lvl1pPr algn="l" defTabSz="711200" rtl="0" eaLnBrk="1" latinLnBrk="0" hangingPunct="1">
              <a:lnSpc>
                <a:spcPct val="100000"/>
              </a:lnSpc>
              <a:spcBef>
                <a:spcPct val="0"/>
              </a:spcBef>
              <a:buNone/>
              <a:defRPr sz="2800" b="1" kern="1200">
                <a:solidFill>
                  <a:schemeClr val="tx1"/>
                </a:solidFill>
                <a:latin typeface="+mj-lt"/>
                <a:ea typeface="+mj-ea"/>
                <a:cs typeface="+mj-cs"/>
              </a:defRPr>
            </a:lvl1pPr>
          </a:lstStyle>
          <a:p>
            <a:endParaRPr lang="en-US"/>
          </a:p>
        </p:txBody>
      </p:sp>
      <p:sp>
        <p:nvSpPr>
          <p:cNvPr id="5" name="Rectangle 4">
            <a:extLst>
              <a:ext uri="{FF2B5EF4-FFF2-40B4-BE49-F238E27FC236}">
                <a16:creationId xmlns:a16="http://schemas.microsoft.com/office/drawing/2014/main" id="{05FD91DA-B1C7-7CD9-855F-15E03DB9A2D2}"/>
              </a:ext>
            </a:extLst>
          </p:cNvPr>
          <p:cNvSpPr/>
          <p:nvPr/>
        </p:nvSpPr>
        <p:spPr bwMode="gray">
          <a:xfrm>
            <a:off x="196948" y="1885071"/>
            <a:ext cx="5683347" cy="33762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600" b="1" dirty="0">
                <a:solidFill>
                  <a:schemeClr val="accent1">
                    <a:lumMod val="75000"/>
                  </a:schemeClr>
                </a:solidFill>
              </a:rPr>
              <a:t>CO</a:t>
            </a:r>
            <a:r>
              <a:rPr lang="en-US" sz="1600" b="1" baseline="-25000" dirty="0">
                <a:solidFill>
                  <a:schemeClr val="accent1">
                    <a:lumMod val="75000"/>
                  </a:schemeClr>
                </a:solidFill>
              </a:rPr>
              <a:t>2</a:t>
            </a:r>
            <a:r>
              <a:rPr lang="en-US" sz="1600" b="1" dirty="0">
                <a:solidFill>
                  <a:schemeClr val="accent1">
                    <a:lumMod val="75000"/>
                  </a:schemeClr>
                </a:solidFill>
              </a:rPr>
              <a:t> capture</a:t>
            </a:r>
          </a:p>
        </p:txBody>
      </p:sp>
      <p:sp>
        <p:nvSpPr>
          <p:cNvPr id="6" name="Rectangle 5">
            <a:extLst>
              <a:ext uri="{FF2B5EF4-FFF2-40B4-BE49-F238E27FC236}">
                <a16:creationId xmlns:a16="http://schemas.microsoft.com/office/drawing/2014/main" id="{9DA05998-DC53-27BC-7362-BA37F82F3044}"/>
              </a:ext>
            </a:extLst>
          </p:cNvPr>
          <p:cNvSpPr/>
          <p:nvPr/>
        </p:nvSpPr>
        <p:spPr bwMode="gray">
          <a:xfrm>
            <a:off x="6130876" y="1885071"/>
            <a:ext cx="1683434" cy="3235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600" b="1">
                <a:solidFill>
                  <a:schemeClr val="accent1">
                    <a:lumMod val="75000"/>
                  </a:schemeClr>
                </a:solidFill>
              </a:rPr>
              <a:t>Transport</a:t>
            </a:r>
          </a:p>
        </p:txBody>
      </p:sp>
      <p:sp>
        <p:nvSpPr>
          <p:cNvPr id="7" name="Rectangle 6">
            <a:extLst>
              <a:ext uri="{FF2B5EF4-FFF2-40B4-BE49-F238E27FC236}">
                <a16:creationId xmlns:a16="http://schemas.microsoft.com/office/drawing/2014/main" id="{B52CE0C2-065F-3AFF-66B2-ABCAF02F8FE4}"/>
              </a:ext>
            </a:extLst>
          </p:cNvPr>
          <p:cNvSpPr/>
          <p:nvPr/>
        </p:nvSpPr>
        <p:spPr bwMode="gray">
          <a:xfrm>
            <a:off x="8080522" y="1885071"/>
            <a:ext cx="1683434" cy="3235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600" b="1">
                <a:solidFill>
                  <a:schemeClr val="accent1">
                    <a:lumMod val="75000"/>
                  </a:schemeClr>
                </a:solidFill>
              </a:rPr>
              <a:t>Storage</a:t>
            </a:r>
          </a:p>
        </p:txBody>
      </p:sp>
      <p:sp>
        <p:nvSpPr>
          <p:cNvPr id="8" name="Rectangle 7">
            <a:extLst>
              <a:ext uri="{FF2B5EF4-FFF2-40B4-BE49-F238E27FC236}">
                <a16:creationId xmlns:a16="http://schemas.microsoft.com/office/drawing/2014/main" id="{902BE94E-A782-051F-DA64-D246223E86B2}"/>
              </a:ext>
            </a:extLst>
          </p:cNvPr>
          <p:cNvSpPr/>
          <p:nvPr/>
        </p:nvSpPr>
        <p:spPr bwMode="gray">
          <a:xfrm>
            <a:off x="10156483" y="1885071"/>
            <a:ext cx="1683434" cy="3235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600" b="1">
                <a:solidFill>
                  <a:schemeClr val="accent1">
                    <a:lumMod val="75000"/>
                  </a:schemeClr>
                </a:solidFill>
              </a:rPr>
              <a:t>Use</a:t>
            </a:r>
          </a:p>
        </p:txBody>
      </p:sp>
      <p:sp>
        <p:nvSpPr>
          <p:cNvPr id="9" name="Rectangle 8">
            <a:extLst>
              <a:ext uri="{FF2B5EF4-FFF2-40B4-BE49-F238E27FC236}">
                <a16:creationId xmlns:a16="http://schemas.microsoft.com/office/drawing/2014/main" id="{6723476B-6929-817B-8058-1C6684297A2A}"/>
              </a:ext>
            </a:extLst>
          </p:cNvPr>
          <p:cNvSpPr/>
          <p:nvPr/>
        </p:nvSpPr>
        <p:spPr bwMode="gray">
          <a:xfrm>
            <a:off x="196948" y="2344278"/>
            <a:ext cx="1683434" cy="3235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en-US" altLang="zh-CN" sz="1200" b="1" u="sng">
                <a:solidFill>
                  <a:schemeClr val="tx1"/>
                </a:solidFill>
              </a:rPr>
              <a:t>CO</a:t>
            </a:r>
            <a:r>
              <a:rPr lang="en-US" altLang="zh-CN" sz="1200" b="1" u="sng" baseline="-25000">
                <a:solidFill>
                  <a:schemeClr val="tx1"/>
                </a:solidFill>
              </a:rPr>
              <a:t>2</a:t>
            </a:r>
            <a:r>
              <a:rPr lang="en-US" sz="1200" b="1" u="sng">
                <a:solidFill>
                  <a:schemeClr val="tx1"/>
                </a:solidFill>
              </a:rPr>
              <a:t> to chemicals</a:t>
            </a:r>
          </a:p>
        </p:txBody>
      </p:sp>
      <p:sp>
        <p:nvSpPr>
          <p:cNvPr id="10" name="Rectangle 9">
            <a:extLst>
              <a:ext uri="{FF2B5EF4-FFF2-40B4-BE49-F238E27FC236}">
                <a16:creationId xmlns:a16="http://schemas.microsoft.com/office/drawing/2014/main" id="{8C534698-E4CA-4C74-B4C8-A36B07581516}"/>
              </a:ext>
            </a:extLst>
          </p:cNvPr>
          <p:cNvSpPr/>
          <p:nvPr/>
        </p:nvSpPr>
        <p:spPr bwMode="gray">
          <a:xfrm>
            <a:off x="196948" y="2824540"/>
            <a:ext cx="1683434" cy="32355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100">
                <a:solidFill>
                  <a:schemeClr val="tx1"/>
                </a:solidFill>
              </a:rPr>
              <a:t>Ammonia</a:t>
            </a:r>
          </a:p>
        </p:txBody>
      </p:sp>
      <p:sp>
        <p:nvSpPr>
          <p:cNvPr id="11" name="Rectangle 10">
            <a:extLst>
              <a:ext uri="{FF2B5EF4-FFF2-40B4-BE49-F238E27FC236}">
                <a16:creationId xmlns:a16="http://schemas.microsoft.com/office/drawing/2014/main" id="{955936D5-F4C6-EF42-FC66-B211C502CF33}"/>
              </a:ext>
            </a:extLst>
          </p:cNvPr>
          <p:cNvSpPr/>
          <p:nvPr/>
        </p:nvSpPr>
        <p:spPr bwMode="gray">
          <a:xfrm>
            <a:off x="196948" y="3300367"/>
            <a:ext cx="1683434" cy="323556"/>
          </a:xfrm>
          <a:prstGeom prst="rect">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100">
                <a:solidFill>
                  <a:schemeClr val="tx1"/>
                </a:solidFill>
              </a:rPr>
              <a:t>Methanol</a:t>
            </a:r>
          </a:p>
        </p:txBody>
      </p:sp>
      <p:sp>
        <p:nvSpPr>
          <p:cNvPr id="12" name="Rectangle 11">
            <a:extLst>
              <a:ext uri="{FF2B5EF4-FFF2-40B4-BE49-F238E27FC236}">
                <a16:creationId xmlns:a16="http://schemas.microsoft.com/office/drawing/2014/main" id="{BC8D5A70-4547-DBD0-0973-F8EC7A159F42}"/>
              </a:ext>
            </a:extLst>
          </p:cNvPr>
          <p:cNvSpPr/>
          <p:nvPr/>
        </p:nvSpPr>
        <p:spPr bwMode="gray">
          <a:xfrm>
            <a:off x="196948" y="3782812"/>
            <a:ext cx="1683434" cy="3235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200" b="1" u="sng">
                <a:solidFill>
                  <a:schemeClr val="tx1"/>
                </a:solidFill>
              </a:rPr>
              <a:t>Cement</a:t>
            </a:r>
          </a:p>
        </p:txBody>
      </p:sp>
      <p:sp>
        <p:nvSpPr>
          <p:cNvPr id="13" name="Rectangle 12">
            <a:extLst>
              <a:ext uri="{FF2B5EF4-FFF2-40B4-BE49-F238E27FC236}">
                <a16:creationId xmlns:a16="http://schemas.microsoft.com/office/drawing/2014/main" id="{130BFC7C-D6BA-C26B-B496-160222189AA3}"/>
              </a:ext>
            </a:extLst>
          </p:cNvPr>
          <p:cNvSpPr/>
          <p:nvPr/>
        </p:nvSpPr>
        <p:spPr bwMode="gray">
          <a:xfrm>
            <a:off x="196948" y="4283588"/>
            <a:ext cx="1683434" cy="323556"/>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100" dirty="0">
                <a:solidFill>
                  <a:schemeClr val="tx1"/>
                </a:solidFill>
              </a:rPr>
              <a:t>Chemical absorption</a:t>
            </a:r>
          </a:p>
        </p:txBody>
      </p:sp>
      <p:sp>
        <p:nvSpPr>
          <p:cNvPr id="14" name="Rectangle 13">
            <a:extLst>
              <a:ext uri="{FF2B5EF4-FFF2-40B4-BE49-F238E27FC236}">
                <a16:creationId xmlns:a16="http://schemas.microsoft.com/office/drawing/2014/main" id="{1FC25F30-5518-9FF6-970D-0033C967869E}"/>
              </a:ext>
            </a:extLst>
          </p:cNvPr>
          <p:cNvSpPr/>
          <p:nvPr/>
        </p:nvSpPr>
        <p:spPr bwMode="gray">
          <a:xfrm>
            <a:off x="196948" y="4709085"/>
            <a:ext cx="1683434" cy="323556"/>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100">
                <a:solidFill>
                  <a:schemeClr val="tx1"/>
                </a:solidFill>
              </a:rPr>
              <a:t>Calcium looping</a:t>
            </a:r>
          </a:p>
        </p:txBody>
      </p:sp>
      <p:sp>
        <p:nvSpPr>
          <p:cNvPr id="15" name="Rectangle 14">
            <a:extLst>
              <a:ext uri="{FF2B5EF4-FFF2-40B4-BE49-F238E27FC236}">
                <a16:creationId xmlns:a16="http://schemas.microsoft.com/office/drawing/2014/main" id="{918E557D-919F-C751-3A30-9614895267CA}"/>
              </a:ext>
            </a:extLst>
          </p:cNvPr>
          <p:cNvSpPr/>
          <p:nvPr/>
        </p:nvSpPr>
        <p:spPr bwMode="gray">
          <a:xfrm>
            <a:off x="196948" y="5255217"/>
            <a:ext cx="1683434" cy="323556"/>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100" dirty="0" err="1">
                <a:solidFill>
                  <a:schemeClr val="tx1"/>
                </a:solidFill>
              </a:rPr>
              <a:t>Oxyfueling</a:t>
            </a:r>
            <a:endParaRPr lang="en-US" sz="1100" dirty="0">
              <a:solidFill>
                <a:schemeClr val="tx1"/>
              </a:solidFill>
            </a:endParaRPr>
          </a:p>
        </p:txBody>
      </p:sp>
      <p:sp>
        <p:nvSpPr>
          <p:cNvPr id="16" name="Rectangle 15">
            <a:extLst>
              <a:ext uri="{FF2B5EF4-FFF2-40B4-BE49-F238E27FC236}">
                <a16:creationId xmlns:a16="http://schemas.microsoft.com/office/drawing/2014/main" id="{7D6A5AA4-C92E-F083-5B99-557C19E716B5}"/>
              </a:ext>
            </a:extLst>
          </p:cNvPr>
          <p:cNvSpPr/>
          <p:nvPr/>
        </p:nvSpPr>
        <p:spPr bwMode="gray">
          <a:xfrm>
            <a:off x="2195731" y="2344278"/>
            <a:ext cx="1683434" cy="3235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200" b="1" u="sng" dirty="0">
                <a:solidFill>
                  <a:schemeClr val="tx1"/>
                </a:solidFill>
              </a:rPr>
              <a:t>Iron &amp; steel</a:t>
            </a:r>
          </a:p>
        </p:txBody>
      </p:sp>
      <p:sp>
        <p:nvSpPr>
          <p:cNvPr id="17" name="Rectangle 16">
            <a:extLst>
              <a:ext uri="{FF2B5EF4-FFF2-40B4-BE49-F238E27FC236}">
                <a16:creationId xmlns:a16="http://schemas.microsoft.com/office/drawing/2014/main" id="{EE7651F4-7B82-03D4-8AEB-32EC990D8061}"/>
              </a:ext>
            </a:extLst>
          </p:cNvPr>
          <p:cNvSpPr/>
          <p:nvPr/>
        </p:nvSpPr>
        <p:spPr bwMode="gray">
          <a:xfrm>
            <a:off x="2195731" y="2824540"/>
            <a:ext cx="1683434" cy="323556"/>
          </a:xfrm>
          <a:prstGeom prst="rect">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100" dirty="0">
                <a:solidFill>
                  <a:schemeClr val="tx1"/>
                </a:solidFill>
              </a:rPr>
              <a:t>Direct reduced iron</a:t>
            </a:r>
          </a:p>
        </p:txBody>
      </p:sp>
      <p:sp>
        <p:nvSpPr>
          <p:cNvPr id="18" name="Rectangle 17">
            <a:extLst>
              <a:ext uri="{FF2B5EF4-FFF2-40B4-BE49-F238E27FC236}">
                <a16:creationId xmlns:a16="http://schemas.microsoft.com/office/drawing/2014/main" id="{9066CE93-68B1-B59A-383F-82B15245ABD5}"/>
              </a:ext>
            </a:extLst>
          </p:cNvPr>
          <p:cNvSpPr/>
          <p:nvPr/>
        </p:nvSpPr>
        <p:spPr bwMode="gray">
          <a:xfrm>
            <a:off x="2195731" y="3300367"/>
            <a:ext cx="1683434" cy="323556"/>
          </a:xfrm>
          <a:prstGeom prst="rect">
            <a:avLst/>
          </a:prstGeom>
          <a:solidFill>
            <a:schemeClr val="bg1">
              <a:lumMod val="85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100" dirty="0">
                <a:solidFill>
                  <a:schemeClr val="tx1"/>
                </a:solidFill>
              </a:rPr>
              <a:t>Blast furnace</a:t>
            </a:r>
          </a:p>
        </p:txBody>
      </p:sp>
      <p:sp>
        <p:nvSpPr>
          <p:cNvPr id="19" name="Rectangle 18">
            <a:extLst>
              <a:ext uri="{FF2B5EF4-FFF2-40B4-BE49-F238E27FC236}">
                <a16:creationId xmlns:a16="http://schemas.microsoft.com/office/drawing/2014/main" id="{ABB37D92-07CA-8F6C-F065-D6B9558A994F}"/>
              </a:ext>
            </a:extLst>
          </p:cNvPr>
          <p:cNvSpPr/>
          <p:nvPr/>
        </p:nvSpPr>
        <p:spPr bwMode="gray">
          <a:xfrm>
            <a:off x="2195731" y="3782812"/>
            <a:ext cx="1683434" cy="323556"/>
          </a:xfrm>
          <a:prstGeom prst="rect">
            <a:avLst/>
          </a:prstGeom>
          <a:solidFill>
            <a:schemeClr val="bg1">
              <a:lumMod val="85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100">
                <a:solidFill>
                  <a:schemeClr val="tx1"/>
                </a:solidFill>
              </a:rPr>
              <a:t>Fuel</a:t>
            </a:r>
          </a:p>
        </p:txBody>
      </p:sp>
      <p:sp>
        <p:nvSpPr>
          <p:cNvPr id="20" name="Rectangle 19">
            <a:extLst>
              <a:ext uri="{FF2B5EF4-FFF2-40B4-BE49-F238E27FC236}">
                <a16:creationId xmlns:a16="http://schemas.microsoft.com/office/drawing/2014/main" id="{35148E34-FF43-A5DF-65BE-BD286C16BD1A}"/>
              </a:ext>
            </a:extLst>
          </p:cNvPr>
          <p:cNvSpPr/>
          <p:nvPr/>
        </p:nvSpPr>
        <p:spPr bwMode="gray">
          <a:xfrm>
            <a:off x="2195731" y="4283588"/>
            <a:ext cx="1683434" cy="32355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100" dirty="0">
                <a:solidFill>
                  <a:schemeClr val="tx1"/>
                </a:solidFill>
              </a:rPr>
              <a:t>Natural gas processing</a:t>
            </a:r>
          </a:p>
        </p:txBody>
      </p:sp>
      <p:sp>
        <p:nvSpPr>
          <p:cNvPr id="21" name="Rectangle 20">
            <a:extLst>
              <a:ext uri="{FF2B5EF4-FFF2-40B4-BE49-F238E27FC236}">
                <a16:creationId xmlns:a16="http://schemas.microsoft.com/office/drawing/2014/main" id="{B1D2CE19-BBD4-64E0-B7F8-5F21ACEBE0B4}"/>
              </a:ext>
            </a:extLst>
          </p:cNvPr>
          <p:cNvSpPr/>
          <p:nvPr/>
        </p:nvSpPr>
        <p:spPr bwMode="gray">
          <a:xfrm>
            <a:off x="2195731" y="4709085"/>
            <a:ext cx="1683434" cy="323556"/>
          </a:xfrm>
          <a:prstGeom prst="rect">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100">
                <a:solidFill>
                  <a:schemeClr val="tx1"/>
                </a:solidFill>
              </a:rPr>
              <a:t>Hydrogen</a:t>
            </a:r>
          </a:p>
        </p:txBody>
      </p:sp>
      <p:sp>
        <p:nvSpPr>
          <p:cNvPr id="22" name="Rectangle 21">
            <a:extLst>
              <a:ext uri="{FF2B5EF4-FFF2-40B4-BE49-F238E27FC236}">
                <a16:creationId xmlns:a16="http://schemas.microsoft.com/office/drawing/2014/main" id="{FFADCCF1-87F2-D55E-F271-1AF6FC3E3B70}"/>
              </a:ext>
            </a:extLst>
          </p:cNvPr>
          <p:cNvSpPr/>
          <p:nvPr/>
        </p:nvSpPr>
        <p:spPr bwMode="gray">
          <a:xfrm>
            <a:off x="2195731" y="5255217"/>
            <a:ext cx="1683434" cy="323556"/>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100" dirty="0">
                <a:solidFill>
                  <a:schemeClr val="tx1"/>
                </a:solidFill>
              </a:rPr>
              <a:t>Ethanol from sugar</a:t>
            </a:r>
          </a:p>
        </p:txBody>
      </p:sp>
      <p:sp>
        <p:nvSpPr>
          <p:cNvPr id="23" name="Rectangle 22">
            <a:extLst>
              <a:ext uri="{FF2B5EF4-FFF2-40B4-BE49-F238E27FC236}">
                <a16:creationId xmlns:a16="http://schemas.microsoft.com/office/drawing/2014/main" id="{4DD548F5-560A-C713-520B-6690AED9E15F}"/>
              </a:ext>
            </a:extLst>
          </p:cNvPr>
          <p:cNvSpPr/>
          <p:nvPr/>
        </p:nvSpPr>
        <p:spPr bwMode="gray">
          <a:xfrm>
            <a:off x="2195731" y="5801349"/>
            <a:ext cx="1683434" cy="323556"/>
          </a:xfrm>
          <a:prstGeom prst="rect">
            <a:avLst/>
          </a:prstGeom>
          <a:solidFill>
            <a:schemeClr val="bg1">
              <a:lumMod val="85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100" dirty="0">
                <a:solidFill>
                  <a:schemeClr val="tx1"/>
                </a:solidFill>
              </a:rPr>
              <a:t>Hydrogen from coal</a:t>
            </a:r>
          </a:p>
        </p:txBody>
      </p:sp>
      <p:sp>
        <p:nvSpPr>
          <p:cNvPr id="24" name="Rectangle 23">
            <a:extLst>
              <a:ext uri="{FF2B5EF4-FFF2-40B4-BE49-F238E27FC236}">
                <a16:creationId xmlns:a16="http://schemas.microsoft.com/office/drawing/2014/main" id="{5067D053-6DD6-A2A9-5A33-7A78242EE824}"/>
              </a:ext>
            </a:extLst>
          </p:cNvPr>
          <p:cNvSpPr/>
          <p:nvPr/>
        </p:nvSpPr>
        <p:spPr bwMode="gray">
          <a:xfrm>
            <a:off x="6130876" y="2824540"/>
            <a:ext cx="1683434" cy="32355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100">
                <a:solidFill>
                  <a:schemeClr val="tx1"/>
                </a:solidFill>
              </a:rPr>
              <a:t>Pipeline</a:t>
            </a:r>
          </a:p>
        </p:txBody>
      </p:sp>
      <p:sp>
        <p:nvSpPr>
          <p:cNvPr id="25" name="Rectangle 24">
            <a:extLst>
              <a:ext uri="{FF2B5EF4-FFF2-40B4-BE49-F238E27FC236}">
                <a16:creationId xmlns:a16="http://schemas.microsoft.com/office/drawing/2014/main" id="{B453348B-C7F2-FA16-1F7C-D17AA754BAA2}"/>
              </a:ext>
            </a:extLst>
          </p:cNvPr>
          <p:cNvSpPr/>
          <p:nvPr/>
        </p:nvSpPr>
        <p:spPr bwMode="gray">
          <a:xfrm>
            <a:off x="4119684" y="2344278"/>
            <a:ext cx="1683434" cy="3235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200" b="1" u="sng" dirty="0">
                <a:solidFill>
                  <a:schemeClr val="tx1"/>
                </a:solidFill>
              </a:rPr>
              <a:t>Power generation</a:t>
            </a:r>
          </a:p>
        </p:txBody>
      </p:sp>
      <p:sp>
        <p:nvSpPr>
          <p:cNvPr id="26" name="Rectangle 25">
            <a:extLst>
              <a:ext uri="{FF2B5EF4-FFF2-40B4-BE49-F238E27FC236}">
                <a16:creationId xmlns:a16="http://schemas.microsoft.com/office/drawing/2014/main" id="{EECBAA5A-4BA6-AD22-CFD9-B0570818C532}"/>
              </a:ext>
            </a:extLst>
          </p:cNvPr>
          <p:cNvSpPr/>
          <p:nvPr/>
        </p:nvSpPr>
        <p:spPr bwMode="gray">
          <a:xfrm>
            <a:off x="4119684" y="2824540"/>
            <a:ext cx="1683434" cy="323556"/>
          </a:xfrm>
          <a:prstGeom prst="rect">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100">
                <a:solidFill>
                  <a:schemeClr val="tx1"/>
                </a:solidFill>
              </a:rPr>
              <a:t>Coal</a:t>
            </a:r>
          </a:p>
        </p:txBody>
      </p:sp>
      <p:sp>
        <p:nvSpPr>
          <p:cNvPr id="27" name="Rectangle 26">
            <a:extLst>
              <a:ext uri="{FF2B5EF4-FFF2-40B4-BE49-F238E27FC236}">
                <a16:creationId xmlns:a16="http://schemas.microsoft.com/office/drawing/2014/main" id="{48ECBAC7-594A-1574-673A-FE3F9309B515}"/>
              </a:ext>
            </a:extLst>
          </p:cNvPr>
          <p:cNvSpPr/>
          <p:nvPr/>
        </p:nvSpPr>
        <p:spPr bwMode="gray">
          <a:xfrm>
            <a:off x="4119684" y="3300367"/>
            <a:ext cx="1683434" cy="323556"/>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100" dirty="0">
                <a:solidFill>
                  <a:schemeClr val="tx1"/>
                </a:solidFill>
              </a:rPr>
              <a:t>Natural gas</a:t>
            </a:r>
          </a:p>
        </p:txBody>
      </p:sp>
      <p:sp>
        <p:nvSpPr>
          <p:cNvPr id="28" name="Rectangle 27">
            <a:extLst>
              <a:ext uri="{FF2B5EF4-FFF2-40B4-BE49-F238E27FC236}">
                <a16:creationId xmlns:a16="http://schemas.microsoft.com/office/drawing/2014/main" id="{06E33E87-32E1-8C88-EBE0-BEE7EBDC2AB5}"/>
              </a:ext>
            </a:extLst>
          </p:cNvPr>
          <p:cNvSpPr/>
          <p:nvPr/>
        </p:nvSpPr>
        <p:spPr bwMode="gray">
          <a:xfrm>
            <a:off x="4119684" y="3782812"/>
            <a:ext cx="1683434" cy="323556"/>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100">
                <a:solidFill>
                  <a:schemeClr val="tx1"/>
                </a:solidFill>
              </a:rPr>
              <a:t>Biomass</a:t>
            </a:r>
          </a:p>
        </p:txBody>
      </p:sp>
      <p:sp>
        <p:nvSpPr>
          <p:cNvPr id="29" name="Rectangle 28">
            <a:extLst>
              <a:ext uri="{FF2B5EF4-FFF2-40B4-BE49-F238E27FC236}">
                <a16:creationId xmlns:a16="http://schemas.microsoft.com/office/drawing/2014/main" id="{4E27E8BA-4502-3532-B9F2-72972C175686}"/>
              </a:ext>
            </a:extLst>
          </p:cNvPr>
          <p:cNvSpPr/>
          <p:nvPr/>
        </p:nvSpPr>
        <p:spPr bwMode="gray">
          <a:xfrm>
            <a:off x="4119684" y="4283588"/>
            <a:ext cx="1683434" cy="3235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200" b="1" u="sng">
                <a:solidFill>
                  <a:schemeClr val="tx1"/>
                </a:solidFill>
              </a:rPr>
              <a:t>DAC</a:t>
            </a:r>
          </a:p>
        </p:txBody>
      </p:sp>
      <p:sp>
        <p:nvSpPr>
          <p:cNvPr id="30" name="Rectangle 29">
            <a:extLst>
              <a:ext uri="{FF2B5EF4-FFF2-40B4-BE49-F238E27FC236}">
                <a16:creationId xmlns:a16="http://schemas.microsoft.com/office/drawing/2014/main" id="{52CCA9D7-92CD-05DC-74E3-A911A5A3D490}"/>
              </a:ext>
            </a:extLst>
          </p:cNvPr>
          <p:cNvSpPr/>
          <p:nvPr/>
        </p:nvSpPr>
        <p:spPr bwMode="gray">
          <a:xfrm>
            <a:off x="4119684" y="4709085"/>
            <a:ext cx="1683434" cy="323556"/>
          </a:xfrm>
          <a:prstGeom prst="rect">
            <a:avLst/>
          </a:prstGeom>
          <a:solidFill>
            <a:schemeClr val="bg1">
              <a:lumMod val="85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100" dirty="0">
                <a:solidFill>
                  <a:schemeClr val="tx1"/>
                </a:solidFill>
              </a:rPr>
              <a:t>Liquid-DAC</a:t>
            </a:r>
          </a:p>
        </p:txBody>
      </p:sp>
      <p:sp>
        <p:nvSpPr>
          <p:cNvPr id="31" name="Rectangle 30">
            <a:extLst>
              <a:ext uri="{FF2B5EF4-FFF2-40B4-BE49-F238E27FC236}">
                <a16:creationId xmlns:a16="http://schemas.microsoft.com/office/drawing/2014/main" id="{F84C22A1-DB84-FA2B-A938-F038502E79EB}"/>
              </a:ext>
            </a:extLst>
          </p:cNvPr>
          <p:cNvSpPr/>
          <p:nvPr/>
        </p:nvSpPr>
        <p:spPr bwMode="gray">
          <a:xfrm>
            <a:off x="4119684" y="5255217"/>
            <a:ext cx="1683434" cy="323556"/>
          </a:xfrm>
          <a:prstGeom prst="rect">
            <a:avLst/>
          </a:prstGeom>
          <a:solidFill>
            <a:schemeClr val="bg1">
              <a:lumMod val="85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100" dirty="0">
                <a:solidFill>
                  <a:schemeClr val="tx1"/>
                </a:solidFill>
              </a:rPr>
              <a:t>Solid-DAC</a:t>
            </a:r>
          </a:p>
        </p:txBody>
      </p:sp>
      <p:sp>
        <p:nvSpPr>
          <p:cNvPr id="32" name="Rectangle 31">
            <a:extLst>
              <a:ext uri="{FF2B5EF4-FFF2-40B4-BE49-F238E27FC236}">
                <a16:creationId xmlns:a16="http://schemas.microsoft.com/office/drawing/2014/main" id="{810AF34D-83BE-EE33-55A9-E8DDE71B3D43}"/>
              </a:ext>
            </a:extLst>
          </p:cNvPr>
          <p:cNvSpPr/>
          <p:nvPr/>
        </p:nvSpPr>
        <p:spPr bwMode="gray">
          <a:xfrm>
            <a:off x="6130876" y="3300367"/>
            <a:ext cx="1683434" cy="323556"/>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100">
                <a:solidFill>
                  <a:schemeClr val="tx1"/>
                </a:solidFill>
              </a:rPr>
              <a:t>Ship</a:t>
            </a:r>
          </a:p>
        </p:txBody>
      </p:sp>
      <p:sp>
        <p:nvSpPr>
          <p:cNvPr id="33" name="Rectangle 32">
            <a:extLst>
              <a:ext uri="{FF2B5EF4-FFF2-40B4-BE49-F238E27FC236}">
                <a16:creationId xmlns:a16="http://schemas.microsoft.com/office/drawing/2014/main" id="{72F84BE0-D61E-F268-31C4-6B19812E38CB}"/>
              </a:ext>
            </a:extLst>
          </p:cNvPr>
          <p:cNvSpPr/>
          <p:nvPr/>
        </p:nvSpPr>
        <p:spPr bwMode="gray">
          <a:xfrm>
            <a:off x="6130876" y="3782812"/>
            <a:ext cx="1683434" cy="323556"/>
          </a:xfrm>
          <a:prstGeom prst="rect">
            <a:avLst/>
          </a:prstGeom>
          <a:solidFill>
            <a:schemeClr val="bg1">
              <a:lumMod val="85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100" dirty="0">
                <a:solidFill>
                  <a:schemeClr val="tx1"/>
                </a:solidFill>
              </a:rPr>
              <a:t>Ship (offshore)</a:t>
            </a:r>
          </a:p>
        </p:txBody>
      </p:sp>
      <p:sp>
        <p:nvSpPr>
          <p:cNvPr id="34" name="Rectangle 33">
            <a:extLst>
              <a:ext uri="{FF2B5EF4-FFF2-40B4-BE49-F238E27FC236}">
                <a16:creationId xmlns:a16="http://schemas.microsoft.com/office/drawing/2014/main" id="{48EA9FE9-3D63-8269-5631-92C4DCCA0A4C}"/>
              </a:ext>
            </a:extLst>
          </p:cNvPr>
          <p:cNvSpPr/>
          <p:nvPr/>
        </p:nvSpPr>
        <p:spPr bwMode="gray">
          <a:xfrm>
            <a:off x="8080522" y="2824540"/>
            <a:ext cx="1683434" cy="32355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100">
                <a:solidFill>
                  <a:schemeClr val="tx1"/>
                </a:solidFill>
              </a:rPr>
              <a:t>EOR</a:t>
            </a:r>
          </a:p>
        </p:txBody>
      </p:sp>
      <p:sp>
        <p:nvSpPr>
          <p:cNvPr id="35" name="Rectangle 34">
            <a:extLst>
              <a:ext uri="{FF2B5EF4-FFF2-40B4-BE49-F238E27FC236}">
                <a16:creationId xmlns:a16="http://schemas.microsoft.com/office/drawing/2014/main" id="{A7A86BCC-D422-530F-CBDE-51F4A316EA38}"/>
              </a:ext>
            </a:extLst>
          </p:cNvPr>
          <p:cNvSpPr/>
          <p:nvPr/>
        </p:nvSpPr>
        <p:spPr bwMode="gray">
          <a:xfrm>
            <a:off x="8080522" y="3300367"/>
            <a:ext cx="1683434" cy="323556"/>
          </a:xfrm>
          <a:prstGeom prst="rect">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100" dirty="0">
                <a:solidFill>
                  <a:schemeClr val="tx1"/>
                </a:solidFill>
              </a:rPr>
              <a:t>Saline aquifers</a:t>
            </a:r>
          </a:p>
        </p:txBody>
      </p:sp>
      <p:sp>
        <p:nvSpPr>
          <p:cNvPr id="36" name="Rectangle 35">
            <a:extLst>
              <a:ext uri="{FF2B5EF4-FFF2-40B4-BE49-F238E27FC236}">
                <a16:creationId xmlns:a16="http://schemas.microsoft.com/office/drawing/2014/main" id="{43E26803-7CF0-5B7E-2A90-6C2420612977}"/>
              </a:ext>
            </a:extLst>
          </p:cNvPr>
          <p:cNvSpPr/>
          <p:nvPr/>
        </p:nvSpPr>
        <p:spPr bwMode="gray">
          <a:xfrm>
            <a:off x="8080522" y="3782812"/>
            <a:ext cx="1683434" cy="323556"/>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100">
                <a:solidFill>
                  <a:schemeClr val="tx1"/>
                </a:solidFill>
              </a:rPr>
              <a:t>Depleted O&amp;G</a:t>
            </a:r>
          </a:p>
        </p:txBody>
      </p:sp>
      <p:sp>
        <p:nvSpPr>
          <p:cNvPr id="37" name="Rectangle 36">
            <a:extLst>
              <a:ext uri="{FF2B5EF4-FFF2-40B4-BE49-F238E27FC236}">
                <a16:creationId xmlns:a16="http://schemas.microsoft.com/office/drawing/2014/main" id="{9736F762-4ED8-F853-6435-187F32ECB2A8}"/>
              </a:ext>
            </a:extLst>
          </p:cNvPr>
          <p:cNvSpPr/>
          <p:nvPr/>
        </p:nvSpPr>
        <p:spPr bwMode="gray">
          <a:xfrm>
            <a:off x="10156483" y="2976811"/>
            <a:ext cx="1683434" cy="323556"/>
          </a:xfrm>
          <a:prstGeom prst="rect">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100">
                <a:solidFill>
                  <a:schemeClr val="tx1"/>
                </a:solidFill>
              </a:rPr>
              <a:t>Concrete</a:t>
            </a:r>
          </a:p>
        </p:txBody>
      </p:sp>
      <p:sp>
        <p:nvSpPr>
          <p:cNvPr id="38" name="Rectangle 37">
            <a:extLst>
              <a:ext uri="{FF2B5EF4-FFF2-40B4-BE49-F238E27FC236}">
                <a16:creationId xmlns:a16="http://schemas.microsoft.com/office/drawing/2014/main" id="{B0F42DC4-156E-E9E4-6E01-2FAF9606C3DB}"/>
              </a:ext>
            </a:extLst>
          </p:cNvPr>
          <p:cNvSpPr/>
          <p:nvPr/>
        </p:nvSpPr>
        <p:spPr bwMode="gray">
          <a:xfrm>
            <a:off x="10156483" y="3459256"/>
            <a:ext cx="1683434" cy="323556"/>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100">
                <a:solidFill>
                  <a:schemeClr val="tx1"/>
                </a:solidFill>
              </a:rPr>
              <a:t>Methanol</a:t>
            </a:r>
          </a:p>
        </p:txBody>
      </p:sp>
      <p:sp>
        <p:nvSpPr>
          <p:cNvPr id="39" name="Rectangle 38">
            <a:extLst>
              <a:ext uri="{FF2B5EF4-FFF2-40B4-BE49-F238E27FC236}">
                <a16:creationId xmlns:a16="http://schemas.microsoft.com/office/drawing/2014/main" id="{61B98F53-6815-1F2D-EAFE-38AE5A9DF5D0}"/>
              </a:ext>
            </a:extLst>
          </p:cNvPr>
          <p:cNvSpPr/>
          <p:nvPr/>
        </p:nvSpPr>
        <p:spPr bwMode="gray">
          <a:xfrm>
            <a:off x="10156483" y="3960032"/>
            <a:ext cx="1683434" cy="323556"/>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100" dirty="0">
                <a:solidFill>
                  <a:schemeClr val="tx1"/>
                </a:solidFill>
              </a:rPr>
              <a:t>Synthetic methane</a:t>
            </a:r>
          </a:p>
        </p:txBody>
      </p:sp>
      <p:sp>
        <p:nvSpPr>
          <p:cNvPr id="40" name="Rectangle 39">
            <a:extLst>
              <a:ext uri="{FF2B5EF4-FFF2-40B4-BE49-F238E27FC236}">
                <a16:creationId xmlns:a16="http://schemas.microsoft.com/office/drawing/2014/main" id="{CE193FFF-6B29-E87F-D3CF-F66BC40A6EA3}"/>
              </a:ext>
            </a:extLst>
          </p:cNvPr>
          <p:cNvSpPr/>
          <p:nvPr/>
        </p:nvSpPr>
        <p:spPr bwMode="gray">
          <a:xfrm>
            <a:off x="10156483" y="4385529"/>
            <a:ext cx="1683434" cy="323556"/>
          </a:xfrm>
          <a:prstGeom prst="rect">
            <a:avLst/>
          </a:prstGeom>
          <a:solidFill>
            <a:schemeClr val="bg1">
              <a:lumMod val="85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100" dirty="0">
                <a:solidFill>
                  <a:schemeClr val="tx1"/>
                </a:solidFill>
              </a:rPr>
              <a:t>Synthetic hydrocarbons</a:t>
            </a:r>
          </a:p>
        </p:txBody>
      </p:sp>
      <p:sp>
        <p:nvSpPr>
          <p:cNvPr id="41" name="Rectangle 40">
            <a:extLst>
              <a:ext uri="{FF2B5EF4-FFF2-40B4-BE49-F238E27FC236}">
                <a16:creationId xmlns:a16="http://schemas.microsoft.com/office/drawing/2014/main" id="{2D33628B-465F-F230-DCDB-04BEC70D5387}"/>
              </a:ext>
            </a:extLst>
          </p:cNvPr>
          <p:cNvSpPr/>
          <p:nvPr/>
        </p:nvSpPr>
        <p:spPr bwMode="gray">
          <a:xfrm>
            <a:off x="10156483" y="2500984"/>
            <a:ext cx="1683434" cy="32355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100">
                <a:solidFill>
                  <a:schemeClr val="tx1"/>
                </a:solidFill>
              </a:rPr>
              <a:t>Urea</a:t>
            </a:r>
          </a:p>
        </p:txBody>
      </p:sp>
      <p:grpSp>
        <p:nvGrpSpPr>
          <p:cNvPr id="42" name="Group 41">
            <a:extLst>
              <a:ext uri="{FF2B5EF4-FFF2-40B4-BE49-F238E27FC236}">
                <a16:creationId xmlns:a16="http://schemas.microsoft.com/office/drawing/2014/main" id="{E9EB3550-0E50-3719-2A44-F011DFD880FE}"/>
              </a:ext>
            </a:extLst>
          </p:cNvPr>
          <p:cNvGrpSpPr/>
          <p:nvPr/>
        </p:nvGrpSpPr>
        <p:grpSpPr>
          <a:xfrm>
            <a:off x="10141174" y="4811026"/>
            <a:ext cx="1683433" cy="1523656"/>
            <a:chOff x="7512148" y="4452164"/>
            <a:chExt cx="2025747" cy="2405836"/>
          </a:xfrm>
        </p:grpSpPr>
        <p:sp>
          <p:nvSpPr>
            <p:cNvPr id="43" name="Rectangle 42">
              <a:extLst>
                <a:ext uri="{FF2B5EF4-FFF2-40B4-BE49-F238E27FC236}">
                  <a16:creationId xmlns:a16="http://schemas.microsoft.com/office/drawing/2014/main" id="{EA2C4A10-7A4D-AE88-9E2C-58679F2121FB}"/>
                </a:ext>
              </a:extLst>
            </p:cNvPr>
            <p:cNvSpPr/>
            <p:nvPr/>
          </p:nvSpPr>
          <p:spPr bwMode="gray">
            <a:xfrm>
              <a:off x="7700500" y="4737196"/>
              <a:ext cx="1683434" cy="32355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900" b="1">
                  <a:solidFill>
                    <a:schemeClr val="tx1"/>
                  </a:solidFill>
                </a:rPr>
                <a:t>Mature</a:t>
              </a:r>
            </a:p>
          </p:txBody>
        </p:sp>
        <p:sp>
          <p:nvSpPr>
            <p:cNvPr id="44" name="Rectangle 43">
              <a:extLst>
                <a:ext uri="{FF2B5EF4-FFF2-40B4-BE49-F238E27FC236}">
                  <a16:creationId xmlns:a16="http://schemas.microsoft.com/office/drawing/2014/main" id="{6F28AB2D-4E06-0844-5F83-ACD28EEA2DBF}"/>
                </a:ext>
              </a:extLst>
            </p:cNvPr>
            <p:cNvSpPr/>
            <p:nvPr/>
          </p:nvSpPr>
          <p:spPr bwMode="gray">
            <a:xfrm>
              <a:off x="7700500" y="5162693"/>
              <a:ext cx="1683434" cy="323556"/>
            </a:xfrm>
            <a:prstGeom prst="rect">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900" b="1" dirty="0">
                  <a:solidFill>
                    <a:schemeClr val="tx1"/>
                  </a:solidFill>
                </a:rPr>
                <a:t>Early adoption</a:t>
              </a:r>
            </a:p>
          </p:txBody>
        </p:sp>
        <p:sp>
          <p:nvSpPr>
            <p:cNvPr id="45" name="Rectangle 44">
              <a:extLst>
                <a:ext uri="{FF2B5EF4-FFF2-40B4-BE49-F238E27FC236}">
                  <a16:creationId xmlns:a16="http://schemas.microsoft.com/office/drawing/2014/main" id="{AB1816B7-D742-263D-C633-190EDF3E11DC}"/>
                </a:ext>
              </a:extLst>
            </p:cNvPr>
            <p:cNvSpPr/>
            <p:nvPr/>
          </p:nvSpPr>
          <p:spPr bwMode="gray">
            <a:xfrm>
              <a:off x="7700500" y="5708825"/>
              <a:ext cx="1683434" cy="323556"/>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900" b="1">
                  <a:solidFill>
                    <a:schemeClr val="tx1"/>
                  </a:solidFill>
                </a:rPr>
                <a:t>Demonstration</a:t>
              </a:r>
            </a:p>
          </p:txBody>
        </p:sp>
        <p:sp>
          <p:nvSpPr>
            <p:cNvPr id="46" name="Rectangle 45">
              <a:extLst>
                <a:ext uri="{FF2B5EF4-FFF2-40B4-BE49-F238E27FC236}">
                  <a16:creationId xmlns:a16="http://schemas.microsoft.com/office/drawing/2014/main" id="{68AE950A-F0E1-83F0-E48D-95BC7BE286A7}"/>
                </a:ext>
              </a:extLst>
            </p:cNvPr>
            <p:cNvSpPr/>
            <p:nvPr/>
          </p:nvSpPr>
          <p:spPr bwMode="gray">
            <a:xfrm>
              <a:off x="7700500" y="6254957"/>
              <a:ext cx="1683434" cy="323556"/>
            </a:xfrm>
            <a:prstGeom prst="rect">
              <a:avLst/>
            </a:prstGeom>
            <a:solidFill>
              <a:schemeClr val="bg1">
                <a:lumMod val="85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900" b="1" dirty="0">
                  <a:solidFill>
                    <a:schemeClr val="tx1"/>
                  </a:solidFill>
                </a:rPr>
                <a:t>Large prototype</a:t>
              </a:r>
            </a:p>
          </p:txBody>
        </p:sp>
        <p:sp>
          <p:nvSpPr>
            <p:cNvPr id="47" name="Rectangle 46">
              <a:extLst>
                <a:ext uri="{FF2B5EF4-FFF2-40B4-BE49-F238E27FC236}">
                  <a16:creationId xmlns:a16="http://schemas.microsoft.com/office/drawing/2014/main" id="{562C00C4-ADC2-B972-75B4-FD1912CE4FDF}"/>
                </a:ext>
              </a:extLst>
            </p:cNvPr>
            <p:cNvSpPr/>
            <p:nvPr/>
          </p:nvSpPr>
          <p:spPr bwMode="gray">
            <a:xfrm>
              <a:off x="7512148" y="4452164"/>
              <a:ext cx="2025747" cy="2405836"/>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900" b="1" err="1">
                <a:solidFill>
                  <a:schemeClr val="tx1"/>
                </a:solidFill>
              </a:endParaRPr>
            </a:p>
          </p:txBody>
        </p:sp>
      </p:grpSp>
      <p:cxnSp>
        <p:nvCxnSpPr>
          <p:cNvPr id="48" name="Straight Connector 47">
            <a:extLst>
              <a:ext uri="{FF2B5EF4-FFF2-40B4-BE49-F238E27FC236}">
                <a16:creationId xmlns:a16="http://schemas.microsoft.com/office/drawing/2014/main" id="{847C6107-20A5-6B2A-DE50-342AE12FB746}"/>
              </a:ext>
            </a:extLst>
          </p:cNvPr>
          <p:cNvCxnSpPr>
            <a:cxnSpLocks/>
          </p:cNvCxnSpPr>
          <p:nvPr/>
        </p:nvCxnSpPr>
        <p:spPr bwMode="gray">
          <a:xfrm>
            <a:off x="6199639" y="2222695"/>
            <a:ext cx="1545908" cy="0"/>
          </a:xfrm>
          <a:prstGeom prst="line">
            <a:avLst/>
          </a:prstGeom>
          <a:ln w="15875" cap="flat">
            <a:solidFill>
              <a:schemeClr val="bg1">
                <a:lumMod val="65000"/>
              </a:schemeClr>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2D16260-AADE-E9D4-B051-6EA1DC74B7BC}"/>
              </a:ext>
            </a:extLst>
          </p:cNvPr>
          <p:cNvCxnSpPr>
            <a:cxnSpLocks/>
          </p:cNvCxnSpPr>
          <p:nvPr/>
        </p:nvCxnSpPr>
        <p:spPr bwMode="gray">
          <a:xfrm>
            <a:off x="8149285" y="2222695"/>
            <a:ext cx="1545908" cy="0"/>
          </a:xfrm>
          <a:prstGeom prst="line">
            <a:avLst/>
          </a:prstGeom>
          <a:ln w="15875" cap="flat">
            <a:solidFill>
              <a:schemeClr val="bg1">
                <a:lumMod val="65000"/>
              </a:schemeClr>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94B30AD-FA9D-3414-59BD-243C2CBFC8DB}"/>
              </a:ext>
            </a:extLst>
          </p:cNvPr>
          <p:cNvCxnSpPr>
            <a:cxnSpLocks/>
          </p:cNvCxnSpPr>
          <p:nvPr/>
        </p:nvCxnSpPr>
        <p:spPr bwMode="gray">
          <a:xfrm>
            <a:off x="10225246" y="2222695"/>
            <a:ext cx="1545908" cy="0"/>
          </a:xfrm>
          <a:prstGeom prst="line">
            <a:avLst/>
          </a:prstGeom>
          <a:ln w="15875" cap="flat">
            <a:solidFill>
              <a:schemeClr val="bg1">
                <a:lumMod val="65000"/>
              </a:schemeClr>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5C8C47C-C928-EBF4-E171-F4657797FABC}"/>
              </a:ext>
            </a:extLst>
          </p:cNvPr>
          <p:cNvCxnSpPr>
            <a:cxnSpLocks/>
          </p:cNvCxnSpPr>
          <p:nvPr/>
        </p:nvCxnSpPr>
        <p:spPr bwMode="gray">
          <a:xfrm>
            <a:off x="330200" y="2222695"/>
            <a:ext cx="5550095" cy="0"/>
          </a:xfrm>
          <a:prstGeom prst="line">
            <a:avLst/>
          </a:prstGeom>
          <a:ln w="15875" cap="flat">
            <a:solidFill>
              <a:schemeClr val="bg1">
                <a:lumMod val="65000"/>
              </a:schemeClr>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58" name="btfpNotesBox962619">
            <a:extLst>
              <a:ext uri="{FF2B5EF4-FFF2-40B4-BE49-F238E27FC236}">
                <a16:creationId xmlns:a16="http://schemas.microsoft.com/office/drawing/2014/main" id="{A1C69B17-87C1-4836-85BB-AA97B90156BF}"/>
              </a:ext>
            </a:extLst>
          </p:cNvPr>
          <p:cNvSpPr txBox="1"/>
          <p:nvPr>
            <p:custDataLst>
              <p:tags r:id="rId2"/>
            </p:custDataLst>
          </p:nvPr>
        </p:nvSpPr>
        <p:spPr bwMode="gray">
          <a:xfrm>
            <a:off x="329184" y="6272784"/>
            <a:ext cx="9201793" cy="492443"/>
          </a:xfrm>
          <a:prstGeom prst="rect">
            <a:avLst/>
          </a:prstGeom>
          <a:noFill/>
          <a:ln w="9525" cap="flat" cmpd="sng" algn="ctr">
            <a:noFill/>
            <a:prstDash val="solid"/>
            <a:round/>
            <a:headEnd type="none" w="med" len="med"/>
            <a:tailEnd type="none" w="med" len="med"/>
          </a:ln>
        </p:spPr>
        <p:txBody>
          <a:bodyPr vert="horz" wrap="square" lIns="0" tIns="0" rIns="0" bIns="0" rtlCol="0" anchor="b">
            <a:spAutoFit/>
          </a:bodyPr>
          <a:lstStyle/>
          <a:p>
            <a:pPr>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a:defRPr/>
            </a:pPr>
            <a:endParaRPr lang="en-US" sz="800" dirty="0">
              <a:solidFill>
                <a:srgbClr val="000000"/>
              </a:solidFill>
              <a:latin typeface="Arial"/>
            </a:endParaRPr>
          </a:p>
          <a:p>
            <a:pPr>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 IEA,</a:t>
            </a:r>
            <a:r>
              <a:rPr lang="en-US" sz="800" dirty="0">
                <a:solidFill>
                  <a:srgbClr val="000000"/>
                </a:solidFill>
                <a:latin typeface="Arial"/>
                <a:ea typeface="+mn-ea"/>
                <a:cs typeface="+mn-cs"/>
              </a:rPr>
              <a:t> </a:t>
            </a:r>
            <a:r>
              <a:rPr lang="en-US" sz="800" dirty="0">
                <a:solidFill>
                  <a:srgbClr val="000000"/>
                </a:solidFill>
                <a:latin typeface="Arial"/>
                <a:cs typeface="Segoe UI"/>
                <a:hlinkClick r:id="rId7"/>
              </a:rPr>
              <a:t>CCUS Technology Innovation</a:t>
            </a:r>
            <a:r>
              <a:rPr lang="en-US" sz="800" dirty="0">
                <a:solidFill>
                  <a:srgbClr val="000000"/>
                </a:solidFill>
                <a:latin typeface="Arial"/>
                <a:cs typeface="Segoe UI"/>
              </a:rPr>
              <a:t> (2020).</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defTabSz="711200">
              <a:defRPr/>
            </a:pPr>
            <a:r>
              <a:rPr lang="en-US" sz="800" dirty="0">
                <a:solidFill>
                  <a:srgbClr val="000000"/>
                </a:solidFill>
                <a:cs typeface="Arial"/>
              </a:rPr>
              <a:t>Credit: </a:t>
            </a:r>
            <a:r>
              <a:rPr kumimoji="0" lang="en-US" sz="800" b="0" i="0" u="none" strike="noStrike" kern="1200" cap="none" spc="0" normalizeH="0" baseline="0" noProof="0" dirty="0">
                <a:ln>
                  <a:noFill/>
                </a:ln>
                <a:solidFill>
                  <a:srgbClr val="000000"/>
                </a:solidFill>
                <a:effectLst/>
                <a:uLnTx/>
                <a:uFillTx/>
                <a:latin typeface="Arial"/>
                <a:ea typeface="+mn-ea"/>
                <a:cs typeface="+mn-cs"/>
              </a:rPr>
              <a:t>Maitreyi Menon, Hyae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8"/>
              </a:rPr>
              <a:t>Gernot Wagner</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9"/>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rPr>
              <a:t>Kim </a:t>
            </a:r>
            <a:r>
              <a:rPr kumimoji="0" lang="en-US" sz="800" b="0" i="1" u="none" strike="noStrike" kern="1200" cap="none" spc="0" normalizeH="0" baseline="0" noProof="0" dirty="0">
                <a:ln>
                  <a:noFill/>
                </a:ln>
                <a:solidFill>
                  <a:srgbClr val="000000"/>
                </a:solidFill>
                <a:effectLst/>
                <a:uLnTx/>
                <a:uFillTx/>
              </a:rPr>
              <a:t>et al</a:t>
            </a:r>
            <a:r>
              <a:rPr kumimoji="0" lang="en-US" sz="800" b="0" u="none" strike="noStrike" kern="1200" cap="none" spc="0" normalizeH="0" baseline="0" noProof="0" dirty="0">
                <a:ln>
                  <a:noFill/>
                </a:ln>
                <a:solidFill>
                  <a:srgbClr val="000000"/>
                </a:solidFill>
                <a:effectLst/>
                <a:uLnTx/>
                <a:uFillTx/>
              </a:rPr>
              <a:t>., </a:t>
            </a:r>
            <a:r>
              <a:rPr kumimoji="0" lang="en-US" sz="800" b="0" i="0" u="none" strike="noStrike" kern="1200" cap="none" spc="0" normalizeH="0" baseline="0" noProof="0" dirty="0">
                <a:ln>
                  <a:noFill/>
                </a:ln>
                <a:solidFill>
                  <a:srgbClr val="000000"/>
                </a:solidFill>
                <a:effectLst/>
                <a:uLnTx/>
                <a:uFillTx/>
              </a:rPr>
              <a:t>“</a:t>
            </a:r>
            <a:r>
              <a:rPr kumimoji="0" lang="en-US" sz="800" b="0" i="0" u="none" strike="noStrike" kern="1200" cap="none" spc="0" normalizeH="0" baseline="0" noProof="0" dirty="0">
                <a:ln>
                  <a:noFill/>
                </a:ln>
                <a:solidFill>
                  <a:srgbClr val="000000"/>
                </a:solidFill>
                <a:effectLst/>
                <a:uLnTx/>
                <a:uFillTx/>
                <a:hlinkClick r:id="rId10"/>
              </a:rPr>
              <a:t>Capturing Carbon</a:t>
            </a:r>
            <a:r>
              <a:rPr kumimoji="0" lang="en-US" sz="800" b="0" i="0" u="none" strike="noStrike" kern="1200" cap="none" spc="0" normalizeH="0" baseline="0" noProof="0" dirty="0">
                <a:ln>
                  <a:noFill/>
                </a:ln>
                <a:solidFill>
                  <a:srgbClr val="000000"/>
                </a:solidFill>
                <a:effectLst/>
                <a:uLnTx/>
                <a:uFillTx/>
              </a:rPr>
              <a:t>” (7 November 2025)</a:t>
            </a:r>
            <a:r>
              <a:rPr lang="en-US" sz="800" dirty="0"/>
              <a:t>.</a:t>
            </a:r>
            <a:endParaRPr lang="en-US" sz="800" dirty="0">
              <a:solidFill>
                <a:srgbClr val="000000"/>
              </a:solidFill>
              <a:cs typeface="Arial"/>
            </a:endParaRPr>
          </a:p>
        </p:txBody>
      </p:sp>
    </p:spTree>
    <p:extLst>
      <p:ext uri="{BB962C8B-B14F-4D97-AF65-F5344CB8AC3E}">
        <p14:creationId xmlns:p14="http://schemas.microsoft.com/office/powerpoint/2010/main" val="115761434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8150E-8ABD-5BAA-82CA-F297363A70B7}"/>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CAA124D-AC23-946C-3ABC-9A5D545F92CE}"/>
              </a:ext>
            </a:extLst>
          </p:cNvPr>
          <p:cNvGraphicFramePr>
            <a:graphicFrameLocks noChangeAspect="1"/>
          </p:cNvGraphicFramePr>
          <p:nvPr>
            <p:custDataLst>
              <p:tags r:id="rId1"/>
            </p:custDataLst>
            <p:extLst>
              <p:ext uri="{D42A27DB-BD31-4B8C-83A1-F6EECF244321}">
                <p14:modId xmlns:p14="http://schemas.microsoft.com/office/powerpoint/2010/main" val="567586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51" imgH="553" progId="TCLayout.ActiveDocument.1">
                  <p:embed/>
                </p:oleObj>
              </mc:Choice>
              <mc:Fallback>
                <p:oleObj name="think-cell Slide" r:id="rId4" imgW="551" imgH="553" progId="TCLayout.ActiveDocument.1">
                  <p:embed/>
                  <p:pic>
                    <p:nvPicPr>
                      <p:cNvPr id="3" name="think-cell data - do not delete"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E983E3E-C957-24AE-254C-45D5740772FE}"/>
              </a:ext>
            </a:extLst>
          </p:cNvPr>
          <p:cNvSpPr>
            <a:spLocks noGrp="1"/>
          </p:cNvSpPr>
          <p:nvPr>
            <p:ph type="title"/>
          </p:nvPr>
        </p:nvSpPr>
        <p:spPr/>
        <p:txBody>
          <a:bodyPr vert="horz"/>
          <a:lstStyle/>
          <a:p>
            <a:r>
              <a:rPr lang="en-US"/>
              <a:t>Glossary (1/2)</a:t>
            </a:r>
          </a:p>
        </p:txBody>
      </p:sp>
      <p:sp>
        <p:nvSpPr>
          <p:cNvPr id="5" name="TextBox 4">
            <a:extLst>
              <a:ext uri="{FF2B5EF4-FFF2-40B4-BE49-F238E27FC236}">
                <a16:creationId xmlns:a16="http://schemas.microsoft.com/office/drawing/2014/main" id="{4741AE5A-D56E-2402-5D31-A39824953813}"/>
              </a:ext>
            </a:extLst>
          </p:cNvPr>
          <p:cNvSpPr txBox="1"/>
          <p:nvPr/>
        </p:nvSpPr>
        <p:spPr bwMode="gray">
          <a:xfrm>
            <a:off x="365632" y="1206870"/>
            <a:ext cx="1202817" cy="5301442"/>
          </a:xfrm>
          <a:prstGeom prst="rect">
            <a:avLst/>
          </a:prstGeom>
          <a:noFill/>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nSpc>
                <a:spcPct val="150000"/>
              </a:lnSpc>
            </a:pPr>
            <a:r>
              <a:rPr lang="en-US" sz="1200" b="1" dirty="0"/>
              <a:t>A3C </a:t>
            </a:r>
          </a:p>
          <a:p>
            <a:pPr>
              <a:lnSpc>
                <a:spcPct val="150000"/>
              </a:lnSpc>
            </a:pPr>
            <a:r>
              <a:rPr lang="en-US" sz="1200" b="1" dirty="0"/>
              <a:t>ACCIP </a:t>
            </a:r>
          </a:p>
          <a:p>
            <a:pPr>
              <a:lnSpc>
                <a:spcPct val="150000"/>
              </a:lnSpc>
            </a:pPr>
            <a:r>
              <a:rPr lang="en-US" sz="1200" b="1" dirty="0"/>
              <a:t>ACCU </a:t>
            </a:r>
          </a:p>
          <a:p>
            <a:pPr>
              <a:lnSpc>
                <a:spcPct val="150000"/>
              </a:lnSpc>
            </a:pPr>
            <a:r>
              <a:rPr lang="en-US" sz="1200" b="1" dirty="0"/>
              <a:t>ACTL </a:t>
            </a:r>
          </a:p>
          <a:p>
            <a:pPr>
              <a:lnSpc>
                <a:spcPct val="150000"/>
              </a:lnSpc>
            </a:pPr>
            <a:r>
              <a:rPr lang="en-US" sz="1200" b="1" dirty="0"/>
              <a:t>APAC </a:t>
            </a:r>
          </a:p>
          <a:p>
            <a:pPr>
              <a:lnSpc>
                <a:spcPct val="150000"/>
              </a:lnSpc>
            </a:pPr>
            <a:r>
              <a:rPr lang="en-US" sz="1200" b="1" dirty="0"/>
              <a:t>ARENA </a:t>
            </a:r>
          </a:p>
          <a:p>
            <a:pPr>
              <a:lnSpc>
                <a:spcPct val="150000"/>
              </a:lnSpc>
            </a:pPr>
            <a:r>
              <a:rPr lang="en-US" sz="1200" b="1" dirty="0"/>
              <a:t>AS </a:t>
            </a:r>
          </a:p>
          <a:p>
            <a:pPr>
              <a:lnSpc>
                <a:spcPct val="150000"/>
              </a:lnSpc>
            </a:pPr>
            <a:r>
              <a:rPr lang="en-US" sz="1200" b="1" dirty="0"/>
              <a:t>ATR </a:t>
            </a:r>
          </a:p>
          <a:p>
            <a:pPr>
              <a:lnSpc>
                <a:spcPct val="150000"/>
              </a:lnSpc>
            </a:pPr>
            <a:r>
              <a:rPr lang="en-US" sz="1200" b="1" dirty="0"/>
              <a:t>BECCS </a:t>
            </a:r>
          </a:p>
          <a:p>
            <a:pPr>
              <a:lnSpc>
                <a:spcPct val="150000"/>
              </a:lnSpc>
            </a:pPr>
            <a:r>
              <a:rPr lang="en-US" sz="1200" b="1" dirty="0"/>
              <a:t>BF-BOF </a:t>
            </a:r>
          </a:p>
          <a:p>
            <a:pPr>
              <a:lnSpc>
                <a:spcPct val="150000"/>
              </a:lnSpc>
            </a:pPr>
            <a:r>
              <a:rPr lang="en-US" sz="1200" b="1" dirty="0"/>
              <a:t>BIL </a:t>
            </a:r>
          </a:p>
          <a:p>
            <a:pPr>
              <a:lnSpc>
                <a:spcPct val="150000"/>
              </a:lnSpc>
            </a:pPr>
            <a:r>
              <a:rPr lang="en-US" sz="1200" b="1" dirty="0"/>
              <a:t>BNEF </a:t>
            </a:r>
          </a:p>
          <a:p>
            <a:pPr>
              <a:lnSpc>
                <a:spcPct val="150000"/>
              </a:lnSpc>
            </a:pPr>
            <a:r>
              <a:rPr lang="en-US" sz="1200" b="1" dirty="0"/>
              <a:t>CAGR </a:t>
            </a:r>
          </a:p>
          <a:p>
            <a:pPr>
              <a:lnSpc>
                <a:spcPct val="150000"/>
              </a:lnSpc>
            </a:pPr>
            <a:r>
              <a:rPr lang="en-US" sz="1200" b="1" dirty="0" err="1"/>
              <a:t>CapEx</a:t>
            </a:r>
            <a:r>
              <a:rPr lang="en-US" sz="1200" b="1" dirty="0"/>
              <a:t> </a:t>
            </a:r>
          </a:p>
          <a:p>
            <a:pPr>
              <a:lnSpc>
                <a:spcPct val="150000"/>
              </a:lnSpc>
            </a:pPr>
            <a:r>
              <a:rPr lang="en-US" sz="1200" b="1" dirty="0"/>
              <a:t>CBAM </a:t>
            </a:r>
          </a:p>
          <a:p>
            <a:pPr>
              <a:lnSpc>
                <a:spcPct val="150000"/>
              </a:lnSpc>
            </a:pPr>
            <a:r>
              <a:rPr lang="en-US" sz="1200" b="1" dirty="0"/>
              <a:t>CCS </a:t>
            </a:r>
          </a:p>
          <a:p>
            <a:pPr>
              <a:lnSpc>
                <a:spcPct val="150000"/>
              </a:lnSpc>
            </a:pPr>
            <a:r>
              <a:rPr lang="en-US" sz="1200" b="1" dirty="0"/>
              <a:t>CCUS </a:t>
            </a:r>
          </a:p>
          <a:p>
            <a:pPr>
              <a:lnSpc>
                <a:spcPct val="150000"/>
              </a:lnSpc>
            </a:pPr>
            <a:r>
              <a:rPr lang="en-US" sz="1200" b="1" dirty="0"/>
              <a:t>CEF CEMBUREAU</a:t>
            </a:r>
            <a:endParaRPr lang="en-US" sz="1200" b="1" dirty="0">
              <a:cs typeface="Arial"/>
            </a:endParaRPr>
          </a:p>
        </p:txBody>
      </p:sp>
      <p:sp>
        <p:nvSpPr>
          <p:cNvPr id="6" name="TextBox 5">
            <a:extLst>
              <a:ext uri="{FF2B5EF4-FFF2-40B4-BE49-F238E27FC236}">
                <a16:creationId xmlns:a16="http://schemas.microsoft.com/office/drawing/2014/main" id="{14501F7F-4DAE-9253-5E99-7C2A03843FE8}"/>
              </a:ext>
            </a:extLst>
          </p:cNvPr>
          <p:cNvSpPr txBox="1"/>
          <p:nvPr/>
        </p:nvSpPr>
        <p:spPr bwMode="gray">
          <a:xfrm>
            <a:off x="1416048" y="1206870"/>
            <a:ext cx="2898777" cy="5301442"/>
          </a:xfrm>
          <a:prstGeom prst="rect">
            <a:avLst/>
          </a:prstGeom>
          <a:noFill/>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nSpc>
                <a:spcPct val="150000"/>
              </a:lnSpc>
            </a:pPr>
            <a:r>
              <a:rPr lang="en-US" sz="1200" dirty="0"/>
              <a:t>Advanced cryogenic carbon capture Alberta Carbon Capture Incentive Program Australian carbon credit unit </a:t>
            </a:r>
          </a:p>
          <a:p>
            <a:pPr>
              <a:lnSpc>
                <a:spcPct val="150000"/>
              </a:lnSpc>
            </a:pPr>
            <a:r>
              <a:rPr lang="en-US" sz="1200" dirty="0"/>
              <a:t>Alberta Carbon Trunk Line </a:t>
            </a:r>
          </a:p>
          <a:p>
            <a:pPr>
              <a:lnSpc>
                <a:spcPct val="150000"/>
              </a:lnSpc>
            </a:pPr>
            <a:r>
              <a:rPr lang="en-US" sz="1200" dirty="0"/>
              <a:t>Asia Pacific </a:t>
            </a:r>
          </a:p>
          <a:p>
            <a:pPr>
              <a:lnSpc>
                <a:spcPct val="150000"/>
              </a:lnSpc>
            </a:pPr>
            <a:r>
              <a:rPr lang="en-US" sz="1200" dirty="0"/>
              <a:t>Australian Renewable Energy Agency Amine scrubbing </a:t>
            </a:r>
          </a:p>
          <a:p>
            <a:pPr>
              <a:lnSpc>
                <a:spcPct val="150000"/>
              </a:lnSpc>
            </a:pPr>
            <a:r>
              <a:rPr lang="en-US" sz="1200" dirty="0"/>
              <a:t>Autothermal reforming </a:t>
            </a:r>
          </a:p>
          <a:p>
            <a:pPr>
              <a:lnSpc>
                <a:spcPct val="150000"/>
              </a:lnSpc>
            </a:pPr>
            <a:r>
              <a:rPr lang="en-US" sz="1200" dirty="0"/>
              <a:t>Bioenergy with carbon capture storage Blast furnace-basic oxygen furnace Bipartisan Infrastructure Law </a:t>
            </a:r>
          </a:p>
          <a:p>
            <a:pPr>
              <a:lnSpc>
                <a:spcPct val="150000"/>
              </a:lnSpc>
            </a:pPr>
            <a:r>
              <a:rPr lang="en-US" sz="1200" dirty="0"/>
              <a:t>Bloomberg New Energy Finance </a:t>
            </a:r>
          </a:p>
          <a:p>
            <a:pPr>
              <a:lnSpc>
                <a:spcPct val="150000"/>
              </a:lnSpc>
            </a:pPr>
            <a:r>
              <a:rPr lang="en-US" sz="1200" dirty="0"/>
              <a:t>Compound annual growth rate </a:t>
            </a:r>
          </a:p>
          <a:p>
            <a:pPr>
              <a:lnSpc>
                <a:spcPct val="150000"/>
              </a:lnSpc>
            </a:pPr>
            <a:r>
              <a:rPr lang="en-US" sz="1200" dirty="0"/>
              <a:t>Capital expenditure </a:t>
            </a:r>
          </a:p>
          <a:p>
            <a:pPr>
              <a:lnSpc>
                <a:spcPct val="150000"/>
              </a:lnSpc>
            </a:pPr>
            <a:r>
              <a:rPr lang="en-US" sz="1200" dirty="0"/>
              <a:t>Carbon border adjustment mechanism Carbon capture and storage carbon Capture, utilization, and storage Connecting Europe Facility </a:t>
            </a:r>
          </a:p>
          <a:p>
            <a:pPr>
              <a:lnSpc>
                <a:spcPct val="150000"/>
              </a:lnSpc>
            </a:pPr>
            <a:r>
              <a:rPr lang="en-US" sz="1200" dirty="0"/>
              <a:t>European Cement Association</a:t>
            </a:r>
            <a:endParaRPr lang="en-US" sz="1200" dirty="0">
              <a:cs typeface="Arial"/>
            </a:endParaRPr>
          </a:p>
        </p:txBody>
      </p:sp>
      <p:sp>
        <p:nvSpPr>
          <p:cNvPr id="4" name="TextBox 3">
            <a:extLst>
              <a:ext uri="{FF2B5EF4-FFF2-40B4-BE49-F238E27FC236}">
                <a16:creationId xmlns:a16="http://schemas.microsoft.com/office/drawing/2014/main" id="{B74C4311-CE8B-C305-5224-D793EF5FE379}"/>
              </a:ext>
            </a:extLst>
          </p:cNvPr>
          <p:cNvSpPr txBox="1"/>
          <p:nvPr/>
        </p:nvSpPr>
        <p:spPr bwMode="gray">
          <a:xfrm>
            <a:off x="4351019" y="1199235"/>
            <a:ext cx="1202817" cy="5301442"/>
          </a:xfrm>
          <a:prstGeom prst="rect">
            <a:avLst/>
          </a:prstGeom>
          <a:noFill/>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nSpc>
                <a:spcPct val="150000"/>
              </a:lnSpc>
            </a:pPr>
            <a:r>
              <a:rPr lang="en-US" sz="1200" b="1" dirty="0" err="1"/>
              <a:t>CfD</a:t>
            </a:r>
            <a:r>
              <a:rPr lang="en-US" sz="1200" b="1" dirty="0"/>
              <a:t> </a:t>
            </a:r>
          </a:p>
          <a:p>
            <a:pPr>
              <a:lnSpc>
                <a:spcPct val="150000"/>
              </a:lnSpc>
            </a:pPr>
            <a:r>
              <a:rPr lang="en-US" sz="1200" b="1" dirty="0"/>
              <a:t>CFPP </a:t>
            </a:r>
          </a:p>
          <a:p>
            <a:pPr>
              <a:lnSpc>
                <a:spcPct val="150000"/>
              </a:lnSpc>
            </a:pPr>
            <a:r>
              <a:rPr lang="en-US" sz="1200" b="1" dirty="0"/>
              <a:t>CFS </a:t>
            </a:r>
          </a:p>
          <a:p>
            <a:pPr>
              <a:lnSpc>
                <a:spcPct val="150000"/>
              </a:lnSpc>
            </a:pPr>
            <a:r>
              <a:rPr lang="en-US" sz="1200" b="1" dirty="0"/>
              <a:t>CII </a:t>
            </a:r>
          </a:p>
          <a:p>
            <a:pPr>
              <a:lnSpc>
                <a:spcPct val="150000"/>
              </a:lnSpc>
            </a:pPr>
            <a:r>
              <a:rPr lang="en-US" sz="1200" b="1" dirty="0"/>
              <a:t>CPP </a:t>
            </a:r>
          </a:p>
          <a:p>
            <a:pPr>
              <a:lnSpc>
                <a:spcPct val="150000"/>
              </a:lnSpc>
            </a:pPr>
            <a:r>
              <a:rPr lang="en-US" sz="1200" b="1" dirty="0"/>
              <a:t>DAC </a:t>
            </a:r>
          </a:p>
          <a:p>
            <a:pPr>
              <a:lnSpc>
                <a:spcPct val="150000"/>
              </a:lnSpc>
            </a:pPr>
            <a:r>
              <a:rPr lang="en-US" sz="1200" b="1" dirty="0"/>
              <a:t>DOE </a:t>
            </a:r>
          </a:p>
          <a:p>
            <a:pPr>
              <a:lnSpc>
                <a:spcPct val="150000"/>
              </a:lnSpc>
            </a:pPr>
            <a:r>
              <a:rPr lang="en-US" sz="1200" b="1" dirty="0"/>
              <a:t>DRI </a:t>
            </a:r>
          </a:p>
          <a:p>
            <a:pPr>
              <a:lnSpc>
                <a:spcPct val="150000"/>
              </a:lnSpc>
            </a:pPr>
            <a:r>
              <a:rPr lang="en-US" sz="1200" b="1" dirty="0"/>
              <a:t>EAF </a:t>
            </a:r>
          </a:p>
          <a:p>
            <a:pPr>
              <a:lnSpc>
                <a:spcPct val="150000"/>
              </a:lnSpc>
            </a:pPr>
            <a:r>
              <a:rPr lang="en-US" sz="1200" b="1" dirty="0"/>
              <a:t>EBITDA </a:t>
            </a:r>
          </a:p>
          <a:p>
            <a:pPr>
              <a:lnSpc>
                <a:spcPct val="150000"/>
              </a:lnSpc>
            </a:pPr>
            <a:endParaRPr lang="en-US" sz="1200" b="1" dirty="0"/>
          </a:p>
          <a:p>
            <a:pPr>
              <a:lnSpc>
                <a:spcPct val="150000"/>
              </a:lnSpc>
            </a:pPr>
            <a:r>
              <a:rPr lang="en-US" sz="1200" b="1" dirty="0"/>
              <a:t>EOR </a:t>
            </a:r>
          </a:p>
          <a:p>
            <a:pPr>
              <a:lnSpc>
                <a:spcPct val="150000"/>
              </a:lnSpc>
            </a:pPr>
            <a:r>
              <a:rPr lang="en-US" sz="1200" b="1" dirty="0"/>
              <a:t>EPL </a:t>
            </a:r>
          </a:p>
          <a:p>
            <a:pPr>
              <a:lnSpc>
                <a:spcPct val="150000"/>
              </a:lnSpc>
            </a:pPr>
            <a:r>
              <a:rPr lang="en-US" sz="1200" b="1" dirty="0"/>
              <a:t>ERF </a:t>
            </a:r>
          </a:p>
          <a:p>
            <a:pPr>
              <a:lnSpc>
                <a:spcPct val="150000"/>
              </a:lnSpc>
            </a:pPr>
            <a:r>
              <a:rPr lang="en-US" sz="1200" b="1" dirty="0"/>
              <a:t>ESG </a:t>
            </a:r>
          </a:p>
          <a:p>
            <a:pPr>
              <a:lnSpc>
                <a:spcPct val="150000"/>
              </a:lnSpc>
            </a:pPr>
            <a:r>
              <a:rPr lang="en-US" sz="1200" b="1" dirty="0"/>
              <a:t>ETS </a:t>
            </a:r>
          </a:p>
          <a:p>
            <a:pPr>
              <a:lnSpc>
                <a:spcPct val="150000"/>
              </a:lnSpc>
            </a:pPr>
            <a:r>
              <a:rPr lang="en-US" sz="1200" b="1" dirty="0"/>
              <a:t>EWR </a:t>
            </a:r>
          </a:p>
          <a:p>
            <a:pPr>
              <a:lnSpc>
                <a:spcPct val="150000"/>
              </a:lnSpc>
            </a:pPr>
            <a:r>
              <a:rPr lang="en-US" sz="1200" b="1" dirty="0"/>
              <a:t>FCC </a:t>
            </a:r>
          </a:p>
          <a:p>
            <a:pPr>
              <a:lnSpc>
                <a:spcPct val="150000"/>
              </a:lnSpc>
            </a:pPr>
            <a:r>
              <a:rPr lang="en-US" sz="1200" b="1" dirty="0"/>
              <a:t>FEED </a:t>
            </a:r>
          </a:p>
        </p:txBody>
      </p:sp>
      <p:sp>
        <p:nvSpPr>
          <p:cNvPr id="7" name="TextBox 6">
            <a:extLst>
              <a:ext uri="{FF2B5EF4-FFF2-40B4-BE49-F238E27FC236}">
                <a16:creationId xmlns:a16="http://schemas.microsoft.com/office/drawing/2014/main" id="{CD864320-2429-7E40-C582-2820EA6416A8}"/>
              </a:ext>
            </a:extLst>
          </p:cNvPr>
          <p:cNvSpPr txBox="1"/>
          <p:nvPr/>
        </p:nvSpPr>
        <p:spPr bwMode="gray">
          <a:xfrm>
            <a:off x="5028627" y="1206870"/>
            <a:ext cx="4358196" cy="5301442"/>
          </a:xfrm>
          <a:prstGeom prst="rect">
            <a:avLst/>
          </a:prstGeom>
          <a:noFill/>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nSpc>
                <a:spcPct val="150000"/>
              </a:lnSpc>
            </a:pPr>
            <a:r>
              <a:rPr lang="en-US" sz="1200" dirty="0"/>
              <a:t>Contracts for difference </a:t>
            </a:r>
          </a:p>
          <a:p>
            <a:pPr>
              <a:lnSpc>
                <a:spcPct val="150000"/>
              </a:lnSpc>
            </a:pPr>
            <a:r>
              <a:rPr lang="en-US" sz="1200" dirty="0"/>
              <a:t>Carbon Free Power Project </a:t>
            </a:r>
          </a:p>
          <a:p>
            <a:pPr>
              <a:lnSpc>
                <a:spcPct val="150000"/>
              </a:lnSpc>
            </a:pPr>
            <a:r>
              <a:rPr lang="en-US" sz="1200" dirty="0"/>
              <a:t>Clean Fuel Standard </a:t>
            </a:r>
          </a:p>
          <a:p>
            <a:pPr>
              <a:lnSpc>
                <a:spcPct val="150000"/>
              </a:lnSpc>
            </a:pPr>
            <a:r>
              <a:rPr lang="en-US" sz="1200" dirty="0"/>
              <a:t>Carbon Intensity Indicator </a:t>
            </a:r>
          </a:p>
          <a:p>
            <a:pPr>
              <a:lnSpc>
                <a:spcPct val="150000"/>
              </a:lnSpc>
            </a:pPr>
            <a:r>
              <a:rPr lang="en-US" sz="1200" dirty="0"/>
              <a:t>Clean Power Plan </a:t>
            </a:r>
          </a:p>
          <a:p>
            <a:pPr>
              <a:lnSpc>
                <a:spcPct val="150000"/>
              </a:lnSpc>
            </a:pPr>
            <a:r>
              <a:rPr lang="en-US" sz="1200" dirty="0"/>
              <a:t>Direct air capture </a:t>
            </a:r>
          </a:p>
          <a:p>
            <a:pPr>
              <a:lnSpc>
                <a:spcPct val="150000"/>
              </a:lnSpc>
            </a:pPr>
            <a:r>
              <a:rPr lang="en-US" sz="1200" dirty="0"/>
              <a:t>Department of Energy </a:t>
            </a:r>
          </a:p>
          <a:p>
            <a:pPr>
              <a:lnSpc>
                <a:spcPct val="150000"/>
              </a:lnSpc>
            </a:pPr>
            <a:r>
              <a:rPr lang="en-US" sz="1200" dirty="0"/>
              <a:t>Direct reduced iron </a:t>
            </a:r>
          </a:p>
          <a:p>
            <a:pPr>
              <a:lnSpc>
                <a:spcPct val="150000"/>
              </a:lnSpc>
            </a:pPr>
            <a:r>
              <a:rPr lang="en-US" sz="1200" dirty="0"/>
              <a:t>Electric arc furnace </a:t>
            </a:r>
          </a:p>
          <a:p>
            <a:pPr>
              <a:lnSpc>
                <a:spcPct val="150000"/>
              </a:lnSpc>
            </a:pPr>
            <a:r>
              <a:rPr lang="en-US" sz="1200" dirty="0"/>
              <a:t>Earnings before interest, taxes</a:t>
            </a:r>
            <a:br>
              <a:rPr lang="en-US" sz="1200" dirty="0"/>
            </a:br>
            <a:r>
              <a:rPr lang="en-US" sz="1200" dirty="0"/>
              <a:t>depreciation, and amortization </a:t>
            </a:r>
          </a:p>
          <a:p>
            <a:pPr>
              <a:lnSpc>
                <a:spcPct val="150000"/>
              </a:lnSpc>
            </a:pPr>
            <a:r>
              <a:rPr lang="en-US" sz="1200" dirty="0"/>
              <a:t>Enhanced oil recovery </a:t>
            </a:r>
          </a:p>
          <a:p>
            <a:pPr>
              <a:lnSpc>
                <a:spcPct val="150000"/>
              </a:lnSpc>
            </a:pPr>
            <a:r>
              <a:rPr lang="en-US" sz="1200" dirty="0"/>
              <a:t>Energy Profit Levy </a:t>
            </a:r>
          </a:p>
          <a:p>
            <a:pPr>
              <a:lnSpc>
                <a:spcPct val="150000"/>
              </a:lnSpc>
            </a:pPr>
            <a:r>
              <a:rPr lang="en-US" sz="1200" dirty="0"/>
              <a:t>Emissions Reduction Fund </a:t>
            </a:r>
          </a:p>
          <a:p>
            <a:pPr>
              <a:lnSpc>
                <a:spcPct val="150000"/>
              </a:lnSpc>
            </a:pPr>
            <a:r>
              <a:rPr lang="en-US" sz="1200" dirty="0"/>
              <a:t>Environmental, social, and governance </a:t>
            </a:r>
          </a:p>
          <a:p>
            <a:pPr>
              <a:lnSpc>
                <a:spcPct val="150000"/>
              </a:lnSpc>
            </a:pPr>
            <a:r>
              <a:rPr lang="en-US" sz="1200" dirty="0"/>
              <a:t>Emissions trading system </a:t>
            </a:r>
          </a:p>
          <a:p>
            <a:pPr>
              <a:lnSpc>
                <a:spcPct val="150000"/>
              </a:lnSpc>
            </a:pPr>
            <a:r>
              <a:rPr lang="en-US" sz="1200" dirty="0"/>
              <a:t>Enhanced water recovery </a:t>
            </a:r>
          </a:p>
          <a:p>
            <a:pPr>
              <a:lnSpc>
                <a:spcPct val="150000"/>
              </a:lnSpc>
            </a:pPr>
            <a:r>
              <a:rPr lang="en-US" sz="1200" dirty="0"/>
              <a:t>Fluid catalytic cracking </a:t>
            </a:r>
          </a:p>
          <a:p>
            <a:pPr>
              <a:lnSpc>
                <a:spcPct val="150000"/>
              </a:lnSpc>
            </a:pPr>
            <a:r>
              <a:rPr lang="en-US" sz="1200" dirty="0"/>
              <a:t>Front-end engineering and design </a:t>
            </a:r>
          </a:p>
        </p:txBody>
      </p:sp>
      <p:sp>
        <p:nvSpPr>
          <p:cNvPr id="8" name="TextBox 7">
            <a:extLst>
              <a:ext uri="{FF2B5EF4-FFF2-40B4-BE49-F238E27FC236}">
                <a16:creationId xmlns:a16="http://schemas.microsoft.com/office/drawing/2014/main" id="{81BD55E3-44BE-121E-2CD0-40899D5B959C}"/>
              </a:ext>
            </a:extLst>
          </p:cNvPr>
          <p:cNvSpPr txBox="1"/>
          <p:nvPr/>
        </p:nvSpPr>
        <p:spPr bwMode="gray">
          <a:xfrm>
            <a:off x="8044306" y="1146363"/>
            <a:ext cx="1202817" cy="5578441"/>
          </a:xfrm>
          <a:prstGeom prst="rect">
            <a:avLst/>
          </a:prstGeom>
          <a:noFill/>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nSpc>
                <a:spcPct val="150000"/>
              </a:lnSpc>
            </a:pPr>
            <a:r>
              <a:rPr lang="en-US" sz="1200" b="1" dirty="0"/>
              <a:t>FGS</a:t>
            </a:r>
            <a:endParaRPr lang="en-US" sz="1200" b="1" dirty="0">
              <a:cs typeface="Arial"/>
            </a:endParaRPr>
          </a:p>
          <a:p>
            <a:pPr>
              <a:lnSpc>
                <a:spcPct val="150000"/>
              </a:lnSpc>
            </a:pPr>
            <a:r>
              <a:rPr lang="en-US" sz="1200" b="1" dirty="0"/>
              <a:t>FID </a:t>
            </a:r>
          </a:p>
          <a:p>
            <a:pPr>
              <a:lnSpc>
                <a:spcPct val="150000"/>
              </a:lnSpc>
            </a:pPr>
            <a:r>
              <a:rPr lang="en-US" sz="1200" b="1" dirty="0"/>
              <a:t>FYP </a:t>
            </a:r>
          </a:p>
          <a:p>
            <a:pPr>
              <a:lnSpc>
                <a:spcPct val="150000"/>
              </a:lnSpc>
            </a:pPr>
            <a:r>
              <a:rPr lang="en-US" sz="1200" b="1" dirty="0"/>
              <a:t>GCCA </a:t>
            </a:r>
          </a:p>
          <a:p>
            <a:pPr>
              <a:lnSpc>
                <a:spcPct val="150000"/>
              </a:lnSpc>
            </a:pPr>
            <a:r>
              <a:rPr lang="en-US" sz="1200" b="1" dirty="0"/>
              <a:t>GHG </a:t>
            </a:r>
          </a:p>
          <a:p>
            <a:pPr>
              <a:lnSpc>
                <a:spcPct val="150000"/>
              </a:lnSpc>
            </a:pPr>
            <a:r>
              <a:rPr lang="en-US" sz="1200" b="1" dirty="0"/>
              <a:t>GPP </a:t>
            </a:r>
          </a:p>
          <a:p>
            <a:pPr>
              <a:lnSpc>
                <a:spcPct val="150000"/>
              </a:lnSpc>
            </a:pPr>
            <a:r>
              <a:rPr lang="en-US" sz="1200" b="1" dirty="0"/>
              <a:t>Gt </a:t>
            </a:r>
          </a:p>
          <a:p>
            <a:pPr>
              <a:lnSpc>
                <a:spcPct val="150000"/>
              </a:lnSpc>
            </a:pPr>
            <a:r>
              <a:rPr lang="en-US" sz="1200" b="1" dirty="0"/>
              <a:t>ICM </a:t>
            </a:r>
          </a:p>
          <a:p>
            <a:pPr>
              <a:lnSpc>
                <a:spcPct val="150000"/>
              </a:lnSpc>
            </a:pPr>
            <a:r>
              <a:rPr lang="en-US" sz="1200" b="1" dirty="0"/>
              <a:t>IEA </a:t>
            </a:r>
          </a:p>
          <a:p>
            <a:pPr>
              <a:lnSpc>
                <a:spcPct val="150000"/>
              </a:lnSpc>
            </a:pPr>
            <a:r>
              <a:rPr lang="en-US" sz="1200" b="1" dirty="0"/>
              <a:t>IMO </a:t>
            </a:r>
          </a:p>
          <a:p>
            <a:pPr>
              <a:lnSpc>
                <a:spcPct val="150000"/>
              </a:lnSpc>
            </a:pPr>
            <a:r>
              <a:rPr lang="en-US" sz="1200" b="1" dirty="0"/>
              <a:t>IRA </a:t>
            </a:r>
          </a:p>
          <a:p>
            <a:pPr>
              <a:lnSpc>
                <a:spcPct val="150000"/>
              </a:lnSpc>
            </a:pPr>
            <a:r>
              <a:rPr lang="en-US" sz="1200" b="1" dirty="0"/>
              <a:t>IRR </a:t>
            </a:r>
          </a:p>
          <a:p>
            <a:pPr>
              <a:lnSpc>
                <a:spcPct val="150000"/>
              </a:lnSpc>
            </a:pPr>
            <a:r>
              <a:rPr lang="en-US" sz="1200" b="1" dirty="0"/>
              <a:t>ISR </a:t>
            </a:r>
          </a:p>
          <a:p>
            <a:pPr>
              <a:lnSpc>
                <a:spcPct val="150000"/>
              </a:lnSpc>
            </a:pPr>
            <a:r>
              <a:rPr lang="en-US" sz="1200" b="1" dirty="0"/>
              <a:t>ITC </a:t>
            </a:r>
          </a:p>
          <a:p>
            <a:pPr>
              <a:lnSpc>
                <a:spcPct val="150000"/>
              </a:lnSpc>
            </a:pPr>
            <a:r>
              <a:rPr lang="en-US" sz="1200" b="1" dirty="0"/>
              <a:t>kWh </a:t>
            </a:r>
          </a:p>
          <a:p>
            <a:pPr>
              <a:lnSpc>
                <a:spcPct val="150000"/>
              </a:lnSpc>
            </a:pPr>
            <a:r>
              <a:rPr lang="en-US" sz="1200" b="1" dirty="0"/>
              <a:t>L-DAC </a:t>
            </a:r>
          </a:p>
          <a:p>
            <a:pPr>
              <a:lnSpc>
                <a:spcPct val="150000"/>
              </a:lnSpc>
            </a:pPr>
            <a:r>
              <a:rPr lang="en-US" sz="1200" b="1" dirty="0"/>
              <a:t>LCFS </a:t>
            </a:r>
          </a:p>
          <a:p>
            <a:pPr>
              <a:lnSpc>
                <a:spcPct val="150000"/>
              </a:lnSpc>
            </a:pPr>
            <a:r>
              <a:rPr lang="en-US" sz="1200" b="1" dirty="0"/>
              <a:t>LCOC </a:t>
            </a:r>
          </a:p>
          <a:p>
            <a:pPr>
              <a:lnSpc>
                <a:spcPct val="150000"/>
              </a:lnSpc>
            </a:pPr>
            <a:r>
              <a:rPr lang="en-US" sz="1200" b="1" dirty="0"/>
              <a:t>LNG </a:t>
            </a:r>
            <a:r>
              <a:rPr lang="en-US" sz="1200" dirty="0"/>
              <a:t> </a:t>
            </a:r>
          </a:p>
          <a:p>
            <a:pPr>
              <a:lnSpc>
                <a:spcPct val="150000"/>
              </a:lnSpc>
            </a:pPr>
            <a:endParaRPr lang="en-US" sz="1200" dirty="0">
              <a:cs typeface="Arial"/>
            </a:endParaRPr>
          </a:p>
        </p:txBody>
      </p:sp>
      <p:sp>
        <p:nvSpPr>
          <p:cNvPr id="9" name="TextBox 8">
            <a:extLst>
              <a:ext uri="{FF2B5EF4-FFF2-40B4-BE49-F238E27FC236}">
                <a16:creationId xmlns:a16="http://schemas.microsoft.com/office/drawing/2014/main" id="{466A787D-EC4A-085A-6730-790F0283EBD9}"/>
              </a:ext>
            </a:extLst>
          </p:cNvPr>
          <p:cNvSpPr txBox="1"/>
          <p:nvPr/>
        </p:nvSpPr>
        <p:spPr bwMode="gray">
          <a:xfrm>
            <a:off x="8655239" y="1156036"/>
            <a:ext cx="3043239" cy="5301442"/>
          </a:xfrm>
          <a:prstGeom prst="rect">
            <a:avLst/>
          </a:prstGeom>
          <a:noFill/>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nSpc>
                <a:spcPct val="150000"/>
              </a:lnSpc>
            </a:pPr>
            <a:r>
              <a:rPr lang="en-US" sz="1200" dirty="0"/>
              <a:t>Future Gas Strategy</a:t>
            </a:r>
            <a:endParaRPr lang="en-US" sz="1200" dirty="0">
              <a:cs typeface="Arial"/>
            </a:endParaRPr>
          </a:p>
          <a:p>
            <a:pPr>
              <a:lnSpc>
                <a:spcPct val="150000"/>
              </a:lnSpc>
            </a:pPr>
            <a:r>
              <a:rPr lang="en-US" sz="1200" dirty="0"/>
              <a:t>Final investment decision </a:t>
            </a:r>
          </a:p>
          <a:p>
            <a:pPr>
              <a:lnSpc>
                <a:spcPct val="150000"/>
              </a:lnSpc>
            </a:pPr>
            <a:r>
              <a:rPr lang="en-US" sz="1200" dirty="0"/>
              <a:t>Five-Year Plan </a:t>
            </a:r>
          </a:p>
          <a:p>
            <a:pPr>
              <a:lnSpc>
                <a:spcPct val="150000"/>
              </a:lnSpc>
            </a:pPr>
            <a:r>
              <a:rPr lang="en-US" sz="1200" dirty="0"/>
              <a:t>Global Cement and Concrete Association Greenhouse gas </a:t>
            </a:r>
          </a:p>
          <a:p>
            <a:pPr>
              <a:lnSpc>
                <a:spcPct val="150000"/>
              </a:lnSpc>
            </a:pPr>
            <a:r>
              <a:rPr lang="en-US" sz="1200" dirty="0"/>
              <a:t>Green public procurement </a:t>
            </a:r>
          </a:p>
          <a:p>
            <a:pPr>
              <a:lnSpc>
                <a:spcPct val="150000"/>
              </a:lnSpc>
            </a:pPr>
            <a:r>
              <a:rPr lang="en-US" sz="1200" dirty="0"/>
              <a:t>Gigatons </a:t>
            </a:r>
          </a:p>
          <a:p>
            <a:pPr>
              <a:lnSpc>
                <a:spcPct val="150000"/>
              </a:lnSpc>
            </a:pPr>
            <a:r>
              <a:rPr lang="en-US" sz="1200" dirty="0"/>
              <a:t>Industrial carbon management </a:t>
            </a:r>
          </a:p>
          <a:p>
            <a:pPr>
              <a:lnSpc>
                <a:spcPct val="150000"/>
              </a:lnSpc>
            </a:pPr>
            <a:r>
              <a:rPr lang="en-US" sz="1200" dirty="0"/>
              <a:t>International Energy Agency </a:t>
            </a:r>
          </a:p>
          <a:p>
            <a:pPr>
              <a:lnSpc>
                <a:spcPct val="150000"/>
              </a:lnSpc>
            </a:pPr>
            <a:r>
              <a:rPr lang="en-US" sz="1200" dirty="0"/>
              <a:t>International Maritime Organization </a:t>
            </a:r>
          </a:p>
          <a:p>
            <a:pPr>
              <a:lnSpc>
                <a:spcPct val="150000"/>
              </a:lnSpc>
            </a:pPr>
            <a:r>
              <a:rPr lang="en-US" sz="1200" dirty="0"/>
              <a:t>Inflation Reduction Act </a:t>
            </a:r>
          </a:p>
          <a:p>
            <a:pPr>
              <a:lnSpc>
                <a:spcPct val="150000"/>
              </a:lnSpc>
            </a:pPr>
            <a:r>
              <a:rPr lang="en-US" sz="1200" dirty="0"/>
              <a:t>Internal rate of return </a:t>
            </a:r>
          </a:p>
          <a:p>
            <a:pPr>
              <a:lnSpc>
                <a:spcPct val="150000"/>
              </a:lnSpc>
            </a:pPr>
            <a:r>
              <a:rPr lang="en-US" sz="1200" dirty="0"/>
              <a:t>Iron and steel recycling </a:t>
            </a:r>
          </a:p>
          <a:p>
            <a:pPr>
              <a:lnSpc>
                <a:spcPct val="150000"/>
              </a:lnSpc>
            </a:pPr>
            <a:r>
              <a:rPr lang="en-US" sz="1200" dirty="0"/>
              <a:t>Investment Credit Tax </a:t>
            </a:r>
          </a:p>
          <a:p>
            <a:pPr>
              <a:lnSpc>
                <a:spcPct val="150000"/>
              </a:lnSpc>
            </a:pPr>
            <a:r>
              <a:rPr lang="en-US" sz="1200" dirty="0"/>
              <a:t>Kilowatt-hour </a:t>
            </a:r>
          </a:p>
          <a:p>
            <a:pPr>
              <a:lnSpc>
                <a:spcPct val="150000"/>
              </a:lnSpc>
            </a:pPr>
            <a:r>
              <a:rPr lang="en-US" sz="1200" dirty="0"/>
              <a:t>Liquid direct air capture </a:t>
            </a:r>
          </a:p>
          <a:p>
            <a:pPr>
              <a:lnSpc>
                <a:spcPct val="150000"/>
              </a:lnSpc>
            </a:pPr>
            <a:r>
              <a:rPr lang="en-US" sz="1200" dirty="0"/>
              <a:t>Low Carbon Fuel Standard </a:t>
            </a:r>
          </a:p>
          <a:p>
            <a:pPr>
              <a:lnSpc>
                <a:spcPct val="150000"/>
              </a:lnSpc>
            </a:pPr>
            <a:r>
              <a:rPr lang="en-US" sz="1200" dirty="0"/>
              <a:t>Levelized cost of capture </a:t>
            </a:r>
          </a:p>
          <a:p>
            <a:pPr>
              <a:lnSpc>
                <a:spcPct val="150000"/>
              </a:lnSpc>
            </a:pPr>
            <a:r>
              <a:rPr lang="en-US" sz="1200" dirty="0"/>
              <a:t>Liquefied natural gas </a:t>
            </a:r>
          </a:p>
        </p:txBody>
      </p:sp>
    </p:spTree>
    <p:extLst>
      <p:ext uri="{BB962C8B-B14F-4D97-AF65-F5344CB8AC3E}">
        <p14:creationId xmlns:p14="http://schemas.microsoft.com/office/powerpoint/2010/main" val="283479157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94114-FDCE-6A36-D42A-37876A39E936}"/>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1F69CA2-6E66-788F-BB1B-995E8A229C09}"/>
              </a:ext>
            </a:extLst>
          </p:cNvPr>
          <p:cNvGraphicFramePr>
            <a:graphicFrameLocks noChangeAspect="1"/>
          </p:cNvGraphicFramePr>
          <p:nvPr>
            <p:custDataLst>
              <p:tags r:id="rId1"/>
            </p:custDataLst>
            <p:extLst>
              <p:ext uri="{D42A27DB-BD31-4B8C-83A1-F6EECF244321}">
                <p14:modId xmlns:p14="http://schemas.microsoft.com/office/powerpoint/2010/main" val="37321141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51" imgH="553" progId="TCLayout.ActiveDocument.1">
                  <p:embed/>
                </p:oleObj>
              </mc:Choice>
              <mc:Fallback>
                <p:oleObj name="think-cell Slide" r:id="rId3" imgW="551" imgH="553" progId="TCLayout.ActiveDocument.1">
                  <p:embed/>
                  <p:pic>
                    <p:nvPicPr>
                      <p:cNvPr id="3" name="think-cell data - do not delete"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5FF3C66-2FE1-63AA-593A-252894E95697}"/>
              </a:ext>
            </a:extLst>
          </p:cNvPr>
          <p:cNvSpPr>
            <a:spLocks noGrp="1"/>
          </p:cNvSpPr>
          <p:nvPr>
            <p:ph type="title"/>
          </p:nvPr>
        </p:nvSpPr>
        <p:spPr/>
        <p:txBody>
          <a:bodyPr vert="horz"/>
          <a:lstStyle/>
          <a:p>
            <a:r>
              <a:rPr lang="en-US" dirty="0"/>
              <a:t>Glossary (2/2)</a:t>
            </a:r>
          </a:p>
        </p:txBody>
      </p:sp>
      <p:sp>
        <p:nvSpPr>
          <p:cNvPr id="5" name="TextBox 4">
            <a:extLst>
              <a:ext uri="{FF2B5EF4-FFF2-40B4-BE49-F238E27FC236}">
                <a16:creationId xmlns:a16="http://schemas.microsoft.com/office/drawing/2014/main" id="{C6BAEEF7-8429-7EE7-D2AA-5D13B22E295C}"/>
              </a:ext>
            </a:extLst>
          </p:cNvPr>
          <p:cNvSpPr txBox="1"/>
          <p:nvPr/>
        </p:nvSpPr>
        <p:spPr bwMode="gray">
          <a:xfrm>
            <a:off x="333375" y="1280997"/>
            <a:ext cx="1202817" cy="5301507"/>
          </a:xfrm>
          <a:prstGeom prst="rect">
            <a:avLst/>
          </a:prstGeom>
          <a:noFill/>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nSpc>
                <a:spcPct val="150000"/>
              </a:lnSpc>
            </a:pPr>
            <a:r>
              <a:rPr lang="en-US" sz="1200" b="1" dirty="0"/>
              <a:t>MEA</a:t>
            </a:r>
          </a:p>
          <a:p>
            <a:pPr>
              <a:lnSpc>
                <a:spcPct val="150000"/>
              </a:lnSpc>
            </a:pPr>
            <a:r>
              <a:rPr lang="en-US" sz="1200" b="1" dirty="0" err="1"/>
              <a:t>MMt</a:t>
            </a:r>
            <a:r>
              <a:rPr lang="en-US" sz="1200" b="1" dirty="0"/>
              <a:t> </a:t>
            </a:r>
          </a:p>
          <a:p>
            <a:pPr>
              <a:lnSpc>
                <a:spcPct val="150000"/>
              </a:lnSpc>
            </a:pPr>
            <a:r>
              <a:rPr lang="en-US" sz="1200" b="1" dirty="0"/>
              <a:t>MOF </a:t>
            </a:r>
          </a:p>
          <a:p>
            <a:pPr>
              <a:lnSpc>
                <a:spcPct val="150000"/>
              </a:lnSpc>
            </a:pPr>
            <a:r>
              <a:rPr lang="en-US" sz="1200" b="1" dirty="0"/>
              <a:t>MOU </a:t>
            </a:r>
          </a:p>
          <a:p>
            <a:pPr>
              <a:lnSpc>
                <a:spcPct val="150000"/>
              </a:lnSpc>
            </a:pPr>
            <a:r>
              <a:rPr lang="en-US" sz="1200" b="1" dirty="0"/>
              <a:t>Mt </a:t>
            </a:r>
          </a:p>
          <a:p>
            <a:pPr>
              <a:lnSpc>
                <a:spcPct val="150000"/>
              </a:lnSpc>
            </a:pPr>
            <a:r>
              <a:rPr lang="en-US" sz="1200" b="1" dirty="0"/>
              <a:t>Mtpa </a:t>
            </a:r>
          </a:p>
          <a:p>
            <a:pPr>
              <a:lnSpc>
                <a:spcPct val="150000"/>
              </a:lnSpc>
            </a:pPr>
            <a:r>
              <a:rPr lang="en-US" sz="1200" b="1" dirty="0"/>
              <a:t>MWh </a:t>
            </a:r>
          </a:p>
          <a:p>
            <a:pPr>
              <a:lnSpc>
                <a:spcPct val="150000"/>
              </a:lnSpc>
            </a:pPr>
            <a:r>
              <a:rPr lang="en-US" sz="1200" b="1" dirty="0"/>
              <a:t>NG </a:t>
            </a:r>
          </a:p>
          <a:p>
            <a:pPr>
              <a:lnSpc>
                <a:spcPct val="150000"/>
              </a:lnSpc>
            </a:pPr>
            <a:r>
              <a:rPr lang="en-US" sz="1200" b="1" dirty="0"/>
              <a:t>NZIA </a:t>
            </a:r>
          </a:p>
          <a:p>
            <a:pPr>
              <a:lnSpc>
                <a:spcPct val="150000"/>
              </a:lnSpc>
            </a:pPr>
            <a:r>
              <a:rPr lang="en-US" sz="1200" b="1" dirty="0"/>
              <a:t>NZE </a:t>
            </a:r>
          </a:p>
          <a:p>
            <a:pPr>
              <a:lnSpc>
                <a:spcPct val="150000"/>
              </a:lnSpc>
            </a:pPr>
            <a:r>
              <a:rPr lang="en-US" sz="1200" b="1" dirty="0"/>
              <a:t>O&amp;M </a:t>
            </a:r>
          </a:p>
          <a:p>
            <a:pPr>
              <a:lnSpc>
                <a:spcPct val="150000"/>
              </a:lnSpc>
            </a:pPr>
            <a:r>
              <a:rPr lang="en-US" sz="1200" b="1" dirty="0"/>
              <a:t>OAG </a:t>
            </a:r>
          </a:p>
          <a:p>
            <a:pPr>
              <a:lnSpc>
                <a:spcPct val="150000"/>
              </a:lnSpc>
            </a:pPr>
            <a:r>
              <a:rPr lang="en-US" sz="1200" b="1" dirty="0"/>
              <a:t>OCCS </a:t>
            </a:r>
          </a:p>
          <a:p>
            <a:pPr>
              <a:lnSpc>
                <a:spcPct val="150000"/>
              </a:lnSpc>
            </a:pPr>
            <a:r>
              <a:rPr lang="en-US" sz="1200" b="1" dirty="0"/>
              <a:t>OGCI </a:t>
            </a:r>
          </a:p>
          <a:p>
            <a:pPr>
              <a:lnSpc>
                <a:spcPct val="150000"/>
              </a:lnSpc>
            </a:pPr>
            <a:r>
              <a:rPr lang="en-US" sz="1200" b="1" dirty="0" err="1"/>
              <a:t>OpEx</a:t>
            </a:r>
            <a:r>
              <a:rPr lang="en-US" sz="1200" b="1" dirty="0"/>
              <a:t> </a:t>
            </a:r>
          </a:p>
          <a:p>
            <a:pPr>
              <a:lnSpc>
                <a:spcPct val="150000"/>
              </a:lnSpc>
            </a:pPr>
            <a:r>
              <a:rPr lang="en-US" sz="1200" b="1" dirty="0"/>
              <a:t>PCA </a:t>
            </a:r>
          </a:p>
          <a:p>
            <a:pPr>
              <a:lnSpc>
                <a:spcPct val="150000"/>
              </a:lnSpc>
            </a:pPr>
            <a:r>
              <a:rPr lang="en-US" sz="1200" b="1" dirty="0"/>
              <a:t>PSA </a:t>
            </a:r>
          </a:p>
          <a:p>
            <a:pPr>
              <a:lnSpc>
                <a:spcPct val="150000"/>
              </a:lnSpc>
            </a:pPr>
            <a:r>
              <a:rPr lang="en-US" sz="1200" b="1" dirty="0"/>
              <a:t>R&amp;D </a:t>
            </a:r>
          </a:p>
          <a:p>
            <a:pPr>
              <a:lnSpc>
                <a:spcPct val="150000"/>
              </a:lnSpc>
            </a:pPr>
            <a:r>
              <a:rPr lang="en-US" sz="1200" b="1" dirty="0"/>
              <a:t>S-DAC </a:t>
            </a:r>
          </a:p>
        </p:txBody>
      </p:sp>
      <p:sp>
        <p:nvSpPr>
          <p:cNvPr id="6" name="TextBox 5">
            <a:extLst>
              <a:ext uri="{FF2B5EF4-FFF2-40B4-BE49-F238E27FC236}">
                <a16:creationId xmlns:a16="http://schemas.microsoft.com/office/drawing/2014/main" id="{291D8027-17CA-28E7-9379-574AD0B4E23C}"/>
              </a:ext>
            </a:extLst>
          </p:cNvPr>
          <p:cNvSpPr txBox="1"/>
          <p:nvPr/>
        </p:nvSpPr>
        <p:spPr bwMode="gray">
          <a:xfrm>
            <a:off x="1400174" y="1280997"/>
            <a:ext cx="2930196" cy="5301507"/>
          </a:xfrm>
          <a:prstGeom prst="rect">
            <a:avLst/>
          </a:prstGeom>
          <a:noFill/>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nSpc>
                <a:spcPct val="150000"/>
              </a:lnSpc>
            </a:pPr>
            <a:r>
              <a:rPr lang="en-US" sz="1200" dirty="0" err="1"/>
              <a:t>Monoethanolamine</a:t>
            </a:r>
            <a:r>
              <a:rPr lang="en-US" sz="1200" dirty="0"/>
              <a:t> </a:t>
            </a:r>
          </a:p>
          <a:p>
            <a:pPr>
              <a:lnSpc>
                <a:spcPct val="150000"/>
              </a:lnSpc>
            </a:pPr>
            <a:r>
              <a:rPr lang="en-US" sz="1200" dirty="0"/>
              <a:t>Million metric tons</a:t>
            </a:r>
            <a:endParaRPr lang="en-US" sz="1200" dirty="0">
              <a:cs typeface="Arial"/>
            </a:endParaRPr>
          </a:p>
          <a:p>
            <a:pPr>
              <a:lnSpc>
                <a:spcPct val="150000"/>
              </a:lnSpc>
            </a:pPr>
            <a:r>
              <a:rPr lang="en-US" sz="1200" dirty="0"/>
              <a:t>Metal-organic frameworks </a:t>
            </a:r>
          </a:p>
          <a:p>
            <a:pPr>
              <a:lnSpc>
                <a:spcPct val="150000"/>
              </a:lnSpc>
            </a:pPr>
            <a:r>
              <a:rPr lang="en-US" sz="1200" dirty="0"/>
              <a:t>Memorandum of understanding </a:t>
            </a:r>
          </a:p>
          <a:p>
            <a:pPr>
              <a:lnSpc>
                <a:spcPct val="150000"/>
              </a:lnSpc>
            </a:pPr>
            <a:r>
              <a:rPr lang="en-US" sz="1200" dirty="0"/>
              <a:t>Million tons </a:t>
            </a:r>
          </a:p>
          <a:p>
            <a:pPr>
              <a:lnSpc>
                <a:spcPct val="150000"/>
              </a:lnSpc>
            </a:pPr>
            <a:r>
              <a:rPr lang="en-US" sz="1200" dirty="0"/>
              <a:t>Million tons per annum </a:t>
            </a:r>
          </a:p>
          <a:p>
            <a:pPr>
              <a:lnSpc>
                <a:spcPct val="150000"/>
              </a:lnSpc>
            </a:pPr>
            <a:r>
              <a:rPr lang="en-US" sz="1200" dirty="0"/>
              <a:t>Megawatt-hour </a:t>
            </a:r>
          </a:p>
          <a:p>
            <a:pPr>
              <a:lnSpc>
                <a:spcPct val="150000"/>
              </a:lnSpc>
            </a:pPr>
            <a:r>
              <a:rPr lang="en-US" sz="1200" dirty="0"/>
              <a:t>Natural gas </a:t>
            </a:r>
          </a:p>
          <a:p>
            <a:pPr>
              <a:lnSpc>
                <a:spcPct val="150000"/>
              </a:lnSpc>
            </a:pPr>
            <a:r>
              <a:rPr lang="en-US" sz="1200" dirty="0"/>
              <a:t>Net-Zero Industry Act </a:t>
            </a:r>
          </a:p>
          <a:p>
            <a:pPr>
              <a:lnSpc>
                <a:spcPct val="150000"/>
              </a:lnSpc>
            </a:pPr>
            <a:r>
              <a:rPr lang="en-US" sz="1200" dirty="0"/>
              <a:t>Net-zero emissions </a:t>
            </a:r>
          </a:p>
          <a:p>
            <a:pPr>
              <a:lnSpc>
                <a:spcPct val="150000"/>
              </a:lnSpc>
            </a:pPr>
            <a:r>
              <a:rPr lang="en-US" sz="1200" dirty="0"/>
              <a:t>Operations and maintenance </a:t>
            </a:r>
          </a:p>
          <a:p>
            <a:pPr>
              <a:lnSpc>
                <a:spcPct val="150000"/>
              </a:lnSpc>
            </a:pPr>
            <a:r>
              <a:rPr lang="en-US" sz="1200" dirty="0"/>
              <a:t>Office of the Auditor General</a:t>
            </a:r>
          </a:p>
          <a:p>
            <a:pPr>
              <a:lnSpc>
                <a:spcPct val="150000"/>
              </a:lnSpc>
            </a:pPr>
            <a:r>
              <a:rPr lang="en-US" sz="1200" dirty="0"/>
              <a:t>Onboard carbon capture and storage </a:t>
            </a:r>
          </a:p>
          <a:p>
            <a:pPr>
              <a:lnSpc>
                <a:spcPct val="150000"/>
              </a:lnSpc>
            </a:pPr>
            <a:r>
              <a:rPr lang="en-US" sz="1200" dirty="0"/>
              <a:t>Oil &amp; Gas Climate Initiative </a:t>
            </a:r>
          </a:p>
          <a:p>
            <a:pPr>
              <a:lnSpc>
                <a:spcPct val="150000"/>
              </a:lnSpc>
            </a:pPr>
            <a:r>
              <a:rPr lang="en-US" sz="1200" dirty="0"/>
              <a:t>Operating expenditure </a:t>
            </a:r>
          </a:p>
          <a:p>
            <a:pPr>
              <a:lnSpc>
                <a:spcPct val="150000"/>
              </a:lnSpc>
            </a:pPr>
            <a:r>
              <a:rPr lang="en-US" sz="1200" dirty="0"/>
              <a:t>Portland Cement Association </a:t>
            </a:r>
          </a:p>
          <a:p>
            <a:pPr>
              <a:lnSpc>
                <a:spcPct val="150000"/>
              </a:lnSpc>
            </a:pPr>
            <a:r>
              <a:rPr lang="en-US" sz="1200" dirty="0"/>
              <a:t>Pressure swing adsorption </a:t>
            </a:r>
          </a:p>
          <a:p>
            <a:pPr>
              <a:lnSpc>
                <a:spcPct val="150000"/>
              </a:lnSpc>
            </a:pPr>
            <a:r>
              <a:rPr lang="en-US" sz="1200" dirty="0"/>
              <a:t>Research and development </a:t>
            </a:r>
          </a:p>
          <a:p>
            <a:pPr>
              <a:lnSpc>
                <a:spcPct val="150000"/>
              </a:lnSpc>
            </a:pPr>
            <a:r>
              <a:rPr lang="en-US" sz="1200" dirty="0"/>
              <a:t>Solid direct air capture</a:t>
            </a:r>
          </a:p>
        </p:txBody>
      </p:sp>
      <p:sp>
        <p:nvSpPr>
          <p:cNvPr id="4" name="TextBox 3">
            <a:extLst>
              <a:ext uri="{FF2B5EF4-FFF2-40B4-BE49-F238E27FC236}">
                <a16:creationId xmlns:a16="http://schemas.microsoft.com/office/drawing/2014/main" id="{D0E77CCB-4E76-4242-9E56-9B90AF7E0F7B}"/>
              </a:ext>
            </a:extLst>
          </p:cNvPr>
          <p:cNvSpPr txBox="1"/>
          <p:nvPr/>
        </p:nvSpPr>
        <p:spPr bwMode="gray">
          <a:xfrm>
            <a:off x="4349420" y="1258288"/>
            <a:ext cx="1323099" cy="2254519"/>
          </a:xfrm>
          <a:prstGeom prst="rect">
            <a:avLst/>
          </a:prstGeom>
          <a:noFill/>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nSpc>
                <a:spcPct val="150000"/>
              </a:lnSpc>
            </a:pPr>
            <a:r>
              <a:rPr lang="en-US" sz="1200" b="1" dirty="0"/>
              <a:t>SMR </a:t>
            </a:r>
          </a:p>
          <a:p>
            <a:pPr>
              <a:lnSpc>
                <a:spcPct val="150000"/>
              </a:lnSpc>
            </a:pPr>
            <a:r>
              <a:rPr lang="en-US" sz="1200" b="1" dirty="0"/>
              <a:t>SRMS </a:t>
            </a:r>
          </a:p>
          <a:p>
            <a:pPr>
              <a:lnSpc>
                <a:spcPct val="150000"/>
              </a:lnSpc>
            </a:pPr>
            <a:r>
              <a:rPr lang="en-US" sz="1200" b="1" dirty="0"/>
              <a:t>TRL </a:t>
            </a:r>
          </a:p>
          <a:p>
            <a:pPr>
              <a:lnSpc>
                <a:spcPct val="150000"/>
              </a:lnSpc>
            </a:pPr>
            <a:r>
              <a:rPr lang="en-US" sz="1200" b="1" dirty="0"/>
              <a:t>TSO </a:t>
            </a:r>
          </a:p>
          <a:p>
            <a:pPr>
              <a:lnSpc>
                <a:spcPct val="150000"/>
              </a:lnSpc>
            </a:pPr>
            <a:r>
              <a:rPr lang="en-US" sz="1200" b="1" dirty="0"/>
              <a:t>TWh </a:t>
            </a:r>
          </a:p>
          <a:p>
            <a:pPr>
              <a:lnSpc>
                <a:spcPct val="150000"/>
              </a:lnSpc>
            </a:pPr>
            <a:r>
              <a:rPr lang="en-US" sz="1200" b="1" dirty="0"/>
              <a:t>USD </a:t>
            </a:r>
          </a:p>
          <a:p>
            <a:pPr>
              <a:lnSpc>
                <a:spcPct val="150000"/>
              </a:lnSpc>
            </a:pPr>
            <a:r>
              <a:rPr lang="en-US" sz="1200" b="1" dirty="0"/>
              <a:t>VCOM </a:t>
            </a:r>
          </a:p>
          <a:p>
            <a:pPr>
              <a:lnSpc>
                <a:spcPct val="150000"/>
              </a:lnSpc>
            </a:pPr>
            <a:r>
              <a:rPr lang="en-US" sz="1200" b="1" dirty="0"/>
              <a:t>WtE</a:t>
            </a:r>
          </a:p>
        </p:txBody>
      </p:sp>
      <p:sp>
        <p:nvSpPr>
          <p:cNvPr id="7" name="TextBox 6">
            <a:extLst>
              <a:ext uri="{FF2B5EF4-FFF2-40B4-BE49-F238E27FC236}">
                <a16:creationId xmlns:a16="http://schemas.microsoft.com/office/drawing/2014/main" id="{BED09C9C-2882-E5D1-17FA-93749130FC7A}"/>
              </a:ext>
            </a:extLst>
          </p:cNvPr>
          <p:cNvSpPr txBox="1"/>
          <p:nvPr/>
        </p:nvSpPr>
        <p:spPr bwMode="gray">
          <a:xfrm>
            <a:off x="5057045" y="1258288"/>
            <a:ext cx="9224939" cy="2254519"/>
          </a:xfrm>
          <a:prstGeom prst="rect">
            <a:avLst/>
          </a:prstGeom>
          <a:noFill/>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nSpc>
                <a:spcPct val="150000"/>
              </a:lnSpc>
            </a:pPr>
            <a:r>
              <a:rPr lang="en-US" sz="1200" dirty="0"/>
              <a:t>Steam methane reforming</a:t>
            </a:r>
          </a:p>
          <a:p>
            <a:pPr>
              <a:lnSpc>
                <a:spcPct val="150000"/>
              </a:lnSpc>
            </a:pPr>
            <a:r>
              <a:rPr lang="en-US" sz="1200" dirty="0"/>
              <a:t>Storage resource management system </a:t>
            </a:r>
          </a:p>
          <a:p>
            <a:pPr>
              <a:lnSpc>
                <a:spcPct val="150000"/>
              </a:lnSpc>
            </a:pPr>
            <a:r>
              <a:rPr lang="en-US" sz="1200" dirty="0"/>
              <a:t>Technology readiness level </a:t>
            </a:r>
          </a:p>
          <a:p>
            <a:pPr>
              <a:lnSpc>
                <a:spcPct val="150000"/>
              </a:lnSpc>
            </a:pPr>
            <a:r>
              <a:rPr lang="en-US" sz="1200" dirty="0"/>
              <a:t>Transmission system operator </a:t>
            </a:r>
          </a:p>
          <a:p>
            <a:pPr>
              <a:lnSpc>
                <a:spcPct val="150000"/>
              </a:lnSpc>
            </a:pPr>
            <a:r>
              <a:rPr lang="en-US" sz="1200" dirty="0"/>
              <a:t>Terawatt-hour</a:t>
            </a:r>
          </a:p>
          <a:p>
            <a:pPr>
              <a:lnSpc>
                <a:spcPct val="150000"/>
              </a:lnSpc>
            </a:pPr>
            <a:r>
              <a:rPr lang="en-US" sz="1200" dirty="0"/>
              <a:t>United States dollar </a:t>
            </a:r>
          </a:p>
          <a:p>
            <a:pPr>
              <a:lnSpc>
                <a:spcPct val="150000"/>
              </a:lnSpc>
            </a:pPr>
            <a:r>
              <a:rPr lang="en-US" sz="1200" dirty="0"/>
              <a:t>Voluntary carbon offsets market </a:t>
            </a:r>
          </a:p>
          <a:p>
            <a:pPr>
              <a:lnSpc>
                <a:spcPct val="150000"/>
              </a:lnSpc>
            </a:pPr>
            <a:r>
              <a:rPr lang="en-US" sz="1200" dirty="0"/>
              <a:t>Waste to energy</a:t>
            </a:r>
            <a:endParaRPr lang="en-US" sz="1200" dirty="0">
              <a:cs typeface="Arial"/>
            </a:endParaRPr>
          </a:p>
        </p:txBody>
      </p:sp>
    </p:spTree>
    <p:extLst>
      <p:ext uri="{BB962C8B-B14F-4D97-AF65-F5344CB8AC3E}">
        <p14:creationId xmlns:p14="http://schemas.microsoft.com/office/powerpoint/2010/main" val="17876227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MEKKOFORMATS" val="&lt;MekkoFormats&gt;&lt;NumberFormat DecimalSeparator=&quot;.&quot; ThousandSeparator=&quot;,&quot; NegativeNumberFormat=&quot;1&quot; /&gt;&lt;Font&gt;&lt;Output_Font_Name Default=&quot;Arial&quot; UsePPTTheme=&quot;True&quot; /&gt;&lt;/Font&gt;&lt;DateFormat CultureID=&quot;1033&quot; FormatString=&quot;M/d/yyyy&quot; /&gt;&lt;/MekkoFormats&gt;"/>
  <p:tag name="EE4P_STYLE_ID" val="39dcc26a-7131-49f4-a9eb-1c0521500c03"/>
  <p:tag name="DH_FLYSHEET_STYLE" val="1"/>
  <p:tag name="THINKCELLPRESENTATIONDONOTDELETE" val="&lt;?xml version=&quot;1.0&quot; encoding=&quot;UTF-16&quot; standalone=&quot;yes&quot;?&gt;&lt;root reqver=&quot;28224&quot;&gt;&lt;version val=&quot;35741&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d.&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6&quot;&gt;&lt;elem m_fUsage=&quot;3.45165191114815961271E+00&quot;&gt;&lt;m_msothmcolidx val=&quot;0&quot;/&gt;&lt;m_rgb r=&quot;50&quot; g=&quot;CC&quot; b=&quot;FF&quot;/&gt;&lt;/elem&gt;&lt;elem m_fUsage=&quot;2.60840173588184986997E+00&quot;&gt;&lt;m_msothmcolidx val=&quot;0&quot;/&gt;&lt;m_rgb r=&quot;00&quot; g=&quot;4E&quot; b=&quot;6D&quot;/&gt;&lt;/elem&gt;&lt;elem m_fUsage=&quot;1.70999999999999996447E+00&quot;&gt;&lt;m_msothmcolidx val=&quot;0&quot;/&gt;&lt;m_rgb r=&quot;00&quot; g=&quot;74&quot; b=&quot;A4&quot;/&gt;&lt;/elem&gt;&lt;elem m_fUsage=&quot;7.29000000000000092371E-01&quot;&gt;&lt;m_msothmcolidx val=&quot;0&quot;/&gt;&lt;m_rgb r=&quot;C2&quot; g=&quot;0C&quot; b=&quot;3E&quot;/&gt;&lt;/elem&gt;&lt;elem m_fUsage=&quot;2.56661826357868549930E-01&quot;&gt;&lt;m_msothmcolidx val=&quot;0&quot;/&gt;&lt;m_rgb r=&quot;14&quot; g=&quot;A4&quot; b=&quot;00&quot;/&gt;&lt;/elem&gt;&lt;elem m_fUsage=&quot;1.50094635296999207030E-01&quot;&gt;&lt;m_msothmcolidx val=&quot;0&quot;/&gt;&lt;m_rgb r=&quot;EA&quot; g=&quot;C4&quot; b=&quot;53&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kgbZoF5_T0VUhFu..EM4ew"/>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_iPRtXj28domr28gDgx1mw"/>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tbeRQo7jfBYGsM9SNwqF3bQ"/>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ortF9x8Pu5Dk5_mK6kZpqQ"/>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ZClKD3bNtuB4T0rlegn80A"/>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tUpdSHDuqLzlXNEOBLKnmLw"/>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ePMvIpDBwf1FDT1QFoZwiw"/>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txQuODO64o0xziZopvcjDvw"/>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tEiEVQPPBbd_He7vWg7L1oA"/>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tfKE2r1tIbm1ixt8.TyEEPw"/>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tUx20J5zIeS3lm1WJdsWKV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uD5rVhEi23PNrfbR2yrArA"/>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tATq.Xr54R1DWLkzu1qYRlw"/>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tW6p6u8USua8pJcLmWdm__g"/>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tTbnlwf9YdK65bbF1UGgKPw"/>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tkAt4NAN44GBOsBbmgs606w"/>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tJLJzxEoOkE4PkC_6VVLRIQ"/>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tryUSTL.SPnFHfurCw3wpvg"/>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tqlD2SDWKXFPASCLqdJlKuA"/>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t_rmCdkbtiCL8R8QK8VXIVw"/>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t9xbJWHXe7chLDwKC_SRFdg"/>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tEUtSLOvAttW.jJJmKumqu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KiHVLpP5UxHbDjguEUhM2w"/>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tFAl_oEU8z_KICB__O2G1og"/>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tIt.WGp9ELwt2omwLYQ35Yw"/>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tSj7jYozs4G._MbrNmHDBqw"/>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tjY7AJWzIi.KHXEqG2zHMBw"/>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t3XbQYzEL6HmiW5aQeKVINg"/>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tI2E3K1esPaisPQlLbHgPTw"/>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tMERKk4Pe20bZ7jINV1dt4w"/>
</p:tagLst>
</file>

<file path=ppt/tags/tag1027.xml><?xml version="1.0" encoding="utf-8"?>
<p:tagLst xmlns:a="http://schemas.openxmlformats.org/drawingml/2006/main" xmlns:r="http://schemas.openxmlformats.org/officeDocument/2006/relationships" xmlns:p="http://schemas.openxmlformats.org/presentationml/2006/main">
  <p:tag name="BTFPLAYOUTENABLED" val="0"/>
  <p:tag name="BTFPLAYOUTCOLUMNS" val="2"/>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9.xml><?xml version="1.0" encoding="utf-8"?>
<p:tagLst xmlns:a="http://schemas.openxmlformats.org/drawingml/2006/main" xmlns:r="http://schemas.openxmlformats.org/officeDocument/2006/relationships" xmlns:p="http://schemas.openxmlformats.org/presentationml/2006/main">
  <p:tag name="BTFPLAYOUTENABLED" val="1"/>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Pw7Ox9FoFAeKKJ8qRRUKRQ"/>
</p:tagLst>
</file>

<file path=ppt/tags/tag1030.xml><?xml version="1.0" encoding="utf-8"?>
<p:tagLst xmlns:a="http://schemas.openxmlformats.org/drawingml/2006/main" xmlns:r="http://schemas.openxmlformats.org/officeDocument/2006/relationships" xmlns:p="http://schemas.openxmlformats.org/presentationml/2006/main">
  <p:tag name="BTFPLAYOUTENABLED" val="1"/>
</p:tagLst>
</file>

<file path=ppt/tags/tag1031.xml><?xml version="1.0" encoding="utf-8"?>
<p:tagLst xmlns:a="http://schemas.openxmlformats.org/drawingml/2006/main" xmlns:r="http://schemas.openxmlformats.org/officeDocument/2006/relationships" xmlns:p="http://schemas.openxmlformats.org/presentationml/2006/main">
  <p:tag name="BTFPLAYOUTENABLED" val="1"/>
</p:tagLst>
</file>

<file path=ppt/tags/tag1032.xml><?xml version="1.0" encoding="utf-8"?>
<p:tagLst xmlns:a="http://schemas.openxmlformats.org/drawingml/2006/main" xmlns:r="http://schemas.openxmlformats.org/officeDocument/2006/relationships" xmlns:p="http://schemas.openxmlformats.org/presentationml/2006/main">
  <p:tag name="BTFPLAYOUTENABLED" val="1"/>
</p:tagLst>
</file>

<file path=ppt/tags/tag1033.xml><?xml version="1.0" encoding="utf-8"?>
<p:tagLst xmlns:a="http://schemas.openxmlformats.org/drawingml/2006/main" xmlns:r="http://schemas.openxmlformats.org/officeDocument/2006/relationships" xmlns:p="http://schemas.openxmlformats.org/presentationml/2006/main">
  <p:tag name="BTFPLAYOUTENABLED" val="1"/>
</p:tagLst>
</file>

<file path=ppt/tags/tag1034.xml><?xml version="1.0" encoding="utf-8"?>
<p:tagLst xmlns:a="http://schemas.openxmlformats.org/drawingml/2006/main" xmlns:r="http://schemas.openxmlformats.org/officeDocument/2006/relationships" xmlns:p="http://schemas.openxmlformats.org/presentationml/2006/main">
  <p:tag name="BTFPLAYOUTENABLED" val="1"/>
</p:tagLst>
</file>

<file path=ppt/tags/tag1035.xml><?xml version="1.0" encoding="utf-8"?>
<p:tagLst xmlns:a="http://schemas.openxmlformats.org/drawingml/2006/main" xmlns:r="http://schemas.openxmlformats.org/officeDocument/2006/relationships" xmlns:p="http://schemas.openxmlformats.org/presentationml/2006/main">
  <p:tag name="BTFPLAYOUTCOLUMNS" val="3"/>
  <p:tag name="BTFPLAYOUTENABLED" val="0"/>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7.xml><?xml version="1.0" encoding="utf-8"?>
<p:tagLst xmlns:a="http://schemas.openxmlformats.org/drawingml/2006/main" xmlns:r="http://schemas.openxmlformats.org/officeDocument/2006/relationships" xmlns:p="http://schemas.openxmlformats.org/presentationml/2006/main">
  <p:tag name="BTFPLAYOUTENABLED" val="1"/>
</p:tagLst>
</file>

<file path=ppt/tags/tag1038.xml><?xml version="1.0" encoding="utf-8"?>
<p:tagLst xmlns:a="http://schemas.openxmlformats.org/drawingml/2006/main" xmlns:r="http://schemas.openxmlformats.org/officeDocument/2006/relationships" xmlns:p="http://schemas.openxmlformats.org/presentationml/2006/main">
  <p:tag name="BTFPLAYOUTENABLED" val="1"/>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Sfxar.zryp1.4Fxw.QiBtg"/>
</p:tagLst>
</file>

<file path=ppt/tags/tag1040.xml><?xml version="1.0" encoding="utf-8"?>
<p:tagLst xmlns:a="http://schemas.openxmlformats.org/drawingml/2006/main" xmlns:r="http://schemas.openxmlformats.org/officeDocument/2006/relationships" xmlns:p="http://schemas.openxmlformats.org/presentationml/2006/main">
  <p:tag name="BTFPLAYOUTENABLED" val="1"/>
</p:tagLst>
</file>

<file path=ppt/tags/tag1041.xml><?xml version="1.0" encoding="utf-8"?>
<p:tagLst xmlns:a="http://schemas.openxmlformats.org/drawingml/2006/main" xmlns:r="http://schemas.openxmlformats.org/officeDocument/2006/relationships" xmlns:p="http://schemas.openxmlformats.org/presentationml/2006/main">
  <p:tag name="BTFPLAYOUTENABLED" val="1"/>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t2Zb6h1tOocXKq5WlH3L0fA"/>
</p:tagLst>
</file>

<file path=ppt/tags/tag1043.xml><?xml version="1.0" encoding="utf-8"?>
<p:tagLst xmlns:a="http://schemas.openxmlformats.org/drawingml/2006/main" xmlns:r="http://schemas.openxmlformats.org/officeDocument/2006/relationships" xmlns:p="http://schemas.openxmlformats.org/presentationml/2006/main">
  <p:tag name="THINKCELLSHAPEDONOTDELETE" val="tPUQlPtk6CDODrBV7ODViDQ"/>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tjih0aJag7vq.cCUsqCSnbA"/>
</p:tagLst>
</file>

<file path=ppt/tags/tag1045.xml><?xml version="1.0" encoding="utf-8"?>
<p:tagLst xmlns:a="http://schemas.openxmlformats.org/drawingml/2006/main" xmlns:r="http://schemas.openxmlformats.org/officeDocument/2006/relationships" xmlns:p="http://schemas.openxmlformats.org/presentationml/2006/main">
  <p:tag name="THINKCELLSHAPEDONOTDELETE" val="tiGDemgEPKzdUfJlRkY3rFA"/>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tuflY1ugwJ9jnVc._.jt38A"/>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tg2aBcMIUSYupQ_7p2tu09g"/>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tx8yAW5McACcgEi5255RE.g"/>
</p:tagLst>
</file>

<file path=ppt/tags/tag1049.xml><?xml version="1.0" encoding="utf-8"?>
<p:tagLst xmlns:a="http://schemas.openxmlformats.org/drawingml/2006/main" xmlns:r="http://schemas.openxmlformats.org/officeDocument/2006/relationships" xmlns:p="http://schemas.openxmlformats.org/presentationml/2006/main">
  <p:tag name="THINKCELLSHAPEDONOTDELETE" val="t3JXa.640HQZo86awrl6.K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1O.B089NI8QOrzfL2fnlTA"/>
</p:tagLst>
</file>

<file path=ppt/tags/tag1050.xml><?xml version="1.0" encoding="utf-8"?>
<p:tagLst xmlns:a="http://schemas.openxmlformats.org/drawingml/2006/main" xmlns:r="http://schemas.openxmlformats.org/officeDocument/2006/relationships" xmlns:p="http://schemas.openxmlformats.org/presentationml/2006/main">
  <p:tag name="THINKCELLSHAPEDONOTDELETE" val="t0Z9SbQMV3RwNsHrAiUTEHQ"/>
</p:tagLst>
</file>

<file path=ppt/tags/tag1051.xml><?xml version="1.0" encoding="utf-8"?>
<p:tagLst xmlns:a="http://schemas.openxmlformats.org/drawingml/2006/main" xmlns:r="http://schemas.openxmlformats.org/officeDocument/2006/relationships" xmlns:p="http://schemas.openxmlformats.org/presentationml/2006/main">
  <p:tag name="THINKCELLSHAPEDONOTDELETE" val="t_wmoa3K25fAULJC1fgRdWQ"/>
</p:tagLst>
</file>

<file path=ppt/tags/tag1052.xml><?xml version="1.0" encoding="utf-8"?>
<p:tagLst xmlns:a="http://schemas.openxmlformats.org/drawingml/2006/main" xmlns:r="http://schemas.openxmlformats.org/officeDocument/2006/relationships" xmlns:p="http://schemas.openxmlformats.org/presentationml/2006/main">
  <p:tag name="THINKCELLSHAPEDONOTDELETE" val="t8XliueeUT0fqwNURBJ8TjA"/>
</p:tagLst>
</file>

<file path=ppt/tags/tag1053.xml><?xml version="1.0" encoding="utf-8"?>
<p:tagLst xmlns:a="http://schemas.openxmlformats.org/drawingml/2006/main" xmlns:r="http://schemas.openxmlformats.org/officeDocument/2006/relationships" xmlns:p="http://schemas.openxmlformats.org/presentationml/2006/main">
  <p:tag name="THINKCELLSHAPEDONOTDELETE" val="tZ7cLrq37CgKlx_x0ZG7o8w"/>
</p:tagLst>
</file>

<file path=ppt/tags/tag1054.xml><?xml version="1.0" encoding="utf-8"?>
<p:tagLst xmlns:a="http://schemas.openxmlformats.org/drawingml/2006/main" xmlns:r="http://schemas.openxmlformats.org/officeDocument/2006/relationships" xmlns:p="http://schemas.openxmlformats.org/presentationml/2006/main">
  <p:tag name="THINKCELLSHAPEDONOTDELETE" val="tSyJMLJs_SRknr9WXnIcC1w"/>
</p:tagLst>
</file>

<file path=ppt/tags/tag1055.xml><?xml version="1.0" encoding="utf-8"?>
<p:tagLst xmlns:a="http://schemas.openxmlformats.org/drawingml/2006/main" xmlns:r="http://schemas.openxmlformats.org/officeDocument/2006/relationships" xmlns:p="http://schemas.openxmlformats.org/presentationml/2006/main">
  <p:tag name="THINKCELLSHAPEDONOTDELETE" val="t9iUx6BUA4Wk22egeaarEVw"/>
</p:tagLst>
</file>

<file path=ppt/tags/tag1056.xml><?xml version="1.0" encoding="utf-8"?>
<p:tagLst xmlns:a="http://schemas.openxmlformats.org/drawingml/2006/main" xmlns:r="http://schemas.openxmlformats.org/officeDocument/2006/relationships" xmlns:p="http://schemas.openxmlformats.org/presentationml/2006/main">
  <p:tag name="THINKCELLSHAPEDONOTDELETE" val="tRR3U0NtjOmIF8pZ3Yj2xbA"/>
</p:tagLst>
</file>

<file path=ppt/tags/tag1057.xml><?xml version="1.0" encoding="utf-8"?>
<p:tagLst xmlns:a="http://schemas.openxmlformats.org/drawingml/2006/main" xmlns:r="http://schemas.openxmlformats.org/officeDocument/2006/relationships" xmlns:p="http://schemas.openxmlformats.org/presentationml/2006/main">
  <p:tag name="THINKCELLSHAPEDONOTDELETE" val="tIvUHJmlk27mFRXn.9wKabg"/>
</p:tagLst>
</file>

<file path=ppt/tags/tag1058.xml><?xml version="1.0" encoding="utf-8"?>
<p:tagLst xmlns:a="http://schemas.openxmlformats.org/drawingml/2006/main" xmlns:r="http://schemas.openxmlformats.org/officeDocument/2006/relationships" xmlns:p="http://schemas.openxmlformats.org/presentationml/2006/main">
  <p:tag name="THINKCELLSHAPEDONOTDELETE" val="tCV3jlpXKz1CMWNpReh9_6A"/>
</p:tagLst>
</file>

<file path=ppt/tags/tag1059.xml><?xml version="1.0" encoding="utf-8"?>
<p:tagLst xmlns:a="http://schemas.openxmlformats.org/drawingml/2006/main" xmlns:r="http://schemas.openxmlformats.org/officeDocument/2006/relationships" xmlns:p="http://schemas.openxmlformats.org/presentationml/2006/main">
  <p:tag name="THINKCELLSHAPEDONOTDELETE" val="te89Sx1KnaQ6.li60vqqHQ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bFyWidli9HwWUpKrGeOfKw"/>
</p:tagLst>
</file>

<file path=ppt/tags/tag1060.xml><?xml version="1.0" encoding="utf-8"?>
<p:tagLst xmlns:a="http://schemas.openxmlformats.org/drawingml/2006/main" xmlns:r="http://schemas.openxmlformats.org/officeDocument/2006/relationships" xmlns:p="http://schemas.openxmlformats.org/presentationml/2006/main">
  <p:tag name="THINKCELLSHAPEDONOTDELETE" val="tDWkrw8cFa8wwGUJArtEosQ"/>
</p:tagLst>
</file>

<file path=ppt/tags/tag1061.xml><?xml version="1.0" encoding="utf-8"?>
<p:tagLst xmlns:a="http://schemas.openxmlformats.org/drawingml/2006/main" xmlns:r="http://schemas.openxmlformats.org/officeDocument/2006/relationships" xmlns:p="http://schemas.openxmlformats.org/presentationml/2006/main">
  <p:tag name="THINKCELLSHAPEDONOTDELETE" val="twjV1gAXReg5KT3Afuj8yYQ"/>
</p:tagLst>
</file>

<file path=ppt/tags/tag1062.xml><?xml version="1.0" encoding="utf-8"?>
<p:tagLst xmlns:a="http://schemas.openxmlformats.org/drawingml/2006/main" xmlns:r="http://schemas.openxmlformats.org/officeDocument/2006/relationships" xmlns:p="http://schemas.openxmlformats.org/presentationml/2006/main">
  <p:tag name="THINKCELLSHAPEDONOTDELETE" val="t3YtZ3Hi3SMj9CuKvCZ9tlg"/>
</p:tagLst>
</file>

<file path=ppt/tags/tag1063.xml><?xml version="1.0" encoding="utf-8"?>
<p:tagLst xmlns:a="http://schemas.openxmlformats.org/drawingml/2006/main" xmlns:r="http://schemas.openxmlformats.org/officeDocument/2006/relationships" xmlns:p="http://schemas.openxmlformats.org/presentationml/2006/main">
  <p:tag name="THINKCELLSHAPEDONOTDELETE" val="trBroQAS6P3hjPKXF3UpTBQ"/>
</p:tagLst>
</file>

<file path=ppt/tags/tag1064.xml><?xml version="1.0" encoding="utf-8"?>
<p:tagLst xmlns:a="http://schemas.openxmlformats.org/drawingml/2006/main" xmlns:r="http://schemas.openxmlformats.org/officeDocument/2006/relationships" xmlns:p="http://schemas.openxmlformats.org/presentationml/2006/main">
  <p:tag name="THINKCELLSHAPEDONOTDELETE" val="tkhAWHxU_sM9i5i7o.jUoLw"/>
</p:tagLst>
</file>

<file path=ppt/tags/tag1065.xml><?xml version="1.0" encoding="utf-8"?>
<p:tagLst xmlns:a="http://schemas.openxmlformats.org/drawingml/2006/main" xmlns:r="http://schemas.openxmlformats.org/officeDocument/2006/relationships" xmlns:p="http://schemas.openxmlformats.org/presentationml/2006/main">
  <p:tag name="THINKCELLSHAPEDONOTDELETE" val="tpbcv40ZqPyRMISABfOM8Ig"/>
</p:tagLst>
</file>

<file path=ppt/tags/tag1066.xml><?xml version="1.0" encoding="utf-8"?>
<p:tagLst xmlns:a="http://schemas.openxmlformats.org/drawingml/2006/main" xmlns:r="http://schemas.openxmlformats.org/officeDocument/2006/relationships" xmlns:p="http://schemas.openxmlformats.org/presentationml/2006/main">
  <p:tag name="THINKCELLSHAPEDONOTDELETE" val="tiAkIRRkEncyYp79..TRCdA"/>
</p:tagLst>
</file>

<file path=ppt/tags/tag1067.xml><?xml version="1.0" encoding="utf-8"?>
<p:tagLst xmlns:a="http://schemas.openxmlformats.org/drawingml/2006/main" xmlns:r="http://schemas.openxmlformats.org/officeDocument/2006/relationships" xmlns:p="http://schemas.openxmlformats.org/presentationml/2006/main">
  <p:tag name="THINKCELLSHAPEDONOTDELETE" val="t8lCRasnFRZh.bjGbdilwdA"/>
</p:tagLst>
</file>

<file path=ppt/tags/tag1068.xml><?xml version="1.0" encoding="utf-8"?>
<p:tagLst xmlns:a="http://schemas.openxmlformats.org/drawingml/2006/main" xmlns:r="http://schemas.openxmlformats.org/officeDocument/2006/relationships" xmlns:p="http://schemas.openxmlformats.org/presentationml/2006/main">
  <p:tag name="THINKCELLSHAPEDONOTDELETE" val="tPe1L.fATOHvjq_jGCz4mFA"/>
</p:tagLst>
</file>

<file path=ppt/tags/tag1069.xml><?xml version="1.0" encoding="utf-8"?>
<p:tagLst xmlns:a="http://schemas.openxmlformats.org/drawingml/2006/main" xmlns:r="http://schemas.openxmlformats.org/officeDocument/2006/relationships" xmlns:p="http://schemas.openxmlformats.org/presentationml/2006/main">
  <p:tag name="THINKCELLSHAPEDONOTDELETE" val="tWyRKSdNuwGKJGxbUwXcZX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ng8ucLnAeZFoeqSEFWJ9qw"/>
</p:tagLst>
</file>

<file path=ppt/tags/tag1070.xml><?xml version="1.0" encoding="utf-8"?>
<p:tagLst xmlns:a="http://schemas.openxmlformats.org/drawingml/2006/main" xmlns:r="http://schemas.openxmlformats.org/officeDocument/2006/relationships" xmlns:p="http://schemas.openxmlformats.org/presentationml/2006/main">
  <p:tag name="THINKCELLSHAPEDONOTDELETE" val="t7EC8Zi.Y77WpGfgiDFjTiw"/>
</p:tagLst>
</file>

<file path=ppt/tags/tag1071.xml><?xml version="1.0" encoding="utf-8"?>
<p:tagLst xmlns:a="http://schemas.openxmlformats.org/drawingml/2006/main" xmlns:r="http://schemas.openxmlformats.org/officeDocument/2006/relationships" xmlns:p="http://schemas.openxmlformats.org/presentationml/2006/main">
  <p:tag name="THINKCELLSHAPEDONOTDELETE" val="tXlK0PMHDV9Xbwqt4wCF8CQ"/>
</p:tagLst>
</file>

<file path=ppt/tags/tag1072.xml><?xml version="1.0" encoding="utf-8"?>
<p:tagLst xmlns:a="http://schemas.openxmlformats.org/drawingml/2006/main" xmlns:r="http://schemas.openxmlformats.org/officeDocument/2006/relationships" xmlns:p="http://schemas.openxmlformats.org/presentationml/2006/main">
  <p:tag name="THINKCELLSHAPEDONOTDELETE" val="tG1ra1X9bNEHqtQ9z09wmMw"/>
</p:tagLst>
</file>

<file path=ppt/tags/tag1073.xml><?xml version="1.0" encoding="utf-8"?>
<p:tagLst xmlns:a="http://schemas.openxmlformats.org/drawingml/2006/main" xmlns:r="http://schemas.openxmlformats.org/officeDocument/2006/relationships" xmlns:p="http://schemas.openxmlformats.org/presentationml/2006/main">
  <p:tag name="THINKCELLSHAPEDONOTDELETE" val="trNR.mBH1yHgxH7Oz31nsPA"/>
</p:tagLst>
</file>

<file path=ppt/tags/tag1074.xml><?xml version="1.0" encoding="utf-8"?>
<p:tagLst xmlns:a="http://schemas.openxmlformats.org/drawingml/2006/main" xmlns:r="http://schemas.openxmlformats.org/officeDocument/2006/relationships" xmlns:p="http://schemas.openxmlformats.org/presentationml/2006/main">
  <p:tag name="THINKCELLSHAPEDONOTDELETE" val="tgJqDT0XGdGiGi7JBkIOdaw"/>
</p:tagLst>
</file>

<file path=ppt/tags/tag1075.xml><?xml version="1.0" encoding="utf-8"?>
<p:tagLst xmlns:a="http://schemas.openxmlformats.org/drawingml/2006/main" xmlns:r="http://schemas.openxmlformats.org/officeDocument/2006/relationships" xmlns:p="http://schemas.openxmlformats.org/presentationml/2006/main">
  <p:tag name="THINKCELLSHAPEDONOTDELETE" val="th9uQ9So.xX_3C5n3iKiiBQ"/>
</p:tagLst>
</file>

<file path=ppt/tags/tag1076.xml><?xml version="1.0" encoding="utf-8"?>
<p:tagLst xmlns:a="http://schemas.openxmlformats.org/drawingml/2006/main" xmlns:r="http://schemas.openxmlformats.org/officeDocument/2006/relationships" xmlns:p="http://schemas.openxmlformats.org/presentationml/2006/main">
  <p:tag name="THINKCELLSHAPEDONOTDELETE" val="tjJ_6LmoZSDBFeXgecmzbOQ"/>
</p:tagLst>
</file>

<file path=ppt/tags/tag1077.xml><?xml version="1.0" encoding="utf-8"?>
<p:tagLst xmlns:a="http://schemas.openxmlformats.org/drawingml/2006/main" xmlns:r="http://schemas.openxmlformats.org/officeDocument/2006/relationships" xmlns:p="http://schemas.openxmlformats.org/presentationml/2006/main">
  <p:tag name="THINKCELLSHAPEDONOTDELETE" val="tVWUXDH1ZTL9syikgVLKwzQ"/>
</p:tagLst>
</file>

<file path=ppt/tags/tag1078.xml><?xml version="1.0" encoding="utf-8"?>
<p:tagLst xmlns:a="http://schemas.openxmlformats.org/drawingml/2006/main" xmlns:r="http://schemas.openxmlformats.org/officeDocument/2006/relationships" xmlns:p="http://schemas.openxmlformats.org/presentationml/2006/main">
  <p:tag name="THINKCELLSHAPEDONOTDELETE" val="tSlVMhMjLPubVAG76DVJaNg"/>
</p:tagLst>
</file>

<file path=ppt/tags/tag1079.xml><?xml version="1.0" encoding="utf-8"?>
<p:tagLst xmlns:a="http://schemas.openxmlformats.org/drawingml/2006/main" xmlns:r="http://schemas.openxmlformats.org/officeDocument/2006/relationships" xmlns:p="http://schemas.openxmlformats.org/presentationml/2006/main">
  <p:tag name="THINKCELLSHAPEDONOTDELETE" val="tcT9lfegk7J7FLYhhJ4oK_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edciOzT2skZw_5wUsmLULg"/>
</p:tagLst>
</file>

<file path=ppt/tags/tag1080.xml><?xml version="1.0" encoding="utf-8"?>
<p:tagLst xmlns:a="http://schemas.openxmlformats.org/drawingml/2006/main" xmlns:r="http://schemas.openxmlformats.org/officeDocument/2006/relationships" xmlns:p="http://schemas.openxmlformats.org/presentationml/2006/main">
  <p:tag name="THINKCELLSHAPEDONOTDELETE" val="tp33784qdZtU.UI.4Qk5lwg"/>
</p:tagLst>
</file>

<file path=ppt/tags/tag1081.xml><?xml version="1.0" encoding="utf-8"?>
<p:tagLst xmlns:a="http://schemas.openxmlformats.org/drawingml/2006/main" xmlns:r="http://schemas.openxmlformats.org/officeDocument/2006/relationships" xmlns:p="http://schemas.openxmlformats.org/presentationml/2006/main">
  <p:tag name="BTFPLAYOUTENABLED" val="0"/>
  <p:tag name="BTFPLAYOUTCOLUMNS" val="3"/>
</p:tagLst>
</file>

<file path=ppt/tags/tag10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3.xml><?xml version="1.0" encoding="utf-8"?>
<p:tagLst xmlns:a="http://schemas.openxmlformats.org/drawingml/2006/main" xmlns:r="http://schemas.openxmlformats.org/officeDocument/2006/relationships" xmlns:p="http://schemas.openxmlformats.org/presentationml/2006/main">
  <p:tag name="BTFPLAYOUTENABLED" val="1"/>
</p:tagLst>
</file>

<file path=ppt/tags/tag1084.xml><?xml version="1.0" encoding="utf-8"?>
<p:tagLst xmlns:a="http://schemas.openxmlformats.org/drawingml/2006/main" xmlns:r="http://schemas.openxmlformats.org/officeDocument/2006/relationships" xmlns:p="http://schemas.openxmlformats.org/presentationml/2006/main">
  <p:tag name="THINKCELLSHAPEDONOTDELETE" val="tUURCI_NappCol4da0MbVOg"/>
</p:tagLst>
</file>

<file path=ppt/tags/tag1085.xml><?xml version="1.0" encoding="utf-8"?>
<p:tagLst xmlns:a="http://schemas.openxmlformats.org/drawingml/2006/main" xmlns:r="http://schemas.openxmlformats.org/officeDocument/2006/relationships" xmlns:p="http://schemas.openxmlformats.org/presentationml/2006/main">
  <p:tag name="THINKCELLSHAPEDONOTDELETE" val="tZjornGDJTG8sUlWdTJ68JQ"/>
</p:tagLst>
</file>

<file path=ppt/tags/tag1086.xml><?xml version="1.0" encoding="utf-8"?>
<p:tagLst xmlns:a="http://schemas.openxmlformats.org/drawingml/2006/main" xmlns:r="http://schemas.openxmlformats.org/officeDocument/2006/relationships" xmlns:p="http://schemas.openxmlformats.org/presentationml/2006/main">
  <p:tag name="THINKCELLSHAPEDONOTDELETE" val="t3hHN_W6W8oz1c1xpoZ_RyA"/>
</p:tagLst>
</file>

<file path=ppt/tags/tag1087.xml><?xml version="1.0" encoding="utf-8"?>
<p:tagLst xmlns:a="http://schemas.openxmlformats.org/drawingml/2006/main" xmlns:r="http://schemas.openxmlformats.org/officeDocument/2006/relationships" xmlns:p="http://schemas.openxmlformats.org/presentationml/2006/main">
  <p:tag name="THINKCELLSHAPEDONOTDELETE" val="tXlo8XEQyAfiygNgiVjbYDg"/>
</p:tagLst>
</file>

<file path=ppt/tags/tag1088.xml><?xml version="1.0" encoding="utf-8"?>
<p:tagLst xmlns:a="http://schemas.openxmlformats.org/drawingml/2006/main" xmlns:r="http://schemas.openxmlformats.org/officeDocument/2006/relationships" xmlns:p="http://schemas.openxmlformats.org/presentationml/2006/main">
  <p:tag name="THINKCELLSHAPEDONOTDELETE" val="tT0n.0uyqh.dYq63AvVYsgg"/>
</p:tagLst>
</file>

<file path=ppt/tags/tag1089.xml><?xml version="1.0" encoding="utf-8"?>
<p:tagLst xmlns:a="http://schemas.openxmlformats.org/drawingml/2006/main" xmlns:r="http://schemas.openxmlformats.org/officeDocument/2006/relationships" xmlns:p="http://schemas.openxmlformats.org/presentationml/2006/main">
  <p:tag name="THINKCELLSHAPEDONOTDELETE" val="tceFLgbBrAthxLdRBATBeD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qRdekxMSANu0Kag8gm35PA"/>
</p:tagLst>
</file>

<file path=ppt/tags/tag1090.xml><?xml version="1.0" encoding="utf-8"?>
<p:tagLst xmlns:a="http://schemas.openxmlformats.org/drawingml/2006/main" xmlns:r="http://schemas.openxmlformats.org/officeDocument/2006/relationships" xmlns:p="http://schemas.openxmlformats.org/presentationml/2006/main">
  <p:tag name="THINKCELLSHAPEDONOTDELETE" val="tyIJB7rRXYHb_mXJjQPCUiQ"/>
</p:tagLst>
</file>

<file path=ppt/tags/tag1091.xml><?xml version="1.0" encoding="utf-8"?>
<p:tagLst xmlns:a="http://schemas.openxmlformats.org/drawingml/2006/main" xmlns:r="http://schemas.openxmlformats.org/officeDocument/2006/relationships" xmlns:p="http://schemas.openxmlformats.org/presentationml/2006/main">
  <p:tag name="THINKCELLSHAPEDONOTDELETE" val="t0HkIrejiBIt0dJlLxYOJ6Q"/>
</p:tagLst>
</file>

<file path=ppt/tags/tag1092.xml><?xml version="1.0" encoding="utf-8"?>
<p:tagLst xmlns:a="http://schemas.openxmlformats.org/drawingml/2006/main" xmlns:r="http://schemas.openxmlformats.org/officeDocument/2006/relationships" xmlns:p="http://schemas.openxmlformats.org/presentationml/2006/main">
  <p:tag name="THINKCELLSHAPEDONOTDELETE" val="tziaSYt1W5RH36aPfwID3Eg"/>
</p:tagLst>
</file>

<file path=ppt/tags/tag1093.xml><?xml version="1.0" encoding="utf-8"?>
<p:tagLst xmlns:a="http://schemas.openxmlformats.org/drawingml/2006/main" xmlns:r="http://schemas.openxmlformats.org/officeDocument/2006/relationships" xmlns:p="http://schemas.openxmlformats.org/presentationml/2006/main">
  <p:tag name="THINKCELLSHAPEDONOTDELETE" val="tBZopPef7E84Bn4nRqDMG2w"/>
</p:tagLst>
</file>

<file path=ppt/tags/tag1094.xml><?xml version="1.0" encoding="utf-8"?>
<p:tagLst xmlns:a="http://schemas.openxmlformats.org/drawingml/2006/main" xmlns:r="http://schemas.openxmlformats.org/officeDocument/2006/relationships" xmlns:p="http://schemas.openxmlformats.org/presentationml/2006/main">
  <p:tag name="THINKCELLSHAPEDONOTDELETE" val="t46mIOTMntYXaafvDp5NMYA"/>
</p:tagLst>
</file>

<file path=ppt/tags/tag1095.xml><?xml version="1.0" encoding="utf-8"?>
<p:tagLst xmlns:a="http://schemas.openxmlformats.org/drawingml/2006/main" xmlns:r="http://schemas.openxmlformats.org/officeDocument/2006/relationships" xmlns:p="http://schemas.openxmlformats.org/presentationml/2006/main">
  <p:tag name="THINKCELLSHAPEDONOTDELETE" val="t_vqJamb7G.yBHkma6GCKBA"/>
</p:tagLst>
</file>

<file path=ppt/tags/tag1096.xml><?xml version="1.0" encoding="utf-8"?>
<p:tagLst xmlns:a="http://schemas.openxmlformats.org/drawingml/2006/main" xmlns:r="http://schemas.openxmlformats.org/officeDocument/2006/relationships" xmlns:p="http://schemas.openxmlformats.org/presentationml/2006/main">
  <p:tag name="BTFPLAYOUTENABLED" val="1"/>
</p:tagLst>
</file>

<file path=ppt/tags/tag1097.xml><?xml version="1.0" encoding="utf-8"?>
<p:tagLst xmlns:a="http://schemas.openxmlformats.org/drawingml/2006/main" xmlns:r="http://schemas.openxmlformats.org/officeDocument/2006/relationships" xmlns:p="http://schemas.openxmlformats.org/presentationml/2006/main">
  <p:tag name="BTFPLAYOUTENABLED" val="0"/>
  <p:tag name="BTFPLAYOUTCOLUMNS" val="3"/>
</p:tagLst>
</file>

<file path=ppt/tags/tag10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9.xml><?xml version="1.0" encoding="utf-8"?>
<p:tagLst xmlns:a="http://schemas.openxmlformats.org/drawingml/2006/main" xmlns:r="http://schemas.openxmlformats.org/officeDocument/2006/relationships" xmlns:p="http://schemas.openxmlformats.org/presentationml/2006/main">
  <p:tag name="BTFPLAYOUTENABLED" val="1"/>
</p:tagLst>
</file>

<file path=ppt/tags/tag11.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IC9IL7N_qsZ2X.xEYH2DQ"/>
</p:tagLst>
</file>

<file path=ppt/tags/tag1100.xml><?xml version="1.0" encoding="utf-8"?>
<p:tagLst xmlns:a="http://schemas.openxmlformats.org/drawingml/2006/main" xmlns:r="http://schemas.openxmlformats.org/officeDocument/2006/relationships" xmlns:p="http://schemas.openxmlformats.org/presentationml/2006/main">
  <p:tag name="BTFPLAYOUTENABLED" val="1"/>
</p:tagLst>
</file>

<file path=ppt/tags/tag1101.xml><?xml version="1.0" encoding="utf-8"?>
<p:tagLst xmlns:a="http://schemas.openxmlformats.org/drawingml/2006/main" xmlns:r="http://schemas.openxmlformats.org/officeDocument/2006/relationships" xmlns:p="http://schemas.openxmlformats.org/presentationml/2006/main">
  <p:tag name="BTFPLAYOUTENABLED" val="1"/>
</p:tagLst>
</file>

<file path=ppt/tags/tag1102.xml><?xml version="1.0" encoding="utf-8"?>
<p:tagLst xmlns:a="http://schemas.openxmlformats.org/drawingml/2006/main" xmlns:r="http://schemas.openxmlformats.org/officeDocument/2006/relationships" xmlns:p="http://schemas.openxmlformats.org/presentationml/2006/main">
  <p:tag name="BTFPLAYOUTENABLED" val="1"/>
</p:tagLst>
</file>

<file path=ppt/tags/tag1103.xml><?xml version="1.0" encoding="utf-8"?>
<p:tagLst xmlns:a="http://schemas.openxmlformats.org/drawingml/2006/main" xmlns:r="http://schemas.openxmlformats.org/officeDocument/2006/relationships" xmlns:p="http://schemas.openxmlformats.org/presentationml/2006/main">
  <p:tag name="BTFPLAYOUTENABLED" val="1"/>
</p:tagLst>
</file>

<file path=ppt/tags/tag1104.xml><?xml version="1.0" encoding="utf-8"?>
<p:tagLst xmlns:a="http://schemas.openxmlformats.org/drawingml/2006/main" xmlns:r="http://schemas.openxmlformats.org/officeDocument/2006/relationships" xmlns:p="http://schemas.openxmlformats.org/presentationml/2006/main">
  <p:tag name="BTFPLAYOUTENABLED" val="1"/>
</p:tagLst>
</file>

<file path=ppt/tags/tag1105.xml><?xml version="1.0" encoding="utf-8"?>
<p:tagLst xmlns:a="http://schemas.openxmlformats.org/drawingml/2006/main" xmlns:r="http://schemas.openxmlformats.org/officeDocument/2006/relationships" xmlns:p="http://schemas.openxmlformats.org/presentationml/2006/main">
  <p:tag name="BTFPLAYOUTENABLED" val="1"/>
</p:tagLst>
</file>

<file path=ppt/tags/tag1106.xml><?xml version="1.0" encoding="utf-8"?>
<p:tagLst xmlns:a="http://schemas.openxmlformats.org/drawingml/2006/main" xmlns:r="http://schemas.openxmlformats.org/officeDocument/2006/relationships" xmlns:p="http://schemas.openxmlformats.org/presentationml/2006/main">
  <p:tag name="BTFPLAYOUTENABLED" val="1"/>
</p:tagLst>
</file>

<file path=ppt/tags/tag1107.xml><?xml version="1.0" encoding="utf-8"?>
<p:tagLst xmlns:a="http://schemas.openxmlformats.org/drawingml/2006/main" xmlns:r="http://schemas.openxmlformats.org/officeDocument/2006/relationships" xmlns:p="http://schemas.openxmlformats.org/presentationml/2006/main">
  <p:tag name="BTFPLAYOUTENABLED" val="1"/>
</p:tagLst>
</file>

<file path=ppt/tags/tag1108.xml><?xml version="1.0" encoding="utf-8"?>
<p:tagLst xmlns:a="http://schemas.openxmlformats.org/drawingml/2006/main" xmlns:r="http://schemas.openxmlformats.org/officeDocument/2006/relationships" xmlns:p="http://schemas.openxmlformats.org/presentationml/2006/main">
  <p:tag name="BTFPLAYOUTENABLED" val="0"/>
  <p:tag name="BTFPLAYOUTCOLUMNS" val="2"/>
</p:tagLst>
</file>

<file path=ppt/tags/tag1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UohEDH0PX9eCCaGSHwkoKw"/>
</p:tagLst>
</file>

<file path=ppt/tags/tag1110.xml><?xml version="1.0" encoding="utf-8"?>
<p:tagLst xmlns:a="http://schemas.openxmlformats.org/drawingml/2006/main" xmlns:r="http://schemas.openxmlformats.org/officeDocument/2006/relationships" xmlns:p="http://schemas.openxmlformats.org/presentationml/2006/main">
  <p:tag name="BTFPLAYOUTENABLED" val="1"/>
</p:tagLst>
</file>

<file path=ppt/tags/tag1111.xml><?xml version="1.0" encoding="utf-8"?>
<p:tagLst xmlns:a="http://schemas.openxmlformats.org/drawingml/2006/main" xmlns:r="http://schemas.openxmlformats.org/officeDocument/2006/relationships" xmlns:p="http://schemas.openxmlformats.org/presentationml/2006/main">
  <p:tag name="BTFPLAYOUTENABLED" val="1"/>
</p:tagLst>
</file>

<file path=ppt/tags/tag1112.xml><?xml version="1.0" encoding="utf-8"?>
<p:tagLst xmlns:a="http://schemas.openxmlformats.org/drawingml/2006/main" xmlns:r="http://schemas.openxmlformats.org/officeDocument/2006/relationships" xmlns:p="http://schemas.openxmlformats.org/presentationml/2006/main">
  <p:tag name="BTFPLAYOUTENABLED" val="1"/>
</p:tagLst>
</file>

<file path=ppt/tags/tag1113.xml><?xml version="1.0" encoding="utf-8"?>
<p:tagLst xmlns:a="http://schemas.openxmlformats.org/drawingml/2006/main" xmlns:r="http://schemas.openxmlformats.org/officeDocument/2006/relationships" xmlns:p="http://schemas.openxmlformats.org/presentationml/2006/main">
  <p:tag name="BTFPLAYOUTENABLED" val="1"/>
</p:tagLst>
</file>

<file path=ppt/tags/tag1114.xml><?xml version="1.0" encoding="utf-8"?>
<p:tagLst xmlns:a="http://schemas.openxmlformats.org/drawingml/2006/main" xmlns:r="http://schemas.openxmlformats.org/officeDocument/2006/relationships" xmlns:p="http://schemas.openxmlformats.org/presentationml/2006/main">
  <p:tag name="BTFPLAYOUTENABLED" val="1"/>
</p:tagLst>
</file>

<file path=ppt/tags/tag1115.xml><?xml version="1.0" encoding="utf-8"?>
<p:tagLst xmlns:a="http://schemas.openxmlformats.org/drawingml/2006/main" xmlns:r="http://schemas.openxmlformats.org/officeDocument/2006/relationships" xmlns:p="http://schemas.openxmlformats.org/presentationml/2006/main">
  <p:tag name="BTFPLAYOUTENABLED" val="1"/>
</p:tagLst>
</file>

<file path=ppt/tags/tag1116.xml><?xml version="1.0" encoding="utf-8"?>
<p:tagLst xmlns:a="http://schemas.openxmlformats.org/drawingml/2006/main" xmlns:r="http://schemas.openxmlformats.org/officeDocument/2006/relationships" xmlns:p="http://schemas.openxmlformats.org/presentationml/2006/main">
  <p:tag name="BTFPLAYOUTENABLED" val="0"/>
  <p:tag name="BTFPLAYOUTCOLUMNS" val="2"/>
</p:tagLst>
</file>

<file path=ppt/tags/tag1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8.xml><?xml version="1.0" encoding="utf-8"?>
<p:tagLst xmlns:a="http://schemas.openxmlformats.org/drawingml/2006/main" xmlns:r="http://schemas.openxmlformats.org/officeDocument/2006/relationships" xmlns:p="http://schemas.openxmlformats.org/presentationml/2006/main">
  <p:tag name="BTFPLAYOUTENABLED" val="1"/>
</p:tagLst>
</file>

<file path=ppt/tags/tag1119.xml><?xml version="1.0" encoding="utf-8"?>
<p:tagLst xmlns:a="http://schemas.openxmlformats.org/drawingml/2006/main" xmlns:r="http://schemas.openxmlformats.org/officeDocument/2006/relationships" xmlns:p="http://schemas.openxmlformats.org/presentationml/2006/main">
  <p:tag name="BTFPLAYOUTENABLED" val="1"/>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44GV_ugzDFwFK2uN7IBXfg"/>
</p:tagLst>
</file>

<file path=ppt/tags/tag1120.xml><?xml version="1.0" encoding="utf-8"?>
<p:tagLst xmlns:a="http://schemas.openxmlformats.org/drawingml/2006/main" xmlns:r="http://schemas.openxmlformats.org/officeDocument/2006/relationships" xmlns:p="http://schemas.openxmlformats.org/presentationml/2006/main">
  <p:tag name="BTFPLAYOUTENABLED" val="1"/>
</p:tagLst>
</file>

<file path=ppt/tags/tag1121.xml><?xml version="1.0" encoding="utf-8"?>
<p:tagLst xmlns:a="http://schemas.openxmlformats.org/drawingml/2006/main" xmlns:r="http://schemas.openxmlformats.org/officeDocument/2006/relationships" xmlns:p="http://schemas.openxmlformats.org/presentationml/2006/main">
  <p:tag name="BTFPLAYOUTENABLED" val="1"/>
</p:tagLst>
</file>

<file path=ppt/tags/tag1122.xml><?xml version="1.0" encoding="utf-8"?>
<p:tagLst xmlns:a="http://schemas.openxmlformats.org/drawingml/2006/main" xmlns:r="http://schemas.openxmlformats.org/officeDocument/2006/relationships" xmlns:p="http://schemas.openxmlformats.org/presentationml/2006/main">
  <p:tag name="BTFPLAYOUTENABLED" val="1"/>
</p:tagLst>
</file>

<file path=ppt/tags/tag1123.xml><?xml version="1.0" encoding="utf-8"?>
<p:tagLst xmlns:a="http://schemas.openxmlformats.org/drawingml/2006/main" xmlns:r="http://schemas.openxmlformats.org/officeDocument/2006/relationships" xmlns:p="http://schemas.openxmlformats.org/presentationml/2006/main">
  <p:tag name="BTFPLAYOUTENABLED" val="1"/>
</p:tagLst>
</file>

<file path=ppt/tags/tag1124.xml><?xml version="1.0" encoding="utf-8"?>
<p:tagLst xmlns:a="http://schemas.openxmlformats.org/drawingml/2006/main" xmlns:r="http://schemas.openxmlformats.org/officeDocument/2006/relationships" xmlns:p="http://schemas.openxmlformats.org/presentationml/2006/main">
  <p:tag name="BTFPLAYOUTENABLED" val="0"/>
  <p:tag name="BTFPLAYOUTCOLUMNS" val="3"/>
</p:tagLst>
</file>

<file path=ppt/tags/tag1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6.xml><?xml version="1.0" encoding="utf-8"?>
<p:tagLst xmlns:a="http://schemas.openxmlformats.org/drawingml/2006/main" xmlns:r="http://schemas.openxmlformats.org/officeDocument/2006/relationships" xmlns:p="http://schemas.openxmlformats.org/presentationml/2006/main">
  <p:tag name="BTFPLAYOUTENABLED" val="1"/>
</p:tagLst>
</file>

<file path=ppt/tags/tag1127.xml><?xml version="1.0" encoding="utf-8"?>
<p:tagLst xmlns:a="http://schemas.openxmlformats.org/drawingml/2006/main" xmlns:r="http://schemas.openxmlformats.org/officeDocument/2006/relationships" xmlns:p="http://schemas.openxmlformats.org/presentationml/2006/main">
  <p:tag name="BTFPLAYOUTENABLED" val="0"/>
  <p:tag name="BTFPLAYOUTCOLUMNS" val="3"/>
</p:tagLst>
</file>

<file path=ppt/tags/tag1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9.xml><?xml version="1.0" encoding="utf-8"?>
<p:tagLst xmlns:a="http://schemas.openxmlformats.org/drawingml/2006/main" xmlns:r="http://schemas.openxmlformats.org/officeDocument/2006/relationships" xmlns:p="http://schemas.openxmlformats.org/presentationml/2006/main">
  <p:tag name="BTFPLAYOUTENABLED" val="1"/>
</p:tagLst>
</file>

<file path=ppt/tags/tag113.xml><?xml version="1.0" encoding="utf-8"?>
<p:tagLst xmlns:a="http://schemas.openxmlformats.org/drawingml/2006/main" xmlns:r="http://schemas.openxmlformats.org/officeDocument/2006/relationships" xmlns:p="http://schemas.openxmlformats.org/presentationml/2006/main">
  <p:tag name="BTFPLAYOUTENABLED" val="1"/>
</p:tagLst>
</file>

<file path=ppt/tags/tag1130.xml><?xml version="1.0" encoding="utf-8"?>
<p:tagLst xmlns:a="http://schemas.openxmlformats.org/drawingml/2006/main" xmlns:r="http://schemas.openxmlformats.org/officeDocument/2006/relationships" xmlns:p="http://schemas.openxmlformats.org/presentationml/2006/main">
  <p:tag name="BTFPLAYOUTENABLED" val="1"/>
</p:tagLst>
</file>

<file path=ppt/tags/tag1131.xml><?xml version="1.0" encoding="utf-8"?>
<p:tagLst xmlns:a="http://schemas.openxmlformats.org/drawingml/2006/main" xmlns:r="http://schemas.openxmlformats.org/officeDocument/2006/relationships" xmlns:p="http://schemas.openxmlformats.org/presentationml/2006/main">
  <p:tag name="BTFPLAYOUTENABLED" val="1"/>
</p:tagLst>
</file>

<file path=ppt/tags/tag1132.xml><?xml version="1.0" encoding="utf-8"?>
<p:tagLst xmlns:a="http://schemas.openxmlformats.org/drawingml/2006/main" xmlns:r="http://schemas.openxmlformats.org/officeDocument/2006/relationships" xmlns:p="http://schemas.openxmlformats.org/presentationml/2006/main">
  <p:tag name="BTFPLAYOUTENABLED" val="1"/>
</p:tagLst>
</file>

<file path=ppt/tags/tag1133.xml><?xml version="1.0" encoding="utf-8"?>
<p:tagLst xmlns:a="http://schemas.openxmlformats.org/drawingml/2006/main" xmlns:r="http://schemas.openxmlformats.org/officeDocument/2006/relationships" xmlns:p="http://schemas.openxmlformats.org/presentationml/2006/main">
  <p:tag name="BTFPLAYOUTENABLED" val="1"/>
  <p:tag name="BTFPLAYOUTCOLUMNS" val="2"/>
</p:tagLst>
</file>

<file path=ppt/tags/tag1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5.xml><?xml version="1.0" encoding="utf-8"?>
<p:tagLst xmlns:a="http://schemas.openxmlformats.org/drawingml/2006/main" xmlns:r="http://schemas.openxmlformats.org/officeDocument/2006/relationships" xmlns:p="http://schemas.openxmlformats.org/presentationml/2006/main">
  <p:tag name="BTFPLAYOUTENABLED" val="1"/>
</p:tagLst>
</file>

<file path=ppt/tags/tag1136.xml><?xml version="1.0" encoding="utf-8"?>
<p:tagLst xmlns:a="http://schemas.openxmlformats.org/drawingml/2006/main" xmlns:r="http://schemas.openxmlformats.org/officeDocument/2006/relationships" xmlns:p="http://schemas.openxmlformats.org/presentationml/2006/main">
  <p:tag name="BTFPLAYOUTENABLED" val="1"/>
</p:tagLst>
</file>

<file path=ppt/tags/tag1137.xml><?xml version="1.0" encoding="utf-8"?>
<p:tagLst xmlns:a="http://schemas.openxmlformats.org/drawingml/2006/main" xmlns:r="http://schemas.openxmlformats.org/officeDocument/2006/relationships" xmlns:p="http://schemas.openxmlformats.org/presentationml/2006/main">
  <p:tag name="BTFPLAYOUTENABLED" val="1"/>
</p:tagLst>
</file>

<file path=ppt/tags/tag1138.xml><?xml version="1.0" encoding="utf-8"?>
<p:tagLst xmlns:a="http://schemas.openxmlformats.org/drawingml/2006/main" xmlns:r="http://schemas.openxmlformats.org/officeDocument/2006/relationships" xmlns:p="http://schemas.openxmlformats.org/presentationml/2006/main">
  <p:tag name="BTFPLAYOUTENABLED" val="0"/>
  <p:tag name="BTFPLAYOUTCOLUMNS" val="2"/>
</p:tagLst>
</file>

<file path=ppt/tags/tag1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BTFPLAYOUTENABLED" val="1"/>
</p:tagLst>
</file>

<file path=ppt/tags/tag1140.xml><?xml version="1.0" encoding="utf-8"?>
<p:tagLst xmlns:a="http://schemas.openxmlformats.org/drawingml/2006/main" xmlns:r="http://schemas.openxmlformats.org/officeDocument/2006/relationships" xmlns:p="http://schemas.openxmlformats.org/presentationml/2006/main">
  <p:tag name="BTFPLAYOUTENABLED" val="1"/>
</p:tagLst>
</file>

<file path=ppt/tags/tag1141.xml><?xml version="1.0" encoding="utf-8"?>
<p:tagLst xmlns:a="http://schemas.openxmlformats.org/drawingml/2006/main" xmlns:r="http://schemas.openxmlformats.org/officeDocument/2006/relationships" xmlns:p="http://schemas.openxmlformats.org/presentationml/2006/main">
  <p:tag name="BTFPLAYOUTENABLED" val="0"/>
  <p:tag name="BTFPLAYOUTCOLUMNS" val="3"/>
</p:tagLst>
</file>

<file path=ppt/tags/tag1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3.xml><?xml version="1.0" encoding="utf-8"?>
<p:tagLst xmlns:a="http://schemas.openxmlformats.org/drawingml/2006/main" xmlns:r="http://schemas.openxmlformats.org/officeDocument/2006/relationships" xmlns:p="http://schemas.openxmlformats.org/presentationml/2006/main">
  <p:tag name="BTFPLAYOUTENABLED" val="1"/>
</p:tagLst>
</file>

<file path=ppt/tags/tag1144.xml><?xml version="1.0" encoding="utf-8"?>
<p:tagLst xmlns:a="http://schemas.openxmlformats.org/drawingml/2006/main" xmlns:r="http://schemas.openxmlformats.org/officeDocument/2006/relationships" xmlns:p="http://schemas.openxmlformats.org/presentationml/2006/main">
  <p:tag name="BTFPLAYOUTENABLED" val="1"/>
</p:tagLst>
</file>

<file path=ppt/tags/tag1145.xml><?xml version="1.0" encoding="utf-8"?>
<p:tagLst xmlns:a="http://schemas.openxmlformats.org/drawingml/2006/main" xmlns:r="http://schemas.openxmlformats.org/officeDocument/2006/relationships" xmlns:p="http://schemas.openxmlformats.org/presentationml/2006/main">
  <p:tag name="BTFPLAYOUTENABLED" val="1"/>
</p:tagLst>
</file>

<file path=ppt/tags/tag1146.xml><?xml version="1.0" encoding="utf-8"?>
<p:tagLst xmlns:a="http://schemas.openxmlformats.org/drawingml/2006/main" xmlns:r="http://schemas.openxmlformats.org/officeDocument/2006/relationships" xmlns:p="http://schemas.openxmlformats.org/presentationml/2006/main">
  <p:tag name="BTFPLAYOUTENABLED" val="1"/>
</p:tagLst>
</file>

<file path=ppt/tags/tag1147.xml><?xml version="1.0" encoding="utf-8"?>
<p:tagLst xmlns:a="http://schemas.openxmlformats.org/drawingml/2006/main" xmlns:r="http://schemas.openxmlformats.org/officeDocument/2006/relationships" xmlns:p="http://schemas.openxmlformats.org/presentationml/2006/main">
  <p:tag name="THINKCELLSHAPEDONOTDELETE" val="ths5vOChc_YnLCOWj8CSIMw"/>
</p:tagLst>
</file>

<file path=ppt/tags/tag1148.xml><?xml version="1.0" encoding="utf-8"?>
<p:tagLst xmlns:a="http://schemas.openxmlformats.org/drawingml/2006/main" xmlns:r="http://schemas.openxmlformats.org/officeDocument/2006/relationships" xmlns:p="http://schemas.openxmlformats.org/presentationml/2006/main">
  <p:tag name="THINKCELLSHAPEDONOTDELETE" val="tUcQDemeVTtaqpsuwLYARJA"/>
</p:tagLst>
</file>

<file path=ppt/tags/tag1149.xml><?xml version="1.0" encoding="utf-8"?>
<p:tagLst xmlns:a="http://schemas.openxmlformats.org/drawingml/2006/main" xmlns:r="http://schemas.openxmlformats.org/officeDocument/2006/relationships" xmlns:p="http://schemas.openxmlformats.org/presentationml/2006/main">
  <p:tag name="THINKCELLSHAPEDONOTDELETE" val="t6cSCYv5D2Hrk4XZdFO50H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pGPQo9GZQ9SVUxK72iH4EQ"/>
</p:tagLst>
</file>

<file path=ppt/tags/tag1150.xml><?xml version="1.0" encoding="utf-8"?>
<p:tagLst xmlns:a="http://schemas.openxmlformats.org/drawingml/2006/main" xmlns:r="http://schemas.openxmlformats.org/officeDocument/2006/relationships" xmlns:p="http://schemas.openxmlformats.org/presentationml/2006/main">
  <p:tag name="THINKCELLSHAPEDONOTDELETE" val="tC2hQ_O1YRNYAgjBwC7pHXA"/>
</p:tagLst>
</file>

<file path=ppt/tags/tag1151.xml><?xml version="1.0" encoding="utf-8"?>
<p:tagLst xmlns:a="http://schemas.openxmlformats.org/drawingml/2006/main" xmlns:r="http://schemas.openxmlformats.org/officeDocument/2006/relationships" xmlns:p="http://schemas.openxmlformats.org/presentationml/2006/main">
  <p:tag name="THINKCELLSHAPEDONOTDELETE" val="t0Oa0oI.x5SVqiLBvBi05nA"/>
</p:tagLst>
</file>

<file path=ppt/tags/tag1152.xml><?xml version="1.0" encoding="utf-8"?>
<p:tagLst xmlns:a="http://schemas.openxmlformats.org/drawingml/2006/main" xmlns:r="http://schemas.openxmlformats.org/officeDocument/2006/relationships" xmlns:p="http://schemas.openxmlformats.org/presentationml/2006/main">
  <p:tag name="THINKCELLSHAPEDONOTDELETE" val="t_IGwznnv9S5JYyv2UE7v.w"/>
</p:tagLst>
</file>

<file path=ppt/tags/tag1153.xml><?xml version="1.0" encoding="utf-8"?>
<p:tagLst xmlns:a="http://schemas.openxmlformats.org/drawingml/2006/main" xmlns:r="http://schemas.openxmlformats.org/officeDocument/2006/relationships" xmlns:p="http://schemas.openxmlformats.org/presentationml/2006/main">
  <p:tag name="THINKCELLSHAPEDONOTDELETE" val="teKnwITlB3N9spKM9mu6Ufg"/>
</p:tagLst>
</file>

<file path=ppt/tags/tag1154.xml><?xml version="1.0" encoding="utf-8"?>
<p:tagLst xmlns:a="http://schemas.openxmlformats.org/drawingml/2006/main" xmlns:r="http://schemas.openxmlformats.org/officeDocument/2006/relationships" xmlns:p="http://schemas.openxmlformats.org/presentationml/2006/main">
  <p:tag name="THINKCELLSHAPEDONOTDELETE" val="tKfG9CTtPT_towUIfNo4psA"/>
</p:tagLst>
</file>

<file path=ppt/tags/tag1155.xml><?xml version="1.0" encoding="utf-8"?>
<p:tagLst xmlns:a="http://schemas.openxmlformats.org/drawingml/2006/main" xmlns:r="http://schemas.openxmlformats.org/officeDocument/2006/relationships" xmlns:p="http://schemas.openxmlformats.org/presentationml/2006/main">
  <p:tag name="THINKCELLSHAPEDONOTDELETE" val="tYMfGEjMd9lxVLwUeUkkCNw"/>
</p:tagLst>
</file>

<file path=ppt/tags/tag1156.xml><?xml version="1.0" encoding="utf-8"?>
<p:tagLst xmlns:a="http://schemas.openxmlformats.org/drawingml/2006/main" xmlns:r="http://schemas.openxmlformats.org/officeDocument/2006/relationships" xmlns:p="http://schemas.openxmlformats.org/presentationml/2006/main">
  <p:tag name="THINKCELLSHAPEDONOTDELETE" val="t5uskAEiWKpuKlMC.jYFyJg"/>
</p:tagLst>
</file>

<file path=ppt/tags/tag1157.xml><?xml version="1.0" encoding="utf-8"?>
<p:tagLst xmlns:a="http://schemas.openxmlformats.org/drawingml/2006/main" xmlns:r="http://schemas.openxmlformats.org/officeDocument/2006/relationships" xmlns:p="http://schemas.openxmlformats.org/presentationml/2006/main">
  <p:tag name="THINKCELLSHAPEDONOTDELETE" val="tJVHQa5F6w4IcR9wK1_n8lg"/>
</p:tagLst>
</file>

<file path=ppt/tags/tag1158.xml><?xml version="1.0" encoding="utf-8"?>
<p:tagLst xmlns:a="http://schemas.openxmlformats.org/drawingml/2006/main" xmlns:r="http://schemas.openxmlformats.org/officeDocument/2006/relationships" xmlns:p="http://schemas.openxmlformats.org/presentationml/2006/main">
  <p:tag name="THINKCELLSHAPEDONOTDELETE" val="t4QOF75eQTKA8uyef.UtQNA"/>
</p:tagLst>
</file>

<file path=ppt/tags/tag1159.xml><?xml version="1.0" encoding="utf-8"?>
<p:tagLst xmlns:a="http://schemas.openxmlformats.org/drawingml/2006/main" xmlns:r="http://schemas.openxmlformats.org/officeDocument/2006/relationships" xmlns:p="http://schemas.openxmlformats.org/presentationml/2006/main">
  <p:tag name="THINKCELLSHAPEDONOTDELETE" val="t4c05gaHPutTI5MVJIadW7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FZVOzJ3RvEPE.2icuBoUPA"/>
</p:tagLst>
</file>

<file path=ppt/tags/tag1160.xml><?xml version="1.0" encoding="utf-8"?>
<p:tagLst xmlns:a="http://schemas.openxmlformats.org/drawingml/2006/main" xmlns:r="http://schemas.openxmlformats.org/officeDocument/2006/relationships" xmlns:p="http://schemas.openxmlformats.org/presentationml/2006/main">
  <p:tag name="THINKCELLSHAPEDONOTDELETE" val="t.m_bpOoV_7kVz7I3CDGr4Q"/>
</p:tagLst>
</file>

<file path=ppt/tags/tag1161.xml><?xml version="1.0" encoding="utf-8"?>
<p:tagLst xmlns:a="http://schemas.openxmlformats.org/drawingml/2006/main" xmlns:r="http://schemas.openxmlformats.org/officeDocument/2006/relationships" xmlns:p="http://schemas.openxmlformats.org/presentationml/2006/main">
  <p:tag name="THINKCELLSHAPEDONOTDELETE" val="tU_9uow614wqTM.TuEFMOcw"/>
</p:tagLst>
</file>

<file path=ppt/tags/tag1162.xml><?xml version="1.0" encoding="utf-8"?>
<p:tagLst xmlns:a="http://schemas.openxmlformats.org/drawingml/2006/main" xmlns:r="http://schemas.openxmlformats.org/officeDocument/2006/relationships" xmlns:p="http://schemas.openxmlformats.org/presentationml/2006/main">
  <p:tag name="THINKCELLSHAPEDONOTDELETE" val="t2LX3ruOLrb3IETC6Dj0oFQ"/>
</p:tagLst>
</file>

<file path=ppt/tags/tag1163.xml><?xml version="1.0" encoding="utf-8"?>
<p:tagLst xmlns:a="http://schemas.openxmlformats.org/drawingml/2006/main" xmlns:r="http://schemas.openxmlformats.org/officeDocument/2006/relationships" xmlns:p="http://schemas.openxmlformats.org/presentationml/2006/main">
  <p:tag name="THINKCELLSHAPEDONOTDELETE" val="tz_0lPFIsE9PUCAIXgEKutw"/>
</p:tagLst>
</file>

<file path=ppt/tags/tag1164.xml><?xml version="1.0" encoding="utf-8"?>
<p:tagLst xmlns:a="http://schemas.openxmlformats.org/drawingml/2006/main" xmlns:r="http://schemas.openxmlformats.org/officeDocument/2006/relationships" xmlns:p="http://schemas.openxmlformats.org/presentationml/2006/main">
  <p:tag name="THINKCELLSHAPEDONOTDELETE" val="tjuUZ3gznIc6mmq6JE58r.g"/>
</p:tagLst>
</file>

<file path=ppt/tags/tag1165.xml><?xml version="1.0" encoding="utf-8"?>
<p:tagLst xmlns:a="http://schemas.openxmlformats.org/drawingml/2006/main" xmlns:r="http://schemas.openxmlformats.org/officeDocument/2006/relationships" xmlns:p="http://schemas.openxmlformats.org/presentationml/2006/main">
  <p:tag name="THINKCELLSHAPEDONOTDELETE" val="tVHF_3rsfB_Z2FqnzCYb0XA"/>
</p:tagLst>
</file>

<file path=ppt/tags/tag1166.xml><?xml version="1.0" encoding="utf-8"?>
<p:tagLst xmlns:a="http://schemas.openxmlformats.org/drawingml/2006/main" xmlns:r="http://schemas.openxmlformats.org/officeDocument/2006/relationships" xmlns:p="http://schemas.openxmlformats.org/presentationml/2006/main">
  <p:tag name="THINKCELLSHAPEDONOTDELETE" val="taJ4zgaCefwdl5uzl0OET_Q"/>
</p:tagLst>
</file>

<file path=ppt/tags/tag1167.xml><?xml version="1.0" encoding="utf-8"?>
<p:tagLst xmlns:a="http://schemas.openxmlformats.org/drawingml/2006/main" xmlns:r="http://schemas.openxmlformats.org/officeDocument/2006/relationships" xmlns:p="http://schemas.openxmlformats.org/presentationml/2006/main">
  <p:tag name="THINKCELLSHAPEDONOTDELETE" val="t4yRPHLi9fXQ4Qbz40BwhPQ"/>
</p:tagLst>
</file>

<file path=ppt/tags/tag1168.xml><?xml version="1.0" encoding="utf-8"?>
<p:tagLst xmlns:a="http://schemas.openxmlformats.org/drawingml/2006/main" xmlns:r="http://schemas.openxmlformats.org/officeDocument/2006/relationships" xmlns:p="http://schemas.openxmlformats.org/presentationml/2006/main">
  <p:tag name="THINKCELLSHAPEDONOTDELETE" val="tvxR_kdAsiucfMV7FiI87mQ"/>
</p:tagLst>
</file>

<file path=ppt/tags/tag1169.xml><?xml version="1.0" encoding="utf-8"?>
<p:tagLst xmlns:a="http://schemas.openxmlformats.org/drawingml/2006/main" xmlns:r="http://schemas.openxmlformats.org/officeDocument/2006/relationships" xmlns:p="http://schemas.openxmlformats.org/presentationml/2006/main">
  <p:tag name="BTFPLAYOUTENABLED" val="1"/>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5_U9jCDUfesOWPXfvJ17UQ"/>
</p:tagLst>
</file>

<file path=ppt/tags/tag1170.xml><?xml version="1.0" encoding="utf-8"?>
<p:tagLst xmlns:a="http://schemas.openxmlformats.org/drawingml/2006/main" xmlns:r="http://schemas.openxmlformats.org/officeDocument/2006/relationships" xmlns:p="http://schemas.openxmlformats.org/presentationml/2006/main">
  <p:tag name="BTFPLAYOUTENABLED" val="1"/>
</p:tagLst>
</file>

<file path=ppt/tags/tag1171.xml><?xml version="1.0" encoding="utf-8"?>
<p:tagLst xmlns:a="http://schemas.openxmlformats.org/drawingml/2006/main" xmlns:r="http://schemas.openxmlformats.org/officeDocument/2006/relationships" xmlns:p="http://schemas.openxmlformats.org/presentationml/2006/main">
  <p:tag name="BTFPLAYOUTENABLED" val="0"/>
  <p:tag name="BTFPLAYOUTCOLUMNS" val="2"/>
</p:tagLst>
</file>

<file path=ppt/tags/tag1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3.xml><?xml version="1.0" encoding="utf-8"?>
<p:tagLst xmlns:a="http://schemas.openxmlformats.org/drawingml/2006/main" xmlns:r="http://schemas.openxmlformats.org/officeDocument/2006/relationships" xmlns:p="http://schemas.openxmlformats.org/presentationml/2006/main">
  <p:tag name="BTFPLAYOUTENABLED" val="1"/>
</p:tagLst>
</file>

<file path=ppt/tags/tag1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5.xml><?xml version="1.0" encoding="utf-8"?>
<p:tagLst xmlns:a="http://schemas.openxmlformats.org/drawingml/2006/main" xmlns:r="http://schemas.openxmlformats.org/officeDocument/2006/relationships" xmlns:p="http://schemas.openxmlformats.org/presentationml/2006/main">
  <p:tag name="BTFPLAYOUTENABLED" val="1"/>
</p:tagLst>
</file>

<file path=ppt/tags/tag1176.xml><?xml version="1.0" encoding="utf-8"?>
<p:tagLst xmlns:a="http://schemas.openxmlformats.org/drawingml/2006/main" xmlns:r="http://schemas.openxmlformats.org/officeDocument/2006/relationships" xmlns:p="http://schemas.openxmlformats.org/presentationml/2006/main">
  <p:tag name="THINKCELLSHAPEDONOTDELETE" val="tORkYkpYn6DV_8TcaSMYwSw"/>
</p:tagLst>
</file>

<file path=ppt/tags/tag1177.xml><?xml version="1.0" encoding="utf-8"?>
<p:tagLst xmlns:a="http://schemas.openxmlformats.org/drawingml/2006/main" xmlns:r="http://schemas.openxmlformats.org/officeDocument/2006/relationships" xmlns:p="http://schemas.openxmlformats.org/presentationml/2006/main">
  <p:tag name="THINKCELLSHAPEDONOTDELETE" val="tCvbYwS3BM9UHyaE3iLlwAQ"/>
</p:tagLst>
</file>

<file path=ppt/tags/tag1178.xml><?xml version="1.0" encoding="utf-8"?>
<p:tagLst xmlns:a="http://schemas.openxmlformats.org/drawingml/2006/main" xmlns:r="http://schemas.openxmlformats.org/officeDocument/2006/relationships" xmlns:p="http://schemas.openxmlformats.org/presentationml/2006/main">
  <p:tag name="THINKCELLSHAPEDONOTDELETE" val="tWzRxSD8kYy9mZCYA5OBUHg"/>
</p:tagLst>
</file>

<file path=ppt/tags/tag1179.xml><?xml version="1.0" encoding="utf-8"?>
<p:tagLst xmlns:a="http://schemas.openxmlformats.org/drawingml/2006/main" xmlns:r="http://schemas.openxmlformats.org/officeDocument/2006/relationships" xmlns:p="http://schemas.openxmlformats.org/presentationml/2006/main">
  <p:tag name="THINKCELLSHAPEDONOTDELETE" val="tMsi7RNd5P32vNv4dkJ7C2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bwdElbSOtyb.IZKvmykUNw"/>
</p:tagLst>
</file>

<file path=ppt/tags/tag1180.xml><?xml version="1.0" encoding="utf-8"?>
<p:tagLst xmlns:a="http://schemas.openxmlformats.org/drawingml/2006/main" xmlns:r="http://schemas.openxmlformats.org/officeDocument/2006/relationships" xmlns:p="http://schemas.openxmlformats.org/presentationml/2006/main">
  <p:tag name="THINKCELLSHAPEDONOTDELETE" val="toCHgtZAzB6GxBWNJFj8YOw"/>
</p:tagLst>
</file>

<file path=ppt/tags/tag1181.xml><?xml version="1.0" encoding="utf-8"?>
<p:tagLst xmlns:a="http://schemas.openxmlformats.org/drawingml/2006/main" xmlns:r="http://schemas.openxmlformats.org/officeDocument/2006/relationships" xmlns:p="http://schemas.openxmlformats.org/presentationml/2006/main">
  <p:tag name="THINKCELLSHAPEDONOTDELETE" val="tJTg4gTw3r1wmZnxIQs_TLg"/>
</p:tagLst>
</file>

<file path=ppt/tags/tag1182.xml><?xml version="1.0" encoding="utf-8"?>
<p:tagLst xmlns:a="http://schemas.openxmlformats.org/drawingml/2006/main" xmlns:r="http://schemas.openxmlformats.org/officeDocument/2006/relationships" xmlns:p="http://schemas.openxmlformats.org/presentationml/2006/main">
  <p:tag name="THINKCELLSHAPEDONOTDELETE" val="t.zwhRR_1GNPsj6jS5jdPpg"/>
</p:tagLst>
</file>

<file path=ppt/tags/tag1183.xml><?xml version="1.0" encoding="utf-8"?>
<p:tagLst xmlns:a="http://schemas.openxmlformats.org/drawingml/2006/main" xmlns:r="http://schemas.openxmlformats.org/officeDocument/2006/relationships" xmlns:p="http://schemas.openxmlformats.org/presentationml/2006/main">
  <p:tag name="THINKCELLSHAPEDONOTDELETE" val="tROqtF1utBBdWTpnVD0C0IQ"/>
</p:tagLst>
</file>

<file path=ppt/tags/tag1184.xml><?xml version="1.0" encoding="utf-8"?>
<p:tagLst xmlns:a="http://schemas.openxmlformats.org/drawingml/2006/main" xmlns:r="http://schemas.openxmlformats.org/officeDocument/2006/relationships" xmlns:p="http://schemas.openxmlformats.org/presentationml/2006/main">
  <p:tag name="THINKCELLSHAPEDONOTDELETE" val="tEj2MdGnk01L.Cqgq6w7iqQ"/>
</p:tagLst>
</file>

<file path=ppt/tags/tag1185.xml><?xml version="1.0" encoding="utf-8"?>
<p:tagLst xmlns:a="http://schemas.openxmlformats.org/drawingml/2006/main" xmlns:r="http://schemas.openxmlformats.org/officeDocument/2006/relationships" xmlns:p="http://schemas.openxmlformats.org/presentationml/2006/main">
  <p:tag name="THINKCELLSHAPEDONOTDELETE" val="tj6BusNYFArrK3IUM3P3rag"/>
</p:tagLst>
</file>

<file path=ppt/tags/tag1186.xml><?xml version="1.0" encoding="utf-8"?>
<p:tagLst xmlns:a="http://schemas.openxmlformats.org/drawingml/2006/main" xmlns:r="http://schemas.openxmlformats.org/officeDocument/2006/relationships" xmlns:p="http://schemas.openxmlformats.org/presentationml/2006/main">
  <p:tag name="THINKCELLSHAPEDONOTDELETE" val="tJNAHcAi8l9HpzWGIeF.lMQ"/>
</p:tagLst>
</file>

<file path=ppt/tags/tag1187.xml><?xml version="1.0" encoding="utf-8"?>
<p:tagLst xmlns:a="http://schemas.openxmlformats.org/drawingml/2006/main" xmlns:r="http://schemas.openxmlformats.org/officeDocument/2006/relationships" xmlns:p="http://schemas.openxmlformats.org/presentationml/2006/main">
  <p:tag name="THINKCELLSHAPEDONOTDELETE" val="tRBlKRh3cWkuULcF9w4GSOA"/>
</p:tagLst>
</file>

<file path=ppt/tags/tag1188.xml><?xml version="1.0" encoding="utf-8"?>
<p:tagLst xmlns:a="http://schemas.openxmlformats.org/drawingml/2006/main" xmlns:r="http://schemas.openxmlformats.org/officeDocument/2006/relationships" xmlns:p="http://schemas.openxmlformats.org/presentationml/2006/main">
  <p:tag name="THINKCELLSHAPEDONOTDELETE" val="tdpqGillYk9nN1TWLqGP9mw"/>
</p:tagLst>
</file>

<file path=ppt/tags/tag1189.xml><?xml version="1.0" encoding="utf-8"?>
<p:tagLst xmlns:a="http://schemas.openxmlformats.org/drawingml/2006/main" xmlns:r="http://schemas.openxmlformats.org/officeDocument/2006/relationships" xmlns:p="http://schemas.openxmlformats.org/presentationml/2006/main">
  <p:tag name="THINKCELLSHAPEDONOTDELETE" val="tzVuLX14q.x6lVcZdnVick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9dQqsICDGptbsI41By7xag"/>
</p:tagLst>
</file>

<file path=ppt/tags/tag1190.xml><?xml version="1.0" encoding="utf-8"?>
<p:tagLst xmlns:a="http://schemas.openxmlformats.org/drawingml/2006/main" xmlns:r="http://schemas.openxmlformats.org/officeDocument/2006/relationships" xmlns:p="http://schemas.openxmlformats.org/presentationml/2006/main">
  <p:tag name="THINKCELLSHAPEDONOTDELETE" val="t0vc.fr.zUqRdCIGZfGiULw"/>
</p:tagLst>
</file>

<file path=ppt/tags/tag1191.xml><?xml version="1.0" encoding="utf-8"?>
<p:tagLst xmlns:a="http://schemas.openxmlformats.org/drawingml/2006/main" xmlns:r="http://schemas.openxmlformats.org/officeDocument/2006/relationships" xmlns:p="http://schemas.openxmlformats.org/presentationml/2006/main">
  <p:tag name="THINKCELLSHAPEDONOTDELETE" val="tiL_.foBHUKo05ENsQ8T9xQ"/>
</p:tagLst>
</file>

<file path=ppt/tags/tag1192.xml><?xml version="1.0" encoding="utf-8"?>
<p:tagLst xmlns:a="http://schemas.openxmlformats.org/drawingml/2006/main" xmlns:r="http://schemas.openxmlformats.org/officeDocument/2006/relationships" xmlns:p="http://schemas.openxmlformats.org/presentationml/2006/main">
  <p:tag name="THINKCELLSHAPEDONOTDELETE" val="twiYIHEj10Pl0zcUlr9eJKA"/>
</p:tagLst>
</file>

<file path=ppt/tags/tag1193.xml><?xml version="1.0" encoding="utf-8"?>
<p:tagLst xmlns:a="http://schemas.openxmlformats.org/drawingml/2006/main" xmlns:r="http://schemas.openxmlformats.org/officeDocument/2006/relationships" xmlns:p="http://schemas.openxmlformats.org/presentationml/2006/main">
  <p:tag name="THINKCELLSHAPEDONOTDELETE" val="tlrYmwSzxvZfZclrXiTSeiw"/>
</p:tagLst>
</file>

<file path=ppt/tags/tag1194.xml><?xml version="1.0" encoding="utf-8"?>
<p:tagLst xmlns:a="http://schemas.openxmlformats.org/drawingml/2006/main" xmlns:r="http://schemas.openxmlformats.org/officeDocument/2006/relationships" xmlns:p="http://schemas.openxmlformats.org/presentationml/2006/main">
  <p:tag name="THINKCELLSHAPEDONOTDELETE" val="t87qn0VgTBF7wmLeXSwsCMA"/>
</p:tagLst>
</file>

<file path=ppt/tags/tag1195.xml><?xml version="1.0" encoding="utf-8"?>
<p:tagLst xmlns:a="http://schemas.openxmlformats.org/drawingml/2006/main" xmlns:r="http://schemas.openxmlformats.org/officeDocument/2006/relationships" xmlns:p="http://schemas.openxmlformats.org/presentationml/2006/main">
  <p:tag name="THINKCELLSHAPEDONOTDELETE" val="t.aqdgE4m3JTLxxGhCv7aEQ"/>
</p:tagLst>
</file>

<file path=ppt/tags/tag1196.xml><?xml version="1.0" encoding="utf-8"?>
<p:tagLst xmlns:a="http://schemas.openxmlformats.org/drawingml/2006/main" xmlns:r="http://schemas.openxmlformats.org/officeDocument/2006/relationships" xmlns:p="http://schemas.openxmlformats.org/presentationml/2006/main">
  <p:tag name="THINKCELLSHAPEDONOTDELETE" val="tXmamSTEtt8nDDsw8L1vidA"/>
</p:tagLst>
</file>

<file path=ppt/tags/tag1197.xml><?xml version="1.0" encoding="utf-8"?>
<p:tagLst xmlns:a="http://schemas.openxmlformats.org/drawingml/2006/main" xmlns:r="http://schemas.openxmlformats.org/officeDocument/2006/relationships" xmlns:p="http://schemas.openxmlformats.org/presentationml/2006/main">
  <p:tag name="THINKCELLSHAPEDONOTDELETE" val="tHvpva2yDOvn7qhR9rO7yBw"/>
</p:tagLst>
</file>

<file path=ppt/tags/tag1198.xml><?xml version="1.0" encoding="utf-8"?>
<p:tagLst xmlns:a="http://schemas.openxmlformats.org/drawingml/2006/main" xmlns:r="http://schemas.openxmlformats.org/officeDocument/2006/relationships" xmlns:p="http://schemas.openxmlformats.org/presentationml/2006/main">
  <p:tag name="THINKCELLSHAPEDONOTDELETE" val="tpgU4t0hhiWTnAOBAjAqqLQ"/>
</p:tagLst>
</file>

<file path=ppt/tags/tag1199.xml><?xml version="1.0" encoding="utf-8"?>
<p:tagLst xmlns:a="http://schemas.openxmlformats.org/drawingml/2006/main" xmlns:r="http://schemas.openxmlformats.org/officeDocument/2006/relationships" xmlns:p="http://schemas.openxmlformats.org/presentationml/2006/main">
  <p:tag name="THINKCELLSHAPEDONOTDELETE" val="tq7oaEA54I84gpTyk_Cy8_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Gm2K1jqjuPBnNa4JnGb9Cg"/>
</p:tagLst>
</file>

<file path=ppt/tags/tag1200.xml><?xml version="1.0" encoding="utf-8"?>
<p:tagLst xmlns:a="http://schemas.openxmlformats.org/drawingml/2006/main" xmlns:r="http://schemas.openxmlformats.org/officeDocument/2006/relationships" xmlns:p="http://schemas.openxmlformats.org/presentationml/2006/main">
  <p:tag name="THINKCELLSHAPEDONOTDELETE" val="txvTAuklVxcH_FWauc4RSYA"/>
</p:tagLst>
</file>

<file path=ppt/tags/tag1201.xml><?xml version="1.0" encoding="utf-8"?>
<p:tagLst xmlns:a="http://schemas.openxmlformats.org/drawingml/2006/main" xmlns:r="http://schemas.openxmlformats.org/officeDocument/2006/relationships" xmlns:p="http://schemas.openxmlformats.org/presentationml/2006/main">
  <p:tag name="THINKCELLSHAPEDONOTDELETE" val="thdLWUlhEwtus5mZ2fjA.zA"/>
</p:tagLst>
</file>

<file path=ppt/tags/tag1202.xml><?xml version="1.0" encoding="utf-8"?>
<p:tagLst xmlns:a="http://schemas.openxmlformats.org/drawingml/2006/main" xmlns:r="http://schemas.openxmlformats.org/officeDocument/2006/relationships" xmlns:p="http://schemas.openxmlformats.org/presentationml/2006/main">
  <p:tag name="THINKCELLSHAPEDONOTDELETE" val="tuX2eJ6GrLs.bscwckpErlw"/>
</p:tagLst>
</file>

<file path=ppt/tags/tag1203.xml><?xml version="1.0" encoding="utf-8"?>
<p:tagLst xmlns:a="http://schemas.openxmlformats.org/drawingml/2006/main" xmlns:r="http://schemas.openxmlformats.org/officeDocument/2006/relationships" xmlns:p="http://schemas.openxmlformats.org/presentationml/2006/main">
  <p:tag name="THINKCELLSHAPEDONOTDELETE" val="tPwDDacYpOvu0sHMvWCJ3JA"/>
</p:tagLst>
</file>

<file path=ppt/tags/tag1204.xml><?xml version="1.0" encoding="utf-8"?>
<p:tagLst xmlns:a="http://schemas.openxmlformats.org/drawingml/2006/main" xmlns:r="http://schemas.openxmlformats.org/officeDocument/2006/relationships" xmlns:p="http://schemas.openxmlformats.org/presentationml/2006/main">
  <p:tag name="THINKCELLSHAPEDONOTDELETE" val="tLS42nIBAk5FbBjiNt9uyuA"/>
</p:tagLst>
</file>

<file path=ppt/tags/tag1205.xml><?xml version="1.0" encoding="utf-8"?>
<p:tagLst xmlns:a="http://schemas.openxmlformats.org/drawingml/2006/main" xmlns:r="http://schemas.openxmlformats.org/officeDocument/2006/relationships" xmlns:p="http://schemas.openxmlformats.org/presentationml/2006/main">
  <p:tag name="THINKCELLSHAPEDONOTDELETE" val="tsne8ZgL3D6cLuUKd9Y70ng"/>
</p:tagLst>
</file>

<file path=ppt/tags/tag1206.xml><?xml version="1.0" encoding="utf-8"?>
<p:tagLst xmlns:a="http://schemas.openxmlformats.org/drawingml/2006/main" xmlns:r="http://schemas.openxmlformats.org/officeDocument/2006/relationships" xmlns:p="http://schemas.openxmlformats.org/presentationml/2006/main">
  <p:tag name="THINKCELLSHAPEDONOTDELETE" val="tBXUd7qrXHBgHq38PPFNZWg"/>
</p:tagLst>
</file>

<file path=ppt/tags/tag1207.xml><?xml version="1.0" encoding="utf-8"?>
<p:tagLst xmlns:a="http://schemas.openxmlformats.org/drawingml/2006/main" xmlns:r="http://schemas.openxmlformats.org/officeDocument/2006/relationships" xmlns:p="http://schemas.openxmlformats.org/presentationml/2006/main">
  <p:tag name="THINKCELLSHAPEDONOTDELETE" val="tyDg_9W71FjRjlaoaf6BSEw"/>
</p:tagLst>
</file>

<file path=ppt/tags/tag1208.xml><?xml version="1.0" encoding="utf-8"?>
<p:tagLst xmlns:a="http://schemas.openxmlformats.org/drawingml/2006/main" xmlns:r="http://schemas.openxmlformats.org/officeDocument/2006/relationships" xmlns:p="http://schemas.openxmlformats.org/presentationml/2006/main">
  <p:tag name="THINKCELLSHAPEDONOTDELETE" val="tb3YxJ3eJ1mPE_4b1lYRSIg"/>
</p:tagLst>
</file>

<file path=ppt/tags/tag1209.xml><?xml version="1.0" encoding="utf-8"?>
<p:tagLst xmlns:a="http://schemas.openxmlformats.org/drawingml/2006/main" xmlns:r="http://schemas.openxmlformats.org/officeDocument/2006/relationships" xmlns:p="http://schemas.openxmlformats.org/presentationml/2006/main">
  <p:tag name="THINKCELLSHAPEDONOTDELETE" val="troTSx_dX3aXET5H4WWHmV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xIcScOSXyDlXwvvS822IuA"/>
</p:tagLst>
</file>

<file path=ppt/tags/tag1210.xml><?xml version="1.0" encoding="utf-8"?>
<p:tagLst xmlns:a="http://schemas.openxmlformats.org/drawingml/2006/main" xmlns:r="http://schemas.openxmlformats.org/officeDocument/2006/relationships" xmlns:p="http://schemas.openxmlformats.org/presentationml/2006/main">
  <p:tag name="THINKCELLSHAPEDONOTDELETE" val="tslePWg9g6wFdP2R59RVLdA"/>
</p:tagLst>
</file>

<file path=ppt/tags/tag1211.xml><?xml version="1.0" encoding="utf-8"?>
<p:tagLst xmlns:a="http://schemas.openxmlformats.org/drawingml/2006/main" xmlns:r="http://schemas.openxmlformats.org/officeDocument/2006/relationships" xmlns:p="http://schemas.openxmlformats.org/presentationml/2006/main">
  <p:tag name="THINKCELLSHAPEDONOTDELETE" val="txjAZ03wsUfY_48tVUaAOSg"/>
</p:tagLst>
</file>

<file path=ppt/tags/tag1212.xml><?xml version="1.0" encoding="utf-8"?>
<p:tagLst xmlns:a="http://schemas.openxmlformats.org/drawingml/2006/main" xmlns:r="http://schemas.openxmlformats.org/officeDocument/2006/relationships" xmlns:p="http://schemas.openxmlformats.org/presentationml/2006/main">
  <p:tag name="THINKCELLSHAPEDONOTDELETE" val="tFInOL1mLnvuadouPPymkDA"/>
</p:tagLst>
</file>

<file path=ppt/tags/tag1213.xml><?xml version="1.0" encoding="utf-8"?>
<p:tagLst xmlns:a="http://schemas.openxmlformats.org/drawingml/2006/main" xmlns:r="http://schemas.openxmlformats.org/officeDocument/2006/relationships" xmlns:p="http://schemas.openxmlformats.org/presentationml/2006/main">
  <p:tag name="THINKCELLSHAPEDONOTDELETE" val="tYSKklSb2TMVoWbkOblgVsg"/>
</p:tagLst>
</file>

<file path=ppt/tags/tag1214.xml><?xml version="1.0" encoding="utf-8"?>
<p:tagLst xmlns:a="http://schemas.openxmlformats.org/drawingml/2006/main" xmlns:r="http://schemas.openxmlformats.org/officeDocument/2006/relationships" xmlns:p="http://schemas.openxmlformats.org/presentationml/2006/main">
  <p:tag name="THINKCELLSHAPEDONOTDELETE" val="txFIUNl3PEIuy_sEVQQWu_g"/>
</p:tagLst>
</file>

<file path=ppt/tags/tag1215.xml><?xml version="1.0" encoding="utf-8"?>
<p:tagLst xmlns:a="http://schemas.openxmlformats.org/drawingml/2006/main" xmlns:r="http://schemas.openxmlformats.org/officeDocument/2006/relationships" xmlns:p="http://schemas.openxmlformats.org/presentationml/2006/main">
  <p:tag name="THINKCELLSHAPEDONOTDELETE" val="tZF0PD0urdvV.qyyTeD3oeQ"/>
</p:tagLst>
</file>

<file path=ppt/tags/tag1216.xml><?xml version="1.0" encoding="utf-8"?>
<p:tagLst xmlns:a="http://schemas.openxmlformats.org/drawingml/2006/main" xmlns:r="http://schemas.openxmlformats.org/officeDocument/2006/relationships" xmlns:p="http://schemas.openxmlformats.org/presentationml/2006/main">
  <p:tag name="THINKCELLSHAPEDONOTDELETE" val="tmsN6BPXWBrYqVq8E7LvgyA"/>
</p:tagLst>
</file>

<file path=ppt/tags/tag1217.xml><?xml version="1.0" encoding="utf-8"?>
<p:tagLst xmlns:a="http://schemas.openxmlformats.org/drawingml/2006/main" xmlns:r="http://schemas.openxmlformats.org/officeDocument/2006/relationships" xmlns:p="http://schemas.openxmlformats.org/presentationml/2006/main">
  <p:tag name="THINKCELLSHAPEDONOTDELETE" val="tbFbOlPXYdZQtKUaVWI6Zog"/>
</p:tagLst>
</file>

<file path=ppt/tags/tag1218.xml><?xml version="1.0" encoding="utf-8"?>
<p:tagLst xmlns:a="http://schemas.openxmlformats.org/drawingml/2006/main" xmlns:r="http://schemas.openxmlformats.org/officeDocument/2006/relationships" xmlns:p="http://schemas.openxmlformats.org/presentationml/2006/main">
  <p:tag name="BTFPLAYOUTCOLUMNS" val="2"/>
  <p:tag name="BTFPLAYOUTENABLED" val="0"/>
</p:tagLst>
</file>

<file path=ppt/tags/tag1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cZ71Jbd2P4yNp9hlYQI24g"/>
</p:tagLst>
</file>

<file path=ppt/tags/tag1220.xml><?xml version="1.0" encoding="utf-8"?>
<p:tagLst xmlns:a="http://schemas.openxmlformats.org/drawingml/2006/main" xmlns:r="http://schemas.openxmlformats.org/officeDocument/2006/relationships" xmlns:p="http://schemas.openxmlformats.org/presentationml/2006/main">
  <p:tag name="BTFPLAYOUTENABLED" val="1"/>
</p:tagLst>
</file>

<file path=ppt/tags/tag1221.xml><?xml version="1.0" encoding="utf-8"?>
<p:tagLst xmlns:a="http://schemas.openxmlformats.org/drawingml/2006/main" xmlns:r="http://schemas.openxmlformats.org/officeDocument/2006/relationships" xmlns:p="http://schemas.openxmlformats.org/presentationml/2006/main">
  <p:tag name="BTFPLAYOUTENABLED" val="1"/>
</p:tagLst>
</file>

<file path=ppt/tags/tag1222.xml><?xml version="1.0" encoding="utf-8"?>
<p:tagLst xmlns:a="http://schemas.openxmlformats.org/drawingml/2006/main" xmlns:r="http://schemas.openxmlformats.org/officeDocument/2006/relationships" xmlns:p="http://schemas.openxmlformats.org/presentationml/2006/main">
  <p:tag name="THINKCELLSHAPEDONOTDELETE" val="tBizbBDAzHdA2FfCenjTaLw"/>
</p:tagLst>
</file>

<file path=ppt/tags/tag1223.xml><?xml version="1.0" encoding="utf-8"?>
<p:tagLst xmlns:a="http://schemas.openxmlformats.org/drawingml/2006/main" xmlns:r="http://schemas.openxmlformats.org/officeDocument/2006/relationships" xmlns:p="http://schemas.openxmlformats.org/presentationml/2006/main">
  <p:tag name="THINKCELLSHAPEDONOTDELETE" val="tT3mR3EERslapyPGBudzrLw"/>
</p:tagLst>
</file>

<file path=ppt/tags/tag1224.xml><?xml version="1.0" encoding="utf-8"?>
<p:tagLst xmlns:a="http://schemas.openxmlformats.org/drawingml/2006/main" xmlns:r="http://schemas.openxmlformats.org/officeDocument/2006/relationships" xmlns:p="http://schemas.openxmlformats.org/presentationml/2006/main">
  <p:tag name="THINKCELLSHAPEDONOTDELETE" val="tcoppW9ecxyJVfpuMiga9bw"/>
</p:tagLst>
</file>

<file path=ppt/tags/tag1225.xml><?xml version="1.0" encoding="utf-8"?>
<p:tagLst xmlns:a="http://schemas.openxmlformats.org/drawingml/2006/main" xmlns:r="http://schemas.openxmlformats.org/officeDocument/2006/relationships" xmlns:p="http://schemas.openxmlformats.org/presentationml/2006/main">
  <p:tag name="THINKCELLSHAPEDONOTDELETE" val="t2IdTrzp8YnALDUt3fpl8OA"/>
</p:tagLst>
</file>

<file path=ppt/tags/tag1226.xml><?xml version="1.0" encoding="utf-8"?>
<p:tagLst xmlns:a="http://schemas.openxmlformats.org/drawingml/2006/main" xmlns:r="http://schemas.openxmlformats.org/officeDocument/2006/relationships" xmlns:p="http://schemas.openxmlformats.org/presentationml/2006/main">
  <p:tag name="THINKCELLSHAPEDONOTDELETE" val="tpIQowFz3KbPTMU2.v5EFoA"/>
</p:tagLst>
</file>

<file path=ppt/tags/tag1227.xml><?xml version="1.0" encoding="utf-8"?>
<p:tagLst xmlns:a="http://schemas.openxmlformats.org/drawingml/2006/main" xmlns:r="http://schemas.openxmlformats.org/officeDocument/2006/relationships" xmlns:p="http://schemas.openxmlformats.org/presentationml/2006/main">
  <p:tag name="THINKCELLSHAPEDONOTDELETE" val="t022bqXpa_d3dULkXCRdKUQ"/>
</p:tagLst>
</file>

<file path=ppt/tags/tag1228.xml><?xml version="1.0" encoding="utf-8"?>
<p:tagLst xmlns:a="http://schemas.openxmlformats.org/drawingml/2006/main" xmlns:r="http://schemas.openxmlformats.org/officeDocument/2006/relationships" xmlns:p="http://schemas.openxmlformats.org/presentationml/2006/main">
  <p:tag name="THINKCELLSHAPEDONOTDELETE" val="tQy_HWRGdleXFEgcFF4sufA"/>
</p:tagLst>
</file>

<file path=ppt/tags/tag1229.xml><?xml version="1.0" encoding="utf-8"?>
<p:tagLst xmlns:a="http://schemas.openxmlformats.org/drawingml/2006/main" xmlns:r="http://schemas.openxmlformats.org/officeDocument/2006/relationships" xmlns:p="http://schemas.openxmlformats.org/presentationml/2006/main">
  <p:tag name="THINKCELLSHAPEDONOTDELETE" val="tENP0drz_AcoXWPfTS.B6x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LZ7CjmI._EE3NqNpQRhLig"/>
</p:tagLst>
</file>

<file path=ppt/tags/tag1230.xml><?xml version="1.0" encoding="utf-8"?>
<p:tagLst xmlns:a="http://schemas.openxmlformats.org/drawingml/2006/main" xmlns:r="http://schemas.openxmlformats.org/officeDocument/2006/relationships" xmlns:p="http://schemas.openxmlformats.org/presentationml/2006/main">
  <p:tag name="THINKCELLSHAPEDONOTDELETE" val="tQX.1Yi.JoqcEJkLgjZFGhw"/>
</p:tagLst>
</file>

<file path=ppt/tags/tag1231.xml><?xml version="1.0" encoding="utf-8"?>
<p:tagLst xmlns:a="http://schemas.openxmlformats.org/drawingml/2006/main" xmlns:r="http://schemas.openxmlformats.org/officeDocument/2006/relationships" xmlns:p="http://schemas.openxmlformats.org/presentationml/2006/main">
  <p:tag name="THINKCELLSHAPEDONOTDELETE" val="tEdFGqatc9755rm7HbzWIpg"/>
</p:tagLst>
</file>

<file path=ppt/tags/tag1232.xml><?xml version="1.0" encoding="utf-8"?>
<p:tagLst xmlns:a="http://schemas.openxmlformats.org/drawingml/2006/main" xmlns:r="http://schemas.openxmlformats.org/officeDocument/2006/relationships" xmlns:p="http://schemas.openxmlformats.org/presentationml/2006/main">
  <p:tag name="THINKCELLSHAPEDONOTDELETE" val="tIDA8k45Yk2dvDMGJpxRpYg"/>
</p:tagLst>
</file>

<file path=ppt/tags/tag1233.xml><?xml version="1.0" encoding="utf-8"?>
<p:tagLst xmlns:a="http://schemas.openxmlformats.org/drawingml/2006/main" xmlns:r="http://schemas.openxmlformats.org/officeDocument/2006/relationships" xmlns:p="http://schemas.openxmlformats.org/presentationml/2006/main">
  <p:tag name="THINKCELLSHAPEDONOTDELETE" val="tGTJ2sMcjxy50CpkX8RNcRA"/>
</p:tagLst>
</file>

<file path=ppt/tags/tag1234.xml><?xml version="1.0" encoding="utf-8"?>
<p:tagLst xmlns:a="http://schemas.openxmlformats.org/drawingml/2006/main" xmlns:r="http://schemas.openxmlformats.org/officeDocument/2006/relationships" xmlns:p="http://schemas.openxmlformats.org/presentationml/2006/main">
  <p:tag name="THINKCELLSHAPEDONOTDELETE" val="tTTJw8nK.CB5B.5akeftOkQ"/>
</p:tagLst>
</file>

<file path=ppt/tags/tag1235.xml><?xml version="1.0" encoding="utf-8"?>
<p:tagLst xmlns:a="http://schemas.openxmlformats.org/drawingml/2006/main" xmlns:r="http://schemas.openxmlformats.org/officeDocument/2006/relationships" xmlns:p="http://schemas.openxmlformats.org/presentationml/2006/main">
  <p:tag name="BTFPLAYOUTENABLED" val="1"/>
</p:tagLst>
</file>

<file path=ppt/tags/tag1236.xml><?xml version="1.0" encoding="utf-8"?>
<p:tagLst xmlns:a="http://schemas.openxmlformats.org/drawingml/2006/main" xmlns:r="http://schemas.openxmlformats.org/officeDocument/2006/relationships" xmlns:p="http://schemas.openxmlformats.org/presentationml/2006/main">
  <p:tag name="THINKCELLSHAPEDONOTDELETE" val="t2xK0U1F5UidlLliRCDfWhw"/>
</p:tagLst>
</file>

<file path=ppt/tags/tag1237.xml><?xml version="1.0" encoding="utf-8"?>
<p:tagLst xmlns:a="http://schemas.openxmlformats.org/drawingml/2006/main" xmlns:r="http://schemas.openxmlformats.org/officeDocument/2006/relationships" xmlns:p="http://schemas.openxmlformats.org/presentationml/2006/main">
  <p:tag name="THINKCELLSHAPEDONOTDELETE" val="tukKXQ2zFAnlG0aRA.n8lRQ"/>
</p:tagLst>
</file>

<file path=ppt/tags/tag1238.xml><?xml version="1.0" encoding="utf-8"?>
<p:tagLst xmlns:a="http://schemas.openxmlformats.org/drawingml/2006/main" xmlns:r="http://schemas.openxmlformats.org/officeDocument/2006/relationships" xmlns:p="http://schemas.openxmlformats.org/presentationml/2006/main">
  <p:tag name="THINKCELLSHAPEDONOTDELETE" val="tii9a8eaVFYzFLa9_iFo6WA"/>
</p:tagLst>
</file>

<file path=ppt/tags/tag1239.xml><?xml version="1.0" encoding="utf-8"?>
<p:tagLst xmlns:a="http://schemas.openxmlformats.org/drawingml/2006/main" xmlns:r="http://schemas.openxmlformats.org/officeDocument/2006/relationships" xmlns:p="http://schemas.openxmlformats.org/presentationml/2006/main">
  <p:tag name="THINKCELLSHAPEDONOTDELETE" val="thLCOPcI4Eud7tYr0ajTuo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G7yBC.setZio8TvUQGvMzA"/>
</p:tagLst>
</file>

<file path=ppt/tags/tag1240.xml><?xml version="1.0" encoding="utf-8"?>
<p:tagLst xmlns:a="http://schemas.openxmlformats.org/drawingml/2006/main" xmlns:r="http://schemas.openxmlformats.org/officeDocument/2006/relationships" xmlns:p="http://schemas.openxmlformats.org/presentationml/2006/main">
  <p:tag name="THINKCELLSHAPEDONOTDELETE" val="t49iI1gnsv12BlPXHZf84.Q"/>
</p:tagLst>
</file>

<file path=ppt/tags/tag1241.xml><?xml version="1.0" encoding="utf-8"?>
<p:tagLst xmlns:a="http://schemas.openxmlformats.org/drawingml/2006/main" xmlns:r="http://schemas.openxmlformats.org/officeDocument/2006/relationships" xmlns:p="http://schemas.openxmlformats.org/presentationml/2006/main">
  <p:tag name="THINKCELLSHAPEDONOTDELETE" val="t8Kghq43lnOvuEYuhnwFJxw"/>
</p:tagLst>
</file>

<file path=ppt/tags/tag1242.xml><?xml version="1.0" encoding="utf-8"?>
<p:tagLst xmlns:a="http://schemas.openxmlformats.org/drawingml/2006/main" xmlns:r="http://schemas.openxmlformats.org/officeDocument/2006/relationships" xmlns:p="http://schemas.openxmlformats.org/presentationml/2006/main">
  <p:tag name="THINKCELLSHAPEDONOTDELETE" val="tuiTcYYdKBUn7KLrHR2ot7Q"/>
</p:tagLst>
</file>

<file path=ppt/tags/tag1243.xml><?xml version="1.0" encoding="utf-8"?>
<p:tagLst xmlns:a="http://schemas.openxmlformats.org/drawingml/2006/main" xmlns:r="http://schemas.openxmlformats.org/officeDocument/2006/relationships" xmlns:p="http://schemas.openxmlformats.org/presentationml/2006/main">
  <p:tag name="THINKCELLSHAPEDONOTDELETE" val="t8HYn.PZvyTKG9qOCn3cAxA"/>
</p:tagLst>
</file>

<file path=ppt/tags/tag1244.xml><?xml version="1.0" encoding="utf-8"?>
<p:tagLst xmlns:a="http://schemas.openxmlformats.org/drawingml/2006/main" xmlns:r="http://schemas.openxmlformats.org/officeDocument/2006/relationships" xmlns:p="http://schemas.openxmlformats.org/presentationml/2006/main">
  <p:tag name="THINKCELLSHAPEDONOTDELETE" val="tTYpB3JUosozs4qTlSJMaOQ"/>
</p:tagLst>
</file>

<file path=ppt/tags/tag1245.xml><?xml version="1.0" encoding="utf-8"?>
<p:tagLst xmlns:a="http://schemas.openxmlformats.org/drawingml/2006/main" xmlns:r="http://schemas.openxmlformats.org/officeDocument/2006/relationships" xmlns:p="http://schemas.openxmlformats.org/presentationml/2006/main">
  <p:tag name="THINKCELLSHAPEDONOTDELETE" val="tWKX07u02grBfVLgpKiPdvw"/>
</p:tagLst>
</file>

<file path=ppt/tags/tag1246.xml><?xml version="1.0" encoding="utf-8"?>
<p:tagLst xmlns:a="http://schemas.openxmlformats.org/drawingml/2006/main" xmlns:r="http://schemas.openxmlformats.org/officeDocument/2006/relationships" xmlns:p="http://schemas.openxmlformats.org/presentationml/2006/main">
  <p:tag name="THINKCELLSHAPEDONOTDELETE" val="tH8CPXyCCmx9yAPFyjveDmA"/>
</p:tagLst>
</file>

<file path=ppt/tags/tag1247.xml><?xml version="1.0" encoding="utf-8"?>
<p:tagLst xmlns:a="http://schemas.openxmlformats.org/drawingml/2006/main" xmlns:r="http://schemas.openxmlformats.org/officeDocument/2006/relationships" xmlns:p="http://schemas.openxmlformats.org/presentationml/2006/main">
  <p:tag name="THINKCELLSHAPEDONOTDELETE" val="tBDKUNeXnNg254WG08ynVYg"/>
</p:tagLst>
</file>

<file path=ppt/tags/tag1248.xml><?xml version="1.0" encoding="utf-8"?>
<p:tagLst xmlns:a="http://schemas.openxmlformats.org/drawingml/2006/main" xmlns:r="http://schemas.openxmlformats.org/officeDocument/2006/relationships" xmlns:p="http://schemas.openxmlformats.org/presentationml/2006/main">
  <p:tag name="THINKCELLSHAPEDONOTDELETE" val="tawvy6rSe_UrMC_AgA.Y0Eg"/>
</p:tagLst>
</file>

<file path=ppt/tags/tag1249.xml><?xml version="1.0" encoding="utf-8"?>
<p:tagLst xmlns:a="http://schemas.openxmlformats.org/drawingml/2006/main" xmlns:r="http://schemas.openxmlformats.org/officeDocument/2006/relationships" xmlns:p="http://schemas.openxmlformats.org/presentationml/2006/main">
  <p:tag name="THINKCELLSHAPEDONOTDELETE" val="t2oCja_0nDcYEgqs1EpUIb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sp8NXNt7bjjJR4_pgq0bmQ"/>
</p:tagLst>
</file>

<file path=ppt/tags/tag1250.xml><?xml version="1.0" encoding="utf-8"?>
<p:tagLst xmlns:a="http://schemas.openxmlformats.org/drawingml/2006/main" xmlns:r="http://schemas.openxmlformats.org/officeDocument/2006/relationships" xmlns:p="http://schemas.openxmlformats.org/presentationml/2006/main">
  <p:tag name="THINKCELLSHAPEDONOTDELETE" val="tuMuspHi5tMZ1f1MUZkMdOA"/>
</p:tagLst>
</file>

<file path=ppt/tags/tag1251.xml><?xml version="1.0" encoding="utf-8"?>
<p:tagLst xmlns:a="http://schemas.openxmlformats.org/drawingml/2006/main" xmlns:r="http://schemas.openxmlformats.org/officeDocument/2006/relationships" xmlns:p="http://schemas.openxmlformats.org/presentationml/2006/main">
  <p:tag name="THINKCELLSHAPEDONOTDELETE" val="tVcyw0H4oTkHdh5WjyHUXsQ"/>
</p:tagLst>
</file>

<file path=ppt/tags/tag1252.xml><?xml version="1.0" encoding="utf-8"?>
<p:tagLst xmlns:a="http://schemas.openxmlformats.org/drawingml/2006/main" xmlns:r="http://schemas.openxmlformats.org/officeDocument/2006/relationships" xmlns:p="http://schemas.openxmlformats.org/presentationml/2006/main">
  <p:tag name="THINKCELLSHAPEDONOTDELETE" val="t_49zWKegMzDIlfkFR2zYuA"/>
</p:tagLst>
</file>

<file path=ppt/tags/tag1253.xml><?xml version="1.0" encoding="utf-8"?>
<p:tagLst xmlns:a="http://schemas.openxmlformats.org/drawingml/2006/main" xmlns:r="http://schemas.openxmlformats.org/officeDocument/2006/relationships" xmlns:p="http://schemas.openxmlformats.org/presentationml/2006/main">
  <p:tag name="THINKCELLSHAPEDONOTDELETE" val="t2zRBWb9FQfBYi350Lei2DA"/>
</p:tagLst>
</file>

<file path=ppt/tags/tag1254.xml><?xml version="1.0" encoding="utf-8"?>
<p:tagLst xmlns:a="http://schemas.openxmlformats.org/drawingml/2006/main" xmlns:r="http://schemas.openxmlformats.org/officeDocument/2006/relationships" xmlns:p="http://schemas.openxmlformats.org/presentationml/2006/main">
  <p:tag name="THINKCELLSHAPEDONOTDELETE" val="tJ7NyfwAyBuR9CmPk.Wqs0Q"/>
</p:tagLst>
</file>

<file path=ppt/tags/tag1255.xml><?xml version="1.0" encoding="utf-8"?>
<p:tagLst xmlns:a="http://schemas.openxmlformats.org/drawingml/2006/main" xmlns:r="http://schemas.openxmlformats.org/officeDocument/2006/relationships" xmlns:p="http://schemas.openxmlformats.org/presentationml/2006/main">
  <p:tag name="THINKCELLSHAPEDONOTDELETE" val="tFoqqhRrK8oFQPjyLcOL2Lg"/>
</p:tagLst>
</file>

<file path=ppt/tags/tag1256.xml><?xml version="1.0" encoding="utf-8"?>
<p:tagLst xmlns:a="http://schemas.openxmlformats.org/drawingml/2006/main" xmlns:r="http://schemas.openxmlformats.org/officeDocument/2006/relationships" xmlns:p="http://schemas.openxmlformats.org/presentationml/2006/main">
  <p:tag name="THINKCELLSHAPEDONOTDELETE" val="tjg_d.nTHX3JYyxrtTCSdsQ"/>
</p:tagLst>
</file>

<file path=ppt/tags/tag1257.xml><?xml version="1.0" encoding="utf-8"?>
<p:tagLst xmlns:a="http://schemas.openxmlformats.org/drawingml/2006/main" xmlns:r="http://schemas.openxmlformats.org/officeDocument/2006/relationships" xmlns:p="http://schemas.openxmlformats.org/presentationml/2006/main">
  <p:tag name="THINKCELLSHAPEDONOTDELETE" val="tr4IVaFeK7mx6X9fhXpp2xA"/>
</p:tagLst>
</file>

<file path=ppt/tags/tag1258.xml><?xml version="1.0" encoding="utf-8"?>
<p:tagLst xmlns:a="http://schemas.openxmlformats.org/drawingml/2006/main" xmlns:r="http://schemas.openxmlformats.org/officeDocument/2006/relationships" xmlns:p="http://schemas.openxmlformats.org/presentationml/2006/main">
  <p:tag name="THINKCELLSHAPEDONOTDELETE" val="t_UfmGUx0fcEqoxIbBSrulQ"/>
</p:tagLst>
</file>

<file path=ppt/tags/tag1259.xml><?xml version="1.0" encoding="utf-8"?>
<p:tagLst xmlns:a="http://schemas.openxmlformats.org/drawingml/2006/main" xmlns:r="http://schemas.openxmlformats.org/officeDocument/2006/relationships" xmlns:p="http://schemas.openxmlformats.org/presentationml/2006/main">
  <p:tag name="THINKCELLSHAPEDONOTDELETE" val="tEf5kRXv.UXIYb9Iq_aUWS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WxDK42hB2IpX20hynNReQ"/>
</p:tagLst>
</file>

<file path=ppt/tags/tag1260.xml><?xml version="1.0" encoding="utf-8"?>
<p:tagLst xmlns:a="http://schemas.openxmlformats.org/drawingml/2006/main" xmlns:r="http://schemas.openxmlformats.org/officeDocument/2006/relationships" xmlns:p="http://schemas.openxmlformats.org/presentationml/2006/main">
  <p:tag name="THINKCELLSHAPEDONOTDELETE" val="trQNtKHlMaRS1G2JCV1hy.A"/>
</p:tagLst>
</file>

<file path=ppt/tags/tag1261.xml><?xml version="1.0" encoding="utf-8"?>
<p:tagLst xmlns:a="http://schemas.openxmlformats.org/drawingml/2006/main" xmlns:r="http://schemas.openxmlformats.org/officeDocument/2006/relationships" xmlns:p="http://schemas.openxmlformats.org/presentationml/2006/main">
  <p:tag name="THINKCELLSHAPEDONOTDELETE" val="tf4yEHbxwe5JxU4vi1OiO3Q"/>
</p:tagLst>
</file>

<file path=ppt/tags/tag1262.xml><?xml version="1.0" encoding="utf-8"?>
<p:tagLst xmlns:a="http://schemas.openxmlformats.org/drawingml/2006/main" xmlns:r="http://schemas.openxmlformats.org/officeDocument/2006/relationships" xmlns:p="http://schemas.openxmlformats.org/presentationml/2006/main">
  <p:tag name="THINKCELLSHAPEDONOTDELETE" val="tGAunGLE45f0Il8DXUhDzAQ"/>
</p:tagLst>
</file>

<file path=ppt/tags/tag1263.xml><?xml version="1.0" encoding="utf-8"?>
<p:tagLst xmlns:a="http://schemas.openxmlformats.org/drawingml/2006/main" xmlns:r="http://schemas.openxmlformats.org/officeDocument/2006/relationships" xmlns:p="http://schemas.openxmlformats.org/presentationml/2006/main">
  <p:tag name="THINKCELLSHAPEDONOTDELETE" val="tRkfpJI32OAjSlRVYwyuRJw"/>
</p:tagLst>
</file>

<file path=ppt/tags/tag1264.xml><?xml version="1.0" encoding="utf-8"?>
<p:tagLst xmlns:a="http://schemas.openxmlformats.org/drawingml/2006/main" xmlns:r="http://schemas.openxmlformats.org/officeDocument/2006/relationships" xmlns:p="http://schemas.openxmlformats.org/presentationml/2006/main">
  <p:tag name="THINKCELLSHAPEDONOTDELETE" val="tN5qpDBdrSZmyDPMXcRUQtA"/>
</p:tagLst>
</file>

<file path=ppt/tags/tag1265.xml><?xml version="1.0" encoding="utf-8"?>
<p:tagLst xmlns:a="http://schemas.openxmlformats.org/drawingml/2006/main" xmlns:r="http://schemas.openxmlformats.org/officeDocument/2006/relationships" xmlns:p="http://schemas.openxmlformats.org/presentationml/2006/main">
  <p:tag name="THINKCELLSHAPEDONOTDELETE" val="t1f8VmdnJBxyC4Q.pjKal4g"/>
</p:tagLst>
</file>

<file path=ppt/tags/tag1266.xml><?xml version="1.0" encoding="utf-8"?>
<p:tagLst xmlns:a="http://schemas.openxmlformats.org/drawingml/2006/main" xmlns:r="http://schemas.openxmlformats.org/officeDocument/2006/relationships" xmlns:p="http://schemas.openxmlformats.org/presentationml/2006/main">
  <p:tag name="THINKCELLSHAPEDONOTDELETE" val="tuyN26RvQD7lPHkorJQzlug"/>
</p:tagLst>
</file>

<file path=ppt/tags/tag1267.xml><?xml version="1.0" encoding="utf-8"?>
<p:tagLst xmlns:a="http://schemas.openxmlformats.org/drawingml/2006/main" xmlns:r="http://schemas.openxmlformats.org/officeDocument/2006/relationships" xmlns:p="http://schemas.openxmlformats.org/presentationml/2006/main">
  <p:tag name="THINKCELLSHAPEDONOTDELETE" val="ttBkUXEWUgmkECQNsF65MFA"/>
</p:tagLst>
</file>

<file path=ppt/tags/tag1268.xml><?xml version="1.0" encoding="utf-8"?>
<p:tagLst xmlns:a="http://schemas.openxmlformats.org/drawingml/2006/main" xmlns:r="http://schemas.openxmlformats.org/officeDocument/2006/relationships" xmlns:p="http://schemas.openxmlformats.org/presentationml/2006/main">
  <p:tag name="THINKCELLSHAPEDONOTDELETE" val="tlq.EPffnDSQHME59kyI19A"/>
</p:tagLst>
</file>

<file path=ppt/tags/tag1269.xml><?xml version="1.0" encoding="utf-8"?>
<p:tagLst xmlns:a="http://schemas.openxmlformats.org/drawingml/2006/main" xmlns:r="http://schemas.openxmlformats.org/officeDocument/2006/relationships" xmlns:p="http://schemas.openxmlformats.org/presentationml/2006/main">
  <p:tag name="THINKCELLSHAPEDONOTDELETE" val="teQF8r4zL_5UgOh.JDLoXJ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bkTDaxq64T9Z8TpOtCaHKg"/>
</p:tagLst>
</file>

<file path=ppt/tags/tag1270.xml><?xml version="1.0" encoding="utf-8"?>
<p:tagLst xmlns:a="http://schemas.openxmlformats.org/drawingml/2006/main" xmlns:r="http://schemas.openxmlformats.org/officeDocument/2006/relationships" xmlns:p="http://schemas.openxmlformats.org/presentationml/2006/main">
  <p:tag name="THINKCELLSHAPEDONOTDELETE" val="tPNpemUg4tOFJYSfcZzkXVw"/>
</p:tagLst>
</file>

<file path=ppt/tags/tag1271.xml><?xml version="1.0" encoding="utf-8"?>
<p:tagLst xmlns:a="http://schemas.openxmlformats.org/drawingml/2006/main" xmlns:r="http://schemas.openxmlformats.org/officeDocument/2006/relationships" xmlns:p="http://schemas.openxmlformats.org/presentationml/2006/main">
  <p:tag name="THINKCELLSHAPEDONOTDELETE" val="thuLlaxSUhQNuvLLE_qtPAw"/>
</p:tagLst>
</file>

<file path=ppt/tags/tag1272.xml><?xml version="1.0" encoding="utf-8"?>
<p:tagLst xmlns:a="http://schemas.openxmlformats.org/drawingml/2006/main" xmlns:r="http://schemas.openxmlformats.org/officeDocument/2006/relationships" xmlns:p="http://schemas.openxmlformats.org/presentationml/2006/main">
  <p:tag name="THINKCELLSHAPEDONOTDELETE" val="t8Q90ORGX7Xoe_HAjXW7l7A"/>
</p:tagLst>
</file>

<file path=ppt/tags/tag1273.xml><?xml version="1.0" encoding="utf-8"?>
<p:tagLst xmlns:a="http://schemas.openxmlformats.org/drawingml/2006/main" xmlns:r="http://schemas.openxmlformats.org/officeDocument/2006/relationships" xmlns:p="http://schemas.openxmlformats.org/presentationml/2006/main">
  <p:tag name="THINKCELLSHAPEDONOTDELETE" val="tWSHBPHw_.ySjIc8qNIz1Ig"/>
</p:tagLst>
</file>

<file path=ppt/tags/tag1274.xml><?xml version="1.0" encoding="utf-8"?>
<p:tagLst xmlns:a="http://schemas.openxmlformats.org/drawingml/2006/main" xmlns:r="http://schemas.openxmlformats.org/officeDocument/2006/relationships" xmlns:p="http://schemas.openxmlformats.org/presentationml/2006/main">
  <p:tag name="BTFPLAYOUTENABLED" val="0"/>
  <p:tag name="BTFPLAYOUTCOLUMNS" val="3"/>
</p:tagLst>
</file>

<file path=ppt/tags/tag12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6.xml><?xml version="1.0" encoding="utf-8"?>
<p:tagLst xmlns:a="http://schemas.openxmlformats.org/drawingml/2006/main" xmlns:r="http://schemas.openxmlformats.org/officeDocument/2006/relationships" xmlns:p="http://schemas.openxmlformats.org/presentationml/2006/main">
  <p:tag name="BTFPLAYOUTENABLED" val="1"/>
</p:tagLst>
</file>

<file path=ppt/tags/tag1277.xml><?xml version="1.0" encoding="utf-8"?>
<p:tagLst xmlns:a="http://schemas.openxmlformats.org/drawingml/2006/main" xmlns:r="http://schemas.openxmlformats.org/officeDocument/2006/relationships" xmlns:p="http://schemas.openxmlformats.org/presentationml/2006/main">
  <p:tag name="BTFPLAYOUTENABLED" val="1"/>
</p:tagLst>
</file>

<file path=ppt/tags/tag1278.xml><?xml version="1.0" encoding="utf-8"?>
<p:tagLst xmlns:a="http://schemas.openxmlformats.org/drawingml/2006/main" xmlns:r="http://schemas.openxmlformats.org/officeDocument/2006/relationships" xmlns:p="http://schemas.openxmlformats.org/presentationml/2006/main">
  <p:tag name="THINKCELLSHAPEDONOTDELETE" val="t5HT1wzeB4abn8zoEVz6hPg"/>
</p:tagLst>
</file>

<file path=ppt/tags/tag1279.xml><?xml version="1.0" encoding="utf-8"?>
<p:tagLst xmlns:a="http://schemas.openxmlformats.org/drawingml/2006/main" xmlns:r="http://schemas.openxmlformats.org/officeDocument/2006/relationships" xmlns:p="http://schemas.openxmlformats.org/presentationml/2006/main">
  <p:tag name="THINKCELLSHAPEDONOTDELETE" val="t9h08tlzYUx59g5poJ.UC9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e2xXXfm0FemqfwSLn9Xl4w"/>
</p:tagLst>
</file>

<file path=ppt/tags/tag1280.xml><?xml version="1.0" encoding="utf-8"?>
<p:tagLst xmlns:a="http://schemas.openxmlformats.org/drawingml/2006/main" xmlns:r="http://schemas.openxmlformats.org/officeDocument/2006/relationships" xmlns:p="http://schemas.openxmlformats.org/presentationml/2006/main">
  <p:tag name="THINKCELLSHAPEDONOTDELETE" val="tW0wIVv14NHhPoZLlJ81EEA"/>
</p:tagLst>
</file>

<file path=ppt/tags/tag1281.xml><?xml version="1.0" encoding="utf-8"?>
<p:tagLst xmlns:a="http://schemas.openxmlformats.org/drawingml/2006/main" xmlns:r="http://schemas.openxmlformats.org/officeDocument/2006/relationships" xmlns:p="http://schemas.openxmlformats.org/presentationml/2006/main">
  <p:tag name="THINKCELLSHAPEDONOTDELETE" val="tIpT87NMs3eRMzhkm4PMqZQ"/>
</p:tagLst>
</file>

<file path=ppt/tags/tag1282.xml><?xml version="1.0" encoding="utf-8"?>
<p:tagLst xmlns:a="http://schemas.openxmlformats.org/drawingml/2006/main" xmlns:r="http://schemas.openxmlformats.org/officeDocument/2006/relationships" xmlns:p="http://schemas.openxmlformats.org/presentationml/2006/main">
  <p:tag name="THINKCELLSHAPEDONOTDELETE" val="tpxO3LeyamDWaIcstbHMbmA"/>
</p:tagLst>
</file>

<file path=ppt/tags/tag1283.xml><?xml version="1.0" encoding="utf-8"?>
<p:tagLst xmlns:a="http://schemas.openxmlformats.org/drawingml/2006/main" xmlns:r="http://schemas.openxmlformats.org/officeDocument/2006/relationships" xmlns:p="http://schemas.openxmlformats.org/presentationml/2006/main">
  <p:tag name="THINKCELLSHAPEDONOTDELETE" val="t8Nod1rTLIdNPE2NY7TTYSg"/>
</p:tagLst>
</file>

<file path=ppt/tags/tag1284.xml><?xml version="1.0" encoding="utf-8"?>
<p:tagLst xmlns:a="http://schemas.openxmlformats.org/drawingml/2006/main" xmlns:r="http://schemas.openxmlformats.org/officeDocument/2006/relationships" xmlns:p="http://schemas.openxmlformats.org/presentationml/2006/main">
  <p:tag name="THINKCELLSHAPEDONOTDELETE" val="tL97rqBy.4aN_jrVqsudAsw"/>
</p:tagLst>
</file>

<file path=ppt/tags/tag1285.xml><?xml version="1.0" encoding="utf-8"?>
<p:tagLst xmlns:a="http://schemas.openxmlformats.org/drawingml/2006/main" xmlns:r="http://schemas.openxmlformats.org/officeDocument/2006/relationships" xmlns:p="http://schemas.openxmlformats.org/presentationml/2006/main">
  <p:tag name="THINKCELLSHAPEDONOTDELETE" val="tAFQ5DjEFWEbW7.3.9q1n7w"/>
</p:tagLst>
</file>

<file path=ppt/tags/tag1286.xml><?xml version="1.0" encoding="utf-8"?>
<p:tagLst xmlns:a="http://schemas.openxmlformats.org/drawingml/2006/main" xmlns:r="http://schemas.openxmlformats.org/officeDocument/2006/relationships" xmlns:p="http://schemas.openxmlformats.org/presentationml/2006/main">
  <p:tag name="THINKCELLSHAPEDONOTDELETE" val="tEgU1J79Aft_LyacX3TCUvw"/>
</p:tagLst>
</file>

<file path=ppt/tags/tag1287.xml><?xml version="1.0" encoding="utf-8"?>
<p:tagLst xmlns:a="http://schemas.openxmlformats.org/drawingml/2006/main" xmlns:r="http://schemas.openxmlformats.org/officeDocument/2006/relationships" xmlns:p="http://schemas.openxmlformats.org/presentationml/2006/main">
  <p:tag name="THINKCELLSHAPEDONOTDELETE" val="t7Q81u2YBeIkDLSwefH.c1A"/>
</p:tagLst>
</file>

<file path=ppt/tags/tag1288.xml><?xml version="1.0" encoding="utf-8"?>
<p:tagLst xmlns:a="http://schemas.openxmlformats.org/drawingml/2006/main" xmlns:r="http://schemas.openxmlformats.org/officeDocument/2006/relationships" xmlns:p="http://schemas.openxmlformats.org/presentationml/2006/main">
  <p:tag name="THINKCELLSHAPEDONOTDELETE" val="totFVpDP8lAVXXrFlnhw4VQ"/>
</p:tagLst>
</file>

<file path=ppt/tags/tag1289.xml><?xml version="1.0" encoding="utf-8"?>
<p:tagLst xmlns:a="http://schemas.openxmlformats.org/drawingml/2006/main" xmlns:r="http://schemas.openxmlformats.org/officeDocument/2006/relationships" xmlns:p="http://schemas.openxmlformats.org/presentationml/2006/main">
  <p:tag name="THINKCELLSHAPEDONOTDELETE" val="tgZNDdq4OXBWtwOnwmsF.F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OE6WBEdbb4qdvwhpyRReKQ"/>
</p:tagLst>
</file>

<file path=ppt/tags/tag1290.xml><?xml version="1.0" encoding="utf-8"?>
<p:tagLst xmlns:a="http://schemas.openxmlformats.org/drawingml/2006/main" xmlns:r="http://schemas.openxmlformats.org/officeDocument/2006/relationships" xmlns:p="http://schemas.openxmlformats.org/presentationml/2006/main">
  <p:tag name="THINKCELLSHAPEDONOTDELETE" val="te68hgAQVYl.GqDn18g3_2Q"/>
</p:tagLst>
</file>

<file path=ppt/tags/tag1291.xml><?xml version="1.0" encoding="utf-8"?>
<p:tagLst xmlns:a="http://schemas.openxmlformats.org/drawingml/2006/main" xmlns:r="http://schemas.openxmlformats.org/officeDocument/2006/relationships" xmlns:p="http://schemas.openxmlformats.org/presentationml/2006/main">
  <p:tag name="THINKCELLSHAPEDONOTDELETE" val="togUWgHjzCaYSXaocQIky7w"/>
</p:tagLst>
</file>

<file path=ppt/tags/tag1292.xml><?xml version="1.0" encoding="utf-8"?>
<p:tagLst xmlns:a="http://schemas.openxmlformats.org/drawingml/2006/main" xmlns:r="http://schemas.openxmlformats.org/officeDocument/2006/relationships" xmlns:p="http://schemas.openxmlformats.org/presentationml/2006/main">
  <p:tag name="THINKCELLSHAPEDONOTDELETE" val="tuuDmDv3OKxCOF7BzXs8kGg"/>
</p:tagLst>
</file>

<file path=ppt/tags/tag1293.xml><?xml version="1.0" encoding="utf-8"?>
<p:tagLst xmlns:a="http://schemas.openxmlformats.org/drawingml/2006/main" xmlns:r="http://schemas.openxmlformats.org/officeDocument/2006/relationships" xmlns:p="http://schemas.openxmlformats.org/presentationml/2006/main">
  <p:tag name="THINKCELLSHAPEDONOTDELETE" val="tbOFC.A1K5YswaGIyU_0_Sg"/>
</p:tagLst>
</file>

<file path=ppt/tags/tag1294.xml><?xml version="1.0" encoding="utf-8"?>
<p:tagLst xmlns:a="http://schemas.openxmlformats.org/drawingml/2006/main" xmlns:r="http://schemas.openxmlformats.org/officeDocument/2006/relationships" xmlns:p="http://schemas.openxmlformats.org/presentationml/2006/main">
  <p:tag name="THINKCELLSHAPEDONOTDELETE" val="tQRh7PlMRbRkvj1SW3qAhcg"/>
</p:tagLst>
</file>

<file path=ppt/tags/tag1295.xml><?xml version="1.0" encoding="utf-8"?>
<p:tagLst xmlns:a="http://schemas.openxmlformats.org/drawingml/2006/main" xmlns:r="http://schemas.openxmlformats.org/officeDocument/2006/relationships" xmlns:p="http://schemas.openxmlformats.org/presentationml/2006/main">
  <p:tag name="THINKCELLSHAPEDONOTDELETE" val="tL2PKgvsnQzvwhWkvrZspsQ"/>
</p:tagLst>
</file>

<file path=ppt/tags/tag1296.xml><?xml version="1.0" encoding="utf-8"?>
<p:tagLst xmlns:a="http://schemas.openxmlformats.org/drawingml/2006/main" xmlns:r="http://schemas.openxmlformats.org/officeDocument/2006/relationships" xmlns:p="http://schemas.openxmlformats.org/presentationml/2006/main">
  <p:tag name="THINKCELLSHAPEDONOTDELETE" val="t68jzeh46Y5BMmJRWf1s4XA"/>
</p:tagLst>
</file>

<file path=ppt/tags/tag1297.xml><?xml version="1.0" encoding="utf-8"?>
<p:tagLst xmlns:a="http://schemas.openxmlformats.org/drawingml/2006/main" xmlns:r="http://schemas.openxmlformats.org/officeDocument/2006/relationships" xmlns:p="http://schemas.openxmlformats.org/presentationml/2006/main">
  <p:tag name="THINKCELLSHAPEDONOTDELETE" val="tB4McHHB8G0VghkvoJBmPrg"/>
</p:tagLst>
</file>

<file path=ppt/tags/tag1298.xml><?xml version="1.0" encoding="utf-8"?>
<p:tagLst xmlns:a="http://schemas.openxmlformats.org/drawingml/2006/main" xmlns:r="http://schemas.openxmlformats.org/officeDocument/2006/relationships" xmlns:p="http://schemas.openxmlformats.org/presentationml/2006/main">
  <p:tag name="BTFPLAYOUTCOLUMNS" val="5"/>
  <p:tag name="BTFPLAYOUTENABLED" val="1"/>
</p:tagLst>
</file>

<file path=ppt/tags/tag12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OGJEu.XMY51uIWvtGfKq0Q"/>
</p:tagLst>
</file>

<file path=ppt/tags/tag1300.xml><?xml version="1.0" encoding="utf-8"?>
<p:tagLst xmlns:a="http://schemas.openxmlformats.org/drawingml/2006/main" xmlns:r="http://schemas.openxmlformats.org/officeDocument/2006/relationships" xmlns:p="http://schemas.openxmlformats.org/presentationml/2006/main">
  <p:tag name="BTFPLAYOUTENABLED" val="1"/>
</p:tagLst>
</file>

<file path=ppt/tags/tag1301.xml><?xml version="1.0" encoding="utf-8"?>
<p:tagLst xmlns:a="http://schemas.openxmlformats.org/drawingml/2006/main" xmlns:r="http://schemas.openxmlformats.org/officeDocument/2006/relationships" xmlns:p="http://schemas.openxmlformats.org/presentationml/2006/main">
  <p:tag name="BTFPLAYOUTENABLED" val="1"/>
</p:tagLst>
</file>

<file path=ppt/tags/tag1302.xml><?xml version="1.0" encoding="utf-8"?>
<p:tagLst xmlns:a="http://schemas.openxmlformats.org/drawingml/2006/main" xmlns:r="http://schemas.openxmlformats.org/officeDocument/2006/relationships" xmlns:p="http://schemas.openxmlformats.org/presentationml/2006/main">
  <p:tag name="BTFPLAYOUTENABLED" val="1"/>
</p:tagLst>
</file>

<file path=ppt/tags/tag1303.xml><?xml version="1.0" encoding="utf-8"?>
<p:tagLst xmlns:a="http://schemas.openxmlformats.org/drawingml/2006/main" xmlns:r="http://schemas.openxmlformats.org/officeDocument/2006/relationships" xmlns:p="http://schemas.openxmlformats.org/presentationml/2006/main">
  <p:tag name="BTFPLAYOUTENABLED" val="1"/>
</p:tagLst>
</file>

<file path=ppt/tags/tag1304.xml><?xml version="1.0" encoding="utf-8"?>
<p:tagLst xmlns:a="http://schemas.openxmlformats.org/drawingml/2006/main" xmlns:r="http://schemas.openxmlformats.org/officeDocument/2006/relationships" xmlns:p="http://schemas.openxmlformats.org/presentationml/2006/main">
  <p:tag name="BTFPLAYOUTENABLED" val="1"/>
</p:tagLst>
</file>

<file path=ppt/tags/tag1305.xml><?xml version="1.0" encoding="utf-8"?>
<p:tagLst xmlns:a="http://schemas.openxmlformats.org/drawingml/2006/main" xmlns:r="http://schemas.openxmlformats.org/officeDocument/2006/relationships" xmlns:p="http://schemas.openxmlformats.org/presentationml/2006/main">
  <p:tag name="BTFPLAYOUTENABLED" val="1"/>
</p:tagLst>
</file>

<file path=ppt/tags/tag1306.xml><?xml version="1.0" encoding="utf-8"?>
<p:tagLst xmlns:a="http://schemas.openxmlformats.org/drawingml/2006/main" xmlns:r="http://schemas.openxmlformats.org/officeDocument/2006/relationships" xmlns:p="http://schemas.openxmlformats.org/presentationml/2006/main">
  <p:tag name="BTFPLAYOUTENABLED" val="1"/>
</p:tagLst>
</file>

<file path=ppt/tags/tag1307.xml><?xml version="1.0" encoding="utf-8"?>
<p:tagLst xmlns:a="http://schemas.openxmlformats.org/drawingml/2006/main" xmlns:r="http://schemas.openxmlformats.org/officeDocument/2006/relationships" xmlns:p="http://schemas.openxmlformats.org/presentationml/2006/main">
  <p:tag name="BTFPLAYOUTENABLED" val="1"/>
</p:tagLst>
</file>

<file path=ppt/tags/tag1308.xml><?xml version="1.0" encoding="utf-8"?>
<p:tagLst xmlns:a="http://schemas.openxmlformats.org/drawingml/2006/main" xmlns:r="http://schemas.openxmlformats.org/officeDocument/2006/relationships" xmlns:p="http://schemas.openxmlformats.org/presentationml/2006/main">
  <p:tag name="BTFPLAYOUTENABLED" val="1"/>
</p:tagLst>
</file>

<file path=ppt/tags/tag1309.xml><?xml version="1.0" encoding="utf-8"?>
<p:tagLst xmlns:a="http://schemas.openxmlformats.org/drawingml/2006/main" xmlns:r="http://schemas.openxmlformats.org/officeDocument/2006/relationships" xmlns:p="http://schemas.openxmlformats.org/presentationml/2006/main">
  <p:tag name="BTFPLAYOUTENABLED" val="1"/>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PS01SearxPqpJo9SaPhD8A"/>
</p:tagLst>
</file>

<file path=ppt/tags/tag1310.xml><?xml version="1.0" encoding="utf-8"?>
<p:tagLst xmlns:a="http://schemas.openxmlformats.org/drawingml/2006/main" xmlns:r="http://schemas.openxmlformats.org/officeDocument/2006/relationships" xmlns:p="http://schemas.openxmlformats.org/presentationml/2006/main">
  <p:tag name="BTFPLAYOUTENABLED" val="1"/>
</p:tagLst>
</file>

<file path=ppt/tags/tag1311.xml><?xml version="1.0" encoding="utf-8"?>
<p:tagLst xmlns:a="http://schemas.openxmlformats.org/drawingml/2006/main" xmlns:r="http://schemas.openxmlformats.org/officeDocument/2006/relationships" xmlns:p="http://schemas.openxmlformats.org/presentationml/2006/main">
  <p:tag name="BTFPLAYOUTENABLED" val="1"/>
</p:tagLst>
</file>

<file path=ppt/tags/tag1312.xml><?xml version="1.0" encoding="utf-8"?>
<p:tagLst xmlns:a="http://schemas.openxmlformats.org/drawingml/2006/main" xmlns:r="http://schemas.openxmlformats.org/officeDocument/2006/relationships" xmlns:p="http://schemas.openxmlformats.org/presentationml/2006/main">
  <p:tag name="BTFPLAYOUTCOLUMNS" val="7"/>
  <p:tag name="BTFPLAYOUTENABLED" val="0"/>
</p:tagLst>
</file>

<file path=ppt/tags/tag13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4.xml><?xml version="1.0" encoding="utf-8"?>
<p:tagLst xmlns:a="http://schemas.openxmlformats.org/drawingml/2006/main" xmlns:r="http://schemas.openxmlformats.org/officeDocument/2006/relationships" xmlns:p="http://schemas.openxmlformats.org/presentationml/2006/main">
  <p:tag name="BTFPLAYOUTENABLED" val="1"/>
</p:tagLst>
</file>

<file path=ppt/tags/tag1315.xml><?xml version="1.0" encoding="utf-8"?>
<p:tagLst xmlns:a="http://schemas.openxmlformats.org/drawingml/2006/main" xmlns:r="http://schemas.openxmlformats.org/officeDocument/2006/relationships" xmlns:p="http://schemas.openxmlformats.org/presentationml/2006/main">
  <p:tag name="THINKCELLSHAPEDONOTDELETE" val="t7AkTxpUA__o7fsGvjUYVoA"/>
</p:tagLst>
</file>

<file path=ppt/tags/tag1316.xml><?xml version="1.0" encoding="utf-8"?>
<p:tagLst xmlns:a="http://schemas.openxmlformats.org/drawingml/2006/main" xmlns:r="http://schemas.openxmlformats.org/officeDocument/2006/relationships" xmlns:p="http://schemas.openxmlformats.org/presentationml/2006/main">
  <p:tag name="THINKCELLSHAPEDONOTDELETE" val="ta3vNRz0Go9.M47KShB55Gg"/>
</p:tagLst>
</file>

<file path=ppt/tags/tag1317.xml><?xml version="1.0" encoding="utf-8"?>
<p:tagLst xmlns:a="http://schemas.openxmlformats.org/drawingml/2006/main" xmlns:r="http://schemas.openxmlformats.org/officeDocument/2006/relationships" xmlns:p="http://schemas.openxmlformats.org/presentationml/2006/main">
  <p:tag name="THINKCELLSHAPEDONOTDELETE" val="tnDTEOje5_gEKBQVJSHjcXw"/>
</p:tagLst>
</file>

<file path=ppt/tags/tag1318.xml><?xml version="1.0" encoding="utf-8"?>
<p:tagLst xmlns:a="http://schemas.openxmlformats.org/drawingml/2006/main" xmlns:r="http://schemas.openxmlformats.org/officeDocument/2006/relationships" xmlns:p="http://schemas.openxmlformats.org/presentationml/2006/main">
  <p:tag name="THINKCELLSHAPEDONOTDELETE" val="tpRxEbZt.D_V878ESzGNekg"/>
</p:tagLst>
</file>

<file path=ppt/tags/tag1319.xml><?xml version="1.0" encoding="utf-8"?>
<p:tagLst xmlns:a="http://schemas.openxmlformats.org/drawingml/2006/main" xmlns:r="http://schemas.openxmlformats.org/officeDocument/2006/relationships" xmlns:p="http://schemas.openxmlformats.org/presentationml/2006/main">
  <p:tag name="THINKCELLSHAPEDONOTDELETE" val="tCE2FYURwOvDn66n6x3rCw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SshRZWLTqWrs9S4j8VW0WQ"/>
</p:tagLst>
</file>

<file path=ppt/tags/tag1320.xml><?xml version="1.0" encoding="utf-8"?>
<p:tagLst xmlns:a="http://schemas.openxmlformats.org/drawingml/2006/main" xmlns:r="http://schemas.openxmlformats.org/officeDocument/2006/relationships" xmlns:p="http://schemas.openxmlformats.org/presentationml/2006/main">
  <p:tag name="THINKCELLSHAPEDONOTDELETE" val="txHE6YUcc_LLyKfLXOzy4rA"/>
</p:tagLst>
</file>

<file path=ppt/tags/tag1321.xml><?xml version="1.0" encoding="utf-8"?>
<p:tagLst xmlns:a="http://schemas.openxmlformats.org/drawingml/2006/main" xmlns:r="http://schemas.openxmlformats.org/officeDocument/2006/relationships" xmlns:p="http://schemas.openxmlformats.org/presentationml/2006/main">
  <p:tag name="THINKCELLSHAPEDONOTDELETE" val="t4wk7IRQg14ZTkMiCnL0SVA"/>
</p:tagLst>
</file>

<file path=ppt/tags/tag1322.xml><?xml version="1.0" encoding="utf-8"?>
<p:tagLst xmlns:a="http://schemas.openxmlformats.org/drawingml/2006/main" xmlns:r="http://schemas.openxmlformats.org/officeDocument/2006/relationships" xmlns:p="http://schemas.openxmlformats.org/presentationml/2006/main">
  <p:tag name="THINKCELLSHAPEDONOTDELETE" val="tI3ahiLrIHjR6Teykag89CA"/>
</p:tagLst>
</file>

<file path=ppt/tags/tag1323.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3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5.xml><?xml version="1.0" encoding="utf-8"?>
<p:tagLst xmlns:a="http://schemas.openxmlformats.org/drawingml/2006/main" xmlns:r="http://schemas.openxmlformats.org/officeDocument/2006/relationships" xmlns:p="http://schemas.openxmlformats.org/presentationml/2006/main">
  <p:tag name="BTFPLAYOUTENABLED" val="1"/>
</p:tagLst>
</file>

<file path=ppt/tags/tag1326.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3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8.xml><?xml version="1.0" encoding="utf-8"?>
<p:tagLst xmlns:a="http://schemas.openxmlformats.org/drawingml/2006/main" xmlns:r="http://schemas.openxmlformats.org/officeDocument/2006/relationships" xmlns:p="http://schemas.openxmlformats.org/presentationml/2006/main">
  <p:tag name="BTFPLAYOUTENABLED" val="1"/>
</p:tagLst>
</file>

<file path=ppt/tags/tag13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JHyBInkhYfevD99ANCATw"/>
</p:tagLst>
</file>

<file path=ppt/tags/tag1330.xml><?xml version="1.0" encoding="utf-8"?>
<p:tagLst xmlns:a="http://schemas.openxmlformats.org/drawingml/2006/main" xmlns:r="http://schemas.openxmlformats.org/officeDocument/2006/relationships" xmlns:p="http://schemas.openxmlformats.org/presentationml/2006/main">
  <p:tag name="BTFPLAYOUTENABLED" val="1"/>
</p:tagLst>
</file>

<file path=ppt/tags/tag1331.xml><?xml version="1.0" encoding="utf-8"?>
<p:tagLst xmlns:a="http://schemas.openxmlformats.org/drawingml/2006/main" xmlns:r="http://schemas.openxmlformats.org/officeDocument/2006/relationships" xmlns:p="http://schemas.openxmlformats.org/presentationml/2006/main">
  <p:tag name="THINKCELLSHAPEDONOTDELETE" val="t_lwp_o_hegefkidYJirCrw"/>
</p:tagLst>
</file>

<file path=ppt/tags/tag1332.xml><?xml version="1.0" encoding="utf-8"?>
<p:tagLst xmlns:a="http://schemas.openxmlformats.org/drawingml/2006/main" xmlns:r="http://schemas.openxmlformats.org/officeDocument/2006/relationships" xmlns:p="http://schemas.openxmlformats.org/presentationml/2006/main">
  <p:tag name="THINKCELLSHAPEDONOTDELETE" val="tT6bWmxMEaoqfX.XXxyWjDw"/>
</p:tagLst>
</file>

<file path=ppt/tags/tag1333.xml><?xml version="1.0" encoding="utf-8"?>
<p:tagLst xmlns:a="http://schemas.openxmlformats.org/drawingml/2006/main" xmlns:r="http://schemas.openxmlformats.org/officeDocument/2006/relationships" xmlns:p="http://schemas.openxmlformats.org/presentationml/2006/main">
  <p:tag name="THINKCELLSHAPEDONOTDELETE" val="tWrXs169RkbrgIVxHUBK5uA"/>
</p:tagLst>
</file>

<file path=ppt/tags/tag1334.xml><?xml version="1.0" encoding="utf-8"?>
<p:tagLst xmlns:a="http://schemas.openxmlformats.org/drawingml/2006/main" xmlns:r="http://schemas.openxmlformats.org/officeDocument/2006/relationships" xmlns:p="http://schemas.openxmlformats.org/presentationml/2006/main">
  <p:tag name="THINKCELLSHAPEDONOTDELETE" val="tjNZhzSQaBw2ZKoNEQw4qfw"/>
</p:tagLst>
</file>

<file path=ppt/tags/tag1335.xml><?xml version="1.0" encoding="utf-8"?>
<p:tagLst xmlns:a="http://schemas.openxmlformats.org/drawingml/2006/main" xmlns:r="http://schemas.openxmlformats.org/officeDocument/2006/relationships" xmlns:p="http://schemas.openxmlformats.org/presentationml/2006/main">
  <p:tag name="THINKCELLSHAPEDONOTDELETE" val="tN5wzoah_pl1JtrwH4dP8CQ"/>
</p:tagLst>
</file>

<file path=ppt/tags/tag1336.xml><?xml version="1.0" encoding="utf-8"?>
<p:tagLst xmlns:a="http://schemas.openxmlformats.org/drawingml/2006/main" xmlns:r="http://schemas.openxmlformats.org/officeDocument/2006/relationships" xmlns:p="http://schemas.openxmlformats.org/presentationml/2006/main">
  <p:tag name="THINKCELLSHAPEDONOTDELETE" val="teFGYazzi01vKt2dP0oGx4A"/>
</p:tagLst>
</file>

<file path=ppt/tags/tag1337.xml><?xml version="1.0" encoding="utf-8"?>
<p:tagLst xmlns:a="http://schemas.openxmlformats.org/drawingml/2006/main" xmlns:r="http://schemas.openxmlformats.org/officeDocument/2006/relationships" xmlns:p="http://schemas.openxmlformats.org/presentationml/2006/main">
  <p:tag name="THINKCELLSHAPEDONOTDELETE" val="tgmkUvIQ.W_Ze2FmvfktI0g"/>
</p:tagLst>
</file>

<file path=ppt/tags/tag1338.xml><?xml version="1.0" encoding="utf-8"?>
<p:tagLst xmlns:a="http://schemas.openxmlformats.org/drawingml/2006/main" xmlns:r="http://schemas.openxmlformats.org/officeDocument/2006/relationships" xmlns:p="http://schemas.openxmlformats.org/presentationml/2006/main">
  <p:tag name="THINKCELLSHAPEDONOTDELETE" val="tvP3ekGLm4Lg9BA_nUvDQhg"/>
</p:tagLst>
</file>

<file path=ppt/tags/tag1339.xml><?xml version="1.0" encoding="utf-8"?>
<p:tagLst xmlns:a="http://schemas.openxmlformats.org/drawingml/2006/main" xmlns:r="http://schemas.openxmlformats.org/officeDocument/2006/relationships" xmlns:p="http://schemas.openxmlformats.org/presentationml/2006/main">
  <p:tag name="THINKCELLSHAPEDONOTDELETE" val="tBaMwnsDGAjnl5uj2y3TNz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GCxdhW804rUzxrXO.8wLg"/>
</p:tagLst>
</file>

<file path=ppt/tags/tag1340.xml><?xml version="1.0" encoding="utf-8"?>
<p:tagLst xmlns:a="http://schemas.openxmlformats.org/drawingml/2006/main" xmlns:r="http://schemas.openxmlformats.org/officeDocument/2006/relationships" xmlns:p="http://schemas.openxmlformats.org/presentationml/2006/main">
  <p:tag name="THINKCELLSHAPEDONOTDELETE" val="tTs9mu_T1sZa7AkEUIT2AxQ"/>
</p:tagLst>
</file>

<file path=ppt/tags/tag1341.xml><?xml version="1.0" encoding="utf-8"?>
<p:tagLst xmlns:a="http://schemas.openxmlformats.org/drawingml/2006/main" xmlns:r="http://schemas.openxmlformats.org/officeDocument/2006/relationships" xmlns:p="http://schemas.openxmlformats.org/presentationml/2006/main">
  <p:tag name="THINKCELLSHAPEDONOTDELETE" val="t8X5gmuoG1LNA7SxJ1j8OXg"/>
</p:tagLst>
</file>

<file path=ppt/tags/tag1342.xml><?xml version="1.0" encoding="utf-8"?>
<p:tagLst xmlns:a="http://schemas.openxmlformats.org/drawingml/2006/main" xmlns:r="http://schemas.openxmlformats.org/officeDocument/2006/relationships" xmlns:p="http://schemas.openxmlformats.org/presentationml/2006/main">
  <p:tag name="THINKCELLSHAPEDONOTDELETE" val="tfD68EXvx9rGSjRZyO3b0SQ"/>
</p:tagLst>
</file>

<file path=ppt/tags/tag1343.xml><?xml version="1.0" encoding="utf-8"?>
<p:tagLst xmlns:a="http://schemas.openxmlformats.org/drawingml/2006/main" xmlns:r="http://schemas.openxmlformats.org/officeDocument/2006/relationships" xmlns:p="http://schemas.openxmlformats.org/presentationml/2006/main">
  <p:tag name="THINKCELLSHAPEDONOTDELETE" val="tpA3.BFP4E47EmbItWbw_mw"/>
</p:tagLst>
</file>

<file path=ppt/tags/tag1344.xml><?xml version="1.0" encoding="utf-8"?>
<p:tagLst xmlns:a="http://schemas.openxmlformats.org/drawingml/2006/main" xmlns:r="http://schemas.openxmlformats.org/officeDocument/2006/relationships" xmlns:p="http://schemas.openxmlformats.org/presentationml/2006/main">
  <p:tag name="THINKCELLSHAPEDONOTDELETE" val="trrP0QydDZd3N_MbFmJFouA"/>
</p:tagLst>
</file>

<file path=ppt/tags/tag1345.xml><?xml version="1.0" encoding="utf-8"?>
<p:tagLst xmlns:a="http://schemas.openxmlformats.org/drawingml/2006/main" xmlns:r="http://schemas.openxmlformats.org/officeDocument/2006/relationships" xmlns:p="http://schemas.openxmlformats.org/presentationml/2006/main">
  <p:tag name="THINKCELLSHAPEDONOTDELETE" val="tAmjvaSLB4qBgob5o5.JXXg"/>
</p:tagLst>
</file>

<file path=ppt/tags/tag1346.xml><?xml version="1.0" encoding="utf-8"?>
<p:tagLst xmlns:a="http://schemas.openxmlformats.org/drawingml/2006/main" xmlns:r="http://schemas.openxmlformats.org/officeDocument/2006/relationships" xmlns:p="http://schemas.openxmlformats.org/presentationml/2006/main">
  <p:tag name="THINKCELLSHAPEDONOTDELETE" val="t53.feM4eACBeGr4j.kCCiw"/>
</p:tagLst>
</file>

<file path=ppt/tags/tag1347.xml><?xml version="1.0" encoding="utf-8"?>
<p:tagLst xmlns:a="http://schemas.openxmlformats.org/drawingml/2006/main" xmlns:r="http://schemas.openxmlformats.org/officeDocument/2006/relationships" xmlns:p="http://schemas.openxmlformats.org/presentationml/2006/main">
  <p:tag name="THINKCELLSHAPEDONOTDELETE" val="to.JZ5xOZ52I6YrdxRLZWgw"/>
</p:tagLst>
</file>

<file path=ppt/tags/tag1348.xml><?xml version="1.0" encoding="utf-8"?>
<p:tagLst xmlns:a="http://schemas.openxmlformats.org/drawingml/2006/main" xmlns:r="http://schemas.openxmlformats.org/officeDocument/2006/relationships" xmlns:p="http://schemas.openxmlformats.org/presentationml/2006/main">
  <p:tag name="THINKCELLSHAPEDONOTDELETE" val="tbhLEx5qGsVaOzs_87V5usQ"/>
</p:tagLst>
</file>

<file path=ppt/tags/tag1349.xml><?xml version="1.0" encoding="utf-8"?>
<p:tagLst xmlns:a="http://schemas.openxmlformats.org/drawingml/2006/main" xmlns:r="http://schemas.openxmlformats.org/officeDocument/2006/relationships" xmlns:p="http://schemas.openxmlformats.org/presentationml/2006/main">
  <p:tag name="THINKCELLSHAPEDONOTDELETE" val="tbMjFxp9N_ikR8nRK5.cMt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jx0KWZIJXfYMz4TwFV5bMA"/>
</p:tagLst>
</file>

<file path=ppt/tags/tag1350.xml><?xml version="1.0" encoding="utf-8"?>
<p:tagLst xmlns:a="http://schemas.openxmlformats.org/drawingml/2006/main" xmlns:r="http://schemas.openxmlformats.org/officeDocument/2006/relationships" xmlns:p="http://schemas.openxmlformats.org/presentationml/2006/main">
  <p:tag name="THINKCELLSHAPEDONOTDELETE" val="tsCuU5ZHv.sWQ843QZUcRxg"/>
</p:tagLst>
</file>

<file path=ppt/tags/tag1351.xml><?xml version="1.0" encoding="utf-8"?>
<p:tagLst xmlns:a="http://schemas.openxmlformats.org/drawingml/2006/main" xmlns:r="http://schemas.openxmlformats.org/officeDocument/2006/relationships" xmlns:p="http://schemas.openxmlformats.org/presentationml/2006/main">
  <p:tag name="THINKCELLSHAPEDONOTDELETE" val="tgf98gjwb7Q9JwsR_wUU8yQ"/>
</p:tagLst>
</file>

<file path=ppt/tags/tag1352.xml><?xml version="1.0" encoding="utf-8"?>
<p:tagLst xmlns:a="http://schemas.openxmlformats.org/drawingml/2006/main" xmlns:r="http://schemas.openxmlformats.org/officeDocument/2006/relationships" xmlns:p="http://schemas.openxmlformats.org/presentationml/2006/main">
  <p:tag name="THINKCELLSHAPEDONOTDELETE" val="tht1MLdEVDFECQQeK9ICiIw"/>
</p:tagLst>
</file>

<file path=ppt/tags/tag1353.xml><?xml version="1.0" encoding="utf-8"?>
<p:tagLst xmlns:a="http://schemas.openxmlformats.org/drawingml/2006/main" xmlns:r="http://schemas.openxmlformats.org/officeDocument/2006/relationships" xmlns:p="http://schemas.openxmlformats.org/presentationml/2006/main">
  <p:tag name="THINKCELLSHAPEDONOTDELETE" val="tUFegcbSJ9XasYaIx_obxxA"/>
</p:tagLst>
</file>

<file path=ppt/tags/tag1354.xml><?xml version="1.0" encoding="utf-8"?>
<p:tagLst xmlns:a="http://schemas.openxmlformats.org/drawingml/2006/main" xmlns:r="http://schemas.openxmlformats.org/officeDocument/2006/relationships" xmlns:p="http://schemas.openxmlformats.org/presentationml/2006/main">
  <p:tag name="THINKCELLSHAPEDONOTDELETE" val="tQGdbLvnVxAsxeToC8lJ5tg"/>
</p:tagLst>
</file>

<file path=ppt/tags/tag1355.xml><?xml version="1.0" encoding="utf-8"?>
<p:tagLst xmlns:a="http://schemas.openxmlformats.org/drawingml/2006/main" xmlns:r="http://schemas.openxmlformats.org/officeDocument/2006/relationships" xmlns:p="http://schemas.openxmlformats.org/presentationml/2006/main">
  <p:tag name="THINKCELLSHAPEDONOTDELETE" val="tx0iLwFVf7OaI1GyGc4UvNw"/>
</p:tagLst>
</file>

<file path=ppt/tags/tag1356.xml><?xml version="1.0" encoding="utf-8"?>
<p:tagLst xmlns:a="http://schemas.openxmlformats.org/drawingml/2006/main" xmlns:r="http://schemas.openxmlformats.org/officeDocument/2006/relationships" xmlns:p="http://schemas.openxmlformats.org/presentationml/2006/main">
  <p:tag name="THINKCELLSHAPEDONOTDELETE" val="tuwf_RkLMG5iWGlZ9xqW88w"/>
</p:tagLst>
</file>

<file path=ppt/tags/tag1357.xml><?xml version="1.0" encoding="utf-8"?>
<p:tagLst xmlns:a="http://schemas.openxmlformats.org/drawingml/2006/main" xmlns:r="http://schemas.openxmlformats.org/officeDocument/2006/relationships" xmlns:p="http://schemas.openxmlformats.org/presentationml/2006/main">
  <p:tag name="THINKCELLSHAPEDONOTDELETE" val="tJp3gSRakTjJDMXVPycU4Rg"/>
</p:tagLst>
</file>

<file path=ppt/tags/tag1358.xml><?xml version="1.0" encoding="utf-8"?>
<p:tagLst xmlns:a="http://schemas.openxmlformats.org/drawingml/2006/main" xmlns:r="http://schemas.openxmlformats.org/officeDocument/2006/relationships" xmlns:p="http://schemas.openxmlformats.org/presentationml/2006/main">
  <p:tag name="THINKCELLSHAPEDONOTDELETE" val="tjb_hlHfnaQ3Q4C9vsaw4JQ"/>
</p:tagLst>
</file>

<file path=ppt/tags/tag1359.xml><?xml version="1.0" encoding="utf-8"?>
<p:tagLst xmlns:a="http://schemas.openxmlformats.org/drawingml/2006/main" xmlns:r="http://schemas.openxmlformats.org/officeDocument/2006/relationships" xmlns:p="http://schemas.openxmlformats.org/presentationml/2006/main">
  <p:tag name="THINKCELLSHAPEDONOTDELETE" val="tJRMBajif9LR5u9Hhb9eYy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wXMV5HV9H6.AJl3QYQ3SVA"/>
</p:tagLst>
</file>

<file path=ppt/tags/tag1360.xml><?xml version="1.0" encoding="utf-8"?>
<p:tagLst xmlns:a="http://schemas.openxmlformats.org/drawingml/2006/main" xmlns:r="http://schemas.openxmlformats.org/officeDocument/2006/relationships" xmlns:p="http://schemas.openxmlformats.org/presentationml/2006/main">
  <p:tag name="THINKCELLSHAPEDONOTDELETE" val="tagHxfaBaaPXUMsCRNxG6Zw"/>
</p:tagLst>
</file>

<file path=ppt/tags/tag1361.xml><?xml version="1.0" encoding="utf-8"?>
<p:tagLst xmlns:a="http://schemas.openxmlformats.org/drawingml/2006/main" xmlns:r="http://schemas.openxmlformats.org/officeDocument/2006/relationships" xmlns:p="http://schemas.openxmlformats.org/presentationml/2006/main">
  <p:tag name="THINKCELLSHAPEDONOTDELETE" val="t9insYaVN5xcl6a_7NojgUg"/>
</p:tagLst>
</file>

<file path=ppt/tags/tag1362.xml><?xml version="1.0" encoding="utf-8"?>
<p:tagLst xmlns:a="http://schemas.openxmlformats.org/drawingml/2006/main" xmlns:r="http://schemas.openxmlformats.org/officeDocument/2006/relationships" xmlns:p="http://schemas.openxmlformats.org/presentationml/2006/main">
  <p:tag name="THINKCELLSHAPEDONOTDELETE" val="tSaaR.rYDQWq9dRdEy12bBg"/>
</p:tagLst>
</file>

<file path=ppt/tags/tag1363.xml><?xml version="1.0" encoding="utf-8"?>
<p:tagLst xmlns:a="http://schemas.openxmlformats.org/drawingml/2006/main" xmlns:r="http://schemas.openxmlformats.org/officeDocument/2006/relationships" xmlns:p="http://schemas.openxmlformats.org/presentationml/2006/main">
  <p:tag name="THINKCELLSHAPEDONOTDELETE" val="tOU4azIRQPyhHKzutpc1uFw"/>
</p:tagLst>
</file>

<file path=ppt/tags/tag1364.xml><?xml version="1.0" encoding="utf-8"?>
<p:tagLst xmlns:a="http://schemas.openxmlformats.org/drawingml/2006/main" xmlns:r="http://schemas.openxmlformats.org/officeDocument/2006/relationships" xmlns:p="http://schemas.openxmlformats.org/presentationml/2006/main">
  <p:tag name="THINKCELLSHAPEDONOTDELETE" val="t178B6SEQUaCghgdD5BGpkw"/>
</p:tagLst>
</file>

<file path=ppt/tags/tag1365.xml><?xml version="1.0" encoding="utf-8"?>
<p:tagLst xmlns:a="http://schemas.openxmlformats.org/drawingml/2006/main" xmlns:r="http://schemas.openxmlformats.org/officeDocument/2006/relationships" xmlns:p="http://schemas.openxmlformats.org/presentationml/2006/main">
  <p:tag name="THINKCELLSHAPEDONOTDELETE" val="ty.MfZGroL_Qwc3tTXwLNTw"/>
</p:tagLst>
</file>

<file path=ppt/tags/tag1366.xml><?xml version="1.0" encoding="utf-8"?>
<p:tagLst xmlns:a="http://schemas.openxmlformats.org/drawingml/2006/main" xmlns:r="http://schemas.openxmlformats.org/officeDocument/2006/relationships" xmlns:p="http://schemas.openxmlformats.org/presentationml/2006/main">
  <p:tag name="THINKCELLSHAPEDONOTDELETE" val="tadbBy6h4OotPmW_hBM11XA"/>
</p:tagLst>
</file>

<file path=ppt/tags/tag1367.xml><?xml version="1.0" encoding="utf-8"?>
<p:tagLst xmlns:a="http://schemas.openxmlformats.org/drawingml/2006/main" xmlns:r="http://schemas.openxmlformats.org/officeDocument/2006/relationships" xmlns:p="http://schemas.openxmlformats.org/presentationml/2006/main">
  <p:tag name="THINKCELLSHAPEDONOTDELETE" val="ttO_chfpi5JwBWSheLQVsQA"/>
</p:tagLst>
</file>

<file path=ppt/tags/tag1368.xml><?xml version="1.0" encoding="utf-8"?>
<p:tagLst xmlns:a="http://schemas.openxmlformats.org/drawingml/2006/main" xmlns:r="http://schemas.openxmlformats.org/officeDocument/2006/relationships" xmlns:p="http://schemas.openxmlformats.org/presentationml/2006/main">
  <p:tag name="THINKCELLSHAPEDONOTDELETE" val="ti3zgIznuLjZZJbQA2DKkqQ"/>
</p:tagLst>
</file>

<file path=ppt/tags/tag1369.xml><?xml version="1.0" encoding="utf-8"?>
<p:tagLst xmlns:a="http://schemas.openxmlformats.org/drawingml/2006/main" xmlns:r="http://schemas.openxmlformats.org/officeDocument/2006/relationships" xmlns:p="http://schemas.openxmlformats.org/presentationml/2006/main">
  <p:tag name="THINKCELLSHAPEDONOTDELETE" val="tJDA1NIQReoei_VMLUbI37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k1V6qdcvkl4k7YiVcdQlPQ"/>
</p:tagLst>
</file>

<file path=ppt/tags/tag1370.xml><?xml version="1.0" encoding="utf-8"?>
<p:tagLst xmlns:a="http://schemas.openxmlformats.org/drawingml/2006/main" xmlns:r="http://schemas.openxmlformats.org/officeDocument/2006/relationships" xmlns:p="http://schemas.openxmlformats.org/presentationml/2006/main">
  <p:tag name="BTFPLAYOUTENABLED" val="0"/>
  <p:tag name="BTFPLAYOUTCOLUMNS" val="3"/>
</p:tagLst>
</file>

<file path=ppt/tags/tag13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2.xml><?xml version="1.0" encoding="utf-8"?>
<p:tagLst xmlns:a="http://schemas.openxmlformats.org/drawingml/2006/main" xmlns:r="http://schemas.openxmlformats.org/officeDocument/2006/relationships" xmlns:p="http://schemas.openxmlformats.org/presentationml/2006/main">
  <p:tag name="BTFPLAYOUTENABLED" val="1"/>
</p:tagLst>
</file>

<file path=ppt/tags/tag1373.xml><?xml version="1.0" encoding="utf-8"?>
<p:tagLst xmlns:a="http://schemas.openxmlformats.org/drawingml/2006/main" xmlns:r="http://schemas.openxmlformats.org/officeDocument/2006/relationships" xmlns:p="http://schemas.openxmlformats.org/presentationml/2006/main">
  <p:tag name="BTFPLAYOUTENABLED" val="1"/>
</p:tagLst>
</file>

<file path=ppt/tags/tag1374.xml><?xml version="1.0" encoding="utf-8"?>
<p:tagLst xmlns:a="http://schemas.openxmlformats.org/drawingml/2006/main" xmlns:r="http://schemas.openxmlformats.org/officeDocument/2006/relationships" xmlns:p="http://schemas.openxmlformats.org/presentationml/2006/main">
  <p:tag name="BTFPLAYOUTENABLED" val="1"/>
</p:tagLst>
</file>

<file path=ppt/tags/tag1375.xml><?xml version="1.0" encoding="utf-8"?>
<p:tagLst xmlns:a="http://schemas.openxmlformats.org/drawingml/2006/main" xmlns:r="http://schemas.openxmlformats.org/officeDocument/2006/relationships" xmlns:p="http://schemas.openxmlformats.org/presentationml/2006/main">
  <p:tag name="THINKCELLSHAPEDONOTDELETE" val="tFh1ZO161E_ECpeummE.SKg"/>
</p:tagLst>
</file>

<file path=ppt/tags/tag1376.xml><?xml version="1.0" encoding="utf-8"?>
<p:tagLst xmlns:a="http://schemas.openxmlformats.org/drawingml/2006/main" xmlns:r="http://schemas.openxmlformats.org/officeDocument/2006/relationships" xmlns:p="http://schemas.openxmlformats.org/presentationml/2006/main">
  <p:tag name="THINKCELLSHAPEDONOTDELETE" val="tW0wIVv14NHhPoZLlJ81EEA"/>
</p:tagLst>
</file>

<file path=ppt/tags/tag1377.xml><?xml version="1.0" encoding="utf-8"?>
<p:tagLst xmlns:a="http://schemas.openxmlformats.org/drawingml/2006/main" xmlns:r="http://schemas.openxmlformats.org/officeDocument/2006/relationships" xmlns:p="http://schemas.openxmlformats.org/presentationml/2006/main">
  <p:tag name="THINKCELLSHAPEDONOTDELETE" val="t_9WNPF4ukHLdkyusF8JCbA"/>
</p:tagLst>
</file>

<file path=ppt/tags/tag1378.xml><?xml version="1.0" encoding="utf-8"?>
<p:tagLst xmlns:a="http://schemas.openxmlformats.org/drawingml/2006/main" xmlns:r="http://schemas.openxmlformats.org/officeDocument/2006/relationships" xmlns:p="http://schemas.openxmlformats.org/presentationml/2006/main">
  <p:tag name="THINKCELLSHAPEDONOTDELETE" val="tnRKEothJ6lR59ZWzNRz7sw"/>
</p:tagLst>
</file>

<file path=ppt/tags/tag1379.xml><?xml version="1.0" encoding="utf-8"?>
<p:tagLst xmlns:a="http://schemas.openxmlformats.org/drawingml/2006/main" xmlns:r="http://schemas.openxmlformats.org/officeDocument/2006/relationships" xmlns:p="http://schemas.openxmlformats.org/presentationml/2006/main">
  <p:tag name="THINKCELLSHAPEDONOTDELETE" val="t5HT1wzeB4abn8zoEVz6hP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_oWlitOex8v8dpSS89WILw"/>
</p:tagLst>
</file>

<file path=ppt/tags/tag1380.xml><?xml version="1.0" encoding="utf-8"?>
<p:tagLst xmlns:a="http://schemas.openxmlformats.org/drawingml/2006/main" xmlns:r="http://schemas.openxmlformats.org/officeDocument/2006/relationships" xmlns:p="http://schemas.openxmlformats.org/presentationml/2006/main">
  <p:tag name="THINKCELLSHAPEDONOTDELETE" val="tIpT87NMs3eRMzhkm4PMqZQ"/>
</p:tagLst>
</file>

<file path=ppt/tags/tag1381.xml><?xml version="1.0" encoding="utf-8"?>
<p:tagLst xmlns:a="http://schemas.openxmlformats.org/drawingml/2006/main" xmlns:r="http://schemas.openxmlformats.org/officeDocument/2006/relationships" xmlns:p="http://schemas.openxmlformats.org/presentationml/2006/main">
  <p:tag name="THINKCELLSHAPEDONOTDELETE" val="tfMAbTNCYsjVDf8.Z1CSvfQ"/>
</p:tagLst>
</file>

<file path=ppt/tags/tag1382.xml><?xml version="1.0" encoding="utf-8"?>
<p:tagLst xmlns:a="http://schemas.openxmlformats.org/drawingml/2006/main" xmlns:r="http://schemas.openxmlformats.org/officeDocument/2006/relationships" xmlns:p="http://schemas.openxmlformats.org/presentationml/2006/main">
  <p:tag name="THINKCELLSHAPEDONOTDELETE" val="tQI_7xd8fkjaNNniGq9Fmtg"/>
</p:tagLst>
</file>

<file path=ppt/tags/tag1383.xml><?xml version="1.0" encoding="utf-8"?>
<p:tagLst xmlns:a="http://schemas.openxmlformats.org/drawingml/2006/main" xmlns:r="http://schemas.openxmlformats.org/officeDocument/2006/relationships" xmlns:p="http://schemas.openxmlformats.org/presentationml/2006/main">
  <p:tag name="THINKCELLSHAPEDONOTDELETE" val="takf9ZYMMDOLXbmoESEjpFA"/>
</p:tagLst>
</file>

<file path=ppt/tags/tag1384.xml><?xml version="1.0" encoding="utf-8"?>
<p:tagLst xmlns:a="http://schemas.openxmlformats.org/drawingml/2006/main" xmlns:r="http://schemas.openxmlformats.org/officeDocument/2006/relationships" xmlns:p="http://schemas.openxmlformats.org/presentationml/2006/main">
  <p:tag name="THINKCELLSHAPEDONOTDELETE" val="t6Cbikuy7ANcWizyNdOxU6A"/>
</p:tagLst>
</file>

<file path=ppt/tags/tag1385.xml><?xml version="1.0" encoding="utf-8"?>
<p:tagLst xmlns:a="http://schemas.openxmlformats.org/drawingml/2006/main" xmlns:r="http://schemas.openxmlformats.org/officeDocument/2006/relationships" xmlns:p="http://schemas.openxmlformats.org/presentationml/2006/main">
  <p:tag name="THINKCELLSHAPEDONOTDELETE" val="t50Itw2QV6EkV3qp4pKkX9A"/>
</p:tagLst>
</file>

<file path=ppt/tags/tag1386.xml><?xml version="1.0" encoding="utf-8"?>
<p:tagLst xmlns:a="http://schemas.openxmlformats.org/drawingml/2006/main" xmlns:r="http://schemas.openxmlformats.org/officeDocument/2006/relationships" xmlns:p="http://schemas.openxmlformats.org/presentationml/2006/main">
  <p:tag name="THINKCELLSHAPEDONOTDELETE" val="tThF3r.DQVPsT9AisoOqcQA"/>
</p:tagLst>
</file>

<file path=ppt/tags/tag1387.xml><?xml version="1.0" encoding="utf-8"?>
<p:tagLst xmlns:a="http://schemas.openxmlformats.org/drawingml/2006/main" xmlns:r="http://schemas.openxmlformats.org/officeDocument/2006/relationships" xmlns:p="http://schemas.openxmlformats.org/presentationml/2006/main">
  <p:tag name="THINKCELLSHAPEDONOTDELETE" val="tGop9xUOgKAc5Vx8MJi6Ckw"/>
</p:tagLst>
</file>

<file path=ppt/tags/tag1388.xml><?xml version="1.0" encoding="utf-8"?>
<p:tagLst xmlns:a="http://schemas.openxmlformats.org/drawingml/2006/main" xmlns:r="http://schemas.openxmlformats.org/officeDocument/2006/relationships" xmlns:p="http://schemas.openxmlformats.org/presentationml/2006/main">
  <p:tag name="THINKCELLSHAPEDONOTDELETE" val="tW1IzxviraeNrQ0VgVVE0Lw"/>
</p:tagLst>
</file>

<file path=ppt/tags/tag1389.xml><?xml version="1.0" encoding="utf-8"?>
<p:tagLst xmlns:a="http://schemas.openxmlformats.org/drawingml/2006/main" xmlns:r="http://schemas.openxmlformats.org/officeDocument/2006/relationships" xmlns:p="http://schemas.openxmlformats.org/presentationml/2006/main">
  <p:tag name="THINKCELLSHAPEDONOTDELETE" val="tqeHzX.32.7eYi83lmbBN7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vp9KVSDiNQWzen3UpTrHeA"/>
</p:tagLst>
</file>

<file path=ppt/tags/tag1390.xml><?xml version="1.0" encoding="utf-8"?>
<p:tagLst xmlns:a="http://schemas.openxmlformats.org/drawingml/2006/main" xmlns:r="http://schemas.openxmlformats.org/officeDocument/2006/relationships" xmlns:p="http://schemas.openxmlformats.org/presentationml/2006/main">
  <p:tag name="THINKCELLSHAPEDONOTDELETE" val="tuuDmDv3OKxCOF7BzXs8kGg"/>
</p:tagLst>
</file>

<file path=ppt/tags/tag1391.xml><?xml version="1.0" encoding="utf-8"?>
<p:tagLst xmlns:a="http://schemas.openxmlformats.org/drawingml/2006/main" xmlns:r="http://schemas.openxmlformats.org/officeDocument/2006/relationships" xmlns:p="http://schemas.openxmlformats.org/presentationml/2006/main">
  <p:tag name="THINKCELLSHAPEDONOTDELETE" val="tbOFC.A1K5YswaGIyU_0_Sg"/>
</p:tagLst>
</file>

<file path=ppt/tags/tag1392.xml><?xml version="1.0" encoding="utf-8"?>
<p:tagLst xmlns:a="http://schemas.openxmlformats.org/drawingml/2006/main" xmlns:r="http://schemas.openxmlformats.org/officeDocument/2006/relationships" xmlns:p="http://schemas.openxmlformats.org/presentationml/2006/main">
  <p:tag name="THINKCELLSHAPEDONOTDELETE" val="tQRh7PlMRbRkvj1SW3qAhcg"/>
</p:tagLst>
</file>

<file path=ppt/tags/tag1393.xml><?xml version="1.0" encoding="utf-8"?>
<p:tagLst xmlns:a="http://schemas.openxmlformats.org/drawingml/2006/main" xmlns:r="http://schemas.openxmlformats.org/officeDocument/2006/relationships" xmlns:p="http://schemas.openxmlformats.org/presentationml/2006/main">
  <p:tag name="THINKCELLSHAPEDONOTDELETE" val="tL2PKgvsnQzvwhWkvrZspsQ"/>
</p:tagLst>
</file>

<file path=ppt/tags/tag1394.xml><?xml version="1.0" encoding="utf-8"?>
<p:tagLst xmlns:a="http://schemas.openxmlformats.org/drawingml/2006/main" xmlns:r="http://schemas.openxmlformats.org/officeDocument/2006/relationships" xmlns:p="http://schemas.openxmlformats.org/presentationml/2006/main">
  <p:tag name="THINKCELLSHAPEDONOTDELETE" val="t68jzeh46Y5BMmJRWf1s4XA"/>
</p:tagLst>
</file>

<file path=ppt/tags/tag1395.xml><?xml version="1.0" encoding="utf-8"?>
<p:tagLst xmlns:a="http://schemas.openxmlformats.org/drawingml/2006/main" xmlns:r="http://schemas.openxmlformats.org/officeDocument/2006/relationships" xmlns:p="http://schemas.openxmlformats.org/presentationml/2006/main">
  <p:tag name="THINKCELLSHAPEDONOTDELETE" val="tB4McHHB8G0VghkvoJBmPrg"/>
</p:tagLst>
</file>

<file path=ppt/tags/tag1396.xml><?xml version="1.0" encoding="utf-8"?>
<p:tagLst xmlns:a="http://schemas.openxmlformats.org/drawingml/2006/main" xmlns:r="http://schemas.openxmlformats.org/officeDocument/2006/relationships" xmlns:p="http://schemas.openxmlformats.org/presentationml/2006/main">
  <p:tag name="THINKCELLSHAPEDONOTDELETE" val="togUWgHjzCaYSXaocQIky7w"/>
</p:tagLst>
</file>

<file path=ppt/tags/tag1397.xml><?xml version="1.0" encoding="utf-8"?>
<p:tagLst xmlns:a="http://schemas.openxmlformats.org/drawingml/2006/main" xmlns:r="http://schemas.openxmlformats.org/officeDocument/2006/relationships" xmlns:p="http://schemas.openxmlformats.org/presentationml/2006/main">
  <p:tag name="THINKCELLSHAPEDONOTDELETE" val="te68hgAQVYl.GqDn18g3_2Q"/>
</p:tagLst>
</file>

<file path=ppt/tags/tag1398.xml><?xml version="1.0" encoding="utf-8"?>
<p:tagLst xmlns:a="http://schemas.openxmlformats.org/drawingml/2006/main" xmlns:r="http://schemas.openxmlformats.org/officeDocument/2006/relationships" xmlns:p="http://schemas.openxmlformats.org/presentationml/2006/main">
  <p:tag name="THINKCELLSHAPEDONOTDELETE" val="tgZNDdq4OXBWtwOnwmsF.Fw"/>
</p:tagLst>
</file>

<file path=ppt/tags/tag1399.xml><?xml version="1.0" encoding="utf-8"?>
<p:tagLst xmlns:a="http://schemas.openxmlformats.org/drawingml/2006/main" xmlns:r="http://schemas.openxmlformats.org/officeDocument/2006/relationships" xmlns:p="http://schemas.openxmlformats.org/presentationml/2006/main">
  <p:tag name="THINKCELLSHAPEDONOTDELETE" val="totFVpDP8lAVXXrFlnhw4VQ"/>
</p:tagLst>
</file>

<file path=ppt/tags/tag14.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lCAfkue8NTEh4PA10fxR1w"/>
</p:tagLst>
</file>

<file path=ppt/tags/tag1400.xml><?xml version="1.0" encoding="utf-8"?>
<p:tagLst xmlns:a="http://schemas.openxmlformats.org/drawingml/2006/main" xmlns:r="http://schemas.openxmlformats.org/officeDocument/2006/relationships" xmlns:p="http://schemas.openxmlformats.org/presentationml/2006/main">
  <p:tag name="THINKCELLSHAPEDONOTDELETE" val="tDjGDDQqXp9ui1f4HuNiMTQ"/>
</p:tagLst>
</file>

<file path=ppt/tags/tag1401.xml><?xml version="1.0" encoding="utf-8"?>
<p:tagLst xmlns:a="http://schemas.openxmlformats.org/drawingml/2006/main" xmlns:r="http://schemas.openxmlformats.org/officeDocument/2006/relationships" xmlns:p="http://schemas.openxmlformats.org/presentationml/2006/main">
  <p:tag name="THINKCELLSHAPEDONOTDELETE" val="tYvlYTRsCVhCR1gA_lNNU9Q"/>
</p:tagLst>
</file>

<file path=ppt/tags/tag1402.xml><?xml version="1.0" encoding="utf-8"?>
<p:tagLst xmlns:a="http://schemas.openxmlformats.org/drawingml/2006/main" xmlns:r="http://schemas.openxmlformats.org/officeDocument/2006/relationships" xmlns:p="http://schemas.openxmlformats.org/presentationml/2006/main">
  <p:tag name="THINKCELLSHAPEDONOTDELETE" val="tVPRoZHitojpRcyral8pLsg"/>
</p:tagLst>
</file>

<file path=ppt/tags/tag1403.xml><?xml version="1.0" encoding="utf-8"?>
<p:tagLst xmlns:a="http://schemas.openxmlformats.org/drawingml/2006/main" xmlns:r="http://schemas.openxmlformats.org/officeDocument/2006/relationships" xmlns:p="http://schemas.openxmlformats.org/presentationml/2006/main">
  <p:tag name="THINKCELLSHAPEDONOTDELETE" val="tFCjiXPEuNifGYyWJClGSwQ"/>
</p:tagLst>
</file>

<file path=ppt/tags/tag1404.xml><?xml version="1.0" encoding="utf-8"?>
<p:tagLst xmlns:a="http://schemas.openxmlformats.org/drawingml/2006/main" xmlns:r="http://schemas.openxmlformats.org/officeDocument/2006/relationships" xmlns:p="http://schemas.openxmlformats.org/presentationml/2006/main">
  <p:tag name="THINKCELLSHAPEDONOTDELETE" val="t2kx0sx5Fb3_Zr_JFREfa8w"/>
</p:tagLst>
</file>

<file path=ppt/tags/tag1405.xml><?xml version="1.0" encoding="utf-8"?>
<p:tagLst xmlns:a="http://schemas.openxmlformats.org/drawingml/2006/main" xmlns:r="http://schemas.openxmlformats.org/officeDocument/2006/relationships" xmlns:p="http://schemas.openxmlformats.org/presentationml/2006/main">
  <p:tag name="THINKCELLSHAPEDONOTDELETE" val="twS76KaZ.3DQTAWENgpOj6g"/>
</p:tagLst>
</file>

<file path=ppt/tags/tag1406.xml><?xml version="1.0" encoding="utf-8"?>
<p:tagLst xmlns:a="http://schemas.openxmlformats.org/drawingml/2006/main" xmlns:r="http://schemas.openxmlformats.org/officeDocument/2006/relationships" xmlns:p="http://schemas.openxmlformats.org/presentationml/2006/main">
  <p:tag name="THINKCELLSHAPEDONOTDELETE" val="tnsoJFKdkbqRNe_qxqBq63Q"/>
</p:tagLst>
</file>

<file path=ppt/tags/tag1407.xml><?xml version="1.0" encoding="utf-8"?>
<p:tagLst xmlns:a="http://schemas.openxmlformats.org/drawingml/2006/main" xmlns:r="http://schemas.openxmlformats.org/officeDocument/2006/relationships" xmlns:p="http://schemas.openxmlformats.org/presentationml/2006/main">
  <p:tag name="THINKCELLSHAPEDONOTDELETE" val="tBXBpkwz2lKPhBryFEH29og"/>
</p:tagLst>
</file>

<file path=ppt/tags/tag1408.xml><?xml version="1.0" encoding="utf-8"?>
<p:tagLst xmlns:a="http://schemas.openxmlformats.org/drawingml/2006/main" xmlns:r="http://schemas.openxmlformats.org/officeDocument/2006/relationships" xmlns:p="http://schemas.openxmlformats.org/presentationml/2006/main">
  <p:tag name="THINKCELLSHAPEDONOTDELETE" val="tYj43HmnmuVRK0RbhT.QT4w"/>
</p:tagLst>
</file>

<file path=ppt/tags/tag1409.xml><?xml version="1.0" encoding="utf-8"?>
<p:tagLst xmlns:a="http://schemas.openxmlformats.org/drawingml/2006/main" xmlns:r="http://schemas.openxmlformats.org/officeDocument/2006/relationships" xmlns:p="http://schemas.openxmlformats.org/presentationml/2006/main">
  <p:tag name="THINKCELLSHAPEDONOTDELETE" val="tvQzgqE6YODTS8W_eUVnYN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_QG6uypCxgVnt5daIyH9_g"/>
</p:tagLst>
</file>

<file path=ppt/tags/tag1410.xml><?xml version="1.0" encoding="utf-8"?>
<p:tagLst xmlns:a="http://schemas.openxmlformats.org/drawingml/2006/main" xmlns:r="http://schemas.openxmlformats.org/officeDocument/2006/relationships" xmlns:p="http://schemas.openxmlformats.org/presentationml/2006/main">
  <p:tag name="THINKCELLSHAPEDONOTDELETE" val="tbWC04elo4zoLuyId5lW5iA"/>
</p:tagLst>
</file>

<file path=ppt/tags/tag1411.xml><?xml version="1.0" encoding="utf-8"?>
<p:tagLst xmlns:a="http://schemas.openxmlformats.org/drawingml/2006/main" xmlns:r="http://schemas.openxmlformats.org/officeDocument/2006/relationships" xmlns:p="http://schemas.openxmlformats.org/presentationml/2006/main">
  <p:tag name="THINKCELLSHAPEDONOTDELETE" val="t6CxRWi03C8HJAUimRxp_nA"/>
</p:tagLst>
</file>

<file path=ppt/tags/tag1412.xml><?xml version="1.0" encoding="utf-8"?>
<p:tagLst xmlns:a="http://schemas.openxmlformats.org/drawingml/2006/main" xmlns:r="http://schemas.openxmlformats.org/officeDocument/2006/relationships" xmlns:p="http://schemas.openxmlformats.org/presentationml/2006/main">
  <p:tag name="THINKCELLSHAPEDONOTDELETE" val="tXXfptXQ2UJSIwkmlkAQJsQ"/>
</p:tagLst>
</file>

<file path=ppt/tags/tag1413.xml><?xml version="1.0" encoding="utf-8"?>
<p:tagLst xmlns:a="http://schemas.openxmlformats.org/drawingml/2006/main" xmlns:r="http://schemas.openxmlformats.org/officeDocument/2006/relationships" xmlns:p="http://schemas.openxmlformats.org/presentationml/2006/main">
  <p:tag name="THINKCELLSHAPEDONOTDELETE" val="t1Jxw3gcw7ST76TbBZdMDgw"/>
</p:tagLst>
</file>

<file path=ppt/tags/tag1414.xml><?xml version="1.0" encoding="utf-8"?>
<p:tagLst xmlns:a="http://schemas.openxmlformats.org/drawingml/2006/main" xmlns:r="http://schemas.openxmlformats.org/officeDocument/2006/relationships" xmlns:p="http://schemas.openxmlformats.org/presentationml/2006/main">
  <p:tag name="THINKCELLSHAPEDONOTDELETE" val="twTwBz5cbRAystzOJ9H6_.A"/>
</p:tagLst>
</file>

<file path=ppt/tags/tag1415.xml><?xml version="1.0" encoding="utf-8"?>
<p:tagLst xmlns:a="http://schemas.openxmlformats.org/drawingml/2006/main" xmlns:r="http://schemas.openxmlformats.org/officeDocument/2006/relationships" xmlns:p="http://schemas.openxmlformats.org/presentationml/2006/main">
  <p:tag name="THINKCELLSHAPEDONOTDELETE" val="tLqpAdh3wTM3COJPRIfupPg"/>
</p:tagLst>
</file>

<file path=ppt/tags/tag1416.xml><?xml version="1.0" encoding="utf-8"?>
<p:tagLst xmlns:a="http://schemas.openxmlformats.org/drawingml/2006/main" xmlns:r="http://schemas.openxmlformats.org/officeDocument/2006/relationships" xmlns:p="http://schemas.openxmlformats.org/presentationml/2006/main">
  <p:tag name="THINKCELLSHAPEDONOTDELETE" val="tZEhB2PYeOYmbPNwoR8r2fQ"/>
</p:tagLst>
</file>

<file path=ppt/tags/tag1417.xml><?xml version="1.0" encoding="utf-8"?>
<p:tagLst xmlns:a="http://schemas.openxmlformats.org/drawingml/2006/main" xmlns:r="http://schemas.openxmlformats.org/officeDocument/2006/relationships" xmlns:p="http://schemas.openxmlformats.org/presentationml/2006/main">
  <p:tag name="THINKCELLSHAPEDONOTDELETE" val="tfh2YPloHf7Z8ZDFDhZUJUg"/>
</p:tagLst>
</file>

<file path=ppt/tags/tag1418.xml><?xml version="1.0" encoding="utf-8"?>
<p:tagLst xmlns:a="http://schemas.openxmlformats.org/drawingml/2006/main" xmlns:r="http://schemas.openxmlformats.org/officeDocument/2006/relationships" xmlns:p="http://schemas.openxmlformats.org/presentationml/2006/main">
  <p:tag name="THINKCELLSHAPEDONOTDELETE" val="tV0nqjyWO_rbXMvlvNCy0Bw"/>
</p:tagLst>
</file>

<file path=ppt/tags/tag1419.xml><?xml version="1.0" encoding="utf-8"?>
<p:tagLst xmlns:a="http://schemas.openxmlformats.org/drawingml/2006/main" xmlns:r="http://schemas.openxmlformats.org/officeDocument/2006/relationships" xmlns:p="http://schemas.openxmlformats.org/presentationml/2006/main">
  <p:tag name="THINKCELLSHAPEDONOTDELETE" val="tV4x2wNyh2VItKGz5mr10t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vGBVAiO.T8RmWfNkPXbfdA"/>
</p:tagLst>
</file>

<file path=ppt/tags/tag1420.xml><?xml version="1.0" encoding="utf-8"?>
<p:tagLst xmlns:a="http://schemas.openxmlformats.org/drawingml/2006/main" xmlns:r="http://schemas.openxmlformats.org/officeDocument/2006/relationships" xmlns:p="http://schemas.openxmlformats.org/presentationml/2006/main">
  <p:tag name="THINKCELLSHAPEDONOTDELETE" val="tEcWb3hPSGqDA7OBXb9_Q_Q"/>
</p:tagLst>
</file>

<file path=ppt/tags/tag1421.xml><?xml version="1.0" encoding="utf-8"?>
<p:tagLst xmlns:a="http://schemas.openxmlformats.org/drawingml/2006/main" xmlns:r="http://schemas.openxmlformats.org/officeDocument/2006/relationships" xmlns:p="http://schemas.openxmlformats.org/presentationml/2006/main">
  <p:tag name="THINKCELLSHAPEDONOTDELETE" val="t2V9KXE5yyJY5sliUQhBdbQ"/>
</p:tagLst>
</file>

<file path=ppt/tags/tag1422.xml><?xml version="1.0" encoding="utf-8"?>
<p:tagLst xmlns:a="http://schemas.openxmlformats.org/drawingml/2006/main" xmlns:r="http://schemas.openxmlformats.org/officeDocument/2006/relationships" xmlns:p="http://schemas.openxmlformats.org/presentationml/2006/main">
  <p:tag name="THINKCELLSHAPEDONOTDELETE" val="t1snPnyL6rRQ2Q4sGxeCROA"/>
</p:tagLst>
</file>

<file path=ppt/tags/tag1423.xml><?xml version="1.0" encoding="utf-8"?>
<p:tagLst xmlns:a="http://schemas.openxmlformats.org/drawingml/2006/main" xmlns:r="http://schemas.openxmlformats.org/officeDocument/2006/relationships" xmlns:p="http://schemas.openxmlformats.org/presentationml/2006/main">
  <p:tag name="THINKCELLSHAPEDONOTDELETE" val="t_yGlxre8vv6H.KU8W2fdBA"/>
</p:tagLst>
</file>

<file path=ppt/tags/tag1424.xml><?xml version="1.0" encoding="utf-8"?>
<p:tagLst xmlns:a="http://schemas.openxmlformats.org/drawingml/2006/main" xmlns:r="http://schemas.openxmlformats.org/officeDocument/2006/relationships" xmlns:p="http://schemas.openxmlformats.org/presentationml/2006/main">
  <p:tag name="THINKCELLSHAPEDONOTDELETE" val="tmPqUK1lgJ.sLqIhNTQHNfQ"/>
</p:tagLst>
</file>

<file path=ppt/tags/tag1425.xml><?xml version="1.0" encoding="utf-8"?>
<p:tagLst xmlns:a="http://schemas.openxmlformats.org/drawingml/2006/main" xmlns:r="http://schemas.openxmlformats.org/officeDocument/2006/relationships" xmlns:p="http://schemas.openxmlformats.org/presentationml/2006/main">
  <p:tag name="THINKCELLSHAPEDONOTDELETE" val="t3Y_nwFSpFNVVDrtP_3toyQ"/>
</p:tagLst>
</file>

<file path=ppt/tags/tag1426.xml><?xml version="1.0" encoding="utf-8"?>
<p:tagLst xmlns:a="http://schemas.openxmlformats.org/drawingml/2006/main" xmlns:r="http://schemas.openxmlformats.org/officeDocument/2006/relationships" xmlns:p="http://schemas.openxmlformats.org/presentationml/2006/main">
  <p:tag name="THINKCELLSHAPEDONOTDELETE" val="tPbzCNi1Xx_5BaSgsmkVKpQ"/>
</p:tagLst>
</file>

<file path=ppt/tags/tag1427.xml><?xml version="1.0" encoding="utf-8"?>
<p:tagLst xmlns:a="http://schemas.openxmlformats.org/drawingml/2006/main" xmlns:r="http://schemas.openxmlformats.org/officeDocument/2006/relationships" xmlns:p="http://schemas.openxmlformats.org/presentationml/2006/main">
  <p:tag name="THINKCELLSHAPEDONOTDELETE" val="taQ6tCW.G6q1X9eJDnFa03A"/>
</p:tagLst>
</file>

<file path=ppt/tags/tag1428.xml><?xml version="1.0" encoding="utf-8"?>
<p:tagLst xmlns:a="http://schemas.openxmlformats.org/drawingml/2006/main" xmlns:r="http://schemas.openxmlformats.org/officeDocument/2006/relationships" xmlns:p="http://schemas.openxmlformats.org/presentationml/2006/main">
  <p:tag name="THINKCELLSHAPEDONOTDELETE" val="tIYF1pHrYpCHSHcUrck2lKQ"/>
</p:tagLst>
</file>

<file path=ppt/tags/tag1429.xml><?xml version="1.0" encoding="utf-8"?>
<p:tagLst xmlns:a="http://schemas.openxmlformats.org/drawingml/2006/main" xmlns:r="http://schemas.openxmlformats.org/officeDocument/2006/relationships" xmlns:p="http://schemas.openxmlformats.org/presentationml/2006/main">
  <p:tag name="THINKCELLSHAPEDONOTDELETE" val="txtX43lJion_..aHZT_a8L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Z3H3LBgMKq8kIeWdtBtU_g"/>
</p:tagLst>
</file>

<file path=ppt/tags/tag1430.xml><?xml version="1.0" encoding="utf-8"?>
<p:tagLst xmlns:a="http://schemas.openxmlformats.org/drawingml/2006/main" xmlns:r="http://schemas.openxmlformats.org/officeDocument/2006/relationships" xmlns:p="http://schemas.openxmlformats.org/presentationml/2006/main">
  <p:tag name="BTFPLAYOUTENABLED" val="0"/>
  <p:tag name="BTFPLAYOUTCOLUMNS" val="3"/>
</p:tagLst>
</file>

<file path=ppt/tags/tag14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2.xml><?xml version="1.0" encoding="utf-8"?>
<p:tagLst xmlns:a="http://schemas.openxmlformats.org/drawingml/2006/main" xmlns:r="http://schemas.openxmlformats.org/officeDocument/2006/relationships" xmlns:p="http://schemas.openxmlformats.org/presentationml/2006/main">
  <p:tag name="BTFPLAYOUTENABLED" val="1"/>
</p:tagLst>
</file>

<file path=ppt/tags/tag1433.xml><?xml version="1.0" encoding="utf-8"?>
<p:tagLst xmlns:a="http://schemas.openxmlformats.org/drawingml/2006/main" xmlns:r="http://schemas.openxmlformats.org/officeDocument/2006/relationships" xmlns:p="http://schemas.openxmlformats.org/presentationml/2006/main">
  <p:tag name="BTFPLAYOUTENABLED" val="1"/>
</p:tagLst>
</file>

<file path=ppt/tags/tag1434.xml><?xml version="1.0" encoding="utf-8"?>
<p:tagLst xmlns:a="http://schemas.openxmlformats.org/drawingml/2006/main" xmlns:r="http://schemas.openxmlformats.org/officeDocument/2006/relationships" xmlns:p="http://schemas.openxmlformats.org/presentationml/2006/main">
  <p:tag name="BTFPLAYOUTENABLED" val="0"/>
  <p:tag name="BTFPLAYOUTCOLUMNS" val="3"/>
</p:tagLst>
</file>

<file path=ppt/tags/tag14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6.xml><?xml version="1.0" encoding="utf-8"?>
<p:tagLst xmlns:a="http://schemas.openxmlformats.org/drawingml/2006/main" xmlns:r="http://schemas.openxmlformats.org/officeDocument/2006/relationships" xmlns:p="http://schemas.openxmlformats.org/presentationml/2006/main">
  <p:tag name="BTFPLAYOUTENABLED" val="1"/>
</p:tagLst>
</file>

<file path=ppt/tags/tag1437.xml><?xml version="1.0" encoding="utf-8"?>
<p:tagLst xmlns:a="http://schemas.openxmlformats.org/drawingml/2006/main" xmlns:r="http://schemas.openxmlformats.org/officeDocument/2006/relationships" xmlns:p="http://schemas.openxmlformats.org/presentationml/2006/main">
  <p:tag name="BTFPLAYOUTENABLED" val="0"/>
  <p:tag name="BTFPLAYOUTCOLUMNS" val="3"/>
</p:tagLst>
</file>

<file path=ppt/tags/tag14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9.xml><?xml version="1.0" encoding="utf-8"?>
<p:tagLst xmlns:a="http://schemas.openxmlformats.org/drawingml/2006/main" xmlns:r="http://schemas.openxmlformats.org/officeDocument/2006/relationships" xmlns:p="http://schemas.openxmlformats.org/presentationml/2006/main">
  <p:tag name="BTFPLAYOUTENABLED" val="1"/>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aIqRdpBKPUiBuix.7B3V6A"/>
</p:tagLst>
</file>

<file path=ppt/tags/tag1440.xml><?xml version="1.0" encoding="utf-8"?>
<p:tagLst xmlns:a="http://schemas.openxmlformats.org/drawingml/2006/main" xmlns:r="http://schemas.openxmlformats.org/officeDocument/2006/relationships" xmlns:p="http://schemas.openxmlformats.org/presentationml/2006/main">
  <p:tag name="BTFPLAYOUTENABLED" val="0"/>
  <p:tag name="BTFPLAYOUTCOLUMNS" val="3"/>
</p:tagLst>
</file>

<file path=ppt/tags/tag14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2.xml><?xml version="1.0" encoding="utf-8"?>
<p:tagLst xmlns:a="http://schemas.openxmlformats.org/drawingml/2006/main" xmlns:r="http://schemas.openxmlformats.org/officeDocument/2006/relationships" xmlns:p="http://schemas.openxmlformats.org/presentationml/2006/main">
  <p:tag name="BTFPLAYOUTENABLED" val="1"/>
</p:tagLst>
</file>

<file path=ppt/tags/tag1443.xml><?xml version="1.0" encoding="utf-8"?>
<p:tagLst xmlns:a="http://schemas.openxmlformats.org/drawingml/2006/main" xmlns:r="http://schemas.openxmlformats.org/officeDocument/2006/relationships" xmlns:p="http://schemas.openxmlformats.org/presentationml/2006/main">
  <p:tag name="BTFPLAYOUTENABLED" val="1"/>
</p:tagLst>
</file>

<file path=ppt/tags/tag1444.xml><?xml version="1.0" encoding="utf-8"?>
<p:tagLst xmlns:a="http://schemas.openxmlformats.org/drawingml/2006/main" xmlns:r="http://schemas.openxmlformats.org/officeDocument/2006/relationships" xmlns:p="http://schemas.openxmlformats.org/presentationml/2006/main">
  <p:tag name="BTFPLAYOUTENABLED" val="1"/>
</p:tagLst>
</file>

<file path=ppt/tags/tag1445.xml><?xml version="1.0" encoding="utf-8"?>
<p:tagLst xmlns:a="http://schemas.openxmlformats.org/drawingml/2006/main" xmlns:r="http://schemas.openxmlformats.org/officeDocument/2006/relationships" xmlns:p="http://schemas.openxmlformats.org/presentationml/2006/main">
  <p:tag name="BTFPLAYOUTENABLED" val="1"/>
</p:tagLst>
</file>

<file path=ppt/tags/tag1446.xml><?xml version="1.0" encoding="utf-8"?>
<p:tagLst xmlns:a="http://schemas.openxmlformats.org/drawingml/2006/main" xmlns:r="http://schemas.openxmlformats.org/officeDocument/2006/relationships" xmlns:p="http://schemas.openxmlformats.org/presentationml/2006/main">
  <p:tag name="BTFPLAYOUTENABLED" val="1"/>
</p:tagLst>
</file>

<file path=ppt/tags/tag1447.xml><?xml version="1.0" encoding="utf-8"?>
<p:tagLst xmlns:a="http://schemas.openxmlformats.org/drawingml/2006/main" xmlns:r="http://schemas.openxmlformats.org/officeDocument/2006/relationships" xmlns:p="http://schemas.openxmlformats.org/presentationml/2006/main">
  <p:tag name="BTFPLAYOUTENABLED" val="1"/>
</p:tagLst>
</file>

<file path=ppt/tags/tag1448.xml><?xml version="1.0" encoding="utf-8"?>
<p:tagLst xmlns:a="http://schemas.openxmlformats.org/drawingml/2006/main" xmlns:r="http://schemas.openxmlformats.org/officeDocument/2006/relationships" xmlns:p="http://schemas.openxmlformats.org/presentationml/2006/main">
  <p:tag name="BTFPLAYOUTENABLED" val="1"/>
</p:tagLst>
</file>

<file path=ppt/tags/tag1449.xml><?xml version="1.0" encoding="utf-8"?>
<p:tagLst xmlns:a="http://schemas.openxmlformats.org/drawingml/2006/main" xmlns:r="http://schemas.openxmlformats.org/officeDocument/2006/relationships" xmlns:p="http://schemas.openxmlformats.org/presentationml/2006/main">
  <p:tag name="THINKCELLSHAPEDONOTDELETE" val="tPm74FmKDgRRK0O850ujQj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qJ.1LYLLzK5mikrqp7h4OA"/>
</p:tagLst>
</file>

<file path=ppt/tags/tag1450.xml><?xml version="1.0" encoding="utf-8"?>
<p:tagLst xmlns:a="http://schemas.openxmlformats.org/drawingml/2006/main" xmlns:r="http://schemas.openxmlformats.org/officeDocument/2006/relationships" xmlns:p="http://schemas.openxmlformats.org/presentationml/2006/main">
  <p:tag name="THINKCELLSHAPEDONOTDELETE" val="tYEMjFNiEZPWznz4wBzLH6g"/>
</p:tagLst>
</file>

<file path=ppt/tags/tag1451.xml><?xml version="1.0" encoding="utf-8"?>
<p:tagLst xmlns:a="http://schemas.openxmlformats.org/drawingml/2006/main" xmlns:r="http://schemas.openxmlformats.org/officeDocument/2006/relationships" xmlns:p="http://schemas.openxmlformats.org/presentationml/2006/main">
  <p:tag name="THINKCELLSHAPEDONOTDELETE" val="tEmoHWXF_ndKuSdTHEg2JkA"/>
</p:tagLst>
</file>

<file path=ppt/tags/tag1452.xml><?xml version="1.0" encoding="utf-8"?>
<p:tagLst xmlns:a="http://schemas.openxmlformats.org/drawingml/2006/main" xmlns:r="http://schemas.openxmlformats.org/officeDocument/2006/relationships" xmlns:p="http://schemas.openxmlformats.org/presentationml/2006/main">
  <p:tag name="THINKCELLSHAPEDONOTDELETE" val="tL2yttPTq_9b.VZMnOhCTYQ"/>
</p:tagLst>
</file>

<file path=ppt/tags/tag1453.xml><?xml version="1.0" encoding="utf-8"?>
<p:tagLst xmlns:a="http://schemas.openxmlformats.org/drawingml/2006/main" xmlns:r="http://schemas.openxmlformats.org/officeDocument/2006/relationships" xmlns:p="http://schemas.openxmlformats.org/presentationml/2006/main">
  <p:tag name="THINKCELLSHAPEDONOTDELETE" val="t9oZ6UdMkrGlsFCT0tgAPCQ"/>
</p:tagLst>
</file>

<file path=ppt/tags/tag1454.xml><?xml version="1.0" encoding="utf-8"?>
<p:tagLst xmlns:a="http://schemas.openxmlformats.org/drawingml/2006/main" xmlns:r="http://schemas.openxmlformats.org/officeDocument/2006/relationships" xmlns:p="http://schemas.openxmlformats.org/presentationml/2006/main">
  <p:tag name="THINKCELLSHAPEDONOTDELETE" val="tJ4mPanwacjb6XthkLs9wDg"/>
</p:tagLst>
</file>

<file path=ppt/tags/tag1455.xml><?xml version="1.0" encoding="utf-8"?>
<p:tagLst xmlns:a="http://schemas.openxmlformats.org/drawingml/2006/main" xmlns:r="http://schemas.openxmlformats.org/officeDocument/2006/relationships" xmlns:p="http://schemas.openxmlformats.org/presentationml/2006/main">
  <p:tag name="THINKCELLSHAPEDONOTDELETE" val="tOenb6rp.RJHiSECzeR3Jwg"/>
</p:tagLst>
</file>

<file path=ppt/tags/tag1456.xml><?xml version="1.0" encoding="utf-8"?>
<p:tagLst xmlns:a="http://schemas.openxmlformats.org/drawingml/2006/main" xmlns:r="http://schemas.openxmlformats.org/officeDocument/2006/relationships" xmlns:p="http://schemas.openxmlformats.org/presentationml/2006/main">
  <p:tag name="THINKCELLSHAPEDONOTDELETE" val="tMqMbClPnDX2CvQXvxM9m5Q"/>
</p:tagLst>
</file>

<file path=ppt/tags/tag1457.xml><?xml version="1.0" encoding="utf-8"?>
<p:tagLst xmlns:a="http://schemas.openxmlformats.org/drawingml/2006/main" xmlns:r="http://schemas.openxmlformats.org/officeDocument/2006/relationships" xmlns:p="http://schemas.openxmlformats.org/presentationml/2006/main">
  <p:tag name="THINKCELLSHAPEDONOTDELETE" val="tNmWdOo6VZx.2q7TCPqt5MQ"/>
</p:tagLst>
</file>

<file path=ppt/tags/tag1458.xml><?xml version="1.0" encoding="utf-8"?>
<p:tagLst xmlns:a="http://schemas.openxmlformats.org/drawingml/2006/main" xmlns:r="http://schemas.openxmlformats.org/officeDocument/2006/relationships" xmlns:p="http://schemas.openxmlformats.org/presentationml/2006/main">
  <p:tag name="THINKCELLSHAPEDONOTDELETE" val="t1MsrvB1DDhwNipvLq0DS2w"/>
</p:tagLst>
</file>

<file path=ppt/tags/tag1459.xml><?xml version="1.0" encoding="utf-8"?>
<p:tagLst xmlns:a="http://schemas.openxmlformats.org/drawingml/2006/main" xmlns:r="http://schemas.openxmlformats.org/officeDocument/2006/relationships" xmlns:p="http://schemas.openxmlformats.org/presentationml/2006/main">
  <p:tag name="THINKCELLSHAPEDONOTDELETE" val="t.bnzXvg.wke6o3g8cPb0C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FoCvtCmet7hH1KfRYoDvxg"/>
</p:tagLst>
</file>

<file path=ppt/tags/tag1460.xml><?xml version="1.0" encoding="utf-8"?>
<p:tagLst xmlns:a="http://schemas.openxmlformats.org/drawingml/2006/main" xmlns:r="http://schemas.openxmlformats.org/officeDocument/2006/relationships" xmlns:p="http://schemas.openxmlformats.org/presentationml/2006/main">
  <p:tag name="THINKCELLSHAPEDONOTDELETE" val="t0WnblwSwulstq2qcyyEt3Q"/>
</p:tagLst>
</file>

<file path=ppt/tags/tag1461.xml><?xml version="1.0" encoding="utf-8"?>
<p:tagLst xmlns:a="http://schemas.openxmlformats.org/drawingml/2006/main" xmlns:r="http://schemas.openxmlformats.org/officeDocument/2006/relationships" xmlns:p="http://schemas.openxmlformats.org/presentationml/2006/main">
  <p:tag name="THINKCELLSHAPEDONOTDELETE" val="txxOSN8oOJzZdT1HERc2TJg"/>
</p:tagLst>
</file>

<file path=ppt/tags/tag1462.xml><?xml version="1.0" encoding="utf-8"?>
<p:tagLst xmlns:a="http://schemas.openxmlformats.org/drawingml/2006/main" xmlns:r="http://schemas.openxmlformats.org/officeDocument/2006/relationships" xmlns:p="http://schemas.openxmlformats.org/presentationml/2006/main">
  <p:tag name="THINKCELLSHAPEDONOTDELETE" val="teLk9bBZSYCobvdEj1f18cg"/>
</p:tagLst>
</file>

<file path=ppt/tags/tag1463.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4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5.xml><?xml version="1.0" encoding="utf-8"?>
<p:tagLst xmlns:a="http://schemas.openxmlformats.org/drawingml/2006/main" xmlns:r="http://schemas.openxmlformats.org/officeDocument/2006/relationships" xmlns:p="http://schemas.openxmlformats.org/presentationml/2006/main">
  <p:tag name="BTFPLAYOUTENABLED" val="1"/>
</p:tagLst>
</file>

<file path=ppt/tags/tag1466.xml><?xml version="1.0" encoding="utf-8"?>
<p:tagLst xmlns:a="http://schemas.openxmlformats.org/drawingml/2006/main" xmlns:r="http://schemas.openxmlformats.org/officeDocument/2006/relationships" xmlns:p="http://schemas.openxmlformats.org/presentationml/2006/main">
  <p:tag name="BTFPLAYOUTENABLED" val="1"/>
</p:tagLst>
</file>

<file path=ppt/tags/tag1467.xml><?xml version="1.0" encoding="utf-8"?>
<p:tagLst xmlns:a="http://schemas.openxmlformats.org/drawingml/2006/main" xmlns:r="http://schemas.openxmlformats.org/officeDocument/2006/relationships" xmlns:p="http://schemas.openxmlformats.org/presentationml/2006/main">
  <p:tag name="BTFPLAYOUTENABLED" val="0"/>
  <p:tag name="BTFPLAYOUTCOLUMNS" val="2"/>
</p:tagLst>
</file>

<file path=ppt/tags/tag14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9.xml><?xml version="1.0" encoding="utf-8"?>
<p:tagLst xmlns:a="http://schemas.openxmlformats.org/drawingml/2006/main" xmlns:r="http://schemas.openxmlformats.org/officeDocument/2006/relationships" xmlns:p="http://schemas.openxmlformats.org/presentationml/2006/main">
  <p:tag name="BTFPLAYOUTENABLED" val="1"/>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b.xX5gPKI_kZQEc5HcwBrA"/>
</p:tagLst>
</file>

<file path=ppt/tags/tag1470.xml><?xml version="1.0" encoding="utf-8"?>
<p:tagLst xmlns:a="http://schemas.openxmlformats.org/drawingml/2006/main" xmlns:r="http://schemas.openxmlformats.org/officeDocument/2006/relationships" xmlns:p="http://schemas.openxmlformats.org/presentationml/2006/main">
  <p:tag name="BTFPLAYOUTENABLED" val="1"/>
</p:tagLst>
</file>

<file path=ppt/tags/tag1471.xml><?xml version="1.0" encoding="utf-8"?>
<p:tagLst xmlns:a="http://schemas.openxmlformats.org/drawingml/2006/main" xmlns:r="http://schemas.openxmlformats.org/officeDocument/2006/relationships" xmlns:p="http://schemas.openxmlformats.org/presentationml/2006/main">
  <p:tag name="BTFPLAYOUTENABLED" val="1"/>
</p:tagLst>
</file>

<file path=ppt/tags/tag1472.xml><?xml version="1.0" encoding="utf-8"?>
<p:tagLst xmlns:a="http://schemas.openxmlformats.org/drawingml/2006/main" xmlns:r="http://schemas.openxmlformats.org/officeDocument/2006/relationships" xmlns:p="http://schemas.openxmlformats.org/presentationml/2006/main">
  <p:tag name="BTFPLAYOUTENABLED" val="1"/>
</p:tagLst>
</file>

<file path=ppt/tags/tag1473.xml><?xml version="1.0" encoding="utf-8"?>
<p:tagLst xmlns:a="http://schemas.openxmlformats.org/drawingml/2006/main" xmlns:r="http://schemas.openxmlformats.org/officeDocument/2006/relationships" xmlns:p="http://schemas.openxmlformats.org/presentationml/2006/main">
  <p:tag name="BTFPLAYOUTENABLED" val="1"/>
</p:tagLst>
</file>

<file path=ppt/tags/tag1474.xml><?xml version="1.0" encoding="utf-8"?>
<p:tagLst xmlns:a="http://schemas.openxmlformats.org/drawingml/2006/main" xmlns:r="http://schemas.openxmlformats.org/officeDocument/2006/relationships" xmlns:p="http://schemas.openxmlformats.org/presentationml/2006/main">
  <p:tag name="BTFPLAYOUTENABLED" val="1"/>
</p:tagLst>
</file>

<file path=ppt/tags/tag1475.xml><?xml version="1.0" encoding="utf-8"?>
<p:tagLst xmlns:a="http://schemas.openxmlformats.org/drawingml/2006/main" xmlns:r="http://schemas.openxmlformats.org/officeDocument/2006/relationships" xmlns:p="http://schemas.openxmlformats.org/presentationml/2006/main">
  <p:tag name="BTFPLAYOUTENABLED" val="0"/>
  <p:tag name="BTFPLAYOUTCOLUMNS" val="2"/>
</p:tagLst>
</file>

<file path=ppt/tags/tag14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7.xml><?xml version="1.0" encoding="utf-8"?>
<p:tagLst xmlns:a="http://schemas.openxmlformats.org/drawingml/2006/main" xmlns:r="http://schemas.openxmlformats.org/officeDocument/2006/relationships" xmlns:p="http://schemas.openxmlformats.org/presentationml/2006/main">
  <p:tag name="BTFPLAYOUTENABLED" val="1"/>
</p:tagLst>
</file>

<file path=ppt/tags/tag1478.xml><?xml version="1.0" encoding="utf-8"?>
<p:tagLst xmlns:a="http://schemas.openxmlformats.org/drawingml/2006/main" xmlns:r="http://schemas.openxmlformats.org/officeDocument/2006/relationships" xmlns:p="http://schemas.openxmlformats.org/presentationml/2006/main">
  <p:tag name="BTFPLAYOUTENABLED" val="1"/>
</p:tagLst>
</file>

<file path=ppt/tags/tag1479.xml><?xml version="1.0" encoding="utf-8"?>
<p:tagLst xmlns:a="http://schemas.openxmlformats.org/drawingml/2006/main" xmlns:r="http://schemas.openxmlformats.org/officeDocument/2006/relationships" xmlns:p="http://schemas.openxmlformats.org/presentationml/2006/main">
  <p:tag name="BTFPLAYOUTENABLED" val="1"/>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l32I_ga8r2ys.Kdl3dY.2w"/>
</p:tagLst>
</file>

<file path=ppt/tags/tag1480.xml><?xml version="1.0" encoding="utf-8"?>
<p:tagLst xmlns:a="http://schemas.openxmlformats.org/drawingml/2006/main" xmlns:r="http://schemas.openxmlformats.org/officeDocument/2006/relationships" xmlns:p="http://schemas.openxmlformats.org/presentationml/2006/main">
  <p:tag name="BTFPLAYOUTENABLED" val="1"/>
</p:tagLst>
</file>

<file path=ppt/tags/tag1481.xml><?xml version="1.0" encoding="utf-8"?>
<p:tagLst xmlns:a="http://schemas.openxmlformats.org/drawingml/2006/main" xmlns:r="http://schemas.openxmlformats.org/officeDocument/2006/relationships" xmlns:p="http://schemas.openxmlformats.org/presentationml/2006/main">
  <p:tag name="BTFPLAYOUTENABLED" val="1"/>
</p:tagLst>
</file>

<file path=ppt/tags/tag1482.xml><?xml version="1.0" encoding="utf-8"?>
<p:tagLst xmlns:a="http://schemas.openxmlformats.org/drawingml/2006/main" xmlns:r="http://schemas.openxmlformats.org/officeDocument/2006/relationships" xmlns:p="http://schemas.openxmlformats.org/presentationml/2006/main">
  <p:tag name="BTFPLAYOUTENABLED" val="1"/>
</p:tagLst>
</file>

<file path=ppt/tags/tag1483.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4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5.xml><?xml version="1.0" encoding="utf-8"?>
<p:tagLst xmlns:a="http://schemas.openxmlformats.org/drawingml/2006/main" xmlns:r="http://schemas.openxmlformats.org/officeDocument/2006/relationships" xmlns:p="http://schemas.openxmlformats.org/presentationml/2006/main">
  <p:tag name="BTFPLAYOUTCOLUMNS" val="7"/>
  <p:tag name="BTFPLAYOUTENABLED" val="0"/>
</p:tagLst>
</file>

<file path=ppt/tags/tag14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7.xml><?xml version="1.0" encoding="utf-8"?>
<p:tagLst xmlns:a="http://schemas.openxmlformats.org/drawingml/2006/main" xmlns:r="http://schemas.openxmlformats.org/officeDocument/2006/relationships" xmlns:p="http://schemas.openxmlformats.org/presentationml/2006/main">
  <p:tag name="BTFPLAYOUTENABLED" val="1"/>
</p:tagLst>
</file>

<file path=ppt/tags/tag1488.xml><?xml version="1.0" encoding="utf-8"?>
<p:tagLst xmlns:a="http://schemas.openxmlformats.org/drawingml/2006/main" xmlns:r="http://schemas.openxmlformats.org/officeDocument/2006/relationships" xmlns:p="http://schemas.openxmlformats.org/presentationml/2006/main">
  <p:tag name="BTFPLAYOUTENABLED" val="1"/>
</p:tagLst>
</file>

<file path=ppt/tags/tag1489.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mcyjFzxGCRw8qX1.10iV4w"/>
</p:tagLst>
</file>

<file path=ppt/tags/tag14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1.xml><?xml version="1.0" encoding="utf-8"?>
<p:tagLst xmlns:a="http://schemas.openxmlformats.org/drawingml/2006/main" xmlns:r="http://schemas.openxmlformats.org/officeDocument/2006/relationships" xmlns:p="http://schemas.openxmlformats.org/presentationml/2006/main">
  <p:tag name="BTFPLAYOUTENABLED" val="1"/>
</p:tagLst>
</file>

<file path=ppt/tags/tag1492.xml><?xml version="1.0" encoding="utf-8"?>
<p:tagLst xmlns:a="http://schemas.openxmlformats.org/drawingml/2006/main" xmlns:r="http://schemas.openxmlformats.org/officeDocument/2006/relationships" xmlns:p="http://schemas.openxmlformats.org/presentationml/2006/main">
  <p:tag name="THINKCELLSHAPEDONOTDELETE" val="tQabtQOrMrXklBjuiKPbKiw"/>
</p:tagLst>
</file>

<file path=ppt/tags/tag1493.xml><?xml version="1.0" encoding="utf-8"?>
<p:tagLst xmlns:a="http://schemas.openxmlformats.org/drawingml/2006/main" xmlns:r="http://schemas.openxmlformats.org/officeDocument/2006/relationships" xmlns:p="http://schemas.openxmlformats.org/presentationml/2006/main">
  <p:tag name="THINKCELLSHAPEDONOTDELETE" val="tP13MvQhffuHkKA7DwW3nLQ"/>
</p:tagLst>
</file>

<file path=ppt/tags/tag1494.xml><?xml version="1.0" encoding="utf-8"?>
<p:tagLst xmlns:a="http://schemas.openxmlformats.org/drawingml/2006/main" xmlns:r="http://schemas.openxmlformats.org/officeDocument/2006/relationships" xmlns:p="http://schemas.openxmlformats.org/presentationml/2006/main">
  <p:tag name="THINKCELLSHAPEDONOTDELETE" val="tii4nI79mBZO1ojIg1u6LKQ"/>
</p:tagLst>
</file>

<file path=ppt/tags/tag1495.xml><?xml version="1.0" encoding="utf-8"?>
<p:tagLst xmlns:a="http://schemas.openxmlformats.org/drawingml/2006/main" xmlns:r="http://schemas.openxmlformats.org/officeDocument/2006/relationships" xmlns:p="http://schemas.openxmlformats.org/presentationml/2006/main">
  <p:tag name="THINKCELLSHAPEDONOTDELETE" val="tTe2Q7ZLfKL5p9CNmt4U67A"/>
</p:tagLst>
</file>

<file path=ppt/tags/tag1496.xml><?xml version="1.0" encoding="utf-8"?>
<p:tagLst xmlns:a="http://schemas.openxmlformats.org/drawingml/2006/main" xmlns:r="http://schemas.openxmlformats.org/officeDocument/2006/relationships" xmlns:p="http://schemas.openxmlformats.org/presentationml/2006/main">
  <p:tag name="THINKCELLSHAPEDONOTDELETE" val="tdEiBvyEGnHVa69w7V61lQw"/>
</p:tagLst>
</file>

<file path=ppt/tags/tag1497.xml><?xml version="1.0" encoding="utf-8"?>
<p:tagLst xmlns:a="http://schemas.openxmlformats.org/drawingml/2006/main" xmlns:r="http://schemas.openxmlformats.org/officeDocument/2006/relationships" xmlns:p="http://schemas.openxmlformats.org/presentationml/2006/main">
  <p:tag name="THINKCELLSHAPEDONOTDELETE" val="tyr0x0IQ079s7bCI9jD2OLg"/>
</p:tagLst>
</file>

<file path=ppt/tags/tag1498.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4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qdDxfxo8pqO9iXCySXjHCw"/>
</p:tagLst>
</file>

<file path=ppt/tags/tag1500.xml><?xml version="1.0" encoding="utf-8"?>
<p:tagLst xmlns:a="http://schemas.openxmlformats.org/drawingml/2006/main" xmlns:r="http://schemas.openxmlformats.org/officeDocument/2006/relationships" xmlns:p="http://schemas.openxmlformats.org/presentationml/2006/main">
  <p:tag name="BTFPLAYOUTENABLED" val="1"/>
</p:tagLst>
</file>

<file path=ppt/tags/tag1501.xml><?xml version="1.0" encoding="utf-8"?>
<p:tagLst xmlns:a="http://schemas.openxmlformats.org/drawingml/2006/main" xmlns:r="http://schemas.openxmlformats.org/officeDocument/2006/relationships" xmlns:p="http://schemas.openxmlformats.org/presentationml/2006/main">
  <p:tag name="THINKCELLSHAPEDONOTDELETE" val="tQabtQOrMrXklBjuiKPbKiw"/>
</p:tagLst>
</file>

<file path=ppt/tags/tag1502.xml><?xml version="1.0" encoding="utf-8"?>
<p:tagLst xmlns:a="http://schemas.openxmlformats.org/drawingml/2006/main" xmlns:r="http://schemas.openxmlformats.org/officeDocument/2006/relationships" xmlns:p="http://schemas.openxmlformats.org/presentationml/2006/main">
  <p:tag name="THINKCELLSHAPEDONOTDELETE" val="tP13MvQhffuHkKA7DwW3nLQ"/>
</p:tagLst>
</file>

<file path=ppt/tags/tag1503.xml><?xml version="1.0" encoding="utf-8"?>
<p:tagLst xmlns:a="http://schemas.openxmlformats.org/drawingml/2006/main" xmlns:r="http://schemas.openxmlformats.org/officeDocument/2006/relationships" xmlns:p="http://schemas.openxmlformats.org/presentationml/2006/main">
  <p:tag name="THINKCELLSHAPEDONOTDELETE" val="tdn5O0sL6Is_ds_tk89jfPA"/>
</p:tagLst>
</file>

<file path=ppt/tags/tag1504.xml><?xml version="1.0" encoding="utf-8"?>
<p:tagLst xmlns:a="http://schemas.openxmlformats.org/drawingml/2006/main" xmlns:r="http://schemas.openxmlformats.org/officeDocument/2006/relationships" xmlns:p="http://schemas.openxmlformats.org/presentationml/2006/main">
  <p:tag name="THINKCELLSHAPEDONOTDELETE" val="tS8Ro8lhojWJ.nXYNyWBfMg"/>
</p:tagLst>
</file>

<file path=ppt/tags/tag1505.xml><?xml version="1.0" encoding="utf-8"?>
<p:tagLst xmlns:a="http://schemas.openxmlformats.org/drawingml/2006/main" xmlns:r="http://schemas.openxmlformats.org/officeDocument/2006/relationships" xmlns:p="http://schemas.openxmlformats.org/presentationml/2006/main">
  <p:tag name="THINKCELLSHAPEDONOTDELETE" val="tuJTG_5ZfLop0wzZPY0wmZw"/>
</p:tagLst>
</file>

<file path=ppt/tags/tag1506.xml><?xml version="1.0" encoding="utf-8"?>
<p:tagLst xmlns:a="http://schemas.openxmlformats.org/drawingml/2006/main" xmlns:r="http://schemas.openxmlformats.org/officeDocument/2006/relationships" xmlns:p="http://schemas.openxmlformats.org/presentationml/2006/main">
  <p:tag name="THINKCELLSHAPEDONOTDELETE" val="tid0eAarMfeclRwVy8A17uw"/>
</p:tagLst>
</file>

<file path=ppt/tags/tag1507.xml><?xml version="1.0" encoding="utf-8"?>
<p:tagLst xmlns:a="http://schemas.openxmlformats.org/drawingml/2006/main" xmlns:r="http://schemas.openxmlformats.org/officeDocument/2006/relationships" xmlns:p="http://schemas.openxmlformats.org/presentationml/2006/main">
  <p:tag name="BTFPLAYOUTCOLUMNS" val="3"/>
  <p:tag name="BTFPLAYOUTENABLED" val="0"/>
</p:tagLst>
</file>

<file path=ppt/tags/tag15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9.xml><?xml version="1.0" encoding="utf-8"?>
<p:tagLst xmlns:a="http://schemas.openxmlformats.org/drawingml/2006/main" xmlns:r="http://schemas.openxmlformats.org/officeDocument/2006/relationships" xmlns:p="http://schemas.openxmlformats.org/presentationml/2006/main">
  <p:tag name="BTFPLAYOUTENABLED" val="1"/>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4fbNIIO27qI3dIKYXND4aA"/>
</p:tagLst>
</file>

<file path=ppt/tags/tag1510.xml><?xml version="1.0" encoding="utf-8"?>
<p:tagLst xmlns:a="http://schemas.openxmlformats.org/drawingml/2006/main" xmlns:r="http://schemas.openxmlformats.org/officeDocument/2006/relationships" xmlns:p="http://schemas.openxmlformats.org/presentationml/2006/main">
  <p:tag name="BTFPLAYOUTENABLED" val="1"/>
</p:tagLst>
</file>

<file path=ppt/tags/tag1511.xml><?xml version="1.0" encoding="utf-8"?>
<p:tagLst xmlns:a="http://schemas.openxmlformats.org/drawingml/2006/main" xmlns:r="http://schemas.openxmlformats.org/officeDocument/2006/relationships" xmlns:p="http://schemas.openxmlformats.org/presentationml/2006/main">
  <p:tag name="BTFPLAYOUTENABLED" val="1"/>
</p:tagLst>
</file>

<file path=ppt/tags/tag1512.xml><?xml version="1.0" encoding="utf-8"?>
<p:tagLst xmlns:a="http://schemas.openxmlformats.org/drawingml/2006/main" xmlns:r="http://schemas.openxmlformats.org/officeDocument/2006/relationships" xmlns:p="http://schemas.openxmlformats.org/presentationml/2006/main">
  <p:tag name="BTFPLAYOUTENABLED" val="1"/>
</p:tagLst>
</file>

<file path=ppt/tags/tag1513.xml><?xml version="1.0" encoding="utf-8"?>
<p:tagLst xmlns:a="http://schemas.openxmlformats.org/drawingml/2006/main" xmlns:r="http://schemas.openxmlformats.org/officeDocument/2006/relationships" xmlns:p="http://schemas.openxmlformats.org/presentationml/2006/main">
  <p:tag name="BTFPLAYOUTENABLED" val="1"/>
</p:tagLst>
</file>

<file path=ppt/tags/tag1514.xml><?xml version="1.0" encoding="utf-8"?>
<p:tagLst xmlns:a="http://schemas.openxmlformats.org/drawingml/2006/main" xmlns:r="http://schemas.openxmlformats.org/officeDocument/2006/relationships" xmlns:p="http://schemas.openxmlformats.org/presentationml/2006/main">
  <p:tag name="BTFPLAYOUTENABLED" val="1"/>
</p:tagLst>
</file>

<file path=ppt/tags/tag1515.xml><?xml version="1.0" encoding="utf-8"?>
<p:tagLst xmlns:a="http://schemas.openxmlformats.org/drawingml/2006/main" xmlns:r="http://schemas.openxmlformats.org/officeDocument/2006/relationships" xmlns:p="http://schemas.openxmlformats.org/presentationml/2006/main">
  <p:tag name="BTFPLAYOUTENABLED" val="1"/>
</p:tagLst>
</file>

<file path=ppt/tags/tag15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7.xml><?xml version="1.0" encoding="utf-8"?>
<p:tagLst xmlns:a="http://schemas.openxmlformats.org/drawingml/2006/main" xmlns:r="http://schemas.openxmlformats.org/officeDocument/2006/relationships" xmlns:p="http://schemas.openxmlformats.org/presentationml/2006/main">
  <p:tag name="BTFPLAYOUTENABLED" val="1"/>
</p:tagLst>
</file>

<file path=ppt/tags/tag1518.xml><?xml version="1.0" encoding="utf-8"?>
<p:tagLst xmlns:a="http://schemas.openxmlformats.org/drawingml/2006/main" xmlns:r="http://schemas.openxmlformats.org/officeDocument/2006/relationships" xmlns:p="http://schemas.openxmlformats.org/presentationml/2006/main">
  <p:tag name="BTFPLAYOUTENABLED" val="1"/>
</p:tagLst>
</file>

<file path=ppt/tags/tag1519.xml><?xml version="1.0" encoding="utf-8"?>
<p:tagLst xmlns:a="http://schemas.openxmlformats.org/drawingml/2006/main" xmlns:r="http://schemas.openxmlformats.org/officeDocument/2006/relationships" xmlns:p="http://schemas.openxmlformats.org/presentationml/2006/main">
  <p:tag name="BTFPLAYOUTENABLED" val="1"/>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CV1ElEYyu2lTJ6YmSqn27g"/>
</p:tagLst>
</file>

<file path=ppt/tags/tag1520.xml><?xml version="1.0" encoding="utf-8"?>
<p:tagLst xmlns:a="http://schemas.openxmlformats.org/drawingml/2006/main" xmlns:r="http://schemas.openxmlformats.org/officeDocument/2006/relationships" xmlns:p="http://schemas.openxmlformats.org/presentationml/2006/main">
  <p:tag name="BTFPLAYOUTENABLED" val="1"/>
</p:tagLst>
</file>

<file path=ppt/tags/tag15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2.xml><?xml version="1.0" encoding="utf-8"?>
<p:tagLst xmlns:a="http://schemas.openxmlformats.org/drawingml/2006/main" xmlns:r="http://schemas.openxmlformats.org/officeDocument/2006/relationships" xmlns:p="http://schemas.openxmlformats.org/presentationml/2006/main">
  <p:tag name="BTFPLAYOUTENABLED" val="1"/>
</p:tagLst>
</file>

<file path=ppt/tags/tag1523.xml><?xml version="1.0" encoding="utf-8"?>
<p:tagLst xmlns:a="http://schemas.openxmlformats.org/drawingml/2006/main" xmlns:r="http://schemas.openxmlformats.org/officeDocument/2006/relationships" xmlns:p="http://schemas.openxmlformats.org/presentationml/2006/main">
  <p:tag name="BTFPLAYOUTENABLED" val="1"/>
</p:tagLst>
</file>

<file path=ppt/tags/tag1524.xml><?xml version="1.0" encoding="utf-8"?>
<p:tagLst xmlns:a="http://schemas.openxmlformats.org/drawingml/2006/main" xmlns:r="http://schemas.openxmlformats.org/officeDocument/2006/relationships" xmlns:p="http://schemas.openxmlformats.org/presentationml/2006/main">
  <p:tag name="BTFPLAYOUTENABLED" val="1"/>
</p:tagLst>
</file>

<file path=ppt/tags/tag1525.xml><?xml version="1.0" encoding="utf-8"?>
<p:tagLst xmlns:a="http://schemas.openxmlformats.org/drawingml/2006/main" xmlns:r="http://schemas.openxmlformats.org/officeDocument/2006/relationships" xmlns:p="http://schemas.openxmlformats.org/presentationml/2006/main">
  <p:tag name="BTFPLAYOUTENABLED" val="1"/>
</p:tagLst>
</file>

<file path=ppt/tags/tag1526.xml><?xml version="1.0" encoding="utf-8"?>
<p:tagLst xmlns:a="http://schemas.openxmlformats.org/drawingml/2006/main" xmlns:r="http://schemas.openxmlformats.org/officeDocument/2006/relationships" xmlns:p="http://schemas.openxmlformats.org/presentationml/2006/main">
  <p:tag name="BTFPLAYOUTENABLED" val="1"/>
</p:tagLst>
</file>

<file path=ppt/tags/tag1527.xml><?xml version="1.0" encoding="utf-8"?>
<p:tagLst xmlns:a="http://schemas.openxmlformats.org/drawingml/2006/main" xmlns:r="http://schemas.openxmlformats.org/officeDocument/2006/relationships" xmlns:p="http://schemas.openxmlformats.org/presentationml/2006/main">
  <p:tag name="BTFPLAYOUTENABLED" val="1"/>
</p:tagLst>
</file>

<file path=ppt/tags/tag1528.xml><?xml version="1.0" encoding="utf-8"?>
<p:tagLst xmlns:a="http://schemas.openxmlformats.org/drawingml/2006/main" xmlns:r="http://schemas.openxmlformats.org/officeDocument/2006/relationships" xmlns:p="http://schemas.openxmlformats.org/presentationml/2006/main">
  <p:tag name="BTFPLAYOUTENABLED" val="1"/>
</p:tagLst>
</file>

<file path=ppt/tags/tag1529.xml><?xml version="1.0" encoding="utf-8"?>
<p:tagLst xmlns:a="http://schemas.openxmlformats.org/drawingml/2006/main" xmlns:r="http://schemas.openxmlformats.org/officeDocument/2006/relationships" xmlns:p="http://schemas.openxmlformats.org/presentationml/2006/main">
  <p:tag name="BTFPLAYOUTCOLUMNS" val="3"/>
  <p:tag name="BTFPLAYOUTENABLED" val="0"/>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55tkVbsRg0caOrjeVGK5w"/>
</p:tagLst>
</file>

<file path=ppt/tags/tag15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1.xml><?xml version="1.0" encoding="utf-8"?>
<p:tagLst xmlns:a="http://schemas.openxmlformats.org/drawingml/2006/main" xmlns:r="http://schemas.openxmlformats.org/officeDocument/2006/relationships" xmlns:p="http://schemas.openxmlformats.org/presentationml/2006/main">
  <p:tag name="BTFPLAYOUTENABLED" val="1"/>
</p:tagLst>
</file>

<file path=ppt/tags/tag1532.xml><?xml version="1.0" encoding="utf-8"?>
<p:tagLst xmlns:a="http://schemas.openxmlformats.org/drawingml/2006/main" xmlns:r="http://schemas.openxmlformats.org/officeDocument/2006/relationships" xmlns:p="http://schemas.openxmlformats.org/presentationml/2006/main">
  <p:tag name="BTFPLAYOUTENABLED" val="1"/>
</p:tagLst>
</file>

<file path=ppt/tags/tag1533.xml><?xml version="1.0" encoding="utf-8"?>
<p:tagLst xmlns:a="http://schemas.openxmlformats.org/drawingml/2006/main" xmlns:r="http://schemas.openxmlformats.org/officeDocument/2006/relationships" xmlns:p="http://schemas.openxmlformats.org/presentationml/2006/main">
  <p:tag name="BTFPLAYOUTENABLED" val="1"/>
</p:tagLst>
</file>

<file path=ppt/tags/tag1534.xml><?xml version="1.0" encoding="utf-8"?>
<p:tagLst xmlns:a="http://schemas.openxmlformats.org/drawingml/2006/main" xmlns:r="http://schemas.openxmlformats.org/officeDocument/2006/relationships" xmlns:p="http://schemas.openxmlformats.org/presentationml/2006/main">
  <p:tag name="BTFPLAYOUTENABLED" val="1"/>
</p:tagLst>
</file>

<file path=ppt/tags/tag1535.xml><?xml version="1.0" encoding="utf-8"?>
<p:tagLst xmlns:a="http://schemas.openxmlformats.org/drawingml/2006/main" xmlns:r="http://schemas.openxmlformats.org/officeDocument/2006/relationships" xmlns:p="http://schemas.openxmlformats.org/presentationml/2006/main">
  <p:tag name="BTFPLAYOUTENABLED" val="1"/>
</p:tagLst>
</file>

<file path=ppt/tags/tag1536.xml><?xml version="1.0" encoding="utf-8"?>
<p:tagLst xmlns:a="http://schemas.openxmlformats.org/drawingml/2006/main" xmlns:r="http://schemas.openxmlformats.org/officeDocument/2006/relationships" xmlns:p="http://schemas.openxmlformats.org/presentationml/2006/main">
  <p:tag name="BTFPLAYOUTENABLED" val="1"/>
</p:tagLst>
</file>

<file path=ppt/tags/tag1537.xml><?xml version="1.0" encoding="utf-8"?>
<p:tagLst xmlns:a="http://schemas.openxmlformats.org/drawingml/2006/main" xmlns:r="http://schemas.openxmlformats.org/officeDocument/2006/relationships" xmlns:p="http://schemas.openxmlformats.org/presentationml/2006/main">
  <p:tag name="BTFPLAYOUTENABLED" val="1"/>
</p:tagLst>
</file>

<file path=ppt/tags/tag1538.xml><?xml version="1.0" encoding="utf-8"?>
<p:tagLst xmlns:a="http://schemas.openxmlformats.org/drawingml/2006/main" xmlns:r="http://schemas.openxmlformats.org/officeDocument/2006/relationships" xmlns:p="http://schemas.openxmlformats.org/presentationml/2006/main">
  <p:tag name="BTFPLAYOUTCOLUMNS" val="4"/>
  <p:tag name="BTFPLAYOUTENABLED" val="0"/>
</p:tagLst>
</file>

<file path=ppt/tags/tag15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2uI.G9tf1pYuLLl87YZVBA"/>
</p:tagLst>
</file>

<file path=ppt/tags/tag1540.xml><?xml version="1.0" encoding="utf-8"?>
<p:tagLst xmlns:a="http://schemas.openxmlformats.org/drawingml/2006/main" xmlns:r="http://schemas.openxmlformats.org/officeDocument/2006/relationships" xmlns:p="http://schemas.openxmlformats.org/presentationml/2006/main">
  <p:tag name="BTFPLAYOUTENABLED" val="1"/>
  <p:tag name="BTFPBAINBULLETS" val="1"/>
</p:tagLst>
</file>

<file path=ppt/tags/tag1541.xml><?xml version="1.0" encoding="utf-8"?>
<p:tagLst xmlns:a="http://schemas.openxmlformats.org/drawingml/2006/main" xmlns:r="http://schemas.openxmlformats.org/officeDocument/2006/relationships" xmlns:p="http://schemas.openxmlformats.org/presentationml/2006/main">
  <p:tag name="BTFPLAYOUTENABLED" val="1"/>
</p:tagLst>
</file>

<file path=ppt/tags/tag1542.xml><?xml version="1.0" encoding="utf-8"?>
<p:tagLst xmlns:a="http://schemas.openxmlformats.org/drawingml/2006/main" xmlns:r="http://schemas.openxmlformats.org/officeDocument/2006/relationships" xmlns:p="http://schemas.openxmlformats.org/presentationml/2006/main">
  <p:tag name="BTFPLAYOUTCOLUMNS" val="3"/>
  <p:tag name="BTFPLAYOUTENABLED" val="0"/>
</p:tagLst>
</file>

<file path=ppt/tags/tag15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4.xml><?xml version="1.0" encoding="utf-8"?>
<p:tagLst xmlns:a="http://schemas.openxmlformats.org/drawingml/2006/main" xmlns:r="http://schemas.openxmlformats.org/officeDocument/2006/relationships" xmlns:p="http://schemas.openxmlformats.org/presentationml/2006/main">
  <p:tag name="BTFPLAYOUTENABLED" val="1"/>
</p:tagLst>
</file>

<file path=ppt/tags/tag15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6.xml><?xml version="1.0" encoding="utf-8"?>
<p:tagLst xmlns:a="http://schemas.openxmlformats.org/drawingml/2006/main" xmlns:r="http://schemas.openxmlformats.org/officeDocument/2006/relationships" xmlns:p="http://schemas.openxmlformats.org/presentationml/2006/main">
  <p:tag name="BTFPLAYOUTENABLED" val="1"/>
</p:tagLst>
</file>

<file path=ppt/tags/tag1547.xml><?xml version="1.0" encoding="utf-8"?>
<p:tagLst xmlns:a="http://schemas.openxmlformats.org/drawingml/2006/main" xmlns:r="http://schemas.openxmlformats.org/officeDocument/2006/relationships" xmlns:p="http://schemas.openxmlformats.org/presentationml/2006/main">
  <p:tag name="BTFPLAYOUTENABLED" val="1"/>
</p:tagLst>
</file>

<file path=ppt/tags/tag1548.xml><?xml version="1.0" encoding="utf-8"?>
<p:tagLst xmlns:a="http://schemas.openxmlformats.org/drawingml/2006/main" xmlns:r="http://schemas.openxmlformats.org/officeDocument/2006/relationships" xmlns:p="http://schemas.openxmlformats.org/presentationml/2006/main">
  <p:tag name="BTFPLAYOUTENABLED" val="1"/>
</p:tagLst>
</file>

<file path=ppt/tags/tag1549.xml><?xml version="1.0" encoding="utf-8"?>
<p:tagLst xmlns:a="http://schemas.openxmlformats.org/drawingml/2006/main" xmlns:r="http://schemas.openxmlformats.org/officeDocument/2006/relationships" xmlns:p="http://schemas.openxmlformats.org/presentationml/2006/main">
  <p:tag name="BTFPLAYOUTENABLED" val="1"/>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VQbNpuIBZIeWEkz83uizlg"/>
</p:tagLst>
</file>

<file path=ppt/tags/tag1550.xml><?xml version="1.0" encoding="utf-8"?>
<p:tagLst xmlns:a="http://schemas.openxmlformats.org/drawingml/2006/main" xmlns:r="http://schemas.openxmlformats.org/officeDocument/2006/relationships" xmlns:p="http://schemas.openxmlformats.org/presentationml/2006/main">
  <p:tag name="BTFPLAYOUTENABLED" val="1"/>
</p:tagLst>
</file>

<file path=ppt/tags/tag1551.xml><?xml version="1.0" encoding="utf-8"?>
<p:tagLst xmlns:a="http://schemas.openxmlformats.org/drawingml/2006/main" xmlns:r="http://schemas.openxmlformats.org/officeDocument/2006/relationships" xmlns:p="http://schemas.openxmlformats.org/presentationml/2006/main">
  <p:tag name="BTFPLAYOUTENABLED" val="1"/>
</p:tagLst>
</file>

<file path=ppt/tags/tag1552.xml><?xml version="1.0" encoding="utf-8"?>
<p:tagLst xmlns:a="http://schemas.openxmlformats.org/drawingml/2006/main" xmlns:r="http://schemas.openxmlformats.org/officeDocument/2006/relationships" xmlns:p="http://schemas.openxmlformats.org/presentationml/2006/main">
  <p:tag name="BTFPLAYOUTENABLED" val="1"/>
</p:tagLst>
</file>

<file path=ppt/tags/tag1553.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5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5.xml><?xml version="1.0" encoding="utf-8"?>
<p:tagLst xmlns:a="http://schemas.openxmlformats.org/drawingml/2006/main" xmlns:r="http://schemas.openxmlformats.org/officeDocument/2006/relationships" xmlns:p="http://schemas.openxmlformats.org/presentationml/2006/main">
  <p:tag name="BTFPLAYOUTENABLED" val="1"/>
</p:tagLst>
</file>

<file path=ppt/tags/tag1556.xml><?xml version="1.0" encoding="utf-8"?>
<p:tagLst xmlns:a="http://schemas.openxmlformats.org/drawingml/2006/main" xmlns:r="http://schemas.openxmlformats.org/officeDocument/2006/relationships" xmlns:p="http://schemas.openxmlformats.org/presentationml/2006/main">
  <p:tag name="BTFPLAYOUTENABLED" val="1"/>
</p:tagLst>
</file>

<file path=ppt/tags/tag1557.xml><?xml version="1.0" encoding="utf-8"?>
<p:tagLst xmlns:a="http://schemas.openxmlformats.org/drawingml/2006/main" xmlns:r="http://schemas.openxmlformats.org/officeDocument/2006/relationships" xmlns:p="http://schemas.openxmlformats.org/presentationml/2006/main">
  <p:tag name="BTFPLAYOUTENABLED" val="1"/>
</p:tagLst>
</file>

<file path=ppt/tags/tag1558.xml><?xml version="1.0" encoding="utf-8"?>
<p:tagLst xmlns:a="http://schemas.openxmlformats.org/drawingml/2006/main" xmlns:r="http://schemas.openxmlformats.org/officeDocument/2006/relationships" xmlns:p="http://schemas.openxmlformats.org/presentationml/2006/main">
  <p:tag name="BTFPLAYOUTENABLED" val="1"/>
</p:tagLst>
</file>

<file path=ppt/tags/tag1559.xml><?xml version="1.0" encoding="utf-8"?>
<p:tagLst xmlns:a="http://schemas.openxmlformats.org/drawingml/2006/main" xmlns:r="http://schemas.openxmlformats.org/officeDocument/2006/relationships" xmlns:p="http://schemas.openxmlformats.org/presentationml/2006/main">
  <p:tag name="BTFPLAYOUTENABLED" val="1"/>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FuOCSmmp2RMRE.0td5Zetw"/>
</p:tagLst>
</file>

<file path=ppt/tags/tag1560.xml><?xml version="1.0" encoding="utf-8"?>
<p:tagLst xmlns:a="http://schemas.openxmlformats.org/drawingml/2006/main" xmlns:r="http://schemas.openxmlformats.org/officeDocument/2006/relationships" xmlns:p="http://schemas.openxmlformats.org/presentationml/2006/main">
  <p:tag name="BTFPLAYOUTENABLED" val="1"/>
</p:tagLst>
</file>

<file path=ppt/tags/tag1561.xml><?xml version="1.0" encoding="utf-8"?>
<p:tagLst xmlns:a="http://schemas.openxmlformats.org/drawingml/2006/main" xmlns:r="http://schemas.openxmlformats.org/officeDocument/2006/relationships" xmlns:p="http://schemas.openxmlformats.org/presentationml/2006/main">
  <p:tag name="BTFPLAYOUTENABLED" val="1"/>
</p:tagLst>
</file>

<file path=ppt/tags/tag15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3.xml><?xml version="1.0" encoding="utf-8"?>
<p:tagLst xmlns:a="http://schemas.openxmlformats.org/drawingml/2006/main" xmlns:r="http://schemas.openxmlformats.org/officeDocument/2006/relationships" xmlns:p="http://schemas.openxmlformats.org/presentationml/2006/main">
  <p:tag name="BTFPLAYOUTENABLED" val="1"/>
</p:tagLst>
</file>

<file path=ppt/tags/tag1564.xml><?xml version="1.0" encoding="utf-8"?>
<p:tagLst xmlns:a="http://schemas.openxmlformats.org/drawingml/2006/main" xmlns:r="http://schemas.openxmlformats.org/officeDocument/2006/relationships" xmlns:p="http://schemas.openxmlformats.org/presentationml/2006/main">
  <p:tag name="BTFPLAYOUTENABLED" val="1"/>
</p:tagLst>
</file>

<file path=ppt/tags/tag1565.xml><?xml version="1.0" encoding="utf-8"?>
<p:tagLst xmlns:a="http://schemas.openxmlformats.org/drawingml/2006/main" xmlns:r="http://schemas.openxmlformats.org/officeDocument/2006/relationships" xmlns:p="http://schemas.openxmlformats.org/presentationml/2006/main">
  <p:tag name="BTFPLAYOUTENABLED" val="1"/>
</p:tagLst>
</file>

<file path=ppt/tags/tag1566.xml><?xml version="1.0" encoding="utf-8"?>
<p:tagLst xmlns:a="http://schemas.openxmlformats.org/drawingml/2006/main" xmlns:r="http://schemas.openxmlformats.org/officeDocument/2006/relationships" xmlns:p="http://schemas.openxmlformats.org/presentationml/2006/main">
  <p:tag name="BTFPLAYOUTENABLED" val="1"/>
</p:tagLst>
</file>

<file path=ppt/tags/tag1567.xml><?xml version="1.0" encoding="utf-8"?>
<p:tagLst xmlns:a="http://schemas.openxmlformats.org/drawingml/2006/main" xmlns:r="http://schemas.openxmlformats.org/officeDocument/2006/relationships" xmlns:p="http://schemas.openxmlformats.org/presentationml/2006/main">
  <p:tag name="BTFPLAYOUTENABLED" val="1"/>
</p:tagLst>
</file>

<file path=ppt/tags/tag1568.xml><?xml version="1.0" encoding="utf-8"?>
<p:tagLst xmlns:a="http://schemas.openxmlformats.org/drawingml/2006/main" xmlns:r="http://schemas.openxmlformats.org/officeDocument/2006/relationships" xmlns:p="http://schemas.openxmlformats.org/presentationml/2006/main">
  <p:tag name="BTFPLAYOUTENABLED" val="1"/>
</p:tagLst>
</file>

<file path=ppt/tags/tag1569.xml><?xml version="1.0" encoding="utf-8"?>
<p:tagLst xmlns:a="http://schemas.openxmlformats.org/drawingml/2006/main" xmlns:r="http://schemas.openxmlformats.org/officeDocument/2006/relationships" xmlns:p="http://schemas.openxmlformats.org/presentationml/2006/main">
  <p:tag name="BTFPLAYOUTENABLED" val="1"/>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3XapjPHbaBzgYdJoIOLmSg"/>
</p:tagLst>
</file>

<file path=ppt/tags/tag1570.xml><?xml version="1.0" encoding="utf-8"?>
<p:tagLst xmlns:a="http://schemas.openxmlformats.org/drawingml/2006/main" xmlns:r="http://schemas.openxmlformats.org/officeDocument/2006/relationships" xmlns:p="http://schemas.openxmlformats.org/presentationml/2006/main">
  <p:tag name="BTFPLAYOUTENABLED" val="1"/>
</p:tagLst>
</file>

<file path=ppt/tags/tag1571.xml><?xml version="1.0" encoding="utf-8"?>
<p:tagLst xmlns:a="http://schemas.openxmlformats.org/drawingml/2006/main" xmlns:r="http://schemas.openxmlformats.org/officeDocument/2006/relationships" xmlns:p="http://schemas.openxmlformats.org/presentationml/2006/main">
  <p:tag name="BTFPLAYOUTENABLED" val="1"/>
</p:tagLst>
</file>

<file path=ppt/tags/tag1572.xml><?xml version="1.0" encoding="utf-8"?>
<p:tagLst xmlns:a="http://schemas.openxmlformats.org/drawingml/2006/main" xmlns:r="http://schemas.openxmlformats.org/officeDocument/2006/relationships" xmlns:p="http://schemas.openxmlformats.org/presentationml/2006/main">
  <p:tag name="BTFPLAYOUTENABLED" val="1"/>
</p:tagLst>
</file>

<file path=ppt/tags/tag1573.xml><?xml version="1.0" encoding="utf-8"?>
<p:tagLst xmlns:a="http://schemas.openxmlformats.org/drawingml/2006/main" xmlns:r="http://schemas.openxmlformats.org/officeDocument/2006/relationships" xmlns:p="http://schemas.openxmlformats.org/presentationml/2006/main">
  <p:tag name="BTFPLAYOUTENABLED" val="1"/>
</p:tagLst>
</file>

<file path=ppt/tags/tag1574.xml><?xml version="1.0" encoding="utf-8"?>
<p:tagLst xmlns:a="http://schemas.openxmlformats.org/drawingml/2006/main" xmlns:r="http://schemas.openxmlformats.org/officeDocument/2006/relationships" xmlns:p="http://schemas.openxmlformats.org/presentationml/2006/main">
  <p:tag name="BTFPLAYOUTENABLED" val="1"/>
</p:tagLst>
</file>

<file path=ppt/tags/tag1575.xml><?xml version="1.0" encoding="utf-8"?>
<p:tagLst xmlns:a="http://schemas.openxmlformats.org/drawingml/2006/main" xmlns:r="http://schemas.openxmlformats.org/officeDocument/2006/relationships" xmlns:p="http://schemas.openxmlformats.org/presentationml/2006/main">
  <p:tag name="BTFPLAYOUTENABLED" val="1"/>
</p:tagLst>
</file>

<file path=ppt/tags/tag1576.xml><?xml version="1.0" encoding="utf-8"?>
<p:tagLst xmlns:a="http://schemas.openxmlformats.org/drawingml/2006/main" xmlns:r="http://schemas.openxmlformats.org/officeDocument/2006/relationships" xmlns:p="http://schemas.openxmlformats.org/presentationml/2006/main">
  <p:tag name="BTFPLAYOUTENABLED" val="1"/>
</p:tagLst>
</file>

<file path=ppt/tags/tag1577.xml><?xml version="1.0" encoding="utf-8"?>
<p:tagLst xmlns:a="http://schemas.openxmlformats.org/drawingml/2006/main" xmlns:r="http://schemas.openxmlformats.org/officeDocument/2006/relationships" xmlns:p="http://schemas.openxmlformats.org/presentationml/2006/main">
  <p:tag name="BTFPLAYOUTENABLED" val="1"/>
</p:tagLst>
</file>

<file path=ppt/tags/tag1578.xml><?xml version="1.0" encoding="utf-8"?>
<p:tagLst xmlns:a="http://schemas.openxmlformats.org/drawingml/2006/main" xmlns:r="http://schemas.openxmlformats.org/officeDocument/2006/relationships" xmlns:p="http://schemas.openxmlformats.org/presentationml/2006/main">
  <p:tag name="BTFPLAYOUTENABLED" val="1"/>
</p:tagLst>
</file>

<file path=ppt/tags/tag1579.xml><?xml version="1.0" encoding="utf-8"?>
<p:tagLst xmlns:a="http://schemas.openxmlformats.org/drawingml/2006/main" xmlns:r="http://schemas.openxmlformats.org/officeDocument/2006/relationships" xmlns:p="http://schemas.openxmlformats.org/presentationml/2006/main">
  <p:tag name="BTFPLAYOUTENABLED" val="1"/>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faX2HIN8ubGf1h6a6Bm.XA"/>
</p:tagLst>
</file>

<file path=ppt/tags/tag1580.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5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2.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5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6.xml><?xml version="1.0" encoding="utf-8"?>
<p:tagLst xmlns:a="http://schemas.openxmlformats.org/drawingml/2006/main" xmlns:r="http://schemas.openxmlformats.org/officeDocument/2006/relationships" xmlns:p="http://schemas.openxmlformats.org/presentationml/2006/main">
  <p:tag name="BTFPLAYOUTENABLED" val="1"/>
</p:tagLst>
</file>

<file path=ppt/tags/tag15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8.xml><?xml version="1.0" encoding="utf-8"?>
<p:tagLst xmlns:a="http://schemas.openxmlformats.org/drawingml/2006/main" xmlns:r="http://schemas.openxmlformats.org/officeDocument/2006/relationships" xmlns:p="http://schemas.openxmlformats.org/presentationml/2006/main">
  <p:tag name="BTFPLAYOUTENABLED" val="1"/>
</p:tagLst>
</file>

<file path=ppt/tags/tag15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kZF3t.dXsnLWgdWffOP1UQ"/>
</p:tagLst>
</file>

<file path=ppt/tags/tag1590.xml><?xml version="1.0" encoding="utf-8"?>
<p:tagLst xmlns:a="http://schemas.openxmlformats.org/drawingml/2006/main" xmlns:r="http://schemas.openxmlformats.org/officeDocument/2006/relationships" xmlns:p="http://schemas.openxmlformats.org/presentationml/2006/main">
  <p:tag name="BTFPLAYOUTENABLED" val="1"/>
</p:tagLst>
</file>

<file path=ppt/tags/tag15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IjRTAUytH0dko_G2g96Sy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sPVmiNxB27QU4id51ZzvXg"/>
</p:tagLst>
</file>

<file path=ppt/tags/tag162.xml><?xml version="1.0" encoding="utf-8"?>
<p:tagLst xmlns:a="http://schemas.openxmlformats.org/drawingml/2006/main" xmlns:r="http://schemas.openxmlformats.org/officeDocument/2006/relationships" xmlns:p="http://schemas.openxmlformats.org/presentationml/2006/main">
  <p:tag name="BTFPLAYOUTCOLUMNS" val="7"/>
  <p:tag name="BTFPLAYOUTENABLED" val="0"/>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BTFPLAYOUTENABLED" val="1"/>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7AkTxpUA__o7fsGvjUYVo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a3vNRz0Go9.M47KShB55G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nDTEOje5_gEKBQVJSHjcX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pRxEbZt.D_V878ESzGNek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CE2FYURwOvDn66n6x3rCwQ"/>
</p:tagLst>
</file>

<file path=ppt/tags/tag17.xml><?xml version="1.0" encoding="utf-8"?>
<p:tagLst xmlns:a="http://schemas.openxmlformats.org/drawingml/2006/main" xmlns:r="http://schemas.openxmlformats.org/officeDocument/2006/relationships" xmlns:p="http://schemas.openxmlformats.org/presentationml/2006/main">
  <p:tag name="MM_SLIDE_TYPE" val="6"/>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xHE6YUcc_LLyKfLXOzy4r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4wk7IRQg14ZTkMiCnL0SV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I3ahiLrIHjR6Teykag89CA"/>
</p:tagLst>
</file>

<file path=ppt/tags/tag173.xml><?xml version="1.0" encoding="utf-8"?>
<p:tagLst xmlns:a="http://schemas.openxmlformats.org/drawingml/2006/main" xmlns:r="http://schemas.openxmlformats.org/officeDocument/2006/relationships" xmlns:p="http://schemas.openxmlformats.org/presentationml/2006/main">
  <p:tag name="BTFPLAYOUTCOLUMNS" val="3"/>
  <p:tag name="BTFPLAYOUTENABLED" val="0"/>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BTFPLAYOUTENABLED" val="1"/>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GZiV.Usx55HY0oUD5hC91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s9fojNY9l2jlPZaRGX_6n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elT2lrzps6Fv1nCmRmNOW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kx82tnN1W9HEX65SaXPgaw"/>
</p:tagLst>
</file>

<file path=ppt/tags/tag18.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DdPpR4OP2fxSTVqEr9asT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KjGGi1ih8QFHBW5J8so3e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bHYRDbPIIZTN.n5EUaJpb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oWuSWErTGtSfYtqG3PTo3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Nx9qhAZBotkiitdfecet.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VcebFoxTiVryXnnA1MEzk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2fVgnkZrckJoAx46khm7_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kNACKPAOn7S40cGSsLRE0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26EUMWHgxuLFBmUo84qoo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7c1T_pGfZWVtT9WSaVWzx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yLLtvkEn4JQzB2hT.dYHnQ"/>
</p:tagLst>
</file>

<file path=ppt/tags/tag191.xml><?xml version="1.0" encoding="utf-8"?>
<p:tagLst xmlns:a="http://schemas.openxmlformats.org/drawingml/2006/main" xmlns:r="http://schemas.openxmlformats.org/officeDocument/2006/relationships" xmlns:p="http://schemas.openxmlformats.org/presentationml/2006/main">
  <p:tag name="BTFPLAYOUTENABLED" val="1"/>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8SkG_.8exzJhnwaspGRPw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_aZ2x6RYouJbcWf_ELHu1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BnjjOfcMI0Z6rnopYgNqF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XQVG259pMwVk57fJz30fH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fjkhkbM2I2ZKrpYS.KJe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YXxU8FeYSR4uWZZjH4bn0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WF_jUdfO32y9m3eDV.zdu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v6Ge8fO0b0RwWglneQ4vaA"/>
</p:tagLst>
</file>

<file path=ppt/tags/tag2.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20.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92eNs0Ce6LcgO21FO2BY6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s25Lvk4g1Z4u5GGKKifGP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ikHoP3PKRmGG4LCLohgj2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ONvAUf1Md5I7MYL2hQwU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JHLm7nl0kUed0YUWKU4Bm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TIBBSoBcyPt7KnMDQxXCI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vZtaTRCb6ADUM8jaj_5S_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bs2Bk5Rxj9TZusBf6Qm9M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CaFmxEyMjzoq78hnCGXQG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NwlDGIV4fyZiUsv7kZInBA"/>
</p:tagLst>
</file>

<file path=ppt/tags/tag21.xml><?xml version="1.0" encoding="utf-8"?>
<p:tagLst xmlns:a="http://schemas.openxmlformats.org/drawingml/2006/main" xmlns:r="http://schemas.openxmlformats.org/officeDocument/2006/relationships" xmlns:p="http://schemas.openxmlformats.org/presentationml/2006/main">
  <p:tag name="MM_SLIDE_TYPE" val="6"/>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W5YHEYypC5lw4qkSsHSX0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3GMVS1y0qVe6464bTXzEF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1G0pvcJpwdRoESkRaMAyZ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dMKE729V9xrkW8UFqThqg"/>
</p:tagLst>
</file>

<file path=ppt/tags/tag214.xml><?xml version="1.0" encoding="utf-8"?>
<p:tagLst xmlns:a="http://schemas.openxmlformats.org/drawingml/2006/main" xmlns:r="http://schemas.openxmlformats.org/officeDocument/2006/relationships" xmlns:p="http://schemas.openxmlformats.org/presentationml/2006/main">
  <p:tag name="BTFPLAYOUTCOLUMNS" val="2"/>
  <p:tag name="BTFPLAYOUTENABLED" val="0"/>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tk4k_4Zlq9.5Ny5bd9vza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J7Ye2ptfNT5g7Nc.MVl7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weGC7c5NteDxWlhs7s.Wd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cBk.Qhz_sx29L6ym3uUNSQ"/>
</p:tagLst>
</file>

<file path=ppt/tags/tag22.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BO8DlIgzE42s1JCCNqzMi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xe1uGVvvguQkStr3CEn7u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CjaW3lhuTSML8V5uoPDTr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wKRhcfAAEB42qrph0fWYo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346SZ.zjFBE0noIvsfNa1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0W9doIFNV41m3bfGF4..A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KQMj.OOUVIqMF9jbAnyuW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bLIv8IkkQrtHA929XqRwO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OwGfxPleJRc3RQ8p9gXVV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AT5ZweFYv_oahxWN2WYB8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eCL.GGIBjcTY8tTpfvHpC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rCIEaRnqKKoC9P44ngm9W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7kTKsD8G7XG66XWRlKQSX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EC3QEqNLimaOGUox7niHC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0b0rgQ01aKVwVbl2Rs4KU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iwjK8KPstJY4lzx3sFaNt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WL343dVyAUhXObJ51FlKnA"/>
</p:tagLst>
</file>

<file path=ppt/tags/tag237.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S9x5_OXvZVuuZqfu1knAHg"/>
</p:tagLst>
</file>

<file path=ppt/tags/tag24.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uadYIx3nrAi6biBVVMCSZ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urMFn7AQ1jsKSq5paCXME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ZH_bZyHB4eu7FkrWlIlUp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Q7mUepsg1U.fYIIw9q0gC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0YK.fsjOERgs4cKmRG9qTg"/>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yerE9j_lZ.W2Bpf1rj_df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v7qNAn2rZeY.vgl3nN5Ln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aB_pP6i7GcbaXPkvMZaIY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9rE380yQ_kMD.64Oaqd4R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4ROlf7J6DiWHGrhAQ26gJA"/>
</p:tagLst>
</file>

<file path=ppt/tags/tag25.xml><?xml version="1.0" encoding="utf-8"?>
<p:tagLst xmlns:a="http://schemas.openxmlformats.org/drawingml/2006/main" xmlns:r="http://schemas.openxmlformats.org/officeDocument/2006/relationships" xmlns:p="http://schemas.openxmlformats.org/presentationml/2006/main">
  <p:tag name="MM_SLIDE_TYPE" val="6"/>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CkTl2n8Ca8zzqemKskWU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clfC2Lo8vglG6A_mGE4KE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DCOnqOlm4KpxdpFsBzCty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YpLceqRTkiE65uPfxS8vy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EQslsbUjbQqvOVIVpCpwG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U4cxXp7uWJTxofyQWODZ_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NCtDImwookR.tWgBuTArc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If6nENtozzDSkwMARn_tk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bb80h7ai0_WEXjMQoR_Kf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xD5vGUM_XqlIKmgS82E5ZQ"/>
</p:tagLst>
</file>

<file path=ppt/tags/tag26.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0vjEKiq_fY0ugc3cqyA1H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CHQFD5B3VhfC.zf1i7vjew"/>
</p:tagLst>
</file>

<file path=ppt/tags/tag262.xml><?xml version="1.0" encoding="utf-8"?>
<p:tagLst xmlns:a="http://schemas.openxmlformats.org/drawingml/2006/main" xmlns:r="http://schemas.openxmlformats.org/officeDocument/2006/relationships" xmlns:p="http://schemas.openxmlformats.org/presentationml/2006/main">
  <p:tag name="BTFPLAYOUTENABLED" val="1"/>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FyxJIGEk2GGY0OSLTi4oU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4MvP2BvqWbvxbeyl8RHz6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_9rUWys1Qs8Nn_87zNpv0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mvRTiGvu7_hIBzlS.EFjc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LdKKrxQzy8Ui9XWrMynsnQ"/>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XcyYo8QDFRmtvdg81.3g0w"/>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CRCJev9Fkje2sP8yF0drH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XPDIBLTrv0bQdzpluA4ODw"/>
</p:tagLst>
</file>

<file path=ppt/tags/tag271.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3.xml><?xml version="1.0" encoding="utf-8"?>
<p:tagLst xmlns:a="http://schemas.openxmlformats.org/drawingml/2006/main" xmlns:r="http://schemas.openxmlformats.org/officeDocument/2006/relationships" xmlns:p="http://schemas.openxmlformats.org/presentationml/2006/main">
  <p:tag name="BTFPLAYOUTENABLED" val="1"/>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nHZW1Vo_iy7gydW41rrZw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BTqkZiouYHqQ1MgVtEHSh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hTAYgUBZktjdYrEXILTp_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traQwtg5NM7GY4F2EFjZv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kE1bjkTn8kJbLdQVybHXg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N0MyGRA4chewg5TK0YLcpA"/>
</p:tagLst>
</file>

<file path=ppt/tags/tag28.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iTGyi9HXkq2UHQI10ito_w"/>
</p:tagLst>
</file>

<file path=ppt/tags/tag281.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3.xml><?xml version="1.0" encoding="utf-8"?>
<p:tagLst xmlns:a="http://schemas.openxmlformats.org/drawingml/2006/main" xmlns:r="http://schemas.openxmlformats.org/officeDocument/2006/relationships" xmlns:p="http://schemas.openxmlformats.org/presentationml/2006/main">
  <p:tag name="BTFPLAYOUTENABLED" val="1"/>
</p:tagLst>
</file>

<file path=ppt/tags/tag284.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6.xml><?xml version="1.0" encoding="utf-8"?>
<p:tagLst xmlns:a="http://schemas.openxmlformats.org/drawingml/2006/main" xmlns:r="http://schemas.openxmlformats.org/officeDocument/2006/relationships" xmlns:p="http://schemas.openxmlformats.org/presentationml/2006/main">
  <p:tag name="BTFPLAYOUTENABLED" val="1"/>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gSF7iAGR0T4FsRBcP9qSz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QJfvnG2kJDFUjlxIzYMYv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KxM.MZWbaEHEl3YyldhOfg"/>
</p:tagLst>
</file>

<file path=ppt/tags/tag29.xml><?xml version="1.0" encoding="utf-8"?>
<p:tagLst xmlns:a="http://schemas.openxmlformats.org/drawingml/2006/main" xmlns:r="http://schemas.openxmlformats.org/officeDocument/2006/relationships" xmlns:p="http://schemas.openxmlformats.org/presentationml/2006/main">
  <p:tag name="MM_SLIDE_TYPE" val="6"/>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0lQ_cE9X_POsoRXGgYaud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azchfpl1i98yw5uupR.cV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5lpmNn9kYp.xpy3cEa5Fm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fSZ.D8x43g33Nv3PmcGLX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CK9Kyh6AgLXrEBaBJ2Dte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Z83oYOVToI_7vG34ZhoRnw"/>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cfzKiL2bUVtJFo8zK9feX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5498Mmtq8rjL0MBpdci3P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rJ0ajQF7pM1ebzsS.lwaW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k7Ehluayc9aOCp5pK4wyD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G30Zmdx1KP9bojsPuy_cw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NRD0T0mS5xm9LyTQOGeS7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iQwZJd_VYVd32Hddnp3cl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k5RTunNtx1ptqJxTYyBJY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JtIHkaTxd.RYE1HOtTFy1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SlnO1x7r0TvMvoxQPJeMh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SO4mcIWjwfSjIReB1Mxb1w"/>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lwRR82TRqV9kGiCrh9coH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aURCr.SqT7.OstK.HDycG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eL7LP2UWtYNZydHENy4bgQ"/>
</p:tagLst>
</file>

<file path=ppt/tags/tag31.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GWOPe3PciCFYOmk1PxATP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0oERVJ0dm2If5pXlkuIQz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yKn2qGuoVNmYO2YSBz_lI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E583fyIpt0KybWm_MQt_Q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CuUgHrgYdzsaUMMAweTUc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GTXiTJhaeIOcozylpMT45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yKoOh8dFrhgC.Y03eajxT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Mrbzb3zj.Hzo3J1FUw51s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4an1Kl0PLVRDrbzr6cYKI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2nAkjWChqOSKo.KgWgpczg"/>
</p:tagLst>
</file>

<file path=ppt/tags/tag32.xml><?xml version="1.0" encoding="utf-8"?>
<p:tagLst xmlns:a="http://schemas.openxmlformats.org/drawingml/2006/main" xmlns:r="http://schemas.openxmlformats.org/officeDocument/2006/relationships" xmlns:p="http://schemas.openxmlformats.org/presentationml/2006/main">
  <p:tag name="MM_SLIDE_TYPE" val="6"/>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c4YJhnbAqVjLwlE2JTH61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UIHwg4MXylVbVHbxhIVjr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HxoxN6Xm1DnawZ_aVzV2I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nNFK1j868aNVAGQ8tsD51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_1RC55Oq8peq_IO.q1aQ6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CsDicPOS_nflfP1H810bT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kyYI5qc3CtDu_ol1JHrce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oBoEsPJiE1DbDtO2CDrvP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2Dnx0zZJBACC2TZQahbSO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yQmh86ziPiMz_m4BrFdd0w"/>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2_yyK.iIGMznFxsq2v1fHA"/>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2gzvK0H7YAt.Un6bMfiFE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PDIjryDkq1a7ybR6Y95.C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Vs4UTRJhCTVBk51wtv_hE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Bx8T014P0YZ_fLKOVlnl5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H.RMgxoK_ZrooAl95zRCx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1XseLGzVMO8Nksr6_upWw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l95njO677MVwrxoewzw4Hw"/>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oUWWIQCiwvR23oekMd9sVw"/>
</p:tagLst>
</file>

<file path=ppt/tags/tag34.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COBHcAfOTkv5HusDN22h5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ys94j3cN83C6xtsbQPxKm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Cv6grZoMfDVl4tmu3va8Y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9Zle7F8aWkdW2yMUhIgVH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vOR2dRPV2klrTDleGcI0o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8IR5JrKyG0_FoVdlKaC2i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7sXbHn1WiRlP90xrvW73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ZvIxrVZpqJsufBSIGvo6g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7FOGaNWnOMuNX2sSZltp3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LGKkc2ShZkc81f6Th9dFQ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edvf.xV55_zvxgnyoVPkW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ovx3ks0jpzbbLOGE0qfqE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vU0mYS_ISBWPGZc2MuIAXQ"/>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uBp5Ttgzy1NYdIQYRBOf1A"/>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qBYYMO1caWRjpQgtmTiTRA"/>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Gyf0J.0g0JMArf8Mka7h9Q"/>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CBCS7NYXSfriwNKk8cJil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lI8iJII4MaO1Z_VRaPwct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ggjyf8pr1lIwq9IwuTq_f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a.Md6oeR0D1M1YqRfMPSz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yTVDbzSvpHTNKQzzYvCcn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BqWPe_lr4xOJJrDoFkyQQ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bwdG3JfUiQlkiuR6HHkZew"/>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F0PR_nMPpKM1ytDmYJfk9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u0q0DCYJV9lhP96_cUKIJ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uCMdNzlgGWi2.tDpO29uC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Zix2NpgF7jbe2hFf831_S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fIp6tzwnlk7V5wdHWznfy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8rcEkYUUKkb6dMnMym769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F9b0n2CQFdzWrs0eKQRRI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0.xml><?xml version="1.0" encoding="utf-8"?>
<p:tagLst xmlns:a="http://schemas.openxmlformats.org/drawingml/2006/main" xmlns:r="http://schemas.openxmlformats.org/officeDocument/2006/relationships" xmlns:p="http://schemas.openxmlformats.org/presentationml/2006/main">
  <p:tag name="BTFPLAYOUTENABLED" val="1"/>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B5qTplBMbNfOpeXa9lS6gw"/>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4o2IzYTOt2rLRol37pn0w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qGcai5w5_bD_PdmTpE1BF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Sf_8Kk3f3TGyBw55H_HUqA"/>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j3K.TPVqz1dDWdAsEWe0A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ii4MQDrGpl2ng1ZhQtn8W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QUkpyhuGNLdG7.Iz_5kyM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ZZnaBqtkhjVls.X03rhZx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4TLaKAGN6oQrpTwhijTFTA"/>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AEH5_wHpT4Bp5kpBEhw0Fg"/>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5gHlbxFHUO5c1LpBAnnliw"/>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gSbWNHQv9JAq0e4_xjfHg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istGbDGBLFKmbyKyeYnh_Q"/>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8wvvECs12S32lojV8gL4_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za26DcOYzU48G0.I9syuvg"/>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BAnhz7MkJ4uu1bM9aG.XlQ"/>
</p:tagLst>
</file>

<file path=ppt/tags/tag388.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bZUAwWCXUYChG1rFxjzGyQ"/>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rW_YXI2Q15FmbVDRF1G9bA"/>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0W_IoWjy_QLg.uJuKFTVow"/>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RY0AOsxqrcVXQW6kwhLh_Q"/>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0YNwzt6dGzXdX2OPxTSR.g"/>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mzuulvvT9emn46bFG5ISn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yZGHDLlYgUPM1UwR2O1C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Pa5gbfuaQyhMJ.cd6QzIcQ"/>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KgBAGcOhtCieaCq2gryQZw"/>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oVPxe0RSjajRxF5dfUn8nw"/>
</p:tagLst>
</file>

<file path=ppt/tags/tag4.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40.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XELB9gI31pqS.zNdbkHkHA"/>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mNgIVOkUCUdy304vM0RId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lh2u6waz7STFNf_QtrWGxw"/>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mLoPj0__OtDFU0fSn0qNL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BETAmLl7boRC7lnmwqf4Nw"/>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IMMCCfOwpmQ9IDddTIfRGQ"/>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8cWlbePPrWGnihLS_VEBl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jlgXWOGFVcuk_7nOoohvdA"/>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hjld8gWxRUdEarcYZ4NeQw"/>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hO3A0RnZyfeCoQOZFEWo0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TLY_seBjsgqTi8RINop43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vvkGY8oZ5ERYxRH4tPUXHg"/>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lULZVaLt_m0wfIJjv9QKsQ"/>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OVYb9zWzzDSU0dXATWciw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dsk168PqEL78K_Mq22TCPw"/>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3S65l9yeyNRfHDGGBAW4P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CLomH7Yf6kHFqU6jM8HVGg"/>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qD_FYBhZWv8vR4YmAGVm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0JlhPSRHujUdW88Z3z_Ouw"/>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IL7n2lqCRO3bCJDsWcT0iA"/>
</p:tagLst>
</file>

<file path=ppt/tags/tag42.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Pbglksr3LsmcD7ZvbQ2xRw"/>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nO0dURQ6P9z_PzCwsqL4jQ"/>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sZ0.j8WIWBRwgOG1zUckJ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scjkEoCq9yBXWsr4OnN38w"/>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FnKpsggfhNszLPtbtBOXyQ"/>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m6TV1JeSLJQc.2uCfVlodA"/>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DX.JMl1chG1wXpaV6jaMpw"/>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qWxqmQ_VX5ivinsAdqj0QA"/>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6zbjTxgSKNRbjvu9dEzdG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2eXLXdOmX_UlTA7P3wEPZw"/>
</p:tagLst>
</file>

<file path=ppt/tags/tag43.xml><?xml version="1.0" encoding="utf-8"?>
<p:tagLst xmlns:a="http://schemas.openxmlformats.org/drawingml/2006/main" xmlns:r="http://schemas.openxmlformats.org/officeDocument/2006/relationships" xmlns:p="http://schemas.openxmlformats.org/presentationml/2006/main">
  <p:tag name="MM_SLIDE_TYPE" val="6"/>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y30sD4oErkbAF1Y_fzgUIA"/>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8RTbBCp2hv0A7fGf8HkYC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bTf7kvHoI9iHQt5Qvn8EKQ"/>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5pxWK_DwAOMjllMWunBY1w"/>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ZXrnqfKz3QzI14EY0btmfA"/>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34aY9tqE6spTUa59ZV9Xzg"/>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zIsdxAbRjz_uGRLFqftluQ"/>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codSCu8KJWIr7pi4BuzEoA"/>
</p:tagLst>
</file>

<file path=ppt/tags/tag438.xml><?xml version="1.0" encoding="utf-8"?>
<p:tagLst xmlns:a="http://schemas.openxmlformats.org/drawingml/2006/main" xmlns:r="http://schemas.openxmlformats.org/officeDocument/2006/relationships" xmlns:p="http://schemas.openxmlformats.org/presentationml/2006/main">
  <p:tag name="BTFPLAYOUTENABLED" val="1"/>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FqLRtA2az.8dElS8f_WIpg"/>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8ojBVUO427UJeDj9sYnYLA"/>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ua5mf1mt.LH591ttIxBj5w"/>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GJqna0wAl2h1.1Xno0thNg"/>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AiwrZ_Eg2k9pdgdR.bcwOQ"/>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1ihPugY2L13ycXywRN6GPQ"/>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uWz5xsaXMZbdS9.5.yXAg"/>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dHGF6abT3loaUFYDA3DCOA"/>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z38BqTe1tTmk801mzo7zvA"/>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GJ0eUyVo6cWE5RU_.NvE9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bqihT.WPwF_E3C4OpiFAaA"/>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OnXHBObpZ_xN7fGCx3J0ew"/>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CbjXKPfsyOyIVmuxiQPbcg"/>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JiDXaitenDVdnkSMYGjk_w"/>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M9ZxbnvTY7XYVQ1DtcaR7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NhNhmIpcgzKRTRr1BPqhog"/>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UQEmksnNQVuYPBBhzM73tg"/>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t5kecJKbXgQvAlUv1i_x9w"/>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i_a7NLraqhIbdrTDocyEK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_2eGkMnhIqI6D8Msw86KGQ"/>
</p:tagLst>
</file>

<file path=ppt/tags/tag46.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pdKQ8q_QiMAePkLO25oMCQ"/>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h_CGD94cQW29JB3dvfCbX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IodeoGYTw5lIBPLuP3DMsg"/>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UAhxzsucOCd3CLnFl0R_Pw"/>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6jT65XeilCgc6BiDdndkEQ"/>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FYl2NUQzeF52S0W3wSk_RQ"/>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DIzJL.VT2B4mvjGcyQIuF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Ha.Bg9Jh6ktuWOiD2XSMFQ"/>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IpaQBf8OzosEIbUfbdb1J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BdJNC.FGu2_dL9A5r2DFe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Qrtq_PRQvMqEaZ1Ep_4TW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P8D582GbtCZxX2JF6AzQRg"/>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QnQeBnUv8QxExyAZaodxTQ"/>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05.llEJmI0MaxS0pv5p8Ng"/>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NXCP9bYDLr2eNa9fUhrM5Q"/>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Ops_z708GD7_916fXYWzoQ"/>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oVoEdByf61GKVvRMXQJvg"/>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zi4wQ_n6nXDMmN4GyKrf4A"/>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SlF_Z0YoEdfmMbL5B6lLnA"/>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nimHrmjxeFAxTkLgNmj0JQ"/>
</p:tagLst>
</file>

<file path=ppt/tags/tag48.xml><?xml version="1.0" encoding="utf-8"?>
<p:tagLst xmlns:a="http://schemas.openxmlformats.org/drawingml/2006/main" xmlns:r="http://schemas.openxmlformats.org/officeDocument/2006/relationships" xmlns:p="http://schemas.openxmlformats.org/presentationml/2006/main">
  <p:tag name="BTFPLAYOUTCOLUMNS" val="7"/>
  <p:tag name="BTFPLAYOUTENABLED" val="0"/>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XwVeW2JZzw71sKmQJA1GYA"/>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hah1uHhVQ0pV15v3n3GzVQ"/>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w60DcVYY1B1NsYw9CtFHwg"/>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1yvTQjc2942GzlFrWs_09w"/>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hgD7pCyIxYT9r0Aiy8kZGg"/>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I.kV_1KFRRwxnQda3E_9NA"/>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gKfa._MZl1DOWemqnSEJIQ"/>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XNWM_m2MJqL1ZbzIcdCjqA"/>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sk5.m1Q0IeW4evQFR2f9aQ"/>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Ik1HxTXQQ0EHRMJ_pY7v5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zLwiokJ6v8DFl16nrvI0xQ"/>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WWlq20YYg15Emkk8y5BzVg"/>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gdSRpbNamP8tgLEoq.llP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cS5lXwfTrSYqJ85Z7V9ZdA"/>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6S8k48I5aYNSBETaqEFiCg"/>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AXJlFypp4sudyIzzRe9Oh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Ye_qw9kz3uriye48_53qwA"/>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G5Rj21EgJoF.ELkrEmcQaw"/>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bwtgZk3orZQuIi4Q400ZRA"/>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LMwdQ_oJTeraO1zap9D9xg"/>
</p:tagLst>
</file>

<file path=ppt/tags/tag5.xml><?xml version="1.0" encoding="utf-8"?>
<p:tagLst xmlns:a="http://schemas.openxmlformats.org/drawingml/2006/main" xmlns:r="http://schemas.openxmlformats.org/officeDocument/2006/relationships" xmlns:p="http://schemas.openxmlformats.org/presentationml/2006/main">
  <p:tag name="MM_SLIDE_TYPE" val="6"/>
</p:tagLst>
</file>

<file path=ppt/tags/tag50.xml><?xml version="1.0" encoding="utf-8"?>
<p:tagLst xmlns:a="http://schemas.openxmlformats.org/drawingml/2006/main" xmlns:r="http://schemas.openxmlformats.org/officeDocument/2006/relationships" xmlns:p="http://schemas.openxmlformats.org/presentationml/2006/main">
  <p:tag name="BTFPLAYOUTENABLED" val="1"/>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7oCF_m0WZoUy0QbVH0SKgg"/>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psXmesWf.Uphwe8Vrpdr5g"/>
</p:tagLst>
</file>

<file path=ppt/tags/tag502.xml><?xml version="1.0" encoding="utf-8"?>
<p:tagLst xmlns:a="http://schemas.openxmlformats.org/drawingml/2006/main" xmlns:r="http://schemas.openxmlformats.org/officeDocument/2006/relationships" xmlns:p="http://schemas.openxmlformats.org/presentationml/2006/main">
  <p:tag name="BTFPLAYOUTENABLED" val="1"/>
</p:tagLst>
</file>

<file path=ppt/tags/tag503.xml><?xml version="1.0" encoding="utf-8"?>
<p:tagLst xmlns:a="http://schemas.openxmlformats.org/drawingml/2006/main" xmlns:r="http://schemas.openxmlformats.org/officeDocument/2006/relationships" xmlns:p="http://schemas.openxmlformats.org/presentationml/2006/main">
  <p:tag name="BTFPLAYOUTENABLED" val="0"/>
  <p:tag name="BTFPLAYOUTCOLUMNS" val="3"/>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5.xml><?xml version="1.0" encoding="utf-8"?>
<p:tagLst xmlns:a="http://schemas.openxmlformats.org/drawingml/2006/main" xmlns:r="http://schemas.openxmlformats.org/officeDocument/2006/relationships" xmlns:p="http://schemas.openxmlformats.org/presentationml/2006/main">
  <p:tag name="BTFPLAYOUTENABLED" val="1"/>
</p:tagLst>
</file>

<file path=ppt/tags/tag506.xml><?xml version="1.0" encoding="utf-8"?>
<p:tagLst xmlns:a="http://schemas.openxmlformats.org/drawingml/2006/main" xmlns:r="http://schemas.openxmlformats.org/officeDocument/2006/relationships" xmlns:p="http://schemas.openxmlformats.org/presentationml/2006/main">
  <p:tag name="BTFPLAYOUTENABLED" val="1"/>
</p:tagLst>
</file>

<file path=ppt/tags/tag507.xml><?xml version="1.0" encoding="utf-8"?>
<p:tagLst xmlns:a="http://schemas.openxmlformats.org/drawingml/2006/main" xmlns:r="http://schemas.openxmlformats.org/officeDocument/2006/relationships" xmlns:p="http://schemas.openxmlformats.org/presentationml/2006/main">
  <p:tag name="BTFPLAYOUTENABLED" val="1"/>
</p:tagLst>
</file>

<file path=ppt/tags/tag508.xml><?xml version="1.0" encoding="utf-8"?>
<p:tagLst xmlns:a="http://schemas.openxmlformats.org/drawingml/2006/main" xmlns:r="http://schemas.openxmlformats.org/officeDocument/2006/relationships" xmlns:p="http://schemas.openxmlformats.org/presentationml/2006/main">
  <p:tag name="BTFPLAYOUTENABLED" val="1"/>
</p:tagLst>
</file>

<file path=ppt/tags/tag509.xml><?xml version="1.0" encoding="utf-8"?>
<p:tagLst xmlns:a="http://schemas.openxmlformats.org/drawingml/2006/main" xmlns:r="http://schemas.openxmlformats.org/officeDocument/2006/relationships" xmlns:p="http://schemas.openxmlformats.org/presentationml/2006/main">
  <p:tag name="BTFPLAYOUTENABLED" val="1"/>
</p:tagLst>
</file>

<file path=ppt/tags/tag51.xml><?xml version="1.0" encoding="utf-8"?>
<p:tagLst xmlns:a="http://schemas.openxmlformats.org/drawingml/2006/main" xmlns:r="http://schemas.openxmlformats.org/officeDocument/2006/relationships" xmlns:p="http://schemas.openxmlformats.org/presentationml/2006/main">
  <p:tag name="BTFPLAYOUTENABLED" val="1"/>
</p:tagLst>
</file>

<file path=ppt/tags/tag510.xml><?xml version="1.0" encoding="utf-8"?>
<p:tagLst xmlns:a="http://schemas.openxmlformats.org/drawingml/2006/main" xmlns:r="http://schemas.openxmlformats.org/officeDocument/2006/relationships" xmlns:p="http://schemas.openxmlformats.org/presentationml/2006/main">
  <p:tag name="BTFPLAYOUTENABLED" val="1"/>
</p:tagLst>
</file>

<file path=ppt/tags/tag511.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512.xml><?xml version="1.0" encoding="utf-8"?>
<p:tagLst xmlns:a="http://schemas.openxmlformats.org/drawingml/2006/main" xmlns:r="http://schemas.openxmlformats.org/officeDocument/2006/relationships" xmlns:p="http://schemas.openxmlformats.org/presentationml/2006/main">
  <p:tag name="BTFPLAYOUTCOLUMNS" val="7"/>
  <p:tag name="BTFPLAYOUTENABLED" val="0"/>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4.xml><?xml version="1.0" encoding="utf-8"?>
<p:tagLst xmlns:a="http://schemas.openxmlformats.org/drawingml/2006/main" xmlns:r="http://schemas.openxmlformats.org/officeDocument/2006/relationships" xmlns:p="http://schemas.openxmlformats.org/presentationml/2006/main">
  <p:tag name="BTFPLAYOUTENABLED" val="1"/>
</p:tagLst>
</file>

<file path=ppt/tags/tag515.xml><?xml version="1.0" encoding="utf-8"?>
<p:tagLst xmlns:a="http://schemas.openxmlformats.org/drawingml/2006/main" xmlns:r="http://schemas.openxmlformats.org/officeDocument/2006/relationships" xmlns:p="http://schemas.openxmlformats.org/presentationml/2006/main">
  <p:tag name="BTFPLAYOUTENABLED" val="1"/>
</p:tagLst>
</file>

<file path=ppt/tags/tag516.xml><?xml version="1.0" encoding="utf-8"?>
<p:tagLst xmlns:a="http://schemas.openxmlformats.org/drawingml/2006/main" xmlns:r="http://schemas.openxmlformats.org/officeDocument/2006/relationships" xmlns:p="http://schemas.openxmlformats.org/presentationml/2006/main">
  <p:tag name="BTFPLAYOUTENABLED" val="1"/>
  <p:tag name="BTFPLAYOUTCOLUMNS" val="7"/>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8.xml><?xml version="1.0" encoding="utf-8"?>
<p:tagLst xmlns:a="http://schemas.openxmlformats.org/drawingml/2006/main" xmlns:r="http://schemas.openxmlformats.org/officeDocument/2006/relationships" xmlns:p="http://schemas.openxmlformats.org/presentationml/2006/main">
  <p:tag name="BTFPLAYOUTENABLED" val="1"/>
</p:tagLst>
</file>

<file path=ppt/tags/tag519.xml><?xml version="1.0" encoding="utf-8"?>
<p:tagLst xmlns:a="http://schemas.openxmlformats.org/drawingml/2006/main" xmlns:r="http://schemas.openxmlformats.org/officeDocument/2006/relationships" xmlns:p="http://schemas.openxmlformats.org/presentationml/2006/main">
  <p:tag name="BTFPLAYOUTCOLUMNS" val="3"/>
  <p:tag name="BTFPLAYOUTENABLED" val="0"/>
</p:tagLst>
</file>

<file path=ppt/tags/tag52.xml><?xml version="1.0" encoding="utf-8"?>
<p:tagLst xmlns:a="http://schemas.openxmlformats.org/drawingml/2006/main" xmlns:r="http://schemas.openxmlformats.org/officeDocument/2006/relationships" xmlns:p="http://schemas.openxmlformats.org/presentationml/2006/main">
  <p:tag name="BTFPLAYOUTCOLUMNS" val="7"/>
  <p:tag name="BTFPLAYOUTENABLED" val="0"/>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1.xml><?xml version="1.0" encoding="utf-8"?>
<p:tagLst xmlns:a="http://schemas.openxmlformats.org/drawingml/2006/main" xmlns:r="http://schemas.openxmlformats.org/officeDocument/2006/relationships" xmlns:p="http://schemas.openxmlformats.org/presentationml/2006/main">
  <p:tag name="BTFPLAYOUTENABLED" val="1"/>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_LSUzQIjnQZk_6eVGTE_xQ"/>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kG9uaCOtmFb6WbF1gKWdMw"/>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HdlQ0wpByjHlanKUZc9Agg"/>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pAJTv24Vqd9FWSq2NAP1zQ"/>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mma6gJxNSVAcDJLE1hNgCA"/>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KCrAhHwgux5IyC6sFv.iWw"/>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s.tYLvKIMzbL6a4HcMJPkQ"/>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W4pEx_wAZrIjOnt4tgWXr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1zbbs8byyAZnRqUjOFtNYQ"/>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cMNbRpeBEiH6FhxcDrWwg"/>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m49Xj7NO1TUHutokdiKFKA"/>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WBlFRBlTneyrqn2K2t4cqQ"/>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UdPATnoYBZCS26M2ZIwzyQ"/>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7TK9PHlwqkc9cFUTOWYXhQ"/>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iw1E90Ix2_mTHSUbBsn4Ow"/>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EQQ_rStfRkvQmjyDOix5pw"/>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mnuFi_kSDk9Jz3BYh3twkw"/>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cL56ySnfgN6cjWu32ZKAfA"/>
</p:tagLst>
</file>

<file path=ppt/tags/tag54.xml><?xml version="1.0" encoding="utf-8"?>
<p:tagLst xmlns:a="http://schemas.openxmlformats.org/drawingml/2006/main" xmlns:r="http://schemas.openxmlformats.org/officeDocument/2006/relationships" xmlns:p="http://schemas.openxmlformats.org/presentationml/2006/main">
  <p:tag name="BTFPLAYOUTENABLED" val="1"/>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fu2sutaKK2lEhrX7kbzsVg"/>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B8VxYewz6NClHo38X4E4xw"/>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WQ6nFB91ZhXmSRjrn5raLw"/>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CWfYn5H5N7uffq6h88NaDw"/>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Jy__0nXuI9m5.cO8ARPMsQ"/>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U.cOCU6u4BhPAhl0Gzm43g"/>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pKgFirAzRjATqhQ506me6A"/>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IsyE8bOchqNCEI3VMagsYQ"/>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6e_BBJ96w2.95Cw_JxFGeA"/>
</p:tagLst>
</file>

<file path=ppt/tags/tag55.xml><?xml version="1.0" encoding="utf-8"?>
<p:tagLst xmlns:a="http://schemas.openxmlformats.org/drawingml/2006/main" xmlns:r="http://schemas.openxmlformats.org/officeDocument/2006/relationships" xmlns:p="http://schemas.openxmlformats.org/presentationml/2006/main">
  <p:tag name="BTFPLAYOUTENABLED" val="1"/>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BUOK1ghcLJ5rQTPI3X33h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6lFIZ_W5s4kyPLyyUNrPvw"/>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RSHhzKzdqgCSTBfp4xJNPA"/>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h.aWQv1Pq9b7oLwrEFTDHA"/>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wKRxhJFdzqsqZCjXwgnLMw"/>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u0q1v_Uaxq5WM5aZLW3yWw"/>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75jX9KZX2xJvKVKrzWZITw"/>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inhdlrl6Sv.NfQODHmkBp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ymn7Vo9iwpsFKnb9T8whNQ"/>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2BUmlpRkRZYUyKOe3s_ECw"/>
</p:tagLst>
</file>

<file path=ppt/tags/tag56.xml><?xml version="1.0" encoding="utf-8"?>
<p:tagLst xmlns:a="http://schemas.openxmlformats.org/drawingml/2006/main" xmlns:r="http://schemas.openxmlformats.org/officeDocument/2006/relationships" xmlns:p="http://schemas.openxmlformats.org/presentationml/2006/main">
  <p:tag name="BTFPLAYOUTENABLED" val="1"/>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8s6xpNKYS7r42tjW8M32EA"/>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i9i0jKZ9zuA9nLhPE0_JtA"/>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r7zmlR1vYeF1PfJ3nxwxEg"/>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eSSvRS1rlksrWtTuK9BUPA"/>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thah39ezicmkcTQCv31aEw"/>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Al2keuT_4lbrk8iKtNcMyA"/>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k1DGTp0fG4gcwJee_Bg8DQ"/>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XzK_9hTHg_7t5Gxe2ZQevQ"/>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KVsl1oeyfPK7ok.M4n_SMg"/>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loC.nWqTETA3MYtwdb2nBA"/>
</p:tagLst>
</file>

<file path=ppt/tags/tag57.xml><?xml version="1.0" encoding="utf-8"?>
<p:tagLst xmlns:a="http://schemas.openxmlformats.org/drawingml/2006/main" xmlns:r="http://schemas.openxmlformats.org/officeDocument/2006/relationships" xmlns:p="http://schemas.openxmlformats.org/presentationml/2006/main">
  <p:tag name="BTFPLAYOUTENABLED" val="1"/>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ey_OmSiJSquenayNCDUrlA"/>
</p:tagLst>
</file>

<file path=ppt/tags/tag571.xml><?xml version="1.0" encoding="utf-8"?>
<p:tagLst xmlns:a="http://schemas.openxmlformats.org/drawingml/2006/main" xmlns:r="http://schemas.openxmlformats.org/officeDocument/2006/relationships" xmlns:p="http://schemas.openxmlformats.org/presentationml/2006/main">
  <p:tag name="BTFPLAYOUTENABLED" val="1"/>
</p:tagLst>
</file>

<file path=ppt/tags/tag572.xml><?xml version="1.0" encoding="utf-8"?>
<p:tagLst xmlns:a="http://schemas.openxmlformats.org/drawingml/2006/main" xmlns:r="http://schemas.openxmlformats.org/officeDocument/2006/relationships" xmlns:p="http://schemas.openxmlformats.org/presentationml/2006/main">
  <p:tag name="BTFPLAYOUTCOLUMNS" val="7"/>
  <p:tag name="BTFPLAYOUTENABLED" val="0"/>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4.xml><?xml version="1.0" encoding="utf-8"?>
<p:tagLst xmlns:a="http://schemas.openxmlformats.org/drawingml/2006/main" xmlns:r="http://schemas.openxmlformats.org/officeDocument/2006/relationships" xmlns:p="http://schemas.openxmlformats.org/presentationml/2006/main">
  <p:tag name="BTFPLAYOUTENABLED" val="1"/>
</p:tagLst>
</file>

<file path=ppt/tags/tag575.xml><?xml version="1.0" encoding="utf-8"?>
<p:tagLst xmlns:a="http://schemas.openxmlformats.org/drawingml/2006/main" xmlns:r="http://schemas.openxmlformats.org/officeDocument/2006/relationships" xmlns:p="http://schemas.openxmlformats.org/presentationml/2006/main">
  <p:tag name="BTFPLAYOUTENABLED" val="1"/>
</p:tagLst>
</file>

<file path=ppt/tags/tag576.xml><?xml version="1.0" encoding="utf-8"?>
<p:tagLst xmlns:a="http://schemas.openxmlformats.org/drawingml/2006/main" xmlns:r="http://schemas.openxmlformats.org/officeDocument/2006/relationships" xmlns:p="http://schemas.openxmlformats.org/presentationml/2006/main">
  <p:tag name="BTFPLAYOUTENABLED" val="1"/>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sAM6nxaAN7ohscApGgV6ug"/>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e0f5EgAl0_wG7Oa8FRRUh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uX_.nvtPmOc.bdK5SZbncg"/>
</p:tagLst>
</file>

<file path=ppt/tags/tag58.xml><?xml version="1.0" encoding="utf-8"?>
<p:tagLst xmlns:a="http://schemas.openxmlformats.org/drawingml/2006/main" xmlns:r="http://schemas.openxmlformats.org/officeDocument/2006/relationships" xmlns:p="http://schemas.openxmlformats.org/presentationml/2006/main">
  <p:tag name="BTFPLAYOUTENABLED" val="1"/>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QHFOBSoEZxVO_T__uWytmw"/>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bsOHCGISvYJYKL402w_Ibw"/>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Pm4qXXlL7dhQRUhDHb2uuA"/>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kzF.tayvSZgJ3XTNUGosvQ"/>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7lyQmkksK4EeVbL.PMi4Tg"/>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EQ9EYMBTB5QOEHnQ05yg_Q"/>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6IZzwULDI07QR.NGR0QwUw"/>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H6yWVDfvGvCLUF_eCS_fsA"/>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8WS0yNZ0mqBi4M9o0FXCfw"/>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1wHExsD3t7LUCY1k_kJ3vA"/>
</p:tagLst>
</file>

<file path=ppt/tags/tag59.xml><?xml version="1.0" encoding="utf-8"?>
<p:tagLst xmlns:a="http://schemas.openxmlformats.org/drawingml/2006/main" xmlns:r="http://schemas.openxmlformats.org/officeDocument/2006/relationships" xmlns:p="http://schemas.openxmlformats.org/presentationml/2006/main">
  <p:tag name="BTFPLAYOUTENABLED" val="1"/>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JwgNMSUN_s9p5W5cL9_5_g"/>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xdxizXad5SoU_ZAZFUrrtw"/>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a7f4i6Q4nK4B.iEvxMjPyw"/>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lU_ZPZvXbU9pvSmfqpUrjA"/>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QnZQzcPrpTIVLxxr9KJJyQ"/>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od7JmnkheIyUINOTudqGUQ"/>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3KZcmU9qOCDO2i3rbYhwuw"/>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cAZmQyicH.p8SY_3DYyYBQ"/>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0Cd9GStP7gZf73SCI5pHWw"/>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NkUb7_2mSWWJUFugo28uBg"/>
</p:tagLst>
</file>

<file path=ppt/tags/tag6.xml><?xml version="1.0" encoding="utf-8"?>
<p:tagLst xmlns:a="http://schemas.openxmlformats.org/drawingml/2006/main" xmlns:r="http://schemas.openxmlformats.org/officeDocument/2006/relationships" xmlns:p="http://schemas.openxmlformats.org/presentationml/2006/main">
  <p:tag name="MM_SLIDE_TYPE" val="6"/>
</p:tagLst>
</file>

<file path=ppt/tags/tag60.xml><?xml version="1.0" encoding="utf-8"?>
<p:tagLst xmlns:a="http://schemas.openxmlformats.org/drawingml/2006/main" xmlns:r="http://schemas.openxmlformats.org/officeDocument/2006/relationships" xmlns:p="http://schemas.openxmlformats.org/presentationml/2006/main">
  <p:tag name="BTFPLAYOUTCOLUMNS" val="3"/>
  <p:tag name="BTFPLAYOUTENABLED" val="0"/>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fAP9dJYCwM4D879_BRmxEg"/>
</p:tagLst>
</file>

<file path=ppt/tags/tag601.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3.xml><?xml version="1.0" encoding="utf-8"?>
<p:tagLst xmlns:a="http://schemas.openxmlformats.org/drawingml/2006/main" xmlns:r="http://schemas.openxmlformats.org/officeDocument/2006/relationships" xmlns:p="http://schemas.openxmlformats.org/presentationml/2006/main">
  <p:tag name="BTFPLAYOUTENABLED" val="1"/>
</p:tagLst>
</file>

<file path=ppt/tags/tag604.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6.xml><?xml version="1.0" encoding="utf-8"?>
<p:tagLst xmlns:a="http://schemas.openxmlformats.org/drawingml/2006/main" xmlns:r="http://schemas.openxmlformats.org/officeDocument/2006/relationships" xmlns:p="http://schemas.openxmlformats.org/presentationml/2006/main">
  <p:tag name="BTFPLAYOUTENABLED" val="1"/>
</p:tagLst>
</file>

<file path=ppt/tags/tag607.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9.xml><?xml version="1.0" encoding="utf-8"?>
<p:tagLst xmlns:a="http://schemas.openxmlformats.org/drawingml/2006/main" xmlns:r="http://schemas.openxmlformats.org/officeDocument/2006/relationships" xmlns:p="http://schemas.openxmlformats.org/presentationml/2006/main">
  <p:tag name="BTFPLAYOUTENABLED" val="1"/>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1.xml><?xml version="1.0" encoding="utf-8"?>
<p:tagLst xmlns:a="http://schemas.openxmlformats.org/drawingml/2006/main" xmlns:r="http://schemas.openxmlformats.org/officeDocument/2006/relationships" xmlns:p="http://schemas.openxmlformats.org/presentationml/2006/main">
  <p:tag name="BTFPLAYOUTENABLED" val="1"/>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zVCCpyMMh2bmNBndmZQs3A"/>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MqQxYwlFb7dSAqPnPOHZnA"/>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uKbvaBx5166SyBl63T8hYw"/>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HAweJxnEL9yNZw_EwSBq6w"/>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W769Y2EEnkI4kAWxZNblVQ"/>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AZlQ8OgV1qCEDLK6MbXhvA"/>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Q2FSjfldGMo6lofgmnVEyQ"/>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0L_W6HfAjshFkEDEspYetQ"/>
</p:tagLst>
</file>

<file path=ppt/tags/tag62.xml><?xml version="1.0" encoding="utf-8"?>
<p:tagLst xmlns:a="http://schemas.openxmlformats.org/drawingml/2006/main" xmlns:r="http://schemas.openxmlformats.org/officeDocument/2006/relationships" xmlns:p="http://schemas.openxmlformats.org/presentationml/2006/main">
  <p:tag name="BTFPLAYOUTENABLED" val="1"/>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T50OAC1wzh.Lbwa3kJ9_ew"/>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O0.XWph4ardFzUJcwAfUEQ"/>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M3BRG7A54cfhNQlG40Ubuw"/>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4VuZZE.ia0ANgLB4qaULUw"/>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xFOKuDqqK4x8feX3cpUuQA"/>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BTvIV0MzdwJF7Sjmgnvz6Q"/>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KGjLu29ctxRNgY7eLrsmhw"/>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e65rx2lLQ0Gh3Gi8dP5uDA"/>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cE.2lP_AnFYt3whTy53bcg"/>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O47i412SvWGNrgEd.KQdM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kuTDV0U6w7M0QQcO.9uNQA"/>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WtT1_PiT4nAtdf7L3isDUw"/>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z4LK8OOTj1.sZGRYJxmGaA"/>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IlSVCqJMbeLlkBodqs2vQw"/>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cq6b0jhk5_PoZp2LF2GuuA"/>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ju4KJRQtVB4HM_FLpf8cMw"/>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DrglIiTeo_Fqz8kPY.fSlw"/>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zfyVggecXcue4QIFN4C00g"/>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3v_EU.vR4Gp2o97SYA9rlg"/>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qh25qhvVHCKg84SiMBWQMA"/>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HtxQthZdgpP9ijZrCLjul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VGhEKB.qC5N__cf0lwicYg"/>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O3sHdyefynADZx0FvKUhSA"/>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nO6Rug0gVvrCo2jMK7wMLQ"/>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o.nZRKx.KWT6_HuTFHYqwg"/>
</p:tagLst>
</file>

<file path=ppt/tags/tag643.xml><?xml version="1.0" encoding="utf-8"?>
<p:tagLst xmlns:a="http://schemas.openxmlformats.org/drawingml/2006/main" xmlns:r="http://schemas.openxmlformats.org/officeDocument/2006/relationships" xmlns:p="http://schemas.openxmlformats.org/presentationml/2006/main">
  <p:tag name="BTFPLAYOUTCOLUMNS" val="3"/>
  <p:tag name="BTFPLAYOUTENABLED" val="0"/>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zlKFA6SVdFsj4zlo6PNyaw"/>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ELDKHqhRwHq94EIR0WALGw"/>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xLUka.dk.ob530dv9HNZvQ"/>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O7R5TQ1Eo6ngVSiFqHcZ.A"/>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0JcYQT70U.zlj8Pwtuqkd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6IcL32TJntrKFVFKr3jihQ"/>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A3Fa.Msbh4Xwi5wLuTLdJA"/>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njgESwPlYqhGiCn1MLlFBg"/>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hZXGKPBKjD6mlf.tEo.NZg"/>
</p:tagLst>
</file>

<file path=ppt/tags/tag653.xml><?xml version="1.0" encoding="utf-8"?>
<p:tagLst xmlns:a="http://schemas.openxmlformats.org/drawingml/2006/main" xmlns:r="http://schemas.openxmlformats.org/officeDocument/2006/relationships" xmlns:p="http://schemas.openxmlformats.org/presentationml/2006/main">
  <p:tag name="BTFPLAYOUTENABLED" val="1"/>
</p:tagLst>
</file>

<file path=ppt/tags/tag654.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6.xml><?xml version="1.0" encoding="utf-8"?>
<p:tagLst xmlns:a="http://schemas.openxmlformats.org/drawingml/2006/main" xmlns:r="http://schemas.openxmlformats.org/officeDocument/2006/relationships" xmlns:p="http://schemas.openxmlformats.org/presentationml/2006/main">
  <p:tag name="BTFPLAYOUTCOLUMNS" val="7"/>
  <p:tag name="BTFPLAYOUTENABLED" val="0"/>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8.xml><?xml version="1.0" encoding="utf-8"?>
<p:tagLst xmlns:a="http://schemas.openxmlformats.org/drawingml/2006/main" xmlns:r="http://schemas.openxmlformats.org/officeDocument/2006/relationships" xmlns:p="http://schemas.openxmlformats.org/presentationml/2006/main">
  <p:tag name="BTFPLAYOUTENABLED" val="1"/>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7AkTxpUA__o7fsGvjUYVo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pR5PYrWJ_1Aei8o8SqS3jQ"/>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a3vNRz0Go9.M47KShB55Gg"/>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nDTEOje5_gEKBQVJSHjcXw"/>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pRxEbZt.D_V878ESzGNekg"/>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CE2FYURwOvDn66n6x3rCwQ"/>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xHE6YUcc_LLyKfLXOzy4rA"/>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4wk7IRQg14ZTkMiCnL0SVA"/>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I3ahiLrIHjR6Teykag89CA"/>
</p:tagLst>
</file>

<file path=ppt/tags/tag667.xml><?xml version="1.0" encoding="utf-8"?>
<p:tagLst xmlns:a="http://schemas.openxmlformats.org/drawingml/2006/main" xmlns:r="http://schemas.openxmlformats.org/officeDocument/2006/relationships" xmlns:p="http://schemas.openxmlformats.org/presentationml/2006/main">
  <p:tag name="BTFPLAYOUTCOLUMNS" val="7"/>
  <p:tag name="BTFPLAYOUTENABLED" val="0"/>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9.xml><?xml version="1.0" encoding="utf-8"?>
<p:tagLst xmlns:a="http://schemas.openxmlformats.org/drawingml/2006/main" xmlns:r="http://schemas.openxmlformats.org/officeDocument/2006/relationships" xmlns:p="http://schemas.openxmlformats.org/presentationml/2006/main">
  <p:tag name="BTFPLAYOUTENABLED" val="1"/>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8r5OlR7P8KP__z0vsy5Xvw"/>
</p:tagLst>
</file>

<file path=ppt/tags/tag670.xml><?xml version="1.0" encoding="utf-8"?>
<p:tagLst xmlns:a="http://schemas.openxmlformats.org/drawingml/2006/main" xmlns:r="http://schemas.openxmlformats.org/officeDocument/2006/relationships" xmlns:p="http://schemas.openxmlformats.org/presentationml/2006/main">
  <p:tag name="EE4P_STYLE_ID" val="39dcc26a-7131-49f4-a9eb-1c0521500c03"/>
  <p:tag name="EE4P_STYLE_NAME" val="BCG Grid 16:9"/>
  <p:tag name="EE4P_SMART_ELEMENT" val="HarveyBall"/>
  <p:tag name="EE4P_SMART_ELEMENT_XML" val="&lt;smartelement id=&quot;HarveyBall&quot; custom=&quot;1&quot;&gt;&lt;position width=&quot;21.25&quot; height=&quot;21.25&quot; alignment=&quot;1&quot; /&gt;&lt;elements&gt;&lt;element name=&quot;background&quot;&gt;&lt;fill visible=&quot;1&quot; foreColor=&quot;#c8c8c8&quot; /&gt;&lt;line visible=&quot;0&quot; /&gt;&lt;reflection visible=&quot;0&quot; /&gt;&lt;shadow visible=&quot;0&quot; /&gt;&lt;/element&gt;&lt;element name=&quot;arc&quot;&gt;&lt;fill visible=&quot;1&quot; foreColor=&quot;&quot; /&gt;&lt;line visible=&quot;0&quot; /&gt;&lt;reflection visible=&quot;0&quot; /&gt;&lt;shadow visible=&quot;0&quot; /&gt;&lt;/element&gt;&lt;element name=&quot;circle&quot;&gt;&lt;fill visible=&quot;0&quot; /&gt;&lt;line visible=&quot;0&quot; /&gt;&lt;reflection visible=&quot;0&quot; /&gt;&lt;shadow visible=&quot;0&quot; /&gt;&lt;/element&gt;&lt;/elements&gt;&lt;colors&gt;&lt;color rgb=&quot;#29ba74&quot; name=&quot;Green&quot; default=&quot;1&quot; /&gt;&lt;color rgb=&quot;#6e6f73&quot; name=&quot;Gray&quot; /&gt;&lt;color rgb=&quot;#e71c57&quot; name=&quot;Magenta&quot; /&gt;&lt;color rgb=&quot;#30c1d7&quot; name=&quot;Bright Blue&quot; /&gt;&lt;/colors&gt;&lt;/smartelement&gt;"/>
</p:tagLst>
</file>

<file path=ppt/tags/tag671.xml><?xml version="1.0" encoding="utf-8"?>
<p:tagLst xmlns:a="http://schemas.openxmlformats.org/drawingml/2006/main" xmlns:r="http://schemas.openxmlformats.org/officeDocument/2006/relationships" xmlns:p="http://schemas.openxmlformats.org/presentationml/2006/main">
  <p:tag name="BTFPLAYOUTCOLUMNS" val="7"/>
  <p:tag name="BTFPLAYOUTENABLED" val="0"/>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3.xml><?xml version="1.0" encoding="utf-8"?>
<p:tagLst xmlns:a="http://schemas.openxmlformats.org/drawingml/2006/main" xmlns:r="http://schemas.openxmlformats.org/officeDocument/2006/relationships" xmlns:p="http://schemas.openxmlformats.org/presentationml/2006/main">
  <p:tag name="BTFPLAYOUTENABLED" val="1"/>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NRCY546hlPZTAXPLRWAJpQ"/>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mf5sbAtZCPoqNTL45xHLiA"/>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OxXxqaAoJo3gbF16176hRw"/>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pvSTJK9ZhzOcBbjJw6P7lw"/>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K9asmO6Cl9WEX22jGdxkG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ltQ8s.Izbq4O34yadz3STw"/>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6R.M2pzGK2zXXqBEmQhugg"/>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ZmcoHrG6.icaYOvmwVmtw"/>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aaFq2OmeMiqrg4ZRJYKO3Q"/>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gghAxYynM5.fakhAAlanIA"/>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YYBBn1prvOyzCr_KOjDPDg"/>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taUVPAhdW81lKZhfLMi55Q"/>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8yv._u6b2cHKI2UbCfIk9A"/>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xBel9ClW5xcol20eYeBi2g"/>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Gcp1dI__5Xzf4KDXVxCwGw"/>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5UVrA9kUQliKWGJjRLhVe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7YYzB14T4ed6.ulyWSwmDg"/>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2Gi1411xPM1JN1Jtl6iZSA"/>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2haIyZbVgfjJzUTxxpOL3w"/>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CyBZIAav_uJWMQsFSVff_g"/>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kp7il4EDM7vWxiYj8wT2yw"/>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kq3xtrawcvWIuvjczzcT9g"/>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ML5DwbBBzKY1x613zGV5MA"/>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1z.KhZ4OFvFoTlKvYmlH1g"/>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8v6ubJQyKBgJxUmmDo4.Lw"/>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8ivUwV2M4TCGTpWNfY2M8Q"/>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AQdxLSHIig0SwPjnVEc5tw"/>
</p:tagLst>
</file>

<file path=ppt/tags/tag7.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beLBy8tn8FJCZVHClI2hw"/>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1pmo.P7dB7KDgogXPwROcw"/>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nlcA9kYCmVUv4Fu45zE8zw"/>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YcRVzzEMEq.FsvS2YRAdIg"/>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q1Nay7xuf8orsxQATWRU0Q"/>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uDkxajND4CawkRGP138MMw"/>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FZQ7Hshswp4UpFCGMOwsdQ"/>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KXM0m_NL4mW.CJuj.MLEDg"/>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ivPkWQUL36syHiY3GSiYOw"/>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PhyRCIrRKZj.Dv7JMcjjdg"/>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pIOj0JQuIVNsUylgwuYPS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uYYj7txQWKx_h7QtGo8oSQ"/>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GC5qwxizo9iVwt.8JdoycQ"/>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9I8hDL2hBgOW672R1JCnEg"/>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_ZsaR0_2bMoxe2KmbViINA"/>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2o31_0BC_e2NbE6LG22UtA"/>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BmLcz8pNj3EcK9qRxP2gRQ"/>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dgHv5X8q8ldiptTF4wHxMQ"/>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9OFmlXMBJfcCSDbF9iFXwA"/>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i3FJplBIddtJV76N1n28IA"/>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AKHheVJodSPPmxXDlL.EZg"/>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pM6VNMu5qm1XIP3F50b_l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VARPjkIyJuLO9lbsi51YmQ"/>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8jpX8eclO7jCykmdwoJW8w"/>
</p:tagLst>
</file>

<file path=ppt/tags/tag721.xml><?xml version="1.0" encoding="utf-8"?>
<p:tagLst xmlns:a="http://schemas.openxmlformats.org/drawingml/2006/main" xmlns:r="http://schemas.openxmlformats.org/officeDocument/2006/relationships" xmlns:p="http://schemas.openxmlformats.org/presentationml/2006/main">
  <p:tag name="BTFPLAYOUTENABLED" val="1"/>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psd3erDyXkPumH3r28RagnA"/>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p3OPUZ3GcYx5XMk7Bm1KA7w"/>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pvefV1DlqCa1fo74kOBsMww"/>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pZDGsfTY9Do1DyXPDyRiTWQ"/>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p3OPUZ3GcYx5XMk7Bm1KA7w"/>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pjxBx7A.CecP.DUp9z0IFaQ"/>
</p:tagLst>
</file>

<file path=ppt/tags/tag728.xml><?xml version="1.0" encoding="utf-8"?>
<p:tagLst xmlns:a="http://schemas.openxmlformats.org/drawingml/2006/main" xmlns:r="http://schemas.openxmlformats.org/officeDocument/2006/relationships" xmlns:p="http://schemas.openxmlformats.org/presentationml/2006/main">
  <p:tag name="BTFPLAYOUTCOLUMNS" val="3"/>
  <p:tag name="BTFPLAYOUTENABLED" val="0"/>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Ld0ZYl7lju3zeO79EyQHYA"/>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0m2HjCv7NFJcWiuvcuAgCQ"/>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diL9pw1KlsqAXccG6RXGlg"/>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d2FXpF2DBQPY1v2TSDJJ1Q"/>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XWg2_yXOlRtWH_0k4EjFIQ"/>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kL.SqTIjppXZmYOgUcRwhw"/>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7OqM5fHg9dAl3yAUfH4Iug"/>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vzti5u_agPTe98G0MmtKHw"/>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3pBMfRSUE3QUAw_2jR.oGw"/>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FeEZ61ktUXq9N3sdypCS7w"/>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x9fsmyi7806Kn5aE2g5RH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EgX.6n4cwa4q1tia1J6o0w"/>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5XswDdcQ5UqE3e4QmgEfCA"/>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v_JiJjXD.3jNfDTLlHsraA"/>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eqHmjgmqYcQ2JfWkEwlP0Q"/>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CfrHSKcH8DwVXfEv5qKkig"/>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5ktFW2JU1MLdq3dqn8bCSA"/>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YM68BQFRHz2Gp6Db8xtYZQ"/>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rWNwUuU6e_bni_oStnPL0A"/>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VPcUSu6NjWTjK_XVmh_d9w"/>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nZEu8zMSQg.czayxLnar3w"/>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pYeu2YLGLAxwmaLGnXFki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gtkDwVqHsRrnTFGqM7idrA"/>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euNIIzPAuCJTcbB.Tg2ISw"/>
</p:tagLst>
</file>

<file path=ppt/tags/tag751.xml><?xml version="1.0" encoding="utf-8"?>
<p:tagLst xmlns:a="http://schemas.openxmlformats.org/drawingml/2006/main" xmlns:r="http://schemas.openxmlformats.org/officeDocument/2006/relationships" xmlns:p="http://schemas.openxmlformats.org/presentationml/2006/main">
  <p:tag name="BTFPLAYOUTENABLED" val="1"/>
</p:tagLst>
</file>

<file path=ppt/tags/tag752.xml><?xml version="1.0" encoding="utf-8"?>
<p:tagLst xmlns:a="http://schemas.openxmlformats.org/drawingml/2006/main" xmlns:r="http://schemas.openxmlformats.org/officeDocument/2006/relationships" xmlns:p="http://schemas.openxmlformats.org/presentationml/2006/main">
  <p:tag name="BTFPLAYOUTENABLED" val="0"/>
  <p:tag name="BTFPLAYOUTCOLUMNS" val="3"/>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4.xml><?xml version="1.0" encoding="utf-8"?>
<p:tagLst xmlns:a="http://schemas.openxmlformats.org/drawingml/2006/main" xmlns:r="http://schemas.openxmlformats.org/officeDocument/2006/relationships" xmlns:p="http://schemas.openxmlformats.org/presentationml/2006/main">
  <p:tag name="BTFPLAYOUTENABLED" val="1"/>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UURCI_NappCol4da0MbVOg"/>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yIJB7rRXYHb_mXJjQPCUiQ"/>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ZjornGDJTG8sUlWdTJ68JQ"/>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3hHN_W6W8oz1c1xpoZ_RyA"/>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Xlo8XEQyAfiygNgiVjbYD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B3oTr_nCX3S42JqZfKkvvg"/>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xzRZpuICrqvkeN_vi4h4fw"/>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sqVRzjCrLcV7z81gsf9fRg"/>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46mIOTMntYXaafvDp5NMYA"/>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ziaSYt1W5RH36aPfwID3Eg"/>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YvzZmXDVU6AbIme2jYEzqw"/>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0HkIrejiBIt0dJlLxYOJ6Q"/>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6hvLUostZ6uawouW8ZwP6w"/>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E7zTkCTrEBC.yzZcEYZzkQ"/>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rK9tCa6ciodMXIeZePYd5Q"/>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rouwg7q80B1wGXVQxnoA8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av6uU4q3yZDLC0xGHDYG1g"/>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ODAFPbyW6jlSVA2Xz9r0Iw"/>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DW3gxkCiFXvJsugCA24CpA"/>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nZwBoXDL9FcOJ78ZKZ6VOg"/>
</p:tagLst>
</file>

<file path=ppt/tags/tag773.xml><?xml version="1.0" encoding="utf-8"?>
<p:tagLst xmlns:a="http://schemas.openxmlformats.org/drawingml/2006/main" xmlns:r="http://schemas.openxmlformats.org/officeDocument/2006/relationships" xmlns:p="http://schemas.openxmlformats.org/presentationml/2006/main">
  <p:tag name="BTFPLAYOUTENABLED" val="0"/>
  <p:tag name="BTFPLAYOUTCOLUMNS" val="3"/>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5.xml><?xml version="1.0" encoding="utf-8"?>
<p:tagLst xmlns:a="http://schemas.openxmlformats.org/drawingml/2006/main" xmlns:r="http://schemas.openxmlformats.org/officeDocument/2006/relationships" xmlns:p="http://schemas.openxmlformats.org/presentationml/2006/main">
  <p:tag name="BTFPLAYOUTENABLED" val="1"/>
</p:tagLst>
</file>

<file path=ppt/tags/tag776.xml><?xml version="1.0" encoding="utf-8"?>
<p:tagLst xmlns:a="http://schemas.openxmlformats.org/drawingml/2006/main" xmlns:r="http://schemas.openxmlformats.org/officeDocument/2006/relationships" xmlns:p="http://schemas.openxmlformats.org/presentationml/2006/main">
  <p:tag name="BTFPLAYOUTENABLED" val="0"/>
  <p:tag name="BTFPLAYOUTCOLUMNS" val="3"/>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8.xml><?xml version="1.0" encoding="utf-8"?>
<p:tagLst xmlns:a="http://schemas.openxmlformats.org/drawingml/2006/main" xmlns:r="http://schemas.openxmlformats.org/officeDocument/2006/relationships" xmlns:p="http://schemas.openxmlformats.org/presentationml/2006/main">
  <p:tag name="BTFPLAYOUTENABLED" val="1"/>
</p:tagLst>
</file>

<file path=ppt/tags/tag779.xml><?xml version="1.0" encoding="utf-8"?>
<p:tagLst xmlns:a="http://schemas.openxmlformats.org/drawingml/2006/main" xmlns:r="http://schemas.openxmlformats.org/officeDocument/2006/relationships" xmlns:p="http://schemas.openxmlformats.org/presentationml/2006/main">
  <p:tag name="BTFPLAYOUTENABLED" val="0"/>
  <p:tag name="BTFPLAYOUTCOLUMNS" val="3"/>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AKWwQ89sishoCpm9Fqvytg"/>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1.xml><?xml version="1.0" encoding="utf-8"?>
<p:tagLst xmlns:a="http://schemas.openxmlformats.org/drawingml/2006/main" xmlns:r="http://schemas.openxmlformats.org/officeDocument/2006/relationships" xmlns:p="http://schemas.openxmlformats.org/presentationml/2006/main">
  <p:tag name="BTFPLAYOUTENABLED" val="1"/>
</p:tagLst>
</file>

<file path=ppt/tags/tag782.xml><?xml version="1.0" encoding="utf-8"?>
<p:tagLst xmlns:a="http://schemas.openxmlformats.org/drawingml/2006/main" xmlns:r="http://schemas.openxmlformats.org/officeDocument/2006/relationships" xmlns:p="http://schemas.openxmlformats.org/presentationml/2006/main">
  <p:tag name="BTFPLAYOUTENABLED" val="1"/>
</p:tagLst>
</file>

<file path=ppt/tags/tag783.xml><?xml version="1.0" encoding="utf-8"?>
<p:tagLst xmlns:a="http://schemas.openxmlformats.org/drawingml/2006/main" xmlns:r="http://schemas.openxmlformats.org/officeDocument/2006/relationships" xmlns:p="http://schemas.openxmlformats.org/presentationml/2006/main">
  <p:tag name="BTFPLAYOUTENABLED" val="1"/>
</p:tagLst>
</file>

<file path=ppt/tags/tag784.xml><?xml version="1.0" encoding="utf-8"?>
<p:tagLst xmlns:a="http://schemas.openxmlformats.org/drawingml/2006/main" xmlns:r="http://schemas.openxmlformats.org/officeDocument/2006/relationships" xmlns:p="http://schemas.openxmlformats.org/presentationml/2006/main">
  <p:tag name="BTFPLAYOUTENABLED" val="1"/>
</p:tagLst>
</file>

<file path=ppt/tags/tag785.xml><?xml version="1.0" encoding="utf-8"?>
<p:tagLst xmlns:a="http://schemas.openxmlformats.org/drawingml/2006/main" xmlns:r="http://schemas.openxmlformats.org/officeDocument/2006/relationships" xmlns:p="http://schemas.openxmlformats.org/presentationml/2006/main">
  <p:tag name="BTFPLAYOUTENABLED" val="1"/>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qpUz8x7oijLfBcY64qdn.g"/>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vn7FzSPJmXgf7jqGe3zDXQ"/>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MMjD6kbKC.KxT2.5kciI9Q"/>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f0jtIAgScVhr5MOtRgbOT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8m2CXBRs760rJNfdKrQ8mw"/>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HOjqHMcHo46RL5CNldlo.g"/>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OgIrMNIz5mKvTW5cZCfLJw"/>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j4qg0lzrSgRIm5lJLOZphQ"/>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l.vWXhZ5vLmlduMz.PfcbA"/>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5NKuX5cRzhJnUi7NgFnE_g"/>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lo3z7rL5N.syCZN_kRcymA"/>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YxIu2DbOW.4d4RgJ7GSfBw"/>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G.JeCpPoombIDsgVGRn64Q"/>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UvcpqWOFlqrCubFj7mcbug"/>
</p:tagLst>
</file>

<file path=ppt/tags/tag8.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7DL.ldyRXwKV97ctOzwr7g"/>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qqGl_Inybyrzk8S85KoMRw"/>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l9_VLvnkqoSl4OolTod4oQ"/>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oRxJfYYQ9zuAJHU00ukXQA"/>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gi68hm6qZA0mZXXCeUme6Q"/>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WEqbD9SKuYp36UwnQkAyHg"/>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vdAtBYlnTfn.sTR125BKSw"/>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XJ1e6s0bvO0HhkSiC1NIIQ"/>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kNe5MzvClvUAL9VC_IvLKw"/>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jg9f25vusACj_x8Hr6JSjw"/>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VvFgnyoXFr9Ns.z45yT04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_ZKyJBjq1KMvI_dspNdr6Q"/>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GmGO4_bwrEeIMnSzZyUZVw"/>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KfKf_UUg_gRmV8PrKjLIFg"/>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gCBDojwBN0wVWvcxysBQiA"/>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FsHB1xpQXd_069HfkfyaTA"/>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1gnS3laLzb5Lr2JpXS.zPw"/>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j.HUW6vT28AiquA053m3AQ"/>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XPw_.LF8UVdyl7Io2AYkJA"/>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ygJNpv1EM2ASBNNEvgggRw"/>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cfN8cW2PfOMKWLeHw7JhoQ"/>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YDRDlDl1ymxK.W.ztqh0E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lfrhqY662dSrua0wOSY8hQ"/>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VVefsP2ksIZEFjz465oOXA"/>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yi.PPuW2z8ZSbMLITg.Cng"/>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tEK24.T5nE2cxD4Rq3hKKA"/>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CTHCsuJSZ69TmwnHRNA5bw"/>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9SRWT48umtI_kyv90X6JdA"/>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H7fFCFHdz1F8q0llRGr6PQ"/>
</p:tagLst>
</file>

<file path=ppt/tags/tag826.xml><?xml version="1.0" encoding="utf-8"?>
<p:tagLst xmlns:a="http://schemas.openxmlformats.org/drawingml/2006/main" xmlns:r="http://schemas.openxmlformats.org/officeDocument/2006/relationships" xmlns:p="http://schemas.openxmlformats.org/presentationml/2006/main">
  <p:tag name="BTFPLAYOUTENABLED" val="1"/>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6xUWd4Z0DlfWc334KtPtug"/>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RpiuDg7SiPoxMtI64CVkAA"/>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4cyZtaUEK9No0cgGqiyqj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XpNYY2Tc0YOIut7ig1_nTA"/>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UYZBl_WPoIxpX_njQnGROg"/>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PeiRZtSCn2cy9eDE8pj1gA"/>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5KdMhP5Ee5EoKjxNMFDKoQ"/>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FrlFSNbzE6t_oJLzJ3HmbA"/>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y9mfCnJHxQI65UTB6cb4yQ"/>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ZAp2Dl1QGEjo8B.LizHN5g"/>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AUMTAszDzAgYB9sEvtca4Q"/>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VLMlbXFHQ3htI2P72ct1Aw"/>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eswFugq4vcTvre_A4uekMA"/>
</p:tagLst>
</file>

<file path=ppt/tags/tag839.xml><?xml version="1.0" encoding="utf-8"?>
<p:tagLst xmlns:a="http://schemas.openxmlformats.org/drawingml/2006/main" xmlns:r="http://schemas.openxmlformats.org/officeDocument/2006/relationships" xmlns:p="http://schemas.openxmlformats.org/presentationml/2006/main">
  <p:tag name="BTFPLAYOUTENABLED" val="0"/>
  <p:tag name="BTFPLAYOUTCOLUMNS" val="3"/>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0rThEsOR46SQ_z6wbH_umg"/>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1.xml><?xml version="1.0" encoding="utf-8"?>
<p:tagLst xmlns:a="http://schemas.openxmlformats.org/drawingml/2006/main" xmlns:r="http://schemas.openxmlformats.org/officeDocument/2006/relationships" xmlns:p="http://schemas.openxmlformats.org/presentationml/2006/main">
  <p:tag name="BTFPLAYOUTENABLED" val="1"/>
</p:tagLst>
</file>

<file path=ppt/tags/tag842.xml><?xml version="1.0" encoding="utf-8"?>
<p:tagLst xmlns:a="http://schemas.openxmlformats.org/drawingml/2006/main" xmlns:r="http://schemas.openxmlformats.org/officeDocument/2006/relationships" xmlns:p="http://schemas.openxmlformats.org/presentationml/2006/main">
  <p:tag name="BTFPLAYOUTENABLED" val="1"/>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Fh1ZO161E_ECpeummE.SKg"/>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W0wIVv14NHhPoZLlJ81EEA"/>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nRKEothJ6lR59ZWzNRz7sw"/>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9h08tlzYUx59g5poJ.UC9w"/>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5HT1wzeB4abn8zoEVz6hPg"/>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IpT87NMs3eRMzhkm4PMqZQ"/>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klBY0mOyzQrLREmPXdXCS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ovOpUOLmmuyR.bmpfSKCyQ"/>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8Nod1rTLIdNPE2NY7TTYSg"/>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L97rqBy.4aN_jrVqsudAsw"/>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phRWmRDp2yVRMkENGC3Ng"/>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NgmIYoM4c16mesBc7PRPpg"/>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7Q81u2YBeIkDLSwefH.c1A"/>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uuDmDv3OKxCOF7BzXs8kGg"/>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RP6_H8Yfkr7pbILUiYAbbQ"/>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QRh7PlMRbRkvj1SW3qAhcg"/>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L2PKgvsnQzvwhWkvrZspsQ"/>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68jzeh46Y5BMmJRWf1s4X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FuAAtOvIqYTf307oEI1k7Q"/>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B4McHHB8G0VghkvoJBmPrg"/>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gZNDdq4OXBWtwOnwmsF.Fw"/>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otFVpDP8lAVXXrFlnhw4VQ"/>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O9ryvuXFwkey31IJWZAHKA"/>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ogUWgHjzCaYSXaocQIky7w"/>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e68hgAQVYl.GqDn18g3_2Q"/>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bOFC.A1K5YswaGIyU_0_Sg"/>
</p:tagLst>
</file>

<file path=ppt/tags/tag867.xml><?xml version="1.0" encoding="utf-8"?>
<p:tagLst xmlns:a="http://schemas.openxmlformats.org/drawingml/2006/main" xmlns:r="http://schemas.openxmlformats.org/officeDocument/2006/relationships" xmlns:p="http://schemas.openxmlformats.org/presentationml/2006/main">
  <p:tag name="BTFPLAYOUTENABLED" val="0"/>
  <p:tag name="BTFPLAYOUTCOLUMNS" val="2"/>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9.xml><?xml version="1.0" encoding="utf-8"?>
<p:tagLst xmlns:a="http://schemas.openxmlformats.org/drawingml/2006/main" xmlns:r="http://schemas.openxmlformats.org/officeDocument/2006/relationships" xmlns:p="http://schemas.openxmlformats.org/presentationml/2006/main">
  <p:tag name="BTFPLAYOUTENABLED" val="1"/>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TIupQz3NfbO4mKJCBOLYhQ"/>
</p:tagLst>
</file>

<file path=ppt/tags/tag870.xml><?xml version="1.0" encoding="utf-8"?>
<p:tagLst xmlns:a="http://schemas.openxmlformats.org/drawingml/2006/main" xmlns:r="http://schemas.openxmlformats.org/officeDocument/2006/relationships" xmlns:p="http://schemas.openxmlformats.org/presentationml/2006/main">
  <p:tag name="BTFPLAYOUTENABLED" val="1"/>
</p:tagLst>
</file>

<file path=ppt/tags/tag871.xml><?xml version="1.0" encoding="utf-8"?>
<p:tagLst xmlns:a="http://schemas.openxmlformats.org/drawingml/2006/main" xmlns:r="http://schemas.openxmlformats.org/officeDocument/2006/relationships" xmlns:p="http://schemas.openxmlformats.org/presentationml/2006/main">
  <p:tag name="BTFPLAYOUTENABLED" val="1"/>
</p:tagLst>
</file>

<file path=ppt/tags/tag872.xml><?xml version="1.0" encoding="utf-8"?>
<p:tagLst xmlns:a="http://schemas.openxmlformats.org/drawingml/2006/main" xmlns:r="http://schemas.openxmlformats.org/officeDocument/2006/relationships" xmlns:p="http://schemas.openxmlformats.org/presentationml/2006/main">
  <p:tag name="BTFPLAYOUTENABLED" val="1"/>
</p:tagLst>
</file>

<file path=ppt/tags/tag873.xml><?xml version="1.0" encoding="utf-8"?>
<p:tagLst xmlns:a="http://schemas.openxmlformats.org/drawingml/2006/main" xmlns:r="http://schemas.openxmlformats.org/officeDocument/2006/relationships" xmlns:p="http://schemas.openxmlformats.org/presentationml/2006/main">
  <p:tag name="BTFPLAYOUTENABLED" val="1"/>
</p:tagLst>
</file>

<file path=ppt/tags/tag874.xml><?xml version="1.0" encoding="utf-8"?>
<p:tagLst xmlns:a="http://schemas.openxmlformats.org/drawingml/2006/main" xmlns:r="http://schemas.openxmlformats.org/officeDocument/2006/relationships" xmlns:p="http://schemas.openxmlformats.org/presentationml/2006/main">
  <p:tag name="BTFPLAYOUTENABLED" val="1"/>
</p:tagLst>
</file>

<file path=ppt/tags/tag875.xml><?xml version="1.0" encoding="utf-8"?>
<p:tagLst xmlns:a="http://schemas.openxmlformats.org/drawingml/2006/main" xmlns:r="http://schemas.openxmlformats.org/officeDocument/2006/relationships" xmlns:p="http://schemas.openxmlformats.org/presentationml/2006/main">
  <p:tag name="BTFPLAYOUTCOLUMNS" val="3"/>
  <p:tag name="BTFPLAYOUTENABLED" val="0"/>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0m2HjCv7NFJcWiuvcuAgCQ"/>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diL9pw1KlsqAXccG6RXGlg"/>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d2FXpF2DBQPY1v2TSDJJ1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NTz5BzrrrUzzpIPBnR1Eow"/>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XWg2_yXOlRtWH_0k4EjFIQ"/>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kL.SqTIjppXZmYOgUcRwhw"/>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7OqM5fHg9dAl3yAUfH4Iug"/>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vzti5u_agPTe98G0MmtKHw"/>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3pBMfRSUE3QUAw_2jR.oGw"/>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FeEZ61ktUXq9N3sdypCS7w"/>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GjVagCtGYDRj5RFNrt5fDw"/>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x9fsmyi7806Kn5aE2g5RHg"/>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5XswDdcQ5UqE3e4QmgEfCA"/>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v_JiJjXD.3jNfDTLlHsra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jLMG55c9itf.vmYG5kX9rA"/>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eqHmjgmqYcQ2JfWkEwlP0Q"/>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SxJBMn73B5HOfLETaxww6Q"/>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z43KxuKLYkvc1Vjqup6CXQ"/>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5ktFW2JU1MLdq3dqn8bCSA"/>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YM68BQFRHz2Gp6Db8xtYZQ"/>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VPcUSu6NjWTjK_XVmh_d9w"/>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nZEu8zMSQg.czayxLnar3w"/>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euNIIzPAuCJTcbB.Tg2ISw"/>
</p:tagLst>
</file>

<file path=ppt/tags/tag898.xml><?xml version="1.0" encoding="utf-8"?>
<p:tagLst xmlns:a="http://schemas.openxmlformats.org/drawingml/2006/main" xmlns:r="http://schemas.openxmlformats.org/officeDocument/2006/relationships" xmlns:p="http://schemas.openxmlformats.org/presentationml/2006/main">
  <p:tag name="BTFPLAYOUTENABLED" val="1"/>
</p:tagLst>
</file>

<file path=ppt/tags/tag899.xml><?xml version="1.0" encoding="utf-8"?>
<p:tagLst xmlns:a="http://schemas.openxmlformats.org/drawingml/2006/main" xmlns:r="http://schemas.openxmlformats.org/officeDocument/2006/relationships" xmlns:p="http://schemas.openxmlformats.org/presentationml/2006/main">
  <p:tag name="BTFPLAYOUTENABLED" val="1"/>
</p:tagLst>
</file>

<file path=ppt/tags/tag9.xml><?xml version="1.0" encoding="utf-8"?>
<p:tagLst xmlns:a="http://schemas.openxmlformats.org/drawingml/2006/main" xmlns:r="http://schemas.openxmlformats.org/officeDocument/2006/relationships" xmlns:p="http://schemas.openxmlformats.org/presentationml/2006/main">
  <p:tag name="MM_SLIDE_TYPE" val="6"/>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P41YIsvdIf_dQk6eNxeBTQ"/>
</p:tagLst>
</file>

<file path=ppt/tags/tag900.xml><?xml version="1.0" encoding="utf-8"?>
<p:tagLst xmlns:a="http://schemas.openxmlformats.org/drawingml/2006/main" xmlns:r="http://schemas.openxmlformats.org/officeDocument/2006/relationships" xmlns:p="http://schemas.openxmlformats.org/presentationml/2006/main">
  <p:tag name="BTFPLAYOUTCOLUMNS" val="4"/>
  <p:tag name="BTFPLAYOUTENABLED" val="0"/>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Ew5cDqN0_UmOap0.K_5fhg"/>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5v_G21Ezt84MsLsVNkn9Bw"/>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zhDSiL66JEIhiYBpZ5kO7w"/>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dYNcYFXcAP.o59zFRyQQMQ"/>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0n3LWZmjEdBHWQBO3vikVg"/>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40ssQUrUbFfzegY3gnjYDA"/>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2EaRCrPUWCN_Dm8TDRw4MA"/>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1wO7H6UL8Pq_0y9SSmJpn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NQ1TiBQjcXyWrdBwhVBJug"/>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j9.9Bx9apcMgOvP8QY4hhQ"/>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9B4MnfliXmdXaJeAR1NAQg"/>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sMHWd1VpLl6UDqWXTJ547g"/>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nEDplidi2ZCAy5U66.FUyQ"/>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iCPCGGVol4ojoO3TxvwgmQ"/>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6Ym.js7ECFAggwqTD5TJMg"/>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22mIveK8k.TT0eucsjdlvw"/>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siWQ1vFffYj9AELh0SNUGg"/>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EGelC0.3qwkUVXwKpvoXDg"/>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Zhn_nPZ.A0LzlawxhcK2b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pxBtsva_JjWW_3YXJ2CTtQ"/>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gZr45yzfvwF91zERLyTIqQ"/>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Rv0LTs2UjaMGNOYHZYA.zQ"/>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l4gVaDcbnnWU1chuXkZH0Q"/>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LfRTs2Pn7HXC7JlBng4i1Q"/>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tEPe5_Zt4K6SLLrIFi9dYw"/>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w0t96IpYNCeJHUQ7xKdw3Q"/>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NvZJyX3Ynr0LI3g7xLydtA"/>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OGJQ_K5VJyDfJKyaf1Qm8A"/>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GOKsGm_lelZvtZ_wbAdKAg"/>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K8uB2ee5lKit1ut63I3V0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Pls9DPLa6qiDPyds4yuccw"/>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G6vMBUtsV9SIO4AxNi9qig"/>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UdfERsuvqla5DXh1CGSYFg"/>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eKjO0HQf5Hqiu6RA.DEAjg"/>
</p:tagLst>
</file>

<file path=ppt/tags/tag933.xml><?xml version="1.0" encoding="utf-8"?>
<p:tagLst xmlns:a="http://schemas.openxmlformats.org/drawingml/2006/main" xmlns:r="http://schemas.openxmlformats.org/officeDocument/2006/relationships" xmlns:p="http://schemas.openxmlformats.org/presentationml/2006/main">
  <p:tag name="BTFPLAYOUTENABLED" val="1"/>
</p:tagLst>
</file>

<file path=ppt/tags/tag934.xml><?xml version="1.0" encoding="utf-8"?>
<p:tagLst xmlns:a="http://schemas.openxmlformats.org/drawingml/2006/main" xmlns:r="http://schemas.openxmlformats.org/officeDocument/2006/relationships" xmlns:p="http://schemas.openxmlformats.org/presentationml/2006/main">
  <p:tag name="BTFPLAYOUTCOLUMNS" val="7"/>
  <p:tag name="BTFPLAYOUTENABLED" val="1"/>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6.xml><?xml version="1.0" encoding="utf-8"?>
<p:tagLst xmlns:a="http://schemas.openxmlformats.org/drawingml/2006/main" xmlns:r="http://schemas.openxmlformats.org/officeDocument/2006/relationships" xmlns:p="http://schemas.openxmlformats.org/presentationml/2006/main">
  <p:tag name="BTFPLAYOUTENABLED" val="1"/>
</p:tagLst>
</file>

<file path=ppt/tags/tag937.xml><?xml version="1.0" encoding="utf-8"?>
<p:tagLst xmlns:a="http://schemas.openxmlformats.org/drawingml/2006/main" xmlns:r="http://schemas.openxmlformats.org/officeDocument/2006/relationships" xmlns:p="http://schemas.openxmlformats.org/presentationml/2006/main">
  <p:tag name="BTFPLAYOUTENABLED" val="0"/>
  <p:tag name="BTFPLAYOUTCOLUMNS" val="3"/>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9.xml><?xml version="1.0" encoding="utf-8"?>
<p:tagLst xmlns:a="http://schemas.openxmlformats.org/drawingml/2006/main" xmlns:r="http://schemas.openxmlformats.org/officeDocument/2006/relationships" xmlns:p="http://schemas.openxmlformats.org/presentationml/2006/main">
  <p:tag name="BTFPLAYOUTENABLED" val="1"/>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sM9YCz9AbSL6tMd_vzmV0w"/>
</p:tagLst>
</file>

<file path=ppt/tags/tag940.xml><?xml version="1.0" encoding="utf-8"?>
<p:tagLst xmlns:a="http://schemas.openxmlformats.org/drawingml/2006/main" xmlns:r="http://schemas.openxmlformats.org/officeDocument/2006/relationships" xmlns:p="http://schemas.openxmlformats.org/presentationml/2006/main">
  <p:tag name="BTFPLAYOUTENABLED" val="1"/>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Fh1ZO161E_ECpeummE.SKg"/>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W0wIVv14NHhPoZLlJ81EEA"/>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nRKEothJ6lR59ZWzNRz7sw"/>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9h08tlzYUx59g5poJ.UC9w"/>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5HT1wzeB4abn8zoEVz6hPg"/>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IpT87NMs3eRMzhkm4PMqZQ"/>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klBY0mOyzQrLREmPXdXCSQ"/>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8Nod1rTLIdNPE2NY7TTYSg"/>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L97rqBy.4aN_jrVqsudAs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JNvCVp1Ni3QTRPl0Z2Kcpw"/>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phRWmRDp2yVRMkENGC3Ng"/>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uloSs3jjJ6nCqrCZG_C81w"/>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bWzl_JEQD2qLil85J.0n.Q"/>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e68hgAQVYl.GqDn18g3_2Q"/>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L2PKgvsnQzvwhWkvrZspsQ"/>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68jzeh46Y5BMmJRWf1s4XA"/>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B4McHHB8G0VghkvoJBmPrg"/>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gZNDdq4OXBWtwOnwmsF.Fw"/>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otFVpDP8lAVXXrFlnhw4VQ"/>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bOFC.A1K5YswaGIyU_0_S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3B3jE_qF7UKJ_SLGFERI5Q"/>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uuDmDv3OKxCOF7BzXs8kGg"/>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RP6_H8Yfkr7pbILUiYAbbQ"/>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O9ryvuXFwkey31IJWZAHKA"/>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ogUWgHjzCaYSXaocQIky7w"/>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QRh7PlMRbRkvj1SW3qAhcg"/>
</p:tagLst>
</file>

<file path=ppt/tags/tag965.xml><?xml version="1.0" encoding="utf-8"?>
<p:tagLst xmlns:a="http://schemas.openxmlformats.org/drawingml/2006/main" xmlns:r="http://schemas.openxmlformats.org/officeDocument/2006/relationships" xmlns:p="http://schemas.openxmlformats.org/presentationml/2006/main">
  <p:tag name="BTFPLAYOUTENABLED" val="0"/>
  <p:tag name="BTFPLAYOUTCOLUMNS" val="3"/>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7.xml><?xml version="1.0" encoding="utf-8"?>
<p:tagLst xmlns:a="http://schemas.openxmlformats.org/drawingml/2006/main" xmlns:r="http://schemas.openxmlformats.org/officeDocument/2006/relationships" xmlns:p="http://schemas.openxmlformats.org/presentationml/2006/main">
  <p:tag name="BTFPLAYOUTENABLED" val="1"/>
</p:tagLst>
</file>

<file path=ppt/tags/tag968.xml><?xml version="1.0" encoding="utf-8"?>
<p:tagLst xmlns:a="http://schemas.openxmlformats.org/drawingml/2006/main" xmlns:r="http://schemas.openxmlformats.org/officeDocument/2006/relationships" xmlns:p="http://schemas.openxmlformats.org/presentationml/2006/main">
  <p:tag name="BTFPLAYOUTENABLED" val="1"/>
</p:tagLst>
</file>

<file path=ppt/tags/tag969.xml><?xml version="1.0" encoding="utf-8"?>
<p:tagLst xmlns:a="http://schemas.openxmlformats.org/drawingml/2006/main" xmlns:r="http://schemas.openxmlformats.org/officeDocument/2006/relationships" xmlns:p="http://schemas.openxmlformats.org/presentationml/2006/main">
  <p:tag name="BTFPLAYOUTENABLED" val="0"/>
  <p:tag name="BTFPLAYOUTCOLUMNS" val="3"/>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IXn0aKtsJNuhb1.KoinLZw"/>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1.xml><?xml version="1.0" encoding="utf-8"?>
<p:tagLst xmlns:a="http://schemas.openxmlformats.org/drawingml/2006/main" xmlns:r="http://schemas.openxmlformats.org/officeDocument/2006/relationships" xmlns:p="http://schemas.openxmlformats.org/presentationml/2006/main">
  <p:tag name="BTFPLAYOUTENABLED" val="1"/>
</p:tagLst>
</file>

<file path=ppt/tags/tag972.xml><?xml version="1.0" encoding="utf-8"?>
<p:tagLst xmlns:a="http://schemas.openxmlformats.org/drawingml/2006/main" xmlns:r="http://schemas.openxmlformats.org/officeDocument/2006/relationships" xmlns:p="http://schemas.openxmlformats.org/presentationml/2006/main">
  <p:tag name="BTFPLAYOUTENABLED" val="1"/>
</p:tagLst>
</file>

<file path=ppt/tags/tag973.xml><?xml version="1.0" encoding="utf-8"?>
<p:tagLst xmlns:a="http://schemas.openxmlformats.org/drawingml/2006/main" xmlns:r="http://schemas.openxmlformats.org/officeDocument/2006/relationships" xmlns:p="http://schemas.openxmlformats.org/presentationml/2006/main">
  <p:tag name="BTFPLAYOUTENABLED" val="1"/>
</p:tagLst>
</file>

<file path=ppt/tags/tag974.xml><?xml version="1.0" encoding="utf-8"?>
<p:tagLst xmlns:a="http://schemas.openxmlformats.org/drawingml/2006/main" xmlns:r="http://schemas.openxmlformats.org/officeDocument/2006/relationships" xmlns:p="http://schemas.openxmlformats.org/presentationml/2006/main">
  <p:tag name="BTFPLAYOUTENABLED" val="1"/>
</p:tagLst>
</file>

<file path=ppt/tags/tag975.xml><?xml version="1.0" encoding="utf-8"?>
<p:tagLst xmlns:a="http://schemas.openxmlformats.org/drawingml/2006/main" xmlns:r="http://schemas.openxmlformats.org/officeDocument/2006/relationships" xmlns:p="http://schemas.openxmlformats.org/presentationml/2006/main">
  <p:tag name="BTFPLAYOUTENABLED" val="1"/>
</p:tagLst>
</file>

<file path=ppt/tags/tag976.xml><?xml version="1.0" encoding="utf-8"?>
<p:tagLst xmlns:a="http://schemas.openxmlformats.org/drawingml/2006/main" xmlns:r="http://schemas.openxmlformats.org/officeDocument/2006/relationships" xmlns:p="http://schemas.openxmlformats.org/presentationml/2006/main">
  <p:tag name="BTFPLAYOUTENABLED" val="1"/>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040OhG4zX2LzboR5X.REaQ"/>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YJ5nORGZTze0bB8Kq2p.Yw"/>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tfTOKtT9lH_msY.HFflHLE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mTqlc8yj9SFDzayAMPYGgQ"/>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GjSHgbpdDlCHBqlXtFnFpw"/>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XDCtCyEBAPvvRbo3ngxzcw"/>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1BYPkBn20DM84nnosujDlw"/>
</p:tagLst>
</file>

<file path=ppt/tags/tag983.xml><?xml version="1.0" encoding="utf-8"?>
<p:tagLst xmlns:a="http://schemas.openxmlformats.org/drawingml/2006/main" xmlns:r="http://schemas.openxmlformats.org/officeDocument/2006/relationships" xmlns:p="http://schemas.openxmlformats.org/presentationml/2006/main">
  <p:tag name="BTFPLAYOUTENABLED" val="1"/>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5.xml><?xml version="1.0" encoding="utf-8"?>
<p:tagLst xmlns:a="http://schemas.openxmlformats.org/drawingml/2006/main" xmlns:r="http://schemas.openxmlformats.org/officeDocument/2006/relationships" xmlns:p="http://schemas.openxmlformats.org/presentationml/2006/main">
  <p:tag name="BTFPLAYOUTENABLED" val="1"/>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tnCaSDRoK_si.NCHgeLCJQQ"/>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tpsho.ofNTVLoZGBQzoMc8A"/>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8hHIGP_GyytmYkWSRo.o8g"/>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tFmyXSfjdSIITxRf90wJeh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4RTkW6Tt5wCiYMvLcWWyUg"/>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tbXyLPeVwxn.0Z2Cri8bWKg"/>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tq6TMNvX4XuQ4_GCfJp.xHQ"/>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QVLFIebTM9SXea8fcNXevQ"/>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pv19GtJivir1d.XCFuKWBw"/>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dsciU5AL2ySeOEXDKAlNHw"/>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bVAlV_rwBw.uI64Q.Ghx9w"/>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9s8N3cR9Mb1Le77My8KcEg"/>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rBXnUczmx38RsKGK7FYO.g"/>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t1mGVQL.JCPQdPFiWEReHYg"/>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USiHcbal1b_5nDwlqW5CNg"/>
</p:tagLst>
</file>

<file path=ppt/theme/theme1.xml><?xml version="1.0" encoding="utf-8"?>
<a:theme xmlns:a="http://schemas.openxmlformats.org/drawingml/2006/main" name="1_Bain Core">
  <a:themeElements>
    <a:clrScheme name="CBS Color Scheme">
      <a:dk1>
        <a:srgbClr val="000000"/>
      </a:dk1>
      <a:lt1>
        <a:srgbClr val="FFFFFF"/>
      </a:lt1>
      <a:dk2>
        <a:srgbClr val="D6D6D6"/>
      </a:dk2>
      <a:lt2>
        <a:srgbClr val="5C5C5C"/>
      </a:lt2>
      <a:accent1>
        <a:srgbClr val="009BDB"/>
      </a:accent1>
      <a:accent2>
        <a:srgbClr val="002230"/>
      </a:accent2>
      <a:accent3>
        <a:srgbClr val="805BC9"/>
      </a:accent3>
      <a:accent4>
        <a:srgbClr val="A73DA7"/>
      </a:accent4>
      <a:accent5>
        <a:srgbClr val="D0227C"/>
      </a:accent5>
      <a:accent6>
        <a:srgbClr val="34A398"/>
      </a:accent6>
      <a:hlink>
        <a:srgbClr val="46647B"/>
      </a:hlink>
      <a:folHlink>
        <a:srgbClr val="7891A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marL="0" indent="0" algn="ctr">
          <a:buNone/>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cap="flat">
          <a:solidFill>
            <a:schemeClr val="tx1"/>
          </a:solidFill>
          <a:miter lim="800000"/>
          <a:tailEnd type="none" w="med" len="lg"/>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36000" tIns="36000" rIns="36000" bIns="36000" rtlCol="0">
        <a:spAutoFit/>
      </a:bodyPr>
      <a:lstStyle>
        <a:defPPr marL="0" indent="0">
          <a:buNone/>
          <a:defRPr sz="1600" dirty="0" err="1" smtClean="0"/>
        </a:defPPr>
      </a:lstStyle>
    </a:txDef>
  </a:objectDefaults>
  <a:extraClrSchemeLst/>
  <a:extLst>
    <a:ext uri="{05A4C25C-085E-4340-85A3-A5531E510DB2}">
      <thm15:themeFamily xmlns:thm15="http://schemas.microsoft.com/office/thememl/2012/main" name="Bain Core On Screen Show (16_9).potx" id="{BF16324A-100D-43A3-989B-06855AF3057C}" vid="{05E5CB01-ABF8-49A0-9EED-8A582D469C1C}"/>
    </a:ext>
  </a:extLst>
</a:theme>
</file>

<file path=ppt/theme/theme2.xml><?xml version="1.0" encoding="utf-8"?>
<a:theme xmlns:a="http://schemas.openxmlformats.org/drawingml/2006/main" name="4_Bain Core">
  <a:themeElements>
    <a:clrScheme name="CBS Color Scheme">
      <a:dk1>
        <a:srgbClr val="000000"/>
      </a:dk1>
      <a:lt1>
        <a:srgbClr val="FFFFFF"/>
      </a:lt1>
      <a:dk2>
        <a:srgbClr val="D6D6D6"/>
      </a:dk2>
      <a:lt2>
        <a:srgbClr val="5C5C5C"/>
      </a:lt2>
      <a:accent1>
        <a:srgbClr val="009BDB"/>
      </a:accent1>
      <a:accent2>
        <a:srgbClr val="002230"/>
      </a:accent2>
      <a:accent3>
        <a:srgbClr val="805BC9"/>
      </a:accent3>
      <a:accent4>
        <a:srgbClr val="A73DA7"/>
      </a:accent4>
      <a:accent5>
        <a:srgbClr val="D0227C"/>
      </a:accent5>
      <a:accent6>
        <a:srgbClr val="34A398"/>
      </a:accent6>
      <a:hlink>
        <a:srgbClr val="46647B"/>
      </a:hlink>
      <a:folHlink>
        <a:srgbClr val="7891A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marL="0" indent="0" algn="ctr">
          <a:buNone/>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cap="flat">
          <a:solidFill>
            <a:schemeClr val="tx1"/>
          </a:solidFill>
          <a:miter lim="800000"/>
          <a:tailEnd type="none" w="med" len="lg"/>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36000" tIns="36000" rIns="36000" bIns="36000" rtlCol="0">
        <a:spAutoFit/>
      </a:bodyPr>
      <a:lstStyle>
        <a:defPPr marL="0" indent="0">
          <a:buNone/>
          <a:defRPr sz="1600" dirty="0" err="1" smtClean="0"/>
        </a:defPPr>
      </a:lstStyle>
    </a:txDef>
  </a:objectDefaults>
  <a:extraClrSchemeLst/>
  <a:extLst>
    <a:ext uri="{05A4C25C-085E-4340-85A3-A5531E510DB2}">
      <thm15:themeFamily xmlns:thm15="http://schemas.microsoft.com/office/thememl/2012/main" name="Bain Core On Screen Show (16_9).potx" id="{BF16324A-100D-43A3-989B-06855AF3057C}" vid="{05E5CB01-ABF8-49A0-9EED-8A582D469C1C}"/>
    </a:ext>
  </a:extLst>
</a:theme>
</file>

<file path=ppt/theme/theme3.xml><?xml version="1.0" encoding="utf-8"?>
<a:theme xmlns:a="http://schemas.openxmlformats.org/drawingml/2006/main" name="3_Bain Core">
  <a:themeElements>
    <a:clrScheme name="CBS Color Scheme">
      <a:dk1>
        <a:srgbClr val="000000"/>
      </a:dk1>
      <a:lt1>
        <a:srgbClr val="FFFFFF"/>
      </a:lt1>
      <a:dk2>
        <a:srgbClr val="D6D6D6"/>
      </a:dk2>
      <a:lt2>
        <a:srgbClr val="5C5C5C"/>
      </a:lt2>
      <a:accent1>
        <a:srgbClr val="009BDB"/>
      </a:accent1>
      <a:accent2>
        <a:srgbClr val="002230"/>
      </a:accent2>
      <a:accent3>
        <a:srgbClr val="805BC9"/>
      </a:accent3>
      <a:accent4>
        <a:srgbClr val="A73DA7"/>
      </a:accent4>
      <a:accent5>
        <a:srgbClr val="D0227C"/>
      </a:accent5>
      <a:accent6>
        <a:srgbClr val="34A398"/>
      </a:accent6>
      <a:hlink>
        <a:srgbClr val="46647B"/>
      </a:hlink>
      <a:folHlink>
        <a:srgbClr val="7891A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marL="0" indent="0" algn="ctr">
          <a:buNone/>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cap="flat">
          <a:solidFill>
            <a:schemeClr val="tx1"/>
          </a:solidFill>
          <a:miter lim="800000"/>
          <a:tailEnd type="none" w="med" len="lg"/>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36000" tIns="36000" rIns="36000" bIns="36000" rtlCol="0">
        <a:spAutoFit/>
      </a:bodyPr>
      <a:lstStyle>
        <a:defPPr marL="0" indent="0">
          <a:buNone/>
          <a:defRPr sz="1600" dirty="0" err="1" smtClean="0"/>
        </a:defPPr>
      </a:lstStyle>
    </a:txDef>
  </a:objectDefaults>
  <a:extraClrSchemeLst/>
  <a:extLst>
    <a:ext uri="{05A4C25C-085E-4340-85A3-A5531E510DB2}">
      <thm15:themeFamily xmlns:thm15="http://schemas.microsoft.com/office/thememl/2012/main" name="Bain Core On Screen Show (16_9).potx" id="{BF16324A-100D-43A3-989B-06855AF3057C}" vid="{05E5CB01-ABF8-49A0-9EED-8A582D469C1C}"/>
    </a:ext>
  </a:extLst>
</a:theme>
</file>

<file path=ppt/theme/theme4.xml><?xml version="1.0" encoding="utf-8"?>
<a:theme xmlns:a="http://schemas.openxmlformats.org/drawingml/2006/main" name="5_Bain Core">
  <a:themeElements>
    <a:clrScheme name="CBS Color Scheme">
      <a:dk1>
        <a:srgbClr val="000000"/>
      </a:dk1>
      <a:lt1>
        <a:srgbClr val="FFFFFF"/>
      </a:lt1>
      <a:dk2>
        <a:srgbClr val="D6D6D6"/>
      </a:dk2>
      <a:lt2>
        <a:srgbClr val="5C5C5C"/>
      </a:lt2>
      <a:accent1>
        <a:srgbClr val="009BDB"/>
      </a:accent1>
      <a:accent2>
        <a:srgbClr val="002230"/>
      </a:accent2>
      <a:accent3>
        <a:srgbClr val="805BC9"/>
      </a:accent3>
      <a:accent4>
        <a:srgbClr val="A73DA7"/>
      </a:accent4>
      <a:accent5>
        <a:srgbClr val="D0227C"/>
      </a:accent5>
      <a:accent6>
        <a:srgbClr val="34A398"/>
      </a:accent6>
      <a:hlink>
        <a:srgbClr val="46647B"/>
      </a:hlink>
      <a:folHlink>
        <a:srgbClr val="7891A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marL="0" indent="0" algn="ctr">
          <a:buNone/>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cap="flat">
          <a:solidFill>
            <a:schemeClr val="tx1"/>
          </a:solidFill>
          <a:miter lim="800000"/>
          <a:tailEnd type="none" w="med" len="lg"/>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36000" tIns="36000" rIns="36000" bIns="36000" rtlCol="0">
        <a:spAutoFit/>
      </a:bodyPr>
      <a:lstStyle>
        <a:defPPr marL="0" indent="0">
          <a:buNone/>
          <a:defRPr sz="1600" dirty="0" err="1" smtClean="0"/>
        </a:defPPr>
      </a:lstStyle>
    </a:txDef>
  </a:objectDefaults>
  <a:extraClrSchemeLst/>
  <a:extLst>
    <a:ext uri="{05A4C25C-085E-4340-85A3-A5531E510DB2}">
      <thm15:themeFamily xmlns:thm15="http://schemas.microsoft.com/office/thememl/2012/main" name="Bain Core On Screen Show (16_9).potx" id="{BF16324A-100D-43A3-989B-06855AF3057C}" vid="{05E5CB01-ABF8-49A0-9EED-8A582D469C1C}"/>
    </a:ext>
  </a:extLst>
</a:theme>
</file>

<file path=ppt/theme/theme5.xml><?xml version="1.0" encoding="utf-8"?>
<a:theme xmlns:a="http://schemas.openxmlformats.org/drawingml/2006/main" name="CKI Content Slides">
  <a:themeElements>
    <a:clrScheme name="CKI Colors">
      <a:dk1>
        <a:srgbClr val="000000"/>
      </a:dk1>
      <a:lt1>
        <a:srgbClr val="FFFFFF"/>
      </a:lt1>
      <a:dk2>
        <a:srgbClr val="D6D6D6"/>
      </a:dk2>
      <a:lt2>
        <a:srgbClr val="5C5C5C"/>
      </a:lt2>
      <a:accent1>
        <a:srgbClr val="009BDB"/>
      </a:accent1>
      <a:accent2>
        <a:srgbClr val="002230"/>
      </a:accent2>
      <a:accent3>
        <a:srgbClr val="805BC9"/>
      </a:accent3>
      <a:accent4>
        <a:srgbClr val="A73DA7"/>
      </a:accent4>
      <a:accent5>
        <a:srgbClr val="D0227C"/>
      </a:accent5>
      <a:accent6>
        <a:srgbClr val="34A398"/>
      </a:accent6>
      <a:hlink>
        <a:srgbClr val="46647B"/>
      </a:hlink>
      <a:folHlink>
        <a:srgbClr val="7891A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marL="0" indent="0" algn="ctr">
          <a:buNone/>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cap="flat">
          <a:solidFill>
            <a:schemeClr val="tx1"/>
          </a:solidFill>
          <a:miter lim="800000"/>
          <a:tailEnd type="none" w="med" len="lg"/>
        </a:ln>
      </a:spPr>
      <a:bodyPr/>
      <a:lstStyle/>
      <a:style>
        <a:lnRef idx="1">
          <a:schemeClr val="accent1"/>
        </a:lnRef>
        <a:fillRef idx="0">
          <a:schemeClr val="accent1"/>
        </a:fillRef>
        <a:effectRef idx="0">
          <a:schemeClr val="accent1"/>
        </a:effectRef>
        <a:fontRef idx="minor">
          <a:schemeClr val="tx1"/>
        </a:fontRef>
      </a:style>
    </a:lnDef>
    <a:txDef>
      <a:spPr bwMode="gray">
        <a:solidFill>
          <a:srgbClr val="E3E8EE"/>
        </a:solidFill>
      </a:spPr>
      <a:bodyPr wrap="square" lIns="137160" tIns="137160" rIns="274320" bIns="137160" rtlCol="0">
        <a:spAutoFit/>
      </a:bodyPr>
      <a:lstStyle>
        <a:defPPr marL="0" indent="0" algn="l">
          <a:spcBef>
            <a:spcPts val="600"/>
          </a:spcBef>
          <a:spcAft>
            <a:spcPts val="600"/>
          </a:spcAft>
          <a:buNone/>
          <a:defRPr sz="1250" b="1" dirty="0"/>
        </a:defPPr>
      </a:lstStyle>
    </a:txDef>
  </a:objectDefaults>
  <a:extraClrSchemeLst/>
  <a:extLst>
    <a:ext uri="{05A4C25C-085E-4340-85A3-A5531E510DB2}">
      <thm15:themeFamily xmlns:thm15="http://schemas.microsoft.com/office/thememl/2012/main" name="Presentation5" id="{552FB8AB-7F07-FA4E-97B5-5E4E55068087}" vid="{3C1BA196-4AFA-7C4A-A37A-B56360990548}"/>
    </a:ext>
  </a:extLst>
</a:theme>
</file>

<file path=ppt/theme/theme6.xml><?xml version="1.0" encoding="utf-8"?>
<a:theme xmlns:a="http://schemas.openxmlformats.org/drawingml/2006/main" name="8_Bain Core">
  <a:themeElements>
    <a:clrScheme name="CBS Color Scheme">
      <a:dk1>
        <a:srgbClr val="000000"/>
      </a:dk1>
      <a:lt1>
        <a:srgbClr val="FFFFFF"/>
      </a:lt1>
      <a:dk2>
        <a:srgbClr val="D6D6D6"/>
      </a:dk2>
      <a:lt2>
        <a:srgbClr val="5C5C5C"/>
      </a:lt2>
      <a:accent1>
        <a:srgbClr val="009BDB"/>
      </a:accent1>
      <a:accent2>
        <a:srgbClr val="002230"/>
      </a:accent2>
      <a:accent3>
        <a:srgbClr val="805BC9"/>
      </a:accent3>
      <a:accent4>
        <a:srgbClr val="A73DA7"/>
      </a:accent4>
      <a:accent5>
        <a:srgbClr val="D0227C"/>
      </a:accent5>
      <a:accent6>
        <a:srgbClr val="34A398"/>
      </a:accent6>
      <a:hlink>
        <a:srgbClr val="46647B"/>
      </a:hlink>
      <a:folHlink>
        <a:srgbClr val="7891A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marL="0" indent="0" algn="ctr">
          <a:buNone/>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cap="flat">
          <a:solidFill>
            <a:schemeClr val="tx1"/>
          </a:solidFill>
          <a:miter lim="800000"/>
          <a:tailEnd type="none" w="med" len="lg"/>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36000" tIns="36000" rIns="36000" bIns="36000" rtlCol="0">
        <a:spAutoFit/>
      </a:bodyPr>
      <a:lstStyle>
        <a:defPPr marL="0" indent="0">
          <a:buNone/>
          <a:defRPr sz="1600" dirty="0" err="1" smtClean="0"/>
        </a:defPPr>
      </a:lstStyle>
    </a:txDef>
  </a:objectDefaults>
  <a:extraClrSchemeLst/>
  <a:extLst>
    <a:ext uri="{05A4C25C-085E-4340-85A3-A5531E510DB2}">
      <thm15:themeFamily xmlns:thm15="http://schemas.microsoft.com/office/thememl/2012/main" name="Bain Core On Screen Show (16_9).potx" id="{BF16324A-100D-43A3-989B-06855AF3057C}" vid="{05E5CB01-ABF8-49A0-9EED-8A582D469C1C}"/>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18052</TotalTime>
  <Words>30211</Words>
  <Application>Microsoft Office PowerPoint</Application>
  <PresentationFormat>Widescreen</PresentationFormat>
  <Paragraphs>3206</Paragraphs>
  <Slides>98</Slides>
  <Notes>85</Notes>
  <HiddenSlides>0</HiddenSlides>
  <MMClips>0</MMClips>
  <ScaleCrop>false</ScaleCrop>
  <HeadingPairs>
    <vt:vector size="8" baseType="variant">
      <vt:variant>
        <vt:lpstr>Fonts Used</vt:lpstr>
      </vt:variant>
      <vt:variant>
        <vt:i4>13</vt:i4>
      </vt:variant>
      <vt:variant>
        <vt:lpstr>Theme</vt:lpstr>
      </vt:variant>
      <vt:variant>
        <vt:i4>6</vt:i4>
      </vt:variant>
      <vt:variant>
        <vt:lpstr>Embedded OLE Servers</vt:lpstr>
      </vt:variant>
      <vt:variant>
        <vt:i4>1</vt:i4>
      </vt:variant>
      <vt:variant>
        <vt:lpstr>Slide Titles</vt:lpstr>
      </vt:variant>
      <vt:variant>
        <vt:i4>98</vt:i4>
      </vt:variant>
    </vt:vector>
  </HeadingPairs>
  <TitlesOfParts>
    <vt:vector size="118" baseType="lpstr">
      <vt:lpstr>Aptos</vt:lpstr>
      <vt:lpstr>Arial</vt:lpstr>
      <vt:lpstr>Arial (Body)</vt:lpstr>
      <vt:lpstr>Arial,Sans-Serif</vt:lpstr>
      <vt:lpstr>Calibri</vt:lpstr>
      <vt:lpstr>Courier New</vt:lpstr>
      <vt:lpstr>Courier New,monospace</vt:lpstr>
      <vt:lpstr>Helvetica</vt:lpstr>
      <vt:lpstr>Inter</vt:lpstr>
      <vt:lpstr>System Font Regular</vt:lpstr>
      <vt:lpstr>Times</vt:lpstr>
      <vt:lpstr>Times New Roman</vt:lpstr>
      <vt:lpstr>Trebuchet MS</vt:lpstr>
      <vt:lpstr>1_Bain Core</vt:lpstr>
      <vt:lpstr>4_Bain Core</vt:lpstr>
      <vt:lpstr>3_Bain Core</vt:lpstr>
      <vt:lpstr>5_Bain Core</vt:lpstr>
      <vt:lpstr>CKI Content Slides</vt:lpstr>
      <vt:lpstr>8_Bain Core</vt:lpstr>
      <vt:lpstr>think-cell Slide</vt:lpstr>
      <vt:lpstr>Capturing Carbon</vt:lpstr>
      <vt:lpstr>Capturing Carbon:  The Opportunity</vt:lpstr>
      <vt:lpstr>PowerPoint Presentation</vt:lpstr>
      <vt:lpstr>CCUS, a retroactive CO2 abatement lever, used for hard-to-abate emissions not addressed by renewable power and alternative fuels</vt:lpstr>
      <vt:lpstr>CCUS to play small role in energy sector abatement in net-zero scenarios (NZS) with widespread renewables adoption</vt:lpstr>
      <vt:lpstr>Two key categories of carbon management — point source and ambient — differ based on the origin and dispersal of emissions</vt:lpstr>
      <vt:lpstr>Carbon capture to play key role in abating the ~30% global GHG emissions from industrial sources through retrofitting</vt:lpstr>
      <vt:lpstr>Capturing carbon currently removes 0.1% of emissions per year;  NZE would require a 130x increase in total CO2 capture by 2050</vt:lpstr>
      <vt:lpstr>51 operational CCUS projects projected to reach ~440 Mt of global CO2 capacity by 2030 but still 60% behind 2050 net-zero emissions</vt:lpstr>
      <vt:lpstr>Current projects are concentrated in North America with density of  26 MtCO2 per year; growth is expected in Europe and APAC</vt:lpstr>
      <vt:lpstr>Top 5 facilities today comprise 56% of the current capture capacity, indicating concentrated and slow-to-deploy projects</vt:lpstr>
      <vt:lpstr>Government funding of CapEx required influences geographical dispersion of carbon capture facilities</vt:lpstr>
      <vt:lpstr>Carbon capture favors fuel transformation for 90% abatement and competitive costs over constrained heavy industry applications</vt:lpstr>
      <vt:lpstr>Industrial decarbonization costs vary 6x by sector; pure CO2 streams enable low-cost capture</vt:lpstr>
      <vt:lpstr>Cost premium of 10x separates temporary, nature-based solutions from permanent, engineered removal</vt:lpstr>
      <vt:lpstr>PowerPoint Presentation</vt:lpstr>
      <vt:lpstr>Closing gaps in investment, acceptance, and readiness is essential to scaling CCUS deployment globally</vt:lpstr>
      <vt:lpstr>Carbon Capture Technology</vt:lpstr>
      <vt:lpstr>PowerPoint Presentation</vt:lpstr>
      <vt:lpstr>CO2 capture value chain is comprised of CO2 sources, capture, transport, and storage or usage</vt:lpstr>
      <vt:lpstr>Carbon capture technologies can be classified by capture type, system design, technology used, and separation process</vt:lpstr>
      <vt:lpstr>Capital and operating costs of capturing carbon varies by industry, technology, and energy costs</vt:lpstr>
      <vt:lpstr>Pipelines are most cost-efficient option for high-volume CO₂ transport, though alternatives offer essential flexibility</vt:lpstr>
      <vt:lpstr>Coordinated expansion of onshore and offshore storage infrastructure required to meet rising CO2 storage needs</vt:lpstr>
      <vt:lpstr>Enhanced oil recovery is currently the only profitable application of captured CO2, offers minimal net climate benefit (1/2)</vt:lpstr>
      <vt:lpstr>Enhanced oil recovery is currently the only profitable application of captured CO2, offers minimal net climate benefit (2/2)</vt:lpstr>
      <vt:lpstr>PowerPoint Presentation</vt:lpstr>
      <vt:lpstr>Even when made with sequestered carbon, EOR delivers minimal net climate benefit and can promote increased oil production</vt:lpstr>
      <vt:lpstr>Technology Deep Dive</vt:lpstr>
      <vt:lpstr>Two key categories of carbon management — point source and ambient — differ based on the origin and dispersal of emissions</vt:lpstr>
      <vt:lpstr>Cement production may be the most promising industry for carbon capture application (1/2)</vt:lpstr>
      <vt:lpstr>Ammonia production considered another promising industry for carbon capture application (2/2)</vt:lpstr>
      <vt:lpstr>Cost is an overarching challenge of CO2 capture, with cost effectiveness the primary focus across industry sectors</vt:lpstr>
      <vt:lpstr>Iron and steel emissions expected to rise without intervention; future reduction scenarios require drastic cuts</vt:lpstr>
      <vt:lpstr>Carbon capture with potential to reduce steelmaking emissions by ~90% if scaled, comparable to green H2 and electrolysis</vt:lpstr>
      <vt:lpstr>Iron and steel carbon capture possible both pre- and post-combustion</vt:lpstr>
      <vt:lpstr>Iron and steel carbon capture can be implemented with BF-BOF or NG DRI-EAF</vt:lpstr>
      <vt:lpstr>Technological potential for iron and steel CCS exists but is not yet proven at scale</vt:lpstr>
      <vt:lpstr>Capture costs in iron and steel indicate $40-$159/ton CO2, though total CCUS cost is much higher and range from use of scrap</vt:lpstr>
      <vt:lpstr>Carbon capture for iron and steel continues to face economic hurdles, even with current credits </vt:lpstr>
      <vt:lpstr>Case study: ArcelorMittal, one of only two operational projects in the industry, uses LanzaTech to capture carbon-rich waste gases </vt:lpstr>
      <vt:lpstr>Cement emissions expected to rise dramatically absent scaling carbon abatement technology, particularly in China</vt:lpstr>
      <vt:lpstr>Carbon capture, utilization, and storage projected to abate cement sector emissions not abated by other technologies </vt:lpstr>
      <vt:lpstr>Despite policy uncertainty, a broad range of instruments have been implemented to decarbonize cement manufacturing</vt:lpstr>
      <vt:lpstr>Significant reduction in LCOC and stronger financial incentives key to achieving economically feasible cement CCUS projects</vt:lpstr>
      <vt:lpstr>Capturing carbon in the hard-to-abate cement industry done by retrofitting post-combustion technology</vt:lpstr>
      <vt:lpstr>Despite immense potential for GHG reduction in cement, CCUS remains untapped because results are largely unproven </vt:lpstr>
      <vt:lpstr>The cost of capturing carbon in the cement industry ranges from $60-$134 US$/ton</vt:lpstr>
      <vt:lpstr>Case study: Heidelberg Materials’ Norcem plant scheduled to have the largest CCS operation by 2025</vt:lpstr>
      <vt:lpstr>Freight transport emissions are high and only increasing; CCUS is a critical intermediary solution necessary to meet NZE scenarios</vt:lpstr>
      <vt:lpstr>Cost of capturing carbon in the freight transport industry is extremely high; current prototypes are at $769 per ton of CO2</vt:lpstr>
      <vt:lpstr>Shipping: Onboard carbon capture and storage (OCCS) decreases emissions significantly, suffers from cost and energy constraints</vt:lpstr>
      <vt:lpstr>Shipping: Chemical adsorption by amine scrubbing and advanced cryogenic carbon capture are most feasible</vt:lpstr>
      <vt:lpstr>Value Maritime’s Filtree OCCS system reduces emissions and extends the lifetime of ships, among many other incentives</vt:lpstr>
      <vt:lpstr>Trucking: Mobile CCS is currently in research stages, showing promising emissions reductions, but far from commercialization</vt:lpstr>
      <vt:lpstr>From grey to blue: How CCUS transforms hydrogen and ammonia production</vt:lpstr>
      <vt:lpstr>Scaling blue hydrogen and CCUS to enable near-term emission reductions</vt:lpstr>
      <vt:lpstr>SMR leads today, but ATR is gaining momentum with superior carbon capture efficiency</vt:lpstr>
      <vt:lpstr>Blue hydrogen expected to grow, but cost remains a major challenge to achieving net-zero emissions</vt:lpstr>
      <vt:lpstr>Blue H2 is financially attractive provided CCUS costs decrease and policy incentives continue</vt:lpstr>
      <vt:lpstr>Future of H2 within the energy transition to determine importance of CCUS technology within the industry</vt:lpstr>
      <vt:lpstr>Ammonia production enables more cost-effective carbon capture than standalone hydrogen</vt:lpstr>
      <vt:lpstr>Ammonia sustains agriculture but remains emissions intensive, requiring a shift to low-carbon supply</vt:lpstr>
      <vt:lpstr>Ammonia with CCUS generates net financial benefits of $40-$90 per ton CO2 on paper when tax credits are applied in the U.S.</vt:lpstr>
      <vt:lpstr>Blue ammonia's viability depends on stable policy, CCS infrastructure, and low-carbon mandates</vt:lpstr>
      <vt:lpstr>The two key categories of carbon management – point source and ambient – differ based on the origin and dispersal of emissions</vt:lpstr>
      <vt:lpstr>Of other carbon technologies, all of which remain nascent, mineralization may be most economical (1/2)</vt:lpstr>
      <vt:lpstr>Emerging carbon removal pathways remain early-stage with high cost uncertainty (2/2)</vt:lpstr>
      <vt:lpstr>Capturing carbon directly from the air is the most expensive method of carbon capture, at $100-$600 per ton</vt:lpstr>
      <vt:lpstr>Significant reduction in LCOC and financial incentives key to achieving economically feasible DAC projects</vt:lpstr>
      <vt:lpstr>Future technology developments expected to drive DAC LCOC to &lt;$300 per ton CO2 in 2030</vt:lpstr>
      <vt:lpstr>DAC leverages solid or liquid filtration technologies to extract CO2 from the atmosphere</vt:lpstr>
      <vt:lpstr>S-DAC leads current market due to its modularity, while L-DAC expected to lead in the future due to its scalability </vt:lpstr>
      <vt:lpstr>Despite the potential for negative carbon emission, technology not yet proven at commercial scale</vt:lpstr>
      <vt:lpstr>Iceland and U.S. are key hubs for DAC, capitalizing on geothermal energy and natural gas reserves</vt:lpstr>
      <vt:lpstr>Case study: Project Mammoth paved the way for future DAC cost reduction, 10-20% reduction in CapEx per ton of CO2 capture </vt:lpstr>
      <vt:lpstr>Case study: Project Cypress set a standard for large-scale CCS, tackling the technical, operational challenges of an early adopter</vt:lpstr>
      <vt:lpstr>CCUS Policy</vt:lpstr>
      <vt:lpstr>PowerPoint Presentation</vt:lpstr>
      <vt:lpstr>Diverging policies in the U.S., EU, and UK have shaped distinct CCUS investment climates and emission reduction pathways</vt:lpstr>
      <vt:lpstr>Canada, China, and Australia adopt distinct CCUS policies shaping deployment and abatement potential</vt:lpstr>
      <vt:lpstr>Since 2022, U.S. IRA accelerated CC adoption, enabling large-scale emission reduction and positioning the U.S. as a climate tech leader</vt:lpstr>
      <vt:lpstr>One Big Beautiful Bill Act brings both opportunities and challenges for the U.S. carbon capture industry</vt:lpstr>
      <vt:lpstr>EU dedicating €2B of funding to reach 50 MtCO2 annual capture and storage by 2030 and 450 million captured p.a. by 2050</vt:lpstr>
      <vt:lpstr>UK is slowly streamlining government incentives to create the market environment needed to accelerate carbon capture adoption</vt:lpstr>
      <vt:lpstr>Canada leverages federal and provincial policies for carbon capture, but economic viability remains a key hindrance in scalability</vt:lpstr>
      <vt:lpstr>Alberta Carbon Capture Incentive Program (ACCIP) provides incentive to accelerate CCUS capital development through grants</vt:lpstr>
      <vt:lpstr>China leverages national policies, large-scale demonstration projects, and source-sink matching to achieve carbon neutrality</vt:lpstr>
      <vt:lpstr>Australia leverages targeted funding, legislative action, and resource mapping to drive carbon capture adoption</vt:lpstr>
      <vt:lpstr>Scaling CCUS requires coordinated action across technology development, policy support, infrastructure build-out, and market creation</vt:lpstr>
      <vt:lpstr>CKI Carbon Capture Team</vt:lpstr>
      <vt:lpstr>Appendix</vt:lpstr>
      <vt:lpstr>Component-level cost modeling enables precise CCUS cost projections by 2035</vt:lpstr>
      <vt:lpstr>Analyzing technology-specific cost data informs strategic investment for industrial decarbonization</vt:lpstr>
      <vt:lpstr>CCUS costs span 40x range with capture driving 75% of total system costs while transport offers greatest scale economies</vt:lpstr>
      <vt:lpstr>CCUS faces a key imbalance, as transport and storage are ready but 70% of capture tech is still in demonstration</vt:lpstr>
      <vt:lpstr>Glossary (1/2)</vt:lpstr>
      <vt:lpstr>Glossary (2/2)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order to achieve NZE by 2050, utility-scale storage is essential</dc:title>
  <dc:creator>David Trey Foye</dc:creator>
  <cp:lastModifiedBy>Wagner, Gernot</cp:lastModifiedBy>
  <cp:revision>139</cp:revision>
  <dcterms:created xsi:type="dcterms:W3CDTF">2024-07-17T14:54:18Z</dcterms:created>
  <dcterms:modified xsi:type="dcterms:W3CDTF">2025-11-10T21:09:41Z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0d5c4f4-7a29-4385-b7a5-afbe2154ae6f_Enabled">
    <vt:lpwstr>true</vt:lpwstr>
  </property>
  <property fmtid="{D5CDD505-2E9C-101B-9397-08002B2CF9AE}" pid="3" name="MSIP_Label_b0d5c4f4-7a29-4385-b7a5-afbe2154ae6f_SetDate">
    <vt:lpwstr>2025-01-29T02:03:50Z</vt:lpwstr>
  </property>
  <property fmtid="{D5CDD505-2E9C-101B-9397-08002B2CF9AE}" pid="4" name="MSIP_Label_b0d5c4f4-7a29-4385-b7a5-afbe2154ae6f_Method">
    <vt:lpwstr>Standard</vt:lpwstr>
  </property>
  <property fmtid="{D5CDD505-2E9C-101B-9397-08002B2CF9AE}" pid="5" name="MSIP_Label_b0d5c4f4-7a29-4385-b7a5-afbe2154ae6f_Name">
    <vt:lpwstr>Confidential</vt:lpwstr>
  </property>
  <property fmtid="{D5CDD505-2E9C-101B-9397-08002B2CF9AE}" pid="6" name="MSIP_Label_b0d5c4f4-7a29-4385-b7a5-afbe2154ae6f_SiteId">
    <vt:lpwstr>2dfb2f0b-4d21-4268-9559-72926144c918</vt:lpwstr>
  </property>
  <property fmtid="{D5CDD505-2E9C-101B-9397-08002B2CF9AE}" pid="7" name="MSIP_Label_b0d5c4f4-7a29-4385-b7a5-afbe2154ae6f_ActionId">
    <vt:lpwstr>d99b6f00-eaf9-41ff-b498-da3dcdc5f633</vt:lpwstr>
  </property>
  <property fmtid="{D5CDD505-2E9C-101B-9397-08002B2CF9AE}" pid="8" name="MSIP_Label_b0d5c4f4-7a29-4385-b7a5-afbe2154ae6f_ContentBits">
    <vt:lpwstr>0</vt:lpwstr>
  </property>
</Properties>
</file>