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4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6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7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charts/chart4.xml" ContentType="application/vnd.openxmlformats-officedocument.drawingml.chart+xml"/>
  <Override PartName="/ppt/tags/tag146.xml" ContentType="application/vnd.openxmlformats-officedocument.presentationml.tags+xml"/>
  <Override PartName="/ppt/notesSlides/notesSlide8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9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tags/tag292.xml" ContentType="application/vnd.openxmlformats-officedocument.presentationml.tags+xml"/>
  <Override PartName="/ppt/notesSlides/notesSlide15.xml" ContentType="application/vnd.openxmlformats-officedocument.presentationml.notesSlide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notesSlides/notesSlide16.xml" ContentType="application/vnd.openxmlformats-officedocument.presentationml.notesSlide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notesSlides/notesSlide17.xml" ContentType="application/vnd.openxmlformats-officedocument.presentationml.notesSlide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18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notesSlides/notesSlide25.xml" ContentType="application/vnd.openxmlformats-officedocument.presentationml.notesSlide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21.xml" ContentType="application/vnd.openxmlformats-officedocument.drawingml.chart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notesSlides/notesSlide27.xml" ContentType="application/vnd.openxmlformats-officedocument.presentationml.notesSlide+xml"/>
  <Override PartName="/ppt/tags/tag540.xml" ContentType="application/vnd.openxmlformats-officedocument.presentationml.tags+xml"/>
  <Override PartName="/ppt/notesSlides/notesSlide28.xml" ContentType="application/vnd.openxmlformats-officedocument.presentationml.notesSlide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notesSlides/notesSlide29.xml" ContentType="application/vnd.openxmlformats-officedocument.presentationml.notesSlide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notesSlides/notesSlide30.xml" ContentType="application/vnd.openxmlformats-officedocument.presentationml.notesSlide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notesSlides/notesSlide31.xml" ContentType="application/vnd.openxmlformats-officedocument.presentationml.notesSlide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notesSlides/notesSlide32.xml" ContentType="application/vnd.openxmlformats-officedocument.presentationml.notesSlide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22.xml" ContentType="application/vnd.openxmlformats-officedocument.drawingml.chart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notesSlides/notesSlide34.xml" ContentType="application/vnd.openxmlformats-officedocument.presentationml.notesSlide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notesSlides/notesSlide35.xml" ContentType="application/vnd.openxmlformats-officedocument.presentationml.notesSlide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notesSlides/notesSlide36.xml" ContentType="application/vnd.openxmlformats-officedocument.presentationml.notesSlide+xml"/>
  <Override PartName="/ppt/charts/chart23.xml" ContentType="application/vnd.openxmlformats-officedocument.drawingml.chart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notesSlides/notesSlide37.xml" ContentType="application/vnd.openxmlformats-officedocument.presentationml.notesSlide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0" r:id="rId2"/>
    <p:sldId id="481" r:id="rId3"/>
    <p:sldId id="678" r:id="rId4"/>
    <p:sldId id="720" r:id="rId5"/>
    <p:sldId id="679" r:id="rId6"/>
    <p:sldId id="721" r:id="rId7"/>
    <p:sldId id="741" r:id="rId8"/>
    <p:sldId id="700" r:id="rId9"/>
    <p:sldId id="929" r:id="rId10"/>
    <p:sldId id="685" r:id="rId11"/>
    <p:sldId id="588" r:id="rId12"/>
    <p:sldId id="590" r:id="rId13"/>
    <p:sldId id="703" r:id="rId14"/>
    <p:sldId id="704" r:id="rId15"/>
    <p:sldId id="589" r:id="rId16"/>
    <p:sldId id="931" r:id="rId17"/>
    <p:sldId id="676" r:id="rId18"/>
    <p:sldId id="934" r:id="rId19"/>
    <p:sldId id="935" r:id="rId20"/>
    <p:sldId id="723" r:id="rId21"/>
    <p:sldId id="726" r:id="rId22"/>
    <p:sldId id="598" r:id="rId23"/>
    <p:sldId id="683" r:id="rId24"/>
    <p:sldId id="738" r:id="rId25"/>
    <p:sldId id="739" r:id="rId26"/>
    <p:sldId id="932" r:id="rId27"/>
    <p:sldId id="936" r:id="rId28"/>
    <p:sldId id="604" r:id="rId29"/>
    <p:sldId id="930" r:id="rId30"/>
    <p:sldId id="677" r:id="rId31"/>
    <p:sldId id="606" r:id="rId32"/>
    <p:sldId id="938" r:id="rId33"/>
    <p:sldId id="737" r:id="rId34"/>
    <p:sldId id="926" r:id="rId35"/>
    <p:sldId id="927" r:id="rId36"/>
    <p:sldId id="928" r:id="rId37"/>
    <p:sldId id="734" r:id="rId38"/>
    <p:sldId id="933" r:id="rId39"/>
    <p:sldId id="354" r:id="rId40"/>
    <p:sldId id="371" r:id="rId41"/>
  </p:sldIdLst>
  <p:sldSz cx="12192000" cy="6858000"/>
  <p:notesSz cx="6797675" cy="9926638"/>
  <p:custDataLst>
    <p:tags r:id="rId43"/>
  </p:custDataLst>
  <p:defaultTextStyle>
    <a:defPPr>
      <a:defRPr lang="en-US"/>
    </a:defPPr>
    <a:lvl1pPr marL="177800" indent="-177800" algn="l" defTabSz="711200" rtl="0" eaLnBrk="1" latinLnBrk="0" hangingPunct="1">
      <a:spcBef>
        <a:spcPts val="1200"/>
      </a:spcBef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5334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7112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8890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0668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12446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14224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16002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B5C0BD64-621B-4FB0-97F8-19F47ADA14AB}">
          <p14:sldIdLst>
            <p14:sldId id="260"/>
          </p14:sldIdLst>
        </p14:section>
        <p14:section name="H2 Sector Overview" id="{75614BBB-AA8D-47E5-B27B-CB6EBA560C89}">
          <p14:sldIdLst>
            <p14:sldId id="481"/>
            <p14:sldId id="678"/>
            <p14:sldId id="720"/>
            <p14:sldId id="679"/>
            <p14:sldId id="721"/>
            <p14:sldId id="741"/>
            <p14:sldId id="700"/>
          </p14:sldIdLst>
        </p14:section>
        <p14:section name="Technology and Financials" id="{BB213AC8-56B6-45EA-A1C3-EE4464B89979}">
          <p14:sldIdLst>
            <p14:sldId id="929"/>
            <p14:sldId id="685"/>
            <p14:sldId id="588"/>
            <p14:sldId id="590"/>
            <p14:sldId id="703"/>
            <p14:sldId id="704"/>
            <p14:sldId id="589"/>
          </p14:sldIdLst>
        </p14:section>
        <p14:section name="Industry Trends" id="{BB24D403-1213-4254-8C86-8F24C75ECB15}">
          <p14:sldIdLst>
            <p14:sldId id="931"/>
            <p14:sldId id="676"/>
            <p14:sldId id="934"/>
            <p14:sldId id="935"/>
            <p14:sldId id="723"/>
            <p14:sldId id="726"/>
            <p14:sldId id="598"/>
            <p14:sldId id="683"/>
            <p14:sldId id="738"/>
            <p14:sldId id="739"/>
            <p14:sldId id="932"/>
            <p14:sldId id="936"/>
            <p14:sldId id="604"/>
          </p14:sldIdLst>
        </p14:section>
        <p14:section name="Policy" id="{9DF4E921-1835-2745-A51C-65E7CE4E814B}">
          <p14:sldIdLst>
            <p14:sldId id="930"/>
            <p14:sldId id="677"/>
            <p14:sldId id="606"/>
            <p14:sldId id="938"/>
            <p14:sldId id="737"/>
            <p14:sldId id="926"/>
            <p14:sldId id="927"/>
            <p14:sldId id="928"/>
            <p14:sldId id="734"/>
          </p14:sldIdLst>
        </p14:section>
        <p14:section name="Team Profile" id="{E9199EFA-DA83-4EAE-BE3B-1CDF7E94C46A}">
          <p14:sldIdLst>
            <p14:sldId id="933"/>
          </p14:sldIdLst>
        </p14:section>
        <p14:section name="Appendix" id="{FE1532ED-8DFB-40E5-83E8-89D2F85DD0EE}">
          <p14:sldIdLst>
            <p14:sldId id="354"/>
            <p14:sldId id="3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C79707-7EA3-ABEC-AE18-FD3475BEF766}" name="backup.fsw@outlook.com" initials="" userId="21180ba46962e074" providerId="Windows Live"/>
  <p188:author id="{0075010A-C945-AD21-3E5D-022A6FF92A1F}" name="Monica Sambataro" initials="MS" userId="1dbdc88c86a000e4" providerId="Windows Live"/>
  <p188:author id="{6F5F790F-4A74-654A-E846-36F885764230}" name="Friedrich W" initials="FW" userId="459f914bb8710c61" providerId="Windows Live"/>
  <p188:author id="{4E83F72A-A820-85D8-7C91-77B82FFB551F}" name="gvf2104" initials="g" userId="S::gvf2104@adcu.columbia.edu::276671a7-d317-4bde-8747-a53bd0e4839c" providerId="AD"/>
  <p188:author id="{798A573D-804E-A2E5-28DE-DC84A8E4B213}" name="Riaz, Hassan" initials="HR" userId="S::hr2554@gsb.columbia.edu::53fa7933-5cba-479b-ba51-ee6fd024668b" providerId="AD"/>
  <p188:author id="{D3CECC4B-249E-F3CF-3EE4-B49AC7878613}" name="Gernot Wagner" initials="GW" userId="33ee3ac88b4c2f16" providerId="Windows Live"/>
  <p188:author id="{37D07563-1258-0685-3D45-440EFE00174E}" name="Ellie Valencia" initials="EV" userId="32zlrIcxSwveldAEIBdgAeyPP90ykS9wqW1qsoMkOPk=" providerId="None"/>
  <p188:author id="{B2A8C76C-E177-B3A7-67E7-8A5E60EE1D28}" name="Emma David Rabin Court" initials="EC" userId="eOmuOrH7aFM53dcqxir9gP2rePBIoynZz2bKUS/VYCM=" providerId="None"/>
  <p188:author id="{F830C279-7BD8-058E-2CA5-F72EFB30E693}" name="Picone,  Kyle" initials="KP" userId="S::kp2615@gsb.columbia.edu::b2f99201-e3c8-45f9-a46f-ffd2d7a20f6e" providerId="AD"/>
  <p188:author id="{B73E867C-63D9-3C25-B48D-4A1B2171DD0A}" name="Nadine Palmowski" initials="NP" userId="S::np2940@sipa.columbia.edu::025316cf-a974-443a-9a3e-a8f99a9fefae" providerId="AD"/>
  <p188:author id="{5A034CE6-0512-3647-39BA-554856A9C3D1}" name="Helen Kim" initials="HK" userId="n1H8ZmGiKeGHwzxt24x1V8SczUGaTjzTyag75aCzgnE=" providerId="None"/>
  <p188:author id="{4BB999E8-C215-EF46-8F9A-449D500B6214}" name="Court, Emma" initials="" userId="S::edc2153@gsb.columbia.edu::0d5d81d5-2c4b-44de-87e5-90683af99f8f" providerId="AD"/>
  <p188:author id="{A9B005EB-5525-8653-86DB-7FF7BDA9024F}" name="Gernot Wagner" initials="GW" userId="OVbcNIsJqkepRvkUnLynhQ7QrcHjvSyJJ8O9qHeWIMM=" providerId="None"/>
  <p188:author id="{473627F7-FFED-B4E5-2ABC-364988A1E192}" name="Friedrich Sayn-Wittgenstein" initials="FS" userId="S::fs2813@sipa.columbia.edu::a866d309-e566-42f2-a578-3026a55715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6F9"/>
    <a:srgbClr val="E3EAEE"/>
    <a:srgbClr val="88939C"/>
    <a:srgbClr val="89939C"/>
    <a:srgbClr val="FFEBE9"/>
    <a:srgbClr val="FFFFD8"/>
    <a:srgbClr val="FFFF00"/>
    <a:srgbClr val="FF0000"/>
    <a:srgbClr val="09A94C"/>
    <a:srgbClr val="F2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ABDAF-F184-4DC9-8AAE-AD0F609F820D}" v="3" dt="2024-11-22T03:24:55.909"/>
    <p1510:client id="{8D89FD1A-66E2-41F9-A5D2-C95BD3B0E79E}" v="14" dt="2024-11-21T18:30:03.547"/>
    <p1510:client id="{ACE85E82-EF56-4B5F-B648-BA86859DB05C}" v="5" dt="2024-11-22T04:47:10.247"/>
  </p1510:revLst>
</p1510:revInfo>
</file>

<file path=ppt/tableStyles.xml><?xml version="1.0" encoding="utf-8"?>
<a:tblStyleLst xmlns:a="http://schemas.openxmlformats.org/drawingml/2006/main" def="{2D5ABB26-0587-4C30-8999-92F81FD0307C}">
  <a:tblStyle styleId="{9D7B26C5-4107-4FEC-AEDC-1716B250A1EF}" styleName="Light Style 1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9525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chemeClr val="dk2"/>
          </a:solidFill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firstCol>
      <a:tcTxStyle b="on"/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accent3"/>
      </a:tcTxStyle>
      <a:tcStyle>
        <a:tcBdr>
          <a:bottom>
            <a:ln w="19050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0.xlsb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1.xlsb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4.xlsb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5.xlsb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6.xlsb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7.xlsb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8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9.xlsb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0.xlsb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1.xlsb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2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8E7-D143-8609-4C75D5C43BC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8E7-D143-8609-4C75D5C43BC0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E7-D143-8609-4C75D5C43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6412776412777"/>
          <c:y val="0.12776412776412777"/>
          <c:w val="0.74447174447174447"/>
          <c:h val="0.74447174447174447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943-49AF-9FB7-87270008B2FE}"/>
              </c:ext>
            </c:extLst>
          </c:dPt>
          <c:dPt>
            <c:idx val="1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943-49AF-9FB7-87270008B2FE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7943-49AF-9FB7-87270008B2FE}"/>
              </c:ext>
            </c:extLst>
          </c:dPt>
          <c:dPt>
            <c:idx val="3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943-49AF-9FB7-87270008B2FE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7943-49AF-9FB7-87270008B2FE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60</c:v>
                </c:pt>
                <c:pt idx="1">
                  <c:v>30</c:v>
                </c:pt>
                <c:pt idx="2">
                  <c:v>1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43-49AF-9FB7-87270008B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64965197215777"/>
          <c:y val="0.12064965197215777"/>
          <c:w val="0.75870069605568446"/>
          <c:h val="0.758700696055684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C1B-4D2A-B4D9-EF29AF81F070}"/>
              </c:ext>
            </c:extLst>
          </c:dPt>
          <c:dPt>
            <c:idx val="1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C1B-4D2A-B4D9-EF29AF81F07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7C1B-4D2A-B4D9-EF29AF81F070}"/>
              </c:ext>
            </c:extLst>
          </c:dPt>
          <c:dPt>
            <c:idx val="3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C1B-4D2A-B4D9-EF29AF81F070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7C1B-4D2A-B4D9-EF29AF81F070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60</c:v>
                </c:pt>
                <c:pt idx="1">
                  <c:v>30</c:v>
                </c:pt>
                <c:pt idx="2">
                  <c:v>1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1B-4D2A-B4D9-EF29AF81F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697266993693063E-2"/>
          <c:y val="4.8112509252405629E-2"/>
          <c:w val="0.89032936229852833"/>
          <c:h val="0.83345669874167283"/>
        </c:manualLayout>
      </c:layout>
      <c:scatterChart>
        <c:scatterStyle val="lineMarker"/>
        <c:varyColors val="0"/>
        <c:ser>
          <c:idx val="0"/>
          <c:order val="0"/>
          <c:spPr>
            <a:ln w="19050" cmpd="sng" algn="ctr">
              <a:solidFill>
                <a:srgbClr val="9DB1CF"/>
              </a:solidFill>
              <a:prstDash val="solid"/>
            </a:ln>
          </c:spPr>
          <c:marker>
            <c:symbol val="none"/>
          </c:marker>
          <c:xVal>
            <c:numRef>
              <c:f>Sheet1!$A$1:$K$1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xVal>
          <c:yVal>
            <c:numRef>
              <c:f>Sheet1!$A$2:$K$2</c:f>
              <c:numCache>
                <c:formatCode>General</c:formatCode>
                <c:ptCount val="11"/>
                <c:pt idx="0">
                  <c:v>100</c:v>
                </c:pt>
                <c:pt idx="1">
                  <c:v>80</c:v>
                </c:pt>
                <c:pt idx="2">
                  <c:v>70</c:v>
                </c:pt>
                <c:pt idx="3">
                  <c:v>60</c:v>
                </c:pt>
                <c:pt idx="4">
                  <c:v>50</c:v>
                </c:pt>
                <c:pt idx="5">
                  <c:v>40</c:v>
                </c:pt>
                <c:pt idx="6">
                  <c:v>35</c:v>
                </c:pt>
                <c:pt idx="7">
                  <c:v>30</c:v>
                </c:pt>
                <c:pt idx="8">
                  <c:v>28</c:v>
                </c:pt>
                <c:pt idx="9">
                  <c:v>24</c:v>
                </c:pt>
                <c:pt idx="10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DB-46B3-9396-A62C9C97583D}"/>
            </c:ext>
          </c:extLst>
        </c:ser>
        <c:ser>
          <c:idx val="1"/>
          <c:order val="1"/>
          <c:spPr>
            <a:ln w="19050" cmpd="sng" algn="ctr">
              <a:solidFill>
                <a:schemeClr val="accent5"/>
              </a:solidFill>
              <a:prstDash val="solid"/>
            </a:ln>
          </c:spPr>
          <c:marker>
            <c:symbol val="none"/>
          </c:marker>
          <c:xVal>
            <c:numRef>
              <c:f>Sheet1!$A$1:$K$1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xVal>
          <c:yVal>
            <c:numRef>
              <c:f>Sheet1!$A$3:$K$3</c:f>
              <c:numCache>
                <c:formatCode>General</c:formatCode>
                <c:ptCount val="11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80</c:v>
                </c:pt>
                <c:pt idx="4">
                  <c:v>75</c:v>
                </c:pt>
                <c:pt idx="5">
                  <c:v>70</c:v>
                </c:pt>
                <c:pt idx="6">
                  <c:v>63</c:v>
                </c:pt>
                <c:pt idx="7">
                  <c:v>60</c:v>
                </c:pt>
                <c:pt idx="8">
                  <c:v>58</c:v>
                </c:pt>
                <c:pt idx="9">
                  <c:v>52</c:v>
                </c:pt>
                <c:pt idx="10">
                  <c:v>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DB-46B3-9396-A62C9C97583D}"/>
            </c:ext>
          </c:extLst>
        </c:ser>
        <c:ser>
          <c:idx val="2"/>
          <c:order val="2"/>
          <c:spPr>
            <a:ln w="19050" cmpd="sng" algn="ctr">
              <a:solidFill>
                <a:schemeClr val="accent4"/>
              </a:solidFill>
              <a:prstDash val="solid"/>
            </a:ln>
          </c:spPr>
          <c:marker>
            <c:symbol val="none"/>
          </c:marker>
          <c:xVal>
            <c:numRef>
              <c:f>Sheet1!$A$1:$K$1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xVal>
          <c:yVal>
            <c:numRef>
              <c:f>Sheet1!$A$4:$K$4</c:f>
              <c:numCache>
                <c:formatCode>General</c:formatCode>
                <c:ptCount val="11"/>
                <c:pt idx="0">
                  <c:v>100</c:v>
                </c:pt>
                <c:pt idx="1">
                  <c:v>98</c:v>
                </c:pt>
                <c:pt idx="2">
                  <c:v>96</c:v>
                </c:pt>
                <c:pt idx="3">
                  <c:v>94</c:v>
                </c:pt>
                <c:pt idx="4">
                  <c:v>90</c:v>
                </c:pt>
                <c:pt idx="5">
                  <c:v>90</c:v>
                </c:pt>
                <c:pt idx="6">
                  <c:v>88</c:v>
                </c:pt>
                <c:pt idx="7">
                  <c:v>80</c:v>
                </c:pt>
                <c:pt idx="8">
                  <c:v>78</c:v>
                </c:pt>
                <c:pt idx="9">
                  <c:v>75</c:v>
                </c:pt>
                <c:pt idx="10">
                  <c:v>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CDB-46B3-9396-A62C9C97583D}"/>
            </c:ext>
          </c:extLst>
        </c:ser>
        <c:ser>
          <c:idx val="3"/>
          <c:order val="3"/>
          <c:spPr>
            <a:ln w="19050" cmpd="sng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Sheet1!$A$1:$K$1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xVal>
          <c:yVal>
            <c:numRef>
              <c:f>Sheet1!$A$5:$K$5</c:f>
              <c:numCache>
                <c:formatCode>General</c:formatCode>
                <c:ptCount val="11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65</c:v>
                </c:pt>
                <c:pt idx="5">
                  <c:v>60</c:v>
                </c:pt>
                <c:pt idx="6">
                  <c:v>50</c:v>
                </c:pt>
                <c:pt idx="7">
                  <c:v>45</c:v>
                </c:pt>
                <c:pt idx="8">
                  <c:v>40</c:v>
                </c:pt>
                <c:pt idx="9">
                  <c:v>38</c:v>
                </c:pt>
                <c:pt idx="10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CDB-46B3-9396-A62C9C97583D}"/>
            </c:ext>
          </c:extLst>
        </c:ser>
        <c:ser>
          <c:idx val="4"/>
          <c:order val="4"/>
          <c:spPr>
            <a:ln w="1905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Sheet1!$A$1:$K$1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xVal>
          <c:yVal>
            <c:numRef>
              <c:f>Sheet1!$A$6:$K$6</c:f>
              <c:numCache>
                <c:formatCode>General</c:formatCode>
                <c:ptCount val="11"/>
                <c:pt idx="0">
                  <c:v>100</c:v>
                </c:pt>
                <c:pt idx="1">
                  <c:v>95</c:v>
                </c:pt>
                <c:pt idx="2">
                  <c:v>85</c:v>
                </c:pt>
                <c:pt idx="3">
                  <c:v>80</c:v>
                </c:pt>
                <c:pt idx="4">
                  <c:v>75</c:v>
                </c:pt>
                <c:pt idx="5">
                  <c:v>70</c:v>
                </c:pt>
                <c:pt idx="6">
                  <c:v>65</c:v>
                </c:pt>
                <c:pt idx="7">
                  <c:v>60</c:v>
                </c:pt>
                <c:pt idx="8">
                  <c:v>58</c:v>
                </c:pt>
                <c:pt idx="9">
                  <c:v>55</c:v>
                </c:pt>
                <c:pt idx="10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CDB-46B3-9396-A62C9C97583D}"/>
            </c:ext>
          </c:extLst>
        </c:ser>
        <c:ser>
          <c:idx val="5"/>
          <c:order val="5"/>
          <c:spPr>
            <a:ln w="19050" cmpd="sng" algn="ctr">
              <a:solidFill>
                <a:schemeClr val="accent6"/>
              </a:solidFill>
              <a:prstDash val="solid"/>
            </a:ln>
          </c:spPr>
          <c:marker>
            <c:symbol val="none"/>
          </c:marker>
          <c:xVal>
            <c:numRef>
              <c:f>Sheet1!$A$1:$K$1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xVal>
          <c:yVal>
            <c:numRef>
              <c:f>Sheet1!$A$7:$K$7</c:f>
              <c:numCache>
                <c:formatCode>General</c:formatCode>
                <c:ptCount val="11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53</c:v>
                </c:pt>
                <c:pt idx="6">
                  <c:v>48</c:v>
                </c:pt>
                <c:pt idx="7">
                  <c:v>45</c:v>
                </c:pt>
                <c:pt idx="8">
                  <c:v>40</c:v>
                </c:pt>
                <c:pt idx="9">
                  <c:v>38</c:v>
                </c:pt>
                <c:pt idx="10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CDB-46B3-9396-A62C9C975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30"/>
          <c:min val="2020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"/>
        <c:crosses val="min"/>
        <c:crossBetween val="midCat"/>
        <c:majorUnit val="1"/>
      </c:valAx>
      <c:valAx>
        <c:axId val="5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903938520653213E-3"/>
          <c:y val="2.1567814184985483E-2"/>
          <c:w val="0.9800192122958693"/>
          <c:h val="0.9568643716300290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4</c:v>
                </c:pt>
                <c:pt idx="1">
                  <c:v>13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10-464F-A826-288AEB18D631}"/>
            </c:ext>
          </c:extLst>
        </c:ser>
        <c:ser>
          <c:idx val="1"/>
          <c:order val="1"/>
          <c:spPr>
            <a:solidFill>
              <a:schemeClr val="folHlink"/>
            </a:solidFill>
            <a:ln>
              <a:noFill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10-464F-A826-288AEB18D631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</c:spPr>
          <c:invertIfNegative val="0"/>
          <c:val>
            <c:numRef>
              <c:f>Sheet1!$A$3:$C$3</c:f>
              <c:numCache>
                <c:formatCode>General</c:formatCode>
                <c:ptCount val="3"/>
                <c:pt idx="0">
                  <c:v>9</c:v>
                </c:pt>
                <c:pt idx="1">
                  <c:v>35</c:v>
                </c:pt>
                <c:pt idx="2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10-464F-A826-288AEB18D631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</c:spPr>
          <c:invertIfNegative val="0"/>
          <c:val>
            <c:numRef>
              <c:f>Sheet1!$A$4:$C$4</c:f>
              <c:numCache>
                <c:formatCode>General</c:formatCode>
                <c:ptCount val="3"/>
                <c:pt idx="0">
                  <c:v>7</c:v>
                </c:pt>
                <c:pt idx="1">
                  <c:v>32</c:v>
                </c:pt>
                <c:pt idx="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10-464F-A826-288AEB18D631}"/>
            </c:ext>
          </c:extLst>
        </c:ser>
        <c:ser>
          <c:idx val="4"/>
          <c:order val="4"/>
          <c:spPr>
            <a:solidFill>
              <a:schemeClr val="accent3"/>
            </a:solidFill>
            <a:ln>
              <a:noFill/>
            </a:ln>
          </c:spPr>
          <c:invertIfNegative val="0"/>
          <c:val>
            <c:numRef>
              <c:f>Sheet1!$A$5:$C$5</c:f>
              <c:numCache>
                <c:formatCode>General</c:formatCode>
                <c:ptCount val="3"/>
                <c:pt idx="0">
                  <c:v>22</c:v>
                </c:pt>
                <c:pt idx="1">
                  <c:v>68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10-464F-A826-288AEB18D631}"/>
            </c:ext>
          </c:extLst>
        </c:ser>
        <c:ser>
          <c:idx val="5"/>
          <c:order val="5"/>
          <c:spPr>
            <a:solidFill>
              <a:schemeClr val="accent2"/>
            </a:solidFill>
            <a:ln>
              <a:noFill/>
            </a:ln>
          </c:spPr>
          <c:invertIfNegative val="0"/>
          <c:val>
            <c:numRef>
              <c:f>Sheet1!$A$6:$C$6</c:f>
              <c:numCache>
                <c:formatCode>General</c:formatCode>
                <c:ptCount val="3"/>
                <c:pt idx="0">
                  <c:v>4</c:v>
                </c:pt>
                <c:pt idx="1">
                  <c:v>22</c:v>
                </c:pt>
                <c:pt idx="2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10-464F-A826-288AEB18D631}"/>
            </c:ext>
          </c:extLst>
        </c:ser>
        <c:ser>
          <c:idx val="6"/>
          <c:order val="6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Sheet1!$A$7:$C$7</c:f>
              <c:numCache>
                <c:formatCode>General</c:formatCode>
                <c:ptCount val="3"/>
                <c:pt idx="0">
                  <c:v>11</c:v>
                </c:pt>
                <c:pt idx="1">
                  <c:v>60</c:v>
                </c:pt>
                <c:pt idx="2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10-464F-A826-288AEB18D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66833712"/>
        <c:axId val="1"/>
      </c:barChart>
      <c:catAx>
        <c:axId val="2668337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26683371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502617801047119E-2"/>
          <c:y val="1.9138755980861243E-2"/>
          <c:w val="0.91099476439790572"/>
          <c:h val="0.87817445712182551"/>
        </c:manualLayout>
      </c:layout>
      <c:scatterChart>
        <c:scatterStyle val="lineMarker"/>
        <c:varyColors val="0"/>
        <c:ser>
          <c:idx val="0"/>
          <c:order val="0"/>
          <c:spPr>
            <a:ln w="1905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Sheet1!$A$1:$D$1</c:f>
              <c:numCache>
                <c:formatCode>General</c:formatCode>
                <c:ptCount val="4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2050</c:v>
                </c:pt>
              </c:numCache>
            </c:numRef>
          </c:xVal>
          <c:yVal>
            <c:numRef>
              <c:f>Sheet1!$A$2:$D$2</c:f>
              <c:numCache>
                <c:formatCode>General</c:formatCode>
                <c:ptCount val="4"/>
                <c:pt idx="0">
                  <c:v>172</c:v>
                </c:pt>
                <c:pt idx="1">
                  <c:v>289.5</c:v>
                </c:pt>
                <c:pt idx="2">
                  <c:v>407</c:v>
                </c:pt>
                <c:pt idx="3">
                  <c:v>598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A2-1D49-BC3F-8806C1B0003F}"/>
            </c:ext>
          </c:extLst>
        </c:ser>
        <c:ser>
          <c:idx val="1"/>
          <c:order val="1"/>
          <c:spPr>
            <a:ln w="19050" cmpd="sng" algn="ctr">
              <a:solidFill>
                <a:schemeClr val="folHlink"/>
              </a:solidFill>
              <a:prstDash val="solid"/>
            </a:ln>
          </c:spPr>
          <c:marker>
            <c:symbol val="none"/>
          </c:marker>
          <c:xVal>
            <c:numRef>
              <c:f>Sheet1!$A$1:$D$1</c:f>
              <c:numCache>
                <c:formatCode>General</c:formatCode>
                <c:ptCount val="4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2050</c:v>
                </c:pt>
              </c:numCache>
            </c:numRef>
          </c:xVal>
          <c:yVal>
            <c:numRef>
              <c:f>Sheet1!$A$3:$D$3</c:f>
              <c:numCache>
                <c:formatCode>General</c:formatCode>
                <c:ptCount val="4"/>
                <c:pt idx="1">
                  <c:v>17.899999999999999</c:v>
                </c:pt>
                <c:pt idx="2">
                  <c:v>40.066666666666663</c:v>
                </c:pt>
                <c:pt idx="3">
                  <c:v>84.4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A2-1D49-BC3F-8806C1B0003F}"/>
            </c:ext>
          </c:extLst>
        </c:ser>
        <c:ser>
          <c:idx val="2"/>
          <c:order val="2"/>
          <c:spPr>
            <a:ln w="19050" cmpd="sng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Sheet1!$A$1:$D$1</c:f>
              <c:numCache>
                <c:formatCode>General</c:formatCode>
                <c:ptCount val="4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2050</c:v>
                </c:pt>
              </c:numCache>
            </c:numRef>
          </c:xVal>
          <c:yVal>
            <c:numRef>
              <c:f>Sheet1!$A$4:$D$4</c:f>
              <c:numCache>
                <c:formatCode>General</c:formatCode>
                <c:ptCount val="4"/>
                <c:pt idx="1">
                  <c:v>86.2</c:v>
                </c:pt>
                <c:pt idx="2">
                  <c:v>186.46666666666667</c:v>
                </c:pt>
                <c:pt idx="3">
                  <c:v>387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A2-1D49-BC3F-8806C1B0003F}"/>
            </c:ext>
          </c:extLst>
        </c:ser>
        <c:ser>
          <c:idx val="3"/>
          <c:order val="3"/>
          <c:spPr>
            <a:ln w="19050" cmpd="sng" algn="ctr">
              <a:solidFill>
                <a:schemeClr val="accent4"/>
              </a:solidFill>
              <a:prstDash val="solid"/>
            </a:ln>
          </c:spPr>
          <c:marker>
            <c:symbol val="none"/>
          </c:marker>
          <c:xVal>
            <c:numRef>
              <c:f>Sheet1!$A$1:$D$1</c:f>
              <c:numCache>
                <c:formatCode>General</c:formatCode>
                <c:ptCount val="4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2050</c:v>
                </c:pt>
              </c:numCache>
            </c:numRef>
          </c:xVal>
          <c:yVal>
            <c:numRef>
              <c:f>Sheet1!$A$5:$D$5</c:f>
              <c:numCache>
                <c:formatCode>General</c:formatCode>
                <c:ptCount val="4"/>
                <c:pt idx="0">
                  <c:v>37.5</c:v>
                </c:pt>
                <c:pt idx="1">
                  <c:v>122.7</c:v>
                </c:pt>
                <c:pt idx="2">
                  <c:v>207.9</c:v>
                </c:pt>
                <c:pt idx="3">
                  <c:v>436.17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A2-1D49-BC3F-8806C1B0003F}"/>
            </c:ext>
          </c:extLst>
        </c:ser>
        <c:ser>
          <c:idx val="4"/>
          <c:order val="4"/>
          <c:spPr>
            <a:ln w="19050" cmpd="sng" algn="ctr">
              <a:solidFill>
                <a:schemeClr val="accent5"/>
              </a:solidFill>
              <a:prstDash val="solid"/>
            </a:ln>
          </c:spPr>
          <c:marker>
            <c:symbol val="none"/>
          </c:marker>
          <c:xVal>
            <c:numRef>
              <c:f>Sheet1!$A$1:$D$1</c:f>
              <c:numCache>
                <c:formatCode>General</c:formatCode>
                <c:ptCount val="4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2050</c:v>
                </c:pt>
              </c:numCache>
            </c:numRef>
          </c:xVal>
          <c:yVal>
            <c:numRef>
              <c:f>Sheet1!$A$6:$D$6</c:f>
              <c:numCache>
                <c:formatCode>General</c:formatCode>
                <c:ptCount val="4"/>
                <c:pt idx="0">
                  <c:v>63</c:v>
                </c:pt>
                <c:pt idx="1">
                  <c:v>150</c:v>
                </c:pt>
                <c:pt idx="2">
                  <c:v>237</c:v>
                </c:pt>
                <c:pt idx="3">
                  <c:v>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3A2-1D49-BC3F-8806C1B0003F}"/>
            </c:ext>
          </c:extLst>
        </c:ser>
        <c:ser>
          <c:idx val="5"/>
          <c:order val="5"/>
          <c:spPr>
            <a:ln w="19050" cmpd="sng" algn="ctr">
              <a:solidFill>
                <a:schemeClr val="accent6"/>
              </a:solidFill>
              <a:prstDash val="solid"/>
            </a:ln>
          </c:spPr>
          <c:marker>
            <c:symbol val="none"/>
          </c:marker>
          <c:xVal>
            <c:numRef>
              <c:f>Sheet1!$A$1:$D$1</c:f>
              <c:numCache>
                <c:formatCode>General</c:formatCode>
                <c:ptCount val="4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2050</c:v>
                </c:pt>
              </c:numCache>
            </c:numRef>
          </c:xVal>
          <c:yVal>
            <c:numRef>
              <c:f>Sheet1!$A$7:$D$7</c:f>
              <c:numCache>
                <c:formatCode>General</c:formatCode>
                <c:ptCount val="4"/>
                <c:pt idx="0">
                  <c:v>125</c:v>
                </c:pt>
                <c:pt idx="1">
                  <c:v>224.5</c:v>
                </c:pt>
                <c:pt idx="2">
                  <c:v>324</c:v>
                </c:pt>
                <c:pt idx="3">
                  <c:v>523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3A2-1D49-BC3F-8806C1B0003F}"/>
            </c:ext>
          </c:extLst>
        </c:ser>
        <c:ser>
          <c:idx val="6"/>
          <c:order val="6"/>
          <c:spPr>
            <a:ln w="19050" cmpd="sng" algn="ctr">
              <a:solidFill>
                <a:schemeClr val="hlink"/>
              </a:solidFill>
              <a:prstDash val="solid"/>
            </a:ln>
          </c:spPr>
          <c:marker>
            <c:symbol val="none"/>
          </c:marker>
          <c:xVal>
            <c:numRef>
              <c:f>Sheet1!$A$1:$D$1</c:f>
              <c:numCache>
                <c:formatCode>General</c:formatCode>
                <c:ptCount val="4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2050</c:v>
                </c:pt>
              </c:numCache>
            </c:numRef>
          </c:xVal>
          <c:yVal>
            <c:numRef>
              <c:f>Sheet1!$A$8:$D$8</c:f>
              <c:numCache>
                <c:formatCode>General</c:formatCode>
                <c:ptCount val="4"/>
                <c:pt idx="0">
                  <c:v>25</c:v>
                </c:pt>
                <c:pt idx="1">
                  <c:v>32</c:v>
                </c:pt>
                <c:pt idx="2">
                  <c:v>85</c:v>
                </c:pt>
                <c:pt idx="3">
                  <c:v>210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3A2-1D49-BC3F-8806C1B00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50"/>
          <c:min val="2030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"/>
        <c:crosses val="min"/>
        <c:crossBetween val="midCat"/>
        <c:majorUnit val="5"/>
      </c:valAx>
      <c:valAx>
        <c:axId val="5"/>
        <c:scaling>
          <c:orientation val="minMax"/>
          <c:max val="59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015408320493066E-2"/>
          <c:y val="6.363636363636363E-2"/>
          <c:w val="0.97996918335901384"/>
          <c:h val="0.8727272727272726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C0C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206-D54F-ABF2-86E322F084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206-D54F-ABF2-86E322F0840A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206-D54F-ABF2-86E322F0840A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206-D54F-ABF2-86E322F0840A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206-D54F-ABF2-86E322F084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1.17</c:v>
                </c:pt>
                <c:pt idx="1">
                  <c:v>0.19</c:v>
                </c:pt>
                <c:pt idx="2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06-D54F-ABF2-86E322F0840A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8206-D54F-ABF2-86E322F0840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8206-D54F-ABF2-86E322F0840A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206-D54F-ABF2-86E322F0840A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206-D54F-ABF2-86E322F084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0.18999999999999995</c:v>
                </c:pt>
                <c:pt idx="1">
                  <c:v>8.0000000000000016E-2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06-D54F-ABF2-86E322F08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88420448"/>
        <c:axId val="1"/>
      </c:barChart>
      <c:catAx>
        <c:axId val="20884204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.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208842044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78313253012049E-2"/>
          <c:y val="7.8651685393258425E-2"/>
          <c:w val="0.96084337349397586"/>
          <c:h val="0.8426966292134830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A0A0A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2CF-9645-90BB-EDF5AC3E0E7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2CF-9645-90BB-EDF5AC3E0E7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72CF-9645-90BB-EDF5AC3E0E7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2CF-9645-90BB-EDF5AC3E0E7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72CF-9645-90BB-EDF5AC3E0E72}"/>
              </c:ext>
            </c:extLst>
          </c:dPt>
          <c:dLbls>
            <c:dLbl>
              <c:idx val="0"/>
              <c:layout>
                <c:manualLayout>
                  <c:x val="0"/>
                  <c:y val="-0.4185393258426966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2CF-9645-90BB-EDF5AC3E0E72}"/>
                </c:ext>
              </c:extLst>
            </c:dLbl>
            <c:dLbl>
              <c:idx val="1"/>
              <c:layout>
                <c:manualLayout>
                  <c:x val="0"/>
                  <c:y val="-0.1704119850187265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2CF-9645-90BB-EDF5AC3E0E72}"/>
                </c:ext>
              </c:extLst>
            </c:dLbl>
            <c:dLbl>
              <c:idx val="2"/>
              <c:layout>
                <c:manualLayout>
                  <c:x val="0"/>
                  <c:y val="-0.1282771535580524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2CF-9645-90BB-EDF5AC3E0E72}"/>
                </c:ext>
              </c:extLst>
            </c:dLbl>
            <c:dLbl>
              <c:idx val="5"/>
              <c:layout>
                <c:manualLayout>
                  <c:x val="0"/>
                  <c:y val="-0.1704119850187265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2CF-9645-90BB-EDF5AC3E0E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82</c:v>
                </c:pt>
                <c:pt idx="1">
                  <c:v>29</c:v>
                </c:pt>
                <c:pt idx="2">
                  <c:v>20</c:v>
                </c:pt>
                <c:pt idx="3">
                  <c:v>17</c:v>
                </c:pt>
                <c:pt idx="4">
                  <c:v>16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CF-9645-90BB-EDF5AC3E0E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48770863"/>
        <c:axId val="1"/>
      </c:barChart>
      <c:catAx>
        <c:axId val="19487708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9487708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78313253012049E-2"/>
          <c:y val="7.8651685393258425E-2"/>
          <c:w val="0.96084337349397586"/>
          <c:h val="0.8426966292134830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3074-E14C-BCEB-E12A11B500F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3074-E14C-BCEB-E12A11B500F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3074-E14C-BCEB-E12A11B500F6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3074-E14C-BCEB-E12A11B500F6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3074-E14C-BCEB-E12A11B500F6}"/>
              </c:ext>
            </c:extLst>
          </c:dPt>
          <c:dLbls>
            <c:dLbl>
              <c:idx val="1"/>
              <c:layout>
                <c:manualLayout>
                  <c:x val="0"/>
                  <c:y val="-0.226591760299625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3074-E14C-BCEB-E12A11B500F6}"/>
                </c:ext>
              </c:extLst>
            </c:dLbl>
            <c:dLbl>
              <c:idx val="2"/>
              <c:layout>
                <c:manualLayout>
                  <c:x val="0"/>
                  <c:y val="-0.2219101123595505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3074-E14C-BCEB-E12A11B500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58</c:v>
                </c:pt>
                <c:pt idx="1">
                  <c:v>41</c:v>
                </c:pt>
                <c:pt idx="2">
                  <c:v>40</c:v>
                </c:pt>
                <c:pt idx="3">
                  <c:v>26</c:v>
                </c:pt>
                <c:pt idx="4">
                  <c:v>17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74-E14C-BCEB-E12A11B50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98630688"/>
        <c:axId val="1"/>
      </c:barChart>
      <c:catAx>
        <c:axId val="199863068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998630688"/>
        <c:crosses val="min"/>
        <c:crossBetween val="between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93079584775087"/>
          <c:y val="0.17993079584775087"/>
          <c:w val="0.64013840830449831"/>
          <c:h val="0.64013840830449831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9CA-0247-9347-51D7A1A11AD0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9CA-0247-9347-51D7A1A11AD0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29CA-0247-9347-51D7A1A11AD0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9CA-0247-9347-51D7A1A11AD0}"/>
              </c:ext>
            </c:extLst>
          </c:dPt>
          <c:val>
            <c:numRef>
              <c:f>Sheet1!$A$1:$A$4</c:f>
              <c:numCache>
                <c:formatCode>General</c:formatCode>
                <c:ptCount val="4"/>
                <c:pt idx="0">
                  <c:v>50</c:v>
                </c:pt>
                <c:pt idx="1">
                  <c:v>35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CA-0247-9347-51D7A1A11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2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93079584775087"/>
          <c:y val="0.17993079584775087"/>
          <c:w val="0.64013840830449831"/>
          <c:h val="0.64013840830449831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1401-BE43-97C9-9E637E10064B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1401-BE43-97C9-9E637E10064B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1401-BE43-97C9-9E637E10064B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1401-BE43-97C9-9E637E10064B}"/>
              </c:ext>
            </c:extLst>
          </c:dPt>
          <c:val>
            <c:numRef>
              <c:f>Sheet1!$A$1:$A$4</c:f>
              <c:numCache>
                <c:formatCode>General</c:formatCode>
                <c:ptCount val="4"/>
                <c:pt idx="0">
                  <c:v>50</c:v>
                </c:pt>
                <c:pt idx="1">
                  <c:v>35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01-BE43-97C9-9E637E100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6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16E-2742-A127-607D6FEE21D1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816E-2742-A127-607D6FEE21D1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6E-2742-A127-607D6FEE2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93079584775087"/>
          <c:y val="0.17993079584775087"/>
          <c:w val="0.64013840830449831"/>
          <c:h val="0.64013840830449831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BDB5-0D4F-BE6D-109B16C793F1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DB5-0D4F-BE6D-109B16C793F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BDB5-0D4F-BE6D-109B16C793F1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DB5-0D4F-BE6D-109B16C793F1}"/>
              </c:ext>
            </c:extLst>
          </c:dPt>
          <c:val>
            <c:numRef>
              <c:f>Sheet1!$A$1:$A$4</c:f>
              <c:numCache>
                <c:formatCode>General</c:formatCode>
                <c:ptCount val="4"/>
                <c:pt idx="0">
                  <c:v>50</c:v>
                </c:pt>
                <c:pt idx="1">
                  <c:v>35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B5-0D4F-BE6D-109B16C79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2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139874739039668E-2"/>
          <c:y val="6.9941715237302249E-2"/>
          <c:w val="0.94572025052192066"/>
          <c:h val="0.860116569525395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1"/>
              <c:layout>
                <c:manualLayout>
                  <c:x val="0"/>
                  <c:y val="-8.784346378018317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3D7-4C34-99E0-01D48EFEE811}"/>
                </c:ext>
              </c:extLst>
            </c:dLbl>
            <c:dLbl>
              <c:idx val="2"/>
              <c:layout>
                <c:manualLayout>
                  <c:x val="0"/>
                  <c:y val="-0.1931723563696919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3D7-4C34-99E0-01D48EFEE811}"/>
                </c:ext>
              </c:extLst>
            </c:dLbl>
            <c:dLbl>
              <c:idx val="3"/>
              <c:layout>
                <c:manualLayout>
                  <c:x val="0"/>
                  <c:y val="-0.4225645295587011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3D7-4C34-99E0-01D48EFEE8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  <c:pt idx="2">
                  <c:v>17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D7-4C34-99E0-01D48EFEE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903248735"/>
        <c:axId val="1"/>
      </c:barChart>
      <c:catAx>
        <c:axId val="90324873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90324873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907487978016945E-2"/>
          <c:y val="5.5734190782422297E-2"/>
          <c:w val="0.97618502404396612"/>
          <c:h val="0.888531618435155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4C6C9C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20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3-4CC5-A41C-0BA7D4339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774556480"/>
        <c:axId val="1"/>
      </c:barChart>
      <c:catAx>
        <c:axId val="1774556480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8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745564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418952618453865E-2"/>
          <c:y val="2.0942408376963352E-2"/>
          <c:w val="0.93516209476309231"/>
          <c:h val="0.9581151832460732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80</c:v>
                </c:pt>
                <c:pt idx="1">
                  <c:v>45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6-4E70-A432-FD578AB1C968}"/>
            </c:ext>
          </c:extLst>
        </c:ser>
        <c:ser>
          <c:idx val="1"/>
          <c:order val="1"/>
          <c:spPr>
            <a:solidFill>
              <a:srgbClr val="89AF38"/>
            </a:solidFill>
            <a:ln>
              <a:noFill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63</c:v>
                </c:pt>
                <c:pt idx="1">
                  <c:v>237</c:v>
                </c:pt>
                <c:pt idx="2">
                  <c:v>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6-4E70-A432-FD578AB1C9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48034847"/>
        <c:axId val="1"/>
      </c:barChart>
      <c:catAx>
        <c:axId val="134803484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34803484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66A-054D-8615-4389BCC62A93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66A-054D-8615-4389BCC62A93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6A-054D-8615-4389BCC62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61932265686532E-2"/>
          <c:y val="2.5742574257425741E-2"/>
          <c:w val="0.90076135468626939"/>
          <c:h val="0.85742574257425741"/>
        </c:manualLayout>
      </c:layout>
      <c:scatterChart>
        <c:scatterStyle val="lineMarker"/>
        <c:varyColors val="0"/>
        <c:ser>
          <c:idx val="0"/>
          <c:order val="0"/>
          <c:spPr>
            <a:ln w="1905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Sheet1!$A$1:$I$1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xVal>
          <c:yVal>
            <c:numRef>
              <c:f>Sheet1!$A$2:$I$2</c:f>
              <c:numCache>
                <c:formatCode>General</c:formatCode>
                <c:ptCount val="9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E4-411B-BECE-0AE7F799087C}"/>
            </c:ext>
          </c:extLst>
        </c:ser>
        <c:ser>
          <c:idx val="1"/>
          <c:order val="1"/>
          <c:spPr>
            <a:ln w="19050" cmpd="sng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Sheet1!$A$1:$I$1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xVal>
          <c:yVal>
            <c:numRef>
              <c:f>Sheet1!$A$3:$I$3</c:f>
              <c:numCache>
                <c:formatCode>General</c:formatCode>
                <c:ptCount val="9"/>
                <c:pt idx="0">
                  <c:v>5</c:v>
                </c:pt>
                <c:pt idx="1">
                  <c:v>4.9000000000000004</c:v>
                </c:pt>
                <c:pt idx="2">
                  <c:v>4.9000000000000004</c:v>
                </c:pt>
                <c:pt idx="3">
                  <c:v>4.8</c:v>
                </c:pt>
                <c:pt idx="4">
                  <c:v>4.5999999999999996</c:v>
                </c:pt>
                <c:pt idx="5">
                  <c:v>4.5</c:v>
                </c:pt>
                <c:pt idx="6">
                  <c:v>4.4000000000000004</c:v>
                </c:pt>
                <c:pt idx="7">
                  <c:v>4.3</c:v>
                </c:pt>
                <c:pt idx="8">
                  <c:v>4.2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E4-411B-BECE-0AE7F799087C}"/>
            </c:ext>
          </c:extLst>
        </c:ser>
        <c:ser>
          <c:idx val="2"/>
          <c:order val="2"/>
          <c:spPr>
            <a:ln w="1905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Sheet1!$A$1:$I$1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xVal>
          <c:yVal>
            <c:numRef>
              <c:f>Sheet1!$A$4:$I$4</c:f>
              <c:numCache>
                <c:formatCode>General</c:formatCode>
                <c:ptCount val="9"/>
                <c:pt idx="0">
                  <c:v>4.5</c:v>
                </c:pt>
                <c:pt idx="1">
                  <c:v>4.25</c:v>
                </c:pt>
                <c:pt idx="2">
                  <c:v>4.0999999999999996</c:v>
                </c:pt>
                <c:pt idx="3">
                  <c:v>3.9</c:v>
                </c:pt>
                <c:pt idx="4">
                  <c:v>3.65</c:v>
                </c:pt>
                <c:pt idx="5">
                  <c:v>3.5</c:v>
                </c:pt>
                <c:pt idx="6">
                  <c:v>3.4</c:v>
                </c:pt>
                <c:pt idx="7">
                  <c:v>3.25</c:v>
                </c:pt>
                <c:pt idx="8">
                  <c:v>3.1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2E4-411B-BECE-0AE7F799087C}"/>
            </c:ext>
          </c:extLst>
        </c:ser>
        <c:ser>
          <c:idx val="3"/>
          <c:order val="3"/>
          <c:spPr>
            <a:ln w="19050" cmpd="sng" algn="ctr">
              <a:solidFill>
                <a:schemeClr val="accent6"/>
              </a:solidFill>
              <a:prstDash val="solid"/>
            </a:ln>
          </c:spPr>
          <c:marker>
            <c:symbol val="none"/>
          </c:marker>
          <c:xVal>
            <c:numRef>
              <c:f>Sheet1!$A$1:$I$1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xVal>
          <c:yVal>
            <c:numRef>
              <c:f>Sheet1!$A$5:$I$5</c:f>
              <c:numCache>
                <c:formatCode>General</c:formatCode>
                <c:ptCount val="9"/>
                <c:pt idx="0">
                  <c:v>2.5</c:v>
                </c:pt>
                <c:pt idx="1">
                  <c:v>2.25</c:v>
                </c:pt>
                <c:pt idx="2">
                  <c:v>2.15</c:v>
                </c:pt>
                <c:pt idx="3">
                  <c:v>2</c:v>
                </c:pt>
                <c:pt idx="4">
                  <c:v>1.75</c:v>
                </c:pt>
                <c:pt idx="5">
                  <c:v>1.5</c:v>
                </c:pt>
                <c:pt idx="6">
                  <c:v>1.25</c:v>
                </c:pt>
                <c:pt idx="7">
                  <c:v>1.1000000000000001</c:v>
                </c:pt>
                <c:pt idx="8">
                  <c:v>0.85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2E4-411B-BECE-0AE7F799087C}"/>
            </c:ext>
          </c:extLst>
        </c:ser>
        <c:ser>
          <c:idx val="4"/>
          <c:order val="4"/>
          <c:spPr>
            <a:ln w="19050" cmpd="sng" algn="ctr">
              <a:solidFill>
                <a:schemeClr val="tx2"/>
              </a:solidFill>
              <a:prstDash val="solid"/>
            </a:ln>
          </c:spPr>
          <c:marker>
            <c:symbol val="none"/>
          </c:marker>
          <c:xVal>
            <c:numRef>
              <c:f>Sheet1!$A$1:$I$1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xVal>
          <c:yVal>
            <c:numRef>
              <c:f>Sheet1!$A$6:$I$6</c:f>
              <c:numCache>
                <c:formatCode>General</c:formatCode>
                <c:ptCount val="9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2E4-411B-BECE-0AE7F7990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30"/>
          <c:min val="2022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"/>
        <c:crosses val="min"/>
        <c:crossBetween val="midCat"/>
        <c:majorUnit val="1"/>
      </c:valAx>
      <c:valAx>
        <c:axId val="5"/>
        <c:scaling>
          <c:orientation val="minMax"/>
          <c:max val="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4"/>
        <c:crosses val="min"/>
        <c:crossBetween val="midCat"/>
        <c:majorUnit val="0.5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001923446816696E-2"/>
          <c:y val="5.9265442404006677E-2"/>
          <c:w val="0.97999615310636656"/>
          <c:h val="0.8814691151919866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4.8831385642737896E-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EF4-48F4-9278-E9EAB4711B40}"/>
                </c:ext>
              </c:extLst>
            </c:dLbl>
            <c:dLbl>
              <c:idx val="1"/>
              <c:layout>
                <c:manualLayout>
                  <c:x val="0"/>
                  <c:y val="-7.0534223706176957E-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EF4-48F4-9278-E9EAB4711B40}"/>
                </c:ext>
              </c:extLst>
            </c:dLbl>
            <c:dLbl>
              <c:idx val="2"/>
              <c:layout>
                <c:manualLayout>
                  <c:x val="0"/>
                  <c:y val="-7.0534223706176957E-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EF4-48F4-9278-E9EAB4711B40}"/>
                </c:ext>
              </c:extLst>
            </c:dLbl>
            <c:dLbl>
              <c:idx val="3"/>
              <c:layout>
                <c:manualLayout>
                  <c:x val="0"/>
                  <c:y val="-7.929883138564274E-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EF4-48F4-9278-E9EAB4711B40}"/>
                </c:ext>
              </c:extLst>
            </c:dLbl>
            <c:dLbl>
              <c:idx val="4"/>
              <c:layout>
                <c:manualLayout>
                  <c:x val="0"/>
                  <c:y val="-9.3071786310517532E-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EF4-48F4-9278-E9EAB4711B40}"/>
                </c:ext>
              </c:extLst>
            </c:dLbl>
            <c:dLbl>
              <c:idx val="6"/>
              <c:layout>
                <c:manualLayout>
                  <c:x val="0"/>
                  <c:y val="-0.1368948247078464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EF4-48F4-9278-E9EAB4711B40}"/>
                </c:ext>
              </c:extLst>
            </c:dLbl>
            <c:dLbl>
              <c:idx val="7"/>
              <c:layout>
                <c:manualLayout>
                  <c:x val="0"/>
                  <c:y val="-0.15901502504173623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EF4-48F4-9278-E9EAB4711B40}"/>
                </c:ext>
              </c:extLst>
            </c:dLbl>
            <c:dLbl>
              <c:idx val="8"/>
              <c:layout>
                <c:manualLayout>
                  <c:x val="0"/>
                  <c:y val="-0.16777963272120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EF4-48F4-9278-E9EAB4711B40}"/>
                </c:ext>
              </c:extLst>
            </c:dLbl>
            <c:dLbl>
              <c:idx val="9"/>
              <c:layout>
                <c:manualLayout>
                  <c:x val="0"/>
                  <c:y val="-0.18071786310517529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EF4-48F4-9278-E9EAB4711B40}"/>
                </c:ext>
              </c:extLst>
            </c:dLbl>
            <c:dLbl>
              <c:idx val="10"/>
              <c:layout>
                <c:manualLayout>
                  <c:x val="0"/>
                  <c:y val="-0.24707846410684475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EF4-48F4-9278-E9EAB4711B40}"/>
                </c:ext>
              </c:extLst>
            </c:dLbl>
            <c:dLbl>
              <c:idx val="11"/>
              <c:layout>
                <c:manualLayout>
                  <c:x val="0"/>
                  <c:y val="-0.29090150250417363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FEF4-48F4-9278-E9EAB4711B40}"/>
                </c:ext>
              </c:extLst>
            </c:dLbl>
            <c:dLbl>
              <c:idx val="12"/>
              <c:layout>
                <c:manualLayout>
                  <c:x val="0"/>
                  <c:y val="-0.42362270450751255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FEF4-48F4-9278-E9EAB4711B4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50</c:v>
                </c:pt>
                <c:pt idx="1">
                  <c:v>100</c:v>
                </c:pt>
                <c:pt idx="2">
                  <c:v>100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250</c:v>
                </c:pt>
                <c:pt idx="7">
                  <c:v>300</c:v>
                </c:pt>
                <c:pt idx="8">
                  <c:v>320</c:v>
                </c:pt>
                <c:pt idx="9">
                  <c:v>350</c:v>
                </c:pt>
                <c:pt idx="10">
                  <c:v>500</c:v>
                </c:pt>
                <c:pt idx="11">
                  <c:v>600</c:v>
                </c:pt>
                <c:pt idx="12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F4-48F4-9278-E9EAB4711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0497920"/>
        <c:axId val="1"/>
      </c:barChart>
      <c:catAx>
        <c:axId val="180049792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80049792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426386233269597E-3"/>
          <c:y val="2.135523613963039E-2"/>
          <c:w val="0.9801147227533461"/>
          <c:h val="0.95728952772073928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0.98</c:v>
                </c:pt>
                <c:pt idx="1">
                  <c:v>1.8</c:v>
                </c:pt>
                <c:pt idx="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08-4EC7-9438-4820F62D9106}"/>
            </c:ext>
          </c:extLst>
        </c:ser>
        <c:ser>
          <c:idx val="1"/>
          <c:order val="1"/>
          <c:spPr>
            <a:solidFill>
              <a:srgbClr val="34A398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9939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E808-4EC7-9438-4820F62D9106}"/>
              </c:ext>
            </c:extLst>
          </c:dPt>
          <c:dPt>
            <c:idx val="1"/>
            <c:invertIfNegative val="0"/>
            <c:bubble3D val="0"/>
            <c:spPr>
              <a:solidFill>
                <a:srgbClr val="359CD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E808-4EC7-9438-4820F62D9106}"/>
              </c:ext>
            </c:extLst>
          </c:dPt>
          <c:val>
            <c:numRef>
              <c:f>Sheet1!$A$2:$C$2</c:f>
              <c:numCache>
                <c:formatCode>General</c:formatCode>
                <c:ptCount val="3"/>
                <c:pt idx="0">
                  <c:v>1.9500000000000002</c:v>
                </c:pt>
                <c:pt idx="1">
                  <c:v>2.9000000000000004</c:v>
                </c:pt>
                <c:pt idx="2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08-4EC7-9438-4820F62D9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54861263"/>
        <c:axId val="1"/>
      </c:barChart>
      <c:lineChart>
        <c:grouping val="standard"/>
        <c:varyColors val="0"/>
        <c:ser>
          <c:idx val="2"/>
          <c:order val="2"/>
          <c:spPr>
            <a:ln>
              <a:noFill/>
            </a:ln>
          </c:spPr>
          <c:marker>
            <c:symbol val="none"/>
          </c:marker>
          <c:dPt>
            <c:idx val="0"/>
            <c:marker>
              <c:symbol val="diamond"/>
              <c:size val="6"/>
              <c:spPr>
                <a:solidFill>
                  <a:srgbClr val="C30C3E"/>
                </a:solidFill>
                <a:ln w="9525" cmpd="sng" algn="ctr">
                  <a:solidFill>
                    <a:srgbClr val="C30C3E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808-4EC7-9438-4820F62D9106}"/>
              </c:ext>
            </c:extLst>
          </c:dPt>
          <c:dPt>
            <c:idx val="1"/>
            <c:marker>
              <c:symbol val="diamond"/>
              <c:size val="6"/>
              <c:spPr>
                <a:solidFill>
                  <a:srgbClr val="C30C3E"/>
                </a:solidFill>
                <a:ln w="9525" cmpd="sng" algn="ctr">
                  <a:solidFill>
                    <a:srgbClr val="C30C3E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808-4EC7-9438-4820F62D9106}"/>
              </c:ext>
            </c:extLst>
          </c:dPt>
          <c:dPt>
            <c:idx val="2"/>
            <c:marker>
              <c:symbol val="diamond"/>
              <c:size val="6"/>
              <c:spPr>
                <a:solidFill>
                  <a:srgbClr val="C30C3E"/>
                </a:solidFill>
                <a:ln w="9525" cmpd="sng" algn="ctr">
                  <a:solidFill>
                    <a:srgbClr val="C30C3E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808-4EC7-9438-4820F62D9106}"/>
              </c:ext>
            </c:extLst>
          </c:dPt>
          <c:val>
            <c:numRef>
              <c:f>Sheet1!$A$3:$C$3</c:f>
              <c:numCache>
                <c:formatCode>General</c:formatCode>
                <c:ptCount val="3"/>
                <c:pt idx="0">
                  <c:v>2.13</c:v>
                </c:pt>
                <c:pt idx="1">
                  <c:v>3.1</c:v>
                </c:pt>
                <c:pt idx="2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08-4EC7-9438-4820F62D9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4861263"/>
        <c:axId val="1"/>
      </c:lineChart>
      <c:catAx>
        <c:axId val="13548612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2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3548612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712368168744011E-3"/>
          <c:y val="2.2090059473237042E-2"/>
          <c:w val="0.98005752636625121"/>
          <c:h val="0.955819881053525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9939C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0.91</c:v>
                </c:pt>
                <c:pt idx="1">
                  <c:v>2.0499999999999998</c:v>
                </c:pt>
                <c:pt idx="2">
                  <c:v>3.01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04-4006-99D4-556B03657A46}"/>
            </c:ext>
          </c:extLst>
        </c:ser>
        <c:ser>
          <c:idx val="1"/>
          <c:order val="1"/>
          <c:spPr>
            <a:solidFill>
              <a:schemeClr val="accent6"/>
            </a:solidFill>
            <a:ln>
              <a:noFill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3.04</c:v>
                </c:pt>
                <c:pt idx="1">
                  <c:v>6.74</c:v>
                </c:pt>
                <c:pt idx="2">
                  <c:v>5.66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04-4006-99D4-556B03657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771761312"/>
        <c:axId val="1"/>
      </c:barChart>
      <c:catAx>
        <c:axId val="17717613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77176131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64965197215777"/>
          <c:y val="0.12064965197215777"/>
          <c:w val="0.75870069605568446"/>
          <c:h val="0.758700696055684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9559-466D-89C7-EEB7B12E1DF3}"/>
              </c:ext>
            </c:extLst>
          </c:dPt>
          <c:dPt>
            <c:idx val="1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559-466D-89C7-EEB7B12E1DF3}"/>
              </c:ext>
            </c:extLst>
          </c:dPt>
          <c:dPt>
            <c:idx val="2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9559-466D-89C7-EEB7B12E1DF3}"/>
              </c:ext>
            </c:extLst>
          </c:dPt>
          <c:dPt>
            <c:idx val="3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559-466D-89C7-EEB7B12E1DF3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9559-466D-89C7-EEB7B12E1DF3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60</c:v>
                </c:pt>
                <c:pt idx="1">
                  <c:v>30</c:v>
                </c:pt>
                <c:pt idx="2">
                  <c:v>1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59-466D-89C7-EEB7B12E1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71287128712872"/>
          <c:y val="0.12871287128712872"/>
          <c:w val="0.74257425742574257"/>
          <c:h val="0.74257425742574257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DCE3-4BE4-84A7-934AB5A4430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CE3-4BE4-84A7-934AB5A4430E}"/>
              </c:ext>
            </c:extLst>
          </c:dPt>
          <c:dPt>
            <c:idx val="2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DCE3-4BE4-84A7-934AB5A4430E}"/>
              </c:ext>
            </c:extLst>
          </c:dPt>
          <c:dPt>
            <c:idx val="3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CE3-4BE4-84A7-934AB5A4430E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DCE3-4BE4-84A7-934AB5A4430E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60</c:v>
                </c:pt>
                <c:pt idx="1">
                  <c:v>30</c:v>
                </c:pt>
                <c:pt idx="2">
                  <c:v>1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E3-4BE4-84A7-934AB5A44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F92F7D-D46B-1046-A0F0-D1E5A468062C}" type="doc">
      <dgm:prSet loTypeId="urn:microsoft.com/office/officeart/2005/8/layout/hierarchy2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2F9458-B176-3548-A5E2-108EE298D6E5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Grid power</a:t>
          </a:r>
        </a:p>
      </dgm:t>
    </dgm:pt>
    <dgm:pt modelId="{4F5585A9-5686-9947-A51E-18F003463581}" type="parTrans" cxnId="{8F64495B-F3F9-8240-B8CD-608F4F8A393E}">
      <dgm:prSet/>
      <dgm:spPr/>
      <dgm:t>
        <a:bodyPr/>
        <a:lstStyle/>
        <a:p>
          <a:endParaRPr lang="en-US" sz="1600"/>
        </a:p>
      </dgm:t>
    </dgm:pt>
    <dgm:pt modelId="{0B40928E-1B80-9645-B0FB-6642EF24741A}" type="sibTrans" cxnId="{8F64495B-F3F9-8240-B8CD-608F4F8A393E}">
      <dgm:prSet/>
      <dgm:spPr/>
      <dgm:t>
        <a:bodyPr/>
        <a:lstStyle/>
        <a:p>
          <a:endParaRPr lang="en-US" sz="1600"/>
        </a:p>
      </dgm:t>
    </dgm:pt>
    <dgm:pt modelId="{8733B672-84B6-E34D-80A0-4EC26F768320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Electrolyzer</a:t>
          </a:r>
        </a:p>
      </dgm:t>
    </dgm:pt>
    <dgm:pt modelId="{8C74FE62-7C33-644D-8719-DCA295BDFE8C}" type="parTrans" cxnId="{C3D047FA-B030-E44C-9ACF-7AA9D8A115D7}">
      <dgm:prSet custT="1"/>
      <dgm:spPr>
        <a:ln w="28575">
          <a:solidFill>
            <a:schemeClr val="bg2"/>
          </a:solidFill>
        </a:ln>
      </dgm:spPr>
      <dgm:t>
        <a:bodyPr/>
        <a:lstStyle/>
        <a:p>
          <a:pPr rtl="0"/>
          <a:endParaRPr lang="en-US" sz="400"/>
        </a:p>
      </dgm:t>
    </dgm:pt>
    <dgm:pt modelId="{A6755917-F673-6749-B2AD-62C4CDAF4E90}" type="sibTrans" cxnId="{C3D047FA-B030-E44C-9ACF-7AA9D8A115D7}">
      <dgm:prSet/>
      <dgm:spPr/>
      <dgm:t>
        <a:bodyPr/>
        <a:lstStyle/>
        <a:p>
          <a:endParaRPr lang="en-US" sz="1600"/>
        </a:p>
      </dgm:t>
    </dgm:pt>
    <dgm:pt modelId="{FC735E9C-4DC3-3742-84DD-413B13F7599B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Hydrogen storage unit</a:t>
          </a:r>
        </a:p>
      </dgm:t>
    </dgm:pt>
    <dgm:pt modelId="{9A803B77-E460-9246-8DD2-A37105C6D257}" type="parTrans" cxnId="{727EB76B-52EA-8647-8BF1-F087CBDAB1FE}">
      <dgm:prSet custT="1"/>
      <dgm:spPr>
        <a:ln w="28575">
          <a:solidFill>
            <a:schemeClr val="bg2"/>
          </a:solidFill>
        </a:ln>
      </dgm:spPr>
      <dgm:t>
        <a:bodyPr/>
        <a:lstStyle/>
        <a:p>
          <a:pPr rtl="0"/>
          <a:endParaRPr lang="en-US" sz="400"/>
        </a:p>
      </dgm:t>
    </dgm:pt>
    <dgm:pt modelId="{6CFA026D-D983-3144-9ACA-956F0FBDF5F8}" type="sibTrans" cxnId="{727EB76B-52EA-8647-8BF1-F087CBDAB1FE}">
      <dgm:prSet/>
      <dgm:spPr/>
      <dgm:t>
        <a:bodyPr/>
        <a:lstStyle/>
        <a:p>
          <a:endParaRPr lang="en-US" sz="1600"/>
        </a:p>
      </dgm:t>
    </dgm:pt>
    <dgm:pt modelId="{2B275593-1039-5C4D-A0AB-B7CF0210D7B5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Hydrogen transportation</a:t>
          </a:r>
        </a:p>
      </dgm:t>
    </dgm:pt>
    <dgm:pt modelId="{ACAF2D12-1DD8-3A4A-A351-10BCE0DD83DE}" type="parTrans" cxnId="{FB847EDE-2B92-1F49-9651-3B4118854AF4}">
      <dgm:prSet custT="1"/>
      <dgm:spPr>
        <a:ln w="28575">
          <a:solidFill>
            <a:schemeClr val="bg2"/>
          </a:solidFill>
        </a:ln>
      </dgm:spPr>
      <dgm:t>
        <a:bodyPr/>
        <a:lstStyle/>
        <a:p>
          <a:pPr rtl="0"/>
          <a:endParaRPr lang="en-US" sz="400"/>
        </a:p>
      </dgm:t>
    </dgm:pt>
    <dgm:pt modelId="{D332EFCD-830F-ED4F-9505-A5CB01638AAA}" type="sibTrans" cxnId="{FB847EDE-2B92-1F49-9651-3B4118854AF4}">
      <dgm:prSet/>
      <dgm:spPr/>
      <dgm:t>
        <a:bodyPr/>
        <a:lstStyle/>
        <a:p>
          <a:endParaRPr lang="en-US" sz="1600"/>
        </a:p>
      </dgm:t>
    </dgm:pt>
    <dgm:pt modelId="{E0629E25-309A-884D-BAE3-C9934BE79695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Hydrogen fuel cells</a:t>
          </a:r>
        </a:p>
      </dgm:t>
    </dgm:pt>
    <dgm:pt modelId="{E3A3D3ED-1109-C145-B111-A99E789AD160}" type="parTrans" cxnId="{F38E3DFD-6957-AE44-A0EF-5925A908B66E}">
      <dgm:prSet custT="1"/>
      <dgm:spPr>
        <a:ln>
          <a:noFill/>
        </a:ln>
      </dgm:spPr>
      <dgm:t>
        <a:bodyPr/>
        <a:lstStyle/>
        <a:p>
          <a:pPr rtl="0"/>
          <a:endParaRPr lang="en-US" sz="600"/>
        </a:p>
      </dgm:t>
    </dgm:pt>
    <dgm:pt modelId="{3692C045-7F65-5149-8A64-9B3230EC474D}" type="sibTrans" cxnId="{F38E3DFD-6957-AE44-A0EF-5925A908B66E}">
      <dgm:prSet/>
      <dgm:spPr/>
      <dgm:t>
        <a:bodyPr/>
        <a:lstStyle/>
        <a:p>
          <a:endParaRPr lang="en-US" sz="2000"/>
        </a:p>
      </dgm:t>
    </dgm:pt>
    <dgm:pt modelId="{B49FA148-F691-E542-8084-8E3836483349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Hydrogen </a:t>
          </a:r>
        </a:p>
        <a:p>
          <a:pPr rtl="0"/>
          <a:r>
            <a:rPr lang="en-US" sz="1100"/>
            <a:t>fuels</a:t>
          </a:r>
        </a:p>
      </dgm:t>
    </dgm:pt>
    <dgm:pt modelId="{2BBA282C-A97A-E34C-9F15-89024F8312A2}" type="parTrans" cxnId="{21EA42C3-ABFB-A642-91AB-593E077439DB}">
      <dgm:prSet custT="1"/>
      <dgm:spPr>
        <a:ln w="28575">
          <a:solidFill>
            <a:schemeClr val="bg2"/>
          </a:solidFill>
        </a:ln>
      </dgm:spPr>
      <dgm:t>
        <a:bodyPr/>
        <a:lstStyle/>
        <a:p>
          <a:pPr rtl="0"/>
          <a:endParaRPr lang="en-US" sz="600"/>
        </a:p>
      </dgm:t>
    </dgm:pt>
    <dgm:pt modelId="{0241E45D-2862-3049-8929-B219165279A3}" type="sibTrans" cxnId="{21EA42C3-ABFB-A642-91AB-593E077439DB}">
      <dgm:prSet/>
      <dgm:spPr/>
      <dgm:t>
        <a:bodyPr/>
        <a:lstStyle/>
        <a:p>
          <a:endParaRPr lang="en-US" sz="2000"/>
        </a:p>
      </dgm:t>
    </dgm:pt>
    <dgm:pt modelId="{54626A09-C84F-3242-A842-AB3EDCCD9B63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Industrial plants</a:t>
          </a:r>
        </a:p>
      </dgm:t>
    </dgm:pt>
    <dgm:pt modelId="{D1B86AA6-EF3D-4944-8486-89253F0D94B1}" type="parTrans" cxnId="{FFBD4C64-F266-7B43-92BD-AD961784E0E1}">
      <dgm:prSet custT="1"/>
      <dgm:spPr>
        <a:ln>
          <a:noFill/>
        </a:ln>
      </dgm:spPr>
      <dgm:t>
        <a:bodyPr/>
        <a:lstStyle/>
        <a:p>
          <a:pPr rtl="0"/>
          <a:endParaRPr lang="en-US" sz="600"/>
        </a:p>
      </dgm:t>
    </dgm:pt>
    <dgm:pt modelId="{2E8CC070-3DEB-2B4B-8A31-F54649EB896D}" type="sibTrans" cxnId="{FFBD4C64-F266-7B43-92BD-AD961784E0E1}">
      <dgm:prSet/>
      <dgm:spPr/>
      <dgm:t>
        <a:bodyPr/>
        <a:lstStyle/>
        <a:p>
          <a:endParaRPr lang="en-US" sz="2000"/>
        </a:p>
      </dgm:t>
    </dgm:pt>
    <dgm:pt modelId="{BFB0EA4D-D531-314A-8C5B-935B289801B1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Power market</a:t>
          </a:r>
        </a:p>
      </dgm:t>
    </dgm:pt>
    <dgm:pt modelId="{5FA616CF-5E79-894C-A793-2BBBCF30812D}" type="parTrans" cxnId="{5333CBB8-7528-CE4E-BC83-87087C261B69}">
      <dgm:prSet custT="1"/>
      <dgm:spPr>
        <a:ln w="28575">
          <a:solidFill>
            <a:schemeClr val="bg2"/>
          </a:solidFill>
        </a:ln>
      </dgm:spPr>
      <dgm:t>
        <a:bodyPr/>
        <a:lstStyle/>
        <a:p>
          <a:pPr rtl="0"/>
          <a:endParaRPr lang="en-US" sz="600"/>
        </a:p>
      </dgm:t>
    </dgm:pt>
    <dgm:pt modelId="{C1A010BD-0B99-724B-AE49-C27EFD0526F0}" type="sibTrans" cxnId="{5333CBB8-7528-CE4E-BC83-87087C261B69}">
      <dgm:prSet/>
      <dgm:spPr/>
      <dgm:t>
        <a:bodyPr/>
        <a:lstStyle/>
        <a:p>
          <a:endParaRPr lang="en-US" sz="2000"/>
        </a:p>
      </dgm:t>
    </dgm:pt>
    <dgm:pt modelId="{D374EE77-A741-9D46-A2A4-A7DE993A17C6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Transportation</a:t>
          </a:r>
        </a:p>
      </dgm:t>
    </dgm:pt>
    <dgm:pt modelId="{79E63E6B-4402-C444-A810-64E91B1FA956}" type="parTrans" cxnId="{861C8BB7-BFDC-6F49-957D-DFB2BCA3B33A}">
      <dgm:prSet custT="1"/>
      <dgm:spPr>
        <a:ln w="28575">
          <a:solidFill>
            <a:schemeClr val="bg2"/>
          </a:solidFill>
        </a:ln>
      </dgm:spPr>
      <dgm:t>
        <a:bodyPr/>
        <a:lstStyle/>
        <a:p>
          <a:pPr rtl="0"/>
          <a:endParaRPr lang="en-US" sz="600"/>
        </a:p>
      </dgm:t>
    </dgm:pt>
    <dgm:pt modelId="{A19E1DDC-8405-5F48-9023-50C695BEBD6D}" type="sibTrans" cxnId="{861C8BB7-BFDC-6F49-957D-DFB2BCA3B33A}">
      <dgm:prSet/>
      <dgm:spPr/>
      <dgm:t>
        <a:bodyPr/>
        <a:lstStyle/>
        <a:p>
          <a:endParaRPr lang="en-US" sz="2000"/>
        </a:p>
      </dgm:t>
    </dgm:pt>
    <dgm:pt modelId="{C6237FED-B496-1042-939A-5429AC81E7EC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Solar Power</a:t>
          </a:r>
        </a:p>
      </dgm:t>
    </dgm:pt>
    <dgm:pt modelId="{26F128C1-888E-6741-B252-8ED6582CFF5C}" type="sibTrans" cxnId="{BE40B93D-B5AD-AB4F-8BB1-7B93E19BBF00}">
      <dgm:prSet/>
      <dgm:spPr/>
      <dgm:t>
        <a:bodyPr/>
        <a:lstStyle/>
        <a:p>
          <a:endParaRPr lang="en-US" sz="1600"/>
        </a:p>
      </dgm:t>
    </dgm:pt>
    <dgm:pt modelId="{BB2E0101-0246-7A43-87C8-98030913758A}" type="parTrans" cxnId="{BE40B93D-B5AD-AB4F-8BB1-7B93E19BBF00}">
      <dgm:prSet/>
      <dgm:spPr/>
      <dgm:t>
        <a:bodyPr/>
        <a:lstStyle/>
        <a:p>
          <a:endParaRPr lang="en-US" sz="1600"/>
        </a:p>
      </dgm:t>
    </dgm:pt>
    <dgm:pt modelId="{31AE222C-D9FA-8C45-9320-BCC8464C1BF3}">
      <dgm:prSet phldrT="[Text]" custT="1"/>
      <dgm:spPr>
        <a:solidFill>
          <a:schemeClr val="bg1"/>
        </a:solidFill>
        <a:ln w="28575">
          <a:solidFill>
            <a:schemeClr val="bg2"/>
          </a:solidFill>
        </a:ln>
      </dgm:spPr>
      <dgm:t>
        <a:bodyPr/>
        <a:lstStyle/>
        <a:p>
          <a:pPr rtl="0"/>
          <a:r>
            <a:rPr lang="en-US" sz="1100"/>
            <a:t>Wind Power</a:t>
          </a:r>
          <a:endParaRPr lang="en-US" sz="900"/>
        </a:p>
      </dgm:t>
    </dgm:pt>
    <dgm:pt modelId="{3B00C3D5-0F16-E34E-AB01-5C6B7DB865E2}" type="sibTrans" cxnId="{ACA1CD47-68B4-3E42-9C13-92DCBC5F0C26}">
      <dgm:prSet/>
      <dgm:spPr/>
      <dgm:t>
        <a:bodyPr/>
        <a:lstStyle/>
        <a:p>
          <a:endParaRPr lang="en-US" sz="1600"/>
        </a:p>
      </dgm:t>
    </dgm:pt>
    <dgm:pt modelId="{3000D1F5-4023-E04C-861D-45A5FCEF01F0}" type="parTrans" cxnId="{ACA1CD47-68B4-3E42-9C13-92DCBC5F0C26}">
      <dgm:prSet/>
      <dgm:spPr/>
      <dgm:t>
        <a:bodyPr/>
        <a:lstStyle/>
        <a:p>
          <a:endParaRPr lang="en-US" sz="1600"/>
        </a:p>
      </dgm:t>
    </dgm:pt>
    <dgm:pt modelId="{1F48AA0F-1B53-0A49-8A54-F37F8734A080}" type="pres">
      <dgm:prSet presAssocID="{ADF92F7D-D46B-1046-A0F0-D1E5A468062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A7FEC0F-00E6-2F43-8192-F12F0AD998C8}" type="pres">
      <dgm:prSet presAssocID="{1F2F9458-B176-3548-A5E2-108EE298D6E5}" presName="root1" presStyleCnt="0"/>
      <dgm:spPr/>
    </dgm:pt>
    <dgm:pt modelId="{46429A75-F5F7-8648-9768-C87D6C43EDBE}" type="pres">
      <dgm:prSet presAssocID="{1F2F9458-B176-3548-A5E2-108EE298D6E5}" presName="LevelOneTextNode" presStyleLbl="node0" presStyleIdx="0" presStyleCnt="3">
        <dgm:presLayoutVars>
          <dgm:chPref val="3"/>
        </dgm:presLayoutVars>
      </dgm:prSet>
      <dgm:spPr/>
    </dgm:pt>
    <dgm:pt modelId="{402655B9-C473-BB48-B009-A4F3E1DFB4A7}" type="pres">
      <dgm:prSet presAssocID="{1F2F9458-B176-3548-A5E2-108EE298D6E5}" presName="level2hierChild" presStyleCnt="0"/>
      <dgm:spPr/>
    </dgm:pt>
    <dgm:pt modelId="{0784E4D9-310E-884E-8627-6289CEAFED1C}" type="pres">
      <dgm:prSet presAssocID="{C6237FED-B496-1042-939A-5429AC81E7EC}" presName="root1" presStyleCnt="0"/>
      <dgm:spPr/>
    </dgm:pt>
    <dgm:pt modelId="{5969C876-E4B5-C74F-A4A6-4BFD0BE5231E}" type="pres">
      <dgm:prSet presAssocID="{C6237FED-B496-1042-939A-5429AC81E7EC}" presName="LevelOneTextNode" presStyleLbl="node0" presStyleIdx="1" presStyleCnt="3">
        <dgm:presLayoutVars>
          <dgm:chPref val="3"/>
        </dgm:presLayoutVars>
      </dgm:prSet>
      <dgm:spPr/>
    </dgm:pt>
    <dgm:pt modelId="{FFF5B0E3-5599-774F-B7D3-109E873B86E0}" type="pres">
      <dgm:prSet presAssocID="{C6237FED-B496-1042-939A-5429AC81E7EC}" presName="level2hierChild" presStyleCnt="0"/>
      <dgm:spPr/>
    </dgm:pt>
    <dgm:pt modelId="{5E0F77E3-B87B-DC43-A388-B2F971CBEF1E}" type="pres">
      <dgm:prSet presAssocID="{8C74FE62-7C33-644D-8719-DCA295BDFE8C}" presName="conn2-1" presStyleLbl="parChTrans1D2" presStyleIdx="0" presStyleCnt="1"/>
      <dgm:spPr/>
    </dgm:pt>
    <dgm:pt modelId="{F404ACE5-275B-F245-A248-451F11BA9D37}" type="pres">
      <dgm:prSet presAssocID="{8C74FE62-7C33-644D-8719-DCA295BDFE8C}" presName="connTx" presStyleLbl="parChTrans1D2" presStyleIdx="0" presStyleCnt="1"/>
      <dgm:spPr/>
    </dgm:pt>
    <dgm:pt modelId="{5A8F2F25-3054-B148-ABB3-DA8FE0B54DC2}" type="pres">
      <dgm:prSet presAssocID="{8733B672-84B6-E34D-80A0-4EC26F768320}" presName="root2" presStyleCnt="0"/>
      <dgm:spPr/>
    </dgm:pt>
    <dgm:pt modelId="{D47D59E2-C504-A549-9235-93AA5FA9514A}" type="pres">
      <dgm:prSet presAssocID="{8733B672-84B6-E34D-80A0-4EC26F768320}" presName="LevelTwoTextNode" presStyleLbl="node2" presStyleIdx="0" presStyleCnt="1">
        <dgm:presLayoutVars>
          <dgm:chPref val="3"/>
        </dgm:presLayoutVars>
      </dgm:prSet>
      <dgm:spPr/>
    </dgm:pt>
    <dgm:pt modelId="{B6887598-B0DD-954C-A617-C2E46A93F849}" type="pres">
      <dgm:prSet presAssocID="{8733B672-84B6-E34D-80A0-4EC26F768320}" presName="level3hierChild" presStyleCnt="0"/>
      <dgm:spPr/>
    </dgm:pt>
    <dgm:pt modelId="{E3F49F3F-F463-EA4D-9650-2C8DC4F3365F}" type="pres">
      <dgm:prSet presAssocID="{9A803B77-E460-9246-8DD2-A37105C6D257}" presName="conn2-1" presStyleLbl="parChTrans1D3" presStyleIdx="0" presStyleCnt="1"/>
      <dgm:spPr/>
    </dgm:pt>
    <dgm:pt modelId="{1BEC0C5C-9C56-D646-8D5C-85F4D5450D1A}" type="pres">
      <dgm:prSet presAssocID="{9A803B77-E460-9246-8DD2-A37105C6D257}" presName="connTx" presStyleLbl="parChTrans1D3" presStyleIdx="0" presStyleCnt="1"/>
      <dgm:spPr/>
    </dgm:pt>
    <dgm:pt modelId="{19361357-223E-2E4C-B950-DF5E4BF910D3}" type="pres">
      <dgm:prSet presAssocID="{FC735E9C-4DC3-3742-84DD-413B13F7599B}" presName="root2" presStyleCnt="0"/>
      <dgm:spPr/>
    </dgm:pt>
    <dgm:pt modelId="{6A811300-A41E-ED49-A2DD-6D57263DDB8A}" type="pres">
      <dgm:prSet presAssocID="{FC735E9C-4DC3-3742-84DD-413B13F7599B}" presName="LevelTwoTextNode" presStyleLbl="node3" presStyleIdx="0" presStyleCnt="1">
        <dgm:presLayoutVars>
          <dgm:chPref val="3"/>
        </dgm:presLayoutVars>
      </dgm:prSet>
      <dgm:spPr/>
    </dgm:pt>
    <dgm:pt modelId="{69B29E57-EC52-7649-8907-DD15FA3E6041}" type="pres">
      <dgm:prSet presAssocID="{FC735E9C-4DC3-3742-84DD-413B13F7599B}" presName="level3hierChild" presStyleCnt="0"/>
      <dgm:spPr/>
    </dgm:pt>
    <dgm:pt modelId="{EA2072A6-F64F-EA40-8A62-A85C7E6471CF}" type="pres">
      <dgm:prSet presAssocID="{ACAF2D12-1DD8-3A4A-A351-10BCE0DD83DE}" presName="conn2-1" presStyleLbl="parChTrans1D4" presStyleIdx="0" presStyleCnt="6"/>
      <dgm:spPr/>
    </dgm:pt>
    <dgm:pt modelId="{03E736C3-6717-3140-B265-239AF506D071}" type="pres">
      <dgm:prSet presAssocID="{ACAF2D12-1DD8-3A4A-A351-10BCE0DD83DE}" presName="connTx" presStyleLbl="parChTrans1D4" presStyleIdx="0" presStyleCnt="6"/>
      <dgm:spPr/>
    </dgm:pt>
    <dgm:pt modelId="{F014F5E5-A4F9-E748-94F2-6308780C1D35}" type="pres">
      <dgm:prSet presAssocID="{2B275593-1039-5C4D-A0AB-B7CF0210D7B5}" presName="root2" presStyleCnt="0"/>
      <dgm:spPr/>
    </dgm:pt>
    <dgm:pt modelId="{DB8F6A4B-BCF9-4F43-B39E-81505E938DC5}" type="pres">
      <dgm:prSet presAssocID="{2B275593-1039-5C4D-A0AB-B7CF0210D7B5}" presName="LevelTwoTextNode" presStyleLbl="node4" presStyleIdx="0" presStyleCnt="6">
        <dgm:presLayoutVars>
          <dgm:chPref val="3"/>
        </dgm:presLayoutVars>
      </dgm:prSet>
      <dgm:spPr/>
    </dgm:pt>
    <dgm:pt modelId="{46AA749B-B85A-B941-8B7F-291B736A71BE}" type="pres">
      <dgm:prSet presAssocID="{2B275593-1039-5C4D-A0AB-B7CF0210D7B5}" presName="level3hierChild" presStyleCnt="0"/>
      <dgm:spPr/>
    </dgm:pt>
    <dgm:pt modelId="{8DBFC72C-8B5A-194E-9B56-BCBDB371785E}" type="pres">
      <dgm:prSet presAssocID="{E3A3D3ED-1109-C145-B111-A99E789AD160}" presName="conn2-1" presStyleLbl="parChTrans1D4" presStyleIdx="1" presStyleCnt="6"/>
      <dgm:spPr/>
    </dgm:pt>
    <dgm:pt modelId="{6F5F390C-15DB-4E44-A1F0-98099C93ED25}" type="pres">
      <dgm:prSet presAssocID="{E3A3D3ED-1109-C145-B111-A99E789AD160}" presName="connTx" presStyleLbl="parChTrans1D4" presStyleIdx="1" presStyleCnt="6"/>
      <dgm:spPr/>
    </dgm:pt>
    <dgm:pt modelId="{EA537695-948B-B248-8249-CEE7643A3FDD}" type="pres">
      <dgm:prSet presAssocID="{E0629E25-309A-884D-BAE3-C9934BE79695}" presName="root2" presStyleCnt="0"/>
      <dgm:spPr/>
    </dgm:pt>
    <dgm:pt modelId="{72F8D822-3246-0640-8FC6-19589B4A5473}" type="pres">
      <dgm:prSet presAssocID="{E0629E25-309A-884D-BAE3-C9934BE79695}" presName="LevelTwoTextNode" presStyleLbl="node4" presStyleIdx="1" presStyleCnt="6">
        <dgm:presLayoutVars>
          <dgm:chPref val="3"/>
        </dgm:presLayoutVars>
      </dgm:prSet>
      <dgm:spPr/>
    </dgm:pt>
    <dgm:pt modelId="{9AB849A6-2BC6-9347-994E-B4409CC618B2}" type="pres">
      <dgm:prSet presAssocID="{E0629E25-309A-884D-BAE3-C9934BE79695}" presName="level3hierChild" presStyleCnt="0"/>
      <dgm:spPr/>
    </dgm:pt>
    <dgm:pt modelId="{CF34F7FA-7DB0-024E-A2D3-DA4B9B5A0D89}" type="pres">
      <dgm:prSet presAssocID="{5FA616CF-5E79-894C-A793-2BBBCF30812D}" presName="conn2-1" presStyleLbl="parChTrans1D4" presStyleIdx="2" presStyleCnt="6"/>
      <dgm:spPr/>
    </dgm:pt>
    <dgm:pt modelId="{2161D9E5-69A0-EC4C-8D62-A213B9FC32FD}" type="pres">
      <dgm:prSet presAssocID="{5FA616CF-5E79-894C-A793-2BBBCF30812D}" presName="connTx" presStyleLbl="parChTrans1D4" presStyleIdx="2" presStyleCnt="6"/>
      <dgm:spPr/>
    </dgm:pt>
    <dgm:pt modelId="{3D5B0A8D-BDBC-C545-A585-17DA05CA5A69}" type="pres">
      <dgm:prSet presAssocID="{BFB0EA4D-D531-314A-8C5B-935B289801B1}" presName="root2" presStyleCnt="0"/>
      <dgm:spPr/>
    </dgm:pt>
    <dgm:pt modelId="{2247CA55-B352-9C41-A554-A37B57DE2AA7}" type="pres">
      <dgm:prSet presAssocID="{BFB0EA4D-D531-314A-8C5B-935B289801B1}" presName="LevelTwoTextNode" presStyleLbl="node4" presStyleIdx="2" presStyleCnt="6">
        <dgm:presLayoutVars>
          <dgm:chPref val="3"/>
        </dgm:presLayoutVars>
      </dgm:prSet>
      <dgm:spPr/>
    </dgm:pt>
    <dgm:pt modelId="{2435AA8E-5CA1-4B46-A4DC-C49D8329765F}" type="pres">
      <dgm:prSet presAssocID="{BFB0EA4D-D531-314A-8C5B-935B289801B1}" presName="level3hierChild" presStyleCnt="0"/>
      <dgm:spPr/>
    </dgm:pt>
    <dgm:pt modelId="{CF516869-E188-0741-8841-E6557FDF314A}" type="pres">
      <dgm:prSet presAssocID="{2BBA282C-A97A-E34C-9F15-89024F8312A2}" presName="conn2-1" presStyleLbl="parChTrans1D4" presStyleIdx="3" presStyleCnt="6"/>
      <dgm:spPr/>
    </dgm:pt>
    <dgm:pt modelId="{306BE7F1-15B7-684D-B70A-2D6DA15C089C}" type="pres">
      <dgm:prSet presAssocID="{2BBA282C-A97A-E34C-9F15-89024F8312A2}" presName="connTx" presStyleLbl="parChTrans1D4" presStyleIdx="3" presStyleCnt="6"/>
      <dgm:spPr/>
    </dgm:pt>
    <dgm:pt modelId="{2F90DA2D-9706-9147-BA78-6DAB6E7D5D1A}" type="pres">
      <dgm:prSet presAssocID="{B49FA148-F691-E542-8084-8E3836483349}" presName="root2" presStyleCnt="0"/>
      <dgm:spPr/>
    </dgm:pt>
    <dgm:pt modelId="{C8CD48C0-7040-534C-942A-A23F4867A2DE}" type="pres">
      <dgm:prSet presAssocID="{B49FA148-F691-E542-8084-8E3836483349}" presName="LevelTwoTextNode" presStyleLbl="node4" presStyleIdx="3" presStyleCnt="6">
        <dgm:presLayoutVars>
          <dgm:chPref val="3"/>
        </dgm:presLayoutVars>
      </dgm:prSet>
      <dgm:spPr/>
    </dgm:pt>
    <dgm:pt modelId="{314BE125-1387-6A4F-844B-5C531EBE7D54}" type="pres">
      <dgm:prSet presAssocID="{B49FA148-F691-E542-8084-8E3836483349}" presName="level3hierChild" presStyleCnt="0"/>
      <dgm:spPr/>
    </dgm:pt>
    <dgm:pt modelId="{74BFDDE8-7143-7D4F-AEF4-2FDE449B47F7}" type="pres">
      <dgm:prSet presAssocID="{79E63E6B-4402-C444-A810-64E91B1FA956}" presName="conn2-1" presStyleLbl="parChTrans1D4" presStyleIdx="4" presStyleCnt="6"/>
      <dgm:spPr/>
    </dgm:pt>
    <dgm:pt modelId="{10C2852B-3816-4B42-B6B1-5782BEEC2CA1}" type="pres">
      <dgm:prSet presAssocID="{79E63E6B-4402-C444-A810-64E91B1FA956}" presName="connTx" presStyleLbl="parChTrans1D4" presStyleIdx="4" presStyleCnt="6"/>
      <dgm:spPr/>
    </dgm:pt>
    <dgm:pt modelId="{58552576-DC3B-1544-ABF7-7A6D88B17CF9}" type="pres">
      <dgm:prSet presAssocID="{D374EE77-A741-9D46-A2A4-A7DE993A17C6}" presName="root2" presStyleCnt="0"/>
      <dgm:spPr/>
    </dgm:pt>
    <dgm:pt modelId="{64A4C214-87C2-5148-A1CD-65E658343A0B}" type="pres">
      <dgm:prSet presAssocID="{D374EE77-A741-9D46-A2A4-A7DE993A17C6}" presName="LevelTwoTextNode" presStyleLbl="node4" presStyleIdx="4" presStyleCnt="6">
        <dgm:presLayoutVars>
          <dgm:chPref val="3"/>
        </dgm:presLayoutVars>
      </dgm:prSet>
      <dgm:spPr/>
    </dgm:pt>
    <dgm:pt modelId="{9CE32A38-42D6-774C-84A8-02C7AA66D851}" type="pres">
      <dgm:prSet presAssocID="{D374EE77-A741-9D46-A2A4-A7DE993A17C6}" presName="level3hierChild" presStyleCnt="0"/>
      <dgm:spPr/>
    </dgm:pt>
    <dgm:pt modelId="{D36635AE-7168-4B46-B81C-4D583C7178C6}" type="pres">
      <dgm:prSet presAssocID="{D1B86AA6-EF3D-4944-8486-89253F0D94B1}" presName="conn2-1" presStyleLbl="parChTrans1D4" presStyleIdx="5" presStyleCnt="6"/>
      <dgm:spPr/>
    </dgm:pt>
    <dgm:pt modelId="{BAA1380C-C9DC-8946-951F-2D65F03310ED}" type="pres">
      <dgm:prSet presAssocID="{D1B86AA6-EF3D-4944-8486-89253F0D94B1}" presName="connTx" presStyleLbl="parChTrans1D4" presStyleIdx="5" presStyleCnt="6"/>
      <dgm:spPr/>
    </dgm:pt>
    <dgm:pt modelId="{A902DA01-C95D-D44E-BDEC-C68D22C46722}" type="pres">
      <dgm:prSet presAssocID="{54626A09-C84F-3242-A842-AB3EDCCD9B63}" presName="root2" presStyleCnt="0"/>
      <dgm:spPr/>
    </dgm:pt>
    <dgm:pt modelId="{770DFAAF-3325-5744-8556-F92973C6AD73}" type="pres">
      <dgm:prSet presAssocID="{54626A09-C84F-3242-A842-AB3EDCCD9B63}" presName="LevelTwoTextNode" presStyleLbl="node4" presStyleIdx="5" presStyleCnt="6">
        <dgm:presLayoutVars>
          <dgm:chPref val="3"/>
        </dgm:presLayoutVars>
      </dgm:prSet>
      <dgm:spPr/>
    </dgm:pt>
    <dgm:pt modelId="{15BA6BF9-D09D-7347-9C7E-271A9FC8A21E}" type="pres">
      <dgm:prSet presAssocID="{54626A09-C84F-3242-A842-AB3EDCCD9B63}" presName="level3hierChild" presStyleCnt="0"/>
      <dgm:spPr/>
    </dgm:pt>
    <dgm:pt modelId="{DA478ED5-BBCA-C347-9D3B-9712F97630B6}" type="pres">
      <dgm:prSet presAssocID="{31AE222C-D9FA-8C45-9320-BCC8464C1BF3}" presName="root1" presStyleCnt="0"/>
      <dgm:spPr/>
    </dgm:pt>
    <dgm:pt modelId="{8B0C337B-FB49-F24B-A2A0-6E04A7B7E6F6}" type="pres">
      <dgm:prSet presAssocID="{31AE222C-D9FA-8C45-9320-BCC8464C1BF3}" presName="LevelOneTextNode" presStyleLbl="node0" presStyleIdx="2" presStyleCnt="3">
        <dgm:presLayoutVars>
          <dgm:chPref val="3"/>
        </dgm:presLayoutVars>
      </dgm:prSet>
      <dgm:spPr/>
    </dgm:pt>
    <dgm:pt modelId="{B9259FED-D620-794E-9E26-050D10ECE930}" type="pres">
      <dgm:prSet presAssocID="{31AE222C-D9FA-8C45-9320-BCC8464C1BF3}" presName="level2hierChild" presStyleCnt="0"/>
      <dgm:spPr/>
    </dgm:pt>
  </dgm:ptLst>
  <dgm:cxnLst>
    <dgm:cxn modelId="{2A0EB715-DD26-5045-87C3-99EFB801C925}" type="presOf" srcId="{54626A09-C84F-3242-A842-AB3EDCCD9B63}" destId="{770DFAAF-3325-5744-8556-F92973C6AD73}" srcOrd="0" destOrd="0" presId="urn:microsoft.com/office/officeart/2005/8/layout/hierarchy2"/>
    <dgm:cxn modelId="{F9B3FD15-11FA-7A45-8079-9ACFBF8A01A7}" type="presOf" srcId="{8C74FE62-7C33-644D-8719-DCA295BDFE8C}" destId="{F404ACE5-275B-F245-A248-451F11BA9D37}" srcOrd="1" destOrd="0" presId="urn:microsoft.com/office/officeart/2005/8/layout/hierarchy2"/>
    <dgm:cxn modelId="{9CF65B22-8659-EC4E-834E-E6E4494EA2A1}" type="presOf" srcId="{FC735E9C-4DC3-3742-84DD-413B13F7599B}" destId="{6A811300-A41E-ED49-A2DD-6D57263DDB8A}" srcOrd="0" destOrd="0" presId="urn:microsoft.com/office/officeart/2005/8/layout/hierarchy2"/>
    <dgm:cxn modelId="{18487528-3680-EF4F-AB35-80C845024106}" type="presOf" srcId="{E0629E25-309A-884D-BAE3-C9934BE79695}" destId="{72F8D822-3246-0640-8FC6-19589B4A5473}" srcOrd="0" destOrd="0" presId="urn:microsoft.com/office/officeart/2005/8/layout/hierarchy2"/>
    <dgm:cxn modelId="{93422431-93B9-E440-97C5-043AB3F53E1D}" type="presOf" srcId="{D1B86AA6-EF3D-4944-8486-89253F0D94B1}" destId="{BAA1380C-C9DC-8946-951F-2D65F03310ED}" srcOrd="1" destOrd="0" presId="urn:microsoft.com/office/officeart/2005/8/layout/hierarchy2"/>
    <dgm:cxn modelId="{BE40B93D-B5AD-AB4F-8BB1-7B93E19BBF00}" srcId="{ADF92F7D-D46B-1046-A0F0-D1E5A468062C}" destId="{C6237FED-B496-1042-939A-5429AC81E7EC}" srcOrd="1" destOrd="0" parTransId="{BB2E0101-0246-7A43-87C8-98030913758A}" sibTransId="{26F128C1-888E-6741-B252-8ED6582CFF5C}"/>
    <dgm:cxn modelId="{E8EEB93E-7510-2249-847B-ACBA029C4806}" type="presOf" srcId="{79E63E6B-4402-C444-A810-64E91B1FA956}" destId="{74BFDDE8-7143-7D4F-AEF4-2FDE449B47F7}" srcOrd="0" destOrd="0" presId="urn:microsoft.com/office/officeart/2005/8/layout/hierarchy2"/>
    <dgm:cxn modelId="{8F64495B-F3F9-8240-B8CD-608F4F8A393E}" srcId="{ADF92F7D-D46B-1046-A0F0-D1E5A468062C}" destId="{1F2F9458-B176-3548-A5E2-108EE298D6E5}" srcOrd="0" destOrd="0" parTransId="{4F5585A9-5686-9947-A51E-18F003463581}" sibTransId="{0B40928E-1B80-9645-B0FB-6642EF24741A}"/>
    <dgm:cxn modelId="{D8240B5C-BF2C-8D41-A8D7-BD80A67A5F9D}" type="presOf" srcId="{E3A3D3ED-1109-C145-B111-A99E789AD160}" destId="{6F5F390C-15DB-4E44-A1F0-98099C93ED25}" srcOrd="1" destOrd="0" presId="urn:microsoft.com/office/officeart/2005/8/layout/hierarchy2"/>
    <dgm:cxn modelId="{D3CF2560-233E-7245-A2ED-A633C022A17F}" type="presOf" srcId="{ACAF2D12-1DD8-3A4A-A351-10BCE0DD83DE}" destId="{03E736C3-6717-3140-B265-239AF506D071}" srcOrd="1" destOrd="0" presId="urn:microsoft.com/office/officeart/2005/8/layout/hierarchy2"/>
    <dgm:cxn modelId="{BDDA7960-5C2A-C74C-8359-84A653F48E61}" type="presOf" srcId="{5FA616CF-5E79-894C-A793-2BBBCF30812D}" destId="{2161D9E5-69A0-EC4C-8D62-A213B9FC32FD}" srcOrd="1" destOrd="0" presId="urn:microsoft.com/office/officeart/2005/8/layout/hierarchy2"/>
    <dgm:cxn modelId="{5E385843-754F-6C49-803F-5FBD66272948}" type="presOf" srcId="{ADF92F7D-D46B-1046-A0F0-D1E5A468062C}" destId="{1F48AA0F-1B53-0A49-8A54-F37F8734A080}" srcOrd="0" destOrd="0" presId="urn:microsoft.com/office/officeart/2005/8/layout/hierarchy2"/>
    <dgm:cxn modelId="{FFBD4C64-F266-7B43-92BD-AD961784E0E1}" srcId="{2B275593-1039-5C4D-A0AB-B7CF0210D7B5}" destId="{54626A09-C84F-3242-A842-AB3EDCCD9B63}" srcOrd="2" destOrd="0" parTransId="{D1B86AA6-EF3D-4944-8486-89253F0D94B1}" sibTransId="{2E8CC070-3DEB-2B4B-8A31-F54649EB896D}"/>
    <dgm:cxn modelId="{ACA1CD47-68B4-3E42-9C13-92DCBC5F0C26}" srcId="{ADF92F7D-D46B-1046-A0F0-D1E5A468062C}" destId="{31AE222C-D9FA-8C45-9320-BCC8464C1BF3}" srcOrd="2" destOrd="0" parTransId="{3000D1F5-4023-E04C-861D-45A5FCEF01F0}" sibTransId="{3B00C3D5-0F16-E34E-AB01-5C6B7DB865E2}"/>
    <dgm:cxn modelId="{727EB76B-52EA-8647-8BF1-F087CBDAB1FE}" srcId="{8733B672-84B6-E34D-80A0-4EC26F768320}" destId="{FC735E9C-4DC3-3742-84DD-413B13F7599B}" srcOrd="0" destOrd="0" parTransId="{9A803B77-E460-9246-8DD2-A37105C6D257}" sibTransId="{6CFA026D-D983-3144-9ACA-956F0FBDF5F8}"/>
    <dgm:cxn modelId="{D2A0964D-C2E4-7D49-8FD9-8983666AE93A}" type="presOf" srcId="{31AE222C-D9FA-8C45-9320-BCC8464C1BF3}" destId="{8B0C337B-FB49-F24B-A2A0-6E04A7B7E6F6}" srcOrd="0" destOrd="0" presId="urn:microsoft.com/office/officeart/2005/8/layout/hierarchy2"/>
    <dgm:cxn modelId="{53667C4F-FE23-E940-974C-DD6173F8AF18}" type="presOf" srcId="{C6237FED-B496-1042-939A-5429AC81E7EC}" destId="{5969C876-E4B5-C74F-A4A6-4BFD0BE5231E}" srcOrd="0" destOrd="0" presId="urn:microsoft.com/office/officeart/2005/8/layout/hierarchy2"/>
    <dgm:cxn modelId="{0BAC6074-9175-BA4D-B486-F42D0BD32D64}" type="presOf" srcId="{9A803B77-E460-9246-8DD2-A37105C6D257}" destId="{1BEC0C5C-9C56-D646-8D5C-85F4D5450D1A}" srcOrd="1" destOrd="0" presId="urn:microsoft.com/office/officeart/2005/8/layout/hierarchy2"/>
    <dgm:cxn modelId="{096DF854-50B4-C84A-9C44-375FD6537443}" type="presOf" srcId="{BFB0EA4D-D531-314A-8C5B-935B289801B1}" destId="{2247CA55-B352-9C41-A554-A37B57DE2AA7}" srcOrd="0" destOrd="0" presId="urn:microsoft.com/office/officeart/2005/8/layout/hierarchy2"/>
    <dgm:cxn modelId="{ED832656-23BA-0B42-A77A-A88019C653CB}" type="presOf" srcId="{1F2F9458-B176-3548-A5E2-108EE298D6E5}" destId="{46429A75-F5F7-8648-9768-C87D6C43EDBE}" srcOrd="0" destOrd="0" presId="urn:microsoft.com/office/officeart/2005/8/layout/hierarchy2"/>
    <dgm:cxn modelId="{FBE0A456-D1EE-1049-B9C3-4DCDDD9DD70E}" type="presOf" srcId="{2BBA282C-A97A-E34C-9F15-89024F8312A2}" destId="{CF516869-E188-0741-8841-E6557FDF314A}" srcOrd="0" destOrd="0" presId="urn:microsoft.com/office/officeart/2005/8/layout/hierarchy2"/>
    <dgm:cxn modelId="{9630CD76-503E-AB48-937B-FBF3859B4BDD}" type="presOf" srcId="{E3A3D3ED-1109-C145-B111-A99E789AD160}" destId="{8DBFC72C-8B5A-194E-9B56-BCBDB371785E}" srcOrd="0" destOrd="0" presId="urn:microsoft.com/office/officeart/2005/8/layout/hierarchy2"/>
    <dgm:cxn modelId="{84B32678-37EA-2747-BE93-2A511BDD36BB}" type="presOf" srcId="{D1B86AA6-EF3D-4944-8486-89253F0D94B1}" destId="{D36635AE-7168-4B46-B81C-4D583C7178C6}" srcOrd="0" destOrd="0" presId="urn:microsoft.com/office/officeart/2005/8/layout/hierarchy2"/>
    <dgm:cxn modelId="{1318677A-988E-A240-A77C-49E695E5A9EC}" type="presOf" srcId="{ACAF2D12-1DD8-3A4A-A351-10BCE0DD83DE}" destId="{EA2072A6-F64F-EA40-8A62-A85C7E6471CF}" srcOrd="0" destOrd="0" presId="urn:microsoft.com/office/officeart/2005/8/layout/hierarchy2"/>
    <dgm:cxn modelId="{776CF77A-F003-CC44-A451-EBE959F87684}" type="presOf" srcId="{8C74FE62-7C33-644D-8719-DCA295BDFE8C}" destId="{5E0F77E3-B87B-DC43-A388-B2F971CBEF1E}" srcOrd="0" destOrd="0" presId="urn:microsoft.com/office/officeart/2005/8/layout/hierarchy2"/>
    <dgm:cxn modelId="{D118EA7E-A2EE-8942-A3F2-3AFA34E9354F}" type="presOf" srcId="{5FA616CF-5E79-894C-A793-2BBBCF30812D}" destId="{CF34F7FA-7DB0-024E-A2D3-DA4B9B5A0D89}" srcOrd="0" destOrd="0" presId="urn:microsoft.com/office/officeart/2005/8/layout/hierarchy2"/>
    <dgm:cxn modelId="{53446E7F-C7E5-4441-91E6-740E04902ACD}" type="presOf" srcId="{8733B672-84B6-E34D-80A0-4EC26F768320}" destId="{D47D59E2-C504-A549-9235-93AA5FA9514A}" srcOrd="0" destOrd="0" presId="urn:microsoft.com/office/officeart/2005/8/layout/hierarchy2"/>
    <dgm:cxn modelId="{C4D54D91-6B5A-9D4D-8787-8A1E48AB7F1F}" type="presOf" srcId="{2B275593-1039-5C4D-A0AB-B7CF0210D7B5}" destId="{DB8F6A4B-BCF9-4F43-B39E-81505E938DC5}" srcOrd="0" destOrd="0" presId="urn:microsoft.com/office/officeart/2005/8/layout/hierarchy2"/>
    <dgm:cxn modelId="{22511EA4-74F3-AC41-8017-37B494F47D72}" type="presOf" srcId="{79E63E6B-4402-C444-A810-64E91B1FA956}" destId="{10C2852B-3816-4B42-B6B1-5782BEEC2CA1}" srcOrd="1" destOrd="0" presId="urn:microsoft.com/office/officeart/2005/8/layout/hierarchy2"/>
    <dgm:cxn modelId="{629276A7-3A91-9B44-835E-6EA22DCD217A}" type="presOf" srcId="{B49FA148-F691-E542-8084-8E3836483349}" destId="{C8CD48C0-7040-534C-942A-A23F4867A2DE}" srcOrd="0" destOrd="0" presId="urn:microsoft.com/office/officeart/2005/8/layout/hierarchy2"/>
    <dgm:cxn modelId="{6A45F4B4-20E9-BC4A-9BC1-EE01C58092C5}" type="presOf" srcId="{9A803B77-E460-9246-8DD2-A37105C6D257}" destId="{E3F49F3F-F463-EA4D-9650-2C8DC4F3365F}" srcOrd="0" destOrd="0" presId="urn:microsoft.com/office/officeart/2005/8/layout/hierarchy2"/>
    <dgm:cxn modelId="{861C8BB7-BFDC-6F49-957D-DFB2BCA3B33A}" srcId="{B49FA148-F691-E542-8084-8E3836483349}" destId="{D374EE77-A741-9D46-A2A4-A7DE993A17C6}" srcOrd="0" destOrd="0" parTransId="{79E63E6B-4402-C444-A810-64E91B1FA956}" sibTransId="{A19E1DDC-8405-5F48-9023-50C695BEBD6D}"/>
    <dgm:cxn modelId="{5333CBB8-7528-CE4E-BC83-87087C261B69}" srcId="{E0629E25-309A-884D-BAE3-C9934BE79695}" destId="{BFB0EA4D-D531-314A-8C5B-935B289801B1}" srcOrd="0" destOrd="0" parTransId="{5FA616CF-5E79-894C-A793-2BBBCF30812D}" sibTransId="{C1A010BD-0B99-724B-AE49-C27EFD0526F0}"/>
    <dgm:cxn modelId="{21EA42C3-ABFB-A642-91AB-593E077439DB}" srcId="{2B275593-1039-5C4D-A0AB-B7CF0210D7B5}" destId="{B49FA148-F691-E542-8084-8E3836483349}" srcOrd="1" destOrd="0" parTransId="{2BBA282C-A97A-E34C-9F15-89024F8312A2}" sibTransId="{0241E45D-2862-3049-8929-B219165279A3}"/>
    <dgm:cxn modelId="{720F9ED4-8346-5B46-9F7A-21A63A41AF8F}" type="presOf" srcId="{D374EE77-A741-9D46-A2A4-A7DE993A17C6}" destId="{64A4C214-87C2-5148-A1CD-65E658343A0B}" srcOrd="0" destOrd="0" presId="urn:microsoft.com/office/officeart/2005/8/layout/hierarchy2"/>
    <dgm:cxn modelId="{FB847EDE-2B92-1F49-9651-3B4118854AF4}" srcId="{FC735E9C-4DC3-3742-84DD-413B13F7599B}" destId="{2B275593-1039-5C4D-A0AB-B7CF0210D7B5}" srcOrd="0" destOrd="0" parTransId="{ACAF2D12-1DD8-3A4A-A351-10BCE0DD83DE}" sibTransId="{D332EFCD-830F-ED4F-9505-A5CB01638AAA}"/>
    <dgm:cxn modelId="{17EF28ED-F2F6-4A46-A409-9FCBF13DAF5D}" type="presOf" srcId="{2BBA282C-A97A-E34C-9F15-89024F8312A2}" destId="{306BE7F1-15B7-684D-B70A-2D6DA15C089C}" srcOrd="1" destOrd="0" presId="urn:microsoft.com/office/officeart/2005/8/layout/hierarchy2"/>
    <dgm:cxn modelId="{C3D047FA-B030-E44C-9ACF-7AA9D8A115D7}" srcId="{C6237FED-B496-1042-939A-5429AC81E7EC}" destId="{8733B672-84B6-E34D-80A0-4EC26F768320}" srcOrd="0" destOrd="0" parTransId="{8C74FE62-7C33-644D-8719-DCA295BDFE8C}" sibTransId="{A6755917-F673-6749-B2AD-62C4CDAF4E90}"/>
    <dgm:cxn modelId="{F38E3DFD-6957-AE44-A0EF-5925A908B66E}" srcId="{2B275593-1039-5C4D-A0AB-B7CF0210D7B5}" destId="{E0629E25-309A-884D-BAE3-C9934BE79695}" srcOrd="0" destOrd="0" parTransId="{E3A3D3ED-1109-C145-B111-A99E789AD160}" sibTransId="{3692C045-7F65-5149-8A64-9B3230EC474D}"/>
    <dgm:cxn modelId="{3FAB9A91-2AA4-E347-932A-80A4A890BCE6}" type="presParOf" srcId="{1F48AA0F-1B53-0A49-8A54-F37F8734A080}" destId="{EA7FEC0F-00E6-2F43-8192-F12F0AD998C8}" srcOrd="0" destOrd="0" presId="urn:microsoft.com/office/officeart/2005/8/layout/hierarchy2"/>
    <dgm:cxn modelId="{415B380C-A7E6-C042-B87B-80611760D203}" type="presParOf" srcId="{EA7FEC0F-00E6-2F43-8192-F12F0AD998C8}" destId="{46429A75-F5F7-8648-9768-C87D6C43EDBE}" srcOrd="0" destOrd="0" presId="urn:microsoft.com/office/officeart/2005/8/layout/hierarchy2"/>
    <dgm:cxn modelId="{860CFE8D-8271-EC4E-9914-D098AE968D67}" type="presParOf" srcId="{EA7FEC0F-00E6-2F43-8192-F12F0AD998C8}" destId="{402655B9-C473-BB48-B009-A4F3E1DFB4A7}" srcOrd="1" destOrd="0" presId="urn:microsoft.com/office/officeart/2005/8/layout/hierarchy2"/>
    <dgm:cxn modelId="{DB21027E-5DC0-1C4A-B2A4-6A61C8367C17}" type="presParOf" srcId="{1F48AA0F-1B53-0A49-8A54-F37F8734A080}" destId="{0784E4D9-310E-884E-8627-6289CEAFED1C}" srcOrd="1" destOrd="0" presId="urn:microsoft.com/office/officeart/2005/8/layout/hierarchy2"/>
    <dgm:cxn modelId="{7681BE7F-78DB-FB46-9691-8333C58104AB}" type="presParOf" srcId="{0784E4D9-310E-884E-8627-6289CEAFED1C}" destId="{5969C876-E4B5-C74F-A4A6-4BFD0BE5231E}" srcOrd="0" destOrd="0" presId="urn:microsoft.com/office/officeart/2005/8/layout/hierarchy2"/>
    <dgm:cxn modelId="{C8F25B22-48DC-1A4D-982F-C022BEF8059B}" type="presParOf" srcId="{0784E4D9-310E-884E-8627-6289CEAFED1C}" destId="{FFF5B0E3-5599-774F-B7D3-109E873B86E0}" srcOrd="1" destOrd="0" presId="urn:microsoft.com/office/officeart/2005/8/layout/hierarchy2"/>
    <dgm:cxn modelId="{F0CC0645-21E3-714D-9B96-25785BE973E4}" type="presParOf" srcId="{FFF5B0E3-5599-774F-B7D3-109E873B86E0}" destId="{5E0F77E3-B87B-DC43-A388-B2F971CBEF1E}" srcOrd="0" destOrd="0" presId="urn:microsoft.com/office/officeart/2005/8/layout/hierarchy2"/>
    <dgm:cxn modelId="{3E0A640D-16EB-A34F-BDD4-D77A6CE2C879}" type="presParOf" srcId="{5E0F77E3-B87B-DC43-A388-B2F971CBEF1E}" destId="{F404ACE5-275B-F245-A248-451F11BA9D37}" srcOrd="0" destOrd="0" presId="urn:microsoft.com/office/officeart/2005/8/layout/hierarchy2"/>
    <dgm:cxn modelId="{9EE7D275-9E40-4A4A-8689-5E5F2EEFF690}" type="presParOf" srcId="{FFF5B0E3-5599-774F-B7D3-109E873B86E0}" destId="{5A8F2F25-3054-B148-ABB3-DA8FE0B54DC2}" srcOrd="1" destOrd="0" presId="urn:microsoft.com/office/officeart/2005/8/layout/hierarchy2"/>
    <dgm:cxn modelId="{CDE49328-64E5-D64A-A0AA-1D184EA38DBD}" type="presParOf" srcId="{5A8F2F25-3054-B148-ABB3-DA8FE0B54DC2}" destId="{D47D59E2-C504-A549-9235-93AA5FA9514A}" srcOrd="0" destOrd="0" presId="urn:microsoft.com/office/officeart/2005/8/layout/hierarchy2"/>
    <dgm:cxn modelId="{000EA8D4-DD86-6240-A43E-7E3E33E932FE}" type="presParOf" srcId="{5A8F2F25-3054-B148-ABB3-DA8FE0B54DC2}" destId="{B6887598-B0DD-954C-A617-C2E46A93F849}" srcOrd="1" destOrd="0" presId="urn:microsoft.com/office/officeart/2005/8/layout/hierarchy2"/>
    <dgm:cxn modelId="{78C32542-C850-B64D-9CCC-15DED456AE9D}" type="presParOf" srcId="{B6887598-B0DD-954C-A617-C2E46A93F849}" destId="{E3F49F3F-F463-EA4D-9650-2C8DC4F3365F}" srcOrd="0" destOrd="0" presId="urn:microsoft.com/office/officeart/2005/8/layout/hierarchy2"/>
    <dgm:cxn modelId="{E4C23049-86EB-FB43-B30E-E22642A17325}" type="presParOf" srcId="{E3F49F3F-F463-EA4D-9650-2C8DC4F3365F}" destId="{1BEC0C5C-9C56-D646-8D5C-85F4D5450D1A}" srcOrd="0" destOrd="0" presId="urn:microsoft.com/office/officeart/2005/8/layout/hierarchy2"/>
    <dgm:cxn modelId="{3A4C216C-BB43-F146-BFBD-1EED2F2272E8}" type="presParOf" srcId="{B6887598-B0DD-954C-A617-C2E46A93F849}" destId="{19361357-223E-2E4C-B950-DF5E4BF910D3}" srcOrd="1" destOrd="0" presId="urn:microsoft.com/office/officeart/2005/8/layout/hierarchy2"/>
    <dgm:cxn modelId="{2C3856CD-73F3-374D-8435-E0F582B0F980}" type="presParOf" srcId="{19361357-223E-2E4C-B950-DF5E4BF910D3}" destId="{6A811300-A41E-ED49-A2DD-6D57263DDB8A}" srcOrd="0" destOrd="0" presId="urn:microsoft.com/office/officeart/2005/8/layout/hierarchy2"/>
    <dgm:cxn modelId="{2907B8A9-EA3F-2841-9A92-A8759B78DD27}" type="presParOf" srcId="{19361357-223E-2E4C-B950-DF5E4BF910D3}" destId="{69B29E57-EC52-7649-8907-DD15FA3E6041}" srcOrd="1" destOrd="0" presId="urn:microsoft.com/office/officeart/2005/8/layout/hierarchy2"/>
    <dgm:cxn modelId="{8987B860-0328-5648-A5FD-3B0284B55015}" type="presParOf" srcId="{69B29E57-EC52-7649-8907-DD15FA3E6041}" destId="{EA2072A6-F64F-EA40-8A62-A85C7E6471CF}" srcOrd="0" destOrd="0" presId="urn:microsoft.com/office/officeart/2005/8/layout/hierarchy2"/>
    <dgm:cxn modelId="{A2EA0F74-8F56-F741-BB5A-5C540ECA614B}" type="presParOf" srcId="{EA2072A6-F64F-EA40-8A62-A85C7E6471CF}" destId="{03E736C3-6717-3140-B265-239AF506D071}" srcOrd="0" destOrd="0" presId="urn:microsoft.com/office/officeart/2005/8/layout/hierarchy2"/>
    <dgm:cxn modelId="{795ABBA9-3DF6-7B4E-9BBB-E7D9B656F33B}" type="presParOf" srcId="{69B29E57-EC52-7649-8907-DD15FA3E6041}" destId="{F014F5E5-A4F9-E748-94F2-6308780C1D35}" srcOrd="1" destOrd="0" presId="urn:microsoft.com/office/officeart/2005/8/layout/hierarchy2"/>
    <dgm:cxn modelId="{3AAFD4B3-C2E3-B84F-ACE3-E4081CA037B7}" type="presParOf" srcId="{F014F5E5-A4F9-E748-94F2-6308780C1D35}" destId="{DB8F6A4B-BCF9-4F43-B39E-81505E938DC5}" srcOrd="0" destOrd="0" presId="urn:microsoft.com/office/officeart/2005/8/layout/hierarchy2"/>
    <dgm:cxn modelId="{C5E668F6-EAA0-4648-AAFB-780D1524381B}" type="presParOf" srcId="{F014F5E5-A4F9-E748-94F2-6308780C1D35}" destId="{46AA749B-B85A-B941-8B7F-291B736A71BE}" srcOrd="1" destOrd="0" presId="urn:microsoft.com/office/officeart/2005/8/layout/hierarchy2"/>
    <dgm:cxn modelId="{4E908884-3741-8841-B343-2C6B545F8B52}" type="presParOf" srcId="{46AA749B-B85A-B941-8B7F-291B736A71BE}" destId="{8DBFC72C-8B5A-194E-9B56-BCBDB371785E}" srcOrd="0" destOrd="0" presId="urn:microsoft.com/office/officeart/2005/8/layout/hierarchy2"/>
    <dgm:cxn modelId="{7EFEEDEF-E0DD-3741-9FA7-1D076CD5C408}" type="presParOf" srcId="{8DBFC72C-8B5A-194E-9B56-BCBDB371785E}" destId="{6F5F390C-15DB-4E44-A1F0-98099C93ED25}" srcOrd="0" destOrd="0" presId="urn:microsoft.com/office/officeart/2005/8/layout/hierarchy2"/>
    <dgm:cxn modelId="{922DB015-D232-614E-8F09-8E95221D6F83}" type="presParOf" srcId="{46AA749B-B85A-B941-8B7F-291B736A71BE}" destId="{EA537695-948B-B248-8249-CEE7643A3FDD}" srcOrd="1" destOrd="0" presId="urn:microsoft.com/office/officeart/2005/8/layout/hierarchy2"/>
    <dgm:cxn modelId="{FD0BCF85-5AA2-5545-A030-02A9CA705FBF}" type="presParOf" srcId="{EA537695-948B-B248-8249-CEE7643A3FDD}" destId="{72F8D822-3246-0640-8FC6-19589B4A5473}" srcOrd="0" destOrd="0" presId="urn:microsoft.com/office/officeart/2005/8/layout/hierarchy2"/>
    <dgm:cxn modelId="{960CFD32-7A1E-9E41-97B7-36B3B7736721}" type="presParOf" srcId="{EA537695-948B-B248-8249-CEE7643A3FDD}" destId="{9AB849A6-2BC6-9347-994E-B4409CC618B2}" srcOrd="1" destOrd="0" presId="urn:microsoft.com/office/officeart/2005/8/layout/hierarchy2"/>
    <dgm:cxn modelId="{3F2AA7F7-13F4-A244-B083-A8125F7D937E}" type="presParOf" srcId="{9AB849A6-2BC6-9347-994E-B4409CC618B2}" destId="{CF34F7FA-7DB0-024E-A2D3-DA4B9B5A0D89}" srcOrd="0" destOrd="0" presId="urn:microsoft.com/office/officeart/2005/8/layout/hierarchy2"/>
    <dgm:cxn modelId="{1A7DC970-D20C-D744-911E-DFF9E166F825}" type="presParOf" srcId="{CF34F7FA-7DB0-024E-A2D3-DA4B9B5A0D89}" destId="{2161D9E5-69A0-EC4C-8D62-A213B9FC32FD}" srcOrd="0" destOrd="0" presId="urn:microsoft.com/office/officeart/2005/8/layout/hierarchy2"/>
    <dgm:cxn modelId="{BBD27DB1-1233-2F44-8FDA-19B91207F235}" type="presParOf" srcId="{9AB849A6-2BC6-9347-994E-B4409CC618B2}" destId="{3D5B0A8D-BDBC-C545-A585-17DA05CA5A69}" srcOrd="1" destOrd="0" presId="urn:microsoft.com/office/officeart/2005/8/layout/hierarchy2"/>
    <dgm:cxn modelId="{7429FD76-DF80-CC48-B88A-BB00CDF04C2D}" type="presParOf" srcId="{3D5B0A8D-BDBC-C545-A585-17DA05CA5A69}" destId="{2247CA55-B352-9C41-A554-A37B57DE2AA7}" srcOrd="0" destOrd="0" presId="urn:microsoft.com/office/officeart/2005/8/layout/hierarchy2"/>
    <dgm:cxn modelId="{41756C48-50DA-FC46-B73A-3C53C58B915C}" type="presParOf" srcId="{3D5B0A8D-BDBC-C545-A585-17DA05CA5A69}" destId="{2435AA8E-5CA1-4B46-A4DC-C49D8329765F}" srcOrd="1" destOrd="0" presId="urn:microsoft.com/office/officeart/2005/8/layout/hierarchy2"/>
    <dgm:cxn modelId="{338DA844-8E77-664C-B649-C1D2A192D75B}" type="presParOf" srcId="{46AA749B-B85A-B941-8B7F-291B736A71BE}" destId="{CF516869-E188-0741-8841-E6557FDF314A}" srcOrd="2" destOrd="0" presId="urn:microsoft.com/office/officeart/2005/8/layout/hierarchy2"/>
    <dgm:cxn modelId="{772D8E0C-B87A-3046-A03A-A1C1D781EEAE}" type="presParOf" srcId="{CF516869-E188-0741-8841-E6557FDF314A}" destId="{306BE7F1-15B7-684D-B70A-2D6DA15C089C}" srcOrd="0" destOrd="0" presId="urn:microsoft.com/office/officeart/2005/8/layout/hierarchy2"/>
    <dgm:cxn modelId="{98B3FA31-6F91-D343-91DB-CF48340419DD}" type="presParOf" srcId="{46AA749B-B85A-B941-8B7F-291B736A71BE}" destId="{2F90DA2D-9706-9147-BA78-6DAB6E7D5D1A}" srcOrd="3" destOrd="0" presId="urn:microsoft.com/office/officeart/2005/8/layout/hierarchy2"/>
    <dgm:cxn modelId="{0DCB0D12-1415-CB46-BB7C-652D98BBFB24}" type="presParOf" srcId="{2F90DA2D-9706-9147-BA78-6DAB6E7D5D1A}" destId="{C8CD48C0-7040-534C-942A-A23F4867A2DE}" srcOrd="0" destOrd="0" presId="urn:microsoft.com/office/officeart/2005/8/layout/hierarchy2"/>
    <dgm:cxn modelId="{F942695A-0B19-D141-8EB8-6C53EC23404B}" type="presParOf" srcId="{2F90DA2D-9706-9147-BA78-6DAB6E7D5D1A}" destId="{314BE125-1387-6A4F-844B-5C531EBE7D54}" srcOrd="1" destOrd="0" presId="urn:microsoft.com/office/officeart/2005/8/layout/hierarchy2"/>
    <dgm:cxn modelId="{4D5B9419-C95F-974D-BB0F-274F10ABCB0A}" type="presParOf" srcId="{314BE125-1387-6A4F-844B-5C531EBE7D54}" destId="{74BFDDE8-7143-7D4F-AEF4-2FDE449B47F7}" srcOrd="0" destOrd="0" presId="urn:microsoft.com/office/officeart/2005/8/layout/hierarchy2"/>
    <dgm:cxn modelId="{6BCAA95F-AD1D-DD42-AF88-52911F4C6A43}" type="presParOf" srcId="{74BFDDE8-7143-7D4F-AEF4-2FDE449B47F7}" destId="{10C2852B-3816-4B42-B6B1-5782BEEC2CA1}" srcOrd="0" destOrd="0" presId="urn:microsoft.com/office/officeart/2005/8/layout/hierarchy2"/>
    <dgm:cxn modelId="{BD01D70F-A160-974D-8589-FF0FAF14370E}" type="presParOf" srcId="{314BE125-1387-6A4F-844B-5C531EBE7D54}" destId="{58552576-DC3B-1544-ABF7-7A6D88B17CF9}" srcOrd="1" destOrd="0" presId="urn:microsoft.com/office/officeart/2005/8/layout/hierarchy2"/>
    <dgm:cxn modelId="{DF9E7AE4-F6F4-B341-9AAF-B5989DD33D58}" type="presParOf" srcId="{58552576-DC3B-1544-ABF7-7A6D88B17CF9}" destId="{64A4C214-87C2-5148-A1CD-65E658343A0B}" srcOrd="0" destOrd="0" presId="urn:microsoft.com/office/officeart/2005/8/layout/hierarchy2"/>
    <dgm:cxn modelId="{D5394F31-840E-F547-A609-C3A02B3AB641}" type="presParOf" srcId="{58552576-DC3B-1544-ABF7-7A6D88B17CF9}" destId="{9CE32A38-42D6-774C-84A8-02C7AA66D851}" srcOrd="1" destOrd="0" presId="urn:microsoft.com/office/officeart/2005/8/layout/hierarchy2"/>
    <dgm:cxn modelId="{B9B70843-7816-CA4C-B03F-3E6440FC402F}" type="presParOf" srcId="{46AA749B-B85A-B941-8B7F-291B736A71BE}" destId="{D36635AE-7168-4B46-B81C-4D583C7178C6}" srcOrd="4" destOrd="0" presId="urn:microsoft.com/office/officeart/2005/8/layout/hierarchy2"/>
    <dgm:cxn modelId="{21CDF96C-4E46-1C44-A4EC-D9F20CB60F41}" type="presParOf" srcId="{D36635AE-7168-4B46-B81C-4D583C7178C6}" destId="{BAA1380C-C9DC-8946-951F-2D65F03310ED}" srcOrd="0" destOrd="0" presId="urn:microsoft.com/office/officeart/2005/8/layout/hierarchy2"/>
    <dgm:cxn modelId="{50E6BD76-C2E5-A840-8724-F9C68222833F}" type="presParOf" srcId="{46AA749B-B85A-B941-8B7F-291B736A71BE}" destId="{A902DA01-C95D-D44E-BDEC-C68D22C46722}" srcOrd="5" destOrd="0" presId="urn:microsoft.com/office/officeart/2005/8/layout/hierarchy2"/>
    <dgm:cxn modelId="{B1881F0D-4880-944C-A56B-692323AFCDBF}" type="presParOf" srcId="{A902DA01-C95D-D44E-BDEC-C68D22C46722}" destId="{770DFAAF-3325-5744-8556-F92973C6AD73}" srcOrd="0" destOrd="0" presId="urn:microsoft.com/office/officeart/2005/8/layout/hierarchy2"/>
    <dgm:cxn modelId="{15BD9277-47CB-BC4C-B4A7-3BC5B176682C}" type="presParOf" srcId="{A902DA01-C95D-D44E-BDEC-C68D22C46722}" destId="{15BA6BF9-D09D-7347-9C7E-271A9FC8A21E}" srcOrd="1" destOrd="0" presId="urn:microsoft.com/office/officeart/2005/8/layout/hierarchy2"/>
    <dgm:cxn modelId="{F41DEBF7-4F13-954E-A686-0C8F5A7BD46B}" type="presParOf" srcId="{1F48AA0F-1B53-0A49-8A54-F37F8734A080}" destId="{DA478ED5-BBCA-C347-9D3B-9712F97630B6}" srcOrd="2" destOrd="0" presId="urn:microsoft.com/office/officeart/2005/8/layout/hierarchy2"/>
    <dgm:cxn modelId="{BB7846B1-23FB-3343-BD27-22D709F26056}" type="presParOf" srcId="{DA478ED5-BBCA-C347-9D3B-9712F97630B6}" destId="{8B0C337B-FB49-F24B-A2A0-6E04A7B7E6F6}" srcOrd="0" destOrd="0" presId="urn:microsoft.com/office/officeart/2005/8/layout/hierarchy2"/>
    <dgm:cxn modelId="{1F608CF4-0BAB-EB4C-AB1E-4FDA25E97398}" type="presParOf" srcId="{DA478ED5-BBCA-C347-9D3B-9712F97630B6}" destId="{B9259FED-D620-794E-9E26-050D10ECE93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29A75-F5F7-8648-9768-C87D6C43EDBE}">
      <dsp:nvSpPr>
        <dsp:cNvPr id="0" name=""/>
        <dsp:cNvSpPr/>
      </dsp:nvSpPr>
      <dsp:spPr>
        <a:xfrm>
          <a:off x="5807" y="905234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Grid power</a:t>
          </a:r>
        </a:p>
      </dsp:txBody>
      <dsp:txXfrm>
        <a:off x="20795" y="920222"/>
        <a:ext cx="993447" cy="481735"/>
      </dsp:txXfrm>
    </dsp:sp>
    <dsp:sp modelId="{5969C876-E4B5-C74F-A4A6-4BFD0BE5231E}">
      <dsp:nvSpPr>
        <dsp:cNvPr id="0" name=""/>
        <dsp:cNvSpPr/>
      </dsp:nvSpPr>
      <dsp:spPr>
        <a:xfrm>
          <a:off x="5807" y="1493703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Solar Power</a:t>
          </a:r>
        </a:p>
      </dsp:txBody>
      <dsp:txXfrm>
        <a:off x="20795" y="1508691"/>
        <a:ext cx="993447" cy="481735"/>
      </dsp:txXfrm>
    </dsp:sp>
    <dsp:sp modelId="{5E0F77E3-B87B-DC43-A388-B2F971CBEF1E}">
      <dsp:nvSpPr>
        <dsp:cNvPr id="0" name=""/>
        <dsp:cNvSpPr/>
      </dsp:nvSpPr>
      <dsp:spPr>
        <a:xfrm>
          <a:off x="1029230" y="1736397"/>
          <a:ext cx="409369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409369" y="13161"/>
              </a:lnTo>
            </a:path>
          </a:pathLst>
        </a:custGeom>
        <a:noFill/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1223681" y="1739324"/>
        <a:ext cx="20468" cy="20468"/>
      </dsp:txXfrm>
    </dsp:sp>
    <dsp:sp modelId="{D47D59E2-C504-A549-9235-93AA5FA9514A}">
      <dsp:nvSpPr>
        <dsp:cNvPr id="0" name=""/>
        <dsp:cNvSpPr/>
      </dsp:nvSpPr>
      <dsp:spPr>
        <a:xfrm>
          <a:off x="1438600" y="1493703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Electrolyzer</a:t>
          </a:r>
        </a:p>
      </dsp:txBody>
      <dsp:txXfrm>
        <a:off x="1453588" y="1508691"/>
        <a:ext cx="993447" cy="481735"/>
      </dsp:txXfrm>
    </dsp:sp>
    <dsp:sp modelId="{E3F49F3F-F463-EA4D-9650-2C8DC4F3365F}">
      <dsp:nvSpPr>
        <dsp:cNvPr id="0" name=""/>
        <dsp:cNvSpPr/>
      </dsp:nvSpPr>
      <dsp:spPr>
        <a:xfrm>
          <a:off x="2462024" y="1736397"/>
          <a:ext cx="409369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409369" y="13161"/>
              </a:lnTo>
            </a:path>
          </a:pathLst>
        </a:custGeom>
        <a:noFill/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2656474" y="1739324"/>
        <a:ext cx="20468" cy="20468"/>
      </dsp:txXfrm>
    </dsp:sp>
    <dsp:sp modelId="{6A811300-A41E-ED49-A2DD-6D57263DDB8A}">
      <dsp:nvSpPr>
        <dsp:cNvPr id="0" name=""/>
        <dsp:cNvSpPr/>
      </dsp:nvSpPr>
      <dsp:spPr>
        <a:xfrm>
          <a:off x="2871393" y="1493703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Hydrogen storage unit</a:t>
          </a:r>
        </a:p>
      </dsp:txBody>
      <dsp:txXfrm>
        <a:off x="2886381" y="1508691"/>
        <a:ext cx="993447" cy="481735"/>
      </dsp:txXfrm>
    </dsp:sp>
    <dsp:sp modelId="{EA2072A6-F64F-EA40-8A62-A85C7E6471CF}">
      <dsp:nvSpPr>
        <dsp:cNvPr id="0" name=""/>
        <dsp:cNvSpPr/>
      </dsp:nvSpPr>
      <dsp:spPr>
        <a:xfrm>
          <a:off x="3894817" y="1736397"/>
          <a:ext cx="409369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409369" y="13161"/>
              </a:lnTo>
            </a:path>
          </a:pathLst>
        </a:custGeom>
        <a:noFill/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4089267" y="1739324"/>
        <a:ext cx="20468" cy="20468"/>
      </dsp:txXfrm>
    </dsp:sp>
    <dsp:sp modelId="{DB8F6A4B-BCF9-4F43-B39E-81505E938DC5}">
      <dsp:nvSpPr>
        <dsp:cNvPr id="0" name=""/>
        <dsp:cNvSpPr/>
      </dsp:nvSpPr>
      <dsp:spPr>
        <a:xfrm>
          <a:off x="4304186" y="1493703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Hydrogen transportation</a:t>
          </a:r>
        </a:p>
      </dsp:txBody>
      <dsp:txXfrm>
        <a:off x="4319174" y="1508691"/>
        <a:ext cx="993447" cy="481735"/>
      </dsp:txXfrm>
    </dsp:sp>
    <dsp:sp modelId="{8DBFC72C-8B5A-194E-9B56-BCBDB371785E}">
      <dsp:nvSpPr>
        <dsp:cNvPr id="0" name=""/>
        <dsp:cNvSpPr/>
      </dsp:nvSpPr>
      <dsp:spPr>
        <a:xfrm rot="18289469">
          <a:off x="5173868" y="1442163"/>
          <a:ext cx="716853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716853" y="1316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514373" y="1437403"/>
        <a:ext cx="35842" cy="35842"/>
      </dsp:txXfrm>
    </dsp:sp>
    <dsp:sp modelId="{72F8D822-3246-0640-8FC6-19589B4A5473}">
      <dsp:nvSpPr>
        <dsp:cNvPr id="0" name=""/>
        <dsp:cNvSpPr/>
      </dsp:nvSpPr>
      <dsp:spPr>
        <a:xfrm>
          <a:off x="5736979" y="905234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Hydrogen fuel cells</a:t>
          </a:r>
        </a:p>
      </dsp:txBody>
      <dsp:txXfrm>
        <a:off x="5751967" y="920222"/>
        <a:ext cx="993447" cy="481735"/>
      </dsp:txXfrm>
    </dsp:sp>
    <dsp:sp modelId="{CF34F7FA-7DB0-024E-A2D3-DA4B9B5A0D89}">
      <dsp:nvSpPr>
        <dsp:cNvPr id="0" name=""/>
        <dsp:cNvSpPr/>
      </dsp:nvSpPr>
      <dsp:spPr>
        <a:xfrm>
          <a:off x="6760403" y="1147928"/>
          <a:ext cx="409369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409369" y="13161"/>
              </a:lnTo>
            </a:path>
          </a:pathLst>
        </a:custGeom>
        <a:noFill/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954854" y="1150856"/>
        <a:ext cx="20468" cy="20468"/>
      </dsp:txXfrm>
    </dsp:sp>
    <dsp:sp modelId="{2247CA55-B352-9C41-A554-A37B57DE2AA7}">
      <dsp:nvSpPr>
        <dsp:cNvPr id="0" name=""/>
        <dsp:cNvSpPr/>
      </dsp:nvSpPr>
      <dsp:spPr>
        <a:xfrm>
          <a:off x="7169773" y="905234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Power market</a:t>
          </a:r>
        </a:p>
      </dsp:txBody>
      <dsp:txXfrm>
        <a:off x="7184761" y="920222"/>
        <a:ext cx="993447" cy="481735"/>
      </dsp:txXfrm>
    </dsp:sp>
    <dsp:sp modelId="{CF516869-E188-0741-8841-E6557FDF314A}">
      <dsp:nvSpPr>
        <dsp:cNvPr id="0" name=""/>
        <dsp:cNvSpPr/>
      </dsp:nvSpPr>
      <dsp:spPr>
        <a:xfrm>
          <a:off x="5327610" y="1736397"/>
          <a:ext cx="409369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409369" y="13161"/>
              </a:lnTo>
            </a:path>
          </a:pathLst>
        </a:custGeom>
        <a:noFill/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522060" y="1739324"/>
        <a:ext cx="20468" cy="20468"/>
      </dsp:txXfrm>
    </dsp:sp>
    <dsp:sp modelId="{C8CD48C0-7040-534C-942A-A23F4867A2DE}">
      <dsp:nvSpPr>
        <dsp:cNvPr id="0" name=""/>
        <dsp:cNvSpPr/>
      </dsp:nvSpPr>
      <dsp:spPr>
        <a:xfrm>
          <a:off x="5736979" y="1493703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Hydrogen 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fuels</a:t>
          </a:r>
        </a:p>
      </dsp:txBody>
      <dsp:txXfrm>
        <a:off x="5751967" y="1508691"/>
        <a:ext cx="993447" cy="481735"/>
      </dsp:txXfrm>
    </dsp:sp>
    <dsp:sp modelId="{74BFDDE8-7143-7D4F-AEF4-2FDE449B47F7}">
      <dsp:nvSpPr>
        <dsp:cNvPr id="0" name=""/>
        <dsp:cNvSpPr/>
      </dsp:nvSpPr>
      <dsp:spPr>
        <a:xfrm>
          <a:off x="6760403" y="1736397"/>
          <a:ext cx="409369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409369" y="13161"/>
              </a:lnTo>
            </a:path>
          </a:pathLst>
        </a:custGeom>
        <a:noFill/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954854" y="1739324"/>
        <a:ext cx="20468" cy="20468"/>
      </dsp:txXfrm>
    </dsp:sp>
    <dsp:sp modelId="{64A4C214-87C2-5148-A1CD-65E658343A0B}">
      <dsp:nvSpPr>
        <dsp:cNvPr id="0" name=""/>
        <dsp:cNvSpPr/>
      </dsp:nvSpPr>
      <dsp:spPr>
        <a:xfrm>
          <a:off x="7169773" y="1493703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Transportation</a:t>
          </a:r>
        </a:p>
      </dsp:txBody>
      <dsp:txXfrm>
        <a:off x="7184761" y="1508691"/>
        <a:ext cx="993447" cy="481735"/>
      </dsp:txXfrm>
    </dsp:sp>
    <dsp:sp modelId="{D36635AE-7168-4B46-B81C-4D583C7178C6}">
      <dsp:nvSpPr>
        <dsp:cNvPr id="0" name=""/>
        <dsp:cNvSpPr/>
      </dsp:nvSpPr>
      <dsp:spPr>
        <a:xfrm rot="3310531">
          <a:off x="5173868" y="2030631"/>
          <a:ext cx="716853" cy="26323"/>
        </a:xfrm>
        <a:custGeom>
          <a:avLst/>
          <a:gdLst/>
          <a:ahLst/>
          <a:cxnLst/>
          <a:rect l="0" t="0" r="0" b="0"/>
          <a:pathLst>
            <a:path>
              <a:moveTo>
                <a:pt x="0" y="13161"/>
              </a:moveTo>
              <a:lnTo>
                <a:pt x="716853" y="1316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514373" y="2025871"/>
        <a:ext cx="35842" cy="35842"/>
      </dsp:txXfrm>
    </dsp:sp>
    <dsp:sp modelId="{770DFAAF-3325-5744-8556-F92973C6AD73}">
      <dsp:nvSpPr>
        <dsp:cNvPr id="0" name=""/>
        <dsp:cNvSpPr/>
      </dsp:nvSpPr>
      <dsp:spPr>
        <a:xfrm>
          <a:off x="5736979" y="2082171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Industrial plants</a:t>
          </a:r>
        </a:p>
      </dsp:txBody>
      <dsp:txXfrm>
        <a:off x="5751967" y="2097159"/>
        <a:ext cx="993447" cy="481735"/>
      </dsp:txXfrm>
    </dsp:sp>
    <dsp:sp modelId="{8B0C337B-FB49-F24B-A2A0-6E04A7B7E6F6}">
      <dsp:nvSpPr>
        <dsp:cNvPr id="0" name=""/>
        <dsp:cNvSpPr/>
      </dsp:nvSpPr>
      <dsp:spPr>
        <a:xfrm>
          <a:off x="5807" y="2082171"/>
          <a:ext cx="1023423" cy="511711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Wind Power</a:t>
          </a:r>
          <a:endParaRPr lang="en-US" sz="900" kern="1200"/>
        </a:p>
      </dsp:txBody>
      <dsp:txXfrm>
        <a:off x="20795" y="2097159"/>
        <a:ext cx="993447" cy="481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1DBE8-F946-45E1-9C39-F42D6A176899}" type="datetimeFigureOut">
              <a:rPr lang="en-US" smtClean="0"/>
              <a:t>241213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120ED-20B9-4CC8-A606-12D10436DC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9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2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55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63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59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049E6-A0CB-FFB8-E731-8CAC0649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98118-78A8-23B4-C9EB-AF70C4E82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1219D-9F40-E0B9-FC43-E2303D7F3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E68B2-FBB1-8C0F-20BA-F0B8A3D43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12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4999E-0CB0-83F2-A41D-4266CE459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4A998-A1AB-AC67-9A97-2B177538F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F7F65-030D-04CA-856D-4ECA946B4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481A3-22A0-4182-FAF9-2B60CAAF8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40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339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25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85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2AB89-17D2-F0C8-3D2F-AE5BBB0F4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02421-F28A-1FEF-5DE2-A7242D847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E470B-B9BF-CF35-EA39-D6E2CE45E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B527B-3CB9-3944-C701-B0F12062E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4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26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8DF93-F151-4290-C515-02A36B7C0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7DB588-6173-021B-9876-80B5E87A6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66D13-8BFF-8935-BFE3-7BA2C4417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C81A3-6E6F-540D-D8B1-20A0F7751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50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56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28ED-D355-7411-3C7D-57BB1EA5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A8678A-FD80-7308-92DB-470497267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3E4035-335F-CC60-8DDC-3E69E1D81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E4240-4220-0242-870D-390A8564A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0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B332C-E3FB-333D-87E6-38C8D476A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14E7A6-E9BE-3669-EF7D-32AACB30F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A3891-03D3-CA74-4458-13EB9AB40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2A7FD-80B7-5FEE-DBFB-0E8AE8EE8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54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29E85-BE6D-013F-104E-B2A4ACA5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CF792-C00B-8E44-AB45-14409B53D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4FACD-BAD2-2D8C-B277-7C3417239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BAA0A-D3EF-3CF6-3075-27124D13A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43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24519-01D2-14C2-3991-D9A8EAD27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1B666-E2A7-3270-2AC5-C8FEE04B9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D6AEC-FB62-32F9-CBA9-63A6FFFE6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7806E-628C-FAC1-A4F7-2300EBD15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21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78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96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2DABF-B59A-B7D5-4193-0D16C09A7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AA95F-9F68-DBEC-DB12-866C772C1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1DB21-F895-BDB1-0399-362C8BCAC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372B0-D292-2B99-CC1C-7310735F0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239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6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02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902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0749B-E230-68C9-4084-4A63D47C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2BD9F8-96CC-4C0E-F229-8675F57FE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1321-8275-E357-3ECF-28F8C1CCF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92756-E4B8-9B56-7214-0F1430EA6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22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CEBF1-7B3C-D792-0D0F-A30B85C10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3ACAC-19A5-83D4-7829-E8454940C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8B191-0666-AD83-E9BD-ADBD4DEF8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63B77-7B10-C66B-C3FC-972F196E0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32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1F1F1-DD09-C954-B3A9-5D4831BCA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0AC84-933B-B6B2-C7E9-F064C0FB1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CCC064-2D20-2139-234E-7C26D825C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BC7B-0E74-B5FE-0E28-59513F79E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284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04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69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A5F2-6EF2-E866-CC81-8A83A956D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36A68-0928-F825-9DDE-F66A47669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A8400-9E95-ED92-8561-28ACF2C10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3B42D-CE1A-38A4-CDB7-6B4CCB578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0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0B3BC-2743-D0B6-AD32-7FD073FAC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2718C-74EF-AA3C-6E60-A987B5187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0551A-A826-3557-5F01-CD8E27825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11EAA-C620-61A4-AAFC-C58B361F9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51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1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FB84D-28F1-F826-1F87-E9C222D99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E910A-85DA-F10C-564A-A66F9BB05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47C0F-C997-45CC-2D5E-FD098A7B4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B6C46-8C4D-1A66-C102-84AE4ED33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27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909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831F-2E53-09DF-18DD-79863E5B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074CF3-AE45-E9B9-ACC5-8762CA578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CE799-0A99-FAA5-68EB-845A3CB71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CCCD9-C2AF-C5F0-64A4-3E72923B4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31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07A36-FAA9-3D4F-D9A2-D95B4FD9E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17900-4651-03F0-83E0-1A20980AB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259DA-6436-9DFF-2E69-DCA9C6E1A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7E64B-F0DE-6C88-4082-0963A65CA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97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17D19-FAA4-0A6F-5734-6CD016D86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56F14-1B49-E0B7-9D28-0F4EC266C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29BE5E-51F9-CEB6-137B-4F734CB4D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42A63-EE8F-A86E-9AB0-8D4FD1704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27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4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694E124-CFBD-FFC7-1F6B-BC7D7347F9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669649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200" y="523318"/>
            <a:ext cx="11531600" cy="882788"/>
          </a:xfrm>
          <a:prstGeom prst="rect">
            <a:avLst/>
          </a:prstGeom>
        </p:spPr>
        <p:txBody>
          <a:bodyPr vert="horz" tIns="0" anchor="t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1292412" y="280303"/>
            <a:ext cx="569388" cy="21544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buNone/>
            </a:pPr>
            <a:fld id="{BB69BBE8-4DB2-4642-B003-B220ACD5A2FD}" type="slidenum">
              <a:rPr lang="en-US" sz="800" b="0" baseline="0" smtClean="0">
                <a:solidFill>
                  <a:schemeClr val="tx1"/>
                </a:solidFill>
                <a:latin typeface="+mn-lt"/>
              </a:rPr>
              <a:pPr marL="0" indent="0" algn="r">
                <a:buNone/>
              </a:pPr>
              <a:t>‹#›</a:t>
            </a:fld>
            <a:r>
              <a:rPr lang="en-US" sz="800" b="0" baseline="0" dirty="0">
                <a:solidFill>
                  <a:schemeClr val="tx1"/>
                </a:solidFill>
                <a:latin typeface="+mn-lt"/>
              </a:rPr>
              <a:t> of 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66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2402">
          <p15:clr>
            <a:srgbClr val="CCCCCC"/>
          </p15:clr>
        </p15:guide>
        <p15:guide id="3" pos="2742">
          <p15:clr>
            <a:srgbClr val="CCCCCC"/>
          </p15:clr>
        </p15:guide>
        <p15:guide id="4" pos="4937">
          <p15:clr>
            <a:srgbClr val="CCCCCC"/>
          </p15:clr>
        </p15:guide>
        <p15:guide id="5" pos="5277">
          <p15:clr>
            <a:srgbClr val="CCCCCC"/>
          </p15:clr>
        </p15:guide>
        <p15:guide id="6" pos="7472">
          <p15:clr>
            <a:srgbClr val="CCCCC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rgbClr val="009BD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Closing statement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85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03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6C4E-1BA2-36E7-1D9F-F83F6637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93783-1E21-9F41-47F9-6A08AC6FC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22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899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314010-54D2-C64E-8187-349281B7F3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(Optional) Center, Program, or Division Name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89939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82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 userDrawn="1">
          <p15:clr>
            <a:srgbClr val="CCCCCC"/>
          </p15:clr>
        </p15:guide>
        <p15:guide id="2" pos="7472" userDrawn="1">
          <p15:clr>
            <a:srgbClr val="CCCCC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(Optional) Center, Program, or Division Name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009B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8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A04659C-9D48-E843-9CF9-9183C7BF9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(Optional) Center, Program, or Division Name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181A1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3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009B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Alt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700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3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84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687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04738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3EEFE3C-04B9-AB3C-EAE9-80904F3FD8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573896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03" imgH="503" progId="TCLayout.ActiveDocument.1">
                  <p:embed/>
                </p:oleObj>
              </mc:Choice>
              <mc:Fallback>
                <p:oleObj name="think-cell Slide" r:id="rId16" imgW="503" imgH="50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EEFE3C-04B9-AB3C-EAE9-80904F3FD8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tfpConfiguration" hidden="1"/>
          <p:cNvSpPr txBox="1"/>
          <p:nvPr userDrawn="1"/>
        </p:nvSpPr>
        <p:spPr bwMode="hidden">
          <a:xfrm>
            <a:off x="0" y="0"/>
            <a:ext cx="36000" cy="36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</a:rPr>
              <a:t>&lt;btfp&gt;</a:t>
            </a:r>
          </a:p>
          <a:p>
            <a:pPr marL="0" indent="0">
              <a:buNone/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</a:rPr>
              <a:t>  &lt;template version="2.3.3" type="branded" pageSize="widescreen" /&gt;</a:t>
            </a:r>
          </a:p>
          <a:p>
            <a:pPr marL="0" indent="0">
              <a:buNone/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</a:rPr>
              <a:t>  &lt;!--BTFPCONFIGURATION:3C627466703E0D0A20203C74656D706C6174652076657273696F6E3D22322E332E342220747970653D226272616E64656422207061676553697A653D227769646573637265656E22202F3E0D0A3C2F627466703E--&gt;</a:t>
            </a:r>
          </a:p>
          <a:p>
            <a:pPr marL="0" indent="0">
              <a:buNone/>
            </a:pPr>
            <a:r>
              <a:rPr lang="en-US" sz="100" dirty="0">
                <a:solidFill>
                  <a:schemeClr val="bg1">
                    <a:alpha val="0"/>
                  </a:schemeClr>
                </a:solidFill>
              </a:rPr>
              <a:t>&lt;/btfp&gt;</a:t>
            </a:r>
          </a:p>
        </p:txBody>
      </p:sp>
      <p:sp>
        <p:nvSpPr>
          <p:cNvPr id="8" name="CreatedFooter"/>
          <p:cNvSpPr/>
          <p:nvPr userDrawn="1"/>
        </p:nvSpPr>
        <p:spPr>
          <a:xfrm>
            <a:off x="8263033" y="6642830"/>
            <a:ext cx="1368171" cy="16503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indent="0" algn="ctr" defTabSz="711200" rtl="0" eaLnBrk="1" latinLnBrk="0" hangingPunct="1">
              <a:spcBef>
                <a:spcPts val="1200"/>
              </a:spcBef>
              <a:buNone/>
            </a:pPr>
            <a:r>
              <a:rPr lang="en-US" sz="600" dirty="0">
                <a:solidFill>
                  <a:srgbClr val="FFFFFF"/>
                </a:solidFill>
              </a:rPr>
              <a:t>CKI Steel Background v231101-GF</a:t>
            </a:r>
          </a:p>
        </p:txBody>
      </p:sp>
      <p:sp>
        <p:nvSpPr>
          <p:cNvPr id="7" name="OfficeCode"/>
          <p:cNvSpPr/>
          <p:nvPr userDrawn="1"/>
        </p:nvSpPr>
        <p:spPr>
          <a:xfrm>
            <a:off x="7348519" y="6642830"/>
            <a:ext cx="288036" cy="16503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indent="0" algn="ctr" defTabSz="711200" rtl="0" eaLnBrk="1" latinLnBrk="0" hangingPunct="1">
              <a:spcBef>
                <a:spcPts val="1200"/>
              </a:spcBef>
              <a:buNone/>
            </a:pPr>
            <a:r>
              <a:rPr lang="en-US" sz="600" dirty="0">
                <a:solidFill>
                  <a:srgbClr val="FFFFFF"/>
                </a:solidFill>
              </a:rPr>
              <a:t>BOS</a:t>
            </a:r>
          </a:p>
        </p:txBody>
      </p:sp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25625"/>
            <a:ext cx="11522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72979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9" r:id="rId3"/>
    <p:sldLayoutId id="2147483666" r:id="rId4"/>
    <p:sldLayoutId id="2147483670" r:id="rId5"/>
    <p:sldLayoutId id="2147483675" r:id="rId6"/>
    <p:sldLayoutId id="2147483667" r:id="rId7"/>
    <p:sldLayoutId id="2147483671" r:id="rId8"/>
    <p:sldLayoutId id="2147483668" r:id="rId9"/>
    <p:sldLayoutId id="2147483673" r:id="rId10"/>
    <p:sldLayoutId id="2147483672" r:id="rId11"/>
    <p:sldLayoutId id="2147483676" r:id="rId12"/>
  </p:sldLayoutIdLst>
  <p:txStyles>
    <p:titleStyle>
      <a:lvl1pPr algn="l" defTabSz="711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354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3038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77800" indent="-177800" algn="l" defTabSz="711200" rtl="0" eaLnBrk="1" latinLnBrk="0" hangingPunct="1">
        <a:spcBef>
          <a:spcPts val="1200"/>
        </a:spcBef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12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890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668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446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4224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002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>
          <p15:clr>
            <a:srgbClr val="D1D1D1"/>
          </p15:clr>
        </p15:guide>
        <p15:guide id="2" pos="211">
          <p15:clr>
            <a:srgbClr val="D1D1D1"/>
          </p15:clr>
        </p15:guide>
        <p15:guide id="4" orient="horz" pos="799">
          <p15:clr>
            <a:srgbClr val="D1D1D1"/>
          </p15:clr>
        </p15:guide>
        <p15:guide id="7" orient="horz" pos="4133">
          <p15:clr>
            <a:srgbClr val="D1D1D1"/>
          </p15:clr>
        </p15:guide>
        <p15:guide id="8" pos="7469">
          <p15:clr>
            <a:srgbClr val="D1D1D1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149.xml"/><Relationship Id="rId7" Type="http://schemas.openxmlformats.org/officeDocument/2006/relationships/oleObject" Target="../embeddings/oleObject11.bin"/><Relationship Id="rId12" Type="http://schemas.openxmlformats.org/officeDocument/2006/relationships/hyperlink" Target="mailto:gwagner@columbia.edu" TargetMode="Externa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notesSlide" Target="../notesSlides/notesSlide9.xml"/><Relationship Id="rId11" Type="http://schemas.openxmlformats.org/officeDocument/2006/relationships/hyperlink" Target="https://creativecommons.org/licenses/by/4.0/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150.xml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9" Type="http://schemas.openxmlformats.org/officeDocument/2006/relationships/tags" Target="../tags/tag189.xml"/><Relationship Id="rId21" Type="http://schemas.openxmlformats.org/officeDocument/2006/relationships/tags" Target="../tags/tag171.xml"/><Relationship Id="rId34" Type="http://schemas.openxmlformats.org/officeDocument/2006/relationships/tags" Target="../tags/tag184.xml"/><Relationship Id="rId42" Type="http://schemas.openxmlformats.org/officeDocument/2006/relationships/oleObject" Target="../embeddings/oleObject12.bin"/><Relationship Id="rId47" Type="http://schemas.openxmlformats.org/officeDocument/2006/relationships/hyperlink" Target="mailto:gwagner@columbia.edu" TargetMode="Externa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9" Type="http://schemas.openxmlformats.org/officeDocument/2006/relationships/tags" Target="../tags/tag179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40" Type="http://schemas.openxmlformats.org/officeDocument/2006/relationships/slideLayout" Target="../slideLayouts/slideLayout1.xml"/><Relationship Id="rId45" Type="http://schemas.openxmlformats.org/officeDocument/2006/relationships/hyperlink" Target="https://business.columbia.edu/faculty/people/gernot-wagner" TargetMode="Externa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31" Type="http://schemas.openxmlformats.org/officeDocument/2006/relationships/tags" Target="../tags/tag181.xml"/><Relationship Id="rId44" Type="http://schemas.openxmlformats.org/officeDocument/2006/relationships/hyperlink" Target="https://www.goldmansachs.com/pdfs/insights/pages/gs-research/carbonomics-the-clean-hydrogen-revolution/carbonomics-the-clean-hydrogen-revolution.pdf" TargetMode="Externa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43" Type="http://schemas.openxmlformats.org/officeDocument/2006/relationships/image" Target="../media/image9.emf"/><Relationship Id="rId48" Type="http://schemas.openxmlformats.org/officeDocument/2006/relationships/chart" Target="../charts/chart5.xml"/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hyperlink" Target="https://creativecommons.org/licenses/by/4.0/" TargetMode="External"/><Relationship Id="rId20" Type="http://schemas.openxmlformats.org/officeDocument/2006/relationships/tags" Target="../tags/tag170.xml"/><Relationship Id="rId41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02.xml"/><Relationship Id="rId18" Type="http://schemas.openxmlformats.org/officeDocument/2006/relationships/tags" Target="../tags/tag207.xml"/><Relationship Id="rId26" Type="http://schemas.openxmlformats.org/officeDocument/2006/relationships/tags" Target="../tags/tag215.xml"/><Relationship Id="rId39" Type="http://schemas.openxmlformats.org/officeDocument/2006/relationships/chart" Target="../charts/chart6.xml"/><Relationship Id="rId21" Type="http://schemas.openxmlformats.org/officeDocument/2006/relationships/tags" Target="../tags/tag210.xml"/><Relationship Id="rId34" Type="http://schemas.openxmlformats.org/officeDocument/2006/relationships/hyperlink" Target="https://about.bnef.com/blog/green-hydrogen-to-undercut-gray-sibling-by-end-of-decade/" TargetMode="External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tags" Target="../tags/tag206.xml"/><Relationship Id="rId25" Type="http://schemas.openxmlformats.org/officeDocument/2006/relationships/tags" Target="../tags/tag214.xml"/><Relationship Id="rId33" Type="http://schemas.openxmlformats.org/officeDocument/2006/relationships/image" Target="../media/image9.emf"/><Relationship Id="rId38" Type="http://schemas.openxmlformats.org/officeDocument/2006/relationships/hyperlink" Target="mailto:gwagner@columbia.edu" TargetMode="External"/><Relationship Id="rId2" Type="http://schemas.openxmlformats.org/officeDocument/2006/relationships/tags" Target="../tags/tag191.xml"/><Relationship Id="rId16" Type="http://schemas.openxmlformats.org/officeDocument/2006/relationships/tags" Target="../tags/tag205.xml"/><Relationship Id="rId20" Type="http://schemas.openxmlformats.org/officeDocument/2006/relationships/tags" Target="../tags/tag209.xml"/><Relationship Id="rId29" Type="http://schemas.openxmlformats.org/officeDocument/2006/relationships/tags" Target="../tags/tag218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24" Type="http://schemas.openxmlformats.org/officeDocument/2006/relationships/tags" Target="../tags/tag213.xml"/><Relationship Id="rId32" Type="http://schemas.openxmlformats.org/officeDocument/2006/relationships/oleObject" Target="../embeddings/oleObject13.bin"/><Relationship Id="rId37" Type="http://schemas.openxmlformats.org/officeDocument/2006/relationships/hyperlink" Target="https://creativecommons.org/licenses/by/4.0/" TargetMode="External"/><Relationship Id="rId5" Type="http://schemas.openxmlformats.org/officeDocument/2006/relationships/tags" Target="../tags/tag194.xml"/><Relationship Id="rId15" Type="http://schemas.openxmlformats.org/officeDocument/2006/relationships/tags" Target="../tags/tag204.xml"/><Relationship Id="rId23" Type="http://schemas.openxmlformats.org/officeDocument/2006/relationships/tags" Target="../tags/tag212.xml"/><Relationship Id="rId28" Type="http://schemas.openxmlformats.org/officeDocument/2006/relationships/tags" Target="../tags/tag217.xml"/><Relationship Id="rId36" Type="http://schemas.openxmlformats.org/officeDocument/2006/relationships/hyperlink" Target="https://business.columbia.edu/faculty/people/gernot-wagner" TargetMode="External"/><Relationship Id="rId10" Type="http://schemas.openxmlformats.org/officeDocument/2006/relationships/tags" Target="../tags/tag199.xml"/><Relationship Id="rId19" Type="http://schemas.openxmlformats.org/officeDocument/2006/relationships/tags" Target="../tags/tag208.xml"/><Relationship Id="rId31" Type="http://schemas.openxmlformats.org/officeDocument/2006/relationships/notesSlide" Target="../notesSlides/notesSlide11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tags" Target="../tags/tag203.xml"/><Relationship Id="rId22" Type="http://schemas.openxmlformats.org/officeDocument/2006/relationships/tags" Target="../tags/tag211.xml"/><Relationship Id="rId27" Type="http://schemas.openxmlformats.org/officeDocument/2006/relationships/tags" Target="../tags/tag216.xml"/><Relationship Id="rId30" Type="http://schemas.openxmlformats.org/officeDocument/2006/relationships/slideLayout" Target="../slideLayouts/slideLayout1.xml"/><Relationship Id="rId35" Type="http://schemas.openxmlformats.org/officeDocument/2006/relationships/hyperlink" Target="https://www.energypolicy.columbia.edu/demystifying-electrolyzer-production-costs/" TargetMode="External"/><Relationship Id="rId8" Type="http://schemas.openxmlformats.org/officeDocument/2006/relationships/tags" Target="../tags/tag197.xml"/><Relationship Id="rId3" Type="http://schemas.openxmlformats.org/officeDocument/2006/relationships/tags" Target="../tags/tag19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26" Type="http://schemas.openxmlformats.org/officeDocument/2006/relationships/tags" Target="../tags/tag244.xml"/><Relationship Id="rId39" Type="http://schemas.openxmlformats.org/officeDocument/2006/relationships/tags" Target="../tags/tag257.xml"/><Relationship Id="rId21" Type="http://schemas.openxmlformats.org/officeDocument/2006/relationships/tags" Target="../tags/tag239.xml"/><Relationship Id="rId34" Type="http://schemas.openxmlformats.org/officeDocument/2006/relationships/tags" Target="../tags/tag252.xml"/><Relationship Id="rId42" Type="http://schemas.openxmlformats.org/officeDocument/2006/relationships/tags" Target="../tags/tag260.xml"/><Relationship Id="rId47" Type="http://schemas.openxmlformats.org/officeDocument/2006/relationships/tags" Target="../tags/tag265.xml"/><Relationship Id="rId50" Type="http://schemas.openxmlformats.org/officeDocument/2006/relationships/oleObject" Target="../embeddings/oleObject14.bin"/><Relationship Id="rId55" Type="http://schemas.openxmlformats.org/officeDocument/2006/relationships/chart" Target="../charts/chart7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9" Type="http://schemas.openxmlformats.org/officeDocument/2006/relationships/tags" Target="../tags/tag247.xml"/><Relationship Id="rId11" Type="http://schemas.openxmlformats.org/officeDocument/2006/relationships/tags" Target="../tags/tag229.xml"/><Relationship Id="rId24" Type="http://schemas.openxmlformats.org/officeDocument/2006/relationships/tags" Target="../tags/tag242.xml"/><Relationship Id="rId32" Type="http://schemas.openxmlformats.org/officeDocument/2006/relationships/tags" Target="../tags/tag250.xml"/><Relationship Id="rId37" Type="http://schemas.openxmlformats.org/officeDocument/2006/relationships/tags" Target="../tags/tag255.xml"/><Relationship Id="rId40" Type="http://schemas.openxmlformats.org/officeDocument/2006/relationships/tags" Target="../tags/tag258.xml"/><Relationship Id="rId45" Type="http://schemas.openxmlformats.org/officeDocument/2006/relationships/tags" Target="../tags/tag263.xml"/><Relationship Id="rId53" Type="http://schemas.openxmlformats.org/officeDocument/2006/relationships/hyperlink" Target="https://creativecommons.org/licenses/by/4.0/" TargetMode="External"/><Relationship Id="rId5" Type="http://schemas.openxmlformats.org/officeDocument/2006/relationships/tags" Target="../tags/tag223.xml"/><Relationship Id="rId10" Type="http://schemas.openxmlformats.org/officeDocument/2006/relationships/tags" Target="../tags/tag228.xml"/><Relationship Id="rId19" Type="http://schemas.openxmlformats.org/officeDocument/2006/relationships/tags" Target="../tags/tag237.xml"/><Relationship Id="rId31" Type="http://schemas.openxmlformats.org/officeDocument/2006/relationships/tags" Target="../tags/tag249.xml"/><Relationship Id="rId44" Type="http://schemas.openxmlformats.org/officeDocument/2006/relationships/tags" Target="../tags/tag262.xml"/><Relationship Id="rId52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tags" Target="../tags/tag245.xml"/><Relationship Id="rId30" Type="http://schemas.openxmlformats.org/officeDocument/2006/relationships/tags" Target="../tags/tag248.xml"/><Relationship Id="rId35" Type="http://schemas.openxmlformats.org/officeDocument/2006/relationships/tags" Target="../tags/tag253.xml"/><Relationship Id="rId43" Type="http://schemas.openxmlformats.org/officeDocument/2006/relationships/tags" Target="../tags/tag261.xml"/><Relationship Id="rId48" Type="http://schemas.openxmlformats.org/officeDocument/2006/relationships/slideLayout" Target="../slideLayouts/slideLayout1.xml"/><Relationship Id="rId8" Type="http://schemas.openxmlformats.org/officeDocument/2006/relationships/tags" Target="../tags/tag226.xml"/><Relationship Id="rId51" Type="http://schemas.openxmlformats.org/officeDocument/2006/relationships/image" Target="../media/image9.emf"/><Relationship Id="rId3" Type="http://schemas.openxmlformats.org/officeDocument/2006/relationships/tags" Target="../tags/tag221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33" Type="http://schemas.openxmlformats.org/officeDocument/2006/relationships/tags" Target="../tags/tag251.xml"/><Relationship Id="rId38" Type="http://schemas.openxmlformats.org/officeDocument/2006/relationships/tags" Target="../tags/tag256.xml"/><Relationship Id="rId46" Type="http://schemas.openxmlformats.org/officeDocument/2006/relationships/tags" Target="../tags/tag264.xml"/><Relationship Id="rId20" Type="http://schemas.openxmlformats.org/officeDocument/2006/relationships/tags" Target="../tags/tag238.xml"/><Relationship Id="rId41" Type="http://schemas.openxmlformats.org/officeDocument/2006/relationships/tags" Target="../tags/tag259.xml"/><Relationship Id="rId54" Type="http://schemas.openxmlformats.org/officeDocument/2006/relationships/hyperlink" Target="mailto:gwagner@columbia.edu" TargetMode="Externa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28" Type="http://schemas.openxmlformats.org/officeDocument/2006/relationships/tags" Target="../tags/tag246.xml"/><Relationship Id="rId36" Type="http://schemas.openxmlformats.org/officeDocument/2006/relationships/tags" Target="../tags/tag254.xml"/><Relationship Id="rId49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energypolicy.columbia.edu/demystifying-electrolyzer-production-costs/" TargetMode="External"/><Relationship Id="rId18" Type="http://schemas.openxmlformats.org/officeDocument/2006/relationships/hyperlink" Target="https://www.idtechex.com/" TargetMode="External"/><Relationship Id="rId26" Type="http://schemas.openxmlformats.org/officeDocument/2006/relationships/chart" Target="../charts/chart11.xml"/><Relationship Id="rId39" Type="http://schemas.openxmlformats.org/officeDocument/2006/relationships/image" Target="../media/image37.png"/><Relationship Id="rId21" Type="http://schemas.openxmlformats.org/officeDocument/2006/relationships/hyperlink" Target="https://creativecommons.org/licenses/by/4.0/" TargetMode="External"/><Relationship Id="rId34" Type="http://schemas.openxmlformats.org/officeDocument/2006/relationships/image" Target="../media/image32.png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6" Type="http://schemas.openxmlformats.org/officeDocument/2006/relationships/hyperlink" Target="https://www.irena.org/-/media/Files/IRENA/Agency/Publication/2020/Dec/IRENA_Green_hydrogen_cost_2020.pdf%E2%80%8B" TargetMode="External"/><Relationship Id="rId20" Type="http://schemas.openxmlformats.org/officeDocument/2006/relationships/hyperlink" Target="https://business.columbia.edu/faculty/people/gernot-wagner" TargetMode="External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oleObject" Target="../embeddings/oleObject15.bin"/><Relationship Id="rId24" Type="http://schemas.openxmlformats.org/officeDocument/2006/relationships/chart" Target="../charts/chart9.xml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jpeg"/><Relationship Id="rId5" Type="http://schemas.openxmlformats.org/officeDocument/2006/relationships/tags" Target="../tags/tag270.xml"/><Relationship Id="rId15" Type="http://schemas.openxmlformats.org/officeDocument/2006/relationships/hyperlink" Target="https://www.iea.org/energy-system/low-emission-fuels/electrolysers" TargetMode="External"/><Relationship Id="rId23" Type="http://schemas.openxmlformats.org/officeDocument/2006/relationships/chart" Target="../charts/chart8.xml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notesSlide" Target="../notesSlides/notesSlide13.xml"/><Relationship Id="rId19" Type="http://schemas.openxmlformats.org/officeDocument/2006/relationships/hyperlink" Target="https://www.eetimes.eu/electrolyzer-technologies-that-can-drive-green-hydrogen-success/" TargetMode="External"/><Relationship Id="rId31" Type="http://schemas.openxmlformats.org/officeDocument/2006/relationships/image" Target="../media/image29.jpeg"/><Relationship Id="rId4" Type="http://schemas.openxmlformats.org/officeDocument/2006/relationships/tags" Target="../tags/tag269.xml"/><Relationship Id="rId9" Type="http://schemas.openxmlformats.org/officeDocument/2006/relationships/slideLayout" Target="../slideLayouts/slideLayout1.xml"/><Relationship Id="rId14" Type="http://schemas.openxmlformats.org/officeDocument/2006/relationships/hyperlink" Target="https://www.energy.gov/eere/fuelcells/hydrogen-production-electrolysis" TargetMode="External"/><Relationship Id="rId22" Type="http://schemas.openxmlformats.org/officeDocument/2006/relationships/hyperlink" Target="mailto:gwagner@columbia.edu" TargetMode="External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jpeg"/><Relationship Id="rId8" Type="http://schemas.openxmlformats.org/officeDocument/2006/relationships/tags" Target="../tags/tag273.xml"/><Relationship Id="rId3" Type="http://schemas.openxmlformats.org/officeDocument/2006/relationships/tags" Target="../tags/tag268.xml"/><Relationship Id="rId12" Type="http://schemas.openxmlformats.org/officeDocument/2006/relationships/image" Target="../media/image9.emf"/><Relationship Id="rId17" Type="http://schemas.openxmlformats.org/officeDocument/2006/relationships/hyperlink" Target="https://hydrogencouncil.com/wp-content/uploads/2023/05/Hydrogen-Insights-2023.pdf" TargetMode="External"/><Relationship Id="rId25" Type="http://schemas.openxmlformats.org/officeDocument/2006/relationships/chart" Target="../charts/chart10.xml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tags" Target="../tags/tag291.xml"/><Relationship Id="rId26" Type="http://schemas.openxmlformats.org/officeDocument/2006/relationships/hyperlink" Target="https://creativecommons.org/licenses/by/4.0/" TargetMode="External"/><Relationship Id="rId3" Type="http://schemas.openxmlformats.org/officeDocument/2006/relationships/tags" Target="../tags/tag276.xml"/><Relationship Id="rId21" Type="http://schemas.openxmlformats.org/officeDocument/2006/relationships/oleObject" Target="../embeddings/oleObject16.bin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tags" Target="../tags/tag290.xml"/><Relationship Id="rId25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275.xml"/><Relationship Id="rId16" Type="http://schemas.openxmlformats.org/officeDocument/2006/relationships/tags" Target="../tags/tag289.xml"/><Relationship Id="rId20" Type="http://schemas.openxmlformats.org/officeDocument/2006/relationships/notesSlide" Target="../notesSlides/notesSlide14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24" Type="http://schemas.openxmlformats.org/officeDocument/2006/relationships/hyperlink" Target="https://www.mckinsey.com/industries/oil-and-gas/our-insights/global-energy-perspective-2023-hydrogen-outlook" TargetMode="External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23" Type="http://schemas.openxmlformats.org/officeDocument/2006/relationships/hyperlink" Target="https://www.goldmansachs.com/intelligence/pages/gs-research/carbonomics-the-clean-hydrogen-revolution/carbonomics-the-clean-hydrogen-revolution.pdf" TargetMode="External"/><Relationship Id="rId28" Type="http://schemas.openxmlformats.org/officeDocument/2006/relationships/chart" Target="../charts/chart12.xml"/><Relationship Id="rId10" Type="http://schemas.openxmlformats.org/officeDocument/2006/relationships/tags" Target="../tags/tag283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image" Target="../media/image9.emf"/><Relationship Id="rId27" Type="http://schemas.openxmlformats.org/officeDocument/2006/relationships/hyperlink" Target="mailto:gwagner@columbia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2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95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1.jpe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notesSlide" Target="../notesSlides/notesSlide16.xml"/><Relationship Id="rId11" Type="http://schemas.openxmlformats.org/officeDocument/2006/relationships/hyperlink" Target="mailto:gwagner@columbia.edu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creativecommons.org/licenses/by/4.0/" TargetMode="External"/><Relationship Id="rId4" Type="http://schemas.openxmlformats.org/officeDocument/2006/relationships/tags" Target="../tags/tag296.xml"/><Relationship Id="rId9" Type="http://schemas.openxmlformats.org/officeDocument/2006/relationships/hyperlink" Target="https://business.columbia.edu/faculty/people/gernot-wagner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https://www.yara.com/sustainability/transforming-food-system/green-fertilizers/what-you-need-to-know-about-green-fertilizers/#:~:text=To%20produce%20green%20fertilizers%2C%20the,processes%20will%20remain%20the%20same." TargetMode="External"/><Relationship Id="rId18" Type="http://schemas.openxmlformats.org/officeDocument/2006/relationships/image" Target="../media/image43.svg"/><Relationship Id="rId3" Type="http://schemas.openxmlformats.org/officeDocument/2006/relationships/tags" Target="../tags/tag299.xml"/><Relationship Id="rId21" Type="http://schemas.openxmlformats.org/officeDocument/2006/relationships/image" Target="../media/image46.png"/><Relationship Id="rId7" Type="http://schemas.openxmlformats.org/officeDocument/2006/relationships/oleObject" Target="../embeddings/oleObject18.bin"/><Relationship Id="rId12" Type="http://schemas.openxmlformats.org/officeDocument/2006/relationships/hyperlink" Target="https://www.woodmac.com/press-releases/low-carbon-hydrogen-demand-in-refining-could-reach-50-mtpa-by-2050/" TargetMode="External"/><Relationship Id="rId17" Type="http://schemas.openxmlformats.org/officeDocument/2006/relationships/image" Target="../media/image42.png"/><Relationship Id="rId2" Type="http://schemas.openxmlformats.org/officeDocument/2006/relationships/tags" Target="../tags/tag298.xml"/><Relationship Id="rId16" Type="http://schemas.openxmlformats.org/officeDocument/2006/relationships/hyperlink" Target="mailto:gwagner@columbia.edu" TargetMode="External"/><Relationship Id="rId20" Type="http://schemas.openxmlformats.org/officeDocument/2006/relationships/image" Target="../media/image45.svg"/><Relationship Id="rId1" Type="http://schemas.openxmlformats.org/officeDocument/2006/relationships/tags" Target="../tags/tag297.xml"/><Relationship Id="rId6" Type="http://schemas.openxmlformats.org/officeDocument/2006/relationships/notesSlide" Target="../notesSlides/notesSlide17.xml"/><Relationship Id="rId11" Type="http://schemas.openxmlformats.org/officeDocument/2006/relationships/hyperlink" Target="https://www.methanol.org/renewable/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hyperlink" Target="https://iea.blob.core.windows.net/assets/ecdfc3bb-d212-4a4c-9ff7-6ce5b1e19cef/GlobalHydrogenReview2023.pdf" TargetMode="External"/><Relationship Id="rId19" Type="http://schemas.openxmlformats.org/officeDocument/2006/relationships/image" Target="../media/image44.png"/><Relationship Id="rId4" Type="http://schemas.openxmlformats.org/officeDocument/2006/relationships/tags" Target="../tags/tag300.xml"/><Relationship Id="rId9" Type="http://schemas.openxmlformats.org/officeDocument/2006/relationships/hyperlink" Target="https://www.eia.gov/energyexplained/hydrogen/use-of-hydrogen.php#:~:text=Hydrogen%20fuel%20cells%20produce%20electricity%20by%20combining%20hydrogen%20and%20oxygen,and%20small%20amounts%20of%20heat." TargetMode="External"/><Relationship Id="rId14" Type="http://schemas.openxmlformats.org/officeDocument/2006/relationships/hyperlink" Target="https://business.columbia.edu/faculty/people/gernot-wagner" TargetMode="External"/><Relationship Id="rId22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https://www.globalmaritimeforum.org/news/ammonia-as-a-shipping-fuel" TargetMode="External"/><Relationship Id="rId18" Type="http://schemas.openxmlformats.org/officeDocument/2006/relationships/hyperlink" Target="https://creativecommons.org/licenses/by/4.0/" TargetMode="External"/><Relationship Id="rId3" Type="http://schemas.openxmlformats.org/officeDocument/2006/relationships/tags" Target="../tags/tag303.xml"/><Relationship Id="rId21" Type="http://schemas.openxmlformats.org/officeDocument/2006/relationships/image" Target="../media/image49.svg"/><Relationship Id="rId7" Type="http://schemas.openxmlformats.org/officeDocument/2006/relationships/oleObject" Target="../embeddings/oleObject19.bin"/><Relationship Id="rId12" Type="http://schemas.openxmlformats.org/officeDocument/2006/relationships/hyperlink" Target="https://www.emsa.europa.eu/publications/reports/item/5062-potential-of-hydrogen-as-fuel-for-shipping.html" TargetMode="External"/><Relationship Id="rId17" Type="http://schemas.openxmlformats.org/officeDocument/2006/relationships/hyperlink" Target="https://business.columbia.edu/faculty/people/gernot-wagner" TargetMode="External"/><Relationship Id="rId25" Type="http://schemas.openxmlformats.org/officeDocument/2006/relationships/image" Target="../media/image53.svg"/><Relationship Id="rId2" Type="http://schemas.openxmlformats.org/officeDocument/2006/relationships/tags" Target="../tags/tag302.xml"/><Relationship Id="rId16" Type="http://schemas.openxmlformats.org/officeDocument/2006/relationships/hyperlink" Target="https://www.rolls-royce.com/media/press-releases/2022/28-11-2022-rr-and-easyjet-set-new-aviation-world-first-with-successful-hydrogen-engine-run.aspx" TargetMode="External"/><Relationship Id="rId20" Type="http://schemas.openxmlformats.org/officeDocument/2006/relationships/image" Target="../media/image48.png"/><Relationship Id="rId1" Type="http://schemas.openxmlformats.org/officeDocument/2006/relationships/tags" Target="../tags/tag301.xml"/><Relationship Id="rId6" Type="http://schemas.openxmlformats.org/officeDocument/2006/relationships/notesSlide" Target="../notesSlides/notesSlide18.xml"/><Relationship Id="rId11" Type="http://schemas.openxmlformats.org/officeDocument/2006/relationships/hyperlink" Target="https://www.dnv.com/news/maritime-decarbonization-efforts-propelled-as-orders-for-alternative-fueled-vessels-grow-251921/" TargetMode="External"/><Relationship Id="rId24" Type="http://schemas.openxmlformats.org/officeDocument/2006/relationships/image" Target="../media/image52.png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www.iata.org/contentassets/d13875e9ed784f75bac90f000760e998/fact_sheet7-hydrogen-fact-sheet_072020.pdf" TargetMode="External"/><Relationship Id="rId23" Type="http://schemas.openxmlformats.org/officeDocument/2006/relationships/image" Target="../media/image51.svg"/><Relationship Id="rId10" Type="http://schemas.openxmlformats.org/officeDocument/2006/relationships/hyperlink" Target="https://www.csis.org/analysis/hydrogen-key-decarbonizing-global-shipping-industry" TargetMode="External"/><Relationship Id="rId19" Type="http://schemas.openxmlformats.org/officeDocument/2006/relationships/hyperlink" Target="mailto:gwagner@columbia.edu" TargetMode="External"/><Relationship Id="rId4" Type="http://schemas.openxmlformats.org/officeDocument/2006/relationships/tags" Target="../tags/tag304.xml"/><Relationship Id="rId9" Type="http://schemas.openxmlformats.org/officeDocument/2006/relationships/hyperlink" Target="https://www.airbus.com/en/innovation/low-carbon-aviation/hydrogen/zeroe" TargetMode="External"/><Relationship Id="rId14" Type="http://schemas.openxmlformats.org/officeDocument/2006/relationships/hyperlink" Target="https://iea.blob.core.windows.net/assets/ecdfc3bb-d212-4a4c-9ff7-6ce5b1e19cef/GlobalHydrogenReview2023.pdf" TargetMode="External"/><Relationship Id="rId2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330.xml"/><Relationship Id="rId21" Type="http://schemas.openxmlformats.org/officeDocument/2006/relationships/tags" Target="../tags/tag325.xml"/><Relationship Id="rId34" Type="http://schemas.openxmlformats.org/officeDocument/2006/relationships/tags" Target="../tags/tag338.xml"/><Relationship Id="rId42" Type="http://schemas.openxmlformats.org/officeDocument/2006/relationships/tags" Target="../tags/tag346.xml"/><Relationship Id="rId47" Type="http://schemas.openxmlformats.org/officeDocument/2006/relationships/tags" Target="../tags/tag351.xml"/><Relationship Id="rId50" Type="http://schemas.openxmlformats.org/officeDocument/2006/relationships/tags" Target="../tags/tag354.xml"/><Relationship Id="rId55" Type="http://schemas.openxmlformats.org/officeDocument/2006/relationships/tags" Target="../tags/tag359.xml"/><Relationship Id="rId63" Type="http://schemas.openxmlformats.org/officeDocument/2006/relationships/hyperlink" Target="https://www.mckinsey.com/industries/oil-and-gas/our-insights/global-energy-perspective-2023-hydrogen-outlook" TargetMode="Externa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6" Type="http://schemas.openxmlformats.org/officeDocument/2006/relationships/tags" Target="../tags/tag320.xml"/><Relationship Id="rId29" Type="http://schemas.openxmlformats.org/officeDocument/2006/relationships/tags" Target="../tags/tag333.xml"/><Relationship Id="rId11" Type="http://schemas.openxmlformats.org/officeDocument/2006/relationships/tags" Target="../tags/tag315.xml"/><Relationship Id="rId24" Type="http://schemas.openxmlformats.org/officeDocument/2006/relationships/tags" Target="../tags/tag328.xml"/><Relationship Id="rId32" Type="http://schemas.openxmlformats.org/officeDocument/2006/relationships/tags" Target="../tags/tag336.xml"/><Relationship Id="rId37" Type="http://schemas.openxmlformats.org/officeDocument/2006/relationships/tags" Target="../tags/tag341.xml"/><Relationship Id="rId40" Type="http://schemas.openxmlformats.org/officeDocument/2006/relationships/tags" Target="../tags/tag344.xml"/><Relationship Id="rId45" Type="http://schemas.openxmlformats.org/officeDocument/2006/relationships/tags" Target="../tags/tag349.xml"/><Relationship Id="rId53" Type="http://schemas.openxmlformats.org/officeDocument/2006/relationships/tags" Target="../tags/tag357.xml"/><Relationship Id="rId58" Type="http://schemas.openxmlformats.org/officeDocument/2006/relationships/slideLayout" Target="../slideLayouts/slideLayout1.xml"/><Relationship Id="rId66" Type="http://schemas.openxmlformats.org/officeDocument/2006/relationships/hyperlink" Target="mailto:gwagner@columbia.edu" TargetMode="External"/><Relationship Id="rId5" Type="http://schemas.openxmlformats.org/officeDocument/2006/relationships/tags" Target="../tags/tag309.xml"/><Relationship Id="rId61" Type="http://schemas.openxmlformats.org/officeDocument/2006/relationships/image" Target="../media/image9.emf"/><Relationship Id="rId19" Type="http://schemas.openxmlformats.org/officeDocument/2006/relationships/tags" Target="../tags/tag323.xml"/><Relationship Id="rId14" Type="http://schemas.openxmlformats.org/officeDocument/2006/relationships/tags" Target="../tags/tag318.xml"/><Relationship Id="rId22" Type="http://schemas.openxmlformats.org/officeDocument/2006/relationships/tags" Target="../tags/tag326.xml"/><Relationship Id="rId27" Type="http://schemas.openxmlformats.org/officeDocument/2006/relationships/tags" Target="../tags/tag331.xml"/><Relationship Id="rId30" Type="http://schemas.openxmlformats.org/officeDocument/2006/relationships/tags" Target="../tags/tag334.xml"/><Relationship Id="rId35" Type="http://schemas.openxmlformats.org/officeDocument/2006/relationships/tags" Target="../tags/tag339.xml"/><Relationship Id="rId43" Type="http://schemas.openxmlformats.org/officeDocument/2006/relationships/tags" Target="../tags/tag347.xml"/><Relationship Id="rId48" Type="http://schemas.openxmlformats.org/officeDocument/2006/relationships/tags" Target="../tags/tag352.xml"/><Relationship Id="rId56" Type="http://schemas.openxmlformats.org/officeDocument/2006/relationships/tags" Target="../tags/tag360.xml"/><Relationship Id="rId64" Type="http://schemas.openxmlformats.org/officeDocument/2006/relationships/hyperlink" Target="https://business.columbia.edu/faculty/people/gernot-wagner" TargetMode="External"/><Relationship Id="rId8" Type="http://schemas.openxmlformats.org/officeDocument/2006/relationships/tags" Target="../tags/tag312.xml"/><Relationship Id="rId51" Type="http://schemas.openxmlformats.org/officeDocument/2006/relationships/tags" Target="../tags/tag355.xml"/><Relationship Id="rId3" Type="http://schemas.openxmlformats.org/officeDocument/2006/relationships/tags" Target="../tags/tag307.xml"/><Relationship Id="rId12" Type="http://schemas.openxmlformats.org/officeDocument/2006/relationships/tags" Target="../tags/tag316.xml"/><Relationship Id="rId17" Type="http://schemas.openxmlformats.org/officeDocument/2006/relationships/tags" Target="../tags/tag321.xml"/><Relationship Id="rId25" Type="http://schemas.openxmlformats.org/officeDocument/2006/relationships/tags" Target="../tags/tag329.xml"/><Relationship Id="rId33" Type="http://schemas.openxmlformats.org/officeDocument/2006/relationships/tags" Target="../tags/tag337.xml"/><Relationship Id="rId38" Type="http://schemas.openxmlformats.org/officeDocument/2006/relationships/tags" Target="../tags/tag342.xml"/><Relationship Id="rId46" Type="http://schemas.openxmlformats.org/officeDocument/2006/relationships/tags" Target="../tags/tag350.xml"/><Relationship Id="rId59" Type="http://schemas.openxmlformats.org/officeDocument/2006/relationships/notesSlide" Target="../notesSlides/notesSlide19.xml"/><Relationship Id="rId67" Type="http://schemas.openxmlformats.org/officeDocument/2006/relationships/chart" Target="../charts/chart13.xml"/><Relationship Id="rId20" Type="http://schemas.openxmlformats.org/officeDocument/2006/relationships/tags" Target="../tags/tag324.xml"/><Relationship Id="rId41" Type="http://schemas.openxmlformats.org/officeDocument/2006/relationships/tags" Target="../tags/tag345.xml"/><Relationship Id="rId54" Type="http://schemas.openxmlformats.org/officeDocument/2006/relationships/tags" Target="../tags/tag358.xml"/><Relationship Id="rId62" Type="http://schemas.openxmlformats.org/officeDocument/2006/relationships/hyperlink" Target="https://www.iea.org/data-and-statistics/charts/global-hydrogen-demand-in-the-net-zero-scenario-2022-2050" TargetMode="Externa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5" Type="http://schemas.openxmlformats.org/officeDocument/2006/relationships/tags" Target="../tags/tag319.xml"/><Relationship Id="rId23" Type="http://schemas.openxmlformats.org/officeDocument/2006/relationships/tags" Target="../tags/tag327.xml"/><Relationship Id="rId28" Type="http://schemas.openxmlformats.org/officeDocument/2006/relationships/tags" Target="../tags/tag332.xml"/><Relationship Id="rId36" Type="http://schemas.openxmlformats.org/officeDocument/2006/relationships/tags" Target="../tags/tag340.xml"/><Relationship Id="rId49" Type="http://schemas.openxmlformats.org/officeDocument/2006/relationships/tags" Target="../tags/tag353.xml"/><Relationship Id="rId57" Type="http://schemas.openxmlformats.org/officeDocument/2006/relationships/tags" Target="../tags/tag361.xml"/><Relationship Id="rId10" Type="http://schemas.openxmlformats.org/officeDocument/2006/relationships/tags" Target="../tags/tag314.xml"/><Relationship Id="rId31" Type="http://schemas.openxmlformats.org/officeDocument/2006/relationships/tags" Target="../tags/tag335.xml"/><Relationship Id="rId44" Type="http://schemas.openxmlformats.org/officeDocument/2006/relationships/tags" Target="../tags/tag348.xml"/><Relationship Id="rId52" Type="http://schemas.openxmlformats.org/officeDocument/2006/relationships/tags" Target="../tags/tag356.xml"/><Relationship Id="rId60" Type="http://schemas.openxmlformats.org/officeDocument/2006/relationships/oleObject" Target="../embeddings/oleObject20.bin"/><Relationship Id="rId65" Type="http://schemas.openxmlformats.org/officeDocument/2006/relationships/hyperlink" Target="https://creativecommons.org/licenses/by/4.0/" TargetMode="External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3" Type="http://schemas.openxmlformats.org/officeDocument/2006/relationships/tags" Target="../tags/tag317.xml"/><Relationship Id="rId18" Type="http://schemas.openxmlformats.org/officeDocument/2006/relationships/tags" Target="../tags/tag322.xml"/><Relationship Id="rId39" Type="http://schemas.openxmlformats.org/officeDocument/2006/relationships/tags" Target="../tags/tag343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374.xml"/><Relationship Id="rId18" Type="http://schemas.openxmlformats.org/officeDocument/2006/relationships/tags" Target="../tags/tag379.xml"/><Relationship Id="rId26" Type="http://schemas.openxmlformats.org/officeDocument/2006/relationships/tags" Target="../tags/tag387.xml"/><Relationship Id="rId39" Type="http://schemas.openxmlformats.org/officeDocument/2006/relationships/tags" Target="../tags/tag400.xml"/><Relationship Id="rId21" Type="http://schemas.openxmlformats.org/officeDocument/2006/relationships/tags" Target="../tags/tag382.xml"/><Relationship Id="rId34" Type="http://schemas.openxmlformats.org/officeDocument/2006/relationships/tags" Target="../tags/tag395.xml"/><Relationship Id="rId42" Type="http://schemas.openxmlformats.org/officeDocument/2006/relationships/oleObject" Target="../embeddings/oleObject21.bin"/><Relationship Id="rId47" Type="http://schemas.openxmlformats.org/officeDocument/2006/relationships/hyperlink" Target="https://www2.deloitte.com/content/dam/Deloitte/at/Documents/presse/at-deloitte-wasserstoffstudie-2023.pdf" TargetMode="External"/><Relationship Id="rId50" Type="http://schemas.openxmlformats.org/officeDocument/2006/relationships/hyperlink" Target="https://www.irena.org/Digital-Report/World-Energy-Transitions-Outlook-2023#:~:text=Hydrogen%20would%20play%20a%20key,in%20behaviour%20and%20consumption%20patterns." TargetMode="External"/><Relationship Id="rId55" Type="http://schemas.openxmlformats.org/officeDocument/2006/relationships/chart" Target="../charts/chart14.xml"/><Relationship Id="rId7" Type="http://schemas.openxmlformats.org/officeDocument/2006/relationships/tags" Target="../tags/tag368.xml"/><Relationship Id="rId2" Type="http://schemas.openxmlformats.org/officeDocument/2006/relationships/tags" Target="../tags/tag363.xml"/><Relationship Id="rId16" Type="http://schemas.openxmlformats.org/officeDocument/2006/relationships/tags" Target="../tags/tag377.xml"/><Relationship Id="rId29" Type="http://schemas.openxmlformats.org/officeDocument/2006/relationships/tags" Target="../tags/tag390.xml"/><Relationship Id="rId11" Type="http://schemas.openxmlformats.org/officeDocument/2006/relationships/tags" Target="../tags/tag372.xml"/><Relationship Id="rId24" Type="http://schemas.openxmlformats.org/officeDocument/2006/relationships/tags" Target="../tags/tag385.xml"/><Relationship Id="rId32" Type="http://schemas.openxmlformats.org/officeDocument/2006/relationships/tags" Target="../tags/tag393.xml"/><Relationship Id="rId37" Type="http://schemas.openxmlformats.org/officeDocument/2006/relationships/tags" Target="../tags/tag398.xml"/><Relationship Id="rId40" Type="http://schemas.openxmlformats.org/officeDocument/2006/relationships/slideLayout" Target="../slideLayouts/slideLayout1.xml"/><Relationship Id="rId45" Type="http://schemas.openxmlformats.org/officeDocument/2006/relationships/hyperlink" Target="https://www.bp.com/en/global/corporate/energy-economics/energy-outlook/hydrogen.html" TargetMode="External"/><Relationship Id="rId53" Type="http://schemas.openxmlformats.org/officeDocument/2006/relationships/hyperlink" Target="https://creativecommons.org/licenses/by/4.0/" TargetMode="External"/><Relationship Id="rId58" Type="http://schemas.openxmlformats.org/officeDocument/2006/relationships/image" Target="../media/image56.png"/><Relationship Id="rId5" Type="http://schemas.openxmlformats.org/officeDocument/2006/relationships/tags" Target="../tags/tag366.xml"/><Relationship Id="rId61" Type="http://schemas.openxmlformats.org/officeDocument/2006/relationships/image" Target="../media/image59.png"/><Relationship Id="rId19" Type="http://schemas.openxmlformats.org/officeDocument/2006/relationships/tags" Target="../tags/tag380.xml"/><Relationship Id="rId14" Type="http://schemas.openxmlformats.org/officeDocument/2006/relationships/tags" Target="../tags/tag375.xml"/><Relationship Id="rId22" Type="http://schemas.openxmlformats.org/officeDocument/2006/relationships/tags" Target="../tags/tag383.xml"/><Relationship Id="rId27" Type="http://schemas.openxmlformats.org/officeDocument/2006/relationships/tags" Target="../tags/tag388.xml"/><Relationship Id="rId30" Type="http://schemas.openxmlformats.org/officeDocument/2006/relationships/tags" Target="../tags/tag391.xml"/><Relationship Id="rId35" Type="http://schemas.openxmlformats.org/officeDocument/2006/relationships/tags" Target="../tags/tag396.xml"/><Relationship Id="rId43" Type="http://schemas.openxmlformats.org/officeDocument/2006/relationships/image" Target="../media/image9.emf"/><Relationship Id="rId48" Type="http://schemas.openxmlformats.org/officeDocument/2006/relationships/hyperlink" Target="https://www.mckinsey.com/industries/oil-and-gas/our-insights/global-energy-perspective-2023-hydrogen-outlook" TargetMode="External"/><Relationship Id="rId56" Type="http://schemas.openxmlformats.org/officeDocument/2006/relationships/image" Target="../media/image54.png"/><Relationship Id="rId8" Type="http://schemas.openxmlformats.org/officeDocument/2006/relationships/tags" Target="../tags/tag369.xml"/><Relationship Id="rId51" Type="http://schemas.openxmlformats.org/officeDocument/2006/relationships/hyperlink" Target="https://h2fcp.org/sites/default/files/Report_overview___Hydrogen_possibility_2050.pdf" TargetMode="External"/><Relationship Id="rId3" Type="http://schemas.openxmlformats.org/officeDocument/2006/relationships/tags" Target="../tags/tag364.xml"/><Relationship Id="rId12" Type="http://schemas.openxmlformats.org/officeDocument/2006/relationships/tags" Target="../tags/tag373.xml"/><Relationship Id="rId17" Type="http://schemas.openxmlformats.org/officeDocument/2006/relationships/tags" Target="../tags/tag378.xml"/><Relationship Id="rId25" Type="http://schemas.openxmlformats.org/officeDocument/2006/relationships/tags" Target="../tags/tag386.xml"/><Relationship Id="rId33" Type="http://schemas.openxmlformats.org/officeDocument/2006/relationships/tags" Target="../tags/tag394.xml"/><Relationship Id="rId38" Type="http://schemas.openxmlformats.org/officeDocument/2006/relationships/tags" Target="../tags/tag399.xml"/><Relationship Id="rId46" Type="http://schemas.openxmlformats.org/officeDocument/2006/relationships/hyperlink" Target="https://www.deloitte.com/global/en/issues/climate/green-hydrogen.html" TargetMode="External"/><Relationship Id="rId59" Type="http://schemas.openxmlformats.org/officeDocument/2006/relationships/image" Target="../media/image57.png"/><Relationship Id="rId20" Type="http://schemas.openxmlformats.org/officeDocument/2006/relationships/tags" Target="../tags/tag381.xml"/><Relationship Id="rId41" Type="http://schemas.openxmlformats.org/officeDocument/2006/relationships/notesSlide" Target="../notesSlides/notesSlide20.xml"/><Relationship Id="rId54" Type="http://schemas.openxmlformats.org/officeDocument/2006/relationships/hyperlink" Target="mailto:gwagner@columbia.edu" TargetMode="Externa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5" Type="http://schemas.openxmlformats.org/officeDocument/2006/relationships/tags" Target="../tags/tag376.xml"/><Relationship Id="rId23" Type="http://schemas.openxmlformats.org/officeDocument/2006/relationships/tags" Target="../tags/tag384.xml"/><Relationship Id="rId28" Type="http://schemas.openxmlformats.org/officeDocument/2006/relationships/tags" Target="../tags/tag389.xml"/><Relationship Id="rId36" Type="http://schemas.openxmlformats.org/officeDocument/2006/relationships/tags" Target="../tags/tag397.xml"/><Relationship Id="rId49" Type="http://schemas.openxmlformats.org/officeDocument/2006/relationships/hyperlink" Target="https://www.iea.org/energy-system/low-emission-fuels/hydrogen" TargetMode="External"/><Relationship Id="rId57" Type="http://schemas.openxmlformats.org/officeDocument/2006/relationships/image" Target="../media/image55.png"/><Relationship Id="rId10" Type="http://schemas.openxmlformats.org/officeDocument/2006/relationships/tags" Target="../tags/tag371.xml"/><Relationship Id="rId31" Type="http://schemas.openxmlformats.org/officeDocument/2006/relationships/tags" Target="../tags/tag392.xml"/><Relationship Id="rId44" Type="http://schemas.openxmlformats.org/officeDocument/2006/relationships/hyperlink" Target="https://www.iea.org/data-and-statistics/charts/global-hydrogen-demand-in-the-net-zero-scenario-2022-2050" TargetMode="External"/><Relationship Id="rId52" Type="http://schemas.openxmlformats.org/officeDocument/2006/relationships/hyperlink" Target="https://business.columbia.edu/faculty/people/gernot-wagner" TargetMode="External"/><Relationship Id="rId60" Type="http://schemas.openxmlformats.org/officeDocument/2006/relationships/image" Target="../media/image58.png"/><Relationship Id="rId4" Type="http://schemas.openxmlformats.org/officeDocument/2006/relationships/tags" Target="../tags/tag365.xml"/><Relationship Id="rId9" Type="http://schemas.openxmlformats.org/officeDocument/2006/relationships/tags" Target="../tags/tag370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413.xml"/><Relationship Id="rId18" Type="http://schemas.openxmlformats.org/officeDocument/2006/relationships/tags" Target="../tags/tag418.xml"/><Relationship Id="rId26" Type="http://schemas.openxmlformats.org/officeDocument/2006/relationships/tags" Target="../tags/tag426.xml"/><Relationship Id="rId39" Type="http://schemas.openxmlformats.org/officeDocument/2006/relationships/notesSlide" Target="../notesSlides/notesSlide21.xml"/><Relationship Id="rId21" Type="http://schemas.openxmlformats.org/officeDocument/2006/relationships/tags" Target="../tags/tag421.xml"/><Relationship Id="rId34" Type="http://schemas.openxmlformats.org/officeDocument/2006/relationships/tags" Target="../tags/tag434.xml"/><Relationship Id="rId42" Type="http://schemas.openxmlformats.org/officeDocument/2006/relationships/chart" Target="../charts/chart15.xml"/><Relationship Id="rId7" Type="http://schemas.openxmlformats.org/officeDocument/2006/relationships/tags" Target="../tags/tag407.xml"/><Relationship Id="rId2" Type="http://schemas.openxmlformats.org/officeDocument/2006/relationships/tags" Target="../tags/tag402.xml"/><Relationship Id="rId16" Type="http://schemas.openxmlformats.org/officeDocument/2006/relationships/tags" Target="../tags/tag416.xml"/><Relationship Id="rId29" Type="http://schemas.openxmlformats.org/officeDocument/2006/relationships/tags" Target="../tags/tag429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tags" Target="../tags/tag411.xml"/><Relationship Id="rId24" Type="http://schemas.openxmlformats.org/officeDocument/2006/relationships/tags" Target="../tags/tag424.xml"/><Relationship Id="rId32" Type="http://schemas.openxmlformats.org/officeDocument/2006/relationships/tags" Target="../tags/tag432.xml"/><Relationship Id="rId37" Type="http://schemas.openxmlformats.org/officeDocument/2006/relationships/tags" Target="../tags/tag437.xml"/><Relationship Id="rId40" Type="http://schemas.openxmlformats.org/officeDocument/2006/relationships/oleObject" Target="../embeddings/oleObject22.bin"/><Relationship Id="rId45" Type="http://schemas.openxmlformats.org/officeDocument/2006/relationships/hyperlink" Target="https://creativecommons.org/licenses/by/4.0/" TargetMode="External"/><Relationship Id="rId5" Type="http://schemas.openxmlformats.org/officeDocument/2006/relationships/tags" Target="../tags/tag405.xml"/><Relationship Id="rId15" Type="http://schemas.openxmlformats.org/officeDocument/2006/relationships/tags" Target="../tags/tag415.xml"/><Relationship Id="rId23" Type="http://schemas.openxmlformats.org/officeDocument/2006/relationships/tags" Target="../tags/tag423.xml"/><Relationship Id="rId28" Type="http://schemas.openxmlformats.org/officeDocument/2006/relationships/tags" Target="../tags/tag428.xml"/><Relationship Id="rId36" Type="http://schemas.openxmlformats.org/officeDocument/2006/relationships/tags" Target="../tags/tag436.xml"/><Relationship Id="rId10" Type="http://schemas.openxmlformats.org/officeDocument/2006/relationships/tags" Target="../tags/tag410.xml"/><Relationship Id="rId19" Type="http://schemas.openxmlformats.org/officeDocument/2006/relationships/tags" Target="../tags/tag419.xml"/><Relationship Id="rId31" Type="http://schemas.openxmlformats.org/officeDocument/2006/relationships/tags" Target="../tags/tag431.xml"/><Relationship Id="rId44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tags" Target="../tags/tag414.xml"/><Relationship Id="rId22" Type="http://schemas.openxmlformats.org/officeDocument/2006/relationships/tags" Target="../tags/tag422.xml"/><Relationship Id="rId27" Type="http://schemas.openxmlformats.org/officeDocument/2006/relationships/tags" Target="../tags/tag427.xml"/><Relationship Id="rId30" Type="http://schemas.openxmlformats.org/officeDocument/2006/relationships/tags" Target="../tags/tag430.xml"/><Relationship Id="rId35" Type="http://schemas.openxmlformats.org/officeDocument/2006/relationships/tags" Target="../tags/tag435.xml"/><Relationship Id="rId43" Type="http://schemas.openxmlformats.org/officeDocument/2006/relationships/hyperlink" Target="https://iea.blob.core.windows.net/assets/ecdfc3bb-d212-4a4c-9ff7-6ce5b1e19cef/GlobalHydrogenReview2023.pdf" TargetMode="External"/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12" Type="http://schemas.openxmlformats.org/officeDocument/2006/relationships/tags" Target="../tags/tag412.xml"/><Relationship Id="rId17" Type="http://schemas.openxmlformats.org/officeDocument/2006/relationships/tags" Target="../tags/tag417.xml"/><Relationship Id="rId25" Type="http://schemas.openxmlformats.org/officeDocument/2006/relationships/tags" Target="../tags/tag425.xml"/><Relationship Id="rId33" Type="http://schemas.openxmlformats.org/officeDocument/2006/relationships/tags" Target="../tags/tag433.xml"/><Relationship Id="rId38" Type="http://schemas.openxmlformats.org/officeDocument/2006/relationships/slideLayout" Target="../slideLayouts/slideLayout1.xml"/><Relationship Id="rId46" Type="http://schemas.openxmlformats.org/officeDocument/2006/relationships/hyperlink" Target="mailto:gwagner@columbia.edu" TargetMode="External"/><Relationship Id="rId20" Type="http://schemas.openxmlformats.org/officeDocument/2006/relationships/tags" Target="../tags/tag420.xml"/><Relationship Id="rId41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450.xml"/><Relationship Id="rId18" Type="http://schemas.openxmlformats.org/officeDocument/2006/relationships/tags" Target="../tags/tag455.xml"/><Relationship Id="rId26" Type="http://schemas.openxmlformats.org/officeDocument/2006/relationships/tags" Target="../tags/tag463.xml"/><Relationship Id="rId39" Type="http://schemas.openxmlformats.org/officeDocument/2006/relationships/tags" Target="../tags/tag476.xml"/><Relationship Id="rId21" Type="http://schemas.openxmlformats.org/officeDocument/2006/relationships/tags" Target="../tags/tag458.xml"/><Relationship Id="rId34" Type="http://schemas.openxmlformats.org/officeDocument/2006/relationships/tags" Target="../tags/tag471.xml"/><Relationship Id="rId42" Type="http://schemas.openxmlformats.org/officeDocument/2006/relationships/tags" Target="../tags/tag479.xml"/><Relationship Id="rId47" Type="http://schemas.openxmlformats.org/officeDocument/2006/relationships/tags" Target="../tags/tag484.xml"/><Relationship Id="rId50" Type="http://schemas.openxmlformats.org/officeDocument/2006/relationships/tags" Target="../tags/tag487.xml"/><Relationship Id="rId55" Type="http://schemas.openxmlformats.org/officeDocument/2006/relationships/slideLayout" Target="../slideLayouts/slideLayout1.xml"/><Relationship Id="rId63" Type="http://schemas.openxmlformats.org/officeDocument/2006/relationships/chart" Target="../charts/chart16.xml"/><Relationship Id="rId7" Type="http://schemas.openxmlformats.org/officeDocument/2006/relationships/tags" Target="../tags/tag444.xml"/><Relationship Id="rId2" Type="http://schemas.openxmlformats.org/officeDocument/2006/relationships/tags" Target="../tags/tag439.xml"/><Relationship Id="rId16" Type="http://schemas.openxmlformats.org/officeDocument/2006/relationships/tags" Target="../tags/tag453.xml"/><Relationship Id="rId29" Type="http://schemas.openxmlformats.org/officeDocument/2006/relationships/tags" Target="../tags/tag466.xml"/><Relationship Id="rId11" Type="http://schemas.openxmlformats.org/officeDocument/2006/relationships/tags" Target="../tags/tag448.xml"/><Relationship Id="rId24" Type="http://schemas.openxmlformats.org/officeDocument/2006/relationships/tags" Target="../tags/tag461.xml"/><Relationship Id="rId32" Type="http://schemas.openxmlformats.org/officeDocument/2006/relationships/tags" Target="../tags/tag469.xml"/><Relationship Id="rId37" Type="http://schemas.openxmlformats.org/officeDocument/2006/relationships/tags" Target="../tags/tag474.xml"/><Relationship Id="rId40" Type="http://schemas.openxmlformats.org/officeDocument/2006/relationships/tags" Target="../tags/tag477.xml"/><Relationship Id="rId45" Type="http://schemas.openxmlformats.org/officeDocument/2006/relationships/tags" Target="../tags/tag482.xml"/><Relationship Id="rId53" Type="http://schemas.openxmlformats.org/officeDocument/2006/relationships/tags" Target="../tags/tag490.xml"/><Relationship Id="rId58" Type="http://schemas.openxmlformats.org/officeDocument/2006/relationships/image" Target="../media/image9.emf"/><Relationship Id="rId5" Type="http://schemas.openxmlformats.org/officeDocument/2006/relationships/tags" Target="../tags/tag442.xml"/><Relationship Id="rId61" Type="http://schemas.openxmlformats.org/officeDocument/2006/relationships/hyperlink" Target="https://creativecommons.org/licenses/by/4.0/" TargetMode="External"/><Relationship Id="rId19" Type="http://schemas.openxmlformats.org/officeDocument/2006/relationships/tags" Target="../tags/tag456.xml"/><Relationship Id="rId14" Type="http://schemas.openxmlformats.org/officeDocument/2006/relationships/tags" Target="../tags/tag451.xml"/><Relationship Id="rId22" Type="http://schemas.openxmlformats.org/officeDocument/2006/relationships/tags" Target="../tags/tag459.xml"/><Relationship Id="rId27" Type="http://schemas.openxmlformats.org/officeDocument/2006/relationships/tags" Target="../tags/tag464.xml"/><Relationship Id="rId30" Type="http://schemas.openxmlformats.org/officeDocument/2006/relationships/tags" Target="../tags/tag467.xml"/><Relationship Id="rId35" Type="http://schemas.openxmlformats.org/officeDocument/2006/relationships/tags" Target="../tags/tag472.xml"/><Relationship Id="rId43" Type="http://schemas.openxmlformats.org/officeDocument/2006/relationships/tags" Target="../tags/tag480.xml"/><Relationship Id="rId48" Type="http://schemas.openxmlformats.org/officeDocument/2006/relationships/tags" Target="../tags/tag485.xml"/><Relationship Id="rId56" Type="http://schemas.openxmlformats.org/officeDocument/2006/relationships/notesSlide" Target="../notesSlides/notesSlide22.xml"/><Relationship Id="rId64" Type="http://schemas.openxmlformats.org/officeDocument/2006/relationships/chart" Target="../charts/chart17.xml"/><Relationship Id="rId8" Type="http://schemas.openxmlformats.org/officeDocument/2006/relationships/tags" Target="../tags/tag445.xml"/><Relationship Id="rId51" Type="http://schemas.openxmlformats.org/officeDocument/2006/relationships/tags" Target="../tags/tag488.xml"/><Relationship Id="rId3" Type="http://schemas.openxmlformats.org/officeDocument/2006/relationships/tags" Target="../tags/tag440.xml"/><Relationship Id="rId12" Type="http://schemas.openxmlformats.org/officeDocument/2006/relationships/tags" Target="../tags/tag449.xml"/><Relationship Id="rId17" Type="http://schemas.openxmlformats.org/officeDocument/2006/relationships/tags" Target="../tags/tag454.xml"/><Relationship Id="rId25" Type="http://schemas.openxmlformats.org/officeDocument/2006/relationships/tags" Target="../tags/tag462.xml"/><Relationship Id="rId33" Type="http://schemas.openxmlformats.org/officeDocument/2006/relationships/tags" Target="../tags/tag470.xml"/><Relationship Id="rId38" Type="http://schemas.openxmlformats.org/officeDocument/2006/relationships/tags" Target="../tags/tag475.xml"/><Relationship Id="rId46" Type="http://schemas.openxmlformats.org/officeDocument/2006/relationships/tags" Target="../tags/tag483.xml"/><Relationship Id="rId59" Type="http://schemas.openxmlformats.org/officeDocument/2006/relationships/hyperlink" Target="https://hydrogencouncil.com/wp-content/uploads/2023/11/Global-Hydrogen-Flows-2023-Update.pdf" TargetMode="External"/><Relationship Id="rId20" Type="http://schemas.openxmlformats.org/officeDocument/2006/relationships/tags" Target="../tags/tag457.xml"/><Relationship Id="rId41" Type="http://schemas.openxmlformats.org/officeDocument/2006/relationships/tags" Target="../tags/tag478.xml"/><Relationship Id="rId54" Type="http://schemas.openxmlformats.org/officeDocument/2006/relationships/tags" Target="../tags/tag491.xml"/><Relationship Id="rId62" Type="http://schemas.openxmlformats.org/officeDocument/2006/relationships/hyperlink" Target="mailto:gwagner@columbia.edu" TargetMode="Externa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5" Type="http://schemas.openxmlformats.org/officeDocument/2006/relationships/tags" Target="../tags/tag452.xml"/><Relationship Id="rId23" Type="http://schemas.openxmlformats.org/officeDocument/2006/relationships/tags" Target="../tags/tag460.xml"/><Relationship Id="rId28" Type="http://schemas.openxmlformats.org/officeDocument/2006/relationships/tags" Target="../tags/tag465.xml"/><Relationship Id="rId36" Type="http://schemas.openxmlformats.org/officeDocument/2006/relationships/tags" Target="../tags/tag473.xml"/><Relationship Id="rId49" Type="http://schemas.openxmlformats.org/officeDocument/2006/relationships/tags" Target="../tags/tag486.xml"/><Relationship Id="rId57" Type="http://schemas.openxmlformats.org/officeDocument/2006/relationships/oleObject" Target="../embeddings/oleObject23.bin"/><Relationship Id="rId10" Type="http://schemas.openxmlformats.org/officeDocument/2006/relationships/tags" Target="../tags/tag447.xml"/><Relationship Id="rId31" Type="http://schemas.openxmlformats.org/officeDocument/2006/relationships/tags" Target="../tags/tag468.xml"/><Relationship Id="rId44" Type="http://schemas.openxmlformats.org/officeDocument/2006/relationships/tags" Target="../tags/tag481.xml"/><Relationship Id="rId52" Type="http://schemas.openxmlformats.org/officeDocument/2006/relationships/tags" Target="../tags/tag489.xml"/><Relationship Id="rId60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441.xml"/><Relationship Id="rId9" Type="http://schemas.openxmlformats.org/officeDocument/2006/relationships/tags" Target="../tags/tag4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diagramData" Target="../diagrams/data1.xml"/><Relationship Id="rId3" Type="http://schemas.openxmlformats.org/officeDocument/2006/relationships/tags" Target="../tags/tag494.xml"/><Relationship Id="rId7" Type="http://schemas.openxmlformats.org/officeDocument/2006/relationships/oleObject" Target="../embeddings/oleObject11.bin"/><Relationship Id="rId12" Type="http://schemas.openxmlformats.org/officeDocument/2006/relationships/hyperlink" Target="mailto:gwagner@columbia.edu" TargetMode="External"/><Relationship Id="rId17" Type="http://schemas.microsoft.com/office/2007/relationships/diagramDrawing" Target="../diagrams/drawing1.xml"/><Relationship Id="rId2" Type="http://schemas.openxmlformats.org/officeDocument/2006/relationships/tags" Target="../tags/tag493.xml"/><Relationship Id="rId16" Type="http://schemas.openxmlformats.org/officeDocument/2006/relationships/diagramColors" Target="../diagrams/colors1.xml"/><Relationship Id="rId1" Type="http://schemas.openxmlformats.org/officeDocument/2006/relationships/tags" Target="../tags/tag492.xml"/><Relationship Id="rId6" Type="http://schemas.openxmlformats.org/officeDocument/2006/relationships/notesSlide" Target="../notesSlides/notesSlide23.xml"/><Relationship Id="rId11" Type="http://schemas.openxmlformats.org/officeDocument/2006/relationships/hyperlink" Target="https://creativecommons.org/licenses/by/4.0/" TargetMode="External"/><Relationship Id="rId5" Type="http://schemas.openxmlformats.org/officeDocument/2006/relationships/slideLayout" Target="../slideLayouts/slideLayout1.xml"/><Relationship Id="rId15" Type="http://schemas.openxmlformats.org/officeDocument/2006/relationships/diagramQuickStyle" Target="../diagrams/quickStyle1.xml"/><Relationship Id="rId10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495.xml"/><Relationship Id="rId9" Type="http://schemas.openxmlformats.org/officeDocument/2006/relationships/hyperlink" Target="https://www.irena.org/Digital-Report/Geopolitics-of-the-Energy-Transformation#page-2" TargetMode="External"/><Relationship Id="rId1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hyperlink" Target="https://hydrogencouncil.com/en/hydrogen-insights-2022/" TargetMode="External"/><Relationship Id="rId18" Type="http://schemas.openxmlformats.org/officeDocument/2006/relationships/chart" Target="../charts/chart19.xml"/><Relationship Id="rId3" Type="http://schemas.openxmlformats.org/officeDocument/2006/relationships/tags" Target="../tags/tag498.xml"/><Relationship Id="rId7" Type="http://schemas.openxmlformats.org/officeDocument/2006/relationships/slideLayout" Target="../slideLayouts/slideLayout1.xml"/><Relationship Id="rId12" Type="http://schemas.openxmlformats.org/officeDocument/2006/relationships/hyperlink" Target="https://hydrogencouncil.com/wp-content/uploads/2023/11/Global-Hydrogen-Flows-2023-Update.pdf" TargetMode="External"/><Relationship Id="rId17" Type="http://schemas.openxmlformats.org/officeDocument/2006/relationships/chart" Target="../charts/chart18.xml"/><Relationship Id="rId2" Type="http://schemas.openxmlformats.org/officeDocument/2006/relationships/tags" Target="../tags/tag497.xml"/><Relationship Id="rId16" Type="http://schemas.openxmlformats.org/officeDocument/2006/relationships/hyperlink" Target="mailto:gwagner@columbia.edu" TargetMode="External"/><Relationship Id="rId1" Type="http://schemas.openxmlformats.org/officeDocument/2006/relationships/tags" Target="../tags/tag496.xml"/><Relationship Id="rId6" Type="http://schemas.openxmlformats.org/officeDocument/2006/relationships/tags" Target="../tags/tag501.xml"/><Relationship Id="rId11" Type="http://schemas.openxmlformats.org/officeDocument/2006/relationships/hyperlink" Target="https://www.sciencedirect.com/science/article/pii/S036031992402915X#:~:text=2a)%2C%20for%20the%20distance,as%20a%20carrier%20of%20hydrogen." TargetMode="External"/><Relationship Id="rId5" Type="http://schemas.openxmlformats.org/officeDocument/2006/relationships/tags" Target="../tags/tag500.xml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image" Target="../media/image60.emf"/><Relationship Id="rId19" Type="http://schemas.openxmlformats.org/officeDocument/2006/relationships/chart" Target="../charts/chart20.xml"/><Relationship Id="rId4" Type="http://schemas.openxmlformats.org/officeDocument/2006/relationships/tags" Target="../tags/tag499.xml"/><Relationship Id="rId9" Type="http://schemas.openxmlformats.org/officeDocument/2006/relationships/oleObject" Target="../embeddings/oleObject24.bin"/><Relationship Id="rId14" Type="http://schemas.openxmlformats.org/officeDocument/2006/relationships/hyperlink" Target="https://business.columbia.edu/faculty/people/gernot-wagner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https://newsroom.nexteraenergy.com/Florida-Power-Light-Company-announces-completion-of-clean-hydrogen-hub?l=12" TargetMode="External"/><Relationship Id="rId18" Type="http://schemas.openxmlformats.org/officeDocument/2006/relationships/image" Target="../media/image61.png"/><Relationship Id="rId3" Type="http://schemas.openxmlformats.org/officeDocument/2006/relationships/tags" Target="../tags/tag504.xml"/><Relationship Id="rId7" Type="http://schemas.openxmlformats.org/officeDocument/2006/relationships/oleObject" Target="../embeddings/oleObject25.bin"/><Relationship Id="rId12" Type="http://schemas.openxmlformats.org/officeDocument/2006/relationships/hyperlink" Target="https://www.investor.nexteraenergy.com/~/media/Files/N/NEE-IR/Sustainability/Sustainability%202023/NEE-%20CDP%20Response%202023.pdf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503.xml"/><Relationship Id="rId16" Type="http://schemas.openxmlformats.org/officeDocument/2006/relationships/hyperlink" Target="https://creativecommons.org/licenses/by/4.0/" TargetMode="External"/><Relationship Id="rId20" Type="http://schemas.openxmlformats.org/officeDocument/2006/relationships/image" Target="../media/image63.jpeg"/><Relationship Id="rId1" Type="http://schemas.openxmlformats.org/officeDocument/2006/relationships/tags" Target="../tags/tag502.xml"/><Relationship Id="rId6" Type="http://schemas.openxmlformats.org/officeDocument/2006/relationships/notesSlide" Target="../notesSlides/notesSlide25.xml"/><Relationship Id="rId11" Type="http://schemas.openxmlformats.org/officeDocument/2006/relationships/hyperlink" Target="https://www.bp.com/en/global/corporate/news-and-insights/press-releases/bp-to-lead-and-operate-one-of-the-worlds-largest-renewables-and-green-hydrogen-energy-hubs-based-in-western-australia.html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www.aramco.com/en/news-media/news/2024/aramco-to-acquire-50-stake-in-air-products-qudras-blue-hydrogen-industrial-gases-company" TargetMode="External"/><Relationship Id="rId19" Type="http://schemas.openxmlformats.org/officeDocument/2006/relationships/image" Target="../media/image62.png"/><Relationship Id="rId4" Type="http://schemas.openxmlformats.org/officeDocument/2006/relationships/tags" Target="../tags/tag505.xml"/><Relationship Id="rId9" Type="http://schemas.openxmlformats.org/officeDocument/2006/relationships/hyperlink" Target="https://www.airproducts.com/company/news-center/2023/01/0120-air-products-jazan-gasification-and-power-joint-venture-in-saudi-arabia" TargetMode="External"/><Relationship Id="rId14" Type="http://schemas.openxmlformats.org/officeDocument/2006/relationships/hyperlink" Target="https://www.investor.nexteraenergy.com/news-and-events/news-releases/2022/06-14-2022-130240303" TargetMode="Externa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518.xml"/><Relationship Id="rId18" Type="http://schemas.openxmlformats.org/officeDocument/2006/relationships/tags" Target="../tags/tag523.xml"/><Relationship Id="rId26" Type="http://schemas.openxmlformats.org/officeDocument/2006/relationships/tags" Target="../tags/tag531.xml"/><Relationship Id="rId39" Type="http://schemas.openxmlformats.org/officeDocument/2006/relationships/hyperlink" Target="https://assets.bbhub.io/media/sites/25/2024/01/Scaling-Up-Hydrogen-The-Case-For-Low-Carbon-Steel-Bloomberg-New-Economy.pdf" TargetMode="External"/><Relationship Id="rId21" Type="http://schemas.openxmlformats.org/officeDocument/2006/relationships/tags" Target="../tags/tag526.xml"/><Relationship Id="rId34" Type="http://schemas.openxmlformats.org/officeDocument/2006/relationships/image" Target="../media/image9.emf"/><Relationship Id="rId42" Type="http://schemas.openxmlformats.org/officeDocument/2006/relationships/hyperlink" Target="mailto:gwagner@columbia.edu" TargetMode="External"/><Relationship Id="rId7" Type="http://schemas.openxmlformats.org/officeDocument/2006/relationships/tags" Target="../tags/tag512.xml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20" Type="http://schemas.openxmlformats.org/officeDocument/2006/relationships/tags" Target="../tags/tag525.xml"/><Relationship Id="rId29" Type="http://schemas.openxmlformats.org/officeDocument/2006/relationships/tags" Target="../tags/tag534.xml"/><Relationship Id="rId41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24" Type="http://schemas.openxmlformats.org/officeDocument/2006/relationships/tags" Target="../tags/tag529.xml"/><Relationship Id="rId32" Type="http://schemas.openxmlformats.org/officeDocument/2006/relationships/notesSlide" Target="../notesSlides/notesSlide26.xml"/><Relationship Id="rId37" Type="http://schemas.openxmlformats.org/officeDocument/2006/relationships/hyperlink" Target="https://www.iea.org/data-and-statistics/charts/global-hydrogen-demand-in-the-net-zero-scenario-2022-2050" TargetMode="External"/><Relationship Id="rId40" Type="http://schemas.openxmlformats.org/officeDocument/2006/relationships/hyperlink" Target="https://business.columbia.edu/faculty/people/gernot-wagner" TargetMode="External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23" Type="http://schemas.openxmlformats.org/officeDocument/2006/relationships/tags" Target="../tags/tag528.xml"/><Relationship Id="rId28" Type="http://schemas.openxmlformats.org/officeDocument/2006/relationships/tags" Target="../tags/tag533.xml"/><Relationship Id="rId36" Type="http://schemas.openxmlformats.org/officeDocument/2006/relationships/hyperlink" Target="https://www.iea.org/reports/iron-and-steel-technology-roadmap" TargetMode="External"/><Relationship Id="rId10" Type="http://schemas.openxmlformats.org/officeDocument/2006/relationships/tags" Target="../tags/tag515.xml"/><Relationship Id="rId19" Type="http://schemas.openxmlformats.org/officeDocument/2006/relationships/tags" Target="../tags/tag524.xml"/><Relationship Id="rId31" Type="http://schemas.openxmlformats.org/officeDocument/2006/relationships/slideLayout" Target="../slideLayouts/slideLayout1.xml"/><Relationship Id="rId44" Type="http://schemas.openxmlformats.org/officeDocument/2006/relationships/image" Target="../media/image64.gif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Relationship Id="rId22" Type="http://schemas.openxmlformats.org/officeDocument/2006/relationships/tags" Target="../tags/tag527.xml"/><Relationship Id="rId27" Type="http://schemas.openxmlformats.org/officeDocument/2006/relationships/tags" Target="../tags/tag532.xml"/><Relationship Id="rId30" Type="http://schemas.openxmlformats.org/officeDocument/2006/relationships/tags" Target="../tags/tag535.xml"/><Relationship Id="rId35" Type="http://schemas.openxmlformats.org/officeDocument/2006/relationships/hyperlink" Target="https://www.energypolicy.columbia.edu/publications/low-carbon-production-iron-steel-technology-options-economic-assessment-and-policy/" TargetMode="External"/><Relationship Id="rId43" Type="http://schemas.openxmlformats.org/officeDocument/2006/relationships/chart" Target="../charts/chart21.xml"/><Relationship Id="rId8" Type="http://schemas.openxmlformats.org/officeDocument/2006/relationships/tags" Target="../tags/tag513.xml"/><Relationship Id="rId3" Type="http://schemas.openxmlformats.org/officeDocument/2006/relationships/tags" Target="../tags/tag508.xml"/><Relationship Id="rId12" Type="http://schemas.openxmlformats.org/officeDocument/2006/relationships/tags" Target="../tags/tag517.xml"/><Relationship Id="rId17" Type="http://schemas.openxmlformats.org/officeDocument/2006/relationships/tags" Target="../tags/tag522.xml"/><Relationship Id="rId25" Type="http://schemas.openxmlformats.org/officeDocument/2006/relationships/tags" Target="../tags/tag530.xml"/><Relationship Id="rId33" Type="http://schemas.openxmlformats.org/officeDocument/2006/relationships/oleObject" Target="../embeddings/oleObject26.bin"/><Relationship Id="rId38" Type="http://schemas.openxmlformats.org/officeDocument/2006/relationships/hyperlink" Target="https://www.mckinsey.com/~/media/McKinsey/Industries/Metals%20and%20Mining/Our%20Insights/Decarbonization%20challenge%20for%20steel/Decarbonization-challenge-for-steel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tags" Target="../tags/tag538.xml"/><Relationship Id="rId21" Type="http://schemas.openxmlformats.org/officeDocument/2006/relationships/image" Target="../media/image73.png"/><Relationship Id="rId7" Type="http://schemas.openxmlformats.org/officeDocument/2006/relationships/oleObject" Target="../embeddings/oleObject27.bin"/><Relationship Id="rId12" Type="http://schemas.openxmlformats.org/officeDocument/2006/relationships/hyperlink" Target="mailto:gwagner@columbia.edu" TargetMode="External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tags" Target="../tags/tag537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tags" Target="../tags/tag536.xml"/><Relationship Id="rId6" Type="http://schemas.openxmlformats.org/officeDocument/2006/relationships/notesSlide" Target="../notesSlides/notesSlide27.xml"/><Relationship Id="rId11" Type="http://schemas.openxmlformats.org/officeDocument/2006/relationships/hyperlink" Target="https://creativecommons.org/licenses/by/4.0/" TargetMode="External"/><Relationship Id="rId24" Type="http://schemas.openxmlformats.org/officeDocument/2006/relationships/image" Target="../media/image7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hyperlink" Target="https://business.columbia.edu/faculty/people/gernot-wagner" TargetMode="External"/><Relationship Id="rId19" Type="http://schemas.openxmlformats.org/officeDocument/2006/relationships/image" Target="../media/image71.jpeg"/><Relationship Id="rId4" Type="http://schemas.openxmlformats.org/officeDocument/2006/relationships/tags" Target="../tags/tag539.xml"/><Relationship Id="rId9" Type="http://schemas.openxmlformats.org/officeDocument/2006/relationships/hyperlink" Target="https://caseworks.business.columbia.edu/" TargetMode="External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0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hyperlink" Target="https://business.columbia.edu/faculty/people/gernot-wagner" TargetMode="Externa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10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9.emf"/><Relationship Id="rId5" Type="http://schemas.openxmlformats.org/officeDocument/2006/relationships/tags" Target="../tags/tag14.xml"/><Relationship Id="rId15" Type="http://schemas.openxmlformats.org/officeDocument/2006/relationships/hyperlink" Target="mailto:gwagner@columbia.edu" TargetMode="External"/><Relationship Id="rId10" Type="http://schemas.openxmlformats.org/officeDocument/2006/relationships/oleObject" Target="../embeddings/oleObject5.bin"/><Relationship Id="rId4" Type="http://schemas.openxmlformats.org/officeDocument/2006/relationships/tags" Target="../tags/tag13.xml"/><Relationship Id="rId9" Type="http://schemas.openxmlformats.org/officeDocument/2006/relationships/notesSlide" Target="../notesSlides/notesSlide3.xml"/><Relationship Id="rId14" Type="http://schemas.openxmlformats.org/officeDocument/2006/relationships/hyperlink" Target="https://creativecommons.org/licenses/by/4.0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543.xml"/><Relationship Id="rId7" Type="http://schemas.openxmlformats.org/officeDocument/2006/relationships/oleObject" Target="../embeddings/oleObject18.bin"/><Relationship Id="rId12" Type="http://schemas.openxmlformats.org/officeDocument/2006/relationships/hyperlink" Target="mailto:gwagner@columbia.edu" TargetMode="External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notesSlide" Target="../notesSlides/notesSlide29.xml"/><Relationship Id="rId11" Type="http://schemas.openxmlformats.org/officeDocument/2006/relationships/hyperlink" Target="https://creativecommons.org/licenses/by/4.0/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544.xml"/><Relationship Id="rId9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81.emf"/><Relationship Id="rId3" Type="http://schemas.openxmlformats.org/officeDocument/2006/relationships/tags" Target="../tags/tag547.xml"/><Relationship Id="rId7" Type="http://schemas.openxmlformats.org/officeDocument/2006/relationships/oleObject" Target="../embeddings/oleObject19.bin"/><Relationship Id="rId12" Type="http://schemas.openxmlformats.org/officeDocument/2006/relationships/hyperlink" Target="mailto:gwagner@columbia.edu" TargetMode="External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6" Type="http://schemas.openxmlformats.org/officeDocument/2006/relationships/notesSlide" Target="../notesSlides/notesSlide30.xml"/><Relationship Id="rId11" Type="http://schemas.openxmlformats.org/officeDocument/2006/relationships/hyperlink" Target="https://creativecommons.org/licenses/by/4.0/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548.xml"/><Relationship Id="rId9" Type="http://schemas.openxmlformats.org/officeDocument/2006/relationships/hyperlink" Target="https://www.irena.org/Publications/2023/Dec/International-trade-and-green-hydrogen-Supporting-the-global-transition-to-a-low-carbon-economy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mailto:gwagner@columbia.edu" TargetMode="External"/><Relationship Id="rId3" Type="http://schemas.openxmlformats.org/officeDocument/2006/relationships/tags" Target="../tags/tag551.xml"/><Relationship Id="rId7" Type="http://schemas.openxmlformats.org/officeDocument/2006/relationships/oleObject" Target="../embeddings/oleObject28.bin"/><Relationship Id="rId12" Type="http://schemas.openxmlformats.org/officeDocument/2006/relationships/hyperlink" Target="https://creativecommons.org/licenses/by/4.0/" TargetMode="External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notesSlide" Target="../notesSlides/notesSlide31.xml"/><Relationship Id="rId11" Type="http://schemas.openxmlformats.org/officeDocument/2006/relationships/hyperlink" Target="https://business.columbia.edu/faculty/people/gernot-wagner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acp.copernicus.org/articles/23/6011/2023/acp-23-6011-2023.html" TargetMode="External"/><Relationship Id="rId4" Type="http://schemas.openxmlformats.org/officeDocument/2006/relationships/tags" Target="../tags/tag552.xml"/><Relationship Id="rId9" Type="http://schemas.openxmlformats.org/officeDocument/2006/relationships/hyperlink" Target="https://acp.copernicus.org/articles/22/9349/2022/" TargetMode="External"/><Relationship Id="rId1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https://creativecommons.org/licenses/by/4.0/" TargetMode="External"/><Relationship Id="rId18" Type="http://schemas.openxmlformats.org/officeDocument/2006/relationships/image" Target="../media/image86.png"/><Relationship Id="rId3" Type="http://schemas.openxmlformats.org/officeDocument/2006/relationships/tags" Target="../tags/tag555.xml"/><Relationship Id="rId7" Type="http://schemas.openxmlformats.org/officeDocument/2006/relationships/oleObject" Target="../embeddings/oleObject11.bin"/><Relationship Id="rId12" Type="http://schemas.openxmlformats.org/officeDocument/2006/relationships/hyperlink" Target="https://business.columbia.edu/faculty/people/gernot-wagner" TargetMode="External"/><Relationship Id="rId17" Type="http://schemas.openxmlformats.org/officeDocument/2006/relationships/image" Target="../media/image85.png"/><Relationship Id="rId2" Type="http://schemas.openxmlformats.org/officeDocument/2006/relationships/tags" Target="../tags/tag554.xml"/><Relationship Id="rId16" Type="http://schemas.openxmlformats.org/officeDocument/2006/relationships/image" Target="../media/image84.jpeg"/><Relationship Id="rId1" Type="http://schemas.openxmlformats.org/officeDocument/2006/relationships/tags" Target="../tags/tag553.xml"/><Relationship Id="rId6" Type="http://schemas.openxmlformats.org/officeDocument/2006/relationships/notesSlide" Target="../notesSlides/notesSlide32.xml"/><Relationship Id="rId11" Type="http://schemas.openxmlformats.org/officeDocument/2006/relationships/hyperlink" Target="https://www.energyinst.org/statistical-review" TargetMode="Externa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3.png"/><Relationship Id="rId10" Type="http://schemas.openxmlformats.org/officeDocument/2006/relationships/hyperlink" Target="https://www.clean-hydrogen.europa.eu/get-involved/hydrogen-certification_en" TargetMode="External"/><Relationship Id="rId4" Type="http://schemas.openxmlformats.org/officeDocument/2006/relationships/tags" Target="../tags/tag556.xml"/><Relationship Id="rId9" Type="http://schemas.openxmlformats.org/officeDocument/2006/relationships/hyperlink" Target="https://www.irena.org/Publications/2023/Dec/International-trade-and-green-hydrogen-Supporting-the-global-transition-to-a-low-carbon-economy" TargetMode="External"/><Relationship Id="rId14" Type="http://schemas.openxmlformats.org/officeDocument/2006/relationships/hyperlink" Target="mailto:gwagner@columbia.edu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64.xml"/><Relationship Id="rId13" Type="http://schemas.openxmlformats.org/officeDocument/2006/relationships/hyperlink" Target="https://www.mckinsey.com/industries/oil-and-gas/our-insights/global-energy-perspective-2023-hydrogen-outlook" TargetMode="External"/><Relationship Id="rId18" Type="http://schemas.openxmlformats.org/officeDocument/2006/relationships/image" Target="../media/image87.png"/><Relationship Id="rId3" Type="http://schemas.openxmlformats.org/officeDocument/2006/relationships/tags" Target="../tags/tag559.xml"/><Relationship Id="rId21" Type="http://schemas.openxmlformats.org/officeDocument/2006/relationships/image" Target="../media/image85.png"/><Relationship Id="rId7" Type="http://schemas.openxmlformats.org/officeDocument/2006/relationships/tags" Target="../tags/tag563.xml"/><Relationship Id="rId12" Type="http://schemas.openxmlformats.org/officeDocument/2006/relationships/image" Target="../media/image9.emf"/><Relationship Id="rId17" Type="http://schemas.openxmlformats.org/officeDocument/2006/relationships/chart" Target="../charts/chart22.xml"/><Relationship Id="rId2" Type="http://schemas.openxmlformats.org/officeDocument/2006/relationships/tags" Target="../tags/tag558.xml"/><Relationship Id="rId16" Type="http://schemas.openxmlformats.org/officeDocument/2006/relationships/hyperlink" Target="mailto:gwagner@columbia.edu" TargetMode="External"/><Relationship Id="rId20" Type="http://schemas.openxmlformats.org/officeDocument/2006/relationships/image" Target="../media/image89.png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oleObject" Target="../embeddings/oleObject29.bin"/><Relationship Id="rId5" Type="http://schemas.openxmlformats.org/officeDocument/2006/relationships/tags" Target="../tags/tag561.xml"/><Relationship Id="rId15" Type="http://schemas.openxmlformats.org/officeDocument/2006/relationships/hyperlink" Target="https://creativecommons.org/licenses/by/4.0/" TargetMode="External"/><Relationship Id="rId23" Type="http://schemas.openxmlformats.org/officeDocument/2006/relationships/image" Target="../media/image90.png"/><Relationship Id="rId10" Type="http://schemas.openxmlformats.org/officeDocument/2006/relationships/notesSlide" Target="../notesSlides/notesSlide33.xml"/><Relationship Id="rId19" Type="http://schemas.openxmlformats.org/officeDocument/2006/relationships/image" Target="../media/image88.jpeg"/><Relationship Id="rId4" Type="http://schemas.openxmlformats.org/officeDocument/2006/relationships/tags" Target="../tags/tag560.xml"/><Relationship Id="rId9" Type="http://schemas.openxmlformats.org/officeDocument/2006/relationships/slideLayout" Target="../slideLayouts/slideLayout1.xml"/><Relationship Id="rId14" Type="http://schemas.openxmlformats.org/officeDocument/2006/relationships/hyperlink" Target="https://business.columbia.edu/faculty/people/gernot-wagner" TargetMode="External"/><Relationship Id="rId22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https://www.oxfordenergy.org/publications/2024-state-of-the-european-hydrogen-market-report/" TargetMode="External"/><Relationship Id="rId18" Type="http://schemas.openxmlformats.org/officeDocument/2006/relationships/hyperlink" Target="mailto:gwagner@columbia.edu" TargetMode="External"/><Relationship Id="rId3" Type="http://schemas.openxmlformats.org/officeDocument/2006/relationships/tags" Target="../tags/tag567.xml"/><Relationship Id="rId7" Type="http://schemas.openxmlformats.org/officeDocument/2006/relationships/oleObject" Target="../embeddings/oleObject11.bin"/><Relationship Id="rId12" Type="http://schemas.openxmlformats.org/officeDocument/2006/relationships/hyperlink" Target="https://www.sciencedirect.com/science/article/pii/S0959652623004201?via%3Dihub" TargetMode="External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tags" Target="../tags/tag566.xml"/><Relationship Id="rId16" Type="http://schemas.openxmlformats.org/officeDocument/2006/relationships/hyperlink" Target="https://business.columbia.edu/faculty/people/gernot-wagner" TargetMode="External"/><Relationship Id="rId20" Type="http://schemas.openxmlformats.org/officeDocument/2006/relationships/image" Target="../media/image92.png"/><Relationship Id="rId1" Type="http://schemas.openxmlformats.org/officeDocument/2006/relationships/tags" Target="../tags/tag565.xml"/><Relationship Id="rId6" Type="http://schemas.openxmlformats.org/officeDocument/2006/relationships/notesSlide" Target="../notesSlides/notesSlide34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www.siemens-energy.com/global/en/home/products-services/product-offerings/hydrogen-solutions.html" TargetMode="External"/><Relationship Id="rId10" Type="http://schemas.openxmlformats.org/officeDocument/2006/relationships/hyperlink" Target="https://www.energyinst.org/statistical-review" TargetMode="External"/><Relationship Id="rId19" Type="http://schemas.openxmlformats.org/officeDocument/2006/relationships/image" Target="../media/image91.png"/><Relationship Id="rId4" Type="http://schemas.openxmlformats.org/officeDocument/2006/relationships/tags" Target="../tags/tag568.xml"/><Relationship Id="rId9" Type="http://schemas.openxmlformats.org/officeDocument/2006/relationships/hyperlink" Target="https://www.energypolicy.columbia.edu/publications/low-carbon-production-iron-steel-technology-options-economic-assessment-and-policy/" TargetMode="External"/><Relationship Id="rId14" Type="http://schemas.openxmlformats.org/officeDocument/2006/relationships/hyperlink" Target="https://www.airliquide.com/group/activities/hydrogen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https://creativecommons.org/licenses/by/4.0/" TargetMode="External"/><Relationship Id="rId3" Type="http://schemas.openxmlformats.org/officeDocument/2006/relationships/tags" Target="../tags/tag571.xml"/><Relationship Id="rId7" Type="http://schemas.openxmlformats.org/officeDocument/2006/relationships/oleObject" Target="../embeddings/oleObject30.bin"/><Relationship Id="rId12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notesSlide" Target="../notesSlides/notesSlide35.xml"/><Relationship Id="rId11" Type="http://schemas.openxmlformats.org/officeDocument/2006/relationships/hyperlink" Target="https://home.treasury.gov/news/press-releases/jy2010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www.energy.gov/eere/fuelcells/financial-incentives-hydrogen-and-fuel-cell-projects" TargetMode="External"/><Relationship Id="rId4" Type="http://schemas.openxmlformats.org/officeDocument/2006/relationships/tags" Target="../tags/tag572.xml"/><Relationship Id="rId9" Type="http://schemas.openxmlformats.org/officeDocument/2006/relationships/hyperlink" Target="https://www.pv-magazine.com/2023/04/14/the-hydrogen-stream-lcoh-of-subsidized-green-hydrogen-under-2-kg/" TargetMode="External"/><Relationship Id="rId14" Type="http://schemas.openxmlformats.org/officeDocument/2006/relationships/hyperlink" Target="mailto:gwagner@columbia.edu" TargetMode="Externa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585.xml"/><Relationship Id="rId18" Type="http://schemas.openxmlformats.org/officeDocument/2006/relationships/tags" Target="../tags/tag590.xml"/><Relationship Id="rId26" Type="http://schemas.openxmlformats.org/officeDocument/2006/relationships/tags" Target="../tags/tag598.xml"/><Relationship Id="rId39" Type="http://schemas.openxmlformats.org/officeDocument/2006/relationships/oleObject" Target="../embeddings/oleObject31.bin"/><Relationship Id="rId21" Type="http://schemas.openxmlformats.org/officeDocument/2006/relationships/tags" Target="../tags/tag593.xml"/><Relationship Id="rId34" Type="http://schemas.openxmlformats.org/officeDocument/2006/relationships/tags" Target="../tags/tag606.xml"/><Relationship Id="rId42" Type="http://schemas.openxmlformats.org/officeDocument/2006/relationships/hyperlink" Target="https://www.sciencedirect.com/science/article/pii/S0360544223016766" TargetMode="External"/><Relationship Id="rId47" Type="http://schemas.openxmlformats.org/officeDocument/2006/relationships/image" Target="../media/image93.jpeg"/><Relationship Id="rId7" Type="http://schemas.openxmlformats.org/officeDocument/2006/relationships/tags" Target="../tags/tag579.xml"/><Relationship Id="rId2" Type="http://schemas.openxmlformats.org/officeDocument/2006/relationships/tags" Target="../tags/tag574.xml"/><Relationship Id="rId16" Type="http://schemas.openxmlformats.org/officeDocument/2006/relationships/tags" Target="../tags/tag588.xml"/><Relationship Id="rId29" Type="http://schemas.openxmlformats.org/officeDocument/2006/relationships/tags" Target="../tags/tag601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tags" Target="../tags/tag583.xml"/><Relationship Id="rId24" Type="http://schemas.openxmlformats.org/officeDocument/2006/relationships/tags" Target="../tags/tag596.xml"/><Relationship Id="rId32" Type="http://schemas.openxmlformats.org/officeDocument/2006/relationships/tags" Target="../tags/tag604.xml"/><Relationship Id="rId37" Type="http://schemas.openxmlformats.org/officeDocument/2006/relationships/slideLayout" Target="../slideLayouts/slideLayout1.xml"/><Relationship Id="rId40" Type="http://schemas.openxmlformats.org/officeDocument/2006/relationships/image" Target="../media/image9.emf"/><Relationship Id="rId45" Type="http://schemas.openxmlformats.org/officeDocument/2006/relationships/hyperlink" Target="mailto:gwagner@columbia.edu" TargetMode="External"/><Relationship Id="rId5" Type="http://schemas.openxmlformats.org/officeDocument/2006/relationships/tags" Target="../tags/tag577.xml"/><Relationship Id="rId15" Type="http://schemas.openxmlformats.org/officeDocument/2006/relationships/tags" Target="../tags/tag587.xml"/><Relationship Id="rId23" Type="http://schemas.openxmlformats.org/officeDocument/2006/relationships/tags" Target="../tags/tag595.xml"/><Relationship Id="rId28" Type="http://schemas.openxmlformats.org/officeDocument/2006/relationships/tags" Target="../tags/tag600.xml"/><Relationship Id="rId36" Type="http://schemas.openxmlformats.org/officeDocument/2006/relationships/tags" Target="../tags/tag608.xml"/><Relationship Id="rId10" Type="http://schemas.openxmlformats.org/officeDocument/2006/relationships/tags" Target="../tags/tag582.xml"/><Relationship Id="rId19" Type="http://schemas.openxmlformats.org/officeDocument/2006/relationships/tags" Target="../tags/tag591.xml"/><Relationship Id="rId31" Type="http://schemas.openxmlformats.org/officeDocument/2006/relationships/tags" Target="../tags/tag603.xml"/><Relationship Id="rId44" Type="http://schemas.openxmlformats.org/officeDocument/2006/relationships/hyperlink" Target="https://creativecommons.org/licenses/by/4.0/" TargetMode="External"/><Relationship Id="rId4" Type="http://schemas.openxmlformats.org/officeDocument/2006/relationships/tags" Target="../tags/tag576.xml"/><Relationship Id="rId9" Type="http://schemas.openxmlformats.org/officeDocument/2006/relationships/tags" Target="../tags/tag581.xml"/><Relationship Id="rId14" Type="http://schemas.openxmlformats.org/officeDocument/2006/relationships/tags" Target="../tags/tag586.xml"/><Relationship Id="rId22" Type="http://schemas.openxmlformats.org/officeDocument/2006/relationships/tags" Target="../tags/tag594.xml"/><Relationship Id="rId27" Type="http://schemas.openxmlformats.org/officeDocument/2006/relationships/tags" Target="../tags/tag599.xml"/><Relationship Id="rId30" Type="http://schemas.openxmlformats.org/officeDocument/2006/relationships/tags" Target="../tags/tag602.xml"/><Relationship Id="rId35" Type="http://schemas.openxmlformats.org/officeDocument/2006/relationships/tags" Target="../tags/tag607.xml"/><Relationship Id="rId43" Type="http://schemas.openxmlformats.org/officeDocument/2006/relationships/hyperlink" Target="https://business.columbia.edu/faculty/people/gernot-wagner" TargetMode="External"/><Relationship Id="rId8" Type="http://schemas.openxmlformats.org/officeDocument/2006/relationships/tags" Target="../tags/tag580.xml"/><Relationship Id="rId3" Type="http://schemas.openxmlformats.org/officeDocument/2006/relationships/tags" Target="../tags/tag575.xml"/><Relationship Id="rId12" Type="http://schemas.openxmlformats.org/officeDocument/2006/relationships/tags" Target="../tags/tag584.xml"/><Relationship Id="rId17" Type="http://schemas.openxmlformats.org/officeDocument/2006/relationships/tags" Target="../tags/tag589.xml"/><Relationship Id="rId25" Type="http://schemas.openxmlformats.org/officeDocument/2006/relationships/tags" Target="../tags/tag597.xml"/><Relationship Id="rId33" Type="http://schemas.openxmlformats.org/officeDocument/2006/relationships/tags" Target="../tags/tag605.xml"/><Relationship Id="rId38" Type="http://schemas.openxmlformats.org/officeDocument/2006/relationships/notesSlide" Target="../notesSlides/notesSlide36.xml"/><Relationship Id="rId46" Type="http://schemas.openxmlformats.org/officeDocument/2006/relationships/chart" Target="../charts/chart23.xml"/><Relationship Id="rId20" Type="http://schemas.openxmlformats.org/officeDocument/2006/relationships/tags" Target="../tags/tag592.xml"/><Relationship Id="rId41" Type="http://schemas.openxmlformats.org/officeDocument/2006/relationships/hyperlink" Target="https://www.iea.org/data-and-statistics/charts/global-hydrogen-demand-in-the-net-zero-scenario-2022-2050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gwagner@columbia.edu" TargetMode="External"/><Relationship Id="rId12" Type="http://schemas.openxmlformats.org/officeDocument/2006/relationships/image" Target="../media/image98.jpeg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6" Type="http://schemas.openxmlformats.org/officeDocument/2006/relationships/hyperlink" Target="mailto:hk2901@Columbia.edu" TargetMode="External"/><Relationship Id="rId11" Type="http://schemas.openxmlformats.org/officeDocument/2006/relationships/image" Target="../media/image97.png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12.xml"/><Relationship Id="rId1" Type="http://schemas.openxmlformats.org/officeDocument/2006/relationships/tags" Target="../tags/tag611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3.bin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42.xml"/><Relationship Id="rId21" Type="http://schemas.openxmlformats.org/officeDocument/2006/relationships/tags" Target="../tags/tag37.xml"/><Relationship Id="rId42" Type="http://schemas.openxmlformats.org/officeDocument/2006/relationships/tags" Target="../tags/tag58.xml"/><Relationship Id="rId47" Type="http://schemas.openxmlformats.org/officeDocument/2006/relationships/tags" Target="../tags/tag63.xml"/><Relationship Id="rId63" Type="http://schemas.openxmlformats.org/officeDocument/2006/relationships/tags" Target="../tags/tag79.xml"/><Relationship Id="rId68" Type="http://schemas.openxmlformats.org/officeDocument/2006/relationships/tags" Target="../tags/tag84.xml"/><Relationship Id="rId84" Type="http://schemas.openxmlformats.org/officeDocument/2006/relationships/tags" Target="../tags/tag100.xml"/><Relationship Id="rId89" Type="http://schemas.openxmlformats.org/officeDocument/2006/relationships/slideLayout" Target="../slideLayouts/slideLayout1.xml"/><Relationship Id="rId16" Type="http://schemas.openxmlformats.org/officeDocument/2006/relationships/tags" Target="../tags/tag32.xml"/><Relationship Id="rId11" Type="http://schemas.openxmlformats.org/officeDocument/2006/relationships/tags" Target="../tags/tag27.xml"/><Relationship Id="rId32" Type="http://schemas.openxmlformats.org/officeDocument/2006/relationships/tags" Target="../tags/tag48.xml"/><Relationship Id="rId37" Type="http://schemas.openxmlformats.org/officeDocument/2006/relationships/tags" Target="../tags/tag53.xml"/><Relationship Id="rId53" Type="http://schemas.openxmlformats.org/officeDocument/2006/relationships/tags" Target="../tags/tag69.xml"/><Relationship Id="rId58" Type="http://schemas.openxmlformats.org/officeDocument/2006/relationships/tags" Target="../tags/tag74.xml"/><Relationship Id="rId74" Type="http://schemas.openxmlformats.org/officeDocument/2006/relationships/tags" Target="../tags/tag90.xml"/><Relationship Id="rId79" Type="http://schemas.openxmlformats.org/officeDocument/2006/relationships/tags" Target="../tags/tag95.xml"/><Relationship Id="rId5" Type="http://schemas.openxmlformats.org/officeDocument/2006/relationships/tags" Target="../tags/tag21.xml"/><Relationship Id="rId90" Type="http://schemas.openxmlformats.org/officeDocument/2006/relationships/notesSlide" Target="../notesSlides/notesSlide4.xml"/><Relationship Id="rId95" Type="http://schemas.openxmlformats.org/officeDocument/2006/relationships/hyperlink" Target="https://iea.blob.core.windows.net/assets/9a698da4-4002-4e53-8ef3-631d8971bf84/NetZeroRoadmap_AGlobalPathwaytoKeepthe1.5CGoalinReach-2023Update.pdf" TargetMode="External"/><Relationship Id="rId22" Type="http://schemas.openxmlformats.org/officeDocument/2006/relationships/tags" Target="../tags/tag38.xml"/><Relationship Id="rId27" Type="http://schemas.openxmlformats.org/officeDocument/2006/relationships/tags" Target="../tags/tag43.xml"/><Relationship Id="rId43" Type="http://schemas.openxmlformats.org/officeDocument/2006/relationships/tags" Target="../tags/tag59.xml"/><Relationship Id="rId48" Type="http://schemas.openxmlformats.org/officeDocument/2006/relationships/tags" Target="../tags/tag64.xml"/><Relationship Id="rId64" Type="http://schemas.openxmlformats.org/officeDocument/2006/relationships/tags" Target="../tags/tag80.xml"/><Relationship Id="rId69" Type="http://schemas.openxmlformats.org/officeDocument/2006/relationships/tags" Target="../tags/tag85.xml"/><Relationship Id="rId80" Type="http://schemas.openxmlformats.org/officeDocument/2006/relationships/tags" Target="../tags/tag96.xml"/><Relationship Id="rId85" Type="http://schemas.openxmlformats.org/officeDocument/2006/relationships/tags" Target="../tags/tag101.xml"/><Relationship Id="rId3" Type="http://schemas.openxmlformats.org/officeDocument/2006/relationships/tags" Target="../tags/tag19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tags" Target="../tags/tag41.xml"/><Relationship Id="rId33" Type="http://schemas.openxmlformats.org/officeDocument/2006/relationships/tags" Target="../tags/tag49.xml"/><Relationship Id="rId38" Type="http://schemas.openxmlformats.org/officeDocument/2006/relationships/tags" Target="../tags/tag54.xml"/><Relationship Id="rId46" Type="http://schemas.openxmlformats.org/officeDocument/2006/relationships/tags" Target="../tags/tag62.xml"/><Relationship Id="rId59" Type="http://schemas.openxmlformats.org/officeDocument/2006/relationships/tags" Target="../tags/tag75.xml"/><Relationship Id="rId67" Type="http://schemas.openxmlformats.org/officeDocument/2006/relationships/tags" Target="../tags/tag83.xml"/><Relationship Id="rId20" Type="http://schemas.openxmlformats.org/officeDocument/2006/relationships/tags" Target="../tags/tag36.xml"/><Relationship Id="rId41" Type="http://schemas.openxmlformats.org/officeDocument/2006/relationships/tags" Target="../tags/tag57.xml"/><Relationship Id="rId54" Type="http://schemas.openxmlformats.org/officeDocument/2006/relationships/tags" Target="../tags/tag70.xml"/><Relationship Id="rId62" Type="http://schemas.openxmlformats.org/officeDocument/2006/relationships/tags" Target="../tags/tag78.xml"/><Relationship Id="rId70" Type="http://schemas.openxmlformats.org/officeDocument/2006/relationships/tags" Target="../tags/tag86.xml"/><Relationship Id="rId75" Type="http://schemas.openxmlformats.org/officeDocument/2006/relationships/tags" Target="../tags/tag91.xml"/><Relationship Id="rId83" Type="http://schemas.openxmlformats.org/officeDocument/2006/relationships/tags" Target="../tags/tag99.xml"/><Relationship Id="rId88" Type="http://schemas.openxmlformats.org/officeDocument/2006/relationships/tags" Target="../tags/tag104.xml"/><Relationship Id="rId91" Type="http://schemas.openxmlformats.org/officeDocument/2006/relationships/oleObject" Target="../embeddings/oleObject6.bin"/><Relationship Id="rId96" Type="http://schemas.openxmlformats.org/officeDocument/2006/relationships/hyperlink" Target="https://assets.bbhub.io/professional/sites/24/847353_NEO24_ExecSum.pdf" TargetMode="Externa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5" Type="http://schemas.openxmlformats.org/officeDocument/2006/relationships/tags" Target="../tags/tag31.xml"/><Relationship Id="rId23" Type="http://schemas.openxmlformats.org/officeDocument/2006/relationships/tags" Target="../tags/tag39.xml"/><Relationship Id="rId28" Type="http://schemas.openxmlformats.org/officeDocument/2006/relationships/tags" Target="../tags/tag44.xml"/><Relationship Id="rId36" Type="http://schemas.openxmlformats.org/officeDocument/2006/relationships/tags" Target="../tags/tag52.xml"/><Relationship Id="rId49" Type="http://schemas.openxmlformats.org/officeDocument/2006/relationships/tags" Target="../tags/tag65.xml"/><Relationship Id="rId57" Type="http://schemas.openxmlformats.org/officeDocument/2006/relationships/tags" Target="../tags/tag73.xml"/><Relationship Id="rId10" Type="http://schemas.openxmlformats.org/officeDocument/2006/relationships/tags" Target="../tags/tag26.xml"/><Relationship Id="rId31" Type="http://schemas.openxmlformats.org/officeDocument/2006/relationships/tags" Target="../tags/tag47.xml"/><Relationship Id="rId44" Type="http://schemas.openxmlformats.org/officeDocument/2006/relationships/tags" Target="../tags/tag60.xml"/><Relationship Id="rId52" Type="http://schemas.openxmlformats.org/officeDocument/2006/relationships/tags" Target="../tags/tag68.xml"/><Relationship Id="rId60" Type="http://schemas.openxmlformats.org/officeDocument/2006/relationships/tags" Target="../tags/tag76.xml"/><Relationship Id="rId65" Type="http://schemas.openxmlformats.org/officeDocument/2006/relationships/tags" Target="../tags/tag81.xml"/><Relationship Id="rId73" Type="http://schemas.openxmlformats.org/officeDocument/2006/relationships/tags" Target="../tags/tag89.xml"/><Relationship Id="rId78" Type="http://schemas.openxmlformats.org/officeDocument/2006/relationships/tags" Target="../tags/tag94.xml"/><Relationship Id="rId81" Type="http://schemas.openxmlformats.org/officeDocument/2006/relationships/tags" Target="../tags/tag97.xml"/><Relationship Id="rId86" Type="http://schemas.openxmlformats.org/officeDocument/2006/relationships/tags" Target="../tags/tag102.xml"/><Relationship Id="rId94" Type="http://schemas.openxmlformats.org/officeDocument/2006/relationships/hyperlink" Target="https://iea.blob.core.windows.net/assets/8f6568aa-1dd8-4578-bc61-24ceba4a07dd/EmissionsMeasurementandDataCollectionforaNetZeroSteelIndustry.pdf" TargetMode="External"/><Relationship Id="rId99" Type="http://schemas.openxmlformats.org/officeDocument/2006/relationships/hyperlink" Target="mailto:gwagner@columbia.edu" TargetMode="Externa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39" Type="http://schemas.openxmlformats.org/officeDocument/2006/relationships/tags" Target="../tags/tag55.xml"/><Relationship Id="rId34" Type="http://schemas.openxmlformats.org/officeDocument/2006/relationships/tags" Target="../tags/tag50.xml"/><Relationship Id="rId50" Type="http://schemas.openxmlformats.org/officeDocument/2006/relationships/tags" Target="../tags/tag66.xml"/><Relationship Id="rId55" Type="http://schemas.openxmlformats.org/officeDocument/2006/relationships/tags" Target="../tags/tag71.xml"/><Relationship Id="rId76" Type="http://schemas.openxmlformats.org/officeDocument/2006/relationships/tags" Target="../tags/tag92.xml"/><Relationship Id="rId97" Type="http://schemas.openxmlformats.org/officeDocument/2006/relationships/hyperlink" Target="https://business.columbia.edu/faculty/people/gernot-wagner" TargetMode="External"/><Relationship Id="rId7" Type="http://schemas.openxmlformats.org/officeDocument/2006/relationships/tags" Target="../tags/tag23.xml"/><Relationship Id="rId71" Type="http://schemas.openxmlformats.org/officeDocument/2006/relationships/tags" Target="../tags/tag87.xml"/><Relationship Id="rId92" Type="http://schemas.openxmlformats.org/officeDocument/2006/relationships/image" Target="../media/image9.emf"/><Relationship Id="rId2" Type="http://schemas.openxmlformats.org/officeDocument/2006/relationships/tags" Target="../tags/tag18.xml"/><Relationship Id="rId29" Type="http://schemas.openxmlformats.org/officeDocument/2006/relationships/tags" Target="../tags/tag45.xml"/><Relationship Id="rId24" Type="http://schemas.openxmlformats.org/officeDocument/2006/relationships/tags" Target="../tags/tag40.xml"/><Relationship Id="rId40" Type="http://schemas.openxmlformats.org/officeDocument/2006/relationships/tags" Target="../tags/tag56.xml"/><Relationship Id="rId45" Type="http://schemas.openxmlformats.org/officeDocument/2006/relationships/tags" Target="../tags/tag61.xml"/><Relationship Id="rId66" Type="http://schemas.openxmlformats.org/officeDocument/2006/relationships/tags" Target="../tags/tag82.xml"/><Relationship Id="rId87" Type="http://schemas.openxmlformats.org/officeDocument/2006/relationships/tags" Target="../tags/tag103.xml"/><Relationship Id="rId61" Type="http://schemas.openxmlformats.org/officeDocument/2006/relationships/tags" Target="../tags/tag77.xml"/><Relationship Id="rId82" Type="http://schemas.openxmlformats.org/officeDocument/2006/relationships/tags" Target="../tags/tag98.xml"/><Relationship Id="rId19" Type="http://schemas.openxmlformats.org/officeDocument/2006/relationships/tags" Target="../tags/tag35.xml"/><Relationship Id="rId14" Type="http://schemas.openxmlformats.org/officeDocument/2006/relationships/tags" Target="../tags/tag30.xml"/><Relationship Id="rId30" Type="http://schemas.openxmlformats.org/officeDocument/2006/relationships/tags" Target="../tags/tag46.xml"/><Relationship Id="rId35" Type="http://schemas.openxmlformats.org/officeDocument/2006/relationships/tags" Target="../tags/tag51.xml"/><Relationship Id="rId56" Type="http://schemas.openxmlformats.org/officeDocument/2006/relationships/tags" Target="../tags/tag72.xml"/><Relationship Id="rId77" Type="http://schemas.openxmlformats.org/officeDocument/2006/relationships/tags" Target="../tags/tag93.xml"/><Relationship Id="rId8" Type="http://schemas.openxmlformats.org/officeDocument/2006/relationships/tags" Target="../tags/tag24.xml"/><Relationship Id="rId51" Type="http://schemas.openxmlformats.org/officeDocument/2006/relationships/tags" Target="../tags/tag67.xml"/><Relationship Id="rId72" Type="http://schemas.openxmlformats.org/officeDocument/2006/relationships/tags" Target="../tags/tag88.xml"/><Relationship Id="rId93" Type="http://schemas.openxmlformats.org/officeDocument/2006/relationships/hyperlink" Target="https://rhg.com/data_story/climate-deck/" TargetMode="External"/><Relationship Id="rId98" Type="http://schemas.openxmlformats.org/officeDocument/2006/relationships/hyperlink" Target="https://creativecommons.org/licenses/by/4.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4.xml"/><Relationship Id="rId1" Type="http://schemas.openxmlformats.org/officeDocument/2006/relationships/tags" Target="../tags/tag61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hyperlink" Target="https://www.weforum.org/agenda/2021/07/clean-energy-green-hydrogen/" TargetMode="External"/><Relationship Id="rId18" Type="http://schemas.openxmlformats.org/officeDocument/2006/relationships/hyperlink" Target="mailto:gwagner@columbia.edu" TargetMode="External"/><Relationship Id="rId26" Type="http://schemas.openxmlformats.org/officeDocument/2006/relationships/chart" Target="../charts/chart2.xml"/><Relationship Id="rId3" Type="http://schemas.openxmlformats.org/officeDocument/2006/relationships/tags" Target="../tags/tag107.xml"/><Relationship Id="rId21" Type="http://schemas.openxmlformats.org/officeDocument/2006/relationships/image" Target="../media/image13.png"/><Relationship Id="rId7" Type="http://schemas.openxmlformats.org/officeDocument/2006/relationships/tags" Target="../tags/tag111.xml"/><Relationship Id="rId12" Type="http://schemas.openxmlformats.org/officeDocument/2006/relationships/hyperlink" Target="https://storymaps.arcgis.com/collections/1e05ebf390554cb8b7cefa80e521afda?_ga=2.53877096.1772126835.1718684623-573676591.1718595925&amp;item=3" TargetMode="External"/><Relationship Id="rId17" Type="http://schemas.openxmlformats.org/officeDocument/2006/relationships/hyperlink" Target="https://creativecommons.org/licenses/by/4.0/" TargetMode="External"/><Relationship Id="rId25" Type="http://schemas.openxmlformats.org/officeDocument/2006/relationships/chart" Target="../charts/chart1.xml"/><Relationship Id="rId2" Type="http://schemas.openxmlformats.org/officeDocument/2006/relationships/tags" Target="../tags/tag106.xml"/><Relationship Id="rId16" Type="http://schemas.openxmlformats.org/officeDocument/2006/relationships/hyperlink" Target="https://business.columbia.edu/faculty/people/gernot-wagner" TargetMode="External"/><Relationship Id="rId20" Type="http://schemas.openxmlformats.org/officeDocument/2006/relationships/image" Target="../media/image12.sv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9.emf"/><Relationship Id="rId24" Type="http://schemas.openxmlformats.org/officeDocument/2006/relationships/image" Target="../media/image16.svg"/><Relationship Id="rId5" Type="http://schemas.openxmlformats.org/officeDocument/2006/relationships/tags" Target="../tags/tag109.xml"/><Relationship Id="rId15" Type="http://schemas.openxmlformats.org/officeDocument/2006/relationships/hyperlink" Target="https://www.mckinsey.com/industries/oil-and-gas/our-insights/global-energy-perspective-2023-hydrogen-outlook" TargetMode="External"/><Relationship Id="rId23" Type="http://schemas.openxmlformats.org/officeDocument/2006/relationships/image" Target="../media/image15.png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1.png"/><Relationship Id="rId4" Type="http://schemas.openxmlformats.org/officeDocument/2006/relationships/tags" Target="../tags/tag108.xml"/><Relationship Id="rId9" Type="http://schemas.openxmlformats.org/officeDocument/2006/relationships/notesSlide" Target="../notesSlides/notesSlide5.xml"/><Relationship Id="rId14" Type="http://schemas.openxmlformats.org/officeDocument/2006/relationships/hyperlink" Target="https://www.iea.org/reports/global-hydrogen-review-2022/executive-summary" TargetMode="External"/><Relationship Id="rId22" Type="http://schemas.openxmlformats.org/officeDocument/2006/relationships/image" Target="../media/image14.svg"/><Relationship Id="rId27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mailto:gwagner@columbia.edu" TargetMode="External"/><Relationship Id="rId18" Type="http://schemas.openxmlformats.org/officeDocument/2006/relationships/image" Target="../media/image21.png"/><Relationship Id="rId3" Type="http://schemas.openxmlformats.org/officeDocument/2006/relationships/tags" Target="../tags/tag114.xml"/><Relationship Id="rId7" Type="http://schemas.openxmlformats.org/officeDocument/2006/relationships/oleObject" Target="../embeddings/oleObject8.bin"/><Relationship Id="rId12" Type="http://schemas.openxmlformats.org/officeDocument/2006/relationships/hyperlink" Target="https://creativecommons.org/licenses/by/4.0/" TargetMode="External"/><Relationship Id="rId17" Type="http://schemas.openxmlformats.org/officeDocument/2006/relationships/image" Target="../media/image20.jpeg"/><Relationship Id="rId2" Type="http://schemas.openxmlformats.org/officeDocument/2006/relationships/tags" Target="../tags/tag113.xml"/><Relationship Id="rId16" Type="http://schemas.openxmlformats.org/officeDocument/2006/relationships/image" Target="../media/image19.png"/><Relationship Id="rId1" Type="http://schemas.openxmlformats.org/officeDocument/2006/relationships/tags" Target="../tags/tag112.xml"/><Relationship Id="rId6" Type="http://schemas.openxmlformats.org/officeDocument/2006/relationships/notesSlide" Target="../notesSlides/notesSlide6.xml"/><Relationship Id="rId11" Type="http://schemas.openxmlformats.org/officeDocument/2006/relationships/hyperlink" Target="https://business.columbia.edu/faculty/people/gernot-wagner" TargetMode="Externa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png"/><Relationship Id="rId10" Type="http://schemas.openxmlformats.org/officeDocument/2006/relationships/hyperlink" Target="https://www.redefining-energy.com/" TargetMode="External"/><Relationship Id="rId19" Type="http://schemas.openxmlformats.org/officeDocument/2006/relationships/image" Target="../media/image22.png"/><Relationship Id="rId4" Type="http://schemas.openxmlformats.org/officeDocument/2006/relationships/tags" Target="../tags/tag115.xml"/><Relationship Id="rId9" Type="http://schemas.openxmlformats.org/officeDocument/2006/relationships/hyperlink" Target="https://www.linkedin.com/pulse/clean-hydrogen-ladder-v40-michael-liebreich" TargetMode="Externa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mailto:gwagner@columbia.edu" TargetMode="External"/><Relationship Id="rId3" Type="http://schemas.openxmlformats.org/officeDocument/2006/relationships/tags" Target="../tags/tag118.xml"/><Relationship Id="rId7" Type="http://schemas.openxmlformats.org/officeDocument/2006/relationships/oleObject" Target="../embeddings/oleObject9.bin"/><Relationship Id="rId12" Type="http://schemas.openxmlformats.org/officeDocument/2006/relationships/hyperlink" Target="https://creativecommons.org/licenses/by/4.0/" TargetMode="Externa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notesSlide" Target="../notesSlides/notesSlide7.xml"/><Relationship Id="rId11" Type="http://schemas.openxmlformats.org/officeDocument/2006/relationships/hyperlink" Target="https://business.columbia.edu/faculty/people/gernot-wagner" TargetMode="External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www.linkedin.com/pulse/clean-hydrogen-ladder-v40-michael-liebreich" TargetMode="External"/><Relationship Id="rId4" Type="http://schemas.openxmlformats.org/officeDocument/2006/relationships/tags" Target="../tags/tag119.xml"/><Relationship Id="rId9" Type="http://schemas.openxmlformats.org/officeDocument/2006/relationships/hyperlink" Target="https://iea.blob.core.windows.net/assets/9a698da4-4002-4e53-8ef3-631d8971bf84/NetZeroRoadmap_AGlobalPathwaytoKeepthe1.5CGoalinReach-2023Update.pdf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2.xml"/><Relationship Id="rId18" Type="http://schemas.openxmlformats.org/officeDocument/2006/relationships/tags" Target="../tags/tag137.xml"/><Relationship Id="rId26" Type="http://schemas.openxmlformats.org/officeDocument/2006/relationships/tags" Target="../tags/tag145.xml"/><Relationship Id="rId3" Type="http://schemas.openxmlformats.org/officeDocument/2006/relationships/tags" Target="../tags/tag122.xml"/><Relationship Id="rId21" Type="http://schemas.openxmlformats.org/officeDocument/2006/relationships/tags" Target="../tags/tag140.xml"/><Relationship Id="rId34" Type="http://schemas.openxmlformats.org/officeDocument/2006/relationships/hyperlink" Target="https://creativecommons.org/licenses/by/4.0/" TargetMode="External"/><Relationship Id="rId7" Type="http://schemas.openxmlformats.org/officeDocument/2006/relationships/tags" Target="../tags/tag126.xml"/><Relationship Id="rId12" Type="http://schemas.openxmlformats.org/officeDocument/2006/relationships/tags" Target="../tags/tag131.xml"/><Relationship Id="rId17" Type="http://schemas.openxmlformats.org/officeDocument/2006/relationships/tags" Target="../tags/tag136.xml"/><Relationship Id="rId25" Type="http://schemas.openxmlformats.org/officeDocument/2006/relationships/tags" Target="../tags/tag144.xml"/><Relationship Id="rId33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121.xml"/><Relationship Id="rId16" Type="http://schemas.openxmlformats.org/officeDocument/2006/relationships/tags" Target="../tags/tag135.xml"/><Relationship Id="rId20" Type="http://schemas.openxmlformats.org/officeDocument/2006/relationships/tags" Target="../tags/tag139.xml"/><Relationship Id="rId29" Type="http://schemas.openxmlformats.org/officeDocument/2006/relationships/image" Target="../media/image9.emf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24" Type="http://schemas.openxmlformats.org/officeDocument/2006/relationships/tags" Target="../tags/tag143.xml"/><Relationship Id="rId32" Type="http://schemas.openxmlformats.org/officeDocument/2006/relationships/hyperlink" Target="https://gwagner.com/45v/" TargetMode="External"/><Relationship Id="rId5" Type="http://schemas.openxmlformats.org/officeDocument/2006/relationships/tags" Target="../tags/tag124.xml"/><Relationship Id="rId15" Type="http://schemas.openxmlformats.org/officeDocument/2006/relationships/tags" Target="../tags/tag134.xml"/><Relationship Id="rId23" Type="http://schemas.openxmlformats.org/officeDocument/2006/relationships/tags" Target="../tags/tag142.xml"/><Relationship Id="rId28" Type="http://schemas.openxmlformats.org/officeDocument/2006/relationships/oleObject" Target="../embeddings/oleObject10.bin"/><Relationship Id="rId36" Type="http://schemas.openxmlformats.org/officeDocument/2006/relationships/chart" Target="../charts/chart4.xml"/><Relationship Id="rId10" Type="http://schemas.openxmlformats.org/officeDocument/2006/relationships/tags" Target="../tags/tag129.xml"/><Relationship Id="rId19" Type="http://schemas.openxmlformats.org/officeDocument/2006/relationships/tags" Target="../tags/tag138.xml"/><Relationship Id="rId31" Type="http://schemas.openxmlformats.org/officeDocument/2006/relationships/hyperlink" Target="https://about.bnef.com/blog/green-hydrogen-to-undercut-gray-sibling-by-end-of-decade/" TargetMode="Externa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Relationship Id="rId22" Type="http://schemas.openxmlformats.org/officeDocument/2006/relationships/tags" Target="../tags/tag141.xml"/><Relationship Id="rId27" Type="http://schemas.openxmlformats.org/officeDocument/2006/relationships/slideLayout" Target="../slideLayouts/slideLayout1.xml"/><Relationship Id="rId30" Type="http://schemas.openxmlformats.org/officeDocument/2006/relationships/hyperlink" Target="https://www.rolandberger.com/en/Insights/Publications/The-great-market-potential-of-green-hydrogen.html" TargetMode="External"/><Relationship Id="rId35" Type="http://schemas.openxmlformats.org/officeDocument/2006/relationships/hyperlink" Target="mailto:gwagner@columbia.edu" TargetMode="External"/><Relationship Id="rId8" Type="http://schemas.openxmlformats.org/officeDocument/2006/relationships/tags" Target="../tags/tag1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6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373C9B1-D482-A9EE-B213-50BDA6EC60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9704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73C9B1-D482-A9EE-B213-50BDA6EC6008}"/>
                          </a:ex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2A7501-57ED-42A1-A874-B8B05F13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>
              <a:lnSpc>
                <a:spcPts val="5000"/>
              </a:lnSpc>
              <a:spcBef>
                <a:spcPts val="600"/>
              </a:spcBef>
            </a:pPr>
            <a:r>
              <a:rPr lang="en-US" sz="4800" dirty="0"/>
              <a:t>Greening Hydrogen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53DA-26B4-912B-BDE2-31A8244F8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Friedrich Sayn-Wittgenstein, Grace Frascati,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Hoshi Ogawa, Nadine Palmowski, Ellie Valencia, Linfei Zhang, Hyae Ryung Kim, and Gernot Wagner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6853DA-26B4-912B-BDE2-31A8244F8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0951" y="494787"/>
            <a:ext cx="6432630" cy="1181301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12 December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64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0455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7" y="812800"/>
            <a:ext cx="3465576" cy="5218348"/>
          </a:xfrm>
          <a:prstGeom prst="rect">
            <a:avLst/>
          </a:prstGeom>
        </p:spPr>
      </p:pic>
      <p:sp>
        <p:nvSpPr>
          <p:cNvPr id="9" name="btfpBulletedList771181">
            <a:extLst>
              <a:ext uri="{FF2B5EF4-FFF2-40B4-BE49-F238E27FC236}">
                <a16:creationId xmlns:a16="http://schemas.microsoft.com/office/drawing/2014/main" id="{050A38C2-F67D-2AC8-7923-1B4D0029CA7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4178808" y="749221"/>
            <a:ext cx="7507224" cy="536646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Green H</a:t>
            </a:r>
            <a:r>
              <a:rPr lang="en-US" sz="1400" b="1" baseline="-25000" dirty="0"/>
              <a:t>2</a:t>
            </a:r>
            <a:r>
              <a:rPr lang="en-US" sz="1400" b="1" dirty="0"/>
              <a:t> production costs remain substantially higher </a:t>
            </a:r>
            <a:r>
              <a:rPr lang="en-US" sz="1400" dirty="0"/>
              <a:t>than those of grey and blue H</a:t>
            </a:r>
            <a:r>
              <a:rPr lang="en-US" sz="1400" baseline="-25000" dirty="0"/>
              <a:t>2,</a:t>
            </a:r>
            <a:r>
              <a:rPr lang="en-US" sz="1400" dirty="0"/>
              <a:t> presenting a major barrier to widespread adoption. The H</a:t>
            </a:r>
            <a:r>
              <a:rPr lang="en-US" sz="1400" baseline="-25000" dirty="0"/>
              <a:t>2</a:t>
            </a:r>
            <a:r>
              <a:rPr lang="en-US" sz="1400" dirty="0"/>
              <a:t> sector faces infrastructure and investment limitations. However, progress is underway through increased subsidy incentives, technological advancement, and expansion of renewable energy production.</a:t>
            </a:r>
          </a:p>
          <a:p>
            <a:pPr lvl="1"/>
            <a:r>
              <a:rPr lang="en-US" sz="1200" b="1" dirty="0"/>
              <a:t>Grey H</a:t>
            </a:r>
            <a:r>
              <a:rPr lang="en-US" sz="1200" b="1" baseline="-25000" dirty="0"/>
              <a:t>2 </a:t>
            </a:r>
            <a:r>
              <a:rPr lang="en-US" sz="1200" dirty="0"/>
              <a:t>costs an average of </a:t>
            </a:r>
            <a:r>
              <a:rPr lang="en-US" sz="1200" b="1" dirty="0"/>
              <a:t>$1-3/kg, </a:t>
            </a:r>
            <a:r>
              <a:rPr lang="en-US" sz="1200" dirty="0"/>
              <a:t>driven by the low cost of fossil fuels and natural gas.</a:t>
            </a:r>
            <a:endParaRPr lang="en-US" sz="1200" dirty="0">
              <a:cs typeface="Arial"/>
            </a:endParaRPr>
          </a:p>
          <a:p>
            <a:pPr lvl="1"/>
            <a:r>
              <a:rPr lang="en-US" sz="1200" b="1" dirty="0"/>
              <a:t>Blue H</a:t>
            </a:r>
            <a:r>
              <a:rPr lang="en-US" sz="1200" b="1" baseline="-25000" dirty="0"/>
              <a:t>2</a:t>
            </a:r>
            <a:r>
              <a:rPr lang="en-US" sz="1200" dirty="0"/>
              <a:t>, while similarly benefiting from lower fossil fuel prices, incurs additional expenses due to carbon capture, utilization, and storage, raising its cost to </a:t>
            </a:r>
            <a:r>
              <a:rPr lang="en-US" sz="1200" b="1" dirty="0"/>
              <a:t>$2-5/kg. </a:t>
            </a:r>
            <a:endParaRPr lang="en-US" sz="1200" b="1" dirty="0">
              <a:cs typeface="Arial"/>
            </a:endParaRPr>
          </a:p>
          <a:p>
            <a:pPr lvl="1"/>
            <a:r>
              <a:rPr lang="en-US" sz="1200" b="1" dirty="0"/>
              <a:t>Green H</a:t>
            </a:r>
            <a:r>
              <a:rPr lang="en-US" sz="1200" b="1" baseline="-25000" dirty="0"/>
              <a:t>2</a:t>
            </a:r>
            <a:r>
              <a:rPr lang="en-US" sz="1200" dirty="0"/>
              <a:t>, in contrast, averages between </a:t>
            </a:r>
            <a:r>
              <a:rPr lang="en-US" sz="1200" b="1" dirty="0"/>
              <a:t>$4-12/kg</a:t>
            </a:r>
            <a:r>
              <a:rPr lang="en-US" sz="1200" dirty="0"/>
              <a:t>, with the higher costs attributed to the development of electrolyzer technology and reliance on renewable energy sources.</a:t>
            </a:r>
            <a:endParaRPr lang="en-US" sz="14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1400" b="1" dirty="0">
                <a:ea typeface="+mn-lt"/>
                <a:cs typeface="+mn-lt"/>
              </a:rPr>
              <a:t>Green H</a:t>
            </a:r>
            <a:r>
              <a:rPr lang="en-US" sz="1400" b="1" baseline="-25000" dirty="0">
                <a:ea typeface="+mn-lt"/>
                <a:cs typeface="+mn-lt"/>
              </a:rPr>
              <a:t>2</a:t>
            </a:r>
            <a:r>
              <a:rPr lang="en-US" sz="1400" b="1" dirty="0">
                <a:ea typeface="+mn-lt"/>
                <a:cs typeface="+mn-lt"/>
              </a:rPr>
              <a:t> remains significantly more expensive than H</a:t>
            </a:r>
            <a:r>
              <a:rPr lang="en-US" sz="1400" b="1" baseline="-25000" dirty="0">
                <a:ea typeface="+mn-lt"/>
                <a:cs typeface="+mn-lt"/>
              </a:rPr>
              <a:t>2 </a:t>
            </a:r>
            <a:r>
              <a:rPr lang="en-US" sz="1400" b="1" dirty="0">
                <a:ea typeface="+mn-lt"/>
                <a:cs typeface="+mn-lt"/>
              </a:rPr>
              <a:t>from less sustainable sources</a:t>
            </a:r>
            <a:r>
              <a:rPr lang="en-US" sz="1400" dirty="0">
                <a:ea typeface="+mn-lt"/>
                <a:cs typeface="+mn-lt"/>
              </a:rPr>
              <a:t>, with a cost premium of </a:t>
            </a:r>
            <a:r>
              <a:rPr lang="en-US" sz="1400" dirty="0"/>
              <a:t>approximately </a:t>
            </a:r>
            <a:r>
              <a:rPr lang="en-US" sz="1400" b="1" dirty="0"/>
              <a:t>$2-10/kg </a:t>
            </a:r>
            <a:r>
              <a:rPr lang="en-US" sz="1400" dirty="0"/>
              <a:t>as of 2023. These price variations are influenced by regional factors, levels of private investment, and the extent of government support. 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/>
              <a:t>Today, </a:t>
            </a:r>
            <a:r>
              <a:rPr lang="en-US" sz="1400" b="1" dirty="0"/>
              <a:t>alkaline water electrolysis (AWE) is the most widely used method for green </a:t>
            </a:r>
            <a:r>
              <a:rPr lang="en-US" sz="1400" b="1" dirty="0">
                <a:ea typeface="+mn-lt"/>
                <a:cs typeface="+mn-lt"/>
              </a:rPr>
              <a:t>H</a:t>
            </a:r>
            <a:r>
              <a:rPr lang="en-US" sz="1400" b="1" baseline="-25000" dirty="0">
                <a:ea typeface="+mn-lt"/>
                <a:cs typeface="+mn-lt"/>
              </a:rPr>
              <a:t>2</a:t>
            </a:r>
            <a:r>
              <a:rPr lang="en-US" sz="1400" b="1" dirty="0"/>
              <a:t> production, </a:t>
            </a:r>
            <a:r>
              <a:rPr lang="en-US" sz="1400" dirty="0"/>
              <a:t>primarily due to its low cost. </a:t>
            </a:r>
            <a:r>
              <a:rPr lang="en-US" sz="1400" b="1" dirty="0"/>
              <a:t>Proton exchange membrane (PEM) electrolysis, however, is also expected to play a significant role in the future, </a:t>
            </a:r>
            <a:r>
              <a:rPr lang="en-US" sz="1400" dirty="0"/>
              <a:t>as it is better suited to manage the variability of renewable energy inputs. </a:t>
            </a:r>
            <a:endParaRPr lang="en-US" sz="1400" dirty="0">
              <a:cs typeface="Arial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/>
              <a:t>Research and development in electrolyzer technology could lead to </a:t>
            </a:r>
            <a:r>
              <a:rPr lang="en-US" sz="1400" b="1" dirty="0"/>
              <a:t>significant cost reductions and enable specialized applications</a:t>
            </a:r>
            <a:r>
              <a:rPr lang="en-US" sz="1400" dirty="0"/>
              <a:t>.</a:t>
            </a:r>
            <a:r>
              <a:rPr lang="en-US" sz="1400" b="1" dirty="0"/>
              <a:t> </a:t>
            </a:r>
            <a:r>
              <a:rPr lang="en-US" sz="1400" dirty="0"/>
              <a:t>For instance, solid oxide electrolyzers can leverage excess industrial heat for enhanced efficiency, while anion exchange membranes offer a compact solution for space-constrained environments.</a:t>
            </a:r>
          </a:p>
        </p:txBody>
      </p:sp>
      <p:sp>
        <p:nvSpPr>
          <p:cNvPr id="3" name="btfpNotesBox111697">
            <a:extLst>
              <a:ext uri="{FF2B5EF4-FFF2-40B4-BE49-F238E27FC236}">
                <a16:creationId xmlns:a16="http://schemas.microsoft.com/office/drawing/2014/main" id="{37F977C8-6D74-8724-8654-4B8FF0C2E98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200" y="6509407"/>
            <a:ext cx="91440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1A1A83-A5A9-4806-2D55-09A8D42E06B9}"/>
              </a:ext>
            </a:extLst>
          </p:cNvPr>
          <p:cNvCxnSpPr>
            <a:cxnSpLocks/>
          </p:cNvCxnSpPr>
          <p:nvPr/>
        </p:nvCxnSpPr>
        <p:spPr bwMode="gray">
          <a:xfrm>
            <a:off x="4178808" y="2903483"/>
            <a:ext cx="750722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ADA3D8-4A9B-633C-CFE7-714F39ED2836}"/>
              </a:ext>
            </a:extLst>
          </p:cNvPr>
          <p:cNvCxnSpPr>
            <a:cxnSpLocks/>
          </p:cNvCxnSpPr>
          <p:nvPr/>
        </p:nvCxnSpPr>
        <p:spPr bwMode="gray">
          <a:xfrm>
            <a:off x="4178808" y="3987809"/>
            <a:ext cx="750722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3189F7-9B4C-A346-58A2-070845A31871}"/>
              </a:ext>
            </a:extLst>
          </p:cNvPr>
          <p:cNvCxnSpPr>
            <a:cxnSpLocks/>
          </p:cNvCxnSpPr>
          <p:nvPr/>
        </p:nvCxnSpPr>
        <p:spPr bwMode="gray">
          <a:xfrm>
            <a:off x="4178808" y="5075200"/>
            <a:ext cx="750722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>
            <a:extLst>
              <a:ext uri="{FF2B5EF4-FFF2-40B4-BE49-F238E27FC236}">
                <a16:creationId xmlns:a16="http://schemas.microsoft.com/office/drawing/2014/main" id="{5C3FE82D-379F-85A2-1E80-5AE4ABE347BA}"/>
              </a:ext>
            </a:extLst>
          </p:cNvPr>
          <p:cNvSpPr txBox="1">
            <a:spLocks/>
          </p:cNvSpPr>
          <p:nvPr/>
        </p:nvSpPr>
        <p:spPr>
          <a:xfrm>
            <a:off x="502982" y="4663881"/>
            <a:ext cx="3165987" cy="1154162"/>
          </a:xfrm>
          <a:prstGeom prst="rect">
            <a:avLst/>
          </a:prstGeom>
          <a:solidFill>
            <a:srgbClr val="9D9D9D">
              <a:alpha val="67059"/>
            </a:srgbClr>
          </a:solidFill>
        </p:spPr>
        <p:txBody>
          <a:bodyPr vert="horz" lIns="91440" tIns="0" rIns="91440" bIns="45720" rtlCol="0" anchor="b" anchorCtr="0">
            <a:spAutoFit/>
          </a:bodyPr>
          <a:lstStyle>
            <a:lvl1pPr algn="l" defTabSz="711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messages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en-US" sz="2400" b="0" dirty="0">
                <a:solidFill>
                  <a:schemeClr val="bg1"/>
                </a:solidFill>
              </a:rPr>
              <a:t>Green H</a:t>
            </a:r>
            <a:r>
              <a:rPr lang="en-US" sz="2400" b="0" baseline="-25000" dirty="0">
                <a:solidFill>
                  <a:schemeClr val="bg1"/>
                </a:solidFill>
              </a:rPr>
              <a:t>2 </a:t>
            </a:r>
            <a:r>
              <a:rPr lang="en-US" sz="2400" b="0" dirty="0">
                <a:solidFill>
                  <a:schemeClr val="bg1"/>
                </a:solidFill>
              </a:rPr>
              <a:t>Technology and Financials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686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16453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592" imgH="591" progId="TCLayout.ActiveDocument.1">
                  <p:embed/>
                </p:oleObj>
              </mc:Choice>
              <mc:Fallback>
                <p:oleObj name="think-cell Slide" r:id="rId42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Primary challenge for green </a:t>
            </a:r>
            <a:r>
              <a:rPr lang="en-US" dirty="0">
                <a:solidFill>
                  <a:srgbClr val="000000"/>
                </a:solidFill>
                <a:cs typeface="Arial"/>
              </a:rPr>
              <a:t>H</a:t>
            </a:r>
            <a:r>
              <a:rPr lang="en-US" baseline="-25000" dirty="0">
                <a:solidFill>
                  <a:srgbClr val="000000"/>
                </a:solidFill>
                <a:cs typeface="Arial"/>
              </a:rPr>
              <a:t>2</a:t>
            </a:r>
            <a:r>
              <a:rPr lang="en-US" dirty="0"/>
              <a:t> is balancing its high production cost with its significant emissions abatement potential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Green hydrogen on a carbon abatement cost curve ($/t CO</a:t>
              </a:r>
              <a:r>
                <a:rPr lang="en-US" b="1" baseline="-25000" dirty="0">
                  <a:solidFill>
                    <a:srgbClr val="000000"/>
                  </a:solidFill>
                  <a:latin typeface="Arial"/>
                </a:rPr>
                <a:t>2</a:t>
              </a:r>
              <a:r>
                <a:rPr lang="en-US" b="1" dirty="0">
                  <a:solidFill>
                    <a:srgbClr val="000000"/>
                  </a:solidFill>
                  <a:latin typeface="Arial"/>
                </a:rPr>
                <a:t>e)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Goldman Sachs,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hlinkClick r:id="rId44"/>
              </a:rPr>
              <a:t>Carbonomics: The clean hydrogen revolution</a:t>
            </a:r>
            <a:r>
              <a:rPr kumimoji="0" lang="en-US" sz="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hlinkClick r:id="rId44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(2022)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6954-2994-C213-1CF1-A76D22AF7F34}"/>
              </a:ext>
            </a:extLst>
          </p:cNvPr>
          <p:cNvSpPr txBox="1"/>
          <p:nvPr/>
        </p:nvSpPr>
        <p:spPr bwMode="gray">
          <a:xfrm>
            <a:off x="9083676" y="1573284"/>
            <a:ext cx="2775179" cy="4121641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 diverse applications for green H</a:t>
            </a:r>
            <a:r>
              <a:rPr lang="en-US" sz="1050" baseline="-25000" dirty="0"/>
              <a:t>2</a:t>
            </a:r>
            <a:r>
              <a:rPr lang="en-US" sz="1050" dirty="0"/>
              <a:t> provide </a:t>
            </a:r>
            <a:r>
              <a:rPr lang="en-US" sz="1050" b="1" dirty="0"/>
              <a:t>decarbonization solutions with varying cost implications</a:t>
            </a:r>
            <a:r>
              <a:rPr lang="en-US" sz="1050" dirty="0"/>
              <a:t>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The use of H</a:t>
            </a:r>
            <a:r>
              <a:rPr lang="en-US" sz="850" baseline="-25000" dirty="0"/>
              <a:t>2</a:t>
            </a:r>
            <a:r>
              <a:rPr lang="en-US" sz="850" dirty="0"/>
              <a:t> for chemical production, energy storage, and power generation is currently cost efficient, with an abatement cost of 100 USD/t CO</a:t>
            </a:r>
            <a:r>
              <a:rPr lang="en-US" sz="850" baseline="-25000" dirty="0"/>
              <a:t>2</a:t>
            </a:r>
            <a:r>
              <a:rPr lang="en-US" sz="850" dirty="0"/>
              <a:t>e equivalent.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The use of H</a:t>
            </a:r>
            <a:r>
              <a:rPr lang="en-US" sz="850" baseline="-25000" dirty="0"/>
              <a:t>2</a:t>
            </a:r>
            <a:r>
              <a:rPr lang="en-US" sz="850" dirty="0"/>
              <a:t> for producing synthetic aviation fuels represents the highest price point of ~900 USD/t CO</a:t>
            </a:r>
            <a:r>
              <a:rPr lang="en-US" sz="850" baseline="-25000" dirty="0"/>
              <a:t>2</a:t>
            </a:r>
            <a:r>
              <a:rPr lang="en-US" sz="850" dirty="0"/>
              <a:t>e.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100" b="1" dirty="0"/>
              <a:t>Carbon abatement costs are expected to decrease in the future</a:t>
            </a:r>
            <a:r>
              <a:rPr lang="en-US" sz="1100" dirty="0"/>
              <a:t>,</a:t>
            </a:r>
            <a:r>
              <a:rPr lang="en-US" sz="1100" b="1" dirty="0"/>
              <a:t> </a:t>
            </a:r>
            <a:r>
              <a:rPr lang="en-US" sz="1100" dirty="0"/>
              <a:t>driven by reductions in the costs of </a:t>
            </a:r>
            <a:r>
              <a:rPr lang="en-US" sz="1050" dirty="0"/>
              <a:t>electrolyzers and renewable energy.</a:t>
            </a:r>
            <a:endParaRPr lang="en-US" sz="1050" dirty="0">
              <a:cs typeface="Arial"/>
            </a:endParaRP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 adoption of H</a:t>
            </a:r>
            <a:r>
              <a:rPr lang="en-US" sz="1050" baseline="-25000" dirty="0"/>
              <a:t>2</a:t>
            </a:r>
            <a:r>
              <a:rPr lang="en-US" sz="1050" dirty="0"/>
              <a:t> applications will be determined not only by the cost per ton of carbon abatement but also by the </a:t>
            </a:r>
            <a:r>
              <a:rPr lang="en-US" sz="1050" b="1" dirty="0"/>
              <a:t>competitiveness of alternative decarbonization technologies</a:t>
            </a:r>
            <a:r>
              <a:rPr lang="en-US" sz="1050" dirty="0"/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69EE08-5BD5-8025-70D5-AA2512828575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765175" y="2705100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E3FDF0-EAF8-6374-0163-442A5AA27F8D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765175" y="5387975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BA684B-C488-37DA-7B70-7E52E968AF86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765175" y="2370138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C583AE-88E6-350D-F141-1100C3F4137F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765175" y="5053013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D1E21F-E535-9D51-F809-1CC40D2AFF5D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765175" y="3711575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3DDB72-D42D-2B0C-8DB6-FD0C6A69B124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765175" y="4716463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375356-01E2-A201-DF74-3A85359820D6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765175" y="3040063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BE731C-CB25-E3FB-776B-5CCD2EB814A2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765175" y="4381500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628485-E24D-0952-8E70-4239B390DEC8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765175" y="3376613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CEF97D-C581-19E9-C00D-5D690D51F70D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765175" y="4046538"/>
            <a:ext cx="80883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2" name="Chart 151"/>
          <p:cNvGraphicFramePr/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069771706"/>
              </p:ext>
            </p:extLst>
          </p:nvPr>
        </p:nvGraphicFramePr>
        <p:xfrm>
          <a:off x="682625" y="2144713"/>
          <a:ext cx="8253413" cy="38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ADEDF7E2-2D94-8154-9094-4B502C1A0D0B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469900" y="497681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  <a:effectLst/>
              </a:rPr>
              <a:t>200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4E927D18-3E31-77FB-4E4C-CE5317EDFE44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469900" y="464026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  <a:effectLst/>
              </a:rPr>
              <a:t>300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3932C1B6-66C9-239F-CFC6-CA408F32EC04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469900" y="430530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  <a:effectLst/>
              </a:rPr>
              <a:t>400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89438C0-F0AD-47C1-8425-3E16582D5F37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469900" y="397033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  <a:effectLst/>
              </a:rPr>
              <a:t>500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A4E54930-E8AA-5A84-5DC1-9FE8E98AEC2F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469900" y="363537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  <a:effectLst/>
              </a:rPr>
              <a:t>600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3121FA85-2AAB-1542-6D31-397512467308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469900" y="330041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700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2BF648F0-F08E-A56C-41D1-9572D1A2E259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469900" y="296386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  <a:effectLst/>
              </a:rPr>
              <a:t>800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27EADAA-AF96-33EC-A2FF-27BF4E2F729A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365125" y="2293938"/>
            <a:ext cx="3143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18029AD-094E-4471-8AF9-E9B191FEF10F}" type="datetime'''''''1'''''''''''',''''''0''''''''''''''''00'''''''''''''''">
              <a:rPr lang="en-US" altLang="en-US" sz="1000" smtClean="0">
                <a:solidFill>
                  <a:srgbClr val="000000"/>
                </a:solidFill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1,000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74FD9BB3-3D03-CF8C-EFDF-2C9B787E515A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gray">
          <a:xfrm>
            <a:off x="469900" y="262890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C7D797C-D606-498F-AD78-2B1D0B46E747}" type="datetime'''''''''9''0''''''''''''''''''''''''''''''''''''''''''''''0'''">
              <a:rPr lang="en-US" altLang="en-US" sz="10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900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33BA7E22-6B71-C60A-8213-E2B458329A63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gray">
          <a:xfrm>
            <a:off x="469900" y="531177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rgbClr val="000000"/>
                </a:solidFill>
                <a:effectLst/>
              </a:rPr>
              <a:t>100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84B9765B-FF66-3CAE-F967-EC3ABAAA3D32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833438" y="5756275"/>
            <a:ext cx="487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05A49DFC-C211-4386-9E8F-13EADB299A21}" type="datetime'''''''Ch''em''''i''c''a''''''l''''''''''''s C''''''''CS''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Chemicals CCS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BE0FD7DA-77FD-5487-BDA5-24E778C9AD5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1457324" y="5756275"/>
            <a:ext cx="4841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800" dirty="0">
                <a:solidFill>
                  <a:srgbClr val="000000"/>
                </a:solidFill>
              </a:rPr>
              <a:t>H2 energy storage</a:t>
            </a:r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689C36EB-BDFC-E7BC-76FF-EF3DE7D7A164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2097088" y="5756275"/>
            <a:ext cx="4492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800" dirty="0">
                <a:solidFill>
                  <a:srgbClr val="000000"/>
                </a:solidFill>
              </a:rPr>
              <a:t>H2 power turbines</a:t>
            </a:r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057668E9-778A-B786-0163-7330BCFB5535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2733675" y="5756275"/>
            <a:ext cx="41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800" dirty="0">
                <a:solidFill>
                  <a:srgbClr val="000000"/>
                </a:solidFill>
              </a:rPr>
              <a:t>H2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800" dirty="0">
                <a:solidFill>
                  <a:srgbClr val="000000"/>
                </a:solidFill>
              </a:rPr>
              <a:t>DRI-EAF steel</a:t>
            </a:r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550179A4-BA51-BA22-A5AD-6DC8A32EE6CF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3349625" y="5756275"/>
            <a:ext cx="431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17869A4A-9549-44C9-B9FE-39D28BACD178}" type="datetime'''E''lec''''''t''''''''''rol''.'' ammo''''n''''''''''i''''a''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Electrol. ammonia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36259F91-7C05-1705-8449-BC12AB2F3F8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3971925" y="5756275"/>
            <a:ext cx="433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28AA3256-BC38-4902-996C-CD2C1518529D}" type="datetime'''''El''''''''e''''ctr''o''l''. ''''me''t''''''''ha''n''o''l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Electrol. methanol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ABD5FE4D-9152-5FB1-78FB-4A7CD6E1B41F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4584700" y="5756275"/>
            <a:ext cx="44767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7CC1A5BD-E9BE-42E3-802B-4BB8A4553082}" type="datetime'''''''FC t''''''''''r''u''c''''''''''''''''''''''''ks''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FC trucks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F2FC0515-194F-9367-8089-DBD29CE6B5CA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5210175" y="5756275"/>
            <a:ext cx="44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771FFE14-B06A-4786-AFE3-D2FAD863E305}" type="datetime'''''''''''''Amm''''''''o''''ni''''a'''''''''' ''''s''hi''ps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Ammonia ships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33B87C16-B44D-593E-C01B-86B2AC17C491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5829300" y="5756275"/>
            <a:ext cx="44926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7ABC8D65-CF08-4C99-9234-A26F37FB29F7}" type="datetime'F''''''''''''''C'''''''''''''''' ''''''b''''''u''''''''ses''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FC buses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0ADC4785-4ABD-49ED-E259-815A84C9531C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6462713" y="5756275"/>
            <a:ext cx="42545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53182130-9D8F-4426-98CB-8B63B046E3AC}" type="datetime'''''F''C'' ''''''''''''''''''''''tr''''''a''''''i''ns''''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FC trains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5CD429A0-4C7C-0B7A-365E-6E532727766F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112000" y="5756275"/>
            <a:ext cx="371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E2011346-EBDA-4FCE-B1DF-53BE274A4CDC}" type="datetime'''H''''2'''' ''he''at ''p''''''''um''''p''''''''''''''s''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H2 heat pumps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DF8C661A-2CC5-CE7A-46BF-4581AFBC9660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7685087" y="5756275"/>
            <a:ext cx="47148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800" dirty="0">
                <a:solidFill>
                  <a:srgbClr val="000000"/>
                </a:solidFill>
              </a:rPr>
              <a:t>H2 boilers</a:t>
            </a:r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DF9E3A35-A8D4-EAEC-431B-BBA1FEC0D03E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8262938" y="5756275"/>
            <a:ext cx="558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7EA4161D-5D71-4013-B15C-632C142BD33E}" type="datetime'Sy''nt''h''''e''''''tic fu''''''el ''aviat''i''o''n'">
              <a:rPr lang="en-US" altLang="en-US" sz="800" smtClean="0">
                <a:solidFill>
                  <a:srgbClr val="000000"/>
                </a:solidFill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Synthetic fuel aviation</a:t>
            </a:fld>
            <a:endParaRPr kumimoji="0" lang="en-US" sz="8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 useBgFill="1">
        <p:nvSpPr>
          <p:cNvPr id="34" name="Text Placeholder 10">
            <a:extLst>
              <a:ext uri="{FF2B5EF4-FFF2-40B4-BE49-F238E27FC236}">
                <a16:creationId xmlns:a16="http://schemas.microsoft.com/office/drawing/2014/main" id="{BA92FE3B-4773-32DA-50E7-895CC179D708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4029075" y="4941888"/>
            <a:ext cx="319088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2DD8ECC-3978-4ADB-AF54-7FAEDF165D20}" type="datetime'''''''''''''''~''''''''''1''''''''80''''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~180</a:t>
            </a:fld>
            <a:endParaRPr lang="en-US" sz="1000" dirty="0"/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9971B773-DC0B-0BF6-850D-ABFB356D19CB}"/>
              </a:ext>
            </a:extLst>
          </p:cNvPr>
          <p:cNvSpPr/>
          <p:nvPr/>
        </p:nvSpPr>
        <p:spPr bwMode="gray">
          <a:xfrm>
            <a:off x="4794250" y="3508784"/>
            <a:ext cx="2174635" cy="607219"/>
          </a:xfrm>
          <a:prstGeom prst="wedgeRectCallout">
            <a:avLst>
              <a:gd name="adj1" fmla="val 8317"/>
              <a:gd name="adj2" fmla="val 97352"/>
            </a:avLst>
          </a:prstGeom>
          <a:solidFill>
            <a:srgbClr val="8893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711200">
              <a:buNone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Significant increase in carbon abatement per dollar invested in green hydrogen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062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4348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592" imgH="591" progId="TCLayout.ActiveDocument.1">
                  <p:embed/>
                </p:oleObj>
              </mc:Choice>
              <mc:Fallback>
                <p:oleObj name="think-cell Slide" r:id="rId32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Current production</a:t>
            </a:r>
            <a:r>
              <a:rPr lang="en-US" sz="2800" b="1" dirty="0">
                <a:solidFill>
                  <a:srgbClr val="000000"/>
                </a:solidFill>
              </a:rPr>
              <a:t> costs of g</a:t>
            </a:r>
            <a:r>
              <a:rPr lang="en-US" dirty="0">
                <a:solidFill>
                  <a:srgbClr val="000000"/>
                </a:solidFill>
              </a:rPr>
              <a:t>reen </a:t>
            </a:r>
            <a:r>
              <a:rPr lang="en-US" dirty="0">
                <a:solidFill>
                  <a:srgbClr val="000000"/>
                </a:solidFill>
                <a:cs typeface="Arial"/>
              </a:rPr>
              <a:t>H</a:t>
            </a:r>
            <a:r>
              <a:rPr lang="en-US" baseline="-25000" dirty="0">
                <a:solidFill>
                  <a:srgbClr val="000000"/>
                </a:solidFill>
                <a:cs typeface="Arial"/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carry a </a:t>
            </a:r>
            <a:r>
              <a:rPr lang="en-US" sz="2800" b="1" dirty="0">
                <a:solidFill>
                  <a:srgbClr val="000000"/>
                </a:solidFill>
              </a:rPr>
              <a:t>substantial </a:t>
            </a:r>
            <a:r>
              <a:rPr lang="en-US" dirty="0">
                <a:solidFill>
                  <a:srgbClr val="000000"/>
                </a:solidFill>
              </a:rPr>
              <a:t>price premium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over </a:t>
            </a:r>
            <a:r>
              <a:rPr lang="en-US" sz="2800" b="1" dirty="0">
                <a:solidFill>
                  <a:srgbClr val="000000"/>
                </a:solidFill>
              </a:rPr>
              <a:t>fossil-based alternatives</a:t>
            </a:r>
            <a:endParaRPr lang="en-US" dirty="0">
              <a:cs typeface="Arial"/>
            </a:endParaRP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726488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Average green hydrogen premium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more than 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double that of grey hydrogen in 2023 (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$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/kg)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BNEF, </a:t>
            </a:r>
            <a:r>
              <a:rPr lang="en-US" sz="800" dirty="0">
                <a:solidFill>
                  <a:srgbClr val="000000"/>
                </a:solidFill>
                <a:hlinkClick r:id="rId34"/>
              </a:rPr>
              <a:t>Green Hydrogen to Undercut Gray Sibling by End of Decade </a:t>
            </a:r>
            <a:r>
              <a:rPr lang="en-US" sz="800" dirty="0">
                <a:solidFill>
                  <a:srgbClr val="000000"/>
                </a:solidFill>
              </a:rPr>
              <a:t>(2023); Center on Global Energy Policy, Columbia University, </a:t>
            </a:r>
            <a:r>
              <a:rPr lang="en-US" sz="800" dirty="0">
                <a:solidFill>
                  <a:srgbClr val="000000"/>
                </a:solidFill>
                <a:hlinkClick r:id="rId35"/>
              </a:rPr>
              <a:t>Demystifying Electrolyzer Production Costs </a:t>
            </a:r>
            <a:r>
              <a:rPr lang="en-US" sz="800" dirty="0">
                <a:solidFill>
                  <a:srgbClr val="000000"/>
                </a:solidFill>
              </a:rPr>
              <a:t>(2023)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6954-2994-C213-1CF1-A76D22AF7F34}"/>
              </a:ext>
            </a:extLst>
          </p:cNvPr>
          <p:cNvSpPr txBox="1"/>
          <p:nvPr/>
        </p:nvSpPr>
        <p:spPr bwMode="gray">
          <a:xfrm>
            <a:off x="9083676" y="1573284"/>
            <a:ext cx="2775179" cy="3749744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In 2023, </a:t>
            </a:r>
            <a:r>
              <a:rPr lang="en-US" sz="1050" b="1" dirty="0"/>
              <a:t>green H</a:t>
            </a:r>
            <a:r>
              <a:rPr lang="en-US" sz="1050" b="1" baseline="-25000" dirty="0"/>
              <a:t>2</a:t>
            </a:r>
            <a:r>
              <a:rPr lang="en-US" sz="1050" b="1" dirty="0"/>
              <a:t> production costs</a:t>
            </a:r>
            <a:r>
              <a:rPr lang="en-US" sz="1050" dirty="0"/>
              <a:t> ranged from $4.50 to $12.00/kg, </a:t>
            </a:r>
            <a:r>
              <a:rPr lang="en-US" sz="1050" b="1" dirty="0"/>
              <a:t>averaging $6.40/kg</a:t>
            </a:r>
            <a:r>
              <a:rPr lang="en-US" sz="1050" dirty="0"/>
              <a:t>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Blue hydrogen costs are lower, ranging from $1.80 to $4.70/kg.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Grey hydrogen is the least expensive, varying between $0.98 to $2.93/kg.</a:t>
            </a:r>
            <a:endParaRPr lang="en-US" sz="850" dirty="0">
              <a:cs typeface="Arial"/>
            </a:endParaRP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 largest cost drivers for green H</a:t>
            </a:r>
            <a:r>
              <a:rPr lang="en-US" sz="1050" baseline="-25000" dirty="0"/>
              <a:t>2</a:t>
            </a:r>
            <a:r>
              <a:rPr lang="en-US" sz="1050" dirty="0"/>
              <a:t> are </a:t>
            </a:r>
            <a:r>
              <a:rPr lang="en-US" sz="1050" b="1" dirty="0"/>
              <a:t>electrolyzers </a:t>
            </a:r>
            <a:r>
              <a:rPr lang="en-US" sz="1050" dirty="0"/>
              <a:t>and the price of </a:t>
            </a:r>
            <a:r>
              <a:rPr lang="en-US" sz="1050" b="1" dirty="0"/>
              <a:t>renewable</a:t>
            </a:r>
            <a:r>
              <a:rPr lang="en-US" sz="1050" dirty="0"/>
              <a:t> </a:t>
            </a:r>
            <a:r>
              <a:rPr lang="en-US" sz="1050" b="1" dirty="0"/>
              <a:t>electricity</a:t>
            </a:r>
            <a:r>
              <a:rPr lang="en-US" sz="1050" dirty="0"/>
              <a:t>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Despite its current premium, </a:t>
            </a:r>
            <a:r>
              <a:rPr lang="en-US" sz="1050" b="1" dirty="0"/>
              <a:t>green H</a:t>
            </a:r>
            <a:r>
              <a:rPr lang="en-US" sz="1050" b="1" baseline="-25000" dirty="0"/>
              <a:t>2</a:t>
            </a:r>
            <a:r>
              <a:rPr lang="en-US" sz="1050" b="1" dirty="0"/>
              <a:t> could achieve cost parity with blue and grey H</a:t>
            </a:r>
            <a:r>
              <a:rPr lang="en-US" sz="1050" b="1" baseline="-25000" dirty="0"/>
              <a:t>2</a:t>
            </a:r>
            <a:r>
              <a:rPr lang="en-US" sz="1050" b="1" dirty="0"/>
              <a:t> </a:t>
            </a:r>
            <a:r>
              <a:rPr lang="en-US" sz="1050" dirty="0"/>
              <a:t>through economies of scale and advancements in technology.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To enable hydrogen offtake, </a:t>
            </a:r>
            <a:r>
              <a:rPr lang="en-US" sz="1050" b="1" dirty="0"/>
              <a:t>infrastructure, transport, and storage costs must be added to production costs</a:t>
            </a:r>
            <a:r>
              <a:rPr lang="en-US" sz="1050" dirty="0"/>
              <a:t>.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46CF6B5-E3A3-1115-763F-D8D6BEF3D148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706438" y="5426075"/>
            <a:ext cx="8137525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5917075-4456-9D05-E257-F4324A1B3E76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706438" y="4808538"/>
            <a:ext cx="8137525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A101270-B8AB-24FC-93CF-BC5C0534CE2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706438" y="4192588"/>
            <a:ext cx="8137525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7B2DCA-BF55-5EC4-0833-20055DA731E8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706438" y="3575050"/>
            <a:ext cx="8137525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1D62FF5-4923-36B5-EFA1-31DEC6219AEF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706438" y="2959100"/>
            <a:ext cx="8137525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D709E90-C250-C9BC-25A0-ED9961F486CA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706438" y="2341563"/>
            <a:ext cx="8137525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E4D3074-A7AF-9EE1-4549-DD915E89E340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520870731"/>
              </p:ext>
            </p:extLst>
          </p:nvPr>
        </p:nvGraphicFramePr>
        <p:xfrm>
          <a:off x="623888" y="2259013"/>
          <a:ext cx="8302625" cy="386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sp>
        <p:nvSpPr>
          <p:cNvPr id="106" name="Text Placeholder 10">
            <a:extLst>
              <a:ext uri="{FF2B5EF4-FFF2-40B4-BE49-F238E27FC236}">
                <a16:creationId xmlns:a16="http://schemas.microsoft.com/office/drawing/2014/main" id="{539829BA-C3DC-09AC-8ADA-53B2C4E0B97C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550863" y="5965825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4F3BC92-6D03-4063-A09D-A04BB0E3FE6C}" type="datetime'''''''''''''0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000" dirty="0"/>
          </a:p>
        </p:txBody>
      </p:sp>
      <p:sp>
        <p:nvSpPr>
          <p:cNvPr id="100" name="Text Placeholder 10">
            <a:extLst>
              <a:ext uri="{FF2B5EF4-FFF2-40B4-BE49-F238E27FC236}">
                <a16:creationId xmlns:a16="http://schemas.microsoft.com/office/drawing/2014/main" id="{04A2C7C2-5D23-1BCE-6350-8903E60A88B7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550863" y="5349875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CBB5347-9184-4450-8228-CBB9EFF01D2D}" type="datetime'''''''''''2''''''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US" sz="1000" dirty="0"/>
          </a:p>
        </p:txBody>
      </p:sp>
      <p:sp>
        <p:nvSpPr>
          <p:cNvPr id="101" name="Text Placeholder 10">
            <a:extLst>
              <a:ext uri="{FF2B5EF4-FFF2-40B4-BE49-F238E27FC236}">
                <a16:creationId xmlns:a16="http://schemas.microsoft.com/office/drawing/2014/main" id="{321BE677-0C58-76B5-6606-169FCF67681D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550863" y="4732338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7874297-584C-4D69-9AF2-B4A03EFDEF82}" type="datetime'''''''''''''''''''''''''4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en-US" sz="1000" dirty="0"/>
          </a:p>
        </p:txBody>
      </p:sp>
      <p:sp>
        <p:nvSpPr>
          <p:cNvPr id="102" name="Text Placeholder 10">
            <a:extLst>
              <a:ext uri="{FF2B5EF4-FFF2-40B4-BE49-F238E27FC236}">
                <a16:creationId xmlns:a16="http://schemas.microsoft.com/office/drawing/2014/main" id="{4F64CA8C-7012-EC2A-0016-14825503BE48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550863" y="4116388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3F7867E-58A8-4515-8783-B44B0EEA3964}" type="datetime'''''''''''''''''''''''''''''''''''''''''''''''''''6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</a:t>
            </a:fld>
            <a:endParaRPr lang="en-US" sz="1000" dirty="0"/>
          </a:p>
        </p:txBody>
      </p:sp>
      <p:sp>
        <p:nvSpPr>
          <p:cNvPr id="103" name="Text Placeholder 10">
            <a:extLst>
              <a:ext uri="{FF2B5EF4-FFF2-40B4-BE49-F238E27FC236}">
                <a16:creationId xmlns:a16="http://schemas.microsoft.com/office/drawing/2014/main" id="{56908394-4A60-76C4-6CB5-8223510BEAA2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550863" y="3498850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B6017E1-DB31-410D-8830-7710AF4A1DB8}" type="datetime'''''''''''''''''''''''''''''''8''''''''''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lang="en-US" sz="1000" dirty="0"/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9F826DC7-25D0-032F-8339-576A0BBD9F60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481013" y="2882900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3745DB7-93BE-43E3-8A45-2093F7A274A3}" type="datetime'''''''''''''''''''''''1''0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</a:t>
            </a:fld>
            <a:endParaRPr lang="en-US" sz="1000" dirty="0"/>
          </a:p>
        </p:txBody>
      </p:sp>
      <p:sp>
        <p:nvSpPr>
          <p:cNvPr id="105" name="Text Placeholder 10">
            <a:extLst>
              <a:ext uri="{FF2B5EF4-FFF2-40B4-BE49-F238E27FC236}">
                <a16:creationId xmlns:a16="http://schemas.microsoft.com/office/drawing/2014/main" id="{37C31CA9-B416-89BD-EEAC-0E99948E74E3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481013" y="2265363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6891616-12F1-4E42-937A-795261B97046}" type="datetime'''''''''1''''''''''''''''2''''''''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12</a:t>
            </a:fld>
            <a:endParaRPr lang="en-US" sz="1000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B076EBE-A52D-4288-367D-F3C5E3360C15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2062163" y="5113338"/>
            <a:ext cx="0" cy="1016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D0FC287-4459-D441-ACBE-A7768AB554BE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4775200" y="4987925"/>
            <a:ext cx="0" cy="254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 Placeholder 10">
            <a:extLst>
              <a:ext uri="{FF2B5EF4-FFF2-40B4-BE49-F238E27FC236}">
                <a16:creationId xmlns:a16="http://schemas.microsoft.com/office/drawing/2014/main" id="{669706E8-AA6C-79C4-1BA8-7CD3F02CC26B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1892300" y="4930775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2.13</a:t>
            </a:r>
            <a:endParaRPr lang="en-US" sz="1200" dirty="0"/>
          </a:p>
        </p:txBody>
      </p:sp>
      <p:sp>
        <p:nvSpPr>
          <p:cNvPr id="109" name="Text Placeholder 10">
            <a:extLst>
              <a:ext uri="{FF2B5EF4-FFF2-40B4-BE49-F238E27FC236}">
                <a16:creationId xmlns:a16="http://schemas.microsoft.com/office/drawing/2014/main" id="{0BF5A829-F46F-F297-5DDC-87E8734A7416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auto">
          <a:xfrm>
            <a:off x="1919288" y="6084888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Grey </a:t>
            </a:r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US" sz="1000" dirty="0"/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019D52F9-B201-F779-5546-A9168A325037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4605338" y="4805363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solidFill>
                  <a:schemeClr val="bg1"/>
                </a:solidFill>
                <a:effectLst/>
              </a:rPr>
              <a:t>3.10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EC5FCAD-9BC9-CF58-AD18-409BB560C7F9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auto">
          <a:xfrm>
            <a:off x="4641850" y="6084888"/>
            <a:ext cx="2651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0230539-8721-4618-8B22-3AD985BD68B9}" type="datetime'''''''''''''''B''''''''''l''''''''u''''''''''e'''''''''''">
              <a:rPr lang="en-US" altLang="en-US" sz="10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Blue</a:t>
            </a:fld>
            <a:r>
              <a:rPr lang="en-US" altLang="en-US" sz="1000" dirty="0"/>
              <a:t> </a:t>
            </a:r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US" sz="1000" dirty="0"/>
          </a:p>
        </p:txBody>
      </p:sp>
      <p:sp>
        <p:nvSpPr>
          <p:cNvPr id="113" name="Text Placeholder 10">
            <a:extLst>
              <a:ext uri="{FF2B5EF4-FFF2-40B4-BE49-F238E27FC236}">
                <a16:creationId xmlns:a16="http://schemas.microsoft.com/office/drawing/2014/main" id="{541B1DFE-B9A2-096C-15C3-19B675D7287A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gray">
          <a:xfrm>
            <a:off x="7316788" y="3787775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solidFill>
                  <a:schemeClr val="bg1"/>
                </a:solidFill>
                <a:effectLst/>
              </a:rPr>
              <a:t>6.40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4" name="Text Placeholder 10">
            <a:extLst>
              <a:ext uri="{FF2B5EF4-FFF2-40B4-BE49-F238E27FC236}">
                <a16:creationId xmlns:a16="http://schemas.microsoft.com/office/drawing/2014/main" id="{E25AD055-5675-F93A-A1B4-A415AEF26C6F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auto">
          <a:xfrm>
            <a:off x="7305675" y="6084888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7EC46BE-E8C3-4C1A-B067-11B35933D9D3}" type="datetime'''''''''G''''''''r''''''e''e''''''''''''''''''n'''''''''''''">
              <a:rPr lang="en-US" altLang="en-US" sz="10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Green</a:t>
            </a:fld>
            <a:r>
              <a:rPr lang="en-US" altLang="en-US" sz="1000" dirty="0"/>
              <a:t> </a:t>
            </a:r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US" sz="1000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6F18BFA-3700-9BCE-EA52-D66EAB6C59CF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7229475" y="1960563"/>
            <a:ext cx="1614488" cy="30321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7" name="Diamond 116">
            <a:extLst>
              <a:ext uri="{FF2B5EF4-FFF2-40B4-BE49-F238E27FC236}">
                <a16:creationId xmlns:a16="http://schemas.microsoft.com/office/drawing/2014/main" id="{6169E29A-5EBF-A203-FA76-8FF62D26C7F7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7358063" y="2066925"/>
            <a:ext cx="76200" cy="76200"/>
          </a:xfrm>
          <a:prstGeom prst="diamond">
            <a:avLst/>
          </a:prstGeom>
          <a:solidFill>
            <a:srgbClr val="C30C3E"/>
          </a:solidFill>
          <a:ln w="9525" cap="flat" cmpd="sng" algn="ctr">
            <a:solidFill>
              <a:srgbClr val="C30C3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8" name="Text Placeholder 10">
            <a:extLst>
              <a:ext uri="{FF2B5EF4-FFF2-40B4-BE49-F238E27FC236}">
                <a16:creationId xmlns:a16="http://schemas.microsoft.com/office/drawing/2014/main" id="{0236B91A-D253-8884-8791-3ECBBBB077E4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 bwMode="auto">
          <a:xfrm>
            <a:off x="7554913" y="2020888"/>
            <a:ext cx="1228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Weighted average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22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668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0" imgW="592" imgH="591" progId="TCLayout.ActiveDocument.1">
                  <p:embed/>
                </p:oleObj>
              </mc:Choice>
              <mc:Fallback>
                <p:oleObj name="think-cell Slide" r:id="rId50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777980" cy="882788"/>
          </a:xfrm>
        </p:spPr>
        <p:txBody>
          <a:bodyPr vert="horz" anchor="t">
            <a:no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Relatively </a:t>
            </a:r>
            <a:r>
              <a:rPr lang="en-US" dirty="0">
                <a:solidFill>
                  <a:srgbClr val="000000"/>
                </a:solidFill>
              </a:rPr>
              <a:t>small green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cs typeface="Arial"/>
              </a:rPr>
              <a:t>H</a:t>
            </a:r>
            <a:r>
              <a:rPr lang="en-US" baseline="-25000" dirty="0">
                <a:solidFill>
                  <a:srgbClr val="000000"/>
                </a:solidFill>
                <a:cs typeface="Arial"/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premium</a:t>
            </a:r>
            <a:r>
              <a:rPr lang="en-US" b="1" dirty="0">
                <a:solidFill>
                  <a:srgbClr val="000000"/>
                </a:solidFill>
              </a:rPr>
              <a:t> in </a:t>
            </a:r>
            <a:r>
              <a:rPr lang="en-US" dirty="0">
                <a:solidFill>
                  <a:srgbClr val="000000"/>
                </a:solidFill>
              </a:rPr>
              <a:t>US compared to EU and Japan</a:t>
            </a:r>
            <a:endParaRPr lang="en-US" dirty="0"/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Green hydrogen premiums vary </a:t>
              </a:r>
              <a:r>
                <a:rPr lang="en-US" b="1" dirty="0">
                  <a:solidFill>
                    <a:srgbClr val="000000"/>
                  </a:solidFill>
                </a:rPr>
                <a:t>regionally</a:t>
              </a:r>
              <a:r>
                <a:rPr lang="en-US" sz="1600" b="1" dirty="0">
                  <a:solidFill>
                    <a:srgbClr val="000000"/>
                  </a:solidFill>
                </a:rPr>
                <a:t>, ranging from $2</a:t>
              </a:r>
              <a:r>
                <a:rPr lang="en-US" b="1" dirty="0">
                  <a:solidFill>
                    <a:srgbClr val="000000"/>
                  </a:solidFill>
                </a:rPr>
                <a:t>-</a:t>
              </a:r>
              <a:r>
                <a:rPr lang="en-US" sz="1600" b="1" dirty="0">
                  <a:solidFill>
                    <a:srgbClr val="000000"/>
                  </a:solidFill>
                </a:rPr>
                <a:t>5/kg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S&amp;P, Global Commodity Insights Report (restricted)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4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6954-2994-C213-1CF1-A76D22AF7F34}"/>
              </a:ext>
            </a:extLst>
          </p:cNvPr>
          <p:cNvSpPr txBox="1"/>
          <p:nvPr/>
        </p:nvSpPr>
        <p:spPr bwMode="gray">
          <a:xfrm>
            <a:off x="9083676" y="1573284"/>
            <a:ext cx="2775179" cy="3831818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/>
              <a:t>Green H</a:t>
            </a:r>
            <a:r>
              <a:rPr lang="en-US" sz="1050" b="1" baseline="-25000" dirty="0"/>
              <a:t>2</a:t>
            </a:r>
            <a:r>
              <a:rPr lang="en-US" sz="1050" b="1" dirty="0"/>
              <a:t> premiums </a:t>
            </a:r>
            <a:r>
              <a:rPr lang="en-US" sz="1050" dirty="0"/>
              <a:t>refer to </a:t>
            </a:r>
            <a:br>
              <a:rPr lang="en-US" sz="1050" dirty="0"/>
            </a:br>
            <a:r>
              <a:rPr lang="en-US" sz="1050" dirty="0"/>
              <a:t>the additional cost of green H</a:t>
            </a:r>
            <a:r>
              <a:rPr lang="en-US" sz="1050" baseline="-25000" dirty="0"/>
              <a:t>2</a:t>
            </a:r>
            <a:r>
              <a:rPr lang="en-US" sz="1050" dirty="0"/>
              <a:t> compared to more carbon-intensive alternatives, such as grey and </a:t>
            </a:r>
            <a:br>
              <a:rPr lang="en-US" sz="1050" dirty="0"/>
            </a:br>
            <a:r>
              <a:rPr lang="en-US" sz="1050" dirty="0"/>
              <a:t>blue H</a:t>
            </a:r>
            <a:r>
              <a:rPr lang="en-US" sz="1050" baseline="-25000" dirty="0"/>
              <a:t>2</a:t>
            </a:r>
            <a:r>
              <a:rPr lang="en-US" sz="1050" dirty="0"/>
              <a:t>. </a:t>
            </a:r>
            <a:endParaRPr lang="en-US" sz="1050" dirty="0">
              <a:cs typeface="Arial"/>
            </a:endParaRP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 </a:t>
            </a:r>
            <a:r>
              <a:rPr lang="en-US" sz="1050" b="1" dirty="0"/>
              <a:t>Gulf Coast </a:t>
            </a:r>
            <a:r>
              <a:rPr lang="en-US" sz="1050" dirty="0"/>
              <a:t>reported the lowest average price for green hydrogen among three major regions, reflecting the impact of </a:t>
            </a:r>
            <a:r>
              <a:rPr lang="en-US" sz="1050" b="1" dirty="0"/>
              <a:t>significant US government investments aimed at reducing costs</a:t>
            </a:r>
            <a:r>
              <a:rPr lang="en-US" sz="1050" dirty="0"/>
              <a:t>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The US Department of Energy’s Hydrogen Shot initiative </a:t>
            </a:r>
            <a:r>
              <a:rPr lang="en-US" sz="900" dirty="0"/>
              <a:t>targets a reduction in clean hydrogen production costs </a:t>
            </a:r>
            <a:r>
              <a:rPr lang="en-US" sz="850" b="1" dirty="0"/>
              <a:t>to $1/kg by 2031</a:t>
            </a:r>
            <a:r>
              <a:rPr lang="en-US" sz="850" dirty="0"/>
              <a:t>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Key efforts to lower green H</a:t>
            </a:r>
            <a:r>
              <a:rPr lang="en-US" sz="1050" baseline="-25000" dirty="0"/>
              <a:t>2</a:t>
            </a:r>
            <a:r>
              <a:rPr lang="en-US" sz="1050" dirty="0"/>
              <a:t> hydrogen costs include </a:t>
            </a:r>
            <a:r>
              <a:rPr lang="en-US" sz="1050" b="1" dirty="0"/>
              <a:t>substantial investments in infrastructure and tax incentives</a:t>
            </a:r>
            <a:r>
              <a:rPr lang="en-US" sz="1050" dirty="0"/>
              <a:t>, such as the 45V tax credit.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8048EC-F3A1-08FA-2104-B2196875574C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730250" y="3946525"/>
            <a:ext cx="81137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85C98-F97C-A85F-188C-2668D165652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730250" y="5478463"/>
            <a:ext cx="81137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E6A37B-29DD-5525-9BBF-3D77AB358505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730250" y="2925763"/>
            <a:ext cx="81137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3B1E7E-2F96-C3D9-DA07-ABF4A6BD56BA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730250" y="4967288"/>
            <a:ext cx="81137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A76A1D-F12D-71E4-0B0F-A832871D1315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730250" y="3436938"/>
            <a:ext cx="81137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5A516A-BCA3-50D2-028B-E47D7AE27099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730250" y="4457700"/>
            <a:ext cx="81137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204763-729B-48AA-5262-1F79A276854E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730250" y="2416175"/>
            <a:ext cx="8113713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18" name="Chart 117"/>
          <p:cNvGraphicFramePr/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679346782"/>
              </p:ext>
            </p:extLst>
          </p:nvPr>
        </p:nvGraphicFramePr>
        <p:xfrm>
          <a:off x="647700" y="2333625"/>
          <a:ext cx="8278813" cy="373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5"/>
          </a:graphicData>
        </a:graphic>
      </p:graphicFrame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FD4C484-BC19-9CB3-E24C-D36D4669B7E2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574675" y="5402263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B5E987E-BC9B-46E4-98F7-22B0EC2469D7}" type="datetime'''''1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sz="1000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5C9BFD9-405F-1996-B3A0-951B9DF88FA8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574675" y="4891088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/>
              <a:t>2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F65B77D-E43D-7FE3-51F5-6D52BD61FEDD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574675" y="4381500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3</a:t>
            </a:r>
            <a:endParaRPr lang="en-US" sz="1000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F9F33B8F-7C0B-F0CE-C909-DF6DD7BDFDC5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574675" y="3870325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4</a:t>
            </a:r>
            <a:endParaRPr lang="en-US" sz="1000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B62C5807-2878-E982-F37C-7BCC79F177E0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574675" y="3360738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/>
              <a:t>5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F371A9B-D145-3831-EFD7-84DA66522309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574675" y="2849563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6</a:t>
            </a:r>
            <a:endParaRPr lang="en-US" sz="1000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494C25EA-D612-81C8-2115-41D202A22DB2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574675" y="2339975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/>
              <a:t>7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4A98657-B487-05E4-04A4-8A9BAED558E8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574675" y="5911850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0</a:t>
            </a:r>
            <a:endParaRPr lang="en-US" sz="10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590FF8-E14A-7F88-E41F-78E7CF78ED2F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1598612" y="4038600"/>
            <a:ext cx="9667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586E83-1203-F5BB-0617-79F69884C36D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2565400" y="4038600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76872E0-7F21-EBF1-5036-FE3C9A42B771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 flipV="1">
            <a:off x="1598613" y="4038600"/>
            <a:ext cx="0" cy="12398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36E7A07-F850-36CE-855B-0CD8C9E1ACD4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 flipV="1">
            <a:off x="4303713" y="2151064"/>
            <a:ext cx="0" cy="25447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BCF4F92-07D0-BC89-4B9F-E2EACCFD1CCD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4303712" y="2151063"/>
            <a:ext cx="9667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6F42D2-2B16-D076-D627-45D69AD233F4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5270500" y="2151063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8C5103F-1D1D-35A1-AF6C-4D7E2AF4700F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 flipV="1">
            <a:off x="7007225" y="2701925"/>
            <a:ext cx="0" cy="15049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262C56-00E8-46DE-4200-5BF523780381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7007225" y="2701925"/>
            <a:ext cx="2651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C1843E-DDEE-CD05-3EDB-4F0DE88C65AA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7707313" y="2701925"/>
            <a:ext cx="2667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FB877E-1858-40FE-8BE9-C6E521E47145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>
            <a:off x="7974013" y="2701925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EB01DDD5-3410-4460-A5F0-2648F8428250}"/>
              </a:ext>
            </a:extLst>
          </p:cNvPr>
          <p:cNvSpPr txBox="1">
            <a:spLocks/>
          </p:cNvSpPr>
          <p:nvPr>
            <p:custDataLst>
              <p:tags r:id="rId31"/>
            </p:custDataLst>
          </p:nvPr>
        </p:nvSpPr>
        <p:spPr bwMode="auto">
          <a:xfrm>
            <a:off x="1673225" y="6030913"/>
            <a:ext cx="820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253A9C4-874D-4221-B6D0-FB873C3A4DD2}" type="datetime'''''U''''S'''' ''''G''ulf'''''''' ''C''''''''''o''a''''s''t'''">
              <a:rPr lang="en-US" altLang="en-US" sz="10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US Gulf Coast</a:t>
            </a:fld>
            <a:endParaRPr lang="en-US" sz="1000" dirty="0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D9789BC3-9DA1-D2B1-5829-7F9EED5790A5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 bwMode="auto">
          <a:xfrm>
            <a:off x="4440238" y="6030913"/>
            <a:ext cx="693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05A3C8E-EC7F-46FB-85BE-3821DE5248B4}" type="datetime'''''N''''et''''he''r''''''la''''''nd''''''''s'''''''">
              <a:rPr lang="en-US" altLang="en-US" sz="10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Netherlands</a:t>
            </a:fld>
            <a:endParaRPr lang="en-US" sz="1000" dirty="0"/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DC88A363-4589-12CB-2007-1C9290EA2277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 bwMode="auto">
          <a:xfrm>
            <a:off x="7313613" y="6030913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A7C798D-1771-41CC-8FD0-D4F7A26CE8DF}" type="datetime'''''''''''''''''J''''''''''ap''a''''''''n'''''''''''''''''''">
              <a:rPr lang="en-US" altLang="en-US" sz="10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Japan</a:t>
            </a:fld>
            <a:endParaRPr lang="en-US" sz="1000" dirty="0"/>
          </a:p>
        </p:txBody>
      </p:sp>
      <p:sp useBgFill="1">
        <p:nvSpPr>
          <p:cNvPr id="82" name="Text Placeholder 10">
            <a:extLst>
              <a:ext uri="{FF2B5EF4-FFF2-40B4-BE49-F238E27FC236}">
                <a16:creationId xmlns:a16="http://schemas.microsoft.com/office/drawing/2014/main" id="{40DDC301-6503-B9EB-03D9-B3CD216E585F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 bwMode="gray">
          <a:xfrm>
            <a:off x="1428750" y="5316538"/>
            <a:ext cx="339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0.91</a:t>
            </a:r>
            <a:endParaRPr lang="en-US" sz="1200" dirty="0"/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C1F79173-B82D-C26B-35D9-8D19B2DEFE7F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 bwMode="gray">
          <a:xfrm>
            <a:off x="2395538" y="4229100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3.04</a:t>
            </a:r>
            <a:endParaRPr lang="en-US" sz="1200" dirty="0"/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63876B56-F3C7-0B1C-91EA-3C4227A6DA8A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 bwMode="gray">
          <a:xfrm>
            <a:off x="4133850" y="4733925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2.05</a:t>
            </a:r>
            <a:endParaRPr lang="en-US" sz="1200" dirty="0"/>
          </a:p>
        </p:txBody>
      </p:sp>
      <p:sp useBgFill="1">
        <p:nvSpPr>
          <p:cNvPr id="85" name="Text Placeholder 10">
            <a:extLst>
              <a:ext uri="{FF2B5EF4-FFF2-40B4-BE49-F238E27FC236}">
                <a16:creationId xmlns:a16="http://schemas.microsoft.com/office/drawing/2014/main" id="{CBA152FD-4156-3D8A-672F-0B71AF695CA2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 bwMode="gray">
          <a:xfrm>
            <a:off x="5100638" y="2341563"/>
            <a:ext cx="339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6.74</a:t>
            </a:r>
            <a:endParaRPr lang="en-US" sz="1200" dirty="0"/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C2F81C05-7130-667E-E2D8-A4138B8BAD28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 bwMode="gray">
          <a:xfrm>
            <a:off x="6837363" y="4244975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3.01</a:t>
            </a:r>
            <a:endParaRPr lang="en-US" sz="1200" dirty="0"/>
          </a:p>
        </p:txBody>
      </p:sp>
      <p:sp useBgFill="1">
        <p:nvSpPr>
          <p:cNvPr id="83" name="Text Placeholder 10">
            <a:extLst>
              <a:ext uri="{FF2B5EF4-FFF2-40B4-BE49-F238E27FC236}">
                <a16:creationId xmlns:a16="http://schemas.microsoft.com/office/drawing/2014/main" id="{832A6672-8DED-C3EE-0BA6-4E00BC191548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7804150" y="2892425"/>
            <a:ext cx="339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5.66</a:t>
            </a:r>
            <a:endParaRPr lang="en-US" sz="1200" dirty="0"/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C0CA2EB5-525A-95A4-82F9-3EF3F677371D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auto">
          <a:xfrm>
            <a:off x="1809750" y="3910013"/>
            <a:ext cx="544513" cy="258763"/>
          </a:xfrm>
          <a:prstGeom prst="ellipse">
            <a:avLst/>
          </a:prstGeom>
          <a:solidFill>
            <a:schemeClr val="bg1"/>
          </a:solidFill>
          <a:ln w="9525" cmpd="sng"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effectLst/>
              </a:rPr>
              <a:t>+2.13</a:t>
            </a:r>
            <a:endParaRPr lang="en-US" sz="1200" b="1" dirty="0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D2D2619F-D29B-FD57-DA07-95F8FCC10A14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 bwMode="auto">
          <a:xfrm>
            <a:off x="4514850" y="2022475"/>
            <a:ext cx="544513" cy="258763"/>
          </a:xfrm>
          <a:prstGeom prst="ellipse">
            <a:avLst/>
          </a:prstGeom>
          <a:solidFill>
            <a:schemeClr val="bg1"/>
          </a:solidFill>
          <a:ln w="9525" cmpd="sng"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effectLst/>
              </a:rPr>
              <a:t>+4.69</a:t>
            </a:r>
            <a:endParaRPr lang="en-US" sz="1200" b="1" dirty="0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A7CB4899-F5BC-05DD-4E36-E34433A885D5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 bwMode="auto">
          <a:xfrm>
            <a:off x="7218363" y="2573338"/>
            <a:ext cx="544513" cy="258763"/>
          </a:xfrm>
          <a:prstGeom prst="ellipse">
            <a:avLst/>
          </a:prstGeom>
          <a:noFill/>
          <a:ln w="9525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effectLst/>
              </a:rPr>
              <a:t>+2.65</a:t>
            </a:r>
            <a:endParaRPr lang="en-US" sz="1200" b="1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6EEA060-A653-FA18-599A-67D4D40C01AF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7543800" y="1920875"/>
            <a:ext cx="1300163" cy="457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18BDF79-477D-C78F-1F2C-56330BCFE104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7594600" y="1976438"/>
            <a:ext cx="179388" cy="133350"/>
          </a:xfrm>
          <a:prstGeom prst="rect">
            <a:avLst/>
          </a:prstGeom>
          <a:solidFill>
            <a:srgbClr val="89939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C37F40E-CEDD-61BD-6AE6-2ECEA54B567A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7594600" y="2179638"/>
            <a:ext cx="179388" cy="13335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0C5C65F9-D949-9DAB-C5F6-E236E03D59D0}"/>
              </a:ext>
            </a:extLst>
          </p:cNvPr>
          <p:cNvSpPr txBox="1">
            <a:spLocks/>
          </p:cNvSpPr>
          <p:nvPr>
            <p:custDataLst>
              <p:tags r:id="rId46"/>
            </p:custDataLst>
          </p:nvPr>
        </p:nvSpPr>
        <p:spPr bwMode="auto">
          <a:xfrm>
            <a:off x="7824788" y="1971675"/>
            <a:ext cx="857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Grey hydrogen</a:t>
            </a:r>
            <a:endParaRPr lang="en-US" sz="1000" dirty="0"/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F9AA5733-8F0F-D171-ADD5-9EB4639729B7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 bwMode="auto">
          <a:xfrm>
            <a:off x="7824788" y="2174875"/>
            <a:ext cx="9683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F1B7B58-30A6-4FD4-81FF-44AE5CB95CC2}" type="datetime'''''G''''''''r''''''''''''''''''''e''''e''''''''''''n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Green</a:t>
            </a:fld>
            <a:r>
              <a:rPr lang="en-US" altLang="en-US" sz="1000" dirty="0"/>
              <a:t> hydrogen 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797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19AC-308E-7044-43AE-A02E60C41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31A9218A-5DB0-EEF8-1563-21755AB9A65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8966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1A9218A-5DB0-EEF8-1563-21755AB9A6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D2FBFC0-CC11-E8C0-AC3F-1EB8D0FA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>
                <a:cs typeface="Arial"/>
              </a:rPr>
              <a:t>Alkaline water electrolysis now dominant; proton exchange membrane costlier yet suitable for intermittent electricity</a:t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5B7703E2-CE7D-7376-2167-AB7FDB3AB9F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220A83D6-12F9-2886-0B7C-AD1D2EC954A6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Scalability, </a:t>
              </a:r>
              <a:r>
                <a:rPr lang="en-US" b="1" dirty="0">
                  <a:solidFill>
                    <a:srgbClr val="000000"/>
                  </a:solidFill>
                </a:rPr>
                <a:t>cost</a:t>
              </a:r>
              <a:r>
                <a:rPr lang="en-US" sz="1600" b="1" dirty="0">
                  <a:solidFill>
                    <a:srgbClr val="000000"/>
                  </a:solidFill>
                </a:rPr>
                <a:t>, </a:t>
              </a:r>
              <a:r>
                <a:rPr lang="en-US" b="1" dirty="0">
                  <a:solidFill>
                    <a:srgbClr val="000000"/>
                  </a:solidFill>
                </a:rPr>
                <a:t>temperature, </a:t>
              </a:r>
              <a:r>
                <a:rPr lang="en-US" sz="1600" b="1" dirty="0">
                  <a:solidFill>
                    <a:srgbClr val="000000"/>
                  </a:solidFill>
                </a:rPr>
                <a:t>and </a:t>
              </a:r>
              <a:r>
                <a:rPr lang="en-US" b="1" dirty="0">
                  <a:solidFill>
                    <a:srgbClr val="000000"/>
                  </a:solidFill>
                </a:rPr>
                <a:t>use cases</a:t>
              </a:r>
              <a:r>
                <a:rPr lang="en-US" sz="1600" b="1" dirty="0">
                  <a:solidFill>
                    <a:srgbClr val="000000"/>
                  </a:solidFill>
                </a:rPr>
                <a:t> to shape future technology adoption</a:t>
              </a:r>
              <a:endParaRPr lang="en-US" sz="1600" b="1" dirty="0">
                <a:solidFill>
                  <a:srgbClr val="000000"/>
                </a:solidFill>
                <a:cs typeface="Arial"/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C81EFA33-1D04-323B-70DB-1A3BE3109C6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695BEBAE-6553-31F7-30F5-2F1E36AB730F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248346"/>
            <a:ext cx="91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Center on Global Energy Policy,</a:t>
            </a:r>
            <a:r>
              <a:rPr lang="en-US" sz="800" dirty="0"/>
              <a:t> </a:t>
            </a:r>
            <a:r>
              <a:rPr lang="en-US" sz="800" i="0" dirty="0">
                <a:solidFill>
                  <a:srgbClr val="080C14"/>
                </a:solidFill>
                <a:effectLst/>
                <a:highlight>
                  <a:srgbClr val="FFFFFF"/>
                </a:highlight>
                <a:hlinkClick r:id="rId13"/>
              </a:rPr>
              <a:t>Demystifying Electrolyzer Production Costs </a:t>
            </a:r>
            <a:r>
              <a:rPr lang="en-US" sz="800" dirty="0"/>
              <a:t>(2023); US Department of Energy, </a:t>
            </a:r>
            <a:r>
              <a:rPr lang="en-US" sz="800" dirty="0">
                <a:hlinkClick r:id="rId14"/>
              </a:rPr>
              <a:t>Hydrogen Production: Electrolysis </a:t>
            </a:r>
            <a:r>
              <a:rPr lang="en-US" sz="800" dirty="0"/>
              <a:t>(2022); IEA, </a:t>
            </a:r>
            <a:r>
              <a:rPr lang="en-US" sz="800" dirty="0">
                <a:hlinkClick r:id="rId15"/>
              </a:rPr>
              <a:t>Electrolyzers</a:t>
            </a:r>
            <a:r>
              <a:rPr lang="en-US" sz="800" dirty="0"/>
              <a:t> (2023); IRENA, </a:t>
            </a:r>
            <a:r>
              <a:rPr lang="en-US" sz="800" dirty="0">
                <a:hlinkClick r:id="rId16"/>
              </a:rPr>
              <a:t>Green Hydrogen Cost Reduction</a:t>
            </a:r>
            <a:r>
              <a:rPr lang="en-US" sz="800" dirty="0"/>
              <a:t> (2020); Hydrogen Council, </a:t>
            </a:r>
            <a:r>
              <a:rPr lang="en-US" sz="800" dirty="0">
                <a:hlinkClick r:id="rId17"/>
              </a:rPr>
              <a:t>Hydrogen Insights May 2023</a:t>
            </a:r>
            <a:r>
              <a:rPr lang="en-US" sz="800" dirty="0"/>
              <a:t> (2023); graphics by </a:t>
            </a:r>
            <a:r>
              <a:rPr lang="en-US" sz="800" dirty="0">
                <a:hlinkClick r:id="rId18"/>
              </a:rPr>
              <a:t>ID Tech Ex</a:t>
            </a:r>
            <a:r>
              <a:rPr lang="en-US" sz="800" dirty="0"/>
              <a:t> from </a:t>
            </a:r>
            <a:r>
              <a:rPr lang="en-US" sz="800" dirty="0">
                <a:hlinkClick r:id="rId19"/>
              </a:rPr>
              <a:t>Alex Holland at EE times</a:t>
            </a:r>
            <a:r>
              <a:rPr lang="en-US" sz="800" dirty="0"/>
              <a:t>; various industry sources</a:t>
            </a:r>
            <a:endParaRPr lang="en-US" sz="800" dirty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562A8D-6D5C-353E-6297-C28208FDF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50585"/>
              </p:ext>
            </p:extLst>
          </p:nvPr>
        </p:nvGraphicFramePr>
        <p:xfrm>
          <a:off x="357188" y="1891873"/>
          <a:ext cx="11504617" cy="4298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2537">
                  <a:extLst>
                    <a:ext uri="{9D8B030D-6E8A-4147-A177-3AD203B41FA5}">
                      <a16:colId xmlns:a16="http://schemas.microsoft.com/office/drawing/2014/main" val="2048993330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2334486246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3222023687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1237574508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2984444839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1858497408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2987604505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1275277883"/>
                    </a:ext>
                  </a:extLst>
                </a:gridCol>
                <a:gridCol w="1281510">
                  <a:extLst>
                    <a:ext uri="{9D8B030D-6E8A-4147-A177-3AD203B41FA5}">
                      <a16:colId xmlns:a16="http://schemas.microsoft.com/office/drawing/2014/main" val="1453102840"/>
                    </a:ext>
                  </a:extLst>
                </a:gridCol>
              </a:tblGrid>
              <a:tr h="524442">
                <a:tc>
                  <a:txBody>
                    <a:bodyPr/>
                    <a:lstStyle/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endParaRPr lang="en-US" sz="1200" b="1" kern="1200" dirty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Alkaline water electrolysis </a:t>
                      </a:r>
                    </a:p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(AWE)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Proton exchange membrane </a:t>
                      </a:r>
                    </a:p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(PEM)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Anion/ hydroxyl exchange membrane (AEM/HEM) </a:t>
                      </a:r>
                      <a:endParaRPr lang="fr-FR" sz="11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Solid oxide electrolyzer </a:t>
                      </a:r>
                    </a:p>
                    <a:p>
                      <a:pPr marL="0" indent="0" algn="ctr" defTabSz="711200" rtl="0" eaLnBrk="1" latinLnBrk="0" hangingPunct="1"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(SOEC) </a:t>
                      </a:r>
                      <a:endParaRPr lang="fr-FR" sz="11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00907"/>
                  </a:ext>
                </a:extLst>
              </a:tr>
              <a:tr h="1392940">
                <a:tc>
                  <a:txBody>
                    <a:bodyPr/>
                    <a:lstStyle/>
                    <a:p>
                      <a:pPr marL="60325" indent="0" algn="l">
                        <a:buNone/>
                      </a:pPr>
                      <a:r>
                        <a:rPr lang="en-US" sz="1100" b="1" dirty="0"/>
                        <a:t>Description and schematic overview</a:t>
                      </a:r>
                    </a:p>
                  </a:txBody>
                  <a:tcPr marL="9144" marR="9144" marT="9144" marB="9144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Electrolysis of alkaline water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using nickel electrodes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050" baseline="-25000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Water electrolysis with solid polymer membrane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and precious metal electrodes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050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Like PEM design; replaces precious metals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and titanium with nickel and steel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050" b="1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Water steam electrolysis </a:t>
                      </a:r>
                      <a:b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at high temperature (700-1000°C) via solid oxide or ceramic membrane</a:t>
                      </a:r>
                      <a:endParaRPr lang="en-US" sz="1050" b="0" kern="1200" dirty="0">
                        <a:solidFill>
                          <a:schemeClr val="tx1"/>
                        </a:solidFill>
                        <a:effectLst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050" b="1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786664">
                <a:tc>
                  <a:txBody>
                    <a:bodyPr/>
                    <a:lstStyle/>
                    <a:p>
                      <a:pPr marL="60325" indent="0" algn="l" defTabSz="711200" rtl="0" eaLnBrk="1" latinLnBrk="0" hangingPunct="1">
                        <a:spcBef>
                          <a:spcPts val="1200"/>
                        </a:spcBef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Market share</a:t>
                      </a:r>
                    </a:p>
                  </a:txBody>
                  <a:tcPr marL="9144" marR="9144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60% market share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, leading technology</a:t>
                      </a:r>
                      <a:endParaRPr lang="en-US" sz="105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Font typeface="Arial"/>
                        <a:buNone/>
                      </a:pPr>
                      <a:endParaRPr lang="en-US" sz="1050" b="1" kern="1200" dirty="0">
                        <a:solidFill>
                          <a:schemeClr val="tx1"/>
                        </a:solidFill>
                        <a:effectLst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30% market share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(higher in Europe and North America)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50" b="0" kern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Small market share,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future growth potential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50" b="0" kern="1200" dirty="0">
                        <a:solidFill>
                          <a:schemeClr val="tx1"/>
                        </a:solidFill>
                        <a:effectLst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Small market share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, ideal for high waste-heat use cases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50" b="0" kern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523598"/>
                  </a:ext>
                </a:extLst>
              </a:tr>
              <a:tr h="580392">
                <a:tc>
                  <a:txBody>
                    <a:bodyPr/>
                    <a:lstStyle/>
                    <a:p>
                      <a:pPr marL="60325" indent="0" algn="l" defTabSz="711200" rtl="0" eaLnBrk="1" latinLnBrk="0" hangingPunct="1">
                        <a:spcBef>
                          <a:spcPts val="1200"/>
                        </a:spcBef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Advantages</a:t>
                      </a:r>
                    </a:p>
                  </a:txBody>
                  <a:tcPr marL="9144" marR="9144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i="0" u="none" dirty="0">
                          <a:cs typeface="Arial"/>
                        </a:rPr>
                        <a:t>Scalability</a:t>
                      </a:r>
                      <a:r>
                        <a:rPr lang="en-US" sz="1050" i="0" u="none" dirty="0">
                          <a:cs typeface="Arial"/>
                        </a:rPr>
                        <a:t> of manufacturing, </a:t>
                      </a:r>
                      <a:r>
                        <a:rPr lang="en-US" sz="1050" b="1" i="0" u="none" dirty="0">
                          <a:cs typeface="Arial"/>
                        </a:rPr>
                        <a:t>cost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dirty="0"/>
                        <a:t>Compact size, controllability </a:t>
                      </a:r>
                      <a:r>
                        <a:rPr lang="en-US" sz="1050" dirty="0"/>
                        <a:t>of production allows management of intermittent renewable energy input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7800" marR="0" lvl="0" indent="-17780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Compact size, potential cost reduction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because made with more easily obtained materials than PEM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  <a:defRPr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efficient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than AWE and PEM due to lower voltage levels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480435"/>
                  </a:ext>
                </a:extLst>
              </a:tr>
              <a:tr h="417882">
                <a:tc>
                  <a:txBody>
                    <a:bodyPr/>
                    <a:lstStyle/>
                    <a:p>
                      <a:pPr marL="60325" indent="0" algn="l" defTabSz="711200" rtl="0" eaLnBrk="1" latinLnBrk="0" hangingPunct="1">
                        <a:spcBef>
                          <a:spcPts val="1200"/>
                        </a:spcBef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Limitations</a:t>
                      </a:r>
                    </a:p>
                  </a:txBody>
                  <a:tcPr marL="9144" marR="9144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u="none" dirty="0"/>
                        <a:t>Continuous electricity supply needed </a:t>
                      </a:r>
                      <a:r>
                        <a:rPr lang="en-US" sz="1050" u="none" dirty="0"/>
                        <a:t>for optimal operation</a:t>
                      </a:r>
                      <a:endParaRPr lang="en-US" sz="1050" i="0" u="none" dirty="0">
                        <a:cs typeface="Arial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50" b="1" dirty="0"/>
                        <a:t>Higher cost, potential shortage of rare metals </a:t>
                      </a:r>
                      <a:r>
                        <a:rPr lang="en-US" sz="1050" dirty="0"/>
                        <a:t>such as iridium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Reduced durability</a:t>
                      </a:r>
                      <a:endParaRPr lang="en-US" sz="1050" b="1" i="0" u="sng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  <a:defRPr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</a:rPr>
                        <a:t>High capital investment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</a:rPr>
                        <a:t>, high temperatures required</a:t>
                      </a:r>
                      <a:endParaRPr lang="en-US" sz="1050" b="1" i="0" u="sng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97942"/>
                  </a:ext>
                </a:extLst>
              </a:tr>
              <a:tr h="255372">
                <a:tc>
                  <a:txBody>
                    <a:bodyPr/>
                    <a:lstStyle/>
                    <a:p>
                      <a:pPr marL="60325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Investment</a:t>
                      </a:r>
                      <a:r>
                        <a:rPr lang="zh-CN" altLang="en-US" sz="11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ost</a:t>
                      </a:r>
                    </a:p>
                  </a:txBody>
                  <a:tcPr marL="9144" marR="9144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50" u="none" dirty="0"/>
                        <a:t>~$600/kW</a:t>
                      </a:r>
                      <a:endParaRPr lang="en-US" sz="1050" i="0" u="none" dirty="0">
                        <a:cs typeface="Arial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50" u="none" dirty="0"/>
                        <a:t>~$800-1,250/kW</a:t>
                      </a:r>
                      <a:endParaRPr lang="en-US" sz="1050" i="0" u="none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50" u="none" dirty="0"/>
                        <a:t>&gt;$930/kW</a:t>
                      </a:r>
                      <a:endParaRPr lang="en-US" sz="1050" i="0" u="none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-US" sz="1050" u="none" dirty="0"/>
                        <a:t>&gt;$1,850/kW</a:t>
                      </a:r>
                      <a:endParaRPr lang="en-US" sz="1050" i="0" u="none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506660"/>
                  </a:ext>
                </a:extLst>
              </a:tr>
              <a:tr h="340496">
                <a:tc>
                  <a:txBody>
                    <a:bodyPr/>
                    <a:lstStyle/>
                    <a:p>
                      <a:pPr marL="60325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Big players</a:t>
                      </a:r>
                    </a:p>
                  </a:txBody>
                  <a:tcPr marL="9144" marR="9144" marT="9144" marB="9144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endParaRPr lang="en-US" sz="1600" i="0" u="none" dirty="0">
                        <a:cs typeface="Arial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endParaRPr lang="en-US" sz="1400" i="0" u="none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endParaRPr lang="en-US" sz="1400" i="0" u="none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lang="en-US" sz="1400" i="0" u="none" dirty="0"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9307"/>
                  </a:ext>
                </a:extLst>
              </a:tr>
            </a:tbl>
          </a:graphicData>
        </a:graphic>
      </p:graphicFrame>
      <p:graphicFrame>
        <p:nvGraphicFramePr>
          <p:cNvPr id="57" name="Chart 56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55951433"/>
              </p:ext>
            </p:extLst>
          </p:nvPr>
        </p:nvGraphicFramePr>
        <p:xfrm>
          <a:off x="3241675" y="3900488"/>
          <a:ext cx="684213" cy="684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58" name="Chart 57"/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15853786"/>
              </p:ext>
            </p:extLst>
          </p:nvPr>
        </p:nvGraphicFramePr>
        <p:xfrm>
          <a:off x="5799138" y="3925888"/>
          <a:ext cx="641350" cy="64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59" name="Chart 58"/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883703707"/>
              </p:ext>
            </p:extLst>
          </p:nvPr>
        </p:nvGraphicFramePr>
        <p:xfrm>
          <a:off x="8304213" y="3943350"/>
          <a:ext cx="646112" cy="64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54" name="Chart 53"/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330657107"/>
              </p:ext>
            </p:extLst>
          </p:nvPr>
        </p:nvGraphicFramePr>
        <p:xfrm>
          <a:off x="10882313" y="3925888"/>
          <a:ext cx="684212" cy="684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pic>
        <p:nvPicPr>
          <p:cNvPr id="38" name="Picture 37" descr="A diagram of different types of polymer&#10;&#10;Description automatically generated">
            <a:extLst>
              <a:ext uri="{FF2B5EF4-FFF2-40B4-BE49-F238E27FC236}">
                <a16:creationId xmlns:a16="http://schemas.microsoft.com/office/drawing/2014/main" id="{5607D77E-CBD2-F425-FCBF-3C90513226C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0391" y="2652584"/>
            <a:ext cx="1109363" cy="111054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51AF3FA-84CF-607E-D36B-540E3B86C7B7}"/>
              </a:ext>
            </a:extLst>
          </p:cNvPr>
          <p:cNvGrpSpPr/>
          <p:nvPr/>
        </p:nvGrpSpPr>
        <p:grpSpPr>
          <a:xfrm>
            <a:off x="3138477" y="2436854"/>
            <a:ext cx="848050" cy="1360397"/>
            <a:chOff x="3295538" y="2486142"/>
            <a:chExt cx="762835" cy="1223700"/>
          </a:xfrm>
        </p:grpSpPr>
        <p:pic>
          <p:nvPicPr>
            <p:cNvPr id="37" name="Picture 36" descr="A diagram of different types of polymer&#10;&#10;Description automatically generated">
              <a:extLst>
                <a:ext uri="{FF2B5EF4-FFF2-40B4-BE49-F238E27FC236}">
                  <a16:creationId xmlns:a16="http://schemas.microsoft.com/office/drawing/2014/main" id="{713A1975-1B2D-49AC-4CCA-81074169F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5538" y="2486142"/>
              <a:ext cx="762835" cy="122370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7BC29F-0FB8-1EA0-A9FB-BA5C3F24A001}"/>
                </a:ext>
              </a:extLst>
            </p:cNvPr>
            <p:cNvSpPr/>
            <p:nvPr/>
          </p:nvSpPr>
          <p:spPr bwMode="gray">
            <a:xfrm>
              <a:off x="3525520" y="2586346"/>
              <a:ext cx="381000" cy="95893"/>
            </a:xfrm>
            <a:prstGeom prst="rect">
              <a:avLst/>
            </a:prstGeom>
            <a:solidFill>
              <a:srgbClr val="F2F5F8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52F52E6-9BA4-BAEC-E845-101F0EBABEAF}"/>
              </a:ext>
            </a:extLst>
          </p:cNvPr>
          <p:cNvGrpSpPr/>
          <p:nvPr/>
        </p:nvGrpSpPr>
        <p:grpSpPr>
          <a:xfrm>
            <a:off x="8070814" y="2630393"/>
            <a:ext cx="1139783" cy="1132397"/>
            <a:chOff x="8232707" y="2775004"/>
            <a:chExt cx="925776" cy="919777"/>
          </a:xfrm>
        </p:grpSpPr>
        <p:pic>
          <p:nvPicPr>
            <p:cNvPr id="36" name="Picture 35" descr="A diagram of different types of polymer&#10;&#10;Description automatically generated">
              <a:extLst>
                <a:ext uri="{FF2B5EF4-FFF2-40B4-BE49-F238E27FC236}">
                  <a16:creationId xmlns:a16="http://schemas.microsoft.com/office/drawing/2014/main" id="{958A291A-F612-64B5-AD4B-FA998085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2707" y="2775004"/>
              <a:ext cx="925776" cy="91977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1217B91-9359-DE0E-48C6-AF505A90729C}"/>
                </a:ext>
              </a:extLst>
            </p:cNvPr>
            <p:cNvSpPr/>
            <p:nvPr/>
          </p:nvSpPr>
          <p:spPr bwMode="gray">
            <a:xfrm>
              <a:off x="9000094" y="3037032"/>
              <a:ext cx="158389" cy="264968"/>
            </a:xfrm>
            <a:prstGeom prst="rect">
              <a:avLst/>
            </a:prstGeom>
            <a:solidFill>
              <a:srgbClr val="F2F5F8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9D14098-23D3-8840-1F3F-1F40D1AC241F}"/>
              </a:ext>
            </a:extLst>
          </p:cNvPr>
          <p:cNvGrpSpPr/>
          <p:nvPr/>
        </p:nvGrpSpPr>
        <p:grpSpPr>
          <a:xfrm>
            <a:off x="5570002" y="2620355"/>
            <a:ext cx="1054728" cy="1125120"/>
            <a:chOff x="5695696" y="2682240"/>
            <a:chExt cx="963311" cy="1027602"/>
          </a:xfrm>
        </p:grpSpPr>
        <p:pic>
          <p:nvPicPr>
            <p:cNvPr id="35" name="Picture 34" descr="A diagram of different types of polymer&#10;&#10;Description automatically generated">
              <a:extLst>
                <a:ext uri="{FF2B5EF4-FFF2-40B4-BE49-F238E27FC236}">
                  <a16:creationId xmlns:a16="http://schemas.microsoft.com/office/drawing/2014/main" id="{F36D2597-F249-0181-E5F1-74C9F6D5E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3231" y="2682240"/>
              <a:ext cx="925776" cy="102760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28E28D-26B2-F03E-6A1C-1CAF6C285BC0}"/>
                </a:ext>
              </a:extLst>
            </p:cNvPr>
            <p:cNvSpPr/>
            <p:nvPr/>
          </p:nvSpPr>
          <p:spPr bwMode="gray">
            <a:xfrm>
              <a:off x="5695696" y="2965508"/>
              <a:ext cx="146304" cy="336492"/>
            </a:xfrm>
            <a:prstGeom prst="rect">
              <a:avLst/>
            </a:prstGeom>
            <a:solidFill>
              <a:srgbClr val="E3E9E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Sunfire - Ammonia Energy Association">
            <a:extLst>
              <a:ext uri="{FF2B5EF4-FFF2-40B4-BE49-F238E27FC236}">
                <a16:creationId xmlns:a16="http://schemas.microsoft.com/office/drawing/2014/main" id="{7A086886-2852-5759-5D02-65E11526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8794" y="5881452"/>
            <a:ext cx="536277" cy="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NGi - Large Scale Solar Europe 2025">
            <a:extLst>
              <a:ext uri="{FF2B5EF4-FFF2-40B4-BE49-F238E27FC236}">
                <a16:creationId xmlns:a16="http://schemas.microsoft.com/office/drawing/2014/main" id="{55B47185-0106-5C5E-B25E-D2AF7E90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411" y="5910438"/>
            <a:ext cx="487681" cy="1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ug Power Inc. | Investor Relations">
            <a:extLst>
              <a:ext uri="{FF2B5EF4-FFF2-40B4-BE49-F238E27FC236}">
                <a16:creationId xmlns:a16="http://schemas.microsoft.com/office/drawing/2014/main" id="{A45C9167-A2C1-0386-7069-26F89E37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895" y="9715450"/>
            <a:ext cx="5443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l Hydrogen">
            <a:extLst>
              <a:ext uri="{FF2B5EF4-FFF2-40B4-BE49-F238E27FC236}">
                <a16:creationId xmlns:a16="http://schemas.microsoft.com/office/drawing/2014/main" id="{62E6BE22-7EFF-AE6D-6CFF-8E0ACB8A8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137" y="5816134"/>
            <a:ext cx="383427" cy="3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oom Energy (@Bloom_Energy) / X">
            <a:extLst>
              <a:ext uri="{FF2B5EF4-FFF2-40B4-BE49-F238E27FC236}">
                <a16:creationId xmlns:a16="http://schemas.microsoft.com/office/drawing/2014/main" id="{B120D618-578E-3FFF-E7E3-15801481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4373" y="5860758"/>
            <a:ext cx="299891" cy="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RAG AG | H2 System Integration | H2 Production">
            <a:extLst>
              <a:ext uri="{FF2B5EF4-FFF2-40B4-BE49-F238E27FC236}">
                <a16:creationId xmlns:a16="http://schemas.microsoft.com/office/drawing/2014/main" id="{99CD7AC2-7841-540D-8206-2D767D666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654" b="9376"/>
          <a:stretch/>
        </p:blipFill>
        <p:spPr bwMode="auto">
          <a:xfrm>
            <a:off x="2776933" y="5931971"/>
            <a:ext cx="508000" cy="1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thinking existing infrastructures | Home - thyssenkrupp nucera">
            <a:extLst>
              <a:ext uri="{FF2B5EF4-FFF2-40B4-BE49-F238E27FC236}">
                <a16:creationId xmlns:a16="http://schemas.microsoft.com/office/drawing/2014/main" id="{88F1E417-75B0-5DE4-A471-40F2BC2D7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774" y="5869851"/>
            <a:ext cx="265534" cy="2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E9EAA650-C212-1F65-435C-8E4ED2864E81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838" y="5937416"/>
            <a:ext cx="519938" cy="172355"/>
          </a:xfrm>
          <a:prstGeom prst="rect">
            <a:avLst/>
          </a:prstGeom>
        </p:spPr>
      </p:pic>
      <p:pic>
        <p:nvPicPr>
          <p:cNvPr id="1042" name="Picture 18" descr="Enapter AG – Investor Relations Informationen der Enapter AG.">
            <a:extLst>
              <a:ext uri="{FF2B5EF4-FFF2-40B4-BE49-F238E27FC236}">
                <a16:creationId xmlns:a16="http://schemas.microsoft.com/office/drawing/2014/main" id="{059B1C17-48AE-A624-A107-475C8259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695" y="5922921"/>
            <a:ext cx="672971" cy="16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est Electrolyser Companies: Leading Hydrogen Technology Innovators">
            <a:extLst>
              <a:ext uri="{FF2B5EF4-FFF2-40B4-BE49-F238E27FC236}">
                <a16:creationId xmlns:a16="http://schemas.microsoft.com/office/drawing/2014/main" id="{DC5E8C11-1FE4-5861-E737-20F3E9291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331" y="5923112"/>
            <a:ext cx="532763" cy="1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ydroLite - ANIONE">
            <a:extLst>
              <a:ext uri="{FF2B5EF4-FFF2-40B4-BE49-F238E27FC236}">
                <a16:creationId xmlns:a16="http://schemas.microsoft.com/office/drawing/2014/main" id="{124AFA23-5B18-51A6-2F72-7748C212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322" y="5928845"/>
            <a:ext cx="432353" cy="1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304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7380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92" imgH="591" progId="TCLayout.ActiveDocument.1">
                  <p:embed/>
                </p:oleObj>
              </mc:Choice>
              <mc:Fallback>
                <p:oleObj name="think-cell Slide" r:id="rId21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Both AWE and PEM expected to follow renewables cost reductions and efficiency improvements</a:t>
            </a:r>
          </a:p>
        </p:txBody>
      </p:sp>
      <p:grpSp>
        <p:nvGrpSpPr>
          <p:cNvPr id="61" name="btfpColumnHeaderBox984923"/>
          <p:cNvGrpSpPr/>
          <p:nvPr>
            <p:custDataLst>
              <p:tags r:id="rId3"/>
            </p:custDataLst>
          </p:nvPr>
        </p:nvGrpSpPr>
        <p:grpSpPr>
          <a:xfrm>
            <a:off x="357188" y="1555750"/>
            <a:ext cx="8496300" cy="315913"/>
            <a:chOff x="2054792" y="3708401"/>
            <a:chExt cx="1184048" cy="315913"/>
          </a:xfrm>
        </p:grpSpPr>
        <p:sp>
          <p:nvSpPr>
            <p:cNvPr id="62" name="btfpColumnHeaderBoxText984923"/>
            <p:cNvSpPr txBox="1"/>
            <p:nvPr/>
          </p:nvSpPr>
          <p:spPr bwMode="gray">
            <a:xfrm>
              <a:off x="2054792" y="3708401"/>
              <a:ext cx="1184048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Clean tech CapEx for green hydrogen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indexed to 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2020 levels ($/kW or GW)</a:t>
              </a:r>
            </a:p>
          </p:txBody>
        </p:sp>
        <p:cxnSp>
          <p:nvCxnSpPr>
            <p:cNvPr id="63" name="btfpColumnHeaderBoxLine984923"/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/>
          <p:cNvSpPr txBox="1"/>
          <p:nvPr>
            <p:custDataLst>
              <p:tags r:id="rId4"/>
            </p:custDataLst>
          </p:nvPr>
        </p:nvSpPr>
        <p:spPr bwMode="gray">
          <a:xfrm>
            <a:off x="330199" y="6342882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Goldman Sachs,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3"/>
              </a:rPr>
              <a:t>Investment Research Carbonomics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(2022); </a:t>
            </a:r>
            <a:r>
              <a:rPr lang="en-US" sz="800" dirty="0">
                <a:solidFill>
                  <a:srgbClr val="000000"/>
                </a:solidFill>
              </a:rPr>
              <a:t>McKinsey, </a:t>
            </a:r>
            <a:r>
              <a:rPr lang="en-US" sz="800" dirty="0">
                <a:solidFill>
                  <a:srgbClr val="000000"/>
                </a:solidFill>
                <a:hlinkClick r:id="rId24"/>
              </a:rPr>
              <a:t>Global Energy Perspective 2023: Hydrogen outlook </a:t>
            </a:r>
            <a:r>
              <a:rPr lang="en-US" sz="800" dirty="0">
                <a:solidFill>
                  <a:srgbClr val="000000"/>
                </a:solidFill>
              </a:rPr>
              <a:t>(2023)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5D0DA3F4-7244-3065-D1FF-F0148F67C6E8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81112224"/>
              </p:ext>
            </p:extLst>
          </p:nvPr>
        </p:nvGraphicFramePr>
        <p:xfrm>
          <a:off x="190500" y="1943100"/>
          <a:ext cx="9061450" cy="428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110" name="Rectangle 109">
            <a:extLst>
              <a:ext uri="{FF2B5EF4-FFF2-40B4-BE49-F238E27FC236}">
                <a16:creationId xmlns:a16="http://schemas.microsoft.com/office/drawing/2014/main" id="{0FEAFC75-C27D-8717-95FC-6078B64A6B60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74726" y="4311650"/>
            <a:ext cx="1450975" cy="1270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8028DE0-9688-43DC-9D92-2B95CB695A22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1035050" y="4433888"/>
            <a:ext cx="160338" cy="0"/>
          </a:xfrm>
          <a:prstGeom prst="line">
            <a:avLst/>
          </a:prstGeom>
          <a:ln w="19050" cap="rnd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AC88FFA-7824-BFA5-988E-0414C8AE9CE0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035050" y="4637088"/>
            <a:ext cx="160338" cy="0"/>
          </a:xfrm>
          <a:prstGeom prst="line">
            <a:avLst/>
          </a:prstGeom>
          <a:ln w="19050" cap="rnd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89C592C-B267-CA7A-97EA-CD4F0C6C3417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1035050" y="4840288"/>
            <a:ext cx="160338" cy="0"/>
          </a:xfrm>
          <a:prstGeom prst="line">
            <a:avLst/>
          </a:prstGeom>
          <a:ln w="19050" cap="rnd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98AE7B20-A76A-F08A-C42B-942E273A349D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1035050" y="5043488"/>
            <a:ext cx="160338" cy="0"/>
          </a:xfrm>
          <a:prstGeom prst="line">
            <a:avLst/>
          </a:prstGeom>
          <a:ln w="19050" cap="rnd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0AABD43-0398-0280-BE23-46B77B7927C6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1035050" y="5246688"/>
            <a:ext cx="160338" cy="0"/>
          </a:xfrm>
          <a:prstGeom prst="line">
            <a:avLst/>
          </a:prstGeom>
          <a:ln w="19050" cap="rnd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09B0CE9-B537-566F-7365-49657660F519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1035050" y="5449888"/>
            <a:ext cx="160338" cy="0"/>
          </a:xfrm>
          <a:prstGeom prst="line">
            <a:avLst/>
          </a:prstGeom>
          <a:ln w="19050" cap="rnd" cmpd="sng" algn="ctr">
            <a:solidFill>
              <a:srgbClr val="9DB1CF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Text Placeholder 10">
            <a:extLst>
              <a:ext uri="{FF2B5EF4-FFF2-40B4-BE49-F238E27FC236}">
                <a16:creationId xmlns:a16="http://schemas.microsoft.com/office/drawing/2014/main" id="{EC99E12A-7133-B6BF-E97C-511683D38EF4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1255713" y="4362450"/>
            <a:ext cx="5794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30E7304-1631-4871-9B0E-36C18785368C}" type="datetime'''''''''''P''E''''''''''''''''''''M'''' ''''''''(k''''''W)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PEM (kW)</a:t>
            </a:fld>
            <a:endParaRPr lang="en-US" sz="1000" dirty="0"/>
          </a:p>
        </p:txBody>
      </p:sp>
      <p:sp>
        <p:nvSpPr>
          <p:cNvPr id="121" name="Text Placeholder 10">
            <a:extLst>
              <a:ext uri="{FF2B5EF4-FFF2-40B4-BE49-F238E27FC236}">
                <a16:creationId xmlns:a16="http://schemas.microsoft.com/office/drawing/2014/main" id="{3EAB3F5E-BBEE-2C3E-E912-D47D7277ACA3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1255713" y="4565650"/>
            <a:ext cx="593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36F5622-D15B-428F-8B35-6D5FC00422B2}" type="datetime'''A''''''''W''E'''''''''''' (''k''''W'''''''''')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AWE (kW)</a:t>
            </a:fld>
            <a:endParaRPr lang="en-US" sz="1000" dirty="0"/>
          </a:p>
        </p:txBody>
      </p:sp>
      <p:sp>
        <p:nvSpPr>
          <p:cNvPr id="119" name="Text Placeholder 10">
            <a:extLst>
              <a:ext uri="{FF2B5EF4-FFF2-40B4-BE49-F238E27FC236}">
                <a16:creationId xmlns:a16="http://schemas.microsoft.com/office/drawing/2014/main" id="{1D8A53ED-2D0D-DF4E-3710-1727D65D12FF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auto">
          <a:xfrm>
            <a:off x="1255713" y="4768850"/>
            <a:ext cx="803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B28D403-A781-4BA2-9C01-218478D9CD2D}" type="datetime'B''''''a''''t''t''e''ri''''''e''s'' ''(kW'''''''''''')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Batteries (kW)</a:t>
            </a:fld>
            <a:endParaRPr lang="en-US" sz="1000" dirty="0"/>
          </a:p>
        </p:txBody>
      </p:sp>
      <p:sp>
        <p:nvSpPr>
          <p:cNvPr id="122" name="Text Placeholder 10">
            <a:extLst>
              <a:ext uri="{FF2B5EF4-FFF2-40B4-BE49-F238E27FC236}">
                <a16:creationId xmlns:a16="http://schemas.microsoft.com/office/drawing/2014/main" id="{B6886D9B-6B09-DF5A-D343-0F081DDE8261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auto">
          <a:xfrm>
            <a:off x="1255713" y="4972050"/>
            <a:ext cx="11191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8C694E3-9407-440B-AC4C-030F773D4964}" type="datetime'''''Of''''fsh''''''or''''e'' ''w''''ind'''' ''''(''G''W)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Offshore wind (GW)</a:t>
            </a:fld>
            <a:endParaRPr lang="en-US" sz="1000" dirty="0"/>
          </a:p>
        </p:txBody>
      </p:sp>
      <p:sp>
        <p:nvSpPr>
          <p:cNvPr id="118" name="Text Placeholder 10">
            <a:extLst>
              <a:ext uri="{FF2B5EF4-FFF2-40B4-BE49-F238E27FC236}">
                <a16:creationId xmlns:a16="http://schemas.microsoft.com/office/drawing/2014/main" id="{562ECA9F-109E-105C-C4A4-4D46FF585E83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auto">
          <a:xfrm>
            <a:off x="1255713" y="5175250"/>
            <a:ext cx="11191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B30770E-6A1D-4D26-AB52-63DCF63E0A17}" type="datetime'''''''''On''''''sh''''ore ''''w''''in''d'''' ''''(''''GW)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Onshore wind (GW)</a:t>
            </a:fld>
            <a:endParaRPr lang="en-US" sz="1000" dirty="0"/>
          </a:p>
        </p:txBody>
      </p:sp>
      <p:sp>
        <p:nvSpPr>
          <p:cNvPr id="120" name="Text Placeholder 10">
            <a:extLst>
              <a:ext uri="{FF2B5EF4-FFF2-40B4-BE49-F238E27FC236}">
                <a16:creationId xmlns:a16="http://schemas.microsoft.com/office/drawing/2014/main" id="{2A5FA0A0-D8EF-4545-7B2C-3CF194F34AB0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auto">
          <a:xfrm>
            <a:off x="1255713" y="5378450"/>
            <a:ext cx="838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82672C6-209A-4365-85EA-475350DD1FCC}" type="datetime'S''ol''a''''r ''''''PV'''' ''(''G''''''''W'''''''')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Solar PV (GW)</a:t>
            </a:fld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2806C-BDA0-7941-8AB8-78B2E2314081}"/>
              </a:ext>
            </a:extLst>
          </p:cNvPr>
          <p:cNvSpPr txBox="1"/>
          <p:nvPr/>
        </p:nvSpPr>
        <p:spPr bwMode="gray">
          <a:xfrm>
            <a:off x="9083676" y="1573284"/>
            <a:ext cx="2775179" cy="3785652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/>
              <a:t>The cost of acquiring and operating green hydrogen electrolyzers is expected to decline significantly </a:t>
            </a:r>
            <a:r>
              <a:rPr lang="en-US" sz="1050" dirty="0"/>
              <a:t>over the next decade compared to 2020 levels.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Among the various renewable energy sources, </a:t>
            </a:r>
            <a:r>
              <a:rPr lang="en-US" sz="850" b="1" dirty="0"/>
              <a:t>solar PV is projected to experience the fastest cost reductions</a:t>
            </a:r>
            <a:r>
              <a:rPr lang="en-US" sz="850" dirty="0"/>
              <a:t>, while offshore wind is expected to take longer, to lower its capital expenditures.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b="1" dirty="0"/>
              <a:t>Clean H</a:t>
            </a:r>
            <a:r>
              <a:rPr lang="en-US" sz="850" b="1" baseline="-25000" dirty="0"/>
              <a:t>2</a:t>
            </a:r>
            <a:r>
              <a:rPr lang="en-US" sz="850" b="1" dirty="0"/>
              <a:t> electrolyzers are anticipated to follow a similar trend</a:t>
            </a:r>
            <a:r>
              <a:rPr lang="en-US" sz="850" dirty="0"/>
              <a:t>, with a projected CAGR of -60% for both PEM and alkaline technologies.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Green H</a:t>
            </a:r>
            <a:r>
              <a:rPr lang="en-US" sz="1050" baseline="-25000" dirty="0"/>
              <a:t>2</a:t>
            </a:r>
            <a:r>
              <a:rPr lang="en-US" sz="1050" dirty="0"/>
              <a:t>'s cost reductions will primarily be driven by </a:t>
            </a:r>
            <a:r>
              <a:rPr lang="en-US" sz="1050" b="1" dirty="0"/>
              <a:t>technology advancements, increased productivity </a:t>
            </a:r>
            <a:r>
              <a:rPr lang="en-US" sz="1050" dirty="0"/>
              <a:t>in PEM and alkaline electrolyzers, and </a:t>
            </a:r>
            <a:r>
              <a:rPr lang="en-US" sz="1050" b="1" dirty="0"/>
              <a:t>greater capital investments in the sector</a:t>
            </a:r>
            <a:r>
              <a:rPr lang="en-US" sz="105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70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802A4C-7991-F17D-9D4E-C045E6C27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458CA6B-679E-28AE-C604-0B6F05A612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380336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2F7408-DC85-892C-30B0-83A13665E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34F65867-7DDD-C1F1-55F2-8A56CD94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80420"/>
            <a:ext cx="10515600" cy="2436792"/>
          </a:xfrm>
        </p:spPr>
        <p:txBody>
          <a:bodyPr vert="horz"/>
          <a:lstStyle/>
          <a:p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Green H</a:t>
            </a:r>
            <a:r>
              <a:rPr lang="en-US" sz="6000" baseline="-25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2</a:t>
            </a:r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b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</a:br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Industry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85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744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2">
            <a:extLst>
              <a:ext uri="{FF2B5EF4-FFF2-40B4-BE49-F238E27FC236}">
                <a16:creationId xmlns:a16="http://schemas.microsoft.com/office/drawing/2014/main" id="{31BC014C-A1B1-3C03-1BC8-B413142B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567191"/>
            <a:ext cx="3165987" cy="1151827"/>
          </a:xfrm>
        </p:spPr>
        <p:txBody>
          <a:bodyPr vert="horz" anchor="t"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Hydrogen sector industry trends:</a:t>
            </a:r>
            <a:br>
              <a:rPr lang="en-US" sz="2400" b="0" dirty="0">
                <a:solidFill>
                  <a:schemeClr val="bg1"/>
                </a:solidFill>
                <a:cs typeface="Arial"/>
              </a:rPr>
            </a:br>
            <a:r>
              <a:rPr lang="en-US" sz="2400" dirty="0">
                <a:solidFill>
                  <a:schemeClr val="bg1"/>
                </a:solidFill>
              </a:rPr>
              <a:t>Key points</a:t>
            </a:r>
            <a:endParaRPr lang="en-US" sz="2400" b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btfpBulletedList771181">
            <a:extLst>
              <a:ext uri="{FF2B5EF4-FFF2-40B4-BE49-F238E27FC236}">
                <a16:creationId xmlns:a16="http://schemas.microsoft.com/office/drawing/2014/main" id="{050A38C2-F67D-2AC8-7923-1B4D0029CA7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4178808" y="742315"/>
            <a:ext cx="7507224" cy="4550852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Global demand for green and blue H</a:t>
            </a:r>
            <a:r>
              <a:rPr lang="en-US" sz="1400" b="1" baseline="-25000" dirty="0"/>
              <a:t>2</a:t>
            </a:r>
            <a:r>
              <a:rPr lang="en-US" sz="1400" b="1" dirty="0"/>
              <a:t> is expected to grow substantially, </a:t>
            </a:r>
            <a:r>
              <a:rPr lang="en-US" sz="1400" dirty="0"/>
              <a:t>with estimates indicating an </a:t>
            </a:r>
            <a:r>
              <a:rPr lang="en-US" sz="1400" b="1" dirty="0"/>
              <a:t>increase from 125 million tonnes per annum in 2030 to 460 Mtpa by 2050</a:t>
            </a:r>
            <a:r>
              <a:rPr lang="en-US" sz="1400" dirty="0"/>
              <a:t>. This growth will be driven by both traditional industrial uses and emerging applications, particularly in commercial transport, which is projected to become the largest new demand driver by 2040.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 dirty="0"/>
              <a:t>By 2050, green H</a:t>
            </a:r>
            <a:r>
              <a:rPr lang="en-US" sz="1400" b="1" baseline="-25000" dirty="0"/>
              <a:t>2</a:t>
            </a:r>
            <a:r>
              <a:rPr lang="en-US" sz="1400" b="1" dirty="0"/>
              <a:t> is forecasted to dominate global hydrogen production</a:t>
            </a:r>
            <a:r>
              <a:rPr lang="en-US" sz="1400" dirty="0"/>
              <a:t>, accounting for 50 to 65% of the total supply. </a:t>
            </a:r>
          </a:p>
          <a:p>
            <a:pPr lvl="1"/>
            <a:r>
              <a:rPr lang="en-US" sz="1200" dirty="0"/>
              <a:t>Regional demand growth will initially be led by China and North America, while at the sector level, </a:t>
            </a:r>
            <a:r>
              <a:rPr lang="en-US" sz="1200" b="1" dirty="0"/>
              <a:t>industry will dominate with offtake agreements</a:t>
            </a:r>
            <a:r>
              <a:rPr lang="en-US" sz="1200" dirty="0"/>
              <a:t>, followed by transport, especially in long-haul shipping.</a:t>
            </a:r>
          </a:p>
          <a:p>
            <a:pPr lvl="1"/>
            <a:r>
              <a:rPr lang="en-US" sz="1200" b="1" dirty="0"/>
              <a:t>Green and blue H</a:t>
            </a:r>
            <a:r>
              <a:rPr lang="en-US" sz="1200" b="1" baseline="-25000" dirty="0"/>
              <a:t>2</a:t>
            </a:r>
            <a:r>
              <a:rPr lang="en-US" sz="1200" b="1" dirty="0"/>
              <a:t> trade is projected to expand fivefold between 2030 and 2050</a:t>
            </a:r>
            <a:r>
              <a:rPr lang="en-US" sz="1200" dirty="0"/>
              <a:t>, with North America emerging as the largest net exporter.</a:t>
            </a:r>
            <a:endParaRPr lang="en-US" sz="1200" b="1" dirty="0"/>
          </a:p>
          <a:p>
            <a:pPr lvl="1"/>
            <a:r>
              <a:rPr lang="en-US" sz="1200" dirty="0"/>
              <a:t>The US and Canada are expected to lead green and blue H</a:t>
            </a:r>
            <a:r>
              <a:rPr lang="en-US" sz="1200" baseline="-25000" dirty="0"/>
              <a:t>2</a:t>
            </a:r>
            <a:r>
              <a:rPr lang="en-US" sz="1200" dirty="0"/>
              <a:t> exports, supported by robust policy frameworks. </a:t>
            </a:r>
            <a:r>
              <a:rPr lang="en-US" sz="1200" b="1" dirty="0"/>
              <a:t>Long-distance transportation of H</a:t>
            </a:r>
            <a:r>
              <a:rPr lang="en-US" sz="1200" b="1" baseline="-25000" dirty="0"/>
              <a:t>2</a:t>
            </a:r>
            <a:r>
              <a:rPr lang="en-US" sz="1200" b="1" dirty="0"/>
              <a:t> will be driven by its use in end products like ammonia and synthetic kerosene</a:t>
            </a:r>
            <a:r>
              <a:rPr lang="en-US" sz="1200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 dirty="0"/>
              <a:t>Key players in the fossil fuel, energy, and utility sectors are recognizing H</a:t>
            </a:r>
            <a:r>
              <a:rPr lang="en-US" sz="1400" b="1" baseline="-25000" dirty="0"/>
              <a:t>2</a:t>
            </a:r>
            <a:r>
              <a:rPr lang="en-US" sz="1400" b="1" dirty="0"/>
              <a:t>’s potential as a critical energy carrier</a:t>
            </a:r>
            <a:r>
              <a:rPr lang="en-US" sz="1400" dirty="0"/>
              <a:t>. They are incorporating H</a:t>
            </a:r>
            <a:r>
              <a:rPr lang="en-US" sz="1400" baseline="-25000" dirty="0"/>
              <a:t>2</a:t>
            </a:r>
            <a:r>
              <a:rPr lang="en-US" sz="1400" dirty="0"/>
              <a:t> into their strategies, acquiring large-scale hydrogen assets, and increasing investments in green and blue hydrogen projects.</a:t>
            </a:r>
            <a:endParaRPr lang="en-US" sz="1400" b="1" dirty="0"/>
          </a:p>
        </p:txBody>
      </p:sp>
      <p:sp>
        <p:nvSpPr>
          <p:cNvPr id="3" name="btfpNotesBox111697">
            <a:extLst>
              <a:ext uri="{FF2B5EF4-FFF2-40B4-BE49-F238E27FC236}">
                <a16:creationId xmlns:a16="http://schemas.microsoft.com/office/drawing/2014/main" id="{37F977C8-6D74-8724-8654-4B8FF0C2E98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200" y="6509407"/>
            <a:ext cx="91440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13323F-AD6F-7C85-0BF1-E1ABC90330F1}"/>
              </a:ext>
            </a:extLst>
          </p:cNvPr>
          <p:cNvCxnSpPr>
            <a:cxnSpLocks/>
          </p:cNvCxnSpPr>
          <p:nvPr/>
        </p:nvCxnSpPr>
        <p:spPr bwMode="gray">
          <a:xfrm>
            <a:off x="4178808" y="1951445"/>
            <a:ext cx="750722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EAE937-107B-3634-5F9D-ED051D44C892}"/>
              </a:ext>
            </a:extLst>
          </p:cNvPr>
          <p:cNvCxnSpPr>
            <a:cxnSpLocks/>
          </p:cNvCxnSpPr>
          <p:nvPr/>
        </p:nvCxnSpPr>
        <p:spPr bwMode="gray">
          <a:xfrm>
            <a:off x="4178808" y="4368095"/>
            <a:ext cx="750722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9" y="805070"/>
            <a:ext cx="3465576" cy="5221224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5C3FE82D-379F-85A2-1E80-5AE4ABE347BA}"/>
              </a:ext>
            </a:extLst>
          </p:cNvPr>
          <p:cNvSpPr txBox="1">
            <a:spLocks/>
          </p:cNvSpPr>
          <p:nvPr/>
        </p:nvSpPr>
        <p:spPr>
          <a:xfrm>
            <a:off x="502982" y="4663881"/>
            <a:ext cx="3165987" cy="1154162"/>
          </a:xfrm>
          <a:prstGeom prst="rect">
            <a:avLst/>
          </a:prstGeom>
          <a:solidFill>
            <a:srgbClr val="9D9D9D">
              <a:alpha val="67059"/>
            </a:srgbClr>
          </a:solidFill>
        </p:spPr>
        <p:txBody>
          <a:bodyPr vert="horz" lIns="91440" tIns="0" rIns="91440" bIns="45720" rtlCol="0" anchor="b" anchorCtr="0">
            <a:spAutoFit/>
          </a:bodyPr>
          <a:lstStyle>
            <a:lvl1pPr algn="l" defTabSz="711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messages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Green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</a:t>
            </a:r>
            <a:endParaRPr lang="en-US" sz="2400" b="0" dirty="0">
              <a:solidFill>
                <a:srgbClr val="FFFFFF"/>
              </a:solidFill>
              <a:latin typeface="Arial"/>
            </a:endParaRP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chemeClr val="bg1"/>
                </a:solidFill>
              </a:rPr>
              <a:t>Industry Trends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46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4828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E66798-C3E4-8F28-61D0-F201C6C7B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54747"/>
              </p:ext>
            </p:extLst>
          </p:nvPr>
        </p:nvGraphicFramePr>
        <p:xfrm>
          <a:off x="330199" y="2018223"/>
          <a:ext cx="11531599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7834">
                  <a:extLst>
                    <a:ext uri="{9D8B030D-6E8A-4147-A177-3AD203B41FA5}">
                      <a16:colId xmlns:a16="http://schemas.microsoft.com/office/drawing/2014/main" val="2048993330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2334486246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1237574508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1275277883"/>
                    </a:ext>
                  </a:extLst>
                </a:gridCol>
              </a:tblGrid>
              <a:tr h="57168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</a:rPr>
                        <a:t>Industry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Refining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Heat and power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0907"/>
                  </a:ext>
                </a:extLst>
              </a:tr>
              <a:tr h="60471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66871"/>
                  </a:ext>
                </a:extLst>
              </a:tr>
              <a:tr h="115895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/>
                        <a:t>Role of H</a:t>
                      </a:r>
                      <a:r>
                        <a:rPr lang="en-US" sz="1200" b="1" baseline="-25000" dirty="0"/>
                        <a:t>2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is 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used as feedstock for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synthetic fuels 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(e.g., methanol) or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fertilizers 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(e.g., ammonia).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industries</a:t>
                      </a:r>
                      <a:r>
                        <a:rPr lang="en-US" sz="105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such as 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steel and cement aim</a:t>
                      </a:r>
                      <a:r>
                        <a:rPr lang="en-US" sz="105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adopt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050" b="1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</a:t>
                      </a:r>
                      <a:r>
                        <a:rPr lang="en-US" sz="105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decarbonize their production processes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The oil refining process uses 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for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hydrotreating and hydrocracking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, reducing</a:t>
                      </a:r>
                      <a:r>
                        <a:rPr lang="en-US" sz="1050" b="0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sulfur content of oil to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produce cleaner fuels</a:t>
                      </a:r>
                      <a:r>
                        <a:rPr lang="en-US" sz="105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like diesel and jet fuel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can generate electricity through fuel cells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or be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blended into gas turbines for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power generation in internal combustion engines and</a:t>
                      </a:r>
                      <a:r>
                        <a:rPr lang="en-US" sz="105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heating applications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752565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/>
                        <a:t>Current market dynamics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The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industry sector consumed 53 Mt of H</a:t>
                      </a:r>
                      <a:r>
                        <a:rPr lang="en-US" sz="1050" b="1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 in 2022,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with 60% used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for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ammonia production, 30% for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methanol production,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and 10% for iron and steel production.</a:t>
                      </a: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use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in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refining reached 41 Mt in 2022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, driven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to record levels by strong demand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in North America and the Middle East.</a:t>
                      </a: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As of 2023, 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accounted for only </a:t>
                      </a:r>
                      <a:r>
                        <a:rPr lang="en-US" sz="105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0.2% of the global electricity mix</a:t>
                      </a:r>
                      <a:r>
                        <a:rPr lang="en-US" sz="1050" b="0" kern="1200" baseline="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497942"/>
                  </a:ext>
                </a:extLst>
              </a:tr>
              <a:tr h="752565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/>
                        <a:t>Green H</a:t>
                      </a:r>
                      <a:r>
                        <a:rPr lang="en-US" sz="1200" b="1" baseline="-25000" dirty="0"/>
                        <a:t>2</a:t>
                      </a:r>
                      <a:r>
                        <a:rPr lang="en-US" sz="1200" b="1" dirty="0"/>
                        <a:t> adoption challenges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Cost reductions are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crucial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in the green 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sector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to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compete with low natural gas and grey H</a:t>
                      </a:r>
                      <a:r>
                        <a:rPr lang="en-US" sz="1050" b="1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 prices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Most 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used in refining is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produced on-site as a byproduct of catalytic reformers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or ethylene crackers, rather than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sourced externally.</a:t>
                      </a: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H</a:t>
                      </a:r>
                      <a:r>
                        <a:rPr lang="en-US" sz="1050" kern="1200" baseline="-250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 use in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</a:rPr>
                        <a:t>electricity generation faces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compatibility challenges</a:t>
                      </a:r>
                      <a:r>
                        <a:rPr lang="en-US" sz="105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b="0" kern="1200" baseline="0" dirty="0">
                          <a:solidFill>
                            <a:schemeClr val="dk1"/>
                          </a:solidFill>
                          <a:effectLst/>
                        </a:rPr>
                        <a:t>with existing</a:t>
                      </a:r>
                      <a:r>
                        <a:rPr lang="en-US" sz="105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050" b="1" kern="1200" dirty="0">
                          <a:solidFill>
                            <a:schemeClr val="dk1"/>
                          </a:solidFill>
                          <a:effectLst/>
                        </a:rPr>
                        <a:t>infrastructure and combustion systems</a:t>
                      </a:r>
                      <a:r>
                        <a:rPr lang="en-US" sz="1050" b="0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0666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H</a:t>
            </a:r>
            <a:r>
              <a:rPr lang="en-US" b="1" i="0" baseline="-2500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2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currently used primarily in industrial processes and petroleum refining, </a:t>
            </a:r>
            <a:r>
              <a:rPr lang="en-US" dirty="0">
                <a:solidFill>
                  <a:srgbClr val="0D0D0D"/>
                </a:solidFill>
                <a:highlight>
                  <a:srgbClr val="FFFFFF"/>
                </a:highlight>
              </a:rPr>
              <a:t>with limited application in 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heat and power sectors</a:t>
            </a:r>
            <a:endParaRPr lang="en-US" dirty="0"/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11171663" cy="318997"/>
            <a:chOff x="2054792" y="3705317"/>
            <a:chExt cx="1680271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680271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Large-scale use of grey H</a:t>
              </a:r>
              <a:r>
                <a:rPr lang="en-US" b="1" baseline="-25000" dirty="0">
                  <a:solidFill>
                    <a:srgbClr val="000000"/>
                  </a:solidFill>
                  <a:latin typeface="Arial"/>
                  <a:cs typeface="Arial"/>
                </a:rPr>
                <a:t>2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 in industry and refining, with some early green H</a:t>
              </a:r>
              <a:r>
                <a:rPr lang="en-US" b="1" baseline="-25000" dirty="0">
                  <a:solidFill>
                    <a:srgbClr val="000000"/>
                  </a:solidFill>
                  <a:latin typeface="Arial"/>
                  <a:cs typeface="Arial"/>
                </a:rPr>
                <a:t>2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 in heat and power</a:t>
              </a:r>
              <a:endParaRPr lang="en-US" b="1" i="0" dirty="0">
                <a:solidFill>
                  <a:srgbClr val="0000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4792" y="4024314"/>
              <a:ext cx="1375301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96568"/>
            <a:ext cx="9144001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EIA,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Hydrogen Explained </a:t>
            </a:r>
            <a:r>
              <a:rPr lang="en-US" sz="800" dirty="0">
                <a:solidFill>
                  <a:srgbClr val="000000"/>
                </a:solidFill>
              </a:rPr>
              <a:t>(2023); IEA,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Global Hydrogen Review 2023 </a:t>
            </a:r>
            <a:r>
              <a:rPr lang="en-US" sz="800" dirty="0">
                <a:solidFill>
                  <a:srgbClr val="000000"/>
                </a:solidFill>
              </a:rPr>
              <a:t>(2023); Methanol Institute,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Renewable Methanol</a:t>
            </a:r>
            <a:r>
              <a:rPr lang="en-US" sz="800" dirty="0">
                <a:solidFill>
                  <a:srgbClr val="000000"/>
                </a:solidFill>
              </a:rPr>
              <a:t>; Wood Mackenzie,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Low-carbon hydrogen demand in refining could reach 50 Mtpa by 2050 </a:t>
            </a:r>
            <a:r>
              <a:rPr lang="en-US" sz="800" dirty="0">
                <a:solidFill>
                  <a:srgbClr val="000000"/>
                </a:solidFill>
              </a:rPr>
              <a:t>(2022); Yara,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Green fertilizers: everything you need to know</a:t>
            </a:r>
            <a:endParaRPr lang="en-US" sz="8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Factory outline">
            <a:extLst>
              <a:ext uri="{FF2B5EF4-FFF2-40B4-BE49-F238E27FC236}">
                <a16:creationId xmlns:a16="http://schemas.microsoft.com/office/drawing/2014/main" id="{D45BCAD0-C8E0-B096-D1BA-800C5D4A655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09443" y="2600730"/>
            <a:ext cx="594360" cy="594360"/>
          </a:xfrm>
          <a:prstGeom prst="rect">
            <a:avLst/>
          </a:prstGeom>
        </p:spPr>
      </p:pic>
      <p:pic>
        <p:nvPicPr>
          <p:cNvPr id="12" name="Graphic 11" descr="Fuel outline">
            <a:extLst>
              <a:ext uri="{FF2B5EF4-FFF2-40B4-BE49-F238E27FC236}">
                <a16:creationId xmlns:a16="http://schemas.microsoft.com/office/drawing/2014/main" id="{D4BBBAB7-FAA1-A99F-C9B9-2ABEE040AFA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71923" y="2600730"/>
            <a:ext cx="594360" cy="594360"/>
          </a:xfrm>
          <a:prstGeom prst="rect">
            <a:avLst/>
          </a:prstGeom>
        </p:spPr>
      </p:pic>
      <p:pic>
        <p:nvPicPr>
          <p:cNvPr id="13" name="Graphic 12" descr="Electric Tower outline">
            <a:extLst>
              <a:ext uri="{FF2B5EF4-FFF2-40B4-BE49-F238E27FC236}">
                <a16:creationId xmlns:a16="http://schemas.microsoft.com/office/drawing/2014/main" id="{E0FD4CFC-8357-9F22-C257-5891E21A0C7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128448" y="2637307"/>
            <a:ext cx="521207" cy="521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7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7942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>
                <a:solidFill>
                  <a:srgbClr val="0D0D0D"/>
                </a:solidFill>
                <a:highlight>
                  <a:srgbClr val="FFFFFF"/>
                </a:highlight>
              </a:rPr>
              <a:t>W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hile commercial transport </a:t>
            </a:r>
            <a:r>
              <a:rPr lang="en-US" dirty="0">
                <a:solidFill>
                  <a:srgbClr val="0D0D0D"/>
                </a:solidFill>
                <a:highlight>
                  <a:srgbClr val="FFFFFF"/>
                </a:highlight>
              </a:rPr>
              <a:t>applications remain limited today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, they are expected to play a bigger role in the future</a:t>
            </a:r>
            <a:endParaRPr lang="en-US" dirty="0"/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7" y="1552666"/>
            <a:ext cx="10577513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Green H</a:t>
              </a:r>
              <a:r>
                <a:rPr lang="en-US" b="1" i="0" baseline="-2500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2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is expected to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play a key role in 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decarbonizing the commercial transport sector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023580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073457"/>
            <a:ext cx="9144001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Airbus,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ZEROe</a:t>
            </a:r>
            <a:r>
              <a:rPr lang="en-US" sz="800" dirty="0">
                <a:solidFill>
                  <a:srgbClr val="000000"/>
                </a:solidFill>
              </a:rPr>
              <a:t>; CSIS,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Hydrogen: The Key to Decarbonizing the Global Shipping Industry? </a:t>
            </a:r>
            <a:r>
              <a:rPr lang="en-US" sz="800" dirty="0">
                <a:solidFill>
                  <a:srgbClr val="000000"/>
                </a:solidFill>
              </a:rPr>
              <a:t>(2021); DNV,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Maritime decarbonization efforts propelled as orders for alternative-fueled vessels grow </a:t>
            </a:r>
            <a:r>
              <a:rPr lang="en-US" sz="800" dirty="0">
                <a:solidFill>
                  <a:srgbClr val="000000"/>
                </a:solidFill>
              </a:rPr>
              <a:t>(2024); European Maritime Safety Agency,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Potential of hydrogen as a fuel for shipping</a:t>
            </a:r>
            <a:r>
              <a:rPr lang="en-US" sz="800" dirty="0">
                <a:solidFill>
                  <a:srgbClr val="000000"/>
                </a:solidFill>
              </a:rPr>
              <a:t> (2023); Global Maritime Forum,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Ammonia as a shipping fuel </a:t>
            </a:r>
            <a:r>
              <a:rPr lang="en-US" sz="800" dirty="0">
                <a:solidFill>
                  <a:srgbClr val="000000"/>
                </a:solidFill>
              </a:rPr>
              <a:t>(2023); IEA,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Global Hydrogen Review 2023 </a:t>
            </a:r>
            <a:r>
              <a:rPr lang="en-US" sz="800" dirty="0">
                <a:solidFill>
                  <a:srgbClr val="000000"/>
                </a:solidFill>
              </a:rPr>
              <a:t>(2023); International Air Transport Association,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Liquid hydrogen as a potential low-carbon fuel for aviation</a:t>
            </a:r>
            <a:r>
              <a:rPr lang="en-US" sz="800" dirty="0">
                <a:solidFill>
                  <a:srgbClr val="000000"/>
                </a:solidFill>
              </a:rPr>
              <a:t>; Rolls Royce,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Rolls Royce and easyJet set new world first </a:t>
            </a:r>
            <a:r>
              <a:rPr lang="en-US" sz="800" dirty="0">
                <a:solidFill>
                  <a:srgbClr val="000000"/>
                </a:solidFill>
              </a:rPr>
              <a:t>(2022)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9AA005D1-5E10-1A53-CD2B-60BCD058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6318250" y="2324100"/>
            <a:ext cx="2535238" cy="863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E0443C-79AB-D62C-E552-EA108B828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69785"/>
              </p:ext>
            </p:extLst>
          </p:nvPr>
        </p:nvGraphicFramePr>
        <p:xfrm>
          <a:off x="330200" y="1994685"/>
          <a:ext cx="11531599" cy="3985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7834">
                  <a:extLst>
                    <a:ext uri="{9D8B030D-6E8A-4147-A177-3AD203B41FA5}">
                      <a16:colId xmlns:a16="http://schemas.microsoft.com/office/drawing/2014/main" val="2048993330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2334486246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1237574508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1275277883"/>
                    </a:ext>
                  </a:extLst>
                </a:gridCol>
              </a:tblGrid>
              <a:tr h="5586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</a:rPr>
                        <a:t>Road transport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Shipping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Aviation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0907"/>
                  </a:ext>
                </a:extLst>
              </a:tr>
              <a:tr h="59092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66871"/>
                  </a:ext>
                </a:extLst>
              </a:tr>
              <a:tr h="909159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/>
                        <a:t>Role of hydrogen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dirty="0"/>
                        <a:t>H</a:t>
                      </a:r>
                      <a:r>
                        <a:rPr lang="en-US" sz="1050" baseline="-25000" dirty="0"/>
                        <a:t>2</a:t>
                      </a:r>
                      <a:r>
                        <a:rPr lang="en-US" sz="1050" dirty="0"/>
                        <a:t> fuel cell electric vehicles (FCEVs) provide </a:t>
                      </a:r>
                      <a:r>
                        <a:rPr lang="en-US" sz="1050" b="1" dirty="0"/>
                        <a:t>faster refueling, longer ranges,</a:t>
                      </a:r>
                      <a:r>
                        <a:rPr lang="en-US" sz="1050" b="1" baseline="0" dirty="0"/>
                        <a:t> </a:t>
                      </a:r>
                      <a:r>
                        <a:rPr lang="en-US" sz="1050" b="1" dirty="0"/>
                        <a:t>and lighter fuel weight </a:t>
                      </a:r>
                      <a:r>
                        <a:rPr lang="en-US" sz="1050" b="0" dirty="0"/>
                        <a:t>compared to electric vehicles.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dirty="0"/>
                        <a:t>H</a:t>
                      </a:r>
                      <a:r>
                        <a:rPr lang="en-US" sz="1050" baseline="-25000" dirty="0"/>
                        <a:t>2</a:t>
                      </a:r>
                      <a:r>
                        <a:rPr lang="en-US" sz="1050" dirty="0"/>
                        <a:t> </a:t>
                      </a:r>
                      <a:r>
                        <a:rPr lang="en-US" sz="1050" b="1" dirty="0"/>
                        <a:t>can power vessels either directly </a:t>
                      </a:r>
                      <a:r>
                        <a:rPr lang="en-US" sz="1050" dirty="0"/>
                        <a:t>as liquid hydrogen </a:t>
                      </a:r>
                      <a:r>
                        <a:rPr lang="en-US" sz="1050" b="1" dirty="0"/>
                        <a:t>or through</a:t>
                      </a:r>
                      <a:r>
                        <a:rPr lang="en-US" sz="1050" b="1" baseline="0" dirty="0"/>
                        <a:t> </a:t>
                      </a:r>
                      <a:r>
                        <a:rPr lang="en-US" sz="1050" b="1" dirty="0"/>
                        <a:t>synthetic fuels</a:t>
                      </a:r>
                      <a:r>
                        <a:rPr lang="en-US" sz="1050" b="0" baseline="0" dirty="0"/>
                        <a:t> like </a:t>
                      </a:r>
                      <a:r>
                        <a:rPr lang="en-US" sz="1050" dirty="0"/>
                        <a:t>ammonia</a:t>
                      </a:r>
                      <a:r>
                        <a:rPr lang="en-US" sz="1050" baseline="0" dirty="0"/>
                        <a:t> and </a:t>
                      </a:r>
                      <a:r>
                        <a:rPr lang="en-US" sz="1050" dirty="0"/>
                        <a:t>methanol.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b="1" dirty="0"/>
                        <a:t>H</a:t>
                      </a:r>
                      <a:r>
                        <a:rPr lang="en-US" sz="1050" b="1" baseline="-25000" dirty="0"/>
                        <a:t>2</a:t>
                      </a:r>
                      <a:r>
                        <a:rPr lang="en-US" sz="1050" b="1" dirty="0"/>
                        <a:t> fuel cells </a:t>
                      </a:r>
                      <a:r>
                        <a:rPr lang="en-US" sz="1050" dirty="0"/>
                        <a:t>could power planes for short-haul flights.</a:t>
                      </a:r>
                    </a:p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b="1" dirty="0"/>
                        <a:t>H</a:t>
                      </a:r>
                      <a:r>
                        <a:rPr lang="en-US" sz="1050" b="1" baseline="-25000" dirty="0"/>
                        <a:t>2</a:t>
                      </a:r>
                      <a:r>
                        <a:rPr lang="en-US" sz="1050" b="1" dirty="0"/>
                        <a:t>-based sustainable aviation fuel </a:t>
                      </a:r>
                      <a:br>
                        <a:rPr lang="en-US" sz="1050" b="1" dirty="0"/>
                      </a:br>
                      <a:r>
                        <a:rPr lang="en-US" sz="1050" b="1" dirty="0"/>
                        <a:t>(H</a:t>
                      </a:r>
                      <a:r>
                        <a:rPr lang="en-US" sz="1050" b="1" baseline="-25000" dirty="0"/>
                        <a:t>2</a:t>
                      </a:r>
                      <a:r>
                        <a:rPr lang="en-US" sz="1050" b="1" dirty="0"/>
                        <a:t>-SAF) </a:t>
                      </a:r>
                      <a:r>
                        <a:rPr lang="en-US" sz="1050" dirty="0"/>
                        <a:t>has the potential to replace traditional jet fuel.</a:t>
                      </a:r>
                      <a:endParaRPr lang="en-US" sz="1050" b="1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75763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/>
                        <a:t>Current market dynamics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dirty="0"/>
                        <a:t>In 2023, </a:t>
                      </a:r>
                      <a:r>
                        <a:rPr lang="en-US" sz="1050" b="1" dirty="0"/>
                        <a:t>China represented 95% of FCEV trucks globally</a:t>
                      </a:r>
                      <a:r>
                        <a:rPr lang="en-US" sz="1050" b="0" dirty="0"/>
                        <a:t>,</a:t>
                      </a:r>
                      <a:r>
                        <a:rPr lang="en-US" sz="1050" b="0" baseline="0" dirty="0"/>
                        <a:t> while</a:t>
                      </a:r>
                      <a:r>
                        <a:rPr lang="en-US" sz="1050" b="0" dirty="0"/>
                        <a:t> </a:t>
                      </a:r>
                      <a:r>
                        <a:rPr lang="en-US" sz="1050" dirty="0"/>
                        <a:t>South Korea accounted for 50% of private FCEV cars.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b="0" dirty="0"/>
                        <a:t>In 2023, the </a:t>
                      </a:r>
                      <a:r>
                        <a:rPr lang="en-US" sz="1050" b="1" dirty="0"/>
                        <a:t>global shipping industry ordered 298 vessels </a:t>
                      </a:r>
                      <a:r>
                        <a:rPr lang="en-US" sz="1050" b="0" dirty="0"/>
                        <a:t>designed to operate on alternative fuels,</a:t>
                      </a:r>
                      <a:r>
                        <a:rPr lang="en-US" sz="1050" b="0" baseline="0" dirty="0"/>
                        <a:t> including </a:t>
                      </a:r>
                      <a:r>
                        <a:rPr lang="en-US" sz="1050" b="0" dirty="0"/>
                        <a:t>138 on methanol, 11 on ammonia, and five on H</a:t>
                      </a:r>
                      <a:r>
                        <a:rPr lang="en-US" sz="1050" b="0" baseline="-25000" dirty="0"/>
                        <a:t>2.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b="0" dirty="0"/>
                        <a:t>In 2022, Rolls Royce and easyJet successfully ran an aircraft engine on H</a:t>
                      </a:r>
                      <a:r>
                        <a:rPr lang="en-US" sz="1050" b="0" baseline="-25000" dirty="0"/>
                        <a:t>2..</a:t>
                      </a:r>
                    </a:p>
                    <a:p>
                      <a:pPr marL="177800" lvl="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b="1" dirty="0"/>
                        <a:t>Airbus plans to introduce a H</a:t>
                      </a:r>
                      <a:r>
                        <a:rPr lang="en-US" sz="1050" b="1" baseline="-25000" dirty="0"/>
                        <a:t>2</a:t>
                      </a:r>
                      <a:r>
                        <a:rPr lang="en-US" sz="1050" b="1" dirty="0"/>
                        <a:t>-powered aircraft to market by 2035</a:t>
                      </a:r>
                      <a:r>
                        <a:rPr lang="en-US" sz="1050" b="0" dirty="0"/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497942"/>
                  </a:ext>
                </a:extLst>
              </a:tr>
              <a:tr h="1060685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/>
                        <a:t>Green hydrogen adoption challenge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dirty="0"/>
                        <a:t>FCEVs face </a:t>
                      </a:r>
                      <a:r>
                        <a:rPr lang="en-US" sz="1050" b="1" dirty="0"/>
                        <a:t>limitations due to insufficient fueling infrastructure </a:t>
                      </a:r>
                      <a:r>
                        <a:rPr lang="en-US" sz="1050" dirty="0"/>
                        <a:t>and </a:t>
                      </a:r>
                      <a:r>
                        <a:rPr lang="en-US" sz="1050" b="1" dirty="0"/>
                        <a:t>competition with battery electric vehicles</a:t>
                      </a:r>
                      <a:r>
                        <a:rPr lang="en-US" sz="1050" dirty="0"/>
                        <a:t> for market share.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dirty="0"/>
                        <a:t>H</a:t>
                      </a:r>
                      <a:r>
                        <a:rPr lang="en-US" sz="1050" baseline="-25000" dirty="0"/>
                        <a:t>2</a:t>
                      </a:r>
                      <a:r>
                        <a:rPr lang="en-US" sz="1050" b="0" dirty="0"/>
                        <a:t>’s</a:t>
                      </a:r>
                      <a:r>
                        <a:rPr lang="en-US" sz="1050" dirty="0"/>
                        <a:t> </a:t>
                      </a:r>
                      <a:r>
                        <a:rPr lang="en-US" sz="1050" b="1" dirty="0"/>
                        <a:t>lower energy density </a:t>
                      </a:r>
                      <a:r>
                        <a:rPr lang="en-US" sz="1050" b="0" dirty="0"/>
                        <a:t>compared</a:t>
                      </a:r>
                      <a:r>
                        <a:rPr lang="en-US" sz="1050" b="0" baseline="0" dirty="0"/>
                        <a:t> to alternative marine fuels </a:t>
                      </a:r>
                      <a:r>
                        <a:rPr lang="en-US" sz="1050" b="1" dirty="0"/>
                        <a:t>makes transport on ships more challenging, necessitating carriers </a:t>
                      </a:r>
                      <a:r>
                        <a:rPr lang="en-US" sz="1050" dirty="0"/>
                        <a:t>like ammonia or liquid hydrogen.</a:t>
                      </a:r>
                      <a:endParaRPr lang="en-US" sz="1050" b="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dirty="0"/>
                        <a:t>The</a:t>
                      </a:r>
                      <a:r>
                        <a:rPr lang="en-US" sz="1050" baseline="0" dirty="0"/>
                        <a:t> m</a:t>
                      </a:r>
                      <a:r>
                        <a:rPr lang="en-US" sz="1050" dirty="0"/>
                        <a:t>ain challenge </a:t>
                      </a:r>
                      <a:r>
                        <a:rPr lang="en-US" sz="1050" b="0" dirty="0"/>
                        <a:t>for </a:t>
                      </a:r>
                      <a:r>
                        <a:rPr lang="en-US" sz="1050" b="1" dirty="0"/>
                        <a:t>H</a:t>
                      </a:r>
                      <a:r>
                        <a:rPr lang="en-US" sz="1050" b="1" baseline="-25000" dirty="0"/>
                        <a:t>2</a:t>
                      </a:r>
                      <a:r>
                        <a:rPr lang="en-US" sz="1050" b="1" dirty="0"/>
                        <a:t>-SAF </a:t>
                      </a:r>
                      <a:r>
                        <a:rPr lang="en-US" sz="1050" b="0" dirty="0"/>
                        <a:t>is its high cost.</a:t>
                      </a:r>
                      <a:endParaRPr lang="en-US" sz="1050" b="1" dirty="0"/>
                    </a:p>
                    <a:p>
                      <a:pPr marL="177800" indent="-17780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1050" dirty="0"/>
                        <a:t>Sustainable aviation fuel is an </a:t>
                      </a:r>
                      <a:r>
                        <a:rPr lang="en-US" sz="1050" b="1" dirty="0"/>
                        <a:t>existing drop-in fuel for aircrafts, requiring</a:t>
                      </a:r>
                      <a:r>
                        <a:rPr lang="en-US" sz="1050" b="1" baseline="0" dirty="0"/>
                        <a:t> no </a:t>
                      </a:r>
                      <a:r>
                        <a:rPr lang="en-US" sz="1050" b="1" dirty="0"/>
                        <a:t>retrofitting </a:t>
                      </a:r>
                      <a:r>
                        <a:rPr lang="en-US" sz="1050" dirty="0"/>
                        <a:t>of aircrafts or infrastructure.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06660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DAD34334-6C69-176B-704D-F1D35F801D88}"/>
              </a:ext>
            </a:extLst>
          </p:cNvPr>
          <p:cNvGrpSpPr/>
          <p:nvPr/>
        </p:nvGrpSpPr>
        <p:grpSpPr>
          <a:xfrm>
            <a:off x="3789321" y="2527658"/>
            <a:ext cx="6830448" cy="607918"/>
            <a:chOff x="3863752" y="2623354"/>
            <a:chExt cx="6830448" cy="607918"/>
          </a:xfrm>
        </p:grpSpPr>
        <p:pic>
          <p:nvPicPr>
            <p:cNvPr id="10" name="Graphic 9" descr="Truck outline">
              <a:extLst>
                <a:ext uri="{FF2B5EF4-FFF2-40B4-BE49-F238E27FC236}">
                  <a16:creationId xmlns:a16="http://schemas.microsoft.com/office/drawing/2014/main" id="{AA162EB9-BDCB-4266-A940-25964E691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3752" y="2636912"/>
              <a:ext cx="594360" cy="594360"/>
            </a:xfrm>
            <a:prstGeom prst="rect">
              <a:avLst/>
            </a:prstGeom>
          </p:spPr>
        </p:pic>
        <p:pic>
          <p:nvPicPr>
            <p:cNvPr id="11" name="Graphic 10" descr="Freight outline">
              <a:extLst>
                <a:ext uri="{FF2B5EF4-FFF2-40B4-BE49-F238E27FC236}">
                  <a16:creationId xmlns:a16="http://schemas.microsoft.com/office/drawing/2014/main" id="{734459C2-9377-DC76-7A6A-A2DA6FB7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39530" y="2623354"/>
              <a:ext cx="594360" cy="594360"/>
            </a:xfrm>
            <a:prstGeom prst="rect">
              <a:avLst/>
            </a:prstGeom>
          </p:spPr>
        </p:pic>
        <p:pic>
          <p:nvPicPr>
            <p:cNvPr id="15" name="Graphic 14" descr="Airplane outline">
              <a:extLst>
                <a:ext uri="{FF2B5EF4-FFF2-40B4-BE49-F238E27FC236}">
                  <a16:creationId xmlns:a16="http://schemas.microsoft.com/office/drawing/2014/main" id="{7FD6DE9A-91C1-692E-90F2-9F7B85B2D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136416" y="2659930"/>
              <a:ext cx="557784" cy="55778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1781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675B3B6-84FF-4C38-7358-D41D39B1DC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040997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75B3B6-84FF-4C38-7358-D41D39B1DC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F2E9D167-5414-6B1D-1A37-EEE70F6F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80420"/>
            <a:ext cx="10515600" cy="2436792"/>
          </a:xfrm>
        </p:spPr>
        <p:txBody>
          <a:bodyPr vert="horz"/>
          <a:lstStyle/>
          <a:p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H</a:t>
            </a:r>
            <a:r>
              <a:rPr lang="en-US" sz="6000" baseline="-25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2</a:t>
            </a:r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Sector </a:t>
            </a:r>
            <a:r>
              <a:rPr lang="en-US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O</a:t>
            </a:r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C2D5-9269-4E02-81BA-E3B602D14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F0C504E-B353-1373-4581-300517F43B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9050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0" imgW="592" imgH="591" progId="TCLayout.ActiveDocument.1">
                  <p:embed/>
                </p:oleObj>
              </mc:Choice>
              <mc:Fallback>
                <p:oleObj name="think-cell Slide" r:id="rId60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F0C504E-B353-1373-4581-300517F43B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9385D60B-6538-A057-45D5-7CD989CA25F7}"/>
              </a:ext>
            </a:extLst>
          </p:cNvPr>
          <p:cNvSpPr/>
          <p:nvPr/>
        </p:nvSpPr>
        <p:spPr bwMode="gray">
          <a:xfrm>
            <a:off x="755948" y="2039937"/>
            <a:ext cx="2196258" cy="235902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D96596-9127-7596-E636-A0500D77A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Under IEA’s full decarbonization scenario, demand for green and blue H</a:t>
            </a:r>
            <a:r>
              <a:rPr lang="en-US" baseline="-25000" dirty="0"/>
              <a:t>2</a:t>
            </a:r>
            <a:r>
              <a:rPr lang="en-US" dirty="0"/>
              <a:t> is expected to increase to ~400 Mt by 2050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6855EAE-434E-CD71-1686-78521FAD9CF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4B22DD95-FDAC-49A0-D6B1-C206FC2E781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Projected demand for green and blue hydrogen by sector (Mtpa)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6E81EABE-8712-D002-35EA-957508A674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9302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D64EF038-E510-87A2-8FC4-38BA715D4CB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401638" y="6268130"/>
            <a:ext cx="91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Note: Demand scenarios differ a lot; demand numbers derived from IEA’s net-zero scenario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IEA, </a:t>
            </a:r>
            <a:r>
              <a:rPr lang="en-US" sz="800" dirty="0">
                <a:solidFill>
                  <a:srgbClr val="000000"/>
                </a:solidFill>
                <a:hlinkClick r:id="rId62"/>
              </a:rPr>
              <a:t>Net-zero scenario hydrogen outlook </a:t>
            </a:r>
            <a:r>
              <a:rPr lang="en-US" sz="800" dirty="0"/>
              <a:t>(2023)</a:t>
            </a:r>
            <a:r>
              <a:rPr lang="en-US" sz="800" dirty="0">
                <a:solidFill>
                  <a:srgbClr val="000000"/>
                </a:solidFill>
                <a:cs typeface="Arial"/>
              </a:rPr>
              <a:t>; </a:t>
            </a:r>
            <a:r>
              <a:rPr lang="en-US" sz="800" dirty="0">
                <a:solidFill>
                  <a:srgbClr val="000000"/>
                </a:solidFill>
              </a:rPr>
              <a:t>McKinsey, </a:t>
            </a:r>
            <a:r>
              <a:rPr lang="en-US" sz="800" b="0" i="0" dirty="0">
                <a:solidFill>
                  <a:srgbClr val="333333"/>
                </a:solidFill>
                <a:effectLst/>
                <a:hlinkClick r:id="rId63"/>
              </a:rPr>
              <a:t>Global Energy Perspective 2023: Hydrogen outlook </a:t>
            </a:r>
            <a:r>
              <a:rPr lang="en-US" sz="800" b="0" i="0" dirty="0">
                <a:solidFill>
                  <a:srgbClr val="333333"/>
                </a:solidFill>
                <a:effectLst/>
              </a:rPr>
              <a:t>(2024)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4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5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6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B3032-9BA3-8715-89AE-9D01A86060CC}"/>
              </a:ext>
            </a:extLst>
          </p:cNvPr>
          <p:cNvSpPr txBox="1"/>
          <p:nvPr/>
        </p:nvSpPr>
        <p:spPr bwMode="gray">
          <a:xfrm>
            <a:off x="9083676" y="1573284"/>
            <a:ext cx="2775179" cy="4349909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/>
              <a:t>Green and blue H</a:t>
            </a:r>
            <a:r>
              <a:rPr lang="en-US" sz="1050" b="1" baseline="-25000" dirty="0"/>
              <a:t>2 </a:t>
            </a:r>
            <a:r>
              <a:rPr lang="en-US" sz="1050" dirty="0"/>
              <a:t>adoption across existing and emerging applications could </a:t>
            </a:r>
            <a:r>
              <a:rPr lang="en-US" sz="1050" b="1" dirty="0"/>
              <a:t>drive H</a:t>
            </a:r>
            <a:r>
              <a:rPr lang="en-US" sz="1050" b="1" baseline="-25000" dirty="0"/>
              <a:t>2</a:t>
            </a:r>
            <a:r>
              <a:rPr lang="en-US" sz="1050" b="1" dirty="0"/>
              <a:t> demand to ~240 Mt by 2030 and ~390 Mt by 2050</a:t>
            </a:r>
            <a:r>
              <a:rPr lang="en-US" sz="1050" dirty="0"/>
              <a:t>, compared to less than 1 Mt in 2023.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/>
              <a:t>The transport sector will be the main driver</a:t>
            </a:r>
            <a:r>
              <a:rPr lang="en-US" sz="1050" dirty="0"/>
              <a:t> of demand, accounting for ~34% in 2040 (across aviation, marine, and road transport) and ~46% of total demand in 2050.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/>
              <a:t>Industry</a:t>
            </a:r>
            <a:r>
              <a:rPr lang="en-US" sz="1050" dirty="0"/>
              <a:t> (including chemicals and iron and steel) </a:t>
            </a:r>
            <a:r>
              <a:rPr lang="en-US" sz="1050" b="1" dirty="0"/>
              <a:t>and power generation </a:t>
            </a:r>
            <a:r>
              <a:rPr lang="en-US" sz="1050" dirty="0"/>
              <a:t>will also be significant contributors to demand.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Industry demand will be driven by both conventional uses (replacing grey H</a:t>
            </a:r>
            <a:r>
              <a:rPr lang="en-US" sz="850" baseline="-25000" dirty="0"/>
              <a:t>2</a:t>
            </a:r>
            <a:r>
              <a:rPr lang="en-US" sz="850" dirty="0"/>
              <a:t> with green and blue H</a:t>
            </a:r>
            <a:r>
              <a:rPr lang="en-US" sz="850" baseline="-25000" dirty="0"/>
              <a:t>2</a:t>
            </a:r>
            <a:r>
              <a:rPr lang="en-US" sz="850" dirty="0"/>
              <a:t>) and new applications.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/>
              <a:t>Oil refining will continue to have relatively low demand </a:t>
            </a:r>
            <a:r>
              <a:rPr lang="en-US" sz="1050" dirty="0"/>
              <a:t>for green and blue H</a:t>
            </a:r>
            <a:r>
              <a:rPr lang="en-US" sz="1050" baseline="-25000" dirty="0"/>
              <a:t>2</a:t>
            </a:r>
            <a:r>
              <a:rPr lang="en-US" sz="1050" b="1" dirty="0"/>
              <a:t>, </a:t>
            </a:r>
            <a:r>
              <a:rPr lang="en-US" sz="1050" dirty="0"/>
              <a:t>as grey H</a:t>
            </a:r>
            <a:r>
              <a:rPr lang="en-US" sz="1050" baseline="-25000" dirty="0"/>
              <a:t>2</a:t>
            </a:r>
            <a:r>
              <a:rPr lang="en-US" sz="1050" dirty="0"/>
              <a:t> is a byproduct of refining and unlikely to be replaced by green or blue H</a:t>
            </a:r>
            <a:r>
              <a:rPr lang="en-US" sz="1050" baseline="-25000" dirty="0"/>
              <a:t>2</a:t>
            </a:r>
            <a:r>
              <a:rPr lang="en-US" sz="1050" dirty="0"/>
              <a:t> in the near term.</a:t>
            </a:r>
            <a:endParaRPr lang="en-US" sz="1050" baseline="-25000" dirty="0"/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C570190-D2A4-B5FB-84C8-C6EF43917F21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755650" y="2171700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746CC96-A85B-3D72-2E4C-F3A7878715F5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755650" y="5376863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F63CA04-D857-4C0E-CA5A-F06BA9B8AA83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755650" y="3544888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43F9216-743A-293F-788D-DFBBCCB14DCE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755650" y="4918075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F9F555F4-A43F-8DD9-D96F-508A1A3301D0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755650" y="2628900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2041571B-B2BD-C224-B4B8-4506DD1B9D49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755650" y="4460875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255DD276-633E-B4F2-81E2-8B1A62908D3B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755650" y="3087688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034F4AB-B81D-5438-1CD8-CA440DAF90DD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755650" y="4003675"/>
            <a:ext cx="8097838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6" name="Chart 75"/>
          <p:cNvGraphicFramePr/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337008098"/>
              </p:ext>
            </p:extLst>
          </p:nvPr>
        </p:nvGraphicFramePr>
        <p:xfrm>
          <a:off x="673100" y="2089150"/>
          <a:ext cx="8262938" cy="382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7"/>
          </a:graphicData>
        </a:graphic>
      </p:graphicFrame>
      <p:sp>
        <p:nvSpPr>
          <p:cNvPr id="132" name="Text Placeholder 10">
            <a:extLst>
              <a:ext uri="{FF2B5EF4-FFF2-40B4-BE49-F238E27FC236}">
                <a16:creationId xmlns:a16="http://schemas.microsoft.com/office/drawing/2014/main" id="{8031C247-4285-A32B-6D7D-5B638CE3B6F8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485776" y="5286375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0ABA595-14C4-432A-853E-3A236AF09299}" type="datetime'''''5''''''''''''''''''''''''''''''''''''''0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50</a:t>
            </a:fld>
            <a:endParaRPr lang="en-US" sz="1200" dirty="0"/>
          </a:p>
        </p:txBody>
      </p:sp>
      <p:sp>
        <p:nvSpPr>
          <p:cNvPr id="133" name="Text Placeholder 10">
            <a:extLst>
              <a:ext uri="{FF2B5EF4-FFF2-40B4-BE49-F238E27FC236}">
                <a16:creationId xmlns:a16="http://schemas.microsoft.com/office/drawing/2014/main" id="{DB7E00E6-A074-06FA-E0E5-82348E171BE0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401638" y="4827588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B0BAE24-0748-4270-9606-EE667D490202}" type="datetime'''''''''1''''0''''''''''''''0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</a:t>
            </a:fld>
            <a:endParaRPr lang="en-US" sz="1200" dirty="0"/>
          </a:p>
        </p:txBody>
      </p:sp>
      <p:sp>
        <p:nvSpPr>
          <p:cNvPr id="134" name="Text Placeholder 10">
            <a:extLst>
              <a:ext uri="{FF2B5EF4-FFF2-40B4-BE49-F238E27FC236}">
                <a16:creationId xmlns:a16="http://schemas.microsoft.com/office/drawing/2014/main" id="{E0874845-AE3A-5E76-8D0B-228547B4C7B1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401638" y="4370388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034333F-B536-4DCE-8766-D6A9B098464E}" type="datetime'''''''''1''''''''''''''''''''''''5''0''''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150</a:t>
            </a:fld>
            <a:endParaRPr lang="en-US" sz="1200" dirty="0"/>
          </a:p>
        </p:txBody>
      </p:sp>
      <p:sp>
        <p:nvSpPr>
          <p:cNvPr id="135" name="Text Placeholder 10">
            <a:extLst>
              <a:ext uri="{FF2B5EF4-FFF2-40B4-BE49-F238E27FC236}">
                <a16:creationId xmlns:a16="http://schemas.microsoft.com/office/drawing/2014/main" id="{01FCF833-51F0-1ABF-4CDA-845A95EC58AA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401638" y="3913188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C7254C7-F9AF-4022-AF97-96607D333523}" type="datetime'2''''''''''''''''''0''''''''''''''''''''''''''''0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200</a:t>
            </a:fld>
            <a:endParaRPr lang="en-US" sz="1200" dirty="0"/>
          </a:p>
        </p:txBody>
      </p:sp>
      <p:sp>
        <p:nvSpPr>
          <p:cNvPr id="136" name="Text Placeholder 10">
            <a:extLst>
              <a:ext uri="{FF2B5EF4-FFF2-40B4-BE49-F238E27FC236}">
                <a16:creationId xmlns:a16="http://schemas.microsoft.com/office/drawing/2014/main" id="{2740DF11-211E-0990-43F8-D7C72C863C35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401638" y="34544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D910944-8B2F-41F8-B1BE-3EBECF81F311}" type="datetime'''''''''''''''''''''''''''''''''''25''''''0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250</a:t>
            </a:fld>
            <a:endParaRPr lang="en-US" sz="1200" dirty="0"/>
          </a:p>
        </p:txBody>
      </p:sp>
      <p:sp>
        <p:nvSpPr>
          <p:cNvPr id="137" name="Text Placeholder 10">
            <a:extLst>
              <a:ext uri="{FF2B5EF4-FFF2-40B4-BE49-F238E27FC236}">
                <a16:creationId xmlns:a16="http://schemas.microsoft.com/office/drawing/2014/main" id="{8E9C9CBA-68CC-E232-A0FB-E9956257B6B9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401638" y="29972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274728A-7CA0-471D-901B-2C7C2A0A9870}" type="datetime'''''''''3''''''''''0''0''''''''''''''''''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300</a:t>
            </a:fld>
            <a:endParaRPr lang="en-US" sz="1200" dirty="0"/>
          </a:p>
        </p:txBody>
      </p:sp>
      <p:sp>
        <p:nvSpPr>
          <p:cNvPr id="138" name="Text Placeholder 10">
            <a:extLst>
              <a:ext uri="{FF2B5EF4-FFF2-40B4-BE49-F238E27FC236}">
                <a16:creationId xmlns:a16="http://schemas.microsoft.com/office/drawing/2014/main" id="{0D28D599-6FC4-20F7-7929-FB9091F2DBF8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401638" y="2538413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FEDC6A7-C3E7-4B0F-A674-92AEF60911E1}" type="datetime'3''''''''''5''''''''''''''''''''''''''''''''''''''''''''''0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350</a:t>
            </a:fld>
            <a:endParaRPr lang="en-US" sz="1200" dirty="0"/>
          </a:p>
        </p:txBody>
      </p:sp>
      <p:sp>
        <p:nvSpPr>
          <p:cNvPr id="139" name="Text Placeholder 10">
            <a:extLst>
              <a:ext uri="{FF2B5EF4-FFF2-40B4-BE49-F238E27FC236}">
                <a16:creationId xmlns:a16="http://schemas.microsoft.com/office/drawing/2014/main" id="{29BB80C4-A466-BC2E-324A-D2623CA0C515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401638" y="2081213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D0A3FE3-14A7-4DC8-97D8-A24BB3592F66}" type="datetime'''''''''''''''''''''4''''''0''0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400</a:t>
            </a:fld>
            <a:endParaRPr lang="en-US" sz="1200" dirty="0"/>
          </a:p>
        </p:txBody>
      </p:sp>
      <p:sp>
        <p:nvSpPr>
          <p:cNvPr id="131" name="Text Placeholder 10">
            <a:extLst>
              <a:ext uri="{FF2B5EF4-FFF2-40B4-BE49-F238E27FC236}">
                <a16:creationId xmlns:a16="http://schemas.microsoft.com/office/drawing/2014/main" id="{D8811F99-A6BE-B746-374F-712C99C43C99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569913" y="5743575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DA49921-D583-4429-80A0-FAA929080ED0}" type="datetime'''''''''''''''''''''''''''''0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20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9B77B46-3C6E-1E1C-232F-C6C06090E72A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auto">
          <a:xfrm>
            <a:off x="1928813" y="59166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3FABFBE-2343-454A-BB26-8B755A160B14}" type="datetime'''''''''''''''20''''''''''3''''0''''''''''''''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2030</a:t>
            </a:fld>
            <a:endParaRPr lang="en-US" sz="1200" dirty="0"/>
          </a:p>
        </p:txBody>
      </p:sp>
      <p:sp>
        <p:nvSpPr>
          <p:cNvPr id="163" name="Text Placeholder 10">
            <a:extLst>
              <a:ext uri="{FF2B5EF4-FFF2-40B4-BE49-F238E27FC236}">
                <a16:creationId xmlns:a16="http://schemas.microsoft.com/office/drawing/2014/main" id="{FE3907F9-7F27-A918-B2DB-1B61B4898C0F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gray">
          <a:xfrm>
            <a:off x="4630738" y="3848100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DA4355A-03BA-458F-A299-2FFE3DE5D92D}" type="datetime'''2''''''''5''''''''''''''''''''''%'''''''''''''''''">
              <a:rPr lang="en-US" altLang="en-US" sz="12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25%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0" name="Text Placeholder 10">
            <a:extLst>
              <a:ext uri="{FF2B5EF4-FFF2-40B4-BE49-F238E27FC236}">
                <a16:creationId xmlns:a16="http://schemas.microsoft.com/office/drawing/2014/main" id="{0CB6FF02-BDE6-D768-4A1D-D1DF95A587E3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gray">
          <a:xfrm>
            <a:off x="4630738" y="4635500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B61D594-65AC-480F-B574-506961EF398A}" type="datetime'''''''''''''''2''''''9''''''''''%''''''''''''''''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29%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2" name="Text Placeholder 10">
            <a:extLst>
              <a:ext uri="{FF2B5EF4-FFF2-40B4-BE49-F238E27FC236}">
                <a16:creationId xmlns:a16="http://schemas.microsoft.com/office/drawing/2014/main" id="{59452D3C-B1FA-60B9-16F9-E2EC78758826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gray">
          <a:xfrm>
            <a:off x="4630738" y="5092700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AF8E884-48B3-4223-BDC5-4C1020C47ACA}" type="datetime'''1''''4''''''''''%''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14%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8" name="Text Placeholder 10">
            <a:extLst>
              <a:ext uri="{FF2B5EF4-FFF2-40B4-BE49-F238E27FC236}">
                <a16:creationId xmlns:a16="http://schemas.microsoft.com/office/drawing/2014/main" id="{62FD812B-A3B1-39D6-D367-46B8015EDAE4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 bwMode="gray">
          <a:xfrm>
            <a:off x="4630738" y="5400675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6896A9D-8670-42EE-9E6A-5AF80B514C23}" type="datetime'''''''''''''''''''''''''''''15''''''''%''''''''''''''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15%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27E6304A-9377-319C-0DD7-EA74E9E4E5CB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 bwMode="gray">
          <a:xfrm>
            <a:off x="5048250" y="5592763"/>
            <a:ext cx="263525" cy="1825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EFB6AC2-C8A1-42D5-8983-3889AD251BAC}" type="datetime'''''''''''''3''''''''''''''''''''''''''''''''''''%'">
              <a:rPr lang="en-US" altLang="en-US" sz="12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6238D819-B749-64A7-4B64-84F7E7A2C233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 bwMode="gray">
          <a:xfrm>
            <a:off x="4297363" y="5683250"/>
            <a:ext cx="263525" cy="1825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4DB3D18-3E5B-4CCD-9FD4-7971476A3A4D}" type="datetime'''''''''''''''''''''''''''''''5''''''''''''''''''''''%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en-US" sz="1200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E926573-ED88-20DE-DFB0-47DC46108527}"/>
              </a:ext>
            </a:extLst>
          </p:cNvPr>
          <p:cNvSpPr txBox="1">
            <a:spLocks/>
          </p:cNvSpPr>
          <p:nvPr>
            <p:custDataLst>
              <p:tags r:id="rId30"/>
            </p:custDataLst>
          </p:nvPr>
        </p:nvSpPr>
        <p:spPr bwMode="auto">
          <a:xfrm>
            <a:off x="4629150" y="59166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1AA220B-2A8D-4185-B0EB-CBF67278F448}" type="datetime'''''2''''''''''''''''0''4''''''''''''''0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2040</a:t>
            </a:fld>
            <a:endParaRPr lang="en-US" sz="1200" dirty="0"/>
          </a:p>
        </p:txBody>
      </p:sp>
      <p:sp>
        <p:nvSpPr>
          <p:cNvPr id="164" name="Text Placeholder 10">
            <a:extLst>
              <a:ext uri="{FF2B5EF4-FFF2-40B4-BE49-F238E27FC236}">
                <a16:creationId xmlns:a16="http://schemas.microsoft.com/office/drawing/2014/main" id="{91677690-B5C8-160E-1624-35C4F492D8FA}"/>
              </a:ext>
            </a:extLst>
          </p:cNvPr>
          <p:cNvSpPr txBox="1">
            <a:spLocks/>
          </p:cNvSpPr>
          <p:nvPr>
            <p:custDataLst>
              <p:tags r:id="rId31"/>
            </p:custDataLst>
          </p:nvPr>
        </p:nvSpPr>
        <p:spPr bwMode="gray">
          <a:xfrm>
            <a:off x="7329488" y="2720975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245398B-9B10-4740-9E29-2F1D60918FFE}" type="datetime'3''''''''''''''''''''0''''''''''''''%'''''">
              <a:rPr lang="en-US" altLang="en-US" sz="12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30%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7" name="Text Placeholder 10">
            <a:extLst>
              <a:ext uri="{FF2B5EF4-FFF2-40B4-BE49-F238E27FC236}">
                <a16:creationId xmlns:a16="http://schemas.microsoft.com/office/drawing/2014/main" id="{2D5478A2-BFB8-2CB8-030C-8FA28C6BAB12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 bwMode="gray">
          <a:xfrm>
            <a:off x="7329488" y="3532188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FF269EB-C3D6-47DD-9383-1D9A94F2D9C8}" type="datetime'''''''''''''1''''''''''''''''''6''%''''''''''''''''''''''''''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16%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Text Placeholder 10">
            <a:extLst>
              <a:ext uri="{FF2B5EF4-FFF2-40B4-BE49-F238E27FC236}">
                <a16:creationId xmlns:a16="http://schemas.microsoft.com/office/drawing/2014/main" id="{93EEE012-58C1-CE68-1068-413216502DA3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 bwMode="gray">
          <a:xfrm>
            <a:off x="7329488" y="4154488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CA85CFB-0AAA-4C83-A97A-74E2A1FD3641}" type="datetime'''''''1''''''''9''''''''''''''''''''%''''''''''''''''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3" name="Text Placeholder 10">
            <a:extLst>
              <a:ext uri="{FF2B5EF4-FFF2-40B4-BE49-F238E27FC236}">
                <a16:creationId xmlns:a16="http://schemas.microsoft.com/office/drawing/2014/main" id="{43FB2BCD-AD27-B853-5F59-A591F6A17957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 bwMode="gray">
          <a:xfrm>
            <a:off x="7329488" y="4718050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9C389B2-EFBC-4580-80A5-74CECA41BFD0}" type="datetime'''''''''''''''''''''''''1''''2''''%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Text Placeholder 10">
            <a:extLst>
              <a:ext uri="{FF2B5EF4-FFF2-40B4-BE49-F238E27FC236}">
                <a16:creationId xmlns:a16="http://schemas.microsoft.com/office/drawing/2014/main" id="{48555636-89D8-FF5D-922F-28EADD95C551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 bwMode="gray">
          <a:xfrm>
            <a:off x="7329488" y="5216525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410921F-E25D-410D-9F56-8A2864E5D563}" type="datetime'''''''''''''''1''''''6%''''''''''''''''''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16%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498DC9DC-5F02-ACCA-54E6-3A4333D026CC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 bwMode="gray">
          <a:xfrm>
            <a:off x="7747000" y="5522913"/>
            <a:ext cx="263525" cy="1825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D1A64E0-23AE-4A58-AAC3-EED15E74DDC9}" type="datetime'''''''''''''2''''''''%'''''''''''''''''''''''''''''''">
              <a:rPr lang="en-US" altLang="en-US" sz="12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5C9EEC3B-B409-6139-5E89-17A65B6DBDBF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 bwMode="gray">
          <a:xfrm>
            <a:off x="6996113" y="5646738"/>
            <a:ext cx="263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5984D44-60A1-4843-BB2E-B7D738FF7CC4}" type="datetime'''''''''''''''''''''''''''''5''''''''''''''%''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en-US" sz="1200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F080775-715B-2DA5-718E-A1050B489753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 bwMode="auto">
          <a:xfrm>
            <a:off x="7327900" y="59166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1C19BC1-9FBE-43C2-8E05-EB3ECB3C65F4}" type="datetime'''''''''''''''2''0''''''''''''''''''5''''''0''''''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2050</a:t>
            </a:fld>
            <a:endParaRPr lang="en-US" sz="120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2379BB1-48E3-B28E-245E-AEA700917A32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1952625" y="5049838"/>
            <a:ext cx="301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~60</a:t>
            </a:r>
            <a:endParaRPr lang="en-US" sz="1200" dirty="0"/>
          </a:p>
        </p:txBody>
      </p:sp>
      <p:sp useBgFill="1">
        <p:nvSpPr>
          <p:cNvPr id="25" name="Text Placeholder 10">
            <a:extLst>
              <a:ext uri="{FF2B5EF4-FFF2-40B4-BE49-F238E27FC236}">
                <a16:creationId xmlns:a16="http://schemas.microsoft.com/office/drawing/2014/main" id="{4D96F681-57BB-3AD4-782E-205DF06CF3DD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gray">
          <a:xfrm>
            <a:off x="4611688" y="3455988"/>
            <a:ext cx="385763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~240</a:t>
            </a:r>
            <a:endParaRPr lang="en-US" sz="1200" dirty="0"/>
          </a:p>
        </p:txBody>
      </p:sp>
      <p:sp useBgFill="1">
        <p:nvSpPr>
          <p:cNvPr id="32" name="Text Placeholder 10">
            <a:extLst>
              <a:ext uri="{FF2B5EF4-FFF2-40B4-BE49-F238E27FC236}">
                <a16:creationId xmlns:a16="http://schemas.microsoft.com/office/drawing/2014/main" id="{80EE5F72-E266-CC2C-B112-F27629D1CF95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 bwMode="gray">
          <a:xfrm>
            <a:off x="7310438" y="2073275"/>
            <a:ext cx="385763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~390</a:t>
            </a:r>
            <a:endParaRPr lang="en-US" sz="1200" dirty="0"/>
          </a:p>
        </p:txBody>
      </p:sp>
      <p:sp>
        <p:nvSpPr>
          <p:cNvPr id="176" name="Text Placeholder 10">
            <a:extLst>
              <a:ext uri="{FF2B5EF4-FFF2-40B4-BE49-F238E27FC236}">
                <a16:creationId xmlns:a16="http://schemas.microsoft.com/office/drawing/2014/main" id="{E96BFBC0-3FD3-C505-29AC-CCB97CE8F1BB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 bwMode="gray">
          <a:xfrm>
            <a:off x="4672013" y="4222750"/>
            <a:ext cx="263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CB38AE7-03CF-49F5-BE98-4E5837DD7F10}" type="datetime'''''''''''''9''''''''''''''''''''''''''''''''''%'">
              <a:rPr lang="en-US" altLang="en-US" sz="12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665B318-E5D1-E81A-AC83-56AB46D76F68}"/>
              </a:ext>
            </a:extLst>
          </p:cNvPr>
          <p:cNvSpPr/>
          <p:nvPr/>
        </p:nvSpPr>
        <p:spPr bwMode="gray">
          <a:xfrm>
            <a:off x="992981" y="2038349"/>
            <a:ext cx="1669257" cy="14501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7F9CF85-7AA3-4857-7568-FB3D7FC13C14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76313" y="2038350"/>
            <a:ext cx="1685925" cy="14732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6DB5E53-ADA0-77BD-CEE6-24CA14C5583C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027113" y="2093913"/>
            <a:ext cx="179388" cy="1333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3472CF7-487B-A132-21F3-E856F6C923B6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1027113" y="2297113"/>
            <a:ext cx="179388" cy="13335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922E9EC-522D-E286-7131-75D29D464154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1027113" y="2500313"/>
            <a:ext cx="179388" cy="1333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DEC636-C6C2-80F6-1AFF-73AB25EFCEF6}"/>
              </a:ext>
            </a:extLst>
          </p:cNvPr>
          <p:cNvSpPr/>
          <p:nvPr>
            <p:custDataLst>
              <p:tags r:id="rId47"/>
            </p:custDataLst>
          </p:nvPr>
        </p:nvSpPr>
        <p:spPr bwMode="auto">
          <a:xfrm>
            <a:off x="1027113" y="2703513"/>
            <a:ext cx="179388" cy="13335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F0BA23D-718E-F145-6CB2-6E6004C05477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1027113" y="2906713"/>
            <a:ext cx="179388" cy="1333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DE29222-620D-ED63-E558-2F82F05A0371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1027113" y="3109913"/>
            <a:ext cx="179388" cy="133350"/>
          </a:xfrm>
          <a:prstGeom prst="rect">
            <a:avLst/>
          </a:prstGeom>
          <a:solidFill>
            <a:schemeClr val="folHlink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33A8F5B-34B2-5A71-19FB-81B227D715F3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1027113" y="3313113"/>
            <a:ext cx="179388" cy="13335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9F4EED2F-0100-9189-AAC8-ADA1F542B171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 bwMode="auto">
          <a:xfrm>
            <a:off x="1257300" y="2089150"/>
            <a:ext cx="13541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9B5A8D4-EC79-4860-8790-BD385EE5A921}" type="datetime'''Av''i''''at''''''io''n'''' an''d ''ma''rine ''''fue''l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Aviation and marine fuel</a:t>
            </a:fld>
            <a:endParaRPr lang="en-US" sz="1000" dirty="0"/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8FBC6406-E2E3-9388-AD16-0F69A6645A90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 bwMode="auto">
          <a:xfrm>
            <a:off x="1257300" y="2292350"/>
            <a:ext cx="8350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47EEAB33-B0A5-426E-A69D-A59651D8BF78}" type="datetime'''Ro''ad tr''''''''''a''''''''''nsp''''''''o''''''''''rt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Road transport</a:t>
            </a:fld>
            <a:endParaRPr lang="en-US" sz="1000" dirty="0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14FE9EB5-DB3D-D2E3-5ABF-615FE719D4FB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 bwMode="auto">
          <a:xfrm>
            <a:off x="1257300" y="2495550"/>
            <a:ext cx="9890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306EEE8-0B76-4813-9D76-D3D61F9D1D13}" type="datetime'P''o''''we''r ''gen''''''e''ra''''''''''''t''''''i''''o''n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Power generation</a:t>
            </a:fld>
            <a:endParaRPr lang="en-US" sz="1000" dirty="0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8943EE3B-C2FC-B7A3-95AD-4A2A37FDDCD5}"/>
              </a:ext>
            </a:extLst>
          </p:cNvPr>
          <p:cNvSpPr txBox="1">
            <a:spLocks/>
          </p:cNvSpPr>
          <p:nvPr>
            <p:custDataLst>
              <p:tags r:id="rId54"/>
            </p:custDataLst>
          </p:nvPr>
        </p:nvSpPr>
        <p:spPr bwMode="auto">
          <a:xfrm>
            <a:off x="1257300" y="2698750"/>
            <a:ext cx="763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FCA6189A-540E-4B09-B1DB-7F0B6F672D15}" type="datetime'I''r''''''''o''n'' a''''''''n''''''''''''''d ''s''''tee''l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Iron and steel</a:t>
            </a:fld>
            <a:endParaRPr lang="en-US" sz="1000" dirty="0"/>
          </a:p>
        </p:txBody>
      </p:sp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3F3C0196-C4FB-13EF-D235-4E5A3025A548}"/>
              </a:ext>
            </a:extLst>
          </p:cNvPr>
          <p:cNvSpPr txBox="1">
            <a:spLocks/>
          </p:cNvSpPr>
          <p:nvPr>
            <p:custDataLst>
              <p:tags r:id="rId55"/>
            </p:custDataLst>
          </p:nvPr>
        </p:nvSpPr>
        <p:spPr bwMode="auto">
          <a:xfrm>
            <a:off x="1257300" y="2901950"/>
            <a:ext cx="5921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8E7AD9C-AF2E-458B-9D24-5CEEAF726CF6}" type="datetime'''''''''Ch''''e''mi''c''a''''''''''''''''''''''''ls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Chemicals</a:t>
            </a:fld>
            <a:endParaRPr lang="en-US" sz="1000" dirty="0"/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176EBB5D-742B-B0A8-1A66-436D126F5033}"/>
              </a:ext>
            </a:extLst>
          </p:cNvPr>
          <p:cNvSpPr txBox="1">
            <a:spLocks/>
          </p:cNvSpPr>
          <p:nvPr>
            <p:custDataLst>
              <p:tags r:id="rId56"/>
            </p:custDataLst>
          </p:nvPr>
        </p:nvSpPr>
        <p:spPr bwMode="auto">
          <a:xfrm>
            <a:off x="1257300" y="3105150"/>
            <a:ext cx="6048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1612DB9-3853-4609-8623-9F9872148D7F}" type="datetime'O''i''l ''r''e''''''''fi''ni''''n''''''''''''g''''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Oil refining</a:t>
            </a:fld>
            <a:endParaRPr lang="en-US" sz="1000" dirty="0"/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13BC64E8-7B56-FBCE-3187-E9B3D7EB3354}"/>
              </a:ext>
            </a:extLst>
          </p:cNvPr>
          <p:cNvSpPr txBox="1">
            <a:spLocks/>
          </p:cNvSpPr>
          <p:nvPr>
            <p:custDataLst>
              <p:tags r:id="rId57"/>
            </p:custDataLst>
          </p:nvPr>
        </p:nvSpPr>
        <p:spPr bwMode="auto">
          <a:xfrm>
            <a:off x="1257300" y="3308350"/>
            <a:ext cx="793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2B5CAC0-EA14-4575-9A5D-FBA112BDCC0C}" type="datetime'''''O''th''er'''''''' i''''''n''d''u''s''''''''t''''r''''y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Other industry</a:t>
            </a:fld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162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04DB2-3521-F7B1-EABE-12F932974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DA9C675-038D-9D3D-4AC6-FFD985CBC6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71469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592" imgH="591" progId="TCLayout.ActiveDocument.1">
                  <p:embed/>
                </p:oleObj>
              </mc:Choice>
              <mc:Fallback>
                <p:oleObj name="think-cell Slide" r:id="rId42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A9C675-038D-9D3D-4AC6-FFD985CBC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EACAE1E-F2F3-4B72-9FD4-9BF43454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Green and blue H</a:t>
            </a:r>
            <a:r>
              <a:rPr lang="en-US" baseline="-25000" dirty="0"/>
              <a:t>2</a:t>
            </a:r>
            <a:r>
              <a:rPr lang="en-US" dirty="0"/>
              <a:t> industry demand projections vary widely around IEA’s ~400 Mt per year by 2050</a:t>
            </a:r>
            <a:endParaRPr lang="en-US" dirty="0">
              <a:cs typeface="Arial"/>
            </a:endParaRP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F3E326A6-00A8-D147-38F4-898767AACFE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31F4FAE2-9284-91F1-1C1D-6B2E15DB3838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Projected demand for green and hydrogen, 2030-2050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 (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Mtpa)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FC91162A-6B09-CE7A-96A7-B6037A2112DC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797A4A2F-89F9-DCF9-6B45-A68F4A726334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18910" y="6073459"/>
            <a:ext cx="8796163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Note: Demand and abatement differ due to varying carbon intensities and emission proportions across sector. Clean H</a:t>
            </a:r>
            <a:r>
              <a:rPr lang="en-US" sz="800" baseline="-25000" dirty="0">
                <a:solidFill>
                  <a:srgbClr val="000000"/>
                </a:solidFill>
              </a:rPr>
              <a:t>2</a:t>
            </a:r>
            <a:r>
              <a:rPr lang="en-US" sz="800" dirty="0">
                <a:solidFill>
                  <a:srgbClr val="000000"/>
                </a:solidFill>
              </a:rPr>
              <a:t> includes both blue and green H</a:t>
            </a:r>
            <a:r>
              <a:rPr lang="en-US" sz="800" baseline="-25000" dirty="0">
                <a:solidFill>
                  <a:srgbClr val="000000"/>
                </a:solidFill>
              </a:rPr>
              <a:t>2.</a:t>
            </a:r>
            <a:endParaRPr lang="en-US" sz="8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IEA, </a:t>
            </a:r>
            <a:r>
              <a:rPr lang="en-US" sz="800" dirty="0">
                <a:solidFill>
                  <a:srgbClr val="000000"/>
                </a:solidFill>
                <a:hlinkClick r:id="rId44"/>
              </a:rPr>
              <a:t>Net-zero scenario hydrogen outlook </a:t>
            </a:r>
            <a:r>
              <a:rPr lang="en-US" sz="800" dirty="0"/>
              <a:t>(2023)</a:t>
            </a:r>
            <a:r>
              <a:rPr lang="en-US" sz="800" dirty="0">
                <a:solidFill>
                  <a:srgbClr val="000000"/>
                </a:solidFill>
                <a:cs typeface="Arial"/>
              </a:rPr>
              <a:t>, </a:t>
            </a:r>
            <a:r>
              <a:rPr lang="en-US" sz="800" dirty="0">
                <a:solidFill>
                  <a:srgbClr val="000000"/>
                </a:solidFill>
              </a:rPr>
              <a:t>BP, </a:t>
            </a:r>
            <a:r>
              <a:rPr lang="en-US" sz="800" dirty="0">
                <a:solidFill>
                  <a:srgbClr val="000000"/>
                </a:solidFill>
                <a:hlinkClick r:id="rId45"/>
              </a:rPr>
              <a:t>Hydrogen</a:t>
            </a:r>
            <a:r>
              <a:rPr lang="en-US" sz="800" dirty="0">
                <a:solidFill>
                  <a:srgbClr val="000000"/>
                </a:solidFill>
              </a:rPr>
              <a:t> (2023); Deloitte, </a:t>
            </a:r>
            <a:r>
              <a:rPr lang="en-US" sz="800" dirty="0">
                <a:solidFill>
                  <a:srgbClr val="000000"/>
                </a:solidFill>
                <a:hlinkClick r:id="rId46"/>
              </a:rPr>
              <a:t>Green hydrogen: Energizing the path to net zero</a:t>
            </a:r>
            <a:r>
              <a:rPr lang="en-US" sz="800" dirty="0">
                <a:solidFill>
                  <a:srgbClr val="000000"/>
                </a:solidFill>
                <a:hlinkClick r:id="rId47"/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(2023); McKinsey, </a:t>
            </a:r>
            <a:r>
              <a:rPr lang="en-US" sz="800" dirty="0">
                <a:solidFill>
                  <a:srgbClr val="000000"/>
                </a:solidFill>
                <a:hlinkClick r:id="rId48"/>
              </a:rPr>
              <a:t>Global Energy Perspective 2023: Hydrogen outlook </a:t>
            </a:r>
            <a:r>
              <a:rPr lang="en-US" sz="800" dirty="0">
                <a:solidFill>
                  <a:srgbClr val="000000"/>
                </a:solidFill>
              </a:rPr>
              <a:t>(2023), IEA, </a:t>
            </a:r>
            <a:r>
              <a:rPr lang="en-US" sz="800" dirty="0">
                <a:solidFill>
                  <a:srgbClr val="000000"/>
                </a:solidFill>
                <a:hlinkClick r:id="rId49"/>
              </a:rPr>
              <a:t>Hydrogen</a:t>
            </a:r>
            <a:r>
              <a:rPr lang="en-US" sz="800" dirty="0">
                <a:solidFill>
                  <a:srgbClr val="000000"/>
                </a:solidFill>
              </a:rPr>
              <a:t> (2023), IRENA, </a:t>
            </a:r>
            <a:r>
              <a:rPr lang="en-US" sz="800" dirty="0">
                <a:solidFill>
                  <a:srgbClr val="000000"/>
                </a:solidFill>
                <a:hlinkClick r:id="rId50"/>
              </a:rPr>
              <a:t>World Energy Transition Outlook </a:t>
            </a:r>
            <a:r>
              <a:rPr lang="en-US" sz="800" dirty="0">
                <a:solidFill>
                  <a:srgbClr val="000000"/>
                </a:solidFill>
              </a:rPr>
              <a:t>(2023), Wood Mackenzie, </a:t>
            </a:r>
            <a:r>
              <a:rPr lang="en-US" sz="800" dirty="0">
                <a:solidFill>
                  <a:srgbClr val="000000"/>
                </a:solidFill>
                <a:hlinkClick r:id="rId51"/>
              </a:rPr>
              <a:t>2050: The Hydrogen Possibility</a:t>
            </a:r>
            <a:r>
              <a:rPr lang="en-US" sz="800" dirty="0">
                <a:solidFill>
                  <a:srgbClr val="000000"/>
                </a:solidFill>
              </a:rPr>
              <a:t> (2024)</a:t>
            </a:r>
            <a:endParaRPr lang="en-US" sz="800" baseline="-25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4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F812D-DAB5-DA30-E4B1-A4812872E95B}"/>
              </a:ext>
            </a:extLst>
          </p:cNvPr>
          <p:cNvSpPr txBox="1"/>
          <p:nvPr/>
        </p:nvSpPr>
        <p:spPr bwMode="gray">
          <a:xfrm>
            <a:off x="9083676" y="1573284"/>
            <a:ext cx="2775179" cy="379847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CA" sz="1050" dirty="0"/>
              <a:t>In nearly all scenarios, a </a:t>
            </a:r>
            <a:r>
              <a:rPr lang="en-CA" sz="1050" b="1" dirty="0"/>
              <a:t>substantial increase in demand for green and blue H</a:t>
            </a:r>
            <a:r>
              <a:rPr lang="en-CA" sz="1050" b="1" baseline="-25000" dirty="0"/>
              <a:t>2</a:t>
            </a:r>
            <a:r>
              <a:rPr lang="en-CA" sz="1050" b="1" dirty="0"/>
              <a:t> </a:t>
            </a:r>
            <a:r>
              <a:rPr lang="en-CA" sz="1050" dirty="0"/>
              <a:t>is expected.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CA" sz="850" dirty="0"/>
              <a:t>Projections suggest total annual volumes </a:t>
            </a:r>
            <a:r>
              <a:rPr lang="en-CA" sz="850" b="1" dirty="0"/>
              <a:t>could approach 400 Mt by 2050</a:t>
            </a:r>
            <a:r>
              <a:rPr lang="en-CA" sz="850" dirty="0"/>
              <a:t>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CA" sz="850" dirty="0"/>
              <a:t>With 50 kWh/kg of green H</a:t>
            </a:r>
            <a:r>
              <a:rPr lang="en-CA" sz="850" baseline="-25000" dirty="0"/>
              <a:t>2</a:t>
            </a:r>
            <a:r>
              <a:rPr lang="en-CA" sz="850" dirty="0"/>
              <a:t>, this would require </a:t>
            </a:r>
            <a:r>
              <a:rPr lang="en-CA" sz="850" b="1" dirty="0"/>
              <a:t>~20,000 TWh of green electricity by 2050 </a:t>
            </a:r>
            <a:r>
              <a:rPr lang="en-CA" sz="850" dirty="0"/>
              <a:t>(today: ~25,000 TWh).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CA" sz="1050" b="1" dirty="0"/>
              <a:t>Meeting future demand will require a significant scale-up in production</a:t>
            </a:r>
            <a:r>
              <a:rPr lang="en-CA" sz="1050" dirty="0"/>
              <a:t>; in</a:t>
            </a:r>
            <a:r>
              <a:rPr lang="en-CA" sz="1050" dirty="0">
                <a:ea typeface="+mn-lt"/>
                <a:cs typeface="+mn-lt"/>
              </a:rPr>
              <a:t> 2022, demand for green and blue H</a:t>
            </a:r>
            <a:r>
              <a:rPr lang="en-CA" sz="1050" baseline="-25000" dirty="0">
                <a:ea typeface="+mn-lt"/>
                <a:cs typeface="+mn-lt"/>
              </a:rPr>
              <a:t>2</a:t>
            </a:r>
            <a:r>
              <a:rPr lang="en-CA" sz="1050" dirty="0">
                <a:ea typeface="+mn-lt"/>
                <a:cs typeface="+mn-lt"/>
              </a:rPr>
              <a:t> was ~1 Mt.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CA" sz="1050" dirty="0"/>
              <a:t>At the same time, the IEA estimates the </a:t>
            </a:r>
            <a:r>
              <a:rPr lang="en-CA" sz="1050" b="1" dirty="0"/>
              <a:t>demand for a 1.5°C pathway will be around ~390 Mt in 2050</a:t>
            </a:r>
            <a:r>
              <a:rPr lang="en-CA" sz="1050" dirty="0"/>
              <a:t>, even under its ambitious net-zero scenario</a:t>
            </a:r>
            <a:r>
              <a:rPr lang="en-CA" sz="1050" b="1" dirty="0"/>
              <a:t>. </a:t>
            </a:r>
            <a:r>
              <a:rPr lang="en-CA" sz="1050" dirty="0"/>
              <a:t>This is much lower than several industry projections, such as Deloitte’s estimate of ~600 Mt.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7F5B9D4-54CC-27C6-D268-EFEFD674BDBB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0276735"/>
              </p:ext>
            </p:extLst>
          </p:nvPr>
        </p:nvGraphicFramePr>
        <p:xfrm>
          <a:off x="190500" y="1914525"/>
          <a:ext cx="7883525" cy="431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5"/>
          </a:graphicData>
        </a:graphic>
      </p:graphicFrame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42EF2B-DA52-C998-86EE-7F9C90A4F934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auto">
          <a:xfrm flipH="1">
            <a:off x="7737475" y="3333750"/>
            <a:ext cx="4286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27C88F-F71C-60D0-638C-3DA370928BC9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V="1">
            <a:off x="2336800" y="5595938"/>
            <a:ext cx="0" cy="428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0D4325-F56F-A71C-06A2-3B3F765A4C4B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2336800" y="5616575"/>
            <a:ext cx="0" cy="412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3220" name="Text Placeholder 10">
            <a:extLst>
              <a:ext uri="{FF2B5EF4-FFF2-40B4-BE49-F238E27FC236}">
                <a16:creationId xmlns:a16="http://schemas.microsoft.com/office/drawing/2014/main" id="{D312930A-F7E8-0F67-CBB5-82EB9AB505EC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2185988" y="5434013"/>
            <a:ext cx="3016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~20</a:t>
            </a:r>
            <a:endParaRPr lang="en-US" sz="1200" dirty="0"/>
          </a:p>
        </p:txBody>
      </p:sp>
      <p:sp useBgFill="1">
        <p:nvSpPr>
          <p:cNvPr id="3175" name="Text Placeholder 10">
            <a:extLst>
              <a:ext uri="{FF2B5EF4-FFF2-40B4-BE49-F238E27FC236}">
                <a16:creationId xmlns:a16="http://schemas.microsoft.com/office/drawing/2014/main" id="{AF1DDC7D-A341-C64F-360B-C58BF1F52DDB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327025" y="4902200"/>
            <a:ext cx="4286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DBDCEF61-20DD-42F2-8C5A-2AEA6134AF5B}" type="datetime'1''''''''''''''''''''''2''''''5''''''''''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125</a:t>
            </a:fld>
            <a:endParaRPr lang="en-US" sz="1200" dirty="0"/>
          </a:p>
        </p:txBody>
      </p:sp>
      <p:sp useBgFill="1">
        <p:nvSpPr>
          <p:cNvPr id="3215" name="Text Placeholder 10">
            <a:extLst>
              <a:ext uri="{FF2B5EF4-FFF2-40B4-BE49-F238E27FC236}">
                <a16:creationId xmlns:a16="http://schemas.microsoft.com/office/drawing/2014/main" id="{9DC6A989-9FF5-5323-ED1E-B18924C78A88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2185988" y="5148263"/>
            <a:ext cx="3016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~90</a:t>
            </a:r>
            <a:endParaRPr lang="en-US" sz="1200" dirty="0"/>
          </a:p>
        </p:txBody>
      </p:sp>
      <p:sp useBgFill="1">
        <p:nvSpPr>
          <p:cNvPr id="16" name="Text Placeholder 10">
            <a:extLst>
              <a:ext uri="{FF2B5EF4-FFF2-40B4-BE49-F238E27FC236}">
                <a16:creationId xmlns:a16="http://schemas.microsoft.com/office/drawing/2014/main" id="{4206B34C-A0CD-81E2-5223-AD7F7EE3AD7C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2165349" y="5638800"/>
            <a:ext cx="344488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FDF63046-F5D2-4B3F-9E27-71FD1C3441A2}" type="datetime'''''''''''''''''''''''''''''''''''''''''''''3''''''''''''2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32</a:t>
            </a:fld>
            <a:endParaRPr lang="en-US" sz="1200" dirty="0"/>
          </a:p>
        </p:txBody>
      </p:sp>
      <p:sp useBgFill="1">
        <p:nvSpPr>
          <p:cNvPr id="3193" name="Text Placeholder 10">
            <a:extLst>
              <a:ext uri="{FF2B5EF4-FFF2-40B4-BE49-F238E27FC236}">
                <a16:creationId xmlns:a16="http://schemas.microsoft.com/office/drawing/2014/main" id="{3CB105D3-F2A6-5AA8-0D63-DB7817CED7DD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369887" y="5295900"/>
            <a:ext cx="344488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DCDEDFD0-B5B6-402D-8A6A-8AD5E0DB42D8}" type="datetime'''''''''''''''''''6''''''''''''''''''''''''''3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63</a:t>
            </a:fld>
            <a:endParaRPr lang="en-US" sz="1200" dirty="0"/>
          </a:p>
        </p:txBody>
      </p:sp>
      <p:sp useBgFill="1">
        <p:nvSpPr>
          <p:cNvPr id="3198" name="Text Placeholder 10">
            <a:extLst>
              <a:ext uri="{FF2B5EF4-FFF2-40B4-BE49-F238E27FC236}">
                <a16:creationId xmlns:a16="http://schemas.microsoft.com/office/drawing/2014/main" id="{909F035C-9DCD-849C-0553-03B6408C91CD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3917950" y="4376738"/>
            <a:ext cx="4286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DD4F0B31-D207-4865-B8E1-CE6F4549C285}" type="datetime'''''''''''''''20''8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208</a:t>
            </a:fld>
            <a:endParaRPr lang="en-US" sz="1200" dirty="0"/>
          </a:p>
        </p:txBody>
      </p:sp>
      <p:sp useBgFill="1">
        <p:nvSpPr>
          <p:cNvPr id="3190" name="Text Placeholder 10">
            <a:extLst>
              <a:ext uri="{FF2B5EF4-FFF2-40B4-BE49-F238E27FC236}">
                <a16:creationId xmlns:a16="http://schemas.microsoft.com/office/drawing/2014/main" id="{B440E6AC-096D-A6D2-B476-AE7DDC3E1627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349250" y="4605338"/>
            <a:ext cx="385763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~170</a:t>
            </a:r>
            <a:endParaRPr lang="en-US" sz="1200" dirty="0"/>
          </a:p>
        </p:txBody>
      </p:sp>
      <p:sp useBgFill="1">
        <p:nvSpPr>
          <p:cNvPr id="10" name="Text Placeholder 10">
            <a:extLst>
              <a:ext uri="{FF2B5EF4-FFF2-40B4-BE49-F238E27FC236}">
                <a16:creationId xmlns:a16="http://schemas.microsoft.com/office/drawing/2014/main" id="{7A452832-E501-76BA-D78D-213A3680DA33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4189412" y="5156200"/>
            <a:ext cx="344488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A81B3F0F-6304-4603-9C14-7EAD03ED2404}" type="datetime'''''''''''''''''''''''''''8''5'''''''''''''''''''">
              <a:rPr lang="en-US" altLang="en-US" sz="12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85</a:t>
            </a:fld>
            <a:endParaRPr lang="en-US" sz="1200" dirty="0"/>
          </a:p>
        </p:txBody>
      </p:sp>
      <p:sp>
        <p:nvSpPr>
          <p:cNvPr id="3163" name="Text Placeholder 10">
            <a:extLst>
              <a:ext uri="{FF2B5EF4-FFF2-40B4-BE49-F238E27FC236}">
                <a16:creationId xmlns:a16="http://schemas.microsoft.com/office/drawing/2014/main" id="{2305A2E7-A784-45AA-C47D-01E3F39E371A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7780338" y="1906588"/>
            <a:ext cx="385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~600</a:t>
            </a:r>
            <a:endParaRPr lang="en-US" sz="1200" dirty="0"/>
          </a:p>
        </p:txBody>
      </p:sp>
      <p:sp>
        <p:nvSpPr>
          <p:cNvPr id="3168" name="Text Placeholder 10">
            <a:extLst>
              <a:ext uri="{FF2B5EF4-FFF2-40B4-BE49-F238E27FC236}">
                <a16:creationId xmlns:a16="http://schemas.microsoft.com/office/drawing/2014/main" id="{2D2F974C-D95A-CFB2-11B1-5AF43532D550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7780338" y="5159375"/>
            <a:ext cx="301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~80</a:t>
            </a:r>
            <a:endParaRPr lang="en-US" sz="1200" dirty="0"/>
          </a:p>
        </p:txBody>
      </p:sp>
      <p:sp>
        <p:nvSpPr>
          <p:cNvPr id="3180" name="Text Placeholder 10">
            <a:extLst>
              <a:ext uri="{FF2B5EF4-FFF2-40B4-BE49-F238E27FC236}">
                <a16:creationId xmlns:a16="http://schemas.microsoft.com/office/drawing/2014/main" id="{2D097586-7E48-7588-5D5B-70AD0AA964E7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7780338" y="3243263"/>
            <a:ext cx="385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~390</a:t>
            </a:r>
            <a:endParaRPr lang="en-US" sz="1200" dirty="0"/>
          </a:p>
        </p:txBody>
      </p:sp>
      <p:sp useBgFill="1">
        <p:nvSpPr>
          <p:cNvPr id="3199" name="Text Placeholder 10">
            <a:extLst>
              <a:ext uri="{FF2B5EF4-FFF2-40B4-BE49-F238E27FC236}">
                <a16:creationId xmlns:a16="http://schemas.microsoft.com/office/drawing/2014/main" id="{818FE0A0-7A8A-A8B1-2DFF-4D49E2D94B9F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369887" y="5456238"/>
            <a:ext cx="344488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C8FFA4E8-74FA-43E4-AE2E-9F7F99A262CF}" type="datetime'''''''''''3''''''''''''''''''''''8''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US" sz="1200" dirty="0"/>
          </a:p>
        </p:txBody>
      </p:sp>
      <p:sp>
        <p:nvSpPr>
          <p:cNvPr id="3156" name="Text Placeholder 10">
            <a:extLst>
              <a:ext uri="{FF2B5EF4-FFF2-40B4-BE49-F238E27FC236}">
                <a16:creationId xmlns:a16="http://schemas.microsoft.com/office/drawing/2014/main" id="{058864D4-0C31-3DAF-D9F4-775EE5C64D22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7780338" y="2381251"/>
            <a:ext cx="385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~520</a:t>
            </a:r>
            <a:endParaRPr lang="en-US" sz="1200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3314E07A-1463-834A-F2AD-13636239CC34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7780338" y="4364039"/>
            <a:ext cx="428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742E79F4-CEA7-4E33-9673-FFFC45FF23F1}" type="datetime'''''''''2''''''''''''1''''''''''''''''''''''''0'''''''''''">
              <a:rPr lang="en-US" altLang="en-US" sz="12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210</a:t>
            </a:fld>
            <a:endParaRPr lang="en-US" sz="12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8AA50F6-E533-7B9E-AE33-2D2A786BED6C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7780338" y="2932114"/>
            <a:ext cx="428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4E24E12F-0E05-4C86-A445-4A5CC3F460C8}" type="datetime'''''''4''''''''''''''''''''3''''''''''6'''''''''''''''''''''">
              <a:rPr lang="en-US" altLang="en-US" sz="1200" smtClean="0">
                <a:effectLst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436</a:t>
            </a:fld>
            <a:endParaRPr lang="en-US" sz="1200" dirty="0"/>
          </a:p>
        </p:txBody>
      </p:sp>
      <p:sp useBgFill="1">
        <p:nvSpPr>
          <p:cNvPr id="3192" name="Text Placeholder 10">
            <a:extLst>
              <a:ext uri="{FF2B5EF4-FFF2-40B4-BE49-F238E27FC236}">
                <a16:creationId xmlns:a16="http://schemas.microsoft.com/office/drawing/2014/main" id="{D4CFFC13-B93E-938A-A227-35A2017FD81B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gray">
          <a:xfrm>
            <a:off x="3917950" y="4192588"/>
            <a:ext cx="4286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~ </a:t>
            </a:r>
            <a:fld id="{B1D4660E-2F33-4087-AFC8-28DCCFC2D4C4}" type="datetime'''''''''''''''''''''''''''2''''''''''''37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237</a:t>
            </a:fld>
            <a:endParaRPr lang="en-US" sz="1200" dirty="0"/>
          </a:p>
        </p:txBody>
      </p:sp>
      <p:pic>
        <p:nvPicPr>
          <p:cNvPr id="3074" name="Picture 2" descr="Our brands | Who we are | Home">
            <a:extLst>
              <a:ext uri="{FF2B5EF4-FFF2-40B4-BE49-F238E27FC236}">
                <a16:creationId xmlns:a16="http://schemas.microsoft.com/office/drawing/2014/main" id="{6D818434-081F-3094-7A4C-7408E686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715" y="5049519"/>
            <a:ext cx="61524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4" descr="McKinsey Logo and symbol, meaning, history, PNG">
            <a:extLst>
              <a:ext uri="{FF2B5EF4-FFF2-40B4-BE49-F238E27FC236}">
                <a16:creationId xmlns:a16="http://schemas.microsoft.com/office/drawing/2014/main" id="{18EEB085-FED3-BAD2-83E8-F03C0C2B7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276" y="2824276"/>
            <a:ext cx="588054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2" descr="Our brands | Who we are | Home">
            <a:extLst>
              <a:ext uri="{FF2B5EF4-FFF2-40B4-BE49-F238E27FC236}">
                <a16:creationId xmlns:a16="http://schemas.microsoft.com/office/drawing/2014/main" id="{4590BFF5-6153-8E14-C27A-DDCF5F10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525" y="3127001"/>
            <a:ext cx="61524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6">
            <a:extLst>
              <a:ext uri="{FF2B5EF4-FFF2-40B4-BE49-F238E27FC236}">
                <a16:creationId xmlns:a16="http://schemas.microsoft.com/office/drawing/2014/main" id="{70D06C6A-2A0D-4EE7-5549-E2089CFF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472" y="1953388"/>
            <a:ext cx="489143" cy="1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B88660-65FF-2D10-DCCF-66BC639DADDA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357188" y="1944688"/>
            <a:ext cx="2708275" cy="1535113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DE70FD-FC07-7421-31F8-C05C67DA3F31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>
            <a:off x="420688" y="2125663"/>
            <a:ext cx="168275" cy="0"/>
          </a:xfrm>
          <a:prstGeom prst="line">
            <a:avLst/>
          </a:prstGeom>
          <a:ln w="19050" cap="rnd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5B4503-ED98-602F-B6D7-C978C1B670C2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420688" y="3392488"/>
            <a:ext cx="168275" cy="0"/>
          </a:xfrm>
          <a:prstGeom prst="line">
            <a:avLst/>
          </a:prstGeom>
          <a:ln w="19050" cap="rnd" cmpd="sng" algn="ctr">
            <a:solidFill>
              <a:schemeClr val="folHlink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20E8DA-6018-E985-8193-924903211A2E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>
            <a:off x="420688" y="2336800"/>
            <a:ext cx="168275" cy="0"/>
          </a:xfrm>
          <a:prstGeom prst="line">
            <a:avLst/>
          </a:prstGeom>
          <a:ln w="19050" cap="rnd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6BBE3D-F511-9AEA-3CB6-FBE97B8991C3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>
            <a:off x="420688" y="3181350"/>
            <a:ext cx="168275" cy="0"/>
          </a:xfrm>
          <a:prstGeom prst="line">
            <a:avLst/>
          </a:prstGeom>
          <a:ln w="19050" cap="rnd" cmpd="sng" algn="ctr">
            <a:solidFill>
              <a:schemeClr val="hlink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8E38CC-7187-0981-C595-27908BF51AD0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420688" y="2547938"/>
            <a:ext cx="168275" cy="0"/>
          </a:xfrm>
          <a:prstGeom prst="line">
            <a:avLst/>
          </a:prstGeom>
          <a:ln w="19050" cap="rnd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3154A7-8826-A54B-8C3A-48BDA57D2A5C}"/>
              </a:ext>
            </a:extLst>
          </p:cNvPr>
          <p:cNvCxnSpPr/>
          <p:nvPr>
            <p:custDataLst>
              <p:tags r:id="rId31"/>
            </p:custDataLst>
          </p:nvPr>
        </p:nvCxnSpPr>
        <p:spPr bwMode="gray">
          <a:xfrm>
            <a:off x="420688" y="2970213"/>
            <a:ext cx="168275" cy="0"/>
          </a:xfrm>
          <a:prstGeom prst="line">
            <a:avLst/>
          </a:prstGeom>
          <a:ln w="19050" cap="rnd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DEC8957-C4E4-60F3-8246-79E2ACAA0DA6}"/>
              </a:ext>
            </a:extLst>
          </p:cNvPr>
          <p:cNvCxnSpPr/>
          <p:nvPr>
            <p:custDataLst>
              <p:tags r:id="rId32"/>
            </p:custDataLst>
          </p:nvPr>
        </p:nvCxnSpPr>
        <p:spPr bwMode="gray">
          <a:xfrm>
            <a:off x="420688" y="2759075"/>
            <a:ext cx="168275" cy="0"/>
          </a:xfrm>
          <a:prstGeom prst="line">
            <a:avLst/>
          </a:prstGeom>
          <a:ln w="19050" cap="rnd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FDD96083-6733-8B9B-3639-4C5604175266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 bwMode="auto">
          <a:xfrm>
            <a:off x="649287" y="2895600"/>
            <a:ext cx="10033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F1D9CD82-C39B-4DF7-941F-007195572DB8}" type="datetime'B''''''P'' U''''p''p''''''''er'''''''''' Boun''''d'''''''">
              <a:rPr lang="en-US" altLang="en-US" sz="105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BP Upper Bound</a:t>
            </a:fld>
            <a:endParaRPr lang="en-US" sz="1050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D25A3ADB-4CF4-B2DF-A126-01B2E64A33E3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 bwMode="auto">
          <a:xfrm>
            <a:off x="649288" y="2684463"/>
            <a:ext cx="134302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50" dirty="0"/>
              <a:t>IEA net-zero scenario</a:t>
            </a:r>
            <a:endParaRPr lang="en-US" sz="1050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065B11F-AA1F-2625-372B-773E01CA3429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649288" y="3106738"/>
            <a:ext cx="102552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D962D46-43A5-4EAE-844F-DC6CEE36FF1A}" type="datetime'''''Wood'' M''a''c''ke''''n''''z''''''''i''''''''''''e'''''">
              <a:rPr lang="en-US" altLang="en-US" sz="105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Wood Mackenzie</a:t>
            </a:fld>
            <a:endParaRPr lang="en-US" sz="1050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2D09F7CA-AD24-A213-6DA8-72F6C3F0FD72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 bwMode="auto">
          <a:xfrm>
            <a:off x="649288" y="2473325"/>
            <a:ext cx="23622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15B584A-B012-47B5-8FA2-6DC039AEE987}" type="datetime'McKinsey Fu''rth''''''er Accele''''ratio''''n'' sce''''nario'">
              <a:rPr lang="en-US" altLang="en-US" sz="105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McKinsey Further Acceleration scenario</a:t>
            </a:fld>
            <a:endParaRPr lang="en-US" sz="1050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3C44714-0A7C-D3DD-D945-CC4BE22DB95C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 bwMode="auto">
          <a:xfrm>
            <a:off x="649287" y="3317875"/>
            <a:ext cx="10033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B9EA6E2-8B0E-4F26-8336-4B5A4EF93D55}" type="datetime'BP ''''L''''''''o''''w''''e''''r'' B''''ou''''''''''''n''d'">
              <a:rPr lang="en-US" altLang="en-US" sz="105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BP Lower Bound</a:t>
            </a:fld>
            <a:endParaRPr lang="en-US" sz="1050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34C6A53-26BE-FAC3-5409-4DB783652C23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 bwMode="auto">
          <a:xfrm>
            <a:off x="649288" y="2262188"/>
            <a:ext cx="1323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FB5E5968-4A8A-4628-9329-983151ACCA59}" type="datetime'''I''''RE''''N''''''A'' ''''1.5°C'' sc''ena''''''r''''''io'">
              <a:rPr lang="en-US" altLang="en-US" sz="105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IRENA 1.5°C scenario</a:t>
            </a:fld>
            <a:endParaRPr lang="en-US" sz="1050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D22C973-32F7-A478-874A-0DA9634C2235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auto">
          <a:xfrm>
            <a:off x="649288" y="2051050"/>
            <a:ext cx="490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5F7A03F-1963-42B3-9635-FA7B211B0330}" type="datetime'''Del''''''''''''o''''''''''i''''''t''''''''''''t''e'' '">
              <a:rPr lang="en-US" altLang="en-US" sz="105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Deloitte </a:t>
            </a:fld>
            <a:endParaRPr lang="en-US" sz="1050" dirty="0"/>
          </a:p>
        </p:txBody>
      </p:sp>
      <p:pic>
        <p:nvPicPr>
          <p:cNvPr id="3155" name="Picture 8">
            <a:extLst>
              <a:ext uri="{FF2B5EF4-FFF2-40B4-BE49-F238E27FC236}">
                <a16:creationId xmlns:a16="http://schemas.microsoft.com/office/drawing/2014/main" id="{60F0E81D-2381-63C3-8B76-68EA58C3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162" y="3183496"/>
            <a:ext cx="321139" cy="3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RENA – International Renewable Energy Agency">
            <a:extLst>
              <a:ext uri="{FF2B5EF4-FFF2-40B4-BE49-F238E27FC236}">
                <a16:creationId xmlns:a16="http://schemas.microsoft.com/office/drawing/2014/main" id="{101C3494-F5AE-051A-C8D9-D4F243CC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2374081"/>
            <a:ext cx="650875" cy="1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ular Callout 146">
            <a:extLst>
              <a:ext uri="{FF2B5EF4-FFF2-40B4-BE49-F238E27FC236}">
                <a16:creationId xmlns:a16="http://schemas.microsoft.com/office/drawing/2014/main" id="{E88D8F2A-AE1C-DA55-5961-46852411EC3D}"/>
              </a:ext>
            </a:extLst>
          </p:cNvPr>
          <p:cNvSpPr/>
          <p:nvPr/>
        </p:nvSpPr>
        <p:spPr bwMode="gray">
          <a:xfrm>
            <a:off x="7249494" y="3620059"/>
            <a:ext cx="1649061" cy="607219"/>
          </a:xfrm>
          <a:prstGeom prst="wedgeRectCallout">
            <a:avLst>
              <a:gd name="adj1" fmla="val 36628"/>
              <a:gd name="adj2" fmla="val -72116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Following research based on IEA’s net-zero scenario with average demand</a:t>
            </a:r>
          </a:p>
        </p:txBody>
      </p:sp>
      <p:pic>
        <p:nvPicPr>
          <p:cNvPr id="149" name="Picture 148" descr="A logo on a black background&#10;&#10;Description automatically generated">
            <a:extLst>
              <a:ext uri="{FF2B5EF4-FFF2-40B4-BE49-F238E27FC236}">
                <a16:creationId xmlns:a16="http://schemas.microsoft.com/office/drawing/2014/main" id="{71F16B03-FDF4-E3C6-EFE9-7296BA0F01FB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704" y="4077731"/>
            <a:ext cx="980369" cy="733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184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56384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92" imgH="591" progId="TCLayout.ActiveDocument.1">
                  <p:embed/>
                </p:oleObj>
              </mc:Choice>
              <mc:Fallback>
                <p:oleObj name="think-cell Slide" r:id="rId40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532678-8351-3A25-8F19-B80826DD993F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685800" y="2755900"/>
            <a:ext cx="80772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159BC9-F137-C75C-7933-1F2EF0251DD2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685800" y="2146300"/>
            <a:ext cx="80772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8C5E9B-5467-D9BD-1BC5-3F4D824FFA0C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685800" y="5194300"/>
            <a:ext cx="80772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4F72D3-DDA7-7FE6-6DF3-19EF3ECE02F7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685800" y="3365500"/>
            <a:ext cx="80772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F2C7A8-3979-0007-A422-71477066A8B5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685800" y="4584700"/>
            <a:ext cx="80772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D86D78-EA43-5F57-DD1A-CC9B7BD47E8E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685800" y="3975100"/>
            <a:ext cx="80772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3A13D700-B98E-7695-FC86-E87F4341D2C1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820487157"/>
              </p:ext>
            </p:extLst>
          </p:nvPr>
        </p:nvGraphicFramePr>
        <p:xfrm>
          <a:off x="603250" y="1879600"/>
          <a:ext cx="82423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C6D88FC-DB96-4D1C-58F2-E421EA6A6F4C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288925" y="3275013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25F3527-FB0E-4638-8A04-A799082918EA}" type="datetime'''''''''''''''1''''''''''''.''0''''''''''''''''''''''0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1.00</a:t>
            </a:fld>
            <a:endParaRPr lang="en-US" sz="1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49B81B-D4CF-802D-B2BD-803F3AA29A81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288925" y="4494213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0F70834-CF42-4C1F-8DF9-744A45C94009}" type="datetime'''''''''''''''''''''''''''''''''''''''''''0''''.50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0.50</a:t>
            </a:fld>
            <a:endParaRPr lang="en-US" sz="1200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EB66C51-69E3-7A93-3EA9-DCE252958D36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288925" y="2665413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D5F40FD-967E-4615-AB86-DB4CDBDF7558}" type="datetime'''''''''1''''''''''''''''''.''''''2''5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1.25</a:t>
            </a:fld>
            <a:endParaRPr lang="en-US" sz="120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3CF5CD-0903-98F7-E152-32D96EE99E4C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288925" y="3884613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EBACF7F-6831-40FF-8E72-49ACFF4BCAA8}" type="datetime'''0''.''''''7''''''''5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0.75</a:t>
            </a:fld>
            <a:endParaRPr lang="en-US" sz="1200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876A913-0FCB-FB59-636A-0C6F51F8F542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288925" y="2055813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A148F2B-E24F-4758-B43A-63F307CED49B}" type="datetime'''''''''''''''''1''''''''''''.''5''''0''''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1.50</a:t>
            </a:fld>
            <a:endParaRPr lang="en-US" sz="120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F12A7E-9981-2B9E-C389-0EBDD1B40DB7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288925" y="5103813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DA2EB8D-B1D7-43BE-A583-AB8F9920039F}" type="datetime'''''''''''0''''''''''''''.''''''''''''''''25''''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0.25</a:t>
            </a:fld>
            <a:endParaRPr lang="en-US" sz="1200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DD84C2A-F0E7-0C10-B673-BD05B6B4D859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288925" y="5713414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2BEDE5A-A783-47F2-A28E-797932F16945}" type="datetime'''''''''''''''0.''''''''''''''''''''''''''0''''''''''0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0.00</a:t>
            </a:fld>
            <a:endParaRPr lang="en-US" sz="1200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CB97FF7-ED4A-04B0-3A72-F45F5BCA6525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auto">
          <a:xfrm>
            <a:off x="4394200" y="5854700"/>
            <a:ext cx="657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Transport</a:t>
            </a:r>
            <a:endParaRPr lang="en-US" sz="120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082C053-0B90-7EB5-9A69-9692EB88DB9F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auto">
          <a:xfrm>
            <a:off x="7218363" y="5854700"/>
            <a:ext cx="3937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Other</a:t>
            </a:r>
            <a:endParaRPr lang="en-US" sz="1200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C03F4BD-89F7-22AE-5D68-97F9EE29DE7A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1860550" y="2279650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6F58E14-C50B-4AF7-B901-14199D70EC67}" type="datetime'''''''''''''1''''''''''''''''''''''''''''''.3''''''6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1.36</a:t>
            </a:fld>
            <a:endParaRPr lang="en-US" sz="1200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6C952ED-E692-80EE-CC3B-4212238C5D38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4552950" y="4937125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579D50B-24FC-467B-ADD8-61745B29B7EF}" type="datetime'0''''''''''''''''''''''''''.''''''''''2''''''''7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0.27</a:t>
            </a:fld>
            <a:endParaRPr lang="en-US" sz="1200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798CC15-A451-8490-01CE-9384738E9A8A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7245350" y="3376613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9B1BB14-60DB-4F5D-B9E7-B785E4491B3A}" type="datetime'''''''''''''''''''''''''''0''''.''91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0.91</a:t>
            </a:fld>
            <a:endParaRPr lang="en-US" sz="1200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C0FC477-97E8-EA33-2262-07072F23CE53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auto">
          <a:xfrm>
            <a:off x="1754188" y="5854700"/>
            <a:ext cx="5540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Industry</a:t>
            </a:r>
            <a:endParaRPr lang="en-US" sz="12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C61B05C-6DE9-E204-A100-CDEBD66C64E6}"/>
              </a:ext>
            </a:extLst>
          </p:cNvPr>
          <p:cNvSpPr/>
          <p:nvPr/>
        </p:nvSpPr>
        <p:spPr bwMode="gray">
          <a:xfrm>
            <a:off x="5818188" y="1981200"/>
            <a:ext cx="2944812" cy="769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pPr marL="0" indent="0"/>
            <a:r>
              <a:rPr lang="en-US" dirty="0">
                <a:ea typeface="+mj-lt"/>
                <a:cs typeface="+mj-lt"/>
              </a:rPr>
              <a:t>Chemicals industry dominates H</a:t>
            </a:r>
            <a:r>
              <a:rPr lang="en-US" baseline="-25000" dirty="0">
                <a:ea typeface="+mj-lt"/>
                <a:cs typeface="+mj-lt"/>
              </a:rPr>
              <a:t>2</a:t>
            </a:r>
            <a:r>
              <a:rPr lang="en-US" dirty="0">
                <a:ea typeface="+mj-lt"/>
                <a:cs typeface="+mj-lt"/>
              </a:rPr>
              <a:t> offtake agreements</a:t>
            </a:r>
            <a:endParaRPr lang="en-US" dirty="0"/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357188" y="1552666"/>
            <a:ext cx="8726488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cs typeface="Arial"/>
                </a:rPr>
                <a:t>Industrial sector expected to dominate hydrogen offtake agreements by 2030 (Mt)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41442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2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IEA, </a:t>
            </a:r>
            <a:r>
              <a:rPr lang="en-US" sz="800" dirty="0">
                <a:solidFill>
                  <a:srgbClr val="000000"/>
                </a:solidFill>
                <a:hlinkClick r:id="rId43"/>
              </a:rPr>
              <a:t>Global Hydrogen Review 2023 </a:t>
            </a:r>
            <a:r>
              <a:rPr lang="en-US" sz="800" dirty="0">
                <a:solidFill>
                  <a:srgbClr val="000000"/>
                </a:solidFill>
              </a:rPr>
              <a:t>(2023)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6954-2994-C213-1CF1-A76D22AF7F34}"/>
              </a:ext>
            </a:extLst>
          </p:cNvPr>
          <p:cNvSpPr txBox="1"/>
          <p:nvPr/>
        </p:nvSpPr>
        <p:spPr bwMode="gray">
          <a:xfrm>
            <a:off x="9083676" y="1573284"/>
            <a:ext cx="2775179" cy="2908489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>
                <a:ea typeface="+mn-lt"/>
                <a:cs typeface="+mn-lt"/>
              </a:rPr>
              <a:t>The </a:t>
            </a:r>
            <a:r>
              <a:rPr lang="en-US" sz="1050" b="1" dirty="0">
                <a:ea typeface="+mn-lt"/>
                <a:cs typeface="+mn-lt"/>
              </a:rPr>
              <a:t>industrial sector is leading in securing offtake agreements</a:t>
            </a:r>
            <a:r>
              <a:rPr lang="en-US" sz="1050" dirty="0">
                <a:ea typeface="+mn-lt"/>
                <a:cs typeface="+mn-lt"/>
              </a:rPr>
              <a:t>, with ~1.3 Mt of demand, half of which has already been firmly implemented.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Within the industrial sector, the </a:t>
            </a:r>
            <a:r>
              <a:rPr lang="en-US" sz="850" b="1" dirty="0"/>
              <a:t>chemicals</a:t>
            </a:r>
            <a:r>
              <a:rPr lang="en-US" sz="850" dirty="0"/>
              <a:t> subsector accounts for 85% of the agreed volumes, largely driven by ammonia production.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While progress in the </a:t>
            </a:r>
            <a:r>
              <a:rPr lang="en-US" sz="1050" b="1" dirty="0"/>
              <a:t>transport sector has been slower</a:t>
            </a:r>
            <a:r>
              <a:rPr lang="en-US" sz="1050" dirty="0"/>
              <a:t>, </a:t>
            </a:r>
            <a:r>
              <a:rPr lang="en-US" sz="1050" b="1" dirty="0"/>
              <a:t>significant agreements have been made</a:t>
            </a:r>
            <a:r>
              <a:rPr lang="en-US" sz="1050" dirty="0"/>
              <a:t>, particularly in shipping.</a:t>
            </a:r>
            <a:endParaRPr lang="en-US" sz="105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Major logistics companies have signed agreements for synthetic methanol and synthetic marine diesel.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A95F51-1428-6E60-E20A-59C15E977E7F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5818188" y="2054225"/>
            <a:ext cx="2944813" cy="76993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C56B16-F5D4-B8D7-935A-C6142EB42581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5878513" y="2119313"/>
            <a:ext cx="214313" cy="16033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F2C9A0-CA70-1E97-9A91-50960911F031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7200900" y="2586038"/>
            <a:ext cx="214313" cy="160338"/>
          </a:xfrm>
          <a:prstGeom prst="rect">
            <a:avLst/>
          </a:prstGeom>
          <a:solidFill>
            <a:srgbClr val="C0C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8E3996-1A20-A5A4-292F-36505AE75FC5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5878513" y="2352675"/>
            <a:ext cx="214313" cy="160338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17F7F1-1C36-987F-D506-70EA6F5D3534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7200900" y="2352675"/>
            <a:ext cx="214313" cy="16033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D72CE4-C96D-C79A-724D-ECC2ABDE3E6D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5878513" y="2586038"/>
            <a:ext cx="214313" cy="16033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BCDBBF-3FCB-9A67-E8AF-EB20DF5C2C73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7200900" y="2119313"/>
            <a:ext cx="214313" cy="16033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9563E198-AA0A-997B-7939-42F10B889B5C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 bwMode="auto">
          <a:xfrm>
            <a:off x="6143625" y="2114550"/>
            <a:ext cx="7080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F288BF3-E3EC-4A5A-A306-507D2A1C25A3}" type="datetime'''''''''''''''''Ch''''''e''m''''''''''i''c''''''''''''als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Chemicals</a:t>
            </a:fld>
            <a:endParaRPr lang="en-US" sz="1200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A97671E-FD18-C2B3-DB3A-2B00A8E61186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 bwMode="auto">
          <a:xfrm>
            <a:off x="7466013" y="2347913"/>
            <a:ext cx="555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BCC6B95-B0CD-42E1-AC19-7B9EE9FA1701}" type="datetime'''''''R''''e''''''''''''''''''f''i''''''n''''i''n''''''g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Refining</a:t>
            </a:fld>
            <a:endParaRPr lang="en-US" sz="1200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9515F87-B415-AE9B-D59A-AA33B46BE65A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 bwMode="auto">
          <a:xfrm>
            <a:off x="6143625" y="2581275"/>
            <a:ext cx="6318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B2B0B18-7456-40FB-ACAA-786A259415D9}" type="datetime'''''''Sh''''i''''p''''''''''''''p''''i''ng'''' ''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Shipping </a:t>
            </a:fld>
            <a:endParaRPr lang="en-US" sz="1200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2E65479-71C6-7C52-5424-B63DB53690CF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7466013" y="2581275"/>
            <a:ext cx="8778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A97E4DE-9BD9-4D51-9249-EFE010A4521F}" type="datetime'''N''''''''''''o''''t ''s''p''ec''''''ifi''''''''e''d''''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Not specified</a:t>
            </a:fld>
            <a:endParaRPr lang="en-US" sz="1200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BB7CC400-EE8B-6C06-4A0F-CA405B0ACE9A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 bwMode="auto">
          <a:xfrm>
            <a:off x="6143625" y="2347913"/>
            <a:ext cx="9556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CED5937-84F9-4146-8FFE-760DD363AFE1}" type="datetime'O''t''''h''er'''''' ''i''''nd''''''us''''tr''''''''''y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Other industry</a:t>
            </a:fld>
            <a:endParaRPr lang="en-US" sz="1200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78C9807-4B26-DDA6-1930-F1FC6A47F23F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 bwMode="auto">
          <a:xfrm>
            <a:off x="7466013" y="2114550"/>
            <a:ext cx="10239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889150F-753A-4DA8-96DF-4E32398D9814}" type="datetime'''O''''''''th''''''e''r'' ''t''r''''''''''a''ns''''p''''''ort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Other transport</a:t>
            </a:fld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190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26D51-EDFA-1121-1B8D-A7DA9B373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B2C63ED4-6788-8524-DF3C-D4618093B7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7" imgW="592" imgH="591" progId="TCLayout.ActiveDocument.1">
                  <p:embed/>
                </p:oleObj>
              </mc:Choice>
              <mc:Fallback>
                <p:oleObj name="think-cell Slide" r:id="rId5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185CD0F-AA13-7850-B237-0C92931D62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653B9BA-AD12-21C6-2496-7CCBCB97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North America expected to become the largest green H</a:t>
            </a:r>
            <a:r>
              <a:rPr lang="en-US" baseline="-25000" dirty="0"/>
              <a:t>2 </a:t>
            </a:r>
            <a:r>
              <a:rPr lang="en-US" dirty="0"/>
              <a:t>net exporter, while China and Europe lead as net importers </a:t>
            </a:r>
            <a:endParaRPr lang="en-US" dirty="0">
              <a:cs typeface="Arial"/>
            </a:endParaRPr>
          </a:p>
        </p:txBody>
      </p: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94CE7D9E-CEDC-4DAC-EEFA-2C2C3D372424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Hydrogen Council,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9"/>
              </a:rPr>
              <a:t>Global Hydrogen Flows - 2023 Update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(2023)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Friedrich Sayn-Wittgenstein, Ellie Valencia, Nadine Palmowski, Hyae Ryung Kim,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0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(12 December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ED4AFA-0C09-46B2-F698-0843610FA234}"/>
              </a:ext>
            </a:extLst>
          </p:cNvPr>
          <p:cNvSpPr txBox="1"/>
          <p:nvPr/>
        </p:nvSpPr>
        <p:spPr bwMode="gray">
          <a:xfrm>
            <a:off x="9083676" y="1573284"/>
            <a:ext cx="2855912" cy="4280659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 America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anticipated to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 in blue and green H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production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driven by supportive policies in the U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Canada.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2050,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 America and China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 projected to contribute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58% of global blue and green hydrogen supply and 53% of demand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 America is expected to become a net exporter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with ~30% of its blue and green H</a:t>
            </a:r>
            <a:r>
              <a: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supply transported over long distance.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 and China are projected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be net importers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relying on importing for ~59% and ~25% of their hydrogen demand, respectively.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addition to long-distance trade,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robust inner-continental hydrogen transport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anticipated, such as from Iberia and the Nordic countries to Central Europe.</a:t>
            </a:r>
          </a:p>
        </p:txBody>
      </p:sp>
      <p:grpSp>
        <p:nvGrpSpPr>
          <p:cNvPr id="13" name="btfpColumnHeaderBox223027">
            <a:extLst>
              <a:ext uri="{FF2B5EF4-FFF2-40B4-BE49-F238E27FC236}">
                <a16:creationId xmlns:a16="http://schemas.microsoft.com/office/drawing/2014/main" id="{6BEB9B79-D667-5681-5391-5980CA182EB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57188" y="1546570"/>
            <a:ext cx="4216400" cy="567000"/>
            <a:chOff x="6366272" y="1021997"/>
            <a:chExt cx="2477492" cy="567000"/>
          </a:xfrm>
        </p:grpSpPr>
        <p:sp>
          <p:nvSpPr>
            <p:cNvPr id="15" name="btfpColumnHeaderBoxText223027">
              <a:extLst>
                <a:ext uri="{FF2B5EF4-FFF2-40B4-BE49-F238E27FC236}">
                  <a16:creationId xmlns:a16="http://schemas.microsoft.com/office/drawing/2014/main" id="{6E157CA3-17E5-4DE9-1A0F-13675DD7B9E1}"/>
                </a:ext>
              </a:extLst>
            </p:cNvPr>
            <p:cNvSpPr txBox="1"/>
            <p:nvPr/>
          </p:nvSpPr>
          <p:spPr bwMode="gray">
            <a:xfrm>
              <a:off x="6366272" y="1021997"/>
              <a:ext cx="2477492" cy="565218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Long-distance green and blue H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supply projections, share by region (Mt, 2050)</a:t>
              </a:r>
            </a:p>
          </p:txBody>
        </p:sp>
        <p:cxnSp>
          <p:nvCxnSpPr>
            <p:cNvPr id="16" name="btfpColumnHeaderBoxLine223027">
              <a:extLst>
                <a:ext uri="{FF2B5EF4-FFF2-40B4-BE49-F238E27FC236}">
                  <a16:creationId xmlns:a16="http://schemas.microsoft.com/office/drawing/2014/main" id="{F0BE8123-2AA1-C201-70F3-DDCBE721DF0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366272" y="1588997"/>
              <a:ext cx="2477492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btfpColumnHeaderBox223027">
            <a:extLst>
              <a:ext uri="{FF2B5EF4-FFF2-40B4-BE49-F238E27FC236}">
                <a16:creationId xmlns:a16="http://schemas.microsoft.com/office/drawing/2014/main" id="{69BBF0F4-7F5A-A059-37E4-A10CF143AEB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710685" y="1552666"/>
            <a:ext cx="4216400" cy="567000"/>
            <a:chOff x="6366272" y="1021997"/>
            <a:chExt cx="2477492" cy="567000"/>
          </a:xfrm>
        </p:grpSpPr>
        <p:sp>
          <p:nvSpPr>
            <p:cNvPr id="18" name="btfpColumnHeaderBoxText223027">
              <a:extLst>
                <a:ext uri="{FF2B5EF4-FFF2-40B4-BE49-F238E27FC236}">
                  <a16:creationId xmlns:a16="http://schemas.microsoft.com/office/drawing/2014/main" id="{55556003-68C3-E914-172D-1BA5E569172B}"/>
                </a:ext>
              </a:extLst>
            </p:cNvPr>
            <p:cNvSpPr txBox="1"/>
            <p:nvPr/>
          </p:nvSpPr>
          <p:spPr bwMode="gray">
            <a:xfrm>
              <a:off x="6366272" y="1021997"/>
              <a:ext cx="2477492" cy="565218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Long-distance green and blue H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demand projections, share by region (Mt, 2050)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9" name="btfpColumnHeaderBoxLine223027">
              <a:extLst>
                <a:ext uri="{FF2B5EF4-FFF2-40B4-BE49-F238E27FC236}">
                  <a16:creationId xmlns:a16="http://schemas.microsoft.com/office/drawing/2014/main" id="{B7C9CF70-AB9E-9CC4-6717-A04C63B048A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366272" y="1588997"/>
              <a:ext cx="2477492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2D0625-E084-C10E-2A80-290FBA547727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330200" y="32289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BAB095-3032-E722-71C2-9CD3628CADE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330200" y="25939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6BE6AD-CEB8-08B7-F49A-59922294F411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330200" y="51339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32E02C-2C3C-2ECF-6905-FA187D1D51F2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30200" y="29114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85EBEA-3687-543F-D3FF-B559559D5EBF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330200" y="48164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DDFA41-7D88-B969-4C89-A433D1909F9E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330200" y="35464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078738-078E-7943-0F64-F4F69F84874C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330200" y="44989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82A304-BB66-5C5A-0358-D6A8187C7594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330200" y="38639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F2202B-89D2-5D96-5341-60BF50A2E488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330200" y="4181475"/>
            <a:ext cx="405130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0EB1660-299A-ED38-D268-0B2252DD1B3E}"/>
              </a:ext>
            </a:extLst>
          </p:cNvPr>
          <p:cNvGraphicFramePr/>
          <p:nvPr>
            <p:custDataLst>
              <p:tags r:id="rId15"/>
            </p:custDataLst>
          </p:nvPr>
        </p:nvGraphicFramePr>
        <p:xfrm>
          <a:off x="247650" y="2327275"/>
          <a:ext cx="4216400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3"/>
          </a:graphicData>
        </a:graphic>
      </p:graphicFrame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406EC266-2429-715E-511F-A357B2E88C3C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60325" y="40909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94857BE-F9BF-4703-AA2E-27B967D1B8E1}" type="datetime'''''''''4''''''''''''''''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0FC03D57-FBFC-1261-E98A-D6265BCD6C58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60325" y="34559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191466E-5324-4C18-B315-0216FDD7A1C7}" type="datetime'6''''''''''''''0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F6DDBA85-4CA7-FC58-81CB-CBF65F20F18D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60325" y="44084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4797495-6C9B-418A-B346-1BEE9848E450}" type="datetime'''''''3''0''''''''''''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4DC2502C-4D54-86F2-70F0-A76FBB0BB913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60325" y="31384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A03BCA8-C034-4D94-8946-31604D0B4371}" type="datetime'''''''''7''''''''''0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F0A1EA79-0BAF-281C-8B38-A29D8B32FFB6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60325" y="37734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63ABC3D-6B7D-4B83-BC9D-40DD09B19F7A}" type="datetime'''5''''0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04DCB866-8C14-6047-B0CF-3064D7A9DDD8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60325" y="28209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BAADAAD-4C57-4AB7-83F4-6996DCF1D5EA}" type="datetime'''''''''''''''''''''''''''''8''''''''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AF52A9FE-D892-99EE-C7B7-11142BC309B1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60325" y="47259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4571312-2E21-4B60-8221-3C99B113874D}" type="datetime'''2''''''''''''''''''''''''0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Text Placeholder 10">
            <a:extLst>
              <a:ext uri="{FF2B5EF4-FFF2-40B4-BE49-F238E27FC236}">
                <a16:creationId xmlns:a16="http://schemas.microsoft.com/office/drawing/2014/main" id="{31132BA3-9E1B-1E6A-2358-2E900836AD1B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60325" y="25034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F11F0FB-33BF-40D2-A8A5-417781F43CC1}" type="datetime'''''''''''''''''9''''''''''''''''''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0D567D00-C293-8F38-F643-E3781F160199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gray">
          <a:xfrm>
            <a:off x="60325" y="50434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8480D51-6CCD-4EFA-9E70-485B27CBDBBD}" type="datetime'''''''''''''''''''''''''''''''''''''''''''''''''''1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DACB05A4-EA27-B43D-821F-AC8E92397B07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gray">
          <a:xfrm>
            <a:off x="144463" y="53609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6BD36B7-ED08-48B2-96D5-C4B4CA1F52BB}" type="datetime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B687BC6-BCDF-93E8-E5F0-6817BD0AF30E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auto">
          <a:xfrm>
            <a:off x="1138238" y="5502275"/>
            <a:ext cx="4079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8E5A7F3-B910-420B-BFBD-92D57539C8E1}" type="datetime'''''C''''''''''''''h''''''''''''i''''n''''''''''a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China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347CE671-5F12-18F5-8C14-6281620F6D3C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 bwMode="auto">
          <a:xfrm>
            <a:off x="1789113" y="5502276"/>
            <a:ext cx="4587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1A76608-637D-49B3-997C-9470EEABFBA0}" type="datetime'Mi''''''ddl''''''e'''''' ''Ea''''s''''''''''''t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Middle East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EA9AE515-42C8-CDAA-588E-08EC1DF01D62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 bwMode="auto">
          <a:xfrm>
            <a:off x="2441575" y="5502275"/>
            <a:ext cx="5016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A781233-B37E-4B94-A248-C5DCF25E19F0}" type="datetime'''''''E''u''''''''''r''''''o''''''''''''''p''''e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Europe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E904298D-CDB9-5078-D760-151735C01031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 bwMode="auto">
          <a:xfrm>
            <a:off x="3065463" y="5502275"/>
            <a:ext cx="603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DA3B3DA-4F6B-43E9-A5A6-EF154EA49516}" type="datetime'A''u''''''s''''''''''''t''''''''ra''l''''i''''''''''''''''a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Australia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1731F82D-D588-E90D-BE65-D61CFDECCA89}"/>
              </a:ext>
            </a:extLst>
          </p:cNvPr>
          <p:cNvSpPr txBox="1">
            <a:spLocks/>
          </p:cNvSpPr>
          <p:nvPr>
            <p:custDataLst>
              <p:tags r:id="rId30"/>
            </p:custDataLst>
          </p:nvPr>
        </p:nvSpPr>
        <p:spPr bwMode="auto">
          <a:xfrm>
            <a:off x="3795713" y="5502276"/>
            <a:ext cx="4953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 of world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5" name="Text Placeholder 10">
            <a:extLst>
              <a:ext uri="{FF2B5EF4-FFF2-40B4-BE49-F238E27FC236}">
                <a16:creationId xmlns:a16="http://schemas.microsoft.com/office/drawing/2014/main" id="{CC69503D-BDB1-282B-BAB5-2EC332D81B47}"/>
              </a:ext>
            </a:extLst>
          </p:cNvPr>
          <p:cNvSpPr txBox="1">
            <a:spLocks/>
          </p:cNvSpPr>
          <p:nvPr>
            <p:custDataLst>
              <p:tags r:id="rId31"/>
            </p:custDataLst>
          </p:nvPr>
        </p:nvSpPr>
        <p:spPr bwMode="gray">
          <a:xfrm>
            <a:off x="2586038" y="4703764"/>
            <a:ext cx="212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0E117A0-B29D-42AF-9EE4-1B4AE0A06E64}" type="datetime'''''''''''''''''''''''''1''7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6" name="Text Placeholder 10">
            <a:extLst>
              <a:ext uri="{FF2B5EF4-FFF2-40B4-BE49-F238E27FC236}">
                <a16:creationId xmlns:a16="http://schemas.microsoft.com/office/drawing/2014/main" id="{B98ED68C-79F3-4463-ADF1-480CF62F3CB9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 bwMode="gray">
          <a:xfrm>
            <a:off x="3260725" y="4735514"/>
            <a:ext cx="212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A10C888-272C-4CD9-82E3-4973E513123A}" type="datetime'''''''''''1''''''''''6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24DE874-8E3C-F043-39D0-2DB3C336368D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 bwMode="auto">
          <a:xfrm>
            <a:off x="382588" y="5502276"/>
            <a:ext cx="5699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FEB1391-2581-4DCB-B6E4-2950D6DA523E}" type="datetime'N''o''''r''''''t''h'''''''''' ''''A''me''''''''''''''ri''c''a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North America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42EEC9CA-AB22-28A3-3F6B-D5ADCA0720C4}"/>
              </a:ext>
            </a:extLst>
          </p:cNvPr>
          <p:cNvGraphicFramePr/>
          <p:nvPr>
            <p:custDataLst>
              <p:tags r:id="rId34"/>
            </p:custDataLst>
          </p:nvPr>
        </p:nvGraphicFramePr>
        <p:xfrm>
          <a:off x="4710113" y="2327275"/>
          <a:ext cx="4216400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4"/>
          </a:graphicData>
        </a:graphic>
      </p:graphicFrame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C47A19EB-74A6-1D8C-1D15-57D678766E68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 bwMode="gray">
          <a:xfrm>
            <a:off x="4606925" y="53609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6340C5A-C73D-46C3-B1C1-7E840D24AFDA}" type="datetime'0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FF9E1085-5B1E-12D7-2258-32E692AE7E0D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 bwMode="gray">
          <a:xfrm>
            <a:off x="4522788" y="50434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114CFD0-52AC-4834-8C78-CA3EE377AFEE}" type="datetime'''''''''''''''''''''1''''''''''''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144FC83E-8EB0-741A-CE87-E1318C8D4EA1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 bwMode="gray">
          <a:xfrm>
            <a:off x="4522788" y="47259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33FCD31-8DBD-4AA2-A509-E4E7CE6F1B8F}" type="datetime'''2''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47C87C1A-32FA-824D-4C1F-146969038C2D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 bwMode="gray">
          <a:xfrm>
            <a:off x="4522788" y="44084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89201CE-B08F-4B53-AEFF-382EA9033437}" type="datetime'''3''''''''''''''''''''''''''''''''0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B614249-0F1F-11B2-EE08-789D74152BE7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4522788" y="40909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AC996FE-D73F-4D52-B0E3-2A1B8A4AD083}" type="datetime'''''''''''''4''''''''0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1C9736A2-EB08-4F7A-A867-B99380C2386A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gray">
          <a:xfrm>
            <a:off x="4522788" y="37734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16C8CDC-2354-4D9D-8C16-18BFFDB65C7A}" type="datetime'''''''5''''''''''''''''0''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F42B123-C624-5562-F43E-52A7805A8CD9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 bwMode="gray">
          <a:xfrm>
            <a:off x="4522788" y="34559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C6CD6A1-EB2D-4686-820A-CEE248643CBD}" type="datetime'''6''''''''''''''''''''''''''''''''''''0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6A30CBA5-2FE3-79E6-19E1-0824224FE0B7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 bwMode="gray">
          <a:xfrm>
            <a:off x="4522788" y="31384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C6DF3C8-3263-4DDC-B221-F5A332D0B164}" type="datetime'7''0''''''''''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873F6F25-0DAC-736A-F450-B3E470C09B5A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 bwMode="gray">
          <a:xfrm>
            <a:off x="4522788" y="282098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2FABA58-1349-44D1-9453-85702FCEBEF9}" type="datetime'''''''''''''''''''''8'''''''''''''''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B5E489-BA4F-543E-6C1F-2F372B871870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 bwMode="gray">
          <a:xfrm>
            <a:off x="4522788" y="2503489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C019094-FD29-4B3B-81E9-D7212FECB7D0}" type="datetime'''''''''''''''''''''''''''''''''9''''0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80617DAA-A3DE-D0FE-62CA-5C714EA95E99}"/>
              </a:ext>
            </a:extLst>
          </p:cNvPr>
          <p:cNvSpPr txBox="1">
            <a:spLocks/>
          </p:cNvSpPr>
          <p:nvPr>
            <p:custDataLst>
              <p:tags r:id="rId45"/>
            </p:custDataLst>
          </p:nvPr>
        </p:nvSpPr>
        <p:spPr bwMode="auto">
          <a:xfrm>
            <a:off x="4845050" y="5502276"/>
            <a:ext cx="5699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2A252F7-70AD-4E36-B2D7-BA0CDB011CF0}" type="datetime'N''or''''t''''''h'''''''''''''' ''Am''er''ic''''''''''''''''a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North America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8CF36F41-EBB5-EA1F-B490-5C8CC29C7D7E}"/>
              </a:ext>
            </a:extLst>
          </p:cNvPr>
          <p:cNvSpPr txBox="1">
            <a:spLocks/>
          </p:cNvSpPr>
          <p:nvPr>
            <p:custDataLst>
              <p:tags r:id="rId46"/>
            </p:custDataLst>
          </p:nvPr>
        </p:nvSpPr>
        <p:spPr bwMode="auto">
          <a:xfrm>
            <a:off x="5553075" y="5502275"/>
            <a:ext cx="5016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692F66A-C8BF-4D6C-898A-699B0A1CE57D}" type="datetime'''''''''E''''''''''''ur''''''''''''''''''op''e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Europe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ADAF2B93-3A32-C885-722B-73C691A03584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 bwMode="auto">
          <a:xfrm>
            <a:off x="6276975" y="5502275"/>
            <a:ext cx="4079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813F157-2A3C-41A8-9BB3-01A0021DDA35}" type="datetime'''''''''''''''''''''''''''C''''''''''''''''''hi''n''''''''''a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China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062BD2A2-F35D-80DD-814D-5381586798F4}"/>
              </a:ext>
            </a:extLst>
          </p:cNvPr>
          <p:cNvSpPr txBox="1">
            <a:spLocks/>
          </p:cNvSpPr>
          <p:nvPr>
            <p:custDataLst>
              <p:tags r:id="rId48"/>
            </p:custDataLst>
          </p:nvPr>
        </p:nvSpPr>
        <p:spPr bwMode="auto">
          <a:xfrm>
            <a:off x="6921500" y="5502276"/>
            <a:ext cx="468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326ACD1-985B-4A1C-B568-5E26B1421C68}" type="datetime'''''J''''apan,'' ''''''''K''o''''''re''''''''a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Japan, Korea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AAD796B5-F766-C23F-6FF4-304C2FFE5D32}"/>
              </a:ext>
            </a:extLst>
          </p:cNvPr>
          <p:cNvSpPr txBox="1">
            <a:spLocks/>
          </p:cNvSpPr>
          <p:nvPr>
            <p:custDataLst>
              <p:tags r:id="rId49"/>
            </p:custDataLst>
          </p:nvPr>
        </p:nvSpPr>
        <p:spPr bwMode="auto">
          <a:xfrm>
            <a:off x="7675564" y="5502276"/>
            <a:ext cx="3079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A861820-06A6-4A6B-BEF3-C73448D9FABD}" type="datetime'''''''''A''''''''''''''''''''s''''i''a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Asia</a:t>
            </a:fld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9F3C53C6-C99C-BFB8-B179-81A59938D8C2}"/>
              </a:ext>
            </a:extLst>
          </p:cNvPr>
          <p:cNvSpPr txBox="1">
            <a:spLocks/>
          </p:cNvSpPr>
          <p:nvPr>
            <p:custDataLst>
              <p:tags r:id="rId50"/>
            </p:custDataLst>
          </p:nvPr>
        </p:nvSpPr>
        <p:spPr bwMode="auto">
          <a:xfrm>
            <a:off x="8258175" y="5502276"/>
            <a:ext cx="4953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 of world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04" name="Text Placeholder 10">
            <a:extLst>
              <a:ext uri="{FF2B5EF4-FFF2-40B4-BE49-F238E27FC236}">
                <a16:creationId xmlns:a16="http://schemas.microsoft.com/office/drawing/2014/main" id="{2BBE1464-E86A-845B-EFBA-9CD934635D60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 bwMode="gray">
          <a:xfrm>
            <a:off x="5022850" y="3402013"/>
            <a:ext cx="212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62FE2F7-DD21-4FB1-8F25-85DBB0A681D9}" type="datetime'''''5''''''''''''''''''''''8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72" name="Text Placeholder 10">
            <a:extLst>
              <a:ext uri="{FF2B5EF4-FFF2-40B4-BE49-F238E27FC236}">
                <a16:creationId xmlns:a16="http://schemas.microsoft.com/office/drawing/2014/main" id="{716107E2-04ED-6D75-BED5-8E66958CE41A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 bwMode="gray">
          <a:xfrm>
            <a:off x="7048500" y="4418013"/>
            <a:ext cx="212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4AB9194-65CC-4679-9842-64C5A6C71FDC}" type="datetime'2''''''''6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05" name="Text Placeholder 10">
            <a:extLst>
              <a:ext uri="{FF2B5EF4-FFF2-40B4-BE49-F238E27FC236}">
                <a16:creationId xmlns:a16="http://schemas.microsoft.com/office/drawing/2014/main" id="{7E96BD1C-3B79-08F6-C08F-D48C4517D8FF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 bwMode="gray">
          <a:xfrm>
            <a:off x="7723188" y="4703763"/>
            <a:ext cx="212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893A263-29A5-4F68-AEA1-0BEE40B9A5C9}" type="datetime'''''''''1''''''''''''''''''7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06" name="Text Placeholder 10">
            <a:extLst>
              <a:ext uri="{FF2B5EF4-FFF2-40B4-BE49-F238E27FC236}">
                <a16:creationId xmlns:a16="http://schemas.microsoft.com/office/drawing/2014/main" id="{3220B1E9-816E-BB61-7A7A-D4C912E421C0}"/>
              </a:ext>
            </a:extLst>
          </p:cNvPr>
          <p:cNvSpPr txBox="1">
            <a:spLocks/>
          </p:cNvSpPr>
          <p:nvPr>
            <p:custDataLst>
              <p:tags r:id="rId54"/>
            </p:custDataLst>
          </p:nvPr>
        </p:nvSpPr>
        <p:spPr bwMode="gray">
          <a:xfrm>
            <a:off x="8399463" y="4703763"/>
            <a:ext cx="212725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71CCFC3-AE35-4F37-9A50-762BEC270645}" type="datetime'''1''''''''''7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5D2A4-F6F0-4EC8-C5B8-F83198E9EFC4}"/>
              </a:ext>
            </a:extLst>
          </p:cNvPr>
          <p:cNvSpPr txBox="1"/>
          <p:nvPr/>
        </p:nvSpPr>
        <p:spPr bwMode="gray">
          <a:xfrm>
            <a:off x="532607" y="2212783"/>
            <a:ext cx="3960812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43%        15%         10%         9%           8%          15%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A09429-C5F9-849B-50B3-4C9EFFB2F789}"/>
              </a:ext>
            </a:extLst>
          </p:cNvPr>
          <p:cNvSpPr txBox="1"/>
          <p:nvPr/>
        </p:nvSpPr>
        <p:spPr bwMode="gray">
          <a:xfrm>
            <a:off x="4941094" y="2203743"/>
            <a:ext cx="3960812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29%         24%         24%        15%         10%        10%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741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965DC-7202-AF95-94A4-A74133BA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671211A0-6913-7F58-41BE-02A092B735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F826AB-C3D3-E06C-2F9A-0BD31F13C3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857BF5C-79B3-62BE-44F5-27DD0C97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Green hydrogen value chain is global, with production and end-use applications often separated by significant distances</a:t>
            </a:r>
            <a:endParaRPr lang="en-US" dirty="0">
              <a:cs typeface="Arial"/>
            </a:endParaRP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B2108D26-6091-15D4-0CFE-A43325EB012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1300D72E-8433-26EA-9EC5-246352877769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reen hydrogen value chain spans three main fields 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B42F418C-5FE5-D383-C36C-6467A0C2189C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F23E87-5EE2-5437-2EAC-F90313096644}"/>
              </a:ext>
            </a:extLst>
          </p:cNvPr>
          <p:cNvSpPr txBox="1"/>
          <p:nvPr/>
        </p:nvSpPr>
        <p:spPr bwMode="gray">
          <a:xfrm>
            <a:off x="9083676" y="1573284"/>
            <a:ext cx="2775179" cy="4347344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 marR="0" lvl="0" indent="-177800" algn="l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</a:t>
            </a:r>
            <a:r>
              <a:rPr kumimoji="0" lang="en-US" altLang="ja-JP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value chain from </a:t>
            </a: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 to distribution and application</a:t>
            </a: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operates globally, as </a:t>
            </a: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supply and demand are often geographically distant.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Inner-continental H</a:t>
            </a:r>
            <a:r>
              <a:rPr kumimoji="0" lang="en-US" altLang="ja-JP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transport is primarily conducted via pipelines</a:t>
            </a:r>
            <a:r>
              <a:rPr kumimoji="0" lang="en-US" altLang="ja-JP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three options: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Blending into existing gas pipelines (up to ~5% of the mix can be H</a:t>
            </a:r>
            <a:r>
              <a:rPr kumimoji="0" lang="en-US" sz="8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Retrofitting old gas pipelines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 new hydrogen-only pipelines</a:t>
            </a:r>
            <a:endParaRPr kumimoji="0" lang="en-US" altLang="ja-JP" sz="8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Long-distance </a:t>
            </a:r>
            <a:r>
              <a:rPr kumimoji="0" lang="en-US" altLang="ja-JP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altLang="ja-JP" sz="105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ja-JP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transport relies on marine shipping </a:t>
            </a: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technologies </a:t>
            </a: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such as: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Liquified hydrogen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Ammonia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organic hydrogen carriers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altLang="ja-JP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 is essential at various points </a:t>
            </a: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along the value chain, including pre- and post-shipping as well as pre-industry use.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BAB4BC-106A-D221-703F-6B8951CAE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649767"/>
              </p:ext>
            </p:extLst>
          </p:nvPr>
        </p:nvGraphicFramePr>
        <p:xfrm>
          <a:off x="357188" y="2018223"/>
          <a:ext cx="8438223" cy="4093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2741">
                  <a:extLst>
                    <a:ext uri="{9D8B030D-6E8A-4147-A177-3AD203B41FA5}">
                      <a16:colId xmlns:a16="http://schemas.microsoft.com/office/drawing/2014/main" val="68579195"/>
                    </a:ext>
                  </a:extLst>
                </a:gridCol>
                <a:gridCol w="2812741">
                  <a:extLst>
                    <a:ext uri="{9D8B030D-6E8A-4147-A177-3AD203B41FA5}">
                      <a16:colId xmlns:a16="http://schemas.microsoft.com/office/drawing/2014/main" val="1648328074"/>
                    </a:ext>
                  </a:extLst>
                </a:gridCol>
                <a:gridCol w="2812741">
                  <a:extLst>
                    <a:ext uri="{9D8B030D-6E8A-4147-A177-3AD203B41FA5}">
                      <a16:colId xmlns:a16="http://schemas.microsoft.com/office/drawing/2014/main" val="1369019737"/>
                    </a:ext>
                  </a:extLst>
                </a:gridCol>
              </a:tblGrid>
              <a:tr h="599046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Production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Distribution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59172"/>
                  </a:ext>
                </a:extLst>
              </a:tr>
              <a:tr h="1164717">
                <a:tc>
                  <a:txBody>
                    <a:bodyPr/>
                    <a:lstStyle/>
                    <a:p>
                      <a:pPr marL="177800" marR="0" lvl="0" indent="-177800" algn="l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Production will be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concentrated in regions with </a:t>
                      </a:r>
                      <a:r>
                        <a:rPr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abundant and low-cost renewable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energy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</a:pPr>
                      <a:r>
                        <a:rPr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Depending on the distance,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 </a:t>
                      </a:r>
                      <a:r>
                        <a:rPr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occurs via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pipelines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 is </a:t>
                      </a:r>
                      <a:r>
                        <a:rPr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shipped long distance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with storage hubs along the transport route.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Location of end-use applications is mainly determined by regional demand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; some use cases might move to places with low-cost renewables.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87951"/>
                  </a:ext>
                </a:extLst>
              </a:tr>
              <a:tr h="1164717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616687"/>
                  </a:ext>
                </a:extLst>
              </a:tr>
              <a:tr h="116471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tabLst/>
                      </a:pPr>
                      <a:endParaRPr 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tabLst/>
                      </a:pPr>
                      <a:endParaRPr 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tabLst/>
                      </a:pPr>
                      <a:endParaRPr 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71729"/>
                  </a:ext>
                </a:extLst>
              </a:tr>
            </a:tbl>
          </a:graphicData>
        </a:graphic>
      </p:graphicFrame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0F56B18D-0AD0-AFB0-7E21-7C013AB011C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IRENA,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/>
              </a:rPr>
              <a:t>Geopolitics of the Energy Transformation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(2022)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Friedrich Sayn-Wittgenstein, Ellie Valencia, Nadine Palmowski, Hyae Ryung Kim,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(12 December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7804FA-F650-F5BF-E3B2-2C90A8B2C802}"/>
              </a:ext>
            </a:extLst>
          </p:cNvPr>
          <p:cNvGrpSpPr/>
          <p:nvPr/>
        </p:nvGrpSpPr>
        <p:grpSpPr>
          <a:xfrm>
            <a:off x="596407" y="2835564"/>
            <a:ext cx="8199004" cy="3499118"/>
            <a:chOff x="494177" y="1900249"/>
            <a:chExt cx="8199004" cy="3933470"/>
          </a:xfrm>
        </p:grpSpPr>
        <p:graphicFrame>
          <p:nvGraphicFramePr>
            <p:cNvPr id="40" name="Diagram 39">
              <a:extLst>
                <a:ext uri="{FF2B5EF4-FFF2-40B4-BE49-F238E27FC236}">
                  <a16:creationId xmlns:a16="http://schemas.microsoft.com/office/drawing/2014/main" id="{073BB538-D672-2BD8-6CAA-8D9010BD4133}"/>
                </a:ext>
              </a:extLst>
            </p:cNvPr>
            <p:cNvGraphicFramePr/>
            <p:nvPr/>
          </p:nvGraphicFramePr>
          <p:xfrm>
            <a:off x="494177" y="1900249"/>
            <a:ext cx="8199004" cy="39334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0A43F98-F078-530C-59FF-29FDFB00E274}"/>
                </a:ext>
              </a:extLst>
            </p:cNvPr>
            <p:cNvGrpSpPr/>
            <p:nvPr/>
          </p:nvGrpSpPr>
          <p:grpSpPr>
            <a:xfrm>
              <a:off x="1522218" y="3251989"/>
              <a:ext cx="4722798" cy="1738972"/>
              <a:chOff x="1537776" y="3284984"/>
              <a:chExt cx="4816749" cy="173897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4B5FE5D-A767-BF1B-0C3D-A0CE142FC3E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168007" y="4437112"/>
                <a:ext cx="186518" cy="0"/>
              </a:xfrm>
              <a:prstGeom prst="line">
                <a:avLst/>
              </a:prstGeom>
              <a:ln w="28575" cap="flat">
                <a:solidFill>
                  <a:schemeClr val="bg2"/>
                </a:solidFill>
                <a:miter lim="800000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CB2E42F-66B7-2F5F-159F-6454F942E9B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423592" y="3284984"/>
                <a:ext cx="3888432" cy="0"/>
              </a:xfrm>
              <a:prstGeom prst="line">
                <a:avLst/>
              </a:prstGeom>
              <a:ln w="28575" cap="flat">
                <a:solidFill>
                  <a:schemeClr val="bg2"/>
                </a:solidFill>
                <a:miter lim="800000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99FCC1A-C241-52F7-B6D3-F68A7E6301E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423592" y="3284984"/>
                <a:ext cx="0" cy="351732"/>
              </a:xfrm>
              <a:prstGeom prst="line">
                <a:avLst/>
              </a:prstGeom>
              <a:ln w="28575">
                <a:solidFill>
                  <a:schemeClr val="bg2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711AC09-0B6B-9E81-FDC2-AC4DA20428E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775520" y="3284984"/>
                <a:ext cx="0" cy="1152128"/>
              </a:xfrm>
              <a:prstGeom prst="line">
                <a:avLst/>
              </a:prstGeom>
              <a:ln w="28575">
                <a:solidFill>
                  <a:schemeClr val="bg2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77C8D63-0DFD-6298-7FF7-AD5D0CDCE01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168008" y="3284984"/>
                <a:ext cx="0" cy="1738972"/>
              </a:xfrm>
              <a:prstGeom prst="line">
                <a:avLst/>
              </a:prstGeom>
              <a:ln w="28575">
                <a:solidFill>
                  <a:schemeClr val="bg2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2F56648-33F0-9755-F11D-811F1C7F0719}"/>
                  </a:ext>
                </a:extLst>
              </p:cNvPr>
              <p:cNvCxnSpPr/>
              <p:nvPr/>
            </p:nvCxnSpPr>
            <p:spPr bwMode="gray">
              <a:xfrm>
                <a:off x="1537776" y="3284984"/>
                <a:ext cx="237744" cy="0"/>
              </a:xfrm>
              <a:prstGeom prst="line">
                <a:avLst/>
              </a:prstGeom>
              <a:ln w="28575" cap="flat">
                <a:solidFill>
                  <a:schemeClr val="bg2"/>
                </a:solidFill>
                <a:miter lim="800000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0F9CEB5-427B-1C79-E959-837FE842B042}"/>
                  </a:ext>
                </a:extLst>
              </p:cNvPr>
              <p:cNvCxnSpPr/>
              <p:nvPr/>
            </p:nvCxnSpPr>
            <p:spPr bwMode="gray">
              <a:xfrm>
                <a:off x="1546920" y="4437112"/>
                <a:ext cx="237744" cy="0"/>
              </a:xfrm>
              <a:prstGeom prst="line">
                <a:avLst/>
              </a:prstGeom>
              <a:ln w="28575" cap="flat">
                <a:solidFill>
                  <a:schemeClr val="bg2"/>
                </a:solidFill>
                <a:miter lim="800000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445A537-9BB8-5AD0-A836-5E3EAF4955C6}"/>
              </a:ext>
            </a:extLst>
          </p:cNvPr>
          <p:cNvCxnSpPr>
            <a:cxnSpLocks/>
          </p:cNvCxnSpPr>
          <p:nvPr/>
        </p:nvCxnSpPr>
        <p:spPr bwMode="gray">
          <a:xfrm flipH="1">
            <a:off x="6150727" y="5700614"/>
            <a:ext cx="221398" cy="0"/>
          </a:xfrm>
          <a:prstGeom prst="line">
            <a:avLst/>
          </a:prstGeom>
          <a:ln w="28575">
            <a:solidFill>
              <a:schemeClr val="bg2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42">
            <a:extLst>
              <a:ext uri="{FF2B5EF4-FFF2-40B4-BE49-F238E27FC236}">
                <a16:creationId xmlns:a16="http://schemas.microsoft.com/office/drawing/2014/main" id="{EEA1142E-7BF9-55D5-7907-55455584C669}"/>
              </a:ext>
            </a:extLst>
          </p:cNvPr>
          <p:cNvSpPr/>
          <p:nvPr/>
        </p:nvSpPr>
        <p:spPr bwMode="gray">
          <a:xfrm>
            <a:off x="6335548" y="5514972"/>
            <a:ext cx="1036698" cy="377408"/>
          </a:xfrm>
          <a:prstGeom prst="roundRect">
            <a:avLst>
              <a:gd name="adj" fmla="val 13394"/>
            </a:avLst>
          </a:prstGeom>
          <a:solidFill>
            <a:schemeClr val="bg1"/>
          </a:solidFill>
          <a:ln w="28575">
            <a:solidFill>
              <a:srgbClr val="5C5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 w="285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0417A56-50B5-F72B-8A8F-99A26EF5481C}"/>
              </a:ext>
            </a:extLst>
          </p:cNvPr>
          <p:cNvCxnSpPr>
            <a:cxnSpLocks/>
          </p:cNvCxnSpPr>
          <p:nvPr/>
        </p:nvCxnSpPr>
        <p:spPr bwMode="gray">
          <a:xfrm>
            <a:off x="6164366" y="5584986"/>
            <a:ext cx="0" cy="115628"/>
          </a:xfrm>
          <a:prstGeom prst="line">
            <a:avLst/>
          </a:prstGeom>
          <a:ln w="28575">
            <a:solidFill>
              <a:schemeClr val="bg2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1641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5F4A-7B24-4656-2CFE-CA9F5A9B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37FF799-91E3-438C-1CB9-8C71C7032E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D660CF-3E7D-6FEC-E4A3-45DFACC829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4C067C5-57C9-8E0C-BCAB-1C39B945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dirty="0"/>
              <a:t>Three potential H</a:t>
            </a:r>
            <a:r>
              <a:rPr lang="en-US" baseline="-25000" dirty="0"/>
              <a:t>2</a:t>
            </a:r>
            <a:r>
              <a:rPr lang="en-US" dirty="0"/>
              <a:t> carriers are suitable for marine transport</a:t>
            </a:r>
            <a:endParaRPr lang="en-US" dirty="0"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A21007-CC46-5CB1-7D6E-6FC350532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59851"/>
              </p:ext>
            </p:extLst>
          </p:nvPr>
        </p:nvGraphicFramePr>
        <p:xfrm>
          <a:off x="344488" y="1943102"/>
          <a:ext cx="8496300" cy="4063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8602">
                  <a:extLst>
                    <a:ext uri="{9D8B030D-6E8A-4147-A177-3AD203B41FA5}">
                      <a16:colId xmlns:a16="http://schemas.microsoft.com/office/drawing/2014/main" val="3872939423"/>
                    </a:ext>
                  </a:extLst>
                </a:gridCol>
                <a:gridCol w="2266122">
                  <a:extLst>
                    <a:ext uri="{9D8B030D-6E8A-4147-A177-3AD203B41FA5}">
                      <a16:colId xmlns:a16="http://schemas.microsoft.com/office/drawing/2014/main" val="388712866"/>
                    </a:ext>
                  </a:extLst>
                </a:gridCol>
                <a:gridCol w="2260722">
                  <a:extLst>
                    <a:ext uri="{9D8B030D-6E8A-4147-A177-3AD203B41FA5}">
                      <a16:colId xmlns:a16="http://schemas.microsoft.com/office/drawing/2014/main" val="46322608"/>
                    </a:ext>
                  </a:extLst>
                </a:gridCol>
                <a:gridCol w="2470854">
                  <a:extLst>
                    <a:ext uri="{9D8B030D-6E8A-4147-A177-3AD203B41FA5}">
                      <a16:colId xmlns:a16="http://schemas.microsoft.com/office/drawing/2014/main" val="3115517276"/>
                    </a:ext>
                  </a:extLst>
                </a:gridCol>
              </a:tblGrid>
              <a:tr h="392979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Liquified hydrogen (LH</a:t>
                      </a:r>
                      <a:r>
                        <a:rPr kumimoji="0" lang="en-US" sz="105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Ammonia (NH</a:t>
                      </a:r>
                      <a:r>
                        <a:rPr kumimoji="0" lang="en-US" sz="105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Liquid organic hydrogen carriers (LOHC)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0907"/>
                  </a:ext>
                </a:extLst>
              </a:tr>
              <a:tr h="669520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Produced via extreme</a:t>
                      </a:r>
                      <a:r>
                        <a:rPr kumimoji="0" lang="de-D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cooling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, it can be used 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directly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as fuel or converted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back into gas at the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destination.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Synthesized into ammonia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for transport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, enabling either 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direct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use as green ammonia or conversion back into 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H</a:t>
                      </a:r>
                      <a:r>
                        <a:rPr lang="en-US" sz="1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2</a:t>
                      </a:r>
                      <a:r>
                        <a:rPr kumimoji="0" lang="en-US" sz="1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through racking.</a:t>
                      </a:r>
                      <a:endParaRPr kumimoji="0" lang="en-US" sz="10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Transported through hydrogenation and post-transport dehydrogenation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by </a:t>
                      </a:r>
                      <a:r>
                        <a:rPr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covalently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bonding with liquid organic molecules</a:t>
                      </a:r>
                      <a:r>
                        <a:rPr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,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such as </a:t>
                      </a:r>
                      <a:r>
                        <a:rPr kumimoji="0" lang="en-GB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dibenzyl toluene.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281471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Energy density</a:t>
                      </a:r>
                      <a:r>
                        <a:rPr kumimoji="0" lang="en-US" sz="1050" b="1" i="0" u="none" strike="noStrike" kern="1200" cap="none" spc="0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0" lang="en-US" sz="105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0.071 kg/L (at -253°C)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 kg/L (at -33°C)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~0.05 kg/L (at 25°C)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06285"/>
                  </a:ext>
                </a:extLst>
              </a:tr>
              <a:tr h="1251712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Process steps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06660"/>
                  </a:ext>
                </a:extLst>
              </a:tr>
              <a:tr h="453789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Adoption challenges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Energy intensive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;</a:t>
                      </a:r>
                      <a:r>
                        <a:rPr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liquefaction is expensive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Energy intensive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and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expensive cracking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; 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health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risks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Expensive hydrogenation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;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lack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of technology readiness 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for scale-up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623566"/>
                  </a:ext>
                </a:extLst>
              </a:tr>
              <a:tr h="392979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Share of volume of announced projects</a:t>
                      </a:r>
                      <a:r>
                        <a:rPr kumimoji="0" lang="en-US" sz="105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~35%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233946"/>
                  </a:ext>
                </a:extLst>
              </a:tr>
              <a:tr h="494037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Market readiness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Pilot stage, infrastructure not yet widely available</a:t>
                      </a:r>
                    </a:p>
                  </a:txBody>
                  <a:tcPr marL="54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Established shipping, cracking at pilot stage</a:t>
                      </a:r>
                    </a:p>
                  </a:txBody>
                  <a:tcPr marL="54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Pilot projects, infrastructure for some molecules available</a:t>
                      </a:r>
                    </a:p>
                  </a:txBody>
                  <a:tcPr marL="54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665076"/>
                  </a:ext>
                </a:extLst>
              </a:tr>
            </a:tbl>
          </a:graphicData>
        </a:graphic>
      </p:graphicFrame>
      <p:grpSp>
        <p:nvGrpSpPr>
          <p:cNvPr id="6" name="btfpColumnHeaderBox984923">
            <a:extLst>
              <a:ext uri="{FF2B5EF4-FFF2-40B4-BE49-F238E27FC236}">
                <a16:creationId xmlns:a16="http://schemas.microsoft.com/office/drawing/2014/main" id="{A5FF8546-4125-5C6D-9136-CC8AEF12163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8" name="btfpColumnHeaderBoxText984923">
              <a:extLst>
                <a:ext uri="{FF2B5EF4-FFF2-40B4-BE49-F238E27FC236}">
                  <a16:creationId xmlns:a16="http://schemas.microsoft.com/office/drawing/2014/main" id="{8A9BB18A-6780-10D7-6B5F-2592C59BA607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Shipping technologies face significant adoption challenges at various stages</a:t>
              </a:r>
            </a:p>
          </p:txBody>
        </p:sp>
        <p:cxnSp>
          <p:nvCxnSpPr>
            <p:cNvPr id="9" name="btfpColumnHeaderBoxLine984923">
              <a:extLst>
                <a:ext uri="{FF2B5EF4-FFF2-40B4-BE49-F238E27FC236}">
                  <a16:creationId xmlns:a16="http://schemas.microsoft.com/office/drawing/2014/main" id="{96893E0F-F1C1-C924-A0EA-11BB5080C69F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btfpNotesBox801066">
            <a:extLst>
              <a:ext uri="{FF2B5EF4-FFF2-40B4-BE49-F238E27FC236}">
                <a16:creationId xmlns:a16="http://schemas.microsoft.com/office/drawing/2014/main" id="{E5C8A612-98ED-6708-9562-EF8A650DDEF9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073459"/>
            <a:ext cx="9090026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density of gaseous H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1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atm</a:t>
            </a:r>
            <a:r>
              <a:rPr lang="en-GB" sz="8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emperature and pressure is 8.9E-10 kg/l; </a:t>
            </a: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50% of announced projects have already decided on technology.</a:t>
            </a:r>
            <a:endParaRPr kumimoji="0" lang="en-US" sz="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Sources: Spotalisano et al.,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/>
              </a:rPr>
              <a:t>Liquefied hydrogen, ammonia and liquid organic hydrogen carriers for harbour-to-harbour hydrogen transport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(2024);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Hydrogen Council,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/>
              </a:rPr>
              <a:t>Global Hydrogen Flows-2023 Update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(2023), Hydrogen Council,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/>
              </a:rPr>
              <a:t>Hydrogen Insights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(2022)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Friedrich Sayn-Wittgenstein, Ellie Valencia, Nadine Palmowski, Hyae Ryung Kim,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(12 December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3F2C8-7832-1D0D-9454-ACF5088CA8C5}"/>
              </a:ext>
            </a:extLst>
          </p:cNvPr>
          <p:cNvSpPr txBox="1"/>
          <p:nvPr/>
        </p:nvSpPr>
        <p:spPr bwMode="gray">
          <a:xfrm>
            <a:off x="9083676" y="1573284"/>
            <a:ext cx="2775179" cy="4170372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 marR="0" lvl="0" indent="-177800" algn="l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Marine H2 transport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requires cooling or carriers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due to H</a:t>
            </a:r>
            <a:r>
              <a: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’s low energy density.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 H</a:t>
            </a:r>
            <a:r>
              <a: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carriers face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bottlenecks related to infrastructure and costs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technology choices influenced by specific use cases: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Ammonia synthesis is relatively cost efficient but expensive to crack, making it ideal for direct use as green ammonia (e.g., fertilizers).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Liquid H</a:t>
            </a:r>
            <a:r>
              <a:rPr kumimoji="0" lang="en-US" sz="8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liquefaction is expensive but suitable where liquefaction is necessary for end use as fuel.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market’s dominant shipping technology is still undecided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Half of announced shipping projects have yet to decide on a specific technology.</a:t>
            </a:r>
          </a:p>
          <a:p>
            <a:pPr marL="355600" marR="0" lvl="1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Among projects specifying a carrier, ammonia accounts for 35% of volume, followed by LOHC at 10% and liquid hydrogen at 5%.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EFB770-AE21-30D3-DB70-7B36FF87C303}"/>
              </a:ext>
            </a:extLst>
          </p:cNvPr>
          <p:cNvGrpSpPr/>
          <p:nvPr/>
        </p:nvGrpSpPr>
        <p:grpSpPr>
          <a:xfrm>
            <a:off x="2193925" y="3417588"/>
            <a:ext cx="1395413" cy="1217613"/>
            <a:chOff x="2097268" y="3220604"/>
            <a:chExt cx="1560332" cy="1351076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4F995D1-CFA9-F93C-C4F2-854459833AE2}"/>
                </a:ext>
              </a:extLst>
            </p:cNvPr>
            <p:cNvSpPr/>
            <p:nvPr/>
          </p:nvSpPr>
          <p:spPr bwMode="gray">
            <a:xfrm>
              <a:off x="2097268" y="379194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Marine transport, storage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82F15A-EE86-844E-124E-B62FCB40073E}"/>
                </a:ext>
              </a:extLst>
            </p:cNvPr>
            <p:cNvSpPr/>
            <p:nvPr/>
          </p:nvSpPr>
          <p:spPr bwMode="gray">
            <a:xfrm>
              <a:off x="2097268" y="4077614"/>
              <a:ext cx="1560332" cy="20839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BD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Regasification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5D8345E-62CB-772F-D4DA-A46E45269B5B}"/>
                </a:ext>
              </a:extLst>
            </p:cNvPr>
            <p:cNvSpPr/>
            <p:nvPr/>
          </p:nvSpPr>
          <p:spPr bwMode="gray">
            <a:xfrm>
              <a:off x="2097268" y="3506274"/>
              <a:ext cx="1560332" cy="20839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BD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Liquefaction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66AD1EA-5E26-31C5-1BFD-2702E1A93453}"/>
                </a:ext>
              </a:extLst>
            </p:cNvPr>
            <p:cNvSpPr/>
            <p:nvPr/>
          </p:nvSpPr>
          <p:spPr bwMode="gray">
            <a:xfrm>
              <a:off x="2097268" y="322060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Green H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899BA95-4207-268B-6679-AAFCEDDA287C}"/>
                </a:ext>
              </a:extLst>
            </p:cNvPr>
            <p:cNvSpPr/>
            <p:nvPr/>
          </p:nvSpPr>
          <p:spPr bwMode="gray">
            <a:xfrm>
              <a:off x="2097268" y="436328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Distribution and end </a:t>
              </a: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u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9375531-6772-A4A0-E446-A522A582A1B7}"/>
                </a:ext>
              </a:extLst>
            </p:cNvPr>
            <p:cNvCxnSpPr>
              <a:stCxn id="14" idx="2"/>
              <a:endCxn id="13" idx="0"/>
            </p:cNvCxnSpPr>
            <p:nvPr/>
          </p:nvCxnSpPr>
          <p:spPr bwMode="gray">
            <a:xfrm>
              <a:off x="2877434" y="3429000"/>
              <a:ext cx="0" cy="77274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C42C673-FDDC-EBF6-58CC-B9FBBA3F3E6A}"/>
                </a:ext>
              </a:extLst>
            </p:cNvPr>
            <p:cNvCxnSpPr>
              <a:cxnSpLocks/>
              <a:endCxn id="11" idx="0"/>
            </p:cNvCxnSpPr>
            <p:nvPr/>
          </p:nvCxnSpPr>
          <p:spPr bwMode="gray">
            <a:xfrm>
              <a:off x="2877434" y="374866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E1B319A-034C-D510-128F-518352E52BD6}"/>
                </a:ext>
              </a:extLst>
            </p:cNvPr>
            <p:cNvCxnSpPr>
              <a:cxnSpLocks/>
              <a:endCxn id="12" idx="0"/>
            </p:cNvCxnSpPr>
            <p:nvPr/>
          </p:nvCxnSpPr>
          <p:spPr bwMode="gray">
            <a:xfrm>
              <a:off x="2877434" y="403433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3CDD321-6C58-8E25-DBD6-924665AEFF2B}"/>
                </a:ext>
              </a:extLst>
            </p:cNvPr>
            <p:cNvCxnSpPr>
              <a:cxnSpLocks/>
              <a:endCxn id="16" idx="0"/>
            </p:cNvCxnSpPr>
            <p:nvPr/>
          </p:nvCxnSpPr>
          <p:spPr bwMode="gray">
            <a:xfrm>
              <a:off x="2877434" y="432000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9235AD-ABAB-1A4C-AF80-4CCE4B8048BC}"/>
              </a:ext>
            </a:extLst>
          </p:cNvPr>
          <p:cNvGrpSpPr/>
          <p:nvPr/>
        </p:nvGrpSpPr>
        <p:grpSpPr>
          <a:xfrm>
            <a:off x="4581525" y="3417588"/>
            <a:ext cx="1393825" cy="1217613"/>
            <a:chOff x="2097268" y="3220604"/>
            <a:chExt cx="1560332" cy="1351076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14342E0B-B6B1-637E-CB97-1156E44A77DC}"/>
                </a:ext>
              </a:extLst>
            </p:cNvPr>
            <p:cNvSpPr/>
            <p:nvPr/>
          </p:nvSpPr>
          <p:spPr bwMode="gray">
            <a:xfrm>
              <a:off x="2097268" y="379194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Marine transport, storage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B009D19-7C06-9BF2-4FC4-C0BE8C94DE8C}"/>
                </a:ext>
              </a:extLst>
            </p:cNvPr>
            <p:cNvSpPr/>
            <p:nvPr/>
          </p:nvSpPr>
          <p:spPr bwMode="gray">
            <a:xfrm>
              <a:off x="2097268" y="4077614"/>
              <a:ext cx="1560332" cy="20839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BD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NH3-cracking to H2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69807FD-0633-0038-338C-311A5FA55159}"/>
                </a:ext>
              </a:extLst>
            </p:cNvPr>
            <p:cNvSpPr/>
            <p:nvPr/>
          </p:nvSpPr>
          <p:spPr bwMode="gray">
            <a:xfrm>
              <a:off x="2097268" y="3506274"/>
              <a:ext cx="1560332" cy="20839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BD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NH3 synthesis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6081B17-445D-4B72-6B0F-92F18C777A7E}"/>
                </a:ext>
              </a:extLst>
            </p:cNvPr>
            <p:cNvSpPr/>
            <p:nvPr/>
          </p:nvSpPr>
          <p:spPr bwMode="gray">
            <a:xfrm>
              <a:off x="2097268" y="322060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Green H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CB685618-A295-1EE5-0A0C-4B1E039F6062}"/>
                </a:ext>
              </a:extLst>
            </p:cNvPr>
            <p:cNvSpPr/>
            <p:nvPr/>
          </p:nvSpPr>
          <p:spPr bwMode="gray">
            <a:xfrm>
              <a:off x="2097268" y="436328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Distribution </a:t>
              </a: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and e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nd </a:t>
              </a: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u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BE1B20B-B683-657B-84EA-C1D08720F034}"/>
                </a:ext>
              </a:extLst>
            </p:cNvPr>
            <p:cNvCxnSpPr>
              <a:stCxn id="34" idx="2"/>
              <a:endCxn id="33" idx="0"/>
            </p:cNvCxnSpPr>
            <p:nvPr/>
          </p:nvCxnSpPr>
          <p:spPr bwMode="gray">
            <a:xfrm>
              <a:off x="2877434" y="3429000"/>
              <a:ext cx="0" cy="77274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107223E-1D29-72AF-B4AF-5E5C90F962FC}"/>
                </a:ext>
              </a:extLst>
            </p:cNvPr>
            <p:cNvCxnSpPr>
              <a:cxnSpLocks/>
              <a:endCxn id="31" idx="0"/>
            </p:cNvCxnSpPr>
            <p:nvPr/>
          </p:nvCxnSpPr>
          <p:spPr bwMode="gray">
            <a:xfrm>
              <a:off x="2877434" y="374866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4298013-0360-096D-ECCF-43EAB4451E42}"/>
                </a:ext>
              </a:extLst>
            </p:cNvPr>
            <p:cNvCxnSpPr>
              <a:cxnSpLocks/>
              <a:endCxn id="32" idx="0"/>
            </p:cNvCxnSpPr>
            <p:nvPr/>
          </p:nvCxnSpPr>
          <p:spPr bwMode="gray">
            <a:xfrm>
              <a:off x="2877434" y="403433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0CC8D30-21DB-F3F0-AC30-7B74D0221C2B}"/>
                </a:ext>
              </a:extLst>
            </p:cNvPr>
            <p:cNvCxnSpPr>
              <a:cxnSpLocks/>
              <a:endCxn id="35" idx="0"/>
            </p:cNvCxnSpPr>
            <p:nvPr/>
          </p:nvCxnSpPr>
          <p:spPr bwMode="gray">
            <a:xfrm>
              <a:off x="2877434" y="432000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789127D-CB0B-99E6-3E44-3D61BBCE150D}"/>
              </a:ext>
            </a:extLst>
          </p:cNvPr>
          <p:cNvGrpSpPr/>
          <p:nvPr/>
        </p:nvGrpSpPr>
        <p:grpSpPr>
          <a:xfrm>
            <a:off x="6894513" y="3417588"/>
            <a:ext cx="1393825" cy="1217613"/>
            <a:chOff x="2097268" y="3220604"/>
            <a:chExt cx="1560332" cy="1351076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F6496CD-D1F0-8178-E7A9-6C9397C98AB2}"/>
                </a:ext>
              </a:extLst>
            </p:cNvPr>
            <p:cNvSpPr/>
            <p:nvPr/>
          </p:nvSpPr>
          <p:spPr bwMode="gray">
            <a:xfrm>
              <a:off x="2097268" y="379194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Marine transport, storage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0D6F447A-E505-B09C-DCBD-18E0CB856944}"/>
                </a:ext>
              </a:extLst>
            </p:cNvPr>
            <p:cNvSpPr/>
            <p:nvPr/>
          </p:nvSpPr>
          <p:spPr bwMode="gray">
            <a:xfrm>
              <a:off x="2097268" y="4077614"/>
              <a:ext cx="1560332" cy="20839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BD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Dehydrogenation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5DFA4DF6-E53E-A2D6-14F5-7B0CD7F2BC6F}"/>
                </a:ext>
              </a:extLst>
            </p:cNvPr>
            <p:cNvSpPr/>
            <p:nvPr/>
          </p:nvSpPr>
          <p:spPr bwMode="gray">
            <a:xfrm>
              <a:off x="2097268" y="3506274"/>
              <a:ext cx="1560332" cy="20839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BD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Hydrogenation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4DF9CAE2-6C44-1187-40FC-784DBD081023}"/>
                </a:ext>
              </a:extLst>
            </p:cNvPr>
            <p:cNvSpPr/>
            <p:nvPr/>
          </p:nvSpPr>
          <p:spPr bwMode="gray">
            <a:xfrm>
              <a:off x="2097268" y="322060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Green H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9003E33-1037-6B52-EF58-B6233EBE93F3}"/>
                </a:ext>
              </a:extLst>
            </p:cNvPr>
            <p:cNvSpPr/>
            <p:nvPr/>
          </p:nvSpPr>
          <p:spPr bwMode="gray">
            <a:xfrm>
              <a:off x="2097268" y="4363284"/>
              <a:ext cx="1560332" cy="208396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Distribution </a:t>
              </a: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and e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nd </a:t>
              </a:r>
              <a:r>
                <a:rPr lang="en-US" sz="800" dirty="0">
                  <a:solidFill>
                    <a:srgbClr val="000000"/>
                  </a:solidFill>
                  <a:latin typeface="Arial"/>
                </a:rPr>
                <a:t>u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52123C5-081C-0308-FD5C-BCFD3D2C5142}"/>
                </a:ext>
              </a:extLst>
            </p:cNvPr>
            <p:cNvCxnSpPr>
              <a:stCxn id="44" idx="2"/>
              <a:endCxn id="43" idx="0"/>
            </p:cNvCxnSpPr>
            <p:nvPr/>
          </p:nvCxnSpPr>
          <p:spPr bwMode="gray">
            <a:xfrm>
              <a:off x="2877434" y="3429000"/>
              <a:ext cx="0" cy="77274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B633C7-7583-672C-FA5C-D760973D0B24}"/>
                </a:ext>
              </a:extLst>
            </p:cNvPr>
            <p:cNvCxnSpPr>
              <a:cxnSpLocks/>
              <a:endCxn id="41" idx="0"/>
            </p:cNvCxnSpPr>
            <p:nvPr/>
          </p:nvCxnSpPr>
          <p:spPr bwMode="gray">
            <a:xfrm>
              <a:off x="2877434" y="374866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B72F16A-5F7C-DA68-CF69-32008F720389}"/>
                </a:ext>
              </a:extLst>
            </p:cNvPr>
            <p:cNvCxnSpPr>
              <a:cxnSpLocks/>
              <a:endCxn id="42" idx="0"/>
            </p:cNvCxnSpPr>
            <p:nvPr/>
          </p:nvCxnSpPr>
          <p:spPr bwMode="gray">
            <a:xfrm>
              <a:off x="2877434" y="403433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B6EAECA-CF46-4F19-F531-A53D9BCCFAF0}"/>
                </a:ext>
              </a:extLst>
            </p:cNvPr>
            <p:cNvCxnSpPr>
              <a:cxnSpLocks/>
              <a:endCxn id="45" idx="0"/>
            </p:cNvCxnSpPr>
            <p:nvPr/>
          </p:nvCxnSpPr>
          <p:spPr bwMode="gray">
            <a:xfrm>
              <a:off x="2877434" y="4320003"/>
              <a:ext cx="0" cy="43281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35" name="Chart 1034">
            <a:extLst>
              <a:ext uri="{FF2B5EF4-FFF2-40B4-BE49-F238E27FC236}">
                <a16:creationId xmlns:a16="http://schemas.microsoft.com/office/drawing/2014/main" id="{B723811A-1558-AA17-56C1-05AAB8B4134F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2400300" y="5099050"/>
          <a:ext cx="458788" cy="45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1034" name="Chart 1033">
            <a:extLst>
              <a:ext uri="{FF2B5EF4-FFF2-40B4-BE49-F238E27FC236}">
                <a16:creationId xmlns:a16="http://schemas.microsoft.com/office/drawing/2014/main" id="{2CBE2378-C56E-EA4F-2392-F100445B0467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4637088" y="5099050"/>
          <a:ext cx="458787" cy="45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1036" name="Chart 1035">
            <a:extLst>
              <a:ext uri="{FF2B5EF4-FFF2-40B4-BE49-F238E27FC236}">
                <a16:creationId xmlns:a16="http://schemas.microsoft.com/office/drawing/2014/main" id="{78B71A2E-A1C2-0363-AB10-449DE7832A24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7013575" y="5099050"/>
          <a:ext cx="458788" cy="45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B3F6547-291B-71BA-7CA6-9813C1C6EC90}"/>
              </a:ext>
            </a:extLst>
          </p:cNvPr>
          <p:cNvGrpSpPr/>
          <p:nvPr/>
        </p:nvGrpSpPr>
        <p:grpSpPr>
          <a:xfrm>
            <a:off x="2021290" y="5633302"/>
            <a:ext cx="279400" cy="231648"/>
            <a:chOff x="1261981" y="-1165422"/>
            <a:chExt cx="836813" cy="88278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BDC16CBD-9807-0E64-C4D5-6ECD4491E3E0}"/>
                </a:ext>
              </a:extLst>
            </p:cNvPr>
            <p:cNvSpPr/>
            <p:nvPr/>
          </p:nvSpPr>
          <p:spPr bwMode="gray">
            <a:xfrm>
              <a:off x="1261981" y="-822983"/>
              <a:ext cx="229649" cy="540349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489673FC-3519-8B0D-D376-297E24D009AF}"/>
                </a:ext>
              </a:extLst>
            </p:cNvPr>
            <p:cNvSpPr/>
            <p:nvPr/>
          </p:nvSpPr>
          <p:spPr bwMode="gray">
            <a:xfrm>
              <a:off x="1565563" y="-999929"/>
              <a:ext cx="229649" cy="717295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3BE75510-145A-78EB-F0A4-99190A5D4727}"/>
                </a:ext>
              </a:extLst>
            </p:cNvPr>
            <p:cNvSpPr/>
            <p:nvPr/>
          </p:nvSpPr>
          <p:spPr bwMode="gray">
            <a:xfrm>
              <a:off x="1869145" y="-1165422"/>
              <a:ext cx="229649" cy="88278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DD5994A8-74BA-608D-B48B-7C3CA40C90E4}"/>
              </a:ext>
            </a:extLst>
          </p:cNvPr>
          <p:cNvGrpSpPr/>
          <p:nvPr/>
        </p:nvGrpSpPr>
        <p:grpSpPr>
          <a:xfrm>
            <a:off x="4265549" y="5638048"/>
            <a:ext cx="279400" cy="231648"/>
            <a:chOff x="1261981" y="-1165422"/>
            <a:chExt cx="836813" cy="882788"/>
          </a:xfrm>
        </p:grpSpPr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8895D7D4-BFC1-1D09-3878-185C11DAAC3E}"/>
                </a:ext>
              </a:extLst>
            </p:cNvPr>
            <p:cNvSpPr/>
            <p:nvPr/>
          </p:nvSpPr>
          <p:spPr bwMode="gray">
            <a:xfrm>
              <a:off x="1261981" y="-822983"/>
              <a:ext cx="229649" cy="540349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11D1571F-EBD8-451D-D456-7B4699D9F0E4}"/>
                </a:ext>
              </a:extLst>
            </p:cNvPr>
            <p:cNvSpPr/>
            <p:nvPr/>
          </p:nvSpPr>
          <p:spPr bwMode="gray">
            <a:xfrm>
              <a:off x="1565563" y="-999929"/>
              <a:ext cx="229649" cy="71729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A77DB1C8-F3C3-D870-F3BF-B26F4C218870}"/>
                </a:ext>
              </a:extLst>
            </p:cNvPr>
            <p:cNvSpPr/>
            <p:nvPr/>
          </p:nvSpPr>
          <p:spPr bwMode="gray">
            <a:xfrm>
              <a:off x="1869145" y="-1165422"/>
              <a:ext cx="229649" cy="88278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6FB6F92-D8C3-0726-0193-52729FE3DC94}"/>
              </a:ext>
            </a:extLst>
          </p:cNvPr>
          <p:cNvGrpSpPr/>
          <p:nvPr/>
        </p:nvGrpSpPr>
        <p:grpSpPr>
          <a:xfrm>
            <a:off x="6552651" y="5626228"/>
            <a:ext cx="279400" cy="231648"/>
            <a:chOff x="1261981" y="-1165422"/>
            <a:chExt cx="836813" cy="882788"/>
          </a:xfrm>
        </p:grpSpPr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1EDA99CC-280B-DF9D-FD04-8E991EE00FFE}"/>
                </a:ext>
              </a:extLst>
            </p:cNvPr>
            <p:cNvSpPr/>
            <p:nvPr/>
          </p:nvSpPr>
          <p:spPr bwMode="gray">
            <a:xfrm>
              <a:off x="1261981" y="-822983"/>
              <a:ext cx="229649" cy="540349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ED44CEAC-3697-E846-0DDF-C588B729B703}"/>
                </a:ext>
              </a:extLst>
            </p:cNvPr>
            <p:cNvSpPr/>
            <p:nvPr/>
          </p:nvSpPr>
          <p:spPr bwMode="gray">
            <a:xfrm>
              <a:off x="1565563" y="-999929"/>
              <a:ext cx="229649" cy="717295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D5645EFA-F009-E1EA-C3DD-179363676CCB}"/>
                </a:ext>
              </a:extLst>
            </p:cNvPr>
            <p:cNvSpPr/>
            <p:nvPr/>
          </p:nvSpPr>
          <p:spPr bwMode="gray">
            <a:xfrm>
              <a:off x="1869145" y="-1165422"/>
              <a:ext cx="229649" cy="88278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015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ECCC1-F52E-14C8-6CF0-A4B84FBBE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56223F15-EBE5-D85C-DB42-ED948A3CD2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419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39E6A5A-7D63-41E4-0A86-C381DC75A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87C3710-2190-6806-3695-3F0C4F05B732}"/>
              </a:ext>
            </a:extLst>
          </p:cNvPr>
          <p:cNvSpPr/>
          <p:nvPr/>
        </p:nvSpPr>
        <p:spPr bwMode="gray">
          <a:xfrm>
            <a:off x="357187" y="2818875"/>
            <a:ext cx="3537135" cy="3111660"/>
          </a:xfrm>
          <a:prstGeom prst="rect">
            <a:avLst/>
          </a:prstGeom>
          <a:solidFill>
            <a:srgbClr val="F3F6F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B78031-08AE-B693-E6C8-22B937077769}"/>
              </a:ext>
            </a:extLst>
          </p:cNvPr>
          <p:cNvSpPr/>
          <p:nvPr/>
        </p:nvSpPr>
        <p:spPr bwMode="gray">
          <a:xfrm>
            <a:off x="8011977" y="2818875"/>
            <a:ext cx="3537134" cy="3111660"/>
          </a:xfrm>
          <a:prstGeom prst="rect">
            <a:avLst/>
          </a:prstGeom>
          <a:solidFill>
            <a:srgbClr val="F3F6F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F4DEA2-995C-BAEE-EA3D-F7DDDFE0289D}"/>
              </a:ext>
            </a:extLst>
          </p:cNvPr>
          <p:cNvSpPr/>
          <p:nvPr/>
        </p:nvSpPr>
        <p:spPr bwMode="gray">
          <a:xfrm>
            <a:off x="4254277" y="2818875"/>
            <a:ext cx="3537134" cy="3111660"/>
          </a:xfrm>
          <a:prstGeom prst="rect">
            <a:avLst/>
          </a:prstGeom>
          <a:solidFill>
            <a:srgbClr val="E3EA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18C8E0-5C67-997A-A6BB-56F17625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As forecasts for clean H</a:t>
            </a:r>
            <a:r>
              <a:rPr lang="en-US" baseline="-25000" dirty="0"/>
              <a:t>2</a:t>
            </a:r>
            <a:r>
              <a:rPr lang="en-US" dirty="0"/>
              <a:t> demand increase, major oil companies and utilities are positioning themselves to capture market share</a:t>
            </a:r>
            <a:endParaRPr lang="en-US" dirty="0">
              <a:cs typeface="Arial"/>
            </a:endParaRP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F75E5BA2-C5C7-5B1D-15E4-D39CAFACD99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102BCE23-6851-CD62-CFE2-EFF4CDA692C3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  <a:ea typeface="+mn-lt"/>
                  <a:cs typeface="+mn-lt"/>
                </a:rPr>
                <a:t>Multibillion-dollar investments and equity stakes are becoming increasingly popular</a:t>
              </a:r>
              <a:endParaRPr lang="en-US" b="1" dirty="0">
                <a:ea typeface="+mn-lt"/>
                <a:cs typeface="+mn-lt"/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29B18F39-84E4-F935-B8F8-32A8DF7C3FB2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EBC8C095-23FB-93C9-06E5-F2F56EA1B8F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073457"/>
            <a:ext cx="914400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Air Products,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Air Products, Aramco, ACWA Power, and Air Products Qudra Reach Financial Close </a:t>
            </a:r>
            <a:r>
              <a:rPr lang="en-US" sz="800" dirty="0">
                <a:solidFill>
                  <a:srgbClr val="000000"/>
                </a:solidFill>
              </a:rPr>
              <a:t>(2023); Aramco,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Aramco to acquire 50% stake in Air Products Qudra’s Blue Hydrogen Industrial Gases Company </a:t>
            </a:r>
            <a:r>
              <a:rPr lang="en-US" sz="800" dirty="0">
                <a:solidFill>
                  <a:srgbClr val="000000"/>
                </a:solidFill>
              </a:rPr>
              <a:t>(2024); BP,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BP to lead and operate one of the world’s largest renewables and green hydrogen energy hubs based in Western Australia</a:t>
            </a:r>
            <a:r>
              <a:rPr lang="en-US" sz="800" dirty="0">
                <a:solidFill>
                  <a:srgbClr val="000000"/>
                </a:solidFill>
              </a:rPr>
              <a:t>; NextEra Energy,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Climate Change 2023 </a:t>
            </a:r>
            <a:r>
              <a:rPr lang="en-US" sz="800" dirty="0">
                <a:solidFill>
                  <a:srgbClr val="000000"/>
                </a:solidFill>
              </a:rPr>
              <a:t>(2023); NextEra Energy,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Florida Power &amp; Light company announces completion of clean hydrogen hub</a:t>
            </a:r>
            <a:r>
              <a:rPr lang="en-US" sz="800" dirty="0">
                <a:solidFill>
                  <a:srgbClr val="000000"/>
                </a:solidFill>
              </a:rPr>
              <a:t> (2023); NextEra Energy,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NextEra Energy sets industry-leading Real Zero goal </a:t>
            </a:r>
            <a:r>
              <a:rPr lang="en-US" sz="800" dirty="0">
                <a:solidFill>
                  <a:srgbClr val="000000"/>
                </a:solidFill>
              </a:rPr>
              <a:t>(2022)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5D2FD9-86FB-8733-7487-CC116A22F3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894" y="2887357"/>
            <a:ext cx="549269" cy="716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0D49A9-3F7D-8B72-EAF5-C95AD044EB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860" y="3037830"/>
            <a:ext cx="1157368" cy="509965"/>
          </a:xfrm>
          <a:prstGeom prst="rect">
            <a:avLst/>
          </a:prstGeom>
        </p:spPr>
      </p:pic>
      <p:pic>
        <p:nvPicPr>
          <p:cNvPr id="3074" name="Picture 2" descr="Saudi Aramco Logo and symbol, meaning, history, PNG">
            <a:extLst>
              <a:ext uri="{FF2B5EF4-FFF2-40B4-BE49-F238E27FC236}">
                <a16:creationId xmlns:a16="http://schemas.microsoft.com/office/drawing/2014/main" id="{C6F5DC6E-B91C-8DE2-6BF3-F0A11720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6310" y="2721209"/>
            <a:ext cx="1258888" cy="7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4A3FF6-5A3B-D30D-F16F-8D711ED9B342}"/>
              </a:ext>
            </a:extLst>
          </p:cNvPr>
          <p:cNvSpPr/>
          <p:nvPr/>
        </p:nvSpPr>
        <p:spPr bwMode="gray">
          <a:xfrm>
            <a:off x="357189" y="2090619"/>
            <a:ext cx="3537134" cy="62920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</a:rPr>
              <a:t>Large-scale investment in M&amp;A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for blue H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DD194D-1A7C-0109-F5E2-47E2963D08D5}"/>
              </a:ext>
            </a:extLst>
          </p:cNvPr>
          <p:cNvSpPr/>
          <p:nvPr/>
        </p:nvSpPr>
        <p:spPr bwMode="gray">
          <a:xfrm>
            <a:off x="4254277" y="2076166"/>
            <a:ext cx="3537134" cy="62920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</a:rPr>
              <a:t>$36B investment in green and blue H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r>
              <a:rPr lang="en-US" sz="1400" b="1" dirty="0">
                <a:solidFill>
                  <a:schemeClr val="bg1"/>
                </a:solidFill>
              </a:rPr>
              <a:t> production and export hub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987DF-AD30-8E6E-CA3A-1A0980E94A70}"/>
              </a:ext>
            </a:extLst>
          </p:cNvPr>
          <p:cNvSpPr/>
          <p:nvPr/>
        </p:nvSpPr>
        <p:spPr bwMode="gray">
          <a:xfrm>
            <a:off x="8011977" y="2090618"/>
            <a:ext cx="3537134" cy="62920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</a:rPr>
              <a:t>Allocating significant funds to transition from gas to H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r>
              <a:rPr lang="en-US" sz="1400" b="1" baseline="0" dirty="0">
                <a:solidFill>
                  <a:schemeClr val="bg1"/>
                </a:solidFill>
              </a:rPr>
              <a:t> in power generation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D67658-020A-707D-36E6-52E560DD04EF}"/>
              </a:ext>
            </a:extLst>
          </p:cNvPr>
          <p:cNvSpPr txBox="1"/>
          <p:nvPr/>
        </p:nvSpPr>
        <p:spPr bwMode="gray">
          <a:xfrm>
            <a:off x="450805" y="3464869"/>
            <a:ext cx="3298235" cy="20963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endParaRPr lang="en-US" sz="1100" b="1" dirty="0"/>
          </a:p>
          <a:p>
            <a:pPr lvl="0" algn="l" rtl="0">
              <a:spcBef>
                <a:spcPts val="0"/>
              </a:spcBef>
              <a:spcAft>
                <a:spcPts val="600"/>
              </a:spcAft>
            </a:pPr>
            <a:r>
              <a:rPr lang="en-US" sz="1200" b="1" dirty="0"/>
              <a:t>In 2024, Aramco acquired a 50% equity stake </a:t>
            </a:r>
            <a:r>
              <a:rPr lang="en-US" sz="1200" b="0" dirty="0"/>
              <a:t>in Blue H</a:t>
            </a:r>
            <a:r>
              <a:rPr lang="en-US" sz="1200" b="0" baseline="-25000" dirty="0"/>
              <a:t>2</a:t>
            </a:r>
            <a:r>
              <a:rPr lang="en-US" sz="1200" b="0" dirty="0"/>
              <a:t> Industrial Gases Company.</a:t>
            </a:r>
            <a:endParaRPr lang="en-US" sz="1200" dirty="0"/>
          </a:p>
          <a:p>
            <a:pPr lvl="0" algn="l">
              <a:spcBef>
                <a:spcPts val="0"/>
              </a:spcBef>
              <a:spcAft>
                <a:spcPts val="600"/>
              </a:spcAft>
              <a:buClrTx/>
              <a:buSzTx/>
            </a:pPr>
            <a:r>
              <a:rPr lang="en-US" sz="1200" b="1" dirty="0">
                <a:cs typeface="Arial"/>
              </a:rPr>
              <a:t>Blue H</a:t>
            </a:r>
            <a:r>
              <a:rPr lang="en-US" sz="1200" b="1" baseline="-25000" dirty="0">
                <a:cs typeface="Arial"/>
              </a:rPr>
              <a:t>2</a:t>
            </a:r>
            <a:r>
              <a:rPr lang="en-US" sz="1200" b="1" dirty="0">
                <a:cs typeface="Arial"/>
              </a:rPr>
              <a:t> will be transported by pipeline </a:t>
            </a:r>
            <a:r>
              <a:rPr lang="en-US" sz="1200" dirty="0">
                <a:cs typeface="Arial"/>
              </a:rPr>
              <a:t>through Saudi Arabia's Eastern Province, </a:t>
            </a:r>
            <a:r>
              <a:rPr lang="en-US" sz="1200" b="1" dirty="0">
                <a:cs typeface="Arial"/>
              </a:rPr>
              <a:t>with</a:t>
            </a:r>
            <a:r>
              <a:rPr lang="en-US" sz="1200" dirty="0">
                <a:cs typeface="Arial"/>
              </a:rPr>
              <a:t> </a:t>
            </a:r>
            <a:r>
              <a:rPr lang="en-US" sz="1200" b="1" dirty="0">
                <a:cs typeface="Arial"/>
              </a:rPr>
              <a:t>potential for regional exports</a:t>
            </a:r>
            <a:r>
              <a:rPr lang="en-US" sz="1200" dirty="0">
                <a:cs typeface="Arial"/>
              </a:rPr>
              <a:t>.</a:t>
            </a: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cs typeface="Arial"/>
              </a:rPr>
              <a:t>The investment aligns with Saudi Arabia’s </a:t>
            </a:r>
            <a:r>
              <a:rPr lang="en-US" sz="1200" b="1" dirty="0">
                <a:cs typeface="Arial"/>
              </a:rPr>
              <a:t>National Green Hydrogen Strategy, which aims to invest $36 billion </a:t>
            </a:r>
            <a:r>
              <a:rPr lang="en-US" sz="1200" dirty="0">
                <a:cs typeface="Arial"/>
              </a:rPr>
              <a:t>in green and blue hydrogen by 2030.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609A42-2405-7722-644B-5354C8FBA2FE}"/>
              </a:ext>
            </a:extLst>
          </p:cNvPr>
          <p:cNvSpPr txBox="1"/>
          <p:nvPr/>
        </p:nvSpPr>
        <p:spPr bwMode="gray">
          <a:xfrm>
            <a:off x="4377787" y="3477477"/>
            <a:ext cx="3298235" cy="22040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endParaRPr lang="en-US" sz="1100" b="1" dirty="0"/>
          </a:p>
          <a:p>
            <a:pPr lvl="0" algn="l" rtl="0">
              <a:spcBef>
                <a:spcPts val="0"/>
              </a:spcBef>
              <a:spcAft>
                <a:spcPts val="300"/>
              </a:spcAft>
            </a:pPr>
            <a:r>
              <a:rPr lang="en-US" sz="1200" b="1" dirty="0"/>
              <a:t>In 2022, BP acquired a 40.5% equity stake </a:t>
            </a:r>
            <a:r>
              <a:rPr lang="en-US" sz="1200" b="0" dirty="0"/>
              <a:t>worth $36 billion in the Australia Renewable Energy Hub (AREH).</a:t>
            </a:r>
          </a:p>
          <a:p>
            <a:pPr lvl="0" algn="l">
              <a:spcBef>
                <a:spcPts val="0"/>
              </a:spcBef>
              <a:spcAft>
                <a:spcPts val="300"/>
              </a:spcAft>
            </a:pPr>
            <a:r>
              <a:rPr lang="en-US" sz="1200" b="0" dirty="0">
                <a:cs typeface="Arial"/>
              </a:rPr>
              <a:t>Upon completion, AREH will produce </a:t>
            </a:r>
            <a:r>
              <a:rPr lang="en-US" sz="1200" b="1" dirty="0">
                <a:cs typeface="Arial"/>
              </a:rPr>
              <a:t>1.6 Mt of green H</a:t>
            </a:r>
            <a:r>
              <a:rPr lang="en-US" sz="1200" b="1" baseline="-25000" dirty="0">
                <a:cs typeface="Arial"/>
              </a:rPr>
              <a:t>2</a:t>
            </a:r>
            <a:r>
              <a:rPr lang="en-US" sz="1200" b="1" dirty="0">
                <a:cs typeface="Arial"/>
              </a:rPr>
              <a:t> </a:t>
            </a:r>
            <a:r>
              <a:rPr lang="en-US" sz="1200" b="0" dirty="0">
                <a:cs typeface="Arial"/>
              </a:rPr>
              <a:t>or 9 Mt of green ammonia annually, supported by 26 GW of clean power.</a:t>
            </a: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300"/>
              </a:spcAft>
            </a:pPr>
            <a:r>
              <a:rPr lang="en-US" sz="1200" b="0" dirty="0">
                <a:cs typeface="Arial"/>
              </a:rPr>
              <a:t>The H</a:t>
            </a:r>
            <a:r>
              <a:rPr lang="en-US" sz="1200" b="0" baseline="-25000" dirty="0">
                <a:cs typeface="Arial"/>
              </a:rPr>
              <a:t>2</a:t>
            </a:r>
            <a:r>
              <a:rPr lang="en-US" sz="1200" b="0" dirty="0">
                <a:cs typeface="Arial"/>
              </a:rPr>
              <a:t> and ammonia produced by AREH will supply both Australia </a:t>
            </a:r>
            <a:r>
              <a:rPr lang="en-US" sz="1200" dirty="0">
                <a:cs typeface="Arial"/>
              </a:rPr>
              <a:t>and </a:t>
            </a:r>
            <a:r>
              <a:rPr lang="en-US" sz="1200" b="1" dirty="0">
                <a:cs typeface="Arial"/>
              </a:rPr>
              <a:t>regional markets, including Japan and South Korea</a:t>
            </a:r>
            <a:r>
              <a:rPr lang="en-US" sz="1200" dirty="0">
                <a:cs typeface="Arial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3CC421-38C0-5045-1DCA-7080687B4647}"/>
              </a:ext>
            </a:extLst>
          </p:cNvPr>
          <p:cNvSpPr txBox="1"/>
          <p:nvPr/>
        </p:nvSpPr>
        <p:spPr bwMode="gray">
          <a:xfrm>
            <a:off x="8072937" y="3477477"/>
            <a:ext cx="3298235" cy="22040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endParaRPr lang="en-US" sz="1100" b="1" dirty="0"/>
          </a:p>
          <a:p>
            <a:pPr lvl="0" algn="l" rtl="0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In 2023, the utility announced a commitment of </a:t>
            </a:r>
            <a:r>
              <a:rPr lang="en-US" sz="1200" b="1" dirty="0"/>
              <a:t>$20 billion to decarbonize its operations in the US.</a:t>
            </a:r>
            <a:endParaRPr lang="en-US" sz="1200" dirty="0"/>
          </a:p>
          <a:p>
            <a:pPr lvl="0" algn="l">
              <a:spcBef>
                <a:spcPts val="0"/>
              </a:spcBef>
              <a:spcAft>
                <a:spcPts val="300"/>
              </a:spcAft>
            </a:pPr>
            <a:r>
              <a:rPr lang="en-US" sz="1200" b="0" i="0" u="none" dirty="0">
                <a:cs typeface="Arial"/>
              </a:rPr>
              <a:t>A key part of its decarbonization strategy is </a:t>
            </a:r>
            <a:r>
              <a:rPr lang="en-US" sz="1200" b="1" i="0" u="none" dirty="0">
                <a:cs typeface="Arial"/>
              </a:rPr>
              <a:t>converting 16,000 MW </a:t>
            </a:r>
            <a:r>
              <a:rPr lang="en-US" sz="1200" b="0" i="0" u="none" dirty="0">
                <a:cs typeface="Arial"/>
              </a:rPr>
              <a:t>of natural gas power plants </a:t>
            </a:r>
            <a:r>
              <a:rPr lang="en-US" sz="1200" b="1" i="0" u="none" dirty="0">
                <a:cs typeface="Arial"/>
              </a:rPr>
              <a:t>to operate on green hydrogen</a:t>
            </a:r>
            <a:endParaRPr lang="en-US" sz="1200" b="1" dirty="0"/>
          </a:p>
          <a:p>
            <a:pPr lvl="0" algn="l" rtl="0">
              <a:spcBef>
                <a:spcPts val="0"/>
              </a:spcBef>
              <a:spcAft>
                <a:spcPts val="300"/>
              </a:spcAft>
            </a:pPr>
            <a:r>
              <a:rPr lang="en-US" sz="1200" b="1" i="0" u="none" dirty="0">
                <a:cs typeface="Arial"/>
              </a:rPr>
              <a:t>Florida Power &amp; Light</a:t>
            </a:r>
            <a:r>
              <a:rPr lang="en-US" sz="1200" b="0" i="0" u="none" dirty="0">
                <a:cs typeface="Arial"/>
              </a:rPr>
              <a:t>, the largest utility in the </a:t>
            </a:r>
            <a:r>
              <a:rPr lang="en-US" sz="1200" dirty="0">
                <a:cs typeface="Arial"/>
              </a:rPr>
              <a:t>US</a:t>
            </a:r>
            <a:r>
              <a:rPr lang="en-US" sz="1200" b="0" i="0" u="none" dirty="0">
                <a:cs typeface="Arial"/>
              </a:rPr>
              <a:t>, established the Cavendish NextGen Hydrogen Hub to </a:t>
            </a:r>
            <a:r>
              <a:rPr lang="en-US" sz="1200" b="1" i="0" u="none" dirty="0">
                <a:cs typeface="Arial"/>
              </a:rPr>
              <a:t>test hydrogen blends for turbines</a:t>
            </a:r>
            <a:r>
              <a:rPr lang="en-US" sz="1200" i="0" u="none" dirty="0">
                <a:cs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694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4390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592" imgH="591" progId="TCLayout.ActiveDocument.1">
                  <p:embed/>
                </p:oleObj>
              </mc:Choice>
              <mc:Fallback>
                <p:oleObj name="think-cell Slide" r:id="rId33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Green steel production possible key driver for green 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demand, with each </a:t>
            </a:r>
            <a:r>
              <a:rPr lang="en-US" dirty="0" err="1">
                <a:solidFill>
                  <a:srgbClr val="000000"/>
                </a:solidFill>
              </a:rPr>
              <a:t>tonne</a:t>
            </a:r>
            <a:r>
              <a:rPr lang="en-US" dirty="0">
                <a:solidFill>
                  <a:srgbClr val="000000"/>
                </a:solidFill>
              </a:rPr>
              <a:t> of Green 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ea typeface="+mj-lt"/>
                <a:cs typeface="+mj-lt"/>
              </a:rPr>
              <a:t> DRI-EAF steel requiring ~50-60kg H</a:t>
            </a:r>
            <a:r>
              <a:rPr lang="en-US" baseline="-25000" dirty="0">
                <a:ea typeface="+mj-lt"/>
                <a:cs typeface="+mj-lt"/>
              </a:rPr>
              <a:t>2</a:t>
            </a:r>
            <a:endParaRPr lang="en-US" dirty="0"/>
          </a:p>
        </p:txBody>
      </p: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196568"/>
            <a:ext cx="9040814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Center on Global Energy Policy at Columbia University, </a:t>
            </a:r>
            <a:r>
              <a:rPr lang="en-US" sz="800" dirty="0">
                <a:solidFill>
                  <a:srgbClr val="000000"/>
                </a:solidFill>
                <a:hlinkClick r:id="rId35"/>
              </a:rPr>
              <a:t>Low-Carbon Production of Iron &amp; Steel</a:t>
            </a:r>
            <a:r>
              <a:rPr lang="en-US" sz="800" dirty="0">
                <a:solidFill>
                  <a:srgbClr val="000000"/>
                </a:solidFill>
              </a:rPr>
              <a:t> (2021); IEA, </a:t>
            </a:r>
            <a:r>
              <a:rPr lang="en-US" sz="800" dirty="0">
                <a:solidFill>
                  <a:srgbClr val="000000"/>
                </a:solidFill>
                <a:hlinkClick r:id="rId36"/>
              </a:rPr>
              <a:t>Iron and Steel Technology Roadmap </a:t>
            </a:r>
            <a:r>
              <a:rPr lang="en-US" sz="800" dirty="0">
                <a:solidFill>
                  <a:srgbClr val="000000"/>
                </a:solidFill>
              </a:rPr>
              <a:t>(2020); IEA, </a:t>
            </a:r>
            <a:r>
              <a:rPr lang="en-US" sz="800" dirty="0">
                <a:solidFill>
                  <a:srgbClr val="000000"/>
                </a:solidFill>
                <a:hlinkClick r:id="rId37"/>
              </a:rPr>
              <a:t>Net-zero scenario hydrogen outlook </a:t>
            </a:r>
            <a:r>
              <a:rPr lang="en-US" sz="800" dirty="0"/>
              <a:t>(2023); </a:t>
            </a:r>
            <a:r>
              <a:rPr lang="en-US" sz="800" dirty="0">
                <a:solidFill>
                  <a:srgbClr val="000000"/>
                </a:solidFill>
              </a:rPr>
              <a:t>McKinsey, </a:t>
            </a:r>
            <a:r>
              <a:rPr lang="en-US" sz="800" dirty="0">
                <a:solidFill>
                  <a:srgbClr val="000000"/>
                </a:solidFill>
                <a:hlinkClick r:id="rId38"/>
              </a:rPr>
              <a:t>Decarbonization challenge for steel </a:t>
            </a:r>
            <a:r>
              <a:rPr lang="en-US" sz="800" dirty="0">
                <a:solidFill>
                  <a:srgbClr val="000000"/>
                </a:solidFill>
              </a:rPr>
              <a:t>(2020); BNEF, </a:t>
            </a:r>
            <a:r>
              <a:rPr lang="en-US" sz="800" dirty="0">
                <a:solidFill>
                  <a:srgbClr val="000000"/>
                </a:solidFill>
                <a:hlinkClick r:id="rId39"/>
              </a:rPr>
              <a:t>Scaling Up Hydrogen </a:t>
            </a:r>
            <a:r>
              <a:rPr lang="en-US" sz="800" dirty="0">
                <a:solidFill>
                  <a:srgbClr val="000000"/>
                </a:solidFill>
              </a:rPr>
              <a:t>(2024)</a:t>
            </a: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DA6FB6EB-AD72-D091-77C8-28BDF656601F}"/>
              </a:ext>
            </a:extLst>
          </p:cNvPr>
          <p:cNvSpPr/>
          <p:nvPr/>
        </p:nvSpPr>
        <p:spPr bwMode="gray">
          <a:xfrm>
            <a:off x="748069" y="2965215"/>
            <a:ext cx="3479796" cy="884217"/>
          </a:xfrm>
          <a:prstGeom prst="wedgeRectCallout">
            <a:avLst>
              <a:gd name="adj1" fmla="val 37221"/>
              <a:gd name="adj2" fmla="val 163738"/>
            </a:avLst>
          </a:prstGeom>
          <a:solidFill>
            <a:srgbClr val="8893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Green H</a:t>
            </a:r>
            <a:r>
              <a:rPr lang="en-US" sz="1200" b="1" baseline="-25000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 Direct Reduced Iron-Electric Arc Furnace (DRI-EAF)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 uses green hydrogen to replace natural gas as an iron ore reductant; 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byproduct is water instead of CO</a:t>
            </a:r>
            <a:r>
              <a:rPr lang="en-US" sz="1200" b="1" baseline="-25000" dirty="0">
                <a:solidFill>
                  <a:schemeClr val="bg1"/>
                </a:solidFill>
                <a:latin typeface="Arial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F79A6-348E-9847-EA49-2CCFC553E9AA}"/>
              </a:ext>
            </a:extLst>
          </p:cNvPr>
          <p:cNvSpPr txBox="1"/>
          <p:nvPr/>
        </p:nvSpPr>
        <p:spPr bwMode="gray">
          <a:xfrm>
            <a:off x="0" y="-8068"/>
            <a:ext cx="5737412" cy="318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study: Green H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Steel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8223250" y="1857679"/>
            <a:ext cx="3190875" cy="319088"/>
            <a:chOff x="6365875" y="1541462"/>
            <a:chExt cx="3190875" cy="319088"/>
          </a:xfrm>
        </p:grpSpPr>
        <p:sp>
          <p:nvSpPr>
            <p:cNvPr id="21" name="btfpColumnHeaderBoxText266757">
              <a:extLst>
                <a:ext uri="{FF2B5EF4-FFF2-40B4-BE49-F238E27FC236}">
                  <a16:creationId xmlns:a16="http://schemas.microsoft.com/office/drawing/2014/main" id="{5D2A8EB3-29BF-6771-B6F2-091A78190DAD}"/>
                </a:ext>
              </a:extLst>
            </p:cNvPr>
            <p:cNvSpPr txBox="1"/>
            <p:nvPr/>
          </p:nvSpPr>
          <p:spPr bwMode="gray">
            <a:xfrm>
              <a:off x="6365875" y="1541462"/>
              <a:ext cx="3190875" cy="319088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1800"/>
                </a:spcBef>
                <a:buNone/>
              </a:pPr>
              <a:r>
                <a:rPr lang="en-US" b="1" dirty="0">
                  <a:cs typeface="Arial"/>
                </a:rPr>
                <a:t>H</a:t>
              </a:r>
              <a:r>
                <a:rPr lang="en-US" b="1" baseline="-25000" dirty="0">
                  <a:cs typeface="Arial"/>
                </a:rPr>
                <a:t>2</a:t>
              </a:r>
              <a:r>
                <a:rPr lang="en-US" b="1" dirty="0">
                  <a:cs typeface="Arial"/>
                </a:rPr>
                <a:t> demand for steel (Mt)</a:t>
              </a:r>
            </a:p>
          </p:txBody>
        </p:sp>
        <p:cxnSp>
          <p:nvCxnSpPr>
            <p:cNvPr id="22" name="btfpColumnHeaderBoxLine266757">
              <a:extLst>
                <a:ext uri="{FF2B5EF4-FFF2-40B4-BE49-F238E27FC236}">
                  <a16:creationId xmlns:a16="http://schemas.microsoft.com/office/drawing/2014/main" id="{31F43225-320F-5D9F-67BE-94A467A8F8E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365875" y="1860550"/>
              <a:ext cx="3190875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D37309-44EE-9D81-2FBE-AA94326FA688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8537575" y="5373688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B30EE7-760B-B31C-0AEB-B67431354A6E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8537575" y="5010150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B715C8-AAFB-A5EC-1D0D-3FCFDA63C33A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8537575" y="4645025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58F573-B891-A870-2094-53E608863140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8537575" y="4281488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362BBF-BF65-EF6F-4023-599941FB7F22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8537575" y="3916363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9D80E5-1BF5-3EC7-B0AD-8A0EE398826D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8537575" y="3552825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93BDA6-8A3C-0152-713D-ECF36E86B55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8537575" y="3187700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94A9A8-8CC8-D0E5-D29C-F6BB610C1F70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8537575" y="2824163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957E48-54EE-1C33-4F4A-174A40D14250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8537575" y="2459038"/>
            <a:ext cx="28765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5" name="Chart 74">
            <a:extLst>
              <a:ext uri="{FF2B5EF4-FFF2-40B4-BE49-F238E27FC236}">
                <a16:creationId xmlns:a16="http://schemas.microsoft.com/office/drawing/2014/main" id="{673F0818-E7D1-A129-8A56-B20BDECCFD11}"/>
              </a:ext>
            </a:extLst>
          </p:cNvPr>
          <p:cNvGraphicFramePr/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064781347"/>
              </p:ext>
            </p:extLst>
          </p:nvPr>
        </p:nvGraphicFramePr>
        <p:xfrm>
          <a:off x="8455025" y="2192338"/>
          <a:ext cx="3041650" cy="381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D31F0F6D-32B6-7B3E-BE1A-BBB8BA7158AD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8351838" y="5648325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0701F46-E27B-496A-AE62-A50A6FA55EF1}" type="datetime'''''''''''''''''''''''''0'''''''''''''''''">
              <a:rPr lang="en-US" altLang="en-US" sz="1200" smtClean="0"/>
              <a:pPr/>
              <a:t>0</a:t>
            </a:fld>
            <a:endParaRPr lang="en-US" sz="1200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7D727C29-E57D-3C42-2228-61803C9A4F6A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8351838" y="5283200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E8BD009-AF9B-4B59-B56C-08B556EBE1BC}" type="datetime'''''''''''''''''''''''5'''''''''''''">
              <a:rPr lang="en-US" altLang="en-US" sz="1200" smtClean="0"/>
              <a:pPr/>
              <a:t>5</a:t>
            </a:fld>
            <a:endParaRPr lang="en-US" sz="1200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99498B46-5FE3-EDB1-25F8-D193EF35E523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8267700" y="4919663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0ECC169-5CF5-4554-AB8F-40DD31A4495B}" type="datetime'''''''''''''''''1''''''0'''''">
              <a:rPr lang="en-US" altLang="en-US" sz="1200" smtClean="0"/>
              <a:pPr/>
              <a:t>10</a:t>
            </a:fld>
            <a:endParaRPr lang="en-US" sz="1200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FE2AF3A-1738-15B3-F319-FF6A007EB651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8267700" y="455453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4651B5A-89DE-4711-87B8-942BC77AFEFD}" type="datetime'''''1''''''''''''''''''''''''''''''''''''''5'''''''">
              <a:rPr lang="en-US" altLang="en-US" sz="1200" smtClean="0"/>
              <a:pPr/>
              <a:t>15</a:t>
            </a:fld>
            <a:endParaRPr lang="en-US" sz="1200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CA5D984-C574-31E9-A86A-C8E5219E87FF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8267700" y="419100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DCDDE0A-611D-4F8A-825C-2FEBF4DB7005}" type="datetime'2''''''''''''''''0'''''''''''''''''''''''''''''''''''''''''">
              <a:rPr lang="en-US" altLang="en-US" sz="1200" smtClean="0"/>
              <a:pPr/>
              <a:t>20</a:t>
            </a:fld>
            <a:endParaRPr lang="en-US" sz="1200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5CC7599B-D4FD-43F7-C2A0-28395B1E03CB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8267700" y="3825875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67863EA-C1AD-4CB6-87B1-42E9D09DA9B0}" type="datetime'''2''''''''''5'''''''''''''''''">
              <a:rPr lang="en-US" altLang="en-US" sz="1200" smtClean="0"/>
              <a:pPr/>
              <a:t>25</a:t>
            </a:fld>
            <a:endParaRPr lang="en-US" sz="1200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1AD70652-07F4-3234-5CE1-29B3D81106E2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8267700" y="3462338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F27EBCA-21F2-46FE-8C94-4E6E4932E6F2}" type="datetime'''30'''">
              <a:rPr lang="en-US" altLang="en-US" sz="1200" smtClean="0"/>
              <a:pPr/>
              <a:t>30</a:t>
            </a:fld>
            <a:endParaRPr lang="en-US" sz="1200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DD365E2-F9C3-2BC9-4413-52B4A9D8936A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8267700" y="3097213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8F8DC22-9E2E-4DD1-8351-A30337714213}" type="datetime'''''''''''''3''''''5'''''''">
              <a:rPr lang="en-US" altLang="en-US" sz="1200" smtClean="0"/>
              <a:pPr/>
              <a:t>35</a:t>
            </a:fld>
            <a:endParaRPr lang="en-US" sz="1200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7D90104E-9A5D-D67C-9EB2-31B9C843DA4B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8267700" y="2733675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37D466F-E593-4188-B124-F4782DB67983}" type="datetime'''''''''''''''''''''''''''''''''''''''''''4''0'''''''">
              <a:rPr lang="en-US" altLang="en-US" sz="1200" smtClean="0"/>
              <a:pPr/>
              <a:t>40</a:t>
            </a:fld>
            <a:endParaRPr lang="en-US" sz="1200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225B8108-356B-53E8-7D30-E109504F9E06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8267700" y="236855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93F30A5-E968-4827-B1AF-966081D6B418}" type="datetime'''''''''''''4''''''''''''''''''''''''''''''5'''''">
              <a:rPr lang="en-US" altLang="en-US" sz="1200" smtClean="0"/>
              <a:pPr/>
              <a:t>45</a:t>
            </a:fld>
            <a:endParaRPr lang="en-US" sz="1200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DC976A2-7854-0DA1-3950-C416CF313AC6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auto">
          <a:xfrm>
            <a:off x="8721725" y="57896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8431E80-99CE-48BC-94D2-AA13345138D6}" type="datetime'''''''''''''''''''2''0''''''22'''''''''''''''''''''''''''">
              <a:rPr lang="en-US" altLang="en-US" sz="1200" smtClean="0"/>
              <a:pPr/>
              <a:t>2022</a:t>
            </a:fld>
            <a:endParaRPr lang="en-US" sz="1200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7B65F6A-5221-0305-6527-8F29BD15A488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auto">
          <a:xfrm>
            <a:off x="9440863" y="57896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30EB450-0A21-40B8-9675-F529077582E8}" type="datetime'''''''''''2''''''''''''''''''''''''0''3''''''0'''''">
              <a:rPr lang="en-US" altLang="en-US" sz="1200" smtClean="0"/>
              <a:pPr/>
              <a:t>2030</a:t>
            </a:fld>
            <a:endParaRPr lang="en-US" sz="1200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A80DDBD-A8BE-2609-940E-1348CB549F07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auto">
          <a:xfrm>
            <a:off x="10160000" y="57896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D4C5472-07E0-4AA9-8E29-9BA5924DF4AF}" type="datetime'2''''''''0''''''''''''''''''''''3''''5'''">
              <a:rPr lang="en-US" altLang="en-US" sz="1200" smtClean="0"/>
              <a:pPr/>
              <a:t>2035</a:t>
            </a:fld>
            <a:endParaRPr lang="en-US" sz="1200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F3325B4-AF85-2F61-71FA-2D1513E95DE0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 bwMode="auto">
          <a:xfrm>
            <a:off x="10879138" y="57896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49519B8-4C33-4564-B088-82CAEF432621}" type="datetime'''''''''''2''''0''''5''''''''''''''''''''''''0'''''''''''''">
              <a:rPr lang="en-US" altLang="en-US" sz="1200" smtClean="0"/>
              <a:pPr/>
              <a:t>2050</a:t>
            </a:fld>
            <a:endParaRPr lang="en-US" sz="1200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F7FEBF25-69EB-F060-A58E-6D2731BDA566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 bwMode="gray">
          <a:xfrm>
            <a:off x="8832850" y="5530850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3F3B31C-0EE0-41EC-9D93-1B1ED8B73652}" type="datetime'''''''''''''''''''0'''''''''''">
              <a:rPr lang="en-US" altLang="en-US" sz="1200" smtClean="0"/>
              <a:pPr/>
              <a:t>0</a:t>
            </a:fld>
            <a:endParaRPr lang="en-US" sz="1200" dirty="0"/>
          </a:p>
        </p:txBody>
      </p:sp>
      <p:sp>
        <p:nvSpPr>
          <p:cNvPr id="48" name="Rectangular Callout 47">
            <a:extLst>
              <a:ext uri="{FF2B5EF4-FFF2-40B4-BE49-F238E27FC236}">
                <a16:creationId xmlns:a16="http://schemas.microsoft.com/office/drawing/2014/main" id="{7E3A6263-14AA-4066-E459-26F12A1D6B1E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8531225" y="2855306"/>
            <a:ext cx="1982788" cy="1068883"/>
          </a:xfrm>
          <a:prstGeom prst="wedgeRectCallout">
            <a:avLst>
              <a:gd name="adj1" fmla="val -33731"/>
              <a:gd name="adj2" fmla="val 146353"/>
            </a:avLst>
          </a:prstGeom>
          <a:solidFill>
            <a:srgbClr val="8893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100% H</a:t>
            </a:r>
            <a:r>
              <a:rPr lang="en-US" sz="1200" baseline="-25000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 plants in early stages of development, with first industrial-scale plants planned to operate in 2026 </a:t>
            </a:r>
          </a:p>
        </p:txBody>
      </p:sp>
      <p:grpSp>
        <p:nvGrpSpPr>
          <p:cNvPr id="50" name="btfpColumnHeaderBox984923">
            <a:extLst>
              <a:ext uri="{FF2B5EF4-FFF2-40B4-BE49-F238E27FC236}">
                <a16:creationId xmlns:a16="http://schemas.microsoft.com/office/drawing/2014/main" id="{5F8D2914-431E-AA61-BCBD-760F58DDB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>
            <a:off x="401556" y="1616112"/>
            <a:ext cx="7645271" cy="565218"/>
            <a:chOff x="2054792" y="3456309"/>
            <a:chExt cx="1210161" cy="565218"/>
          </a:xfrm>
        </p:grpSpPr>
        <p:sp>
          <p:nvSpPr>
            <p:cNvPr id="51" name="btfpColumnHeaderBoxText984923">
              <a:extLst>
                <a:ext uri="{FF2B5EF4-FFF2-40B4-BE49-F238E27FC236}">
                  <a16:creationId xmlns:a16="http://schemas.microsoft.com/office/drawing/2014/main" id="{0A6E96A8-145F-7533-B4FB-482700A8FADB}"/>
                </a:ext>
              </a:extLst>
            </p:cNvPr>
            <p:cNvSpPr txBox="1"/>
            <p:nvPr/>
          </p:nvSpPr>
          <p:spPr bwMode="gray">
            <a:xfrm>
              <a:off x="2054792" y="3456309"/>
              <a:ext cx="1210161" cy="565218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Green H</a:t>
              </a:r>
              <a:r>
                <a:rPr lang="en-US" b="1" baseline="-25000" dirty="0">
                  <a:solidFill>
                    <a:srgbClr val="000000"/>
                  </a:solidFill>
                </a:rPr>
                <a:t>2</a:t>
              </a:r>
              <a:r>
                <a:rPr lang="en-US" b="1" dirty="0">
                  <a:solidFill>
                    <a:srgbClr val="000000"/>
                  </a:solidFill>
                </a:rPr>
                <a:t> direct reduced iron with decarbonization potential of ~90% compared to now dominant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2474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Blast Furnace-Basic Oxygen Furnace (BF-BOF)</a:t>
              </a:r>
            </a:p>
          </p:txBody>
        </p:sp>
        <p:cxnSp>
          <p:nvCxnSpPr>
            <p:cNvPr id="52" name="btfpColumnHeaderBoxLine984923">
              <a:extLst>
                <a:ext uri="{FF2B5EF4-FFF2-40B4-BE49-F238E27FC236}">
                  <a16:creationId xmlns:a16="http://schemas.microsoft.com/office/drawing/2014/main" id="{448FC24B-931B-BC22-A167-E4B5F16E0C2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C9E96F1-BF29-A163-2D0C-BAB19E752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3526" y="3033066"/>
            <a:ext cx="5130848" cy="2307306"/>
            <a:chOff x="1795064" y="2136703"/>
            <a:chExt cx="4934747" cy="1938073"/>
          </a:xfrm>
        </p:grpSpPr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7194CA2C-EFD9-2076-F510-C4043FBB409C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791D1657-2C1F-66DA-72DE-7B9438523975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6" name="btfpColumnHeaderBoxText984923">
            <a:extLst>
              <a:ext uri="{FF2B5EF4-FFF2-40B4-BE49-F238E27FC236}">
                <a16:creationId xmlns:a16="http://schemas.microsoft.com/office/drawing/2014/main" id="{CDD5965D-9125-5B1D-FD58-27B28533FC07}"/>
              </a:ext>
            </a:extLst>
          </p:cNvPr>
          <p:cNvSpPr txBox="1"/>
          <p:nvPr/>
        </p:nvSpPr>
        <p:spPr bwMode="gray">
          <a:xfrm>
            <a:off x="1457769" y="4096248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accent1"/>
                </a:solidFill>
                <a:latin typeface="Arial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btfpColumnHeaderBoxText984923">
            <a:extLst>
              <a:ext uri="{FF2B5EF4-FFF2-40B4-BE49-F238E27FC236}">
                <a16:creationId xmlns:a16="http://schemas.microsoft.com/office/drawing/2014/main" id="{FFAD52C2-A1F9-7EF3-3368-7D016D1C4F42}"/>
              </a:ext>
            </a:extLst>
          </p:cNvPr>
          <p:cNvSpPr txBox="1"/>
          <p:nvPr/>
        </p:nvSpPr>
        <p:spPr bwMode="gray">
          <a:xfrm>
            <a:off x="4291300" y="4092576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btfpColumnHeaderBoxText984923">
            <a:extLst>
              <a:ext uri="{FF2B5EF4-FFF2-40B4-BE49-F238E27FC236}">
                <a16:creationId xmlns:a16="http://schemas.microsoft.com/office/drawing/2014/main" id="{E8D2E7D4-A6BC-B56F-782C-2610C9FD594F}"/>
              </a:ext>
            </a:extLst>
          </p:cNvPr>
          <p:cNvSpPr txBox="1"/>
          <p:nvPr/>
        </p:nvSpPr>
        <p:spPr bwMode="gray">
          <a:xfrm>
            <a:off x="6839052" y="4092576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A3331FF7-201A-65DF-9871-D4F92DE3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3168470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10" descr="Electric Arc Furnace penetration process on Make a GIF">
            <a:extLst>
              <a:ext uri="{FF2B5EF4-FFF2-40B4-BE49-F238E27FC236}">
                <a16:creationId xmlns:a16="http://schemas.microsoft.com/office/drawing/2014/main" id="{D9E6F56F-6A9D-DC85-E957-CA780167E6B8}"/>
              </a:ext>
            </a:extLst>
          </p:cNvPr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871" y="3217683"/>
            <a:ext cx="2011680" cy="2011680"/>
          </a:xfrm>
          <a:prstGeom prst="ellipse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897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8607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Rectangle 92">
            <a:extLst>
              <a:ext uri="{FF2B5EF4-FFF2-40B4-BE49-F238E27FC236}">
                <a16:creationId xmlns:a16="http://schemas.microsoft.com/office/drawing/2014/main" id="{48AF6EC7-99C2-A4C0-456A-C5043404457D}"/>
              </a:ext>
            </a:extLst>
          </p:cNvPr>
          <p:cNvSpPr/>
          <p:nvPr/>
        </p:nvSpPr>
        <p:spPr bwMode="gray">
          <a:xfrm flipV="1">
            <a:off x="2218718" y="3913971"/>
            <a:ext cx="847747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190C0D45-146C-393C-4002-9C03AC4E8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334596"/>
              </p:ext>
            </p:extLst>
          </p:nvPr>
        </p:nvGraphicFramePr>
        <p:xfrm>
          <a:off x="2218718" y="3537314"/>
          <a:ext cx="8477472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2912">
                  <a:extLst>
                    <a:ext uri="{9D8B030D-6E8A-4147-A177-3AD203B41FA5}">
                      <a16:colId xmlns:a16="http://schemas.microsoft.com/office/drawing/2014/main" val="482064416"/>
                    </a:ext>
                  </a:extLst>
                </a:gridCol>
                <a:gridCol w="1412912">
                  <a:extLst>
                    <a:ext uri="{9D8B030D-6E8A-4147-A177-3AD203B41FA5}">
                      <a16:colId xmlns:a16="http://schemas.microsoft.com/office/drawing/2014/main" val="2211065626"/>
                    </a:ext>
                  </a:extLst>
                </a:gridCol>
                <a:gridCol w="1412912">
                  <a:extLst>
                    <a:ext uri="{9D8B030D-6E8A-4147-A177-3AD203B41FA5}">
                      <a16:colId xmlns:a16="http://schemas.microsoft.com/office/drawing/2014/main" val="3635220939"/>
                    </a:ext>
                  </a:extLst>
                </a:gridCol>
                <a:gridCol w="1412912">
                  <a:extLst>
                    <a:ext uri="{9D8B030D-6E8A-4147-A177-3AD203B41FA5}">
                      <a16:colId xmlns:a16="http://schemas.microsoft.com/office/drawing/2014/main" val="4140645369"/>
                    </a:ext>
                  </a:extLst>
                </a:gridCol>
                <a:gridCol w="1412912">
                  <a:extLst>
                    <a:ext uri="{9D8B030D-6E8A-4147-A177-3AD203B41FA5}">
                      <a16:colId xmlns:a16="http://schemas.microsoft.com/office/drawing/2014/main" val="715688874"/>
                    </a:ext>
                  </a:extLst>
                </a:gridCol>
                <a:gridCol w="1412912">
                  <a:extLst>
                    <a:ext uri="{9D8B030D-6E8A-4147-A177-3AD203B41FA5}">
                      <a16:colId xmlns:a16="http://schemas.microsoft.com/office/drawing/2014/main" val="3448003372"/>
                    </a:ext>
                  </a:extLst>
                </a:gridCol>
              </a:tblGrid>
              <a:tr h="2167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/>
                        <a:t>2025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/>
                        <a:t>2026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/>
                        <a:t>2027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/>
                        <a:t>2028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/>
                        <a:t>2029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/>
                        <a:t>2030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25971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~40 Mt of green steel project announced in Europe by 2023, implying 2-2.4 Mt green 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demand</a:t>
            </a:r>
            <a:endParaRPr lang="en-US" dirty="0"/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10608098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  <a:ea typeface="+mn-lt"/>
                  <a:cs typeface="+mn-lt"/>
                </a:rPr>
                <a:t>As of 2023, ~40 Mt of green steel projects announced in Europe alone</a:t>
              </a:r>
              <a:endParaRPr lang="en-US" b="1" dirty="0">
                <a:ea typeface="+mn-lt"/>
                <a:cs typeface="+mn-lt"/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Columbia Business School,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H2 Green Steel</a:t>
            </a:r>
            <a:r>
              <a:rPr lang="en-US" sz="800" dirty="0">
                <a:solidFill>
                  <a:srgbClr val="000000"/>
                </a:solidFill>
              </a:rPr>
              <a:t> (2024)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56BC2D-8032-BA18-E480-5E3FE60975C3}"/>
              </a:ext>
            </a:extLst>
          </p:cNvPr>
          <p:cNvGrpSpPr/>
          <p:nvPr/>
        </p:nvGrpSpPr>
        <p:grpSpPr>
          <a:xfrm>
            <a:off x="2486750" y="2633460"/>
            <a:ext cx="8096710" cy="3627398"/>
            <a:chOff x="596990" y="2635156"/>
            <a:chExt cx="8096710" cy="362739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673CA0B-F172-7C60-B311-77A10C1BFD8A}"/>
                </a:ext>
              </a:extLst>
            </p:cNvPr>
            <p:cNvSpPr/>
            <p:nvPr/>
          </p:nvSpPr>
          <p:spPr bwMode="gray">
            <a:xfrm>
              <a:off x="971744" y="3891749"/>
              <a:ext cx="122238" cy="125413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rgbClr val="34A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C315045-765C-E735-679B-D7B0D5B5D78C}"/>
                </a:ext>
              </a:extLst>
            </p:cNvPr>
            <p:cNvCxnSpPr>
              <a:cxnSpLocks/>
              <a:stCxn id="9" idx="0"/>
            </p:cNvCxnSpPr>
            <p:nvPr/>
          </p:nvCxnSpPr>
          <p:spPr bwMode="gray">
            <a:xfrm flipV="1">
              <a:off x="1032863" y="2899323"/>
              <a:ext cx="2544" cy="992426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D3F8BEF8-12DD-221B-BDBC-CA8D3BD7B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90" y="5434059"/>
              <a:ext cx="878373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67BB3D-685E-9373-73B7-EF9F1B7203BD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029156" y="3961386"/>
              <a:ext cx="0" cy="1014697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273A23-E13F-1177-1061-361F9A17A37C}"/>
                </a:ext>
              </a:extLst>
            </p:cNvPr>
            <p:cNvSpPr txBox="1"/>
            <p:nvPr/>
          </p:nvSpPr>
          <p:spPr bwMode="gray">
            <a:xfrm>
              <a:off x="6536789" y="3281641"/>
              <a:ext cx="72768" cy="25736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indent="0" algn="l">
                <a:buNone/>
              </a:pPr>
              <a:endParaRPr lang="en-US" sz="1200" b="1" dirty="0"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A9D84D-6133-BAB0-88D7-151821D17B08}"/>
                </a:ext>
              </a:extLst>
            </p:cNvPr>
            <p:cNvSpPr txBox="1"/>
            <p:nvPr/>
          </p:nvSpPr>
          <p:spPr bwMode="gray">
            <a:xfrm>
              <a:off x="7946489" y="3281641"/>
              <a:ext cx="72768" cy="25736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indent="0" algn="l">
                <a:buNone/>
              </a:pPr>
              <a:endParaRPr lang="en-US" sz="1200" b="1" dirty="0">
                <a:cs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0F8A26-A08E-D027-EC19-5A40C694C31B}"/>
                </a:ext>
              </a:extLst>
            </p:cNvPr>
            <p:cNvSpPr/>
            <p:nvPr/>
          </p:nvSpPr>
          <p:spPr bwMode="gray">
            <a:xfrm>
              <a:off x="2217750" y="3889554"/>
              <a:ext cx="122238" cy="1254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B47746-2344-D9D8-5281-7E5E8EE103EE}"/>
                </a:ext>
              </a:extLst>
            </p:cNvPr>
            <p:cNvCxnSpPr>
              <a:cxnSpLocks/>
              <a:stCxn id="18" idx="0"/>
            </p:cNvCxnSpPr>
            <p:nvPr/>
          </p:nvCxnSpPr>
          <p:spPr bwMode="gray">
            <a:xfrm flipH="1" flipV="1">
              <a:off x="2275752" y="2968420"/>
              <a:ext cx="3117" cy="921134"/>
            </a:xfrm>
            <a:prstGeom prst="line">
              <a:avLst/>
            </a:prstGeom>
            <a:ln w="28575" cap="flat">
              <a:solidFill>
                <a:schemeClr val="accent1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4" descr="HYBRIT (@hybrit_project) / X">
              <a:extLst>
                <a:ext uri="{FF2B5EF4-FFF2-40B4-BE49-F238E27FC236}">
                  <a16:creationId xmlns:a16="http://schemas.microsoft.com/office/drawing/2014/main" id="{1CC4EF9A-32CF-B594-89DF-5CA608FF74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75317" y="2635156"/>
              <a:ext cx="949867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4">
              <a:extLst>
                <a:ext uri="{FF2B5EF4-FFF2-40B4-BE49-F238E27FC236}">
                  <a16:creationId xmlns:a16="http://schemas.microsoft.com/office/drawing/2014/main" id="{750087BC-F321-EA0F-153C-FA824C48F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51" y="5650585"/>
              <a:ext cx="1192797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HYBRIT (@hybrit_project) / X">
              <a:extLst>
                <a:ext uri="{FF2B5EF4-FFF2-40B4-BE49-F238E27FC236}">
                  <a16:creationId xmlns:a16="http://schemas.microsoft.com/office/drawing/2014/main" id="{15C3961C-9500-D478-210B-3E52A4B9A3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41345" y="5114355"/>
              <a:ext cx="949867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55114D6-A9BF-39AE-8416-FCE0CE82AF4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278869" y="4014967"/>
              <a:ext cx="0" cy="1004385"/>
            </a:xfrm>
            <a:prstGeom prst="line">
              <a:avLst/>
            </a:prstGeom>
            <a:ln w="28575" cap="flat">
              <a:solidFill>
                <a:schemeClr val="accent1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12">
              <a:extLst>
                <a:ext uri="{FF2B5EF4-FFF2-40B4-BE49-F238E27FC236}">
                  <a16:creationId xmlns:a16="http://schemas.microsoft.com/office/drawing/2014/main" id="{A120C82A-ACD5-26DD-A031-45C4DD3D2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165" y="4657155"/>
              <a:ext cx="591714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A85206B-1207-C216-67BE-E85045E12F4A}"/>
                </a:ext>
              </a:extLst>
            </p:cNvPr>
            <p:cNvSpPr/>
            <p:nvPr/>
          </p:nvSpPr>
          <p:spPr bwMode="gray">
            <a:xfrm>
              <a:off x="2554610" y="3891749"/>
              <a:ext cx="122238" cy="125413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DDCA902-CEFE-62A3-4616-E09C080E6AD9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612022" y="4020171"/>
              <a:ext cx="0" cy="598164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16" descr="Blastr - Green Steel">
              <a:extLst>
                <a:ext uri="{FF2B5EF4-FFF2-40B4-BE49-F238E27FC236}">
                  <a16:creationId xmlns:a16="http://schemas.microsoft.com/office/drawing/2014/main" id="{63B8A5B9-DD50-E161-9D1C-2C21EEDF1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715" y="5115419"/>
              <a:ext cx="1406629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8" descr="Liberty Steel Hartlepool - Tees &amp; Hartlepool Port Users Association">
              <a:extLst>
                <a:ext uri="{FF2B5EF4-FFF2-40B4-BE49-F238E27FC236}">
                  <a16:creationId xmlns:a16="http://schemas.microsoft.com/office/drawing/2014/main" id="{749E4FF6-3A20-1249-4B08-68863BE7BF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51" b="28495"/>
            <a:stretch/>
          </p:blipFill>
          <p:spPr bwMode="auto">
            <a:xfrm>
              <a:off x="3197060" y="5478853"/>
              <a:ext cx="922980" cy="438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>
              <a:extLst>
                <a:ext uri="{FF2B5EF4-FFF2-40B4-BE49-F238E27FC236}">
                  <a16:creationId xmlns:a16="http://schemas.microsoft.com/office/drawing/2014/main" id="{9E88749F-B415-9F09-47A8-4034498D3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364" y="5896794"/>
              <a:ext cx="878373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1ECF03D-0169-6D45-2798-B2EFD68DEFFB}"/>
                </a:ext>
              </a:extLst>
            </p:cNvPr>
            <p:cNvSpPr/>
            <p:nvPr/>
          </p:nvSpPr>
          <p:spPr bwMode="gray">
            <a:xfrm>
              <a:off x="3537487" y="3891749"/>
              <a:ext cx="122238" cy="125413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A3F8D4-0F75-EF67-6075-7050B07F158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597432" y="3995982"/>
              <a:ext cx="0" cy="1014697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0" descr="GravitHy | Viva Technology ☆">
              <a:extLst>
                <a:ext uri="{FF2B5EF4-FFF2-40B4-BE49-F238E27FC236}">
                  <a16:creationId xmlns:a16="http://schemas.microsoft.com/office/drawing/2014/main" id="{EF520A81-806B-99EF-6B72-F8DD778970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4116" y="4598648"/>
              <a:ext cx="779488" cy="305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4">
              <a:extLst>
                <a:ext uri="{FF2B5EF4-FFF2-40B4-BE49-F238E27FC236}">
                  <a16:creationId xmlns:a16="http://schemas.microsoft.com/office/drawing/2014/main" id="{AD083489-470B-796D-1C46-9C5B6A4BA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380" y="4885077"/>
              <a:ext cx="1187216" cy="182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1FE81B3-ECE9-005B-73E7-66A64B81DB4D}"/>
                </a:ext>
              </a:extLst>
            </p:cNvPr>
            <p:cNvSpPr/>
            <p:nvPr/>
          </p:nvSpPr>
          <p:spPr bwMode="gray">
            <a:xfrm>
              <a:off x="4052741" y="3891749"/>
              <a:ext cx="122238" cy="1254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7FA300A-6B8D-0F7D-B6BE-8C2CB4DF278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106628" y="4005354"/>
              <a:ext cx="0" cy="651801"/>
            </a:xfrm>
            <a:prstGeom prst="line">
              <a:avLst/>
            </a:prstGeom>
            <a:ln w="28575" cap="flat">
              <a:solidFill>
                <a:schemeClr val="accent1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6" descr="SHS - Stahl-Holding-Saar GmbH&amp;Co.KGaA">
              <a:extLst>
                <a:ext uri="{FF2B5EF4-FFF2-40B4-BE49-F238E27FC236}">
                  <a16:creationId xmlns:a16="http://schemas.microsoft.com/office/drawing/2014/main" id="{672C2A91-37D3-A0A5-9C59-B3009C4AD4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88464" y="5035843"/>
              <a:ext cx="2021580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9DC16B0-CF37-FA78-6FE4-F4F85EE185F7}"/>
                </a:ext>
              </a:extLst>
            </p:cNvPr>
            <p:cNvSpPr/>
            <p:nvPr/>
          </p:nvSpPr>
          <p:spPr bwMode="gray">
            <a:xfrm>
              <a:off x="5246886" y="3894582"/>
              <a:ext cx="122238" cy="125413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rgbClr val="34A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5011C6E-8A65-5D34-F0D7-149D031594AE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308005" y="4004655"/>
              <a:ext cx="0" cy="1014697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8">
              <a:extLst>
                <a:ext uri="{FF2B5EF4-FFF2-40B4-BE49-F238E27FC236}">
                  <a16:creationId xmlns:a16="http://schemas.microsoft.com/office/drawing/2014/main" id="{0F82EBCB-37DB-2B2F-A459-00214617B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795" y="4689500"/>
              <a:ext cx="1314574" cy="172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E4EA479-11BE-9119-263C-9A7F3556B32C}"/>
                </a:ext>
              </a:extLst>
            </p:cNvPr>
            <p:cNvSpPr/>
            <p:nvPr/>
          </p:nvSpPr>
          <p:spPr bwMode="gray">
            <a:xfrm>
              <a:off x="6019962" y="3891749"/>
              <a:ext cx="122238" cy="12541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B187EF-0AF5-23A9-5718-1A76FBAB947C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6081005" y="4004288"/>
              <a:ext cx="1177" cy="594360"/>
            </a:xfrm>
            <a:prstGeom prst="line">
              <a:avLst/>
            </a:prstGeom>
            <a:ln w="28575" cap="flat">
              <a:solidFill>
                <a:schemeClr val="bg2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EB78B4D-8A4E-8863-8DB8-C8E09DDA0DB4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7406851" y="3995695"/>
              <a:ext cx="1177" cy="1014984"/>
            </a:xfrm>
            <a:prstGeom prst="line">
              <a:avLst/>
            </a:prstGeom>
            <a:ln w="28575" cap="flat">
              <a:solidFill>
                <a:schemeClr val="bg2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6">
              <a:extLst>
                <a:ext uri="{FF2B5EF4-FFF2-40B4-BE49-F238E27FC236}">
                  <a16:creationId xmlns:a16="http://schemas.microsoft.com/office/drawing/2014/main" id="{F806F22A-7C1E-045A-EE93-C29EB9AF8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679" y="2733890"/>
              <a:ext cx="598686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SSAB - Wikipedia">
              <a:extLst>
                <a:ext uri="{FF2B5EF4-FFF2-40B4-BE49-F238E27FC236}">
                  <a16:creationId xmlns:a16="http://schemas.microsoft.com/office/drawing/2014/main" id="{7C411424-9A79-56A9-8E69-B02F9E6D3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241" y="2730171"/>
              <a:ext cx="54442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0">
              <a:extLst>
                <a:ext uri="{FF2B5EF4-FFF2-40B4-BE49-F238E27FC236}">
                  <a16:creationId xmlns:a16="http://schemas.microsoft.com/office/drawing/2014/main" id="{2F890C6E-DB23-24EF-4AE1-35597FA5D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416" y="5411266"/>
              <a:ext cx="878373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154537E-FD2C-608C-5F31-A1E2A51C779D}"/>
                </a:ext>
              </a:extLst>
            </p:cNvPr>
            <p:cNvSpPr/>
            <p:nvPr/>
          </p:nvSpPr>
          <p:spPr bwMode="gray">
            <a:xfrm>
              <a:off x="7344365" y="3892194"/>
              <a:ext cx="122238" cy="125413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0F34E5C-BBC4-A746-360C-F1D601E64C8E}"/>
                </a:ext>
              </a:extLst>
            </p:cNvPr>
            <p:cNvCxnSpPr>
              <a:cxnSpLocks/>
              <a:stCxn id="81" idx="0"/>
            </p:cNvCxnSpPr>
            <p:nvPr/>
          </p:nvCxnSpPr>
          <p:spPr bwMode="gray">
            <a:xfrm flipV="1">
              <a:off x="7405484" y="2940203"/>
              <a:ext cx="2544" cy="951991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6">
              <a:extLst>
                <a:ext uri="{FF2B5EF4-FFF2-40B4-BE49-F238E27FC236}">
                  <a16:creationId xmlns:a16="http://schemas.microsoft.com/office/drawing/2014/main" id="{A5722283-99D1-3357-2C25-4FB5DD756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041" y="5134029"/>
              <a:ext cx="598686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SSAB - Wikipedia">
              <a:extLst>
                <a:ext uri="{FF2B5EF4-FFF2-40B4-BE49-F238E27FC236}">
                  <a16:creationId xmlns:a16="http://schemas.microsoft.com/office/drawing/2014/main" id="{4B8EB528-EC8D-1226-93A7-8097D88F5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603" y="5130310"/>
              <a:ext cx="54442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4">
              <a:extLst>
                <a:ext uri="{FF2B5EF4-FFF2-40B4-BE49-F238E27FC236}">
                  <a16:creationId xmlns:a16="http://schemas.microsoft.com/office/drawing/2014/main" id="{49D1D450-D150-3C75-E6F7-1977ADA29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368" y="4541347"/>
              <a:ext cx="1019875" cy="312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C14989F-90D2-DCCF-16EE-A67385755557}"/>
                </a:ext>
              </a:extLst>
            </p:cNvPr>
            <p:cNvSpPr/>
            <p:nvPr/>
          </p:nvSpPr>
          <p:spPr bwMode="gray">
            <a:xfrm>
              <a:off x="8571462" y="3895733"/>
              <a:ext cx="122238" cy="125413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F5F5C65-D874-90AF-13AE-1EFDB927009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8635125" y="2943742"/>
              <a:ext cx="0" cy="945812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428458F-BDC0-A03C-2D6F-B2E6DABE20BC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8635125" y="4021146"/>
              <a:ext cx="0" cy="1014697"/>
            </a:xfrm>
            <a:prstGeom prst="line">
              <a:avLst/>
            </a:prstGeom>
            <a:ln w="28575" cap="flat">
              <a:solidFill>
                <a:schemeClr val="accent6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4F7C8AB-BDB1-6DB9-F01C-E77509AD4F77}"/>
                </a:ext>
              </a:extLst>
            </p:cNvPr>
            <p:cNvSpPr/>
            <p:nvPr/>
          </p:nvSpPr>
          <p:spPr bwMode="gray">
            <a:xfrm>
              <a:off x="8116618" y="3891749"/>
              <a:ext cx="122238" cy="1254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A4D15B3-D6CB-33EA-4A06-CC4B4109A6F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8177737" y="3965124"/>
              <a:ext cx="0" cy="598164"/>
            </a:xfrm>
            <a:prstGeom prst="line">
              <a:avLst/>
            </a:prstGeom>
            <a:ln w="28575" cap="flat">
              <a:solidFill>
                <a:schemeClr val="accent1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A79D674-B8CA-7EEB-4F4A-3323E417DB7C}"/>
              </a:ext>
            </a:extLst>
          </p:cNvPr>
          <p:cNvGrpSpPr/>
          <p:nvPr/>
        </p:nvGrpSpPr>
        <p:grpSpPr>
          <a:xfrm>
            <a:off x="9296050" y="1930482"/>
            <a:ext cx="1647413" cy="863808"/>
            <a:chOff x="7605653" y="1809075"/>
            <a:chExt cx="1144156" cy="86380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A1EE389-0F97-75AB-43DB-446CC05D0517}"/>
                </a:ext>
              </a:extLst>
            </p:cNvPr>
            <p:cNvSpPr/>
            <p:nvPr/>
          </p:nvSpPr>
          <p:spPr>
            <a:xfrm>
              <a:off x="7803012" y="1892594"/>
              <a:ext cx="169790" cy="1204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17A385F-639E-3E55-7134-4A424F5069E0}"/>
                </a:ext>
              </a:extLst>
            </p:cNvPr>
            <p:cNvSpPr txBox="1"/>
            <p:nvPr/>
          </p:nvSpPr>
          <p:spPr>
            <a:xfrm>
              <a:off x="8015237" y="1809075"/>
              <a:ext cx="558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200" dirty="0"/>
                <a:t>1-2 Mt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ECC1849-ABBE-3335-F875-0A11A4F5C534}"/>
                </a:ext>
              </a:extLst>
            </p:cNvPr>
            <p:cNvSpPr/>
            <p:nvPr/>
          </p:nvSpPr>
          <p:spPr>
            <a:xfrm>
              <a:off x="7803012" y="2093287"/>
              <a:ext cx="169790" cy="1204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DDF04D9-0F1B-63C6-7477-C501D2A8F6A7}"/>
                </a:ext>
              </a:extLst>
            </p:cNvPr>
            <p:cNvSpPr txBox="1"/>
            <p:nvPr/>
          </p:nvSpPr>
          <p:spPr>
            <a:xfrm>
              <a:off x="8027329" y="2009532"/>
              <a:ext cx="558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200" dirty="0"/>
                <a:t>2-3 Mt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31D8AA0-D93B-E8C5-B00A-49F2CD28193F}"/>
                </a:ext>
              </a:extLst>
            </p:cNvPr>
            <p:cNvSpPr/>
            <p:nvPr/>
          </p:nvSpPr>
          <p:spPr>
            <a:xfrm>
              <a:off x="7801224" y="2299159"/>
              <a:ext cx="169790" cy="12048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1BA27E9-09FB-32E0-A1BC-1AA5E22EA139}"/>
                </a:ext>
              </a:extLst>
            </p:cNvPr>
            <p:cNvSpPr txBox="1"/>
            <p:nvPr/>
          </p:nvSpPr>
          <p:spPr>
            <a:xfrm>
              <a:off x="8031304" y="2211218"/>
              <a:ext cx="558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200" dirty="0"/>
                <a:t>&gt;3 Mt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BE397EB-05FB-96E3-1EBA-6F1B922A8147}"/>
                </a:ext>
              </a:extLst>
            </p:cNvPr>
            <p:cNvSpPr/>
            <p:nvPr/>
          </p:nvSpPr>
          <p:spPr>
            <a:xfrm>
              <a:off x="7605658" y="1812160"/>
              <a:ext cx="1144157" cy="64902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156EA48-5104-D90E-01B3-1E7C186ACC9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453" y="5081452"/>
            <a:ext cx="933682" cy="2824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10033D-78C5-EBCF-5D1E-0E82EFEBCCD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604" y="2624189"/>
            <a:ext cx="933682" cy="282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928EF7-6DE8-C761-2A99-1ADB21FFD9D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650" y="2569687"/>
            <a:ext cx="933682" cy="282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528954-7681-7E4F-7613-CC37EB39B48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06" y="5029055"/>
            <a:ext cx="933682" cy="2824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BCC739-6B4D-0083-7AFD-EB069CABAEFB}"/>
              </a:ext>
            </a:extLst>
          </p:cNvPr>
          <p:cNvSpPr txBox="1"/>
          <p:nvPr/>
        </p:nvSpPr>
        <p:spPr bwMode="gray">
          <a:xfrm>
            <a:off x="0" y="-8068"/>
            <a:ext cx="5737412" cy="318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study: Green H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Steel</a:t>
            </a:r>
          </a:p>
        </p:txBody>
      </p:sp>
      <p:sp>
        <p:nvSpPr>
          <p:cNvPr id="106" name="Rectangular Callout 1">
            <a:extLst>
              <a:ext uri="{FF2B5EF4-FFF2-40B4-BE49-F238E27FC236}">
                <a16:creationId xmlns:a16="http://schemas.microsoft.com/office/drawing/2014/main" id="{0B209E03-CB1B-4AF2-D073-49565FD2D5F7}"/>
              </a:ext>
            </a:extLst>
          </p:cNvPr>
          <p:cNvSpPr/>
          <p:nvPr/>
        </p:nvSpPr>
        <p:spPr bwMode="gray">
          <a:xfrm>
            <a:off x="321609" y="3028075"/>
            <a:ext cx="1654284" cy="699551"/>
          </a:xfrm>
          <a:prstGeom prst="wedgeRectCallout">
            <a:avLst>
              <a:gd name="adj1" fmla="val 34150"/>
              <a:gd name="adj2" fmla="val 5878"/>
            </a:avLst>
          </a:prstGeom>
          <a:solidFill>
            <a:srgbClr val="8893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Four green steel plants announced as of 2021</a:t>
            </a:r>
            <a:endParaRPr lang="en-US" sz="1200" b="1" baseline="-250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7" name="Rectangular Callout 1">
            <a:extLst>
              <a:ext uri="{FF2B5EF4-FFF2-40B4-BE49-F238E27FC236}">
                <a16:creationId xmlns:a16="http://schemas.microsoft.com/office/drawing/2014/main" id="{A86AF2C0-95FC-F094-E062-618F1088A500}"/>
              </a:ext>
            </a:extLst>
          </p:cNvPr>
          <p:cNvSpPr/>
          <p:nvPr/>
        </p:nvSpPr>
        <p:spPr bwMode="gray">
          <a:xfrm>
            <a:off x="321609" y="4186718"/>
            <a:ext cx="1654284" cy="884217"/>
          </a:xfrm>
          <a:prstGeom prst="wedgeRectCallout">
            <a:avLst>
              <a:gd name="adj1" fmla="val 34150"/>
              <a:gd name="adj2" fmla="val 5878"/>
            </a:avLst>
          </a:prstGeom>
          <a:solidFill>
            <a:srgbClr val="8893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As of 2023, ~40 Mt green steel announced in Europe by 2030</a:t>
            </a:r>
            <a:endParaRPr lang="en-US" sz="1200" b="1" baseline="-25000" dirty="0">
              <a:solidFill>
                <a:schemeClr val="bg1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53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F39CA5-90AB-9B30-93D1-D2A3490C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92F7408-DC85-892C-30B0-83A13665E8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124458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16D36DA-FBA7-B236-58EE-CCAB81753C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9EB6BC52-A42C-4C80-A7DE-3658C413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80420"/>
            <a:ext cx="10515600" cy="2436792"/>
          </a:xfrm>
        </p:spPr>
        <p:txBody>
          <a:bodyPr vert="horz"/>
          <a:lstStyle/>
          <a:p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Green H</a:t>
            </a:r>
            <a:r>
              <a:rPr lang="en-US" sz="6000" baseline="-25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2</a:t>
            </a:r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3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38055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7" y="809386"/>
            <a:ext cx="3460816" cy="5221763"/>
          </a:xfrm>
          <a:prstGeom prst="rect">
            <a:avLst/>
          </a:prstGeom>
        </p:spPr>
      </p:pic>
      <p:sp>
        <p:nvSpPr>
          <p:cNvPr id="7" name="btfpBulletedList771181">
            <a:extLst>
              <a:ext uri="{FF2B5EF4-FFF2-40B4-BE49-F238E27FC236}">
                <a16:creationId xmlns:a16="http://schemas.microsoft.com/office/drawing/2014/main" id="{A20C6C01-5FF3-AA6F-67D4-7DF688A0DCA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4192729" y="5425507"/>
            <a:ext cx="7507224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1400" dirty="0"/>
              <a:t>For hydrogen using renewable energy to be truly green, </a:t>
            </a:r>
            <a:r>
              <a:rPr lang="en-US" sz="1400" b="1" dirty="0"/>
              <a:t>electricity generation</a:t>
            </a:r>
            <a:r>
              <a:rPr lang="en-US" sz="1400" dirty="0"/>
              <a:t> needs to be </a:t>
            </a:r>
            <a:r>
              <a:rPr lang="en-US" sz="1400" b="1" dirty="0"/>
              <a:t>additional, localized, and time aligned </a:t>
            </a:r>
            <a:r>
              <a:rPr lang="en-US" sz="1400" dirty="0"/>
              <a:t>to effectively reduce emissions.</a:t>
            </a:r>
            <a:endParaRPr lang="en-US" sz="1400" dirty="0">
              <a:cs typeface="Arial"/>
            </a:endParaRPr>
          </a:p>
        </p:txBody>
      </p:sp>
      <p:sp>
        <p:nvSpPr>
          <p:cNvPr id="9" name="btfpBulletedList771181">
            <a:extLst>
              <a:ext uri="{FF2B5EF4-FFF2-40B4-BE49-F238E27FC236}">
                <a16:creationId xmlns:a16="http://schemas.microsoft.com/office/drawing/2014/main" id="{050A38C2-F67D-2AC8-7923-1B4D0029CA76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4195195" y="749221"/>
            <a:ext cx="7507224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Hydrogen (H</a:t>
            </a:r>
            <a:r>
              <a:rPr lang="en-US" sz="1400" b="1" baseline="-25000" dirty="0"/>
              <a:t>2</a:t>
            </a:r>
            <a:r>
              <a:rPr lang="en-US" sz="1400" b="1" dirty="0"/>
              <a:t>)</a:t>
            </a:r>
            <a:r>
              <a:rPr lang="en-US" sz="1400" dirty="0"/>
              <a:t> is a gaseous energy molecule that functions as a fuel source to produce electricity and heat. It also serves as an input for chemical processes―for example, in refining. </a:t>
            </a:r>
          </a:p>
        </p:txBody>
      </p:sp>
      <p:sp>
        <p:nvSpPr>
          <p:cNvPr id="10" name="btfpBulletedList771181">
            <a:extLst>
              <a:ext uri="{FF2B5EF4-FFF2-40B4-BE49-F238E27FC236}">
                <a16:creationId xmlns:a16="http://schemas.microsoft.com/office/drawing/2014/main" id="{54659BCD-0A2B-B3FD-795E-E8132F213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170614" y="1594967"/>
            <a:ext cx="7507224" cy="2057862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Global H</a:t>
            </a:r>
            <a:r>
              <a:rPr lang="en-US" sz="1400" b="1" baseline="-25000" dirty="0"/>
              <a:t>2</a:t>
            </a:r>
            <a:r>
              <a:rPr lang="en-US" sz="1400" b="1" dirty="0"/>
              <a:t> demand today remains low at ~100 Mt in 2022, </a:t>
            </a:r>
            <a:r>
              <a:rPr lang="en-US" sz="1400" dirty="0"/>
              <a:t>accounting for less than 1% of the global energy mix. And while there are three types of H</a:t>
            </a:r>
            <a:r>
              <a:rPr lang="en-US" sz="1400" baseline="-25000" dirty="0"/>
              <a:t>2</a:t>
            </a:r>
            <a:r>
              <a:rPr lang="en-US" sz="1400" dirty="0"/>
              <a:t>, most of this demand is met by grey H</a:t>
            </a:r>
            <a:r>
              <a:rPr lang="en-US" sz="1400" baseline="-25000" dirty="0"/>
              <a:t>2</a:t>
            </a:r>
            <a:r>
              <a:rPr lang="en-US" sz="1400" dirty="0"/>
              <a:t>, the most carbon-intensive option.</a:t>
            </a:r>
            <a:endParaRPr lang="en-US" sz="1200" b="1" dirty="0"/>
          </a:p>
          <a:p>
            <a:pPr marL="356616" lvl="6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200" b="1" dirty="0"/>
              <a:t>Grey H</a:t>
            </a:r>
            <a:r>
              <a:rPr lang="en-US" sz="1200" b="1" baseline="-25000" dirty="0"/>
              <a:t>2</a:t>
            </a:r>
            <a:r>
              <a:rPr lang="en-US" sz="1200" dirty="0"/>
              <a:t> is produced using natural gas and therefore produces significant greenhouse gas emissions. It accounts for </a:t>
            </a:r>
            <a:r>
              <a:rPr lang="en-US" sz="1200" b="1" dirty="0"/>
              <a:t>~98% of current global H</a:t>
            </a:r>
            <a:r>
              <a:rPr lang="en-US" sz="1200" b="1" baseline="-25000" dirty="0"/>
              <a:t>2</a:t>
            </a:r>
            <a:r>
              <a:rPr lang="en-US" sz="1200" b="1" dirty="0"/>
              <a:t> production</a:t>
            </a:r>
            <a:r>
              <a:rPr lang="en-US" sz="1200" dirty="0"/>
              <a:t>.</a:t>
            </a:r>
            <a:endParaRPr lang="en-US" sz="1200" dirty="0">
              <a:cs typeface="Arial"/>
            </a:endParaRPr>
          </a:p>
          <a:p>
            <a:pPr marL="356616" lvl="6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200" b="1" dirty="0"/>
              <a:t>Blue H</a:t>
            </a:r>
            <a:r>
              <a:rPr lang="en-US" sz="1200" b="1" baseline="-25000" dirty="0"/>
              <a:t>2</a:t>
            </a:r>
            <a:r>
              <a:rPr lang="en-US" sz="1200" b="1" dirty="0"/>
              <a:t> </a:t>
            </a:r>
            <a:r>
              <a:rPr lang="en-US" sz="1200" dirty="0"/>
              <a:t>is also generated using natural gas, incorporating carbon capture, utilization, and storage to cut emissions. It consists of </a:t>
            </a:r>
            <a:r>
              <a:rPr lang="en-US" sz="1200" b="1" dirty="0"/>
              <a:t>&lt;1% of current global H</a:t>
            </a:r>
            <a:r>
              <a:rPr lang="en-US" sz="1200" b="1" baseline="-25000" dirty="0"/>
              <a:t>2</a:t>
            </a:r>
            <a:r>
              <a:rPr lang="en-US" sz="1200" b="1" dirty="0"/>
              <a:t> production</a:t>
            </a:r>
            <a:r>
              <a:rPr lang="en-US" sz="1200" dirty="0"/>
              <a:t>.</a:t>
            </a:r>
            <a:endParaRPr lang="en-US" sz="1200" dirty="0">
              <a:cs typeface="Arial"/>
            </a:endParaRPr>
          </a:p>
          <a:p>
            <a:pPr marL="356616" lvl="6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200" b="1" dirty="0"/>
              <a:t>Green H</a:t>
            </a:r>
            <a:r>
              <a:rPr lang="en-US" sz="1200" b="1" baseline="-25000" dirty="0"/>
              <a:t>2</a:t>
            </a:r>
            <a:r>
              <a:rPr lang="en-US" sz="1200" b="1" dirty="0"/>
              <a:t> </a:t>
            </a:r>
            <a:r>
              <a:rPr lang="en-US" sz="1200" dirty="0"/>
              <a:t>is produced by electrolysis using water and renewable energy and has the potential to be a zero-carbon fuel. It makes up </a:t>
            </a:r>
            <a:r>
              <a:rPr lang="en-US" sz="1200" b="1" dirty="0"/>
              <a:t>&lt;1% of the global H</a:t>
            </a:r>
            <a:r>
              <a:rPr lang="en-US" sz="1200" b="1" baseline="-25000" dirty="0"/>
              <a:t>2</a:t>
            </a:r>
            <a:r>
              <a:rPr lang="en-US" sz="1200" b="1" dirty="0"/>
              <a:t> supply</a:t>
            </a:r>
            <a:r>
              <a:rPr lang="en-US" sz="1200" dirty="0"/>
              <a:t>.</a:t>
            </a:r>
            <a:endParaRPr lang="en-US" sz="1200" dirty="0"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9CF7E-849C-F723-68F4-6AD474F01A00}"/>
              </a:ext>
            </a:extLst>
          </p:cNvPr>
          <p:cNvCxnSpPr/>
          <p:nvPr/>
        </p:nvCxnSpPr>
        <p:spPr bwMode="gray">
          <a:xfrm>
            <a:off x="4178807" y="3823907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0DFD2D-E417-0E98-2BB9-514F99405BE3}"/>
              </a:ext>
            </a:extLst>
          </p:cNvPr>
          <p:cNvCxnSpPr/>
          <p:nvPr/>
        </p:nvCxnSpPr>
        <p:spPr bwMode="gray">
          <a:xfrm>
            <a:off x="4178808" y="1423889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tfpNotesBox111697">
            <a:extLst>
              <a:ext uri="{FF2B5EF4-FFF2-40B4-BE49-F238E27FC236}">
                <a16:creationId xmlns:a16="http://schemas.microsoft.com/office/drawing/2014/main" id="{37F977C8-6D74-8724-8654-4B8FF0C2E982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330200" y="6509407"/>
            <a:ext cx="91440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C47C78-DBA4-63C1-60B5-AC018962BEE7}"/>
              </a:ext>
            </a:extLst>
          </p:cNvPr>
          <p:cNvCxnSpPr/>
          <p:nvPr/>
        </p:nvCxnSpPr>
        <p:spPr bwMode="gray">
          <a:xfrm>
            <a:off x="4192729" y="5254429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tfpBulletedList771181">
            <a:extLst>
              <a:ext uri="{FF2B5EF4-FFF2-40B4-BE49-F238E27FC236}">
                <a16:creationId xmlns:a16="http://schemas.microsoft.com/office/drawing/2014/main" id="{4DFD7433-C12D-6F6B-E2B2-BCA7FB5AFD3C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4174108" y="3994985"/>
            <a:ext cx="7507224" cy="1088366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Green hydrogen </a:t>
            </a:r>
            <a:r>
              <a:rPr lang="en-US" sz="1400" dirty="0"/>
              <a:t>holds significant potential as a </a:t>
            </a:r>
            <a:r>
              <a:rPr lang="en-US" sz="1400" b="1" dirty="0"/>
              <a:t>low-carbon energy source</a:t>
            </a:r>
            <a:r>
              <a:rPr lang="en-US" sz="1400" dirty="0"/>
              <a:t> </a:t>
            </a:r>
            <a:r>
              <a:rPr lang="en-US" sz="1400" b="1" dirty="0"/>
              <a:t>for the heat and power sector</a:t>
            </a:r>
            <a:r>
              <a:rPr lang="en-US" sz="1400" dirty="0"/>
              <a:t> and for </a:t>
            </a:r>
            <a:r>
              <a:rPr lang="en-US" sz="1400" b="1" dirty="0"/>
              <a:t>decarbonization of difficult-to-abate sectors</a:t>
            </a:r>
            <a:r>
              <a:rPr lang="en-US" sz="1400" dirty="0"/>
              <a:t>, including steel, cement, chemicals, and potentially transportation.</a:t>
            </a:r>
          </a:p>
          <a:p>
            <a:pPr marL="0" indent="0">
              <a:buNone/>
            </a:pPr>
            <a:r>
              <a:rPr lang="en-US" sz="1400" dirty="0"/>
              <a:t>However, it currently faces </a:t>
            </a:r>
            <a:r>
              <a:rPr lang="en-US" sz="1400" b="1" dirty="0"/>
              <a:t>large-scale infrastructure and investment hurdles</a:t>
            </a:r>
            <a:r>
              <a:rPr lang="en-US" sz="1400" dirty="0"/>
              <a:t>.</a:t>
            </a:r>
            <a:endParaRPr lang="en-US" sz="1400" dirty="0">
              <a:cs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5C3FE82D-379F-85A2-1E80-5AE4ABE347BA}"/>
              </a:ext>
            </a:extLst>
          </p:cNvPr>
          <p:cNvSpPr txBox="1">
            <a:spLocks/>
          </p:cNvSpPr>
          <p:nvPr/>
        </p:nvSpPr>
        <p:spPr>
          <a:xfrm>
            <a:off x="502982" y="5033213"/>
            <a:ext cx="3165987" cy="784830"/>
          </a:xfrm>
          <a:prstGeom prst="rect">
            <a:avLst/>
          </a:prstGeom>
          <a:solidFill>
            <a:srgbClr val="9D9D9D">
              <a:alpha val="67059"/>
            </a:srgbClr>
          </a:solidFill>
        </p:spPr>
        <p:txBody>
          <a:bodyPr vert="horz" lIns="91440" tIns="0" rIns="91440" bIns="45720" rtlCol="0" anchor="b" anchorCtr="0">
            <a:spAutoFit/>
          </a:bodyPr>
          <a:lstStyle>
            <a:lvl1pPr algn="l" defTabSz="711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messages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en-US" sz="2400" b="0" dirty="0">
                <a:solidFill>
                  <a:schemeClr val="bg1"/>
                </a:solidFill>
              </a:rPr>
              <a:t>H</a:t>
            </a:r>
            <a:r>
              <a:rPr lang="en-US" sz="2400" b="0" baseline="-25000" dirty="0">
                <a:solidFill>
                  <a:schemeClr val="bg1"/>
                </a:solidFill>
              </a:rPr>
              <a:t>2</a:t>
            </a:r>
            <a:r>
              <a:rPr lang="en-US" sz="2400" b="0" dirty="0">
                <a:solidFill>
                  <a:schemeClr val="bg1"/>
                </a:solidFill>
              </a:rPr>
              <a:t> Sector Overview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879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37560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53" y="787812"/>
            <a:ext cx="3465575" cy="5221224"/>
          </a:xfrm>
          <a:prstGeom prst="rect">
            <a:avLst/>
          </a:prstGeom>
        </p:spPr>
      </p:pic>
      <p:sp>
        <p:nvSpPr>
          <p:cNvPr id="9" name="btfpBulletedList771181">
            <a:extLst>
              <a:ext uri="{FF2B5EF4-FFF2-40B4-BE49-F238E27FC236}">
                <a16:creationId xmlns:a16="http://schemas.microsoft.com/office/drawing/2014/main" id="{050A38C2-F67D-2AC8-7923-1B4D0029CA7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4178808" y="721995"/>
            <a:ext cx="7507224" cy="5197183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Over 30 governments, representing ~80% of energy-related CO</a:t>
            </a:r>
            <a:r>
              <a:rPr lang="en-US" sz="900" b="1" baseline="-25000" dirty="0"/>
              <a:t>2</a:t>
            </a:r>
            <a:r>
              <a:rPr lang="en-US" sz="1400" b="1" dirty="0"/>
              <a:t> emissions, have adopted national green H</a:t>
            </a:r>
            <a:r>
              <a:rPr lang="en-US" sz="1400" b="1" baseline="-25000" dirty="0"/>
              <a:t>2</a:t>
            </a:r>
            <a:r>
              <a:rPr lang="en-US" sz="1400" b="1" dirty="0"/>
              <a:t> strategies</a:t>
            </a:r>
            <a:r>
              <a:rPr lang="en-US" sz="1400" dirty="0"/>
              <a:t>. The EU and US are at the forefront, supporting research, development, and demonstration projects, while deploying grants and tax incentives to mitigate investment risks and establish standards for large-scale hydrogen initiatives.</a:t>
            </a:r>
          </a:p>
          <a:p>
            <a:pPr marL="0" indent="0">
              <a:buNone/>
            </a:pPr>
            <a:r>
              <a:rPr lang="en-US" sz="1400" dirty="0"/>
              <a:t>Financial incentives have significantly reduced electrolyzer costs and accelerated green hydrogen adoption. However, challenges such as </a:t>
            </a:r>
            <a:r>
              <a:rPr lang="en-US" sz="1400" b="1" dirty="0"/>
              <a:t>high initial investments, uncertainty in long-term returns, and the need for infrastructure and storage remain significant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Additional </a:t>
            </a:r>
            <a:r>
              <a:rPr lang="en-US" sz="1400" b="1" dirty="0"/>
              <a:t>policy frameworks and collaborations </a:t>
            </a:r>
            <a:r>
              <a:rPr lang="en-US" sz="1400" dirty="0"/>
              <a:t>are required to </a:t>
            </a:r>
            <a:r>
              <a:rPr lang="en-US" sz="1400" b="1" dirty="0"/>
              <a:t>scale production and build efficient supply chains </a:t>
            </a:r>
            <a:r>
              <a:rPr lang="en-US" sz="1400" dirty="0"/>
              <a:t>despite legal and financial barriers.</a:t>
            </a:r>
          </a:p>
          <a:p>
            <a:pPr lvl="1"/>
            <a:r>
              <a:rPr lang="en-US" sz="1200" dirty="0"/>
              <a:t>The EU, US, Australia, Japan, and other countries have set </a:t>
            </a:r>
            <a:r>
              <a:rPr lang="en-US" sz="1200" b="1" dirty="0"/>
              <a:t>ambitious electrolyzer capacity and hydrogen production goals</a:t>
            </a:r>
            <a:r>
              <a:rPr lang="en-US" sz="1200" dirty="0"/>
              <a:t>. The EU aims for 40 GW of electrolyzers by 2030, while the US aims to achieve a green H</a:t>
            </a:r>
            <a:r>
              <a:rPr lang="en-US" sz="1200" baseline="-25000" dirty="0"/>
              <a:t>2</a:t>
            </a:r>
            <a:r>
              <a:rPr lang="en-US" sz="1200" dirty="0"/>
              <a:t> price of $1/kg within the next decade. </a:t>
            </a:r>
            <a:endParaRPr lang="en-US" sz="1200" dirty="0">
              <a:cs typeface="Arial"/>
            </a:endParaRPr>
          </a:p>
          <a:p>
            <a:pPr lvl="1"/>
            <a:r>
              <a:rPr lang="en-US" sz="1200" dirty="0"/>
              <a:t>Research initiatives, such as the </a:t>
            </a:r>
            <a:r>
              <a:rPr lang="en-US" sz="1200" b="1" dirty="0"/>
              <a:t>US Department of Energy’s $64 million H2@Scale program, are focused on reducing costs and advancing hydrogen technologies</a:t>
            </a:r>
            <a:r>
              <a:rPr lang="en-US" sz="1200" dirty="0"/>
              <a:t>. Infrastructure projects in the US include retrofitting natural gas pipelines and developing new hydrogen storage facilities.</a:t>
            </a:r>
          </a:p>
          <a:p>
            <a:pPr lvl="1"/>
            <a:r>
              <a:rPr lang="en-US" sz="1200" dirty="0"/>
              <a:t>The </a:t>
            </a:r>
            <a:r>
              <a:rPr lang="en-US" sz="1200" b="1" dirty="0"/>
              <a:t>US Bipartisan Infrastructure Law dedicates $8 billion to establish seven Regional Clean Hydrogen Hubs</a:t>
            </a:r>
            <a:r>
              <a:rPr lang="en-US" sz="1200" dirty="0"/>
              <a:t>, targeting emissions reductions of 1 to 9 Mt/year. In addition, the Inflation Reduction Act introduces the Clean Hydrogen Production Tax Credit (45V), offering incentives up to $3/kg for low-carbon-intensity projects.</a:t>
            </a:r>
          </a:p>
          <a:p>
            <a:pPr marL="0" indent="0">
              <a:buNone/>
            </a:pPr>
            <a:r>
              <a:rPr lang="en-US" sz="1400" b="1" dirty="0"/>
              <a:t>Government subsidies, tax credits, and financial initiatives are essential for making green H</a:t>
            </a:r>
            <a:r>
              <a:rPr lang="en-US" sz="1400" b="1" baseline="-25000" dirty="0"/>
              <a:t>2</a:t>
            </a:r>
            <a:r>
              <a:rPr lang="en-US" sz="1400" b="1" dirty="0"/>
              <a:t> cost competitive </a:t>
            </a:r>
            <a:r>
              <a:rPr lang="en-US" sz="1400" dirty="0"/>
              <a:t>with fossil-based grey H</a:t>
            </a:r>
            <a:r>
              <a:rPr lang="en-US" sz="1400" baseline="-25000" dirty="0"/>
              <a:t>2</a:t>
            </a:r>
            <a:r>
              <a:rPr lang="en-US" sz="1400" dirty="0"/>
              <a:t>, driving its adoption in the industrial sector and improving its scalability and economic viability.</a:t>
            </a:r>
            <a:endParaRPr lang="en-US" sz="1400" dirty="0">
              <a:cs typeface="Arial"/>
            </a:endParaRPr>
          </a:p>
        </p:txBody>
      </p:sp>
      <p:sp>
        <p:nvSpPr>
          <p:cNvPr id="3" name="btfpNotesBox111697">
            <a:extLst>
              <a:ext uri="{FF2B5EF4-FFF2-40B4-BE49-F238E27FC236}">
                <a16:creationId xmlns:a16="http://schemas.microsoft.com/office/drawing/2014/main" id="{37F977C8-6D74-8724-8654-4B8FF0C2E98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200" y="6509407"/>
            <a:ext cx="91440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B8EF4-EEC8-F0F3-5167-E98D0BAD1AE8}"/>
              </a:ext>
            </a:extLst>
          </p:cNvPr>
          <p:cNvSpPr txBox="1"/>
          <p:nvPr/>
        </p:nvSpPr>
        <p:spPr bwMode="gray">
          <a:xfrm>
            <a:off x="1159727" y="5954751"/>
            <a:ext cx="72768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indent="0">
              <a:buNone/>
            </a:pPr>
            <a:endParaRPr lang="en-US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90CDA7-F987-31FC-62B3-2B999AC7504D}"/>
              </a:ext>
            </a:extLst>
          </p:cNvPr>
          <p:cNvCxnSpPr>
            <a:cxnSpLocks/>
          </p:cNvCxnSpPr>
          <p:nvPr/>
        </p:nvCxnSpPr>
        <p:spPr bwMode="gray">
          <a:xfrm>
            <a:off x="4178808" y="1698369"/>
            <a:ext cx="750722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11A72C-D10F-1850-A73D-D5305F64FF1A}"/>
              </a:ext>
            </a:extLst>
          </p:cNvPr>
          <p:cNvCxnSpPr>
            <a:cxnSpLocks/>
          </p:cNvCxnSpPr>
          <p:nvPr/>
        </p:nvCxnSpPr>
        <p:spPr bwMode="gray">
          <a:xfrm>
            <a:off x="4178808" y="5122093"/>
            <a:ext cx="750722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>
            <a:extLst>
              <a:ext uri="{FF2B5EF4-FFF2-40B4-BE49-F238E27FC236}">
                <a16:creationId xmlns:a16="http://schemas.microsoft.com/office/drawing/2014/main" id="{5C3FE82D-379F-85A2-1E80-5AE4ABE347BA}"/>
              </a:ext>
            </a:extLst>
          </p:cNvPr>
          <p:cNvSpPr txBox="1">
            <a:spLocks/>
          </p:cNvSpPr>
          <p:nvPr/>
        </p:nvSpPr>
        <p:spPr>
          <a:xfrm>
            <a:off x="502982" y="5033213"/>
            <a:ext cx="3165987" cy="784830"/>
          </a:xfrm>
          <a:prstGeom prst="rect">
            <a:avLst/>
          </a:prstGeom>
          <a:solidFill>
            <a:srgbClr val="9D9D9D">
              <a:alpha val="67059"/>
            </a:srgbClr>
          </a:solidFill>
        </p:spPr>
        <p:txBody>
          <a:bodyPr vert="horz" lIns="91440" tIns="0" rIns="91440" bIns="45720" rtlCol="0" anchor="b" anchorCtr="0">
            <a:spAutoFit/>
          </a:bodyPr>
          <a:lstStyle>
            <a:lvl1pPr algn="l" defTabSz="711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messages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Green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Policy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328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65163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Over 30 governments, representing ~80% of energy-related CO</a:t>
            </a:r>
            <a:r>
              <a:rPr lang="en-US" baseline="-25000" dirty="0"/>
              <a:t>2</a:t>
            </a:r>
            <a:r>
              <a:rPr lang="en-US" dirty="0"/>
              <a:t> emissions, have implemented green H</a:t>
            </a:r>
            <a:r>
              <a:rPr lang="en-US" baseline="-25000" dirty="0"/>
              <a:t>2</a:t>
            </a:r>
            <a:r>
              <a:rPr lang="en-US" dirty="0"/>
              <a:t> strategies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altLang="ja-JP" b="1" dirty="0">
                  <a:solidFill>
                    <a:srgbClr val="000000"/>
                  </a:solidFill>
                  <a:latin typeface="Arial"/>
                  <a:cs typeface="Arial"/>
                </a:rPr>
                <a:t>Global adoption of hydrogen strategies</a:t>
              </a:r>
              <a:endParaRPr lang="en-US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72367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IRENA,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Green Hydrogen Supply</a:t>
            </a:r>
            <a:r>
              <a:rPr lang="en-US" sz="800" dirty="0">
                <a:solidFill>
                  <a:srgbClr val="000000"/>
                </a:solidFill>
              </a:rPr>
              <a:t> (2023) 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6954-2994-C213-1CF1-A76D22AF7F34}"/>
              </a:ext>
            </a:extLst>
          </p:cNvPr>
          <p:cNvSpPr txBox="1"/>
          <p:nvPr/>
        </p:nvSpPr>
        <p:spPr bwMode="gray">
          <a:xfrm>
            <a:off x="9083676" y="1573284"/>
            <a:ext cx="2775179" cy="393184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1050" dirty="0"/>
              <a:t>Around </a:t>
            </a:r>
            <a:r>
              <a:rPr lang="en-US" sz="1050" b="1" dirty="0"/>
              <a:t>30 countries have established national H</a:t>
            </a:r>
            <a:r>
              <a:rPr lang="en-US" sz="1050" b="1" baseline="-25000" dirty="0"/>
              <a:t>2</a:t>
            </a:r>
            <a:r>
              <a:rPr lang="en-US" sz="1050" b="1" dirty="0"/>
              <a:t> strategies</a:t>
            </a:r>
            <a:r>
              <a:rPr lang="en-US" sz="1050" dirty="0"/>
              <a:t>, with an additional 23 countries in the process of developing their own proposals.</a:t>
            </a:r>
            <a:endParaRPr lang="en-US" sz="1050" dirty="0">
              <a:cs typeface="Arial"/>
            </a:endParaRP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 </a:t>
            </a:r>
            <a:r>
              <a:rPr lang="en-US" sz="1050" b="1" dirty="0"/>
              <a:t>EU and US are leading </a:t>
            </a:r>
            <a:br>
              <a:rPr lang="en-US" sz="1050" b="1" dirty="0"/>
            </a:br>
            <a:r>
              <a:rPr lang="en-US" sz="1050" b="1" dirty="0"/>
              <a:t>efforts to support the research, development, and demonstration </a:t>
            </a:r>
            <a:r>
              <a:rPr lang="en-US" sz="1050" dirty="0"/>
              <a:t>of H</a:t>
            </a:r>
            <a:r>
              <a:rPr lang="en-US" sz="1050" baseline="-25000" dirty="0"/>
              <a:t>2</a:t>
            </a:r>
            <a:r>
              <a:rPr lang="en-US" sz="1050" dirty="0"/>
              <a:t> projects and technologies.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Governments are introducing mechanisms such as grants, loans, and tax incentives to </a:t>
            </a:r>
            <a:r>
              <a:rPr lang="en-US" sz="1050" b="1" dirty="0"/>
              <a:t>mitigate investment risks</a:t>
            </a:r>
            <a:r>
              <a:rPr lang="en-US" sz="1050" dirty="0"/>
              <a:t>, alongside growing efforts to implement  </a:t>
            </a:r>
            <a:r>
              <a:rPr lang="en-US" sz="1050" b="1" dirty="0"/>
              <a:t>standards and certification schemes for green H</a:t>
            </a:r>
            <a:r>
              <a:rPr lang="en-US" sz="1050" b="1" baseline="-25000" dirty="0"/>
              <a:t>2.</a:t>
            </a:r>
            <a:endParaRPr lang="en-US" sz="1050" b="1" dirty="0"/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>
                <a:cs typeface="Arial"/>
              </a:rPr>
              <a:t>Despite growing governmental involvement, </a:t>
            </a:r>
            <a:r>
              <a:rPr lang="en-US" sz="1050" b="1" dirty="0">
                <a:cs typeface="Arial"/>
              </a:rPr>
              <a:t>large-scale green H</a:t>
            </a:r>
            <a:r>
              <a:rPr lang="en-US" sz="1050" b="1" baseline="-25000" dirty="0">
                <a:cs typeface="Arial"/>
              </a:rPr>
              <a:t>2</a:t>
            </a:r>
            <a:r>
              <a:rPr lang="en-US" sz="1050" b="1" dirty="0">
                <a:cs typeface="Arial"/>
              </a:rPr>
              <a:t> projects remain underdeveloped in many emerging markets</a:t>
            </a:r>
            <a:r>
              <a:rPr lang="en-US" sz="1050" dirty="0">
                <a:cs typeface="Arial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97B2A2-8356-353B-47DD-2F56B83748C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827"/>
          <a:stretch/>
        </p:blipFill>
        <p:spPr>
          <a:xfrm>
            <a:off x="859632" y="2050785"/>
            <a:ext cx="7491412" cy="39736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1CA50F-1EB3-F43C-7E26-2B92AA654ADC}"/>
              </a:ext>
            </a:extLst>
          </p:cNvPr>
          <p:cNvGrpSpPr/>
          <p:nvPr/>
        </p:nvGrpSpPr>
        <p:grpSpPr>
          <a:xfrm>
            <a:off x="6956805" y="3265036"/>
            <a:ext cx="1896683" cy="1154148"/>
            <a:chOff x="7212350" y="2166148"/>
            <a:chExt cx="1650514" cy="51871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50495E-F58C-732F-1A75-9B51DB497A48}"/>
                </a:ext>
              </a:extLst>
            </p:cNvPr>
            <p:cNvSpPr/>
            <p:nvPr/>
          </p:nvSpPr>
          <p:spPr bwMode="gray">
            <a:xfrm>
              <a:off x="7327839" y="2222801"/>
              <a:ext cx="183101" cy="94893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59D9DD-FEC0-BA4C-19C3-192207ABCBFC}"/>
                </a:ext>
              </a:extLst>
            </p:cNvPr>
            <p:cNvSpPr/>
            <p:nvPr/>
          </p:nvSpPr>
          <p:spPr bwMode="gray">
            <a:xfrm>
              <a:off x="7318450" y="2371598"/>
              <a:ext cx="192491" cy="94893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FFBB2F-8C7E-247D-F56D-6797E57211C7}"/>
                </a:ext>
              </a:extLst>
            </p:cNvPr>
            <p:cNvSpPr/>
            <p:nvPr/>
          </p:nvSpPr>
          <p:spPr bwMode="gray">
            <a:xfrm>
              <a:off x="7318450" y="2549311"/>
              <a:ext cx="192491" cy="94893"/>
            </a:xfrm>
            <a:prstGeom prst="rect">
              <a:avLst/>
            </a:prstGeom>
            <a:solidFill>
              <a:schemeClr val="accent2">
                <a:lumMod val="50000"/>
                <a:lumOff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C8A342-AFEF-F8FD-A09A-DA90DB83ADFC}"/>
                </a:ext>
              </a:extLst>
            </p:cNvPr>
            <p:cNvSpPr txBox="1"/>
            <p:nvPr/>
          </p:nvSpPr>
          <p:spPr bwMode="gray">
            <a:xfrm>
              <a:off x="7543187" y="2166148"/>
              <a:ext cx="1319677" cy="171001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In policy discussions or pilot projects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3CEF87-B0CD-2497-1F46-D5A56CD8F4D7}"/>
                </a:ext>
              </a:extLst>
            </p:cNvPr>
            <p:cNvSpPr txBox="1"/>
            <p:nvPr/>
          </p:nvSpPr>
          <p:spPr bwMode="gray">
            <a:xfrm>
              <a:off x="7543187" y="2334363"/>
              <a:ext cx="1319677" cy="171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Preparing a national strategy</a:t>
              </a:r>
              <a:endParaRPr lang="en-US" sz="1000" dirty="0">
                <a:cs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BCCD1F-888C-8B26-9CAB-AF6D714B8845}"/>
                </a:ext>
              </a:extLst>
            </p:cNvPr>
            <p:cNvSpPr txBox="1"/>
            <p:nvPr/>
          </p:nvSpPr>
          <p:spPr bwMode="gray">
            <a:xfrm>
              <a:off x="7543187" y="2509612"/>
              <a:ext cx="1319677" cy="171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Published national strategy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989D5CB-29D7-DAA5-B87E-C41BCCFA2063}"/>
                </a:ext>
              </a:extLst>
            </p:cNvPr>
            <p:cNvSpPr/>
            <p:nvPr/>
          </p:nvSpPr>
          <p:spPr bwMode="gray">
            <a:xfrm>
              <a:off x="7212350" y="2166148"/>
              <a:ext cx="1641124" cy="51871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8101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7BA44-BBE0-CC8B-1C7E-8FF361B9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2F32F91C-F5AA-ACB7-B405-0BAE975016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27928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32F91C-F5AA-ACB7-B405-0BAE97501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BF4FBB5-157A-235A-77FF-54A22288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pPr marL="0" indent="0"/>
            <a:r>
              <a:rPr lang="en-US" dirty="0"/>
              <a:t>Methane and H</a:t>
            </a:r>
            <a:r>
              <a:rPr lang="en-US" baseline="-25000" dirty="0"/>
              <a:t>2</a:t>
            </a:r>
            <a:r>
              <a:rPr lang="en-US" dirty="0"/>
              <a:t> leakage a concern for the production of grey and blue H</a:t>
            </a:r>
            <a:r>
              <a:rPr lang="en-US" baseline="-25000" dirty="0"/>
              <a:t>2,</a:t>
            </a:r>
            <a:r>
              <a:rPr lang="en-US" dirty="0"/>
              <a:t> not for green H</a:t>
            </a:r>
            <a:r>
              <a:rPr lang="en-US" baseline="-25000" dirty="0"/>
              <a:t>2</a:t>
            </a:r>
          </a:p>
        </p:txBody>
      </p: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7FB2CFE1-1721-3EA2-754B-3020201880B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196568"/>
            <a:ext cx="91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Ocko and Hamburg,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Climate Consequences of Hydrogen Emissions</a:t>
            </a:r>
            <a:r>
              <a:rPr lang="en-US" sz="800" dirty="0">
                <a:solidFill>
                  <a:srgbClr val="000000"/>
                </a:solidFill>
              </a:rPr>
              <a:t> (2022), Duan and Caldeira,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Comment on “Climate Consequences of Hydrogen Emissions” by Ocko and Hamburg (2022)</a:t>
            </a:r>
            <a:r>
              <a:rPr lang="en-US" sz="800" dirty="0">
                <a:solidFill>
                  <a:srgbClr val="000000"/>
                </a:solidFill>
              </a:rPr>
              <a:t> (2023)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29959-75FD-BE9A-56DB-AD37585C9540}"/>
              </a:ext>
            </a:extLst>
          </p:cNvPr>
          <p:cNvSpPr txBox="1"/>
          <p:nvPr/>
        </p:nvSpPr>
        <p:spPr bwMode="gray">
          <a:xfrm>
            <a:off x="9083676" y="1573284"/>
            <a:ext cx="2775179" cy="4226798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While H</a:t>
            </a:r>
            <a:r>
              <a:rPr lang="en-US" sz="1050" baseline="-25000" dirty="0"/>
              <a:t>2</a:t>
            </a:r>
            <a:r>
              <a:rPr lang="en-US" sz="1050" dirty="0"/>
              <a:t> production and transport play a crucial role in reducing carbon emissions, they can also </a:t>
            </a:r>
            <a:r>
              <a:rPr lang="en-US" sz="1050" b="1" dirty="0"/>
              <a:t>contribute to the greenhouse gas effect if not managed properly</a:t>
            </a:r>
            <a:r>
              <a:rPr lang="en-US" sz="1050" dirty="0"/>
              <a:t>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Methane, a greenhouse gas 28x more potent than CO</a:t>
            </a:r>
            <a:r>
              <a:rPr lang="en-US" sz="850" baseline="-25000" dirty="0"/>
              <a:t>2</a:t>
            </a:r>
            <a:r>
              <a:rPr lang="en-US" sz="850" dirty="0"/>
              <a:t>, can leak into the atmosphere during blue and grey H</a:t>
            </a:r>
            <a:r>
              <a:rPr lang="en-US" sz="850" baseline="-25000" dirty="0"/>
              <a:t>2</a:t>
            </a:r>
            <a:r>
              <a:rPr lang="en-US" sz="850" dirty="0"/>
              <a:t> production.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H</a:t>
            </a:r>
            <a:r>
              <a:rPr lang="en-US" sz="850" baseline="-25000" dirty="0"/>
              <a:t>2</a:t>
            </a:r>
            <a:r>
              <a:rPr lang="en-US" sz="850" dirty="0"/>
              <a:t> itself is an indirect greenhouse gas and can contribute to global warming if significant leakages occur.</a:t>
            </a:r>
            <a:endParaRPr lang="en-US" sz="850" dirty="0">
              <a:cs typeface="Arial"/>
            </a:endParaRP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>
                <a:cs typeface="Arial"/>
              </a:rPr>
              <a:t>Other potential environmental effects of H</a:t>
            </a:r>
            <a:r>
              <a:rPr lang="en-US" sz="1050" baseline="-25000" dirty="0">
                <a:cs typeface="Arial"/>
              </a:rPr>
              <a:t>2</a:t>
            </a:r>
            <a:r>
              <a:rPr lang="en-US" sz="1050" dirty="0">
                <a:cs typeface="Arial"/>
              </a:rPr>
              <a:t> production include </a:t>
            </a:r>
            <a:r>
              <a:rPr lang="en-US" sz="1050" b="1" dirty="0">
                <a:cs typeface="Arial"/>
              </a:rPr>
              <a:t>water and land use, though these effects appear small compared to the overall benefits in most regions</a:t>
            </a:r>
            <a:r>
              <a:rPr lang="en-US" sz="1050" dirty="0">
                <a:cs typeface="Arial"/>
              </a:rPr>
              <a:t>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>
                <a:cs typeface="Arial"/>
              </a:rPr>
              <a:t>Despite these challenges, H</a:t>
            </a:r>
            <a:r>
              <a:rPr lang="en-US" sz="1050" b="1" baseline="-25000" dirty="0">
                <a:cs typeface="Arial"/>
              </a:rPr>
              <a:t>2</a:t>
            </a:r>
            <a:r>
              <a:rPr lang="en-US" sz="1050" b="1" dirty="0">
                <a:cs typeface="Arial"/>
              </a:rPr>
              <a:t>'s potential to significantly reduce carbon emissions</a:t>
            </a:r>
            <a:r>
              <a:rPr lang="en-US" sz="1050" dirty="0">
                <a:cs typeface="Arial"/>
              </a:rPr>
              <a:t> </a:t>
            </a:r>
            <a:r>
              <a:rPr lang="en-US" sz="1050" b="1" dirty="0">
                <a:cs typeface="Arial"/>
              </a:rPr>
              <a:t>far outweighs the global warming impact of its potential leakage.</a:t>
            </a:r>
          </a:p>
        </p:txBody>
      </p:sp>
      <p:grpSp>
        <p:nvGrpSpPr>
          <p:cNvPr id="63" name="btfpColumnHeaderBox984923">
            <a:extLst>
              <a:ext uri="{FF2B5EF4-FFF2-40B4-BE49-F238E27FC236}">
                <a16:creationId xmlns:a16="http://schemas.microsoft.com/office/drawing/2014/main" id="{B547ECC8-EBDA-AD25-411E-813DC64CB73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4" name="btfpColumnHeaderBoxText984923">
              <a:extLst>
                <a:ext uri="{FF2B5EF4-FFF2-40B4-BE49-F238E27FC236}">
                  <a16:creationId xmlns:a16="http://schemas.microsoft.com/office/drawing/2014/main" id="{390428FA-F705-D99A-25D1-62BAA4245877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Green hydrogen with less warming even with large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H</a:t>
              </a:r>
              <a:r>
                <a:rPr kumimoji="0" lang="en-US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2</a:t>
              </a:r>
              <a:r>
                <a:rPr kumimoji="0" lang="en-US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leakage</a:t>
              </a:r>
              <a:endParaRPr lang="en-US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5" name="btfpColumnHeaderBoxLine984923">
              <a:extLst>
                <a:ext uri="{FF2B5EF4-FFF2-40B4-BE49-F238E27FC236}">
                  <a16:creationId xmlns:a16="http://schemas.microsoft.com/office/drawing/2014/main" id="{2F324FEE-1B06-1CFD-BEFC-1A1BC1128621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061" name="Picture 5">
            <a:extLst>
              <a:ext uri="{FF2B5EF4-FFF2-40B4-BE49-F238E27FC236}">
                <a16:creationId xmlns:a16="http://schemas.microsoft.com/office/drawing/2014/main" id="{33426C1A-C8BD-C6BE-CD80-8F9CAB663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1"/>
          <a:stretch/>
        </p:blipFill>
        <p:spPr bwMode="auto">
          <a:xfrm>
            <a:off x="2159977" y="2276294"/>
            <a:ext cx="5715000" cy="248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9DEF47FC-BA41-690A-C03C-6EE9D990EAE1}"/>
              </a:ext>
            </a:extLst>
          </p:cNvPr>
          <p:cNvSpPr/>
          <p:nvPr/>
        </p:nvSpPr>
        <p:spPr bwMode="gray">
          <a:xfrm>
            <a:off x="5017477" y="5074283"/>
            <a:ext cx="3479796" cy="699551"/>
          </a:xfrm>
          <a:prstGeom prst="wedgeRectCallout">
            <a:avLst>
              <a:gd name="adj1" fmla="val -34874"/>
              <a:gd name="adj2" fmla="val -195323"/>
            </a:avLst>
          </a:prstGeom>
          <a:solidFill>
            <a:srgbClr val="8893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Methane (CH</a:t>
            </a:r>
            <a:r>
              <a:rPr lang="en-US" sz="1200" b="1" baseline="-25000" dirty="0">
                <a:solidFill>
                  <a:schemeClr val="bg1"/>
                </a:solidFill>
                <a:latin typeface="Arial"/>
              </a:rPr>
              <a:t>4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) leakage is a potential concern with grey or blue H</a:t>
            </a:r>
            <a:r>
              <a:rPr lang="en-US" sz="1200" b="1" baseline="-25000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 production, not with green H</a:t>
            </a:r>
            <a:r>
              <a:rPr lang="en-US" sz="1200" b="1" baseline="-25000" dirty="0">
                <a:solidFill>
                  <a:schemeClr val="bg1"/>
                </a:solidFill>
                <a:latin typeface="Arial"/>
              </a:rPr>
              <a:t>2</a:t>
            </a:r>
          </a:p>
        </p:txBody>
      </p:sp>
      <p:sp>
        <p:nvSpPr>
          <p:cNvPr id="19" name="Rectangular Callout 1">
            <a:extLst>
              <a:ext uri="{FF2B5EF4-FFF2-40B4-BE49-F238E27FC236}">
                <a16:creationId xmlns:a16="http://schemas.microsoft.com/office/drawing/2014/main" id="{3EC5C5DC-4BA7-C6D0-41FD-3626DD6F18C3}"/>
              </a:ext>
            </a:extLst>
          </p:cNvPr>
          <p:cNvSpPr/>
          <p:nvPr/>
        </p:nvSpPr>
        <p:spPr bwMode="gray">
          <a:xfrm>
            <a:off x="774455" y="5166615"/>
            <a:ext cx="3479796" cy="514886"/>
          </a:xfrm>
          <a:prstGeom prst="wedgeRectCallout">
            <a:avLst>
              <a:gd name="adj1" fmla="val 8296"/>
              <a:gd name="adj2" fmla="val -176295"/>
            </a:avLst>
          </a:prstGeom>
          <a:solidFill>
            <a:srgbClr val="8893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Green H</a:t>
            </a:r>
            <a:r>
              <a:rPr lang="en-US" sz="1200" b="1" baseline="-25000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 is better than fossil alternative, even with 10% H</a:t>
            </a:r>
            <a:r>
              <a:rPr lang="en-US" sz="1200" b="1" baseline="-25000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 leakage</a:t>
            </a:r>
            <a:endParaRPr lang="en-US" sz="1200" b="1" baseline="-25000" dirty="0">
              <a:solidFill>
                <a:schemeClr val="bg1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980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E30AE-BD75-B7DA-4323-DC2A91152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1C70F6AB-7D42-A8FB-ADE7-0CA9BBE09A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3923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C70F6AB-7D42-A8FB-ADE7-0CA9BBE09A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BECE25E-0003-A7E3-71F9-22CF5FE1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pPr marL="0" indent="0"/>
            <a:r>
              <a:rPr lang="en-US" dirty="0"/>
              <a:t>Government incentives play a critical role in accelerating green H</a:t>
            </a:r>
            <a:r>
              <a:rPr lang="en-US" baseline="-25000" dirty="0"/>
              <a:t>2</a:t>
            </a:r>
            <a:r>
              <a:rPr lang="en-US" dirty="0"/>
              <a:t> adoption, with the EU, US, and other regions leading the charge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64B405F2-748E-C9C2-C01F-001EFC0DCBB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11399384" cy="318997"/>
            <a:chOff x="2054792" y="3705317"/>
            <a:chExt cx="1588623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407AA8F0-88C8-B8FB-3619-16963E951E76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588623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altLang="ja-JP" b="1" dirty="0">
                  <a:solidFill>
                    <a:srgbClr val="000000"/>
                  </a:solidFill>
                  <a:latin typeface="Arial"/>
                  <a:cs typeface="Arial"/>
                </a:rPr>
                <a:t>Countries are actively exploring various incentives to accelerate the adoption of green and blue H</a:t>
              </a:r>
              <a:r>
                <a:rPr lang="en-US" altLang="ja-JP" b="1" baseline="-25000" dirty="0">
                  <a:solidFill>
                    <a:srgbClr val="000000"/>
                  </a:solidFill>
                  <a:latin typeface="Arial"/>
                  <a:cs typeface="Arial"/>
                </a:rPr>
                <a:t>2</a:t>
              </a:r>
              <a:endParaRPr lang="en-US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54A403BB-424F-AAC4-5912-B910EB9A749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4792" y="4024314"/>
              <a:ext cx="1333642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D37D6BCD-A3CC-7671-070F-AF005BEDA13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IRENA,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Green Hydrogen Supply</a:t>
            </a:r>
            <a:r>
              <a:rPr lang="en-US" sz="800" dirty="0">
                <a:solidFill>
                  <a:srgbClr val="000000"/>
                </a:solidFill>
              </a:rPr>
              <a:t> (2023); EU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Clean Hydrogen Partnership</a:t>
            </a:r>
            <a:r>
              <a:rPr lang="en-US" sz="800" dirty="0">
                <a:solidFill>
                  <a:srgbClr val="000000"/>
                </a:solidFill>
              </a:rPr>
              <a:t> (2024); CGEP, Energy Institute,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Statistical Review of World Energy </a:t>
            </a:r>
            <a:r>
              <a:rPr lang="en-US" sz="800" dirty="0">
                <a:solidFill>
                  <a:srgbClr val="000000"/>
                </a:solidFill>
              </a:rPr>
              <a:t>(2024); various government sources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32EB69-85F1-B832-2FE5-F9AAEA3CB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032869"/>
              </p:ext>
            </p:extLst>
          </p:nvPr>
        </p:nvGraphicFramePr>
        <p:xfrm>
          <a:off x="330199" y="2110232"/>
          <a:ext cx="11426373" cy="40766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6714">
                  <a:extLst>
                    <a:ext uri="{9D8B030D-6E8A-4147-A177-3AD203B41FA5}">
                      <a16:colId xmlns:a16="http://schemas.microsoft.com/office/drawing/2014/main" val="2048993330"/>
                    </a:ext>
                  </a:extLst>
                </a:gridCol>
                <a:gridCol w="2394243">
                  <a:extLst>
                    <a:ext uri="{9D8B030D-6E8A-4147-A177-3AD203B41FA5}">
                      <a16:colId xmlns:a16="http://schemas.microsoft.com/office/drawing/2014/main" val="2334486246"/>
                    </a:ext>
                  </a:extLst>
                </a:gridCol>
                <a:gridCol w="1981354">
                  <a:extLst>
                    <a:ext uri="{9D8B030D-6E8A-4147-A177-3AD203B41FA5}">
                      <a16:colId xmlns:a16="http://schemas.microsoft.com/office/drawing/2014/main" val="1237574508"/>
                    </a:ext>
                  </a:extLst>
                </a:gridCol>
                <a:gridCol w="1981354">
                  <a:extLst>
                    <a:ext uri="{9D8B030D-6E8A-4147-A177-3AD203B41FA5}">
                      <a16:colId xmlns:a16="http://schemas.microsoft.com/office/drawing/2014/main" val="1858497408"/>
                    </a:ext>
                  </a:extLst>
                </a:gridCol>
                <a:gridCol w="1981354">
                  <a:extLst>
                    <a:ext uri="{9D8B030D-6E8A-4147-A177-3AD203B41FA5}">
                      <a16:colId xmlns:a16="http://schemas.microsoft.com/office/drawing/2014/main" val="1786528547"/>
                    </a:ext>
                  </a:extLst>
                </a:gridCol>
                <a:gridCol w="1981354">
                  <a:extLst>
                    <a:ext uri="{9D8B030D-6E8A-4147-A177-3AD203B41FA5}">
                      <a16:colId xmlns:a16="http://schemas.microsoft.com/office/drawing/2014/main" val="1275277883"/>
                    </a:ext>
                  </a:extLst>
                </a:gridCol>
              </a:tblGrid>
              <a:tr h="287684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kumimoji="0" lang="en-US" sz="1100" b="1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9144" marT="9144" marB="9144" anchor="ctr"/>
                </a:tc>
                <a:tc>
                  <a:txBody>
                    <a:bodyPr/>
                    <a:lstStyle/>
                    <a:p>
                      <a:pPr marL="90487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36000" marR="72000" marT="36000" marB="3600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725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00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Australia</a:t>
                      </a:r>
                    </a:p>
                  </a:txBody>
                  <a:tcPr marL="72000" marR="90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Japan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0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United States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0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224950"/>
                  </a:ext>
                </a:extLst>
              </a:tr>
              <a:tr h="1223697">
                <a:tc>
                  <a:txBody>
                    <a:bodyPr/>
                    <a:lstStyle/>
                    <a:p>
                      <a:pPr marL="60325" indent="0" algn="l">
                        <a:buFontTx/>
                        <a:buNone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incentives</a:t>
                      </a:r>
                    </a:p>
                  </a:txBody>
                  <a:tcPr marL="36000" marR="9144" marT="9144" marB="9144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1937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000" b="1" dirty="0"/>
                        <a:t>Temporary subsidies can boost green H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b="1" baseline="0" dirty="0"/>
                        <a:t> production</a:t>
                      </a:r>
                      <a:r>
                        <a:rPr lang="en-US" sz="1000" b="1" dirty="0"/>
                        <a:t> </a:t>
                      </a:r>
                      <a:r>
                        <a:rPr lang="en-US" sz="1000" b="0" dirty="0"/>
                        <a:t>by reducing</a:t>
                      </a:r>
                      <a:r>
                        <a:rPr lang="en-US" sz="1000" b="0" baseline="0" dirty="0"/>
                        <a:t> </a:t>
                      </a:r>
                      <a:r>
                        <a:rPr lang="en-US" sz="1000" b="0" dirty="0"/>
                        <a:t>investment</a:t>
                      </a:r>
                      <a:r>
                        <a:rPr lang="en-US" sz="1000" b="0" baseline="0" dirty="0"/>
                        <a:t> risks</a:t>
                      </a:r>
                      <a:r>
                        <a:rPr lang="en-US" sz="1000" b="0" dirty="0"/>
                        <a:t> and lowering costs.</a:t>
                      </a:r>
                    </a:p>
                    <a:p>
                      <a:pPr marL="262255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1" dirty="0"/>
                        <a:t>Public investment in infrastructure</a:t>
                      </a:r>
                      <a:r>
                        <a:rPr lang="en-US" sz="1000" b="0" dirty="0"/>
                        <a:t>,</a:t>
                      </a:r>
                      <a:r>
                        <a:rPr lang="en-US" sz="1000" b="0" baseline="0" dirty="0"/>
                        <a:t> such as </a:t>
                      </a:r>
                      <a:r>
                        <a:rPr lang="en-US" sz="1000" b="0" dirty="0"/>
                        <a:t>pipelines and storage,</a:t>
                      </a:r>
                      <a:r>
                        <a:rPr lang="en-US" sz="1000" b="0" baseline="0" dirty="0"/>
                        <a:t> is essential for the </a:t>
                      </a:r>
                      <a:r>
                        <a:rPr lang="en-US" sz="1000" b="1" dirty="0"/>
                        <a:t>rapid scaling of a H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b="1" dirty="0"/>
                        <a:t> economy</a:t>
                      </a:r>
                      <a:r>
                        <a:rPr lang="en-US" sz="1000" b="0" dirty="0"/>
                        <a:t>.</a:t>
                      </a:r>
                    </a:p>
                  </a:txBody>
                  <a:tcPr marL="36000" marR="72000" marT="36000" marB="36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243205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Infrastructure grants </a:t>
                      </a:r>
                      <a:r>
                        <a:rPr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through</a:t>
                      </a:r>
                      <a:r>
                        <a:rPr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the</a:t>
                      </a:r>
                      <a:r>
                        <a:rPr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Important Projects of Common European Interest</a:t>
                      </a:r>
                      <a:r>
                        <a:rPr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support investments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de-DE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in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pipelines and storage.</a:t>
                      </a:r>
                      <a:endParaRPr kumimoji="0" lang="en-US" sz="10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36000" marR="36000" marT="72000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242887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Hydrogen Headstart 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supports large-scale green and blue </a:t>
                      </a:r>
                      <a:r>
                        <a:rPr lang="en-US" sz="1000" b="0" dirty="0"/>
                        <a:t>H</a:t>
                      </a:r>
                      <a:r>
                        <a:rPr lang="en-US" sz="1000" b="0" baseline="-25000" dirty="0"/>
                        <a:t>2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production with $4 billion in grants.</a:t>
                      </a:r>
                    </a:p>
                    <a:p>
                      <a:pPr marL="242887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country provides a $2 </a:t>
                      </a: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incentive 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each kg of clean </a:t>
                      </a:r>
                      <a:r>
                        <a:rPr lang="en-US" sz="1000" b="0" dirty="0"/>
                        <a:t>H</a:t>
                      </a:r>
                      <a:r>
                        <a:rPr lang="en-US" sz="1000" b="0" baseline="-25000" dirty="0"/>
                        <a:t>2.</a:t>
                      </a:r>
                      <a:endParaRPr kumimoji="0" lang="en-US" sz="10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Contracts for Difference 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</a:t>
                      </a: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aims to bridge the price gap between clean H</a:t>
                      </a:r>
                      <a:r>
                        <a:rPr kumimoji="0" lang="en-GB" sz="1000" b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(domestic and imported) and fossil fuels.</a:t>
                      </a: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26193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The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Inflation Reduction Act and 45V tax incentives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promote the adoption </a:t>
                      </a:r>
                      <a:b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</a:b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of green and blue H</a:t>
                      </a:r>
                      <a:r>
                        <a:rPr kumimoji="0" lang="en-US" sz="1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2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 production.</a:t>
                      </a: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66871"/>
                  </a:ext>
                </a:extLst>
              </a:tr>
              <a:tr h="1210621">
                <a:tc>
                  <a:txBody>
                    <a:bodyPr/>
                    <a:lstStyle/>
                    <a:p>
                      <a:pPr marL="60325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Policy and regulatory frameworks</a:t>
                      </a:r>
                    </a:p>
                  </a:txBody>
                  <a:tcPr marL="36000" marR="9144" marT="9144" marB="9144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3205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1" baseline="0" dirty="0">
                          <a:solidFill>
                            <a:schemeClr val="tx1"/>
                          </a:solidFill>
                        </a:rPr>
                        <a:t>Government targets, strategies, and standards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such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 as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criteria defining green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10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 can build market trust and 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</a:rPr>
                        <a:t>accelerate scaling efforts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36000" marR="72000" marT="36000" marB="36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246888" marR="0" lvl="0" indent="-1778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The EU aims to </a:t>
                      </a:r>
                      <a:r>
                        <a:rPr 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roll out 40</a:t>
                      </a:r>
                      <a:r>
                        <a:rPr kumimoji="0" 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 GW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of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</a:rPr>
                        <a:t>electrolyzer capacity </a:t>
                      </a:r>
                      <a:r>
                        <a:rPr kumimoji="0" 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by 2030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.</a:t>
                      </a:r>
                    </a:p>
                    <a:p>
                      <a:pPr marL="246888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EU-wide </a:t>
                      </a:r>
                      <a:r>
                        <a:rPr kumimoji="0" 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CertifHy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certification program is being implemented to standardize green and blue </a:t>
                      </a:r>
                      <a:r>
                        <a:rPr lang="en-US" sz="1000" b="0" dirty="0"/>
                        <a:t>H</a:t>
                      </a:r>
                      <a:r>
                        <a:rPr lang="en-US" sz="1000" b="0" baseline="-25000" dirty="0"/>
                        <a:t>2.</a:t>
                      </a:r>
                      <a:r>
                        <a:rPr lang="en-US" sz="1000" b="0" dirty="0"/>
                        <a:t> 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2000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Australian Renewable Hydrogen Hub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supports development of export routes.</a:t>
                      </a: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26193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Country has a </a:t>
                      </a: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target of </a:t>
                      </a:r>
                      <a:b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Mt green and blue H</a:t>
                      </a:r>
                      <a:r>
                        <a:rPr kumimoji="0" lang="en-GB" sz="1000" b="1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production </a:t>
                      </a:r>
                      <a:r>
                        <a:rPr kumimoji="0" lang="en-GB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by 2030, increasing to 20 Mt by 2050.</a:t>
                      </a:r>
                      <a:endParaRPr kumimoji="0" lang="en-US" sz="10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26193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Hydrogen Energy Earthshot initiative aims to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reduce the cost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of green and blue H</a:t>
                      </a:r>
                      <a:r>
                        <a:rPr lang="en-US" sz="1000" b="0" baseline="-25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to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$1/kg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within a decade.</a:t>
                      </a: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1021887">
                <a:tc>
                  <a:txBody>
                    <a:bodyPr/>
                    <a:lstStyle/>
                    <a:p>
                      <a:pPr marL="60325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Education, research,</a:t>
                      </a:r>
                      <a:r>
                        <a:rPr lang="en-US" sz="12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p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artnerships</a:t>
                      </a:r>
                    </a:p>
                  </a:txBody>
                  <a:tcPr marL="36000" marR="9144" marT="9144" marB="9144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1" dirty="0"/>
                        <a:t>Investments in research and pilot</a:t>
                      </a:r>
                      <a:r>
                        <a:rPr lang="en-US" sz="1000" b="1" baseline="0" dirty="0"/>
                        <a:t> projects</a:t>
                      </a:r>
                      <a:r>
                        <a:rPr lang="en-US" sz="1000" b="1" dirty="0"/>
                        <a:t> </a:t>
                      </a:r>
                      <a:r>
                        <a:rPr lang="en-US" sz="1000" dirty="0"/>
                        <a:t>can drive technological advancement and facilitate scaling.</a:t>
                      </a:r>
                    </a:p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1" dirty="0"/>
                        <a:t>Educational initiatives</a:t>
                      </a:r>
                      <a:r>
                        <a:rPr lang="en-US" sz="1000" b="1" baseline="0" dirty="0"/>
                        <a:t> and international </a:t>
                      </a:r>
                      <a:r>
                        <a:rPr lang="en-US" sz="1000" b="1" dirty="0"/>
                        <a:t>partnerships </a:t>
                      </a:r>
                      <a:r>
                        <a:rPr lang="en-US" sz="1000" dirty="0"/>
                        <a:t>can foster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public support and global</a:t>
                      </a:r>
                      <a:r>
                        <a:rPr lang="en-US" sz="1000" baseline="0" dirty="0"/>
                        <a:t> collaboration.</a:t>
                      </a:r>
                      <a:endParaRPr lang="en-US" sz="1000" dirty="0"/>
                    </a:p>
                  </a:txBody>
                  <a:tcPr marL="36000" marR="72000" marT="36000" marB="36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 is forming </a:t>
                      </a:r>
                      <a:r>
                        <a:rPr kumimoji="0" lang="en-US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partnerships with North African countries </a:t>
                      </a:r>
                      <a:r>
                        <a:rPr kumimoji="0" lang="en-US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import their green H</a:t>
                      </a:r>
                      <a:r>
                        <a:rPr kumimoji="0" lang="en-US" sz="1000" b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production.</a:t>
                      </a:r>
                    </a:p>
                  </a:txBody>
                  <a:tcPr marL="36000" marR="36000" marT="72000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Industry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Workforce Development Roadmap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focuses on upskilling workers for H</a:t>
                      </a:r>
                      <a:r>
                        <a:rPr lang="en-GB" sz="1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GB" sz="1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production and related industries.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Significant investments in </a:t>
                      </a:r>
                      <a:r>
                        <a:rPr kumimoji="0" lang="en-GB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kumimoji="0" lang="en-GB" sz="1000" b="1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technology research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have enabled Japan to account for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24% of global </a:t>
                      </a:r>
                      <a:r>
                        <a:rPr lang="en-US" sz="1000" b="0" dirty="0"/>
                        <a:t>H</a:t>
                      </a:r>
                      <a:r>
                        <a:rPr lang="en-US" sz="1000" b="0" baseline="-25000" dirty="0"/>
                        <a:t>2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-related patent applications</a:t>
                      </a:r>
                      <a:r>
                        <a:rPr lang="en-GB" sz="1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between 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 and 2020.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 of Energy’s Hydrogen and Fuel Cell Technologies office</a:t>
                      </a:r>
                      <a:r>
                        <a:rPr lang="en-US" sz="10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focuses on advancing</a:t>
                      </a:r>
                      <a:r>
                        <a:rPr lang="en-US" sz="10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research, education,</a:t>
                      </a:r>
                      <a:r>
                        <a:rPr lang="en-US" sz="10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project</a:t>
                      </a:r>
                      <a:r>
                        <a:rPr lang="en-US" sz="10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implementation.</a:t>
                      </a:r>
                      <a:endParaRPr lang="en-US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72000" marB="72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497942"/>
                  </a:ext>
                </a:extLst>
              </a:tr>
            </a:tbl>
          </a:graphicData>
        </a:graphic>
      </p:graphicFrame>
      <p:pic>
        <p:nvPicPr>
          <p:cNvPr id="31" name="Picture 30" descr="A blue flag with yellow stars in the center&#10;&#10;Description automatically generated">
            <a:extLst>
              <a:ext uri="{FF2B5EF4-FFF2-40B4-BE49-F238E27FC236}">
                <a16:creationId xmlns:a16="http://schemas.microsoft.com/office/drawing/2014/main" id="{49B920CC-D7DD-3A1F-6DA7-17F6A89BD5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227" y="2151067"/>
            <a:ext cx="308803" cy="206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 descr="A flag with stars and stripes&#10;&#10;Description automatically generated">
            <a:extLst>
              <a:ext uri="{FF2B5EF4-FFF2-40B4-BE49-F238E27FC236}">
                <a16:creationId xmlns:a16="http://schemas.microsoft.com/office/drawing/2014/main" id="{5B20D77E-81ED-1F91-B7D6-62D7EEDB9D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286" y="2151067"/>
            <a:ext cx="334477" cy="206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 descr="A red circle with white background&#10;&#10;Description automatically generated">
            <a:extLst>
              <a:ext uri="{FF2B5EF4-FFF2-40B4-BE49-F238E27FC236}">
                <a16:creationId xmlns:a16="http://schemas.microsoft.com/office/drawing/2014/main" id="{A209B9A5-50CE-98B6-FAFF-26D20C008D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548" y="2151067"/>
            <a:ext cx="334477" cy="206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Flag of Australia - Wikipedia">
            <a:extLst>
              <a:ext uri="{FF2B5EF4-FFF2-40B4-BE49-F238E27FC236}">
                <a16:creationId xmlns:a16="http://schemas.microsoft.com/office/drawing/2014/main" id="{70614A3A-9286-F311-1E6F-4FD299C3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747" y="2151067"/>
            <a:ext cx="334477" cy="2066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095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7EECE-AF78-82C3-28B2-956987C36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1692B870-EBCA-EE46-26EB-33121DDF59C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1195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92B870-EBCA-EE46-26EB-33121DDF59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DC217FF4-DD8B-BEEA-DE65-78F9EF5318D8}"/>
              </a:ext>
            </a:extLst>
          </p:cNvPr>
          <p:cNvSpPr/>
          <p:nvPr/>
        </p:nvSpPr>
        <p:spPr bwMode="gray">
          <a:xfrm>
            <a:off x="720725" y="2043111"/>
            <a:ext cx="2751138" cy="119221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3970B8-07EA-5FB4-E42F-4119CC36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pPr marL="0" indent="0"/>
            <a:r>
              <a:rPr lang="en-US" dirty="0"/>
              <a:t>Regulatory and economic factors are driving the transition from grey to green H</a:t>
            </a:r>
            <a:r>
              <a:rPr lang="en-US" baseline="-25000" dirty="0"/>
              <a:t>2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0CFEA23E-9EAC-C7AF-6E8A-AAACE416B33B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54D0DA7E-A933-0EEE-3D06-5F10EB829DA4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Three scenarios outline potential shift from grey to green and blue H</a:t>
              </a:r>
              <a:r>
                <a:rPr lang="en-US" b="1" baseline="-25000" dirty="0">
                  <a:solidFill>
                    <a:srgbClr val="000000"/>
                  </a:solidFill>
                  <a:latin typeface="Arial"/>
                  <a:cs typeface="Arial"/>
                </a:rPr>
                <a:t>2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 through 2030</a:t>
              </a:r>
              <a:endParaRPr lang="en-US" b="1" i="0" dirty="0">
                <a:solidFill>
                  <a:srgbClr val="0000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DBA91C17-3729-5CBF-41AA-7569274FA397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897E386C-75D8-E426-205B-218492F0A9A6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073459"/>
            <a:ext cx="914400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baseline="30000" dirty="0">
                <a:solidFill>
                  <a:srgbClr val="000000"/>
                </a:solidFill>
              </a:rPr>
              <a:t>1</a:t>
            </a:r>
            <a:r>
              <a:rPr lang="en-US" sz="800" dirty="0"/>
              <a:t>Renewable Energy Directive</a:t>
            </a:r>
            <a:endParaRPr lang="en-US" sz="8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McKinsey,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Global Energy Perspective 2023: Hydrogen outlook </a:t>
            </a:r>
            <a:r>
              <a:rPr lang="en-US" sz="800" dirty="0">
                <a:solidFill>
                  <a:srgbClr val="000000"/>
                </a:solidFill>
              </a:rPr>
              <a:t>(2023)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Nadine Palmowski, Ellie Valencia, Nadine Palmowski, Hyae Ryung Kim &amp;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DD392-D243-D08D-D4E7-44D4758E6116}"/>
              </a:ext>
            </a:extLst>
          </p:cNvPr>
          <p:cNvSpPr txBox="1"/>
          <p:nvPr/>
        </p:nvSpPr>
        <p:spPr bwMode="gray">
          <a:xfrm>
            <a:off x="9083676" y="1573284"/>
            <a:ext cx="2775179" cy="4167808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b="1" dirty="0"/>
              <a:t>The phase-out of grey H</a:t>
            </a:r>
            <a:r>
              <a:rPr lang="en-US" sz="1050" b="1" baseline="-25000" dirty="0"/>
              <a:t>2</a:t>
            </a:r>
            <a:r>
              <a:rPr lang="en-US" sz="1050" b="1" dirty="0"/>
              <a:t> will depend on carbon pricing and supportive policies such as blending mandates for clean fuels or ammonia.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These measures are expected to drive industry commitments and amplify consumer demand for a green H</a:t>
            </a:r>
            <a:r>
              <a:rPr lang="en-US" sz="1050" baseline="-25000" dirty="0"/>
              <a:t>2</a:t>
            </a:r>
            <a:r>
              <a:rPr lang="en-US" sz="1050" dirty="0"/>
              <a:t> transition.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>
                <a:cs typeface="Arial"/>
              </a:rPr>
              <a:t>Current scenario: By 2030, around </a:t>
            </a:r>
            <a:r>
              <a:rPr lang="en-US" sz="850" b="1" dirty="0">
                <a:cs typeface="Arial"/>
              </a:rPr>
              <a:t>10% of grey H</a:t>
            </a:r>
            <a:r>
              <a:rPr lang="en-US" sz="850" b="1" baseline="-25000" dirty="0">
                <a:cs typeface="Arial"/>
              </a:rPr>
              <a:t>2</a:t>
            </a:r>
            <a:r>
              <a:rPr lang="en-US" sz="850" b="1" dirty="0">
                <a:cs typeface="Arial"/>
              </a:rPr>
              <a:t> could shift to renewable or low-carbon alternatives</a:t>
            </a:r>
            <a:r>
              <a:rPr lang="en-US" sz="850" dirty="0">
                <a:cs typeface="Arial"/>
              </a:rPr>
              <a:t>, primarily driven by industry pressure.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>
                <a:cs typeface="Arial"/>
              </a:rPr>
              <a:t>Accelerated trajectory: </a:t>
            </a:r>
            <a:r>
              <a:rPr lang="en-US" sz="850" b="1" i="0" u="none" kern="120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Carbon </a:t>
            </a:r>
            <a:r>
              <a:rPr lang="en-US" sz="850" b="1" dirty="0">
                <a:cs typeface="Arial"/>
              </a:rPr>
              <a:t>costs of $50 to $100 per ton could result in around 30% of grey H</a:t>
            </a:r>
            <a:r>
              <a:rPr lang="en-US" sz="850" b="1" baseline="-25000" dirty="0">
                <a:cs typeface="Arial"/>
              </a:rPr>
              <a:t>2</a:t>
            </a:r>
            <a:r>
              <a:rPr lang="en-US" sz="850" b="1" dirty="0">
                <a:cs typeface="Arial"/>
              </a:rPr>
              <a:t> transitioning, </a:t>
            </a:r>
            <a:r>
              <a:rPr lang="en-US" sz="850" dirty="0">
                <a:cs typeface="Arial"/>
              </a:rPr>
              <a:t>particularly in regions with lower green and blue H</a:t>
            </a:r>
            <a:r>
              <a:rPr lang="en-US" sz="850" baseline="-25000" dirty="0">
                <a:cs typeface="Arial"/>
              </a:rPr>
              <a:t>2</a:t>
            </a:r>
            <a:r>
              <a:rPr lang="en-US" sz="850" dirty="0">
                <a:cs typeface="Arial"/>
              </a:rPr>
              <a:t> costs and facilities that can be readily upgraded.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>
                <a:cs typeface="Arial"/>
              </a:rPr>
              <a:t>Ambitious trajectory: </a:t>
            </a:r>
            <a:r>
              <a:rPr lang="en-US" sz="850" b="1" dirty="0">
                <a:cs typeface="Arial"/>
              </a:rPr>
              <a:t>High carbon pricing and additional incentives could enable a 50% conversion rate</a:t>
            </a:r>
            <a:r>
              <a:rPr lang="en-US" sz="850" dirty="0">
                <a:cs typeface="Arial"/>
              </a:rPr>
              <a:t>. Examples include EU’s RED II/III and California’s Low Carbon Fuel Standard.</a:t>
            </a:r>
            <a:endParaRPr lang="en-US" sz="850" b="1" baseline="300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B153D07-9B3A-F1DD-12DC-B97513DFD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255901"/>
              </p:ext>
            </p:extLst>
          </p:nvPr>
        </p:nvGraphicFramePr>
        <p:xfrm>
          <a:off x="457199" y="2134779"/>
          <a:ext cx="8396288" cy="3757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9824">
                  <a:extLst>
                    <a:ext uri="{9D8B030D-6E8A-4147-A177-3AD203B41FA5}">
                      <a16:colId xmlns:a16="http://schemas.microsoft.com/office/drawing/2014/main" val="2048993330"/>
                    </a:ext>
                  </a:extLst>
                </a:gridCol>
                <a:gridCol w="2295488">
                  <a:extLst>
                    <a:ext uri="{9D8B030D-6E8A-4147-A177-3AD203B41FA5}">
                      <a16:colId xmlns:a16="http://schemas.microsoft.com/office/drawing/2014/main" val="857999716"/>
                    </a:ext>
                  </a:extLst>
                </a:gridCol>
                <a:gridCol w="2295488">
                  <a:extLst>
                    <a:ext uri="{9D8B030D-6E8A-4147-A177-3AD203B41FA5}">
                      <a16:colId xmlns:a16="http://schemas.microsoft.com/office/drawing/2014/main" val="1237574508"/>
                    </a:ext>
                  </a:extLst>
                </a:gridCol>
                <a:gridCol w="2295488">
                  <a:extLst>
                    <a:ext uri="{9D8B030D-6E8A-4147-A177-3AD203B41FA5}">
                      <a16:colId xmlns:a16="http://schemas.microsoft.com/office/drawing/2014/main" val="1858497408"/>
                    </a:ext>
                  </a:extLst>
                </a:gridCol>
              </a:tblGrid>
              <a:tr h="459683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</a:pP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Current scenario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</a:rPr>
                        <a:t>Accelerated trajectory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Tx/>
                        <a:buNone/>
                        <a:tabLst>
                          <a:tab pos="911225" algn="l"/>
                        </a:tabLs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Ambitious trajectory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0907"/>
                  </a:ext>
                </a:extLst>
              </a:tr>
              <a:tr h="1121830">
                <a:tc>
                  <a:txBody>
                    <a:bodyPr/>
                    <a:lstStyle/>
                    <a:p>
                      <a:pPr marL="60325" indent="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1200" b="1" dirty="0">
                          <a:latin typeface="Arial"/>
                          <a:cs typeface="Arial"/>
                        </a:rPr>
                        <a:t>Share of grey H</a:t>
                      </a:r>
                      <a:r>
                        <a:rPr lang="en-US" sz="1200" b="1" baseline="-25000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200" b="1" dirty="0">
                          <a:latin typeface="Arial"/>
                          <a:cs typeface="Arial"/>
                        </a:rPr>
                        <a:t> converted</a:t>
                      </a:r>
                    </a:p>
                    <a:p>
                      <a:pPr marL="60325" indent="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1200" b="0" dirty="0">
                          <a:latin typeface="Arial"/>
                          <a:cs typeface="Arial"/>
                        </a:rPr>
                        <a:t>(% by 2030)</a:t>
                      </a:r>
                    </a:p>
                  </a:txBody>
                  <a:tcPr marL="9144" marR="9144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0" marR="0" lvl="0" indent="-163513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endParaRPr 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9144" marT="9144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9"/>
                    </a:solidFill>
                  </a:tcPr>
                </a:tc>
                <a:tc>
                  <a:txBody>
                    <a:bodyPr/>
                    <a:lstStyle/>
                    <a:p>
                      <a:pPr marL="234950" marR="0" lvl="0" indent="-163513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endParaRPr 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9144" marT="9144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234950" indent="-163513" algn="l">
                        <a:tabLst/>
                      </a:pPr>
                      <a:endParaRPr lang="en-US" dirty="0"/>
                    </a:p>
                  </a:txBody>
                  <a:tcPr marL="9144" marR="9144" marT="9144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66871"/>
                  </a:ext>
                </a:extLst>
              </a:tr>
              <a:tr h="490384">
                <a:tc rowSpan="2">
                  <a:txBody>
                    <a:bodyPr/>
                    <a:lstStyle/>
                    <a:p>
                      <a:pPr marL="60325" indent="0" algn="l" defTabSz="7112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Required CO</a:t>
                      </a:r>
                      <a:r>
                        <a:rPr lang="en-US" sz="1200" b="1" kern="1200" baseline="-25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60325" indent="0" algn="l" defTabSz="7112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price and policy</a:t>
                      </a:r>
                    </a:p>
                    <a:p>
                      <a:pPr marL="60325" indent="0" algn="l" defTabSz="7112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(USD/ton CO2) </a:t>
                      </a:r>
                    </a:p>
                  </a:txBody>
                  <a:tcPr marL="9144" marR="9144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437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 or zero</a:t>
                      </a:r>
                      <a:r>
                        <a:rPr lang="en-US" sz="1100" b="1" i="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</a:t>
                      </a:r>
                      <a:r>
                        <a:rPr lang="en-US" sz="1100" b="1" i="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="1" i="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cost</a:t>
                      </a:r>
                      <a:endParaRPr lang="en-US" sz="1100" b="1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" marR="9144" marT="91440" marB="9144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~50-100 USD/ton CO</a:t>
                      </a:r>
                      <a:r>
                        <a:rPr lang="en-US" sz="1100" b="1" i="0" u="none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2</a:t>
                      </a:r>
                      <a:r>
                        <a:rPr lang="en-US" sz="11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71437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lang="en-US" sz="1100" b="1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" marR="9144" marT="91440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100+ USD/ton CO</a:t>
                      </a:r>
                      <a:r>
                        <a:rPr lang="en-US" sz="1100" b="1" i="0" u="none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2</a:t>
                      </a:r>
                      <a:r>
                        <a:rPr lang="en-US" sz="11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71437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9144" marT="91440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819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Industry commitments and consumer demand are key drivers of decarbonization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efforts.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91440" marB="9144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9"/>
                    </a:solidFill>
                  </a:tcPr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Most cost-optimal use cases convert grey H</a:t>
                      </a:r>
                      <a:r>
                        <a:rPr lang="en-US" sz="110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(e.g.,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close to carbon storage). </a:t>
                      </a:r>
                    </a:p>
                  </a:txBody>
                  <a:tcPr marL="9144" marR="9144" marT="91440" marB="9144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242887" marR="0" lvl="0" indent="-17145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Policy incentives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(e.g.,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r>
                        <a:rPr lang="en-US" sz="11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the phase-out of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free allowances)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further accelerate the transition.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4" marR="9144" marT="91440" marB="9144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601533"/>
                  </a:ext>
                </a:extLst>
              </a:tr>
              <a:tr h="844698">
                <a:tc>
                  <a:txBody>
                    <a:bodyPr/>
                    <a:lstStyle/>
                    <a:p>
                      <a:pPr marL="60325" indent="0" algn="l" defTabSz="7112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Progress across </a:t>
                      </a:r>
                    </a:p>
                    <a:p>
                      <a:pPr marL="60325" indent="0" algn="l" defTabSz="7112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focused regions</a:t>
                      </a:r>
                    </a:p>
                  </a:txBody>
                  <a:tcPr marL="9144" marR="9144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0" marR="0" lvl="0" indent="-163513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endParaRPr lang="en-US" sz="10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" marR="9144" marT="9144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4950" marR="0" lvl="0" indent="-163513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endParaRPr lang="en-US" sz="10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" marR="9144" marT="9144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4950" marR="0" lvl="0" indent="-163513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endParaRPr lang="en-US" sz="1000" b="0" dirty="0"/>
                    </a:p>
                  </a:txBody>
                  <a:tcPr marL="9144" marR="9144" marT="9144" marB="914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497942"/>
                  </a:ext>
                </a:extLst>
              </a:tr>
            </a:tbl>
          </a:graphicData>
        </a:graphic>
      </p:graphicFrame>
      <p:graphicFrame>
        <p:nvGraphicFramePr>
          <p:cNvPr id="44" name="Chart 43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013866397"/>
              </p:ext>
            </p:extLst>
          </p:nvPr>
        </p:nvGraphicFramePr>
        <p:xfrm>
          <a:off x="1976438" y="2204030"/>
          <a:ext cx="6932612" cy="1513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9B5F9C23-729C-07F7-14DB-085374E24F2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2944813" y="3098800"/>
            <a:ext cx="4826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0-20%</a:t>
            </a:r>
            <a:endParaRPr lang="en-US" sz="1200" dirty="0"/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6A61D96B-B8F0-7AD4-90D8-573CC20E2A1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5268914" y="2933700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3045047-CA61-405D-B313-CE2438D3B055}" type="datetime'''''30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30</a:t>
            </a:fld>
            <a:r>
              <a:rPr lang="en-US" altLang="en-US" sz="1200" dirty="0">
                <a:effectLst/>
              </a:rPr>
              <a:t>%</a:t>
            </a:r>
            <a:endParaRPr lang="en-US" sz="1200" dirty="0"/>
          </a:p>
        </p:txBody>
      </p:sp>
      <p:sp>
        <p:nvSpPr>
          <p:cNvPr id="98" name="Text Placeholder 10">
            <a:extLst>
              <a:ext uri="{FF2B5EF4-FFF2-40B4-BE49-F238E27FC236}">
                <a16:creationId xmlns:a16="http://schemas.microsoft.com/office/drawing/2014/main" id="{356FB20F-20F7-9973-BF1A-BE0A9C86AA0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7524751" y="2605088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69A1308-DD4F-4C82-A199-89C93505BE15}" type="datetime'''5''''0''''''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50</a:t>
            </a:fld>
            <a:r>
              <a:rPr lang="en-US" altLang="en-US" sz="1200" dirty="0">
                <a:effectLst/>
              </a:rPr>
              <a:t>%</a:t>
            </a:r>
            <a:endParaRPr lang="en-US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21388" y="5344483"/>
            <a:ext cx="6764496" cy="526025"/>
            <a:chOff x="2225691" y="5310341"/>
            <a:chExt cx="6764496" cy="52602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ED13346-0974-6B6B-AF64-9221E98F6FB0}"/>
                </a:ext>
              </a:extLst>
            </p:cNvPr>
            <p:cNvCxnSpPr/>
            <p:nvPr/>
          </p:nvCxnSpPr>
          <p:spPr bwMode="gray">
            <a:xfrm>
              <a:off x="2225691" y="5564682"/>
              <a:ext cx="6273479" cy="0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Picture 163" descr="A red maple leaf on a white background&#10;&#10;Description automatically generated">
              <a:extLst>
                <a:ext uri="{FF2B5EF4-FFF2-40B4-BE49-F238E27FC236}">
                  <a16:creationId xmlns:a16="http://schemas.microsoft.com/office/drawing/2014/main" id="{BB505C8D-A74C-E07A-AB55-0C4F653D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6671" y="5392280"/>
              <a:ext cx="457200" cy="253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2" name="Picture 161" descr="A flag with stars and stripes&#10;&#10;Description automatically generated">
              <a:extLst>
                <a:ext uri="{FF2B5EF4-FFF2-40B4-BE49-F238E27FC236}">
                  <a16:creationId xmlns:a16="http://schemas.microsoft.com/office/drawing/2014/main" id="{4444CE7A-6961-521E-5343-5C5C49BA7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6034" y="5518817"/>
              <a:ext cx="457200" cy="2825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6" name="Picture 165" descr="A flag with a star&#10;&#10;Description automatically generated">
              <a:extLst>
                <a:ext uri="{FF2B5EF4-FFF2-40B4-BE49-F238E27FC236}">
                  <a16:creationId xmlns:a16="http://schemas.microsoft.com/office/drawing/2014/main" id="{4E34B9D5-F1E1-3B07-9677-0102B639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9118" y="5411682"/>
              <a:ext cx="457200" cy="30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8" name="Picture 167" descr="A red circle with white background&#10;&#10;Description automatically generated">
              <a:extLst>
                <a:ext uri="{FF2B5EF4-FFF2-40B4-BE49-F238E27FC236}">
                  <a16:creationId xmlns:a16="http://schemas.microsoft.com/office/drawing/2014/main" id="{D00A028F-683A-AA80-D8D1-3039E7458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8740" y="5310341"/>
              <a:ext cx="457200" cy="2825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0" name="Picture 169" descr="A blue flag with yellow stars in the center&#10;&#10;Description automatically generated">
              <a:extLst>
                <a:ext uri="{FF2B5EF4-FFF2-40B4-BE49-F238E27FC236}">
                  <a16:creationId xmlns:a16="http://schemas.microsoft.com/office/drawing/2014/main" id="{5DCB7661-A84F-1D94-6922-6E2AF8D0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9900" y="5411682"/>
              <a:ext cx="457200" cy="30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0" name="Picture 159" descr="A flag with a red blue and black circle&#10;&#10;Description automatically generated">
              <a:extLst>
                <a:ext uri="{FF2B5EF4-FFF2-40B4-BE49-F238E27FC236}">
                  <a16:creationId xmlns:a16="http://schemas.microsoft.com/office/drawing/2014/main" id="{D9EF8512-AEBE-FB5D-4EC4-0960D9B38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1683" y="5532678"/>
              <a:ext cx="457200" cy="3036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23AC34CD-D927-4C76-DB6A-FD42149D22D3}"/>
                </a:ext>
              </a:extLst>
            </p:cNvPr>
            <p:cNvSpPr txBox="1"/>
            <p:nvPr/>
          </p:nvSpPr>
          <p:spPr bwMode="gray">
            <a:xfrm>
              <a:off x="7818117" y="5590479"/>
              <a:ext cx="1172070" cy="22659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Level of ambition</a:t>
              </a: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39F439FA-C0EB-9AE7-0852-2915CB098BED}"/>
              </a:ext>
            </a:extLst>
          </p:cNvPr>
          <p:cNvSpPr txBox="1"/>
          <p:nvPr/>
        </p:nvSpPr>
        <p:spPr bwMode="gray">
          <a:xfrm>
            <a:off x="0" y="-8068"/>
            <a:ext cx="5737412" cy="318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lvl="0" indent="0" algn="ctr"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study: H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Transition </a:t>
            </a:r>
            <a:r>
              <a:rPr lang="en-US" b="1" noProof="0" dirty="0">
                <a:solidFill>
                  <a:srgbClr val="FFFFFF"/>
                </a:solidFill>
              </a:rPr>
              <a:t>S</a:t>
            </a:r>
            <a:r>
              <a:rPr lang="en-US" b="1" dirty="0" err="1">
                <a:solidFill>
                  <a:srgbClr val="FFFFFF"/>
                </a:solidFill>
              </a:rPr>
              <a:t>cenarios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Across Regions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456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48890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pPr marL="0" indent="0"/>
            <a:r>
              <a:rPr lang="en-US" dirty="0"/>
              <a:t>While the EU has established ambitious green H</a:t>
            </a:r>
            <a:r>
              <a:rPr lang="en-US" baseline="-25000" dirty="0"/>
              <a:t>2</a:t>
            </a:r>
            <a:r>
              <a:rPr lang="en-US" dirty="0"/>
              <a:t> targets, implementation efforts have fallen behind schedule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7" y="1552666"/>
            <a:ext cx="11156709" cy="318997"/>
            <a:chOff x="2054792" y="3705317"/>
            <a:chExt cx="1305491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305491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Companies like Air Liquide and Siemens have made significant progress in advancing green hydrogen projects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273271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5950348"/>
            <a:ext cx="9144000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*Final Investment Decision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CGEP,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Low-Carbon Production of Iron &amp; Steel</a:t>
            </a:r>
            <a:r>
              <a:rPr lang="en-US" sz="800" dirty="0">
                <a:solidFill>
                  <a:srgbClr val="000000"/>
                </a:solidFill>
              </a:rPr>
              <a:t> (2021); Energy Institute,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Statistical Review of World Energy </a:t>
            </a:r>
            <a:r>
              <a:rPr lang="en-US" sz="800" dirty="0">
                <a:solidFill>
                  <a:srgbClr val="000000"/>
                </a:solidFill>
              </a:rPr>
              <a:t>(2024); IEA,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Journal of Cleaner Production,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Towards fossil-free steel </a:t>
            </a:r>
            <a:r>
              <a:rPr lang="en-US" sz="800" dirty="0">
                <a:solidFill>
                  <a:srgbClr val="000000"/>
                </a:solidFill>
              </a:rPr>
              <a:t>(2023); The Oxford Institute of Energy Studies, </a:t>
            </a:r>
            <a:r>
              <a:rPr lang="en-CA" sz="800" b="0" dirty="0">
                <a:effectLst/>
                <a:latin typeface="Arial" panose="020B0604020202020204" pitchFamily="34" charset="0"/>
                <a:hlinkClick r:id="rId13"/>
              </a:rPr>
              <a:t>2024 State of the European Hydrogen Market Report </a:t>
            </a:r>
            <a:r>
              <a:rPr lang="en-CA" sz="800" b="0" dirty="0">
                <a:effectLst/>
                <a:latin typeface="Arial" panose="020B0604020202020204" pitchFamily="34" charset="0"/>
              </a:rPr>
              <a:t>(2024)</a:t>
            </a:r>
            <a:r>
              <a:rPr lang="en-US" sz="8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Air Liquide, </a:t>
            </a:r>
            <a:r>
              <a:rPr lang="en-US" sz="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4"/>
              </a:rPr>
              <a:t>Air Liquide Hydrogen</a:t>
            </a:r>
            <a:r>
              <a:rPr lang="en-US" sz="8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(2024); Siemens Energy, </a:t>
            </a:r>
            <a:r>
              <a:rPr lang="en-US" sz="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15"/>
              </a:rPr>
              <a:t>Siemens Hydrogen</a:t>
            </a:r>
            <a:r>
              <a:rPr lang="en-US" sz="8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(2024)  </a:t>
            </a:r>
            <a:br>
              <a:rPr lang="en-US" sz="8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 &amp;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98996B-AAD1-50FB-94D9-9BC09E594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53696"/>
              </p:ext>
            </p:extLst>
          </p:nvPr>
        </p:nvGraphicFramePr>
        <p:xfrm>
          <a:off x="364770" y="1993182"/>
          <a:ext cx="1113343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3367">
                  <a:extLst>
                    <a:ext uri="{9D8B030D-6E8A-4147-A177-3AD203B41FA5}">
                      <a16:colId xmlns:a16="http://schemas.microsoft.com/office/drawing/2014/main" val="1900373372"/>
                    </a:ext>
                  </a:extLst>
                </a:gridCol>
                <a:gridCol w="9530063">
                  <a:extLst>
                    <a:ext uri="{9D8B030D-6E8A-4147-A177-3AD203B41FA5}">
                      <a16:colId xmlns:a16="http://schemas.microsoft.com/office/drawing/2014/main" val="1110654787"/>
                    </a:ext>
                  </a:extLst>
                </a:gridCol>
              </a:tblGrid>
              <a:tr h="305943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kumimoji="0" lang="en-U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EU regional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kumimoji="0" lang="en-U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</a:pP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By </a:t>
                      </a:r>
                      <a:r>
                        <a:rPr lang="en-CA" sz="1000" b="1" dirty="0">
                          <a:solidFill>
                            <a:schemeClr val="dk1"/>
                          </a:solidFill>
                        </a:rPr>
                        <a:t>setting clear objectives, providing financial incentives, and fostering collaboration, </a:t>
                      </a:r>
                      <a:r>
                        <a:rPr lang="en-CA" sz="1000" b="0" dirty="0">
                          <a:solidFill>
                            <a:schemeClr val="dk1"/>
                          </a:solidFill>
                        </a:rPr>
                        <a:t>t</a:t>
                      </a: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he EU has accelerated </a:t>
                      </a:r>
                      <a:r>
                        <a:rPr lang="en-CA" sz="1000" b="1" dirty="0">
                          <a:solidFill>
                            <a:schemeClr val="dk1"/>
                          </a:solidFill>
                        </a:rPr>
                        <a:t>the green H</a:t>
                      </a:r>
                      <a:r>
                        <a:rPr lang="en-CA" sz="1000" b="1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CA" sz="1000" b="1" dirty="0">
                          <a:solidFill>
                            <a:schemeClr val="dk1"/>
                          </a:solidFill>
                        </a:rPr>
                        <a:t> transition</a:t>
                      </a:r>
                      <a:r>
                        <a:rPr lang="en-CA" sz="1000" b="0" dirty="0">
                          <a:solidFill>
                            <a:schemeClr val="dk1"/>
                          </a:solidFill>
                        </a:rPr>
                        <a:t>.</a:t>
                      </a:r>
                    </a:p>
                    <a:p>
                      <a:pPr marL="177800" marR="0" lvl="0" indent="-1778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</a:pP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However, progress</a:t>
                      </a:r>
                      <a:r>
                        <a:rPr lang="en-CA" sz="100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on </a:t>
                      </a:r>
                      <a:r>
                        <a:rPr lang="en-CA" sz="1000" b="1" dirty="0">
                          <a:solidFill>
                            <a:schemeClr val="dk1"/>
                          </a:solidFill>
                        </a:rPr>
                        <a:t>deployment of green and blue H</a:t>
                      </a:r>
                      <a:r>
                        <a:rPr lang="en-CA" sz="1000" b="1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CA" sz="1000" b="1" dirty="0">
                          <a:solidFill>
                            <a:schemeClr val="dk1"/>
                          </a:solidFill>
                        </a:rPr>
                        <a:t> projects</a:t>
                      </a:r>
                      <a:r>
                        <a:rPr lang="en-CA" sz="1000" b="1" baseline="0" dirty="0">
                          <a:solidFill>
                            <a:schemeClr val="dk1"/>
                          </a:solidFill>
                        </a:rPr>
                        <a:t> has not kept pace with these goals</a:t>
                      </a:r>
                      <a:r>
                        <a:rPr lang="en-CA" sz="1000" b="0" baseline="0" dirty="0">
                          <a:solidFill>
                            <a:schemeClr val="dk1"/>
                          </a:solidFill>
                        </a:rPr>
                        <a:t>.</a:t>
                      </a:r>
                      <a:endParaRPr lang="en-CA" sz="1000" b="0" dirty="0">
                        <a:solidFill>
                          <a:schemeClr val="dk1"/>
                        </a:solidFill>
                      </a:endParaRPr>
                    </a:p>
                    <a:p>
                      <a:pPr marL="177800" marR="0" lvl="0" indent="-1778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</a:pP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Achieving</a:t>
                      </a:r>
                      <a:r>
                        <a:rPr lang="en-CA" sz="100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a sustainable hydrogen economy</a:t>
                      </a:r>
                      <a:r>
                        <a:rPr lang="en-CA" sz="1000" baseline="0" dirty="0">
                          <a:solidFill>
                            <a:schemeClr val="dk1"/>
                          </a:solidFill>
                        </a:rPr>
                        <a:t> will require </a:t>
                      </a: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continued policy support,</a:t>
                      </a:r>
                      <a:r>
                        <a:rPr lang="en-CA" sz="100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CA" sz="1000" dirty="0">
                          <a:solidFill>
                            <a:schemeClr val="dk1"/>
                          </a:solidFill>
                        </a:rPr>
                        <a:t>effective implementation,</a:t>
                      </a:r>
                      <a:r>
                        <a:rPr lang="en-CA" sz="1000" baseline="0" dirty="0">
                          <a:solidFill>
                            <a:schemeClr val="dk1"/>
                          </a:solidFill>
                        </a:rPr>
                        <a:t> and stronger alignment between targets and execution.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16129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FEDBA2-C517-18B3-9C6D-F3ED4FA63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10174"/>
              </p:ext>
            </p:extLst>
          </p:nvPr>
        </p:nvGraphicFramePr>
        <p:xfrm>
          <a:off x="364770" y="2677064"/>
          <a:ext cx="11149126" cy="3158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8409">
                  <a:extLst>
                    <a:ext uri="{9D8B030D-6E8A-4147-A177-3AD203B41FA5}">
                      <a16:colId xmlns:a16="http://schemas.microsoft.com/office/drawing/2014/main" val="2048993330"/>
                    </a:ext>
                  </a:extLst>
                </a:gridCol>
                <a:gridCol w="3180239">
                  <a:extLst>
                    <a:ext uri="{9D8B030D-6E8A-4147-A177-3AD203B41FA5}">
                      <a16:colId xmlns:a16="http://schemas.microsoft.com/office/drawing/2014/main" val="2334486246"/>
                    </a:ext>
                  </a:extLst>
                </a:gridCol>
                <a:gridCol w="3180239">
                  <a:extLst>
                    <a:ext uri="{9D8B030D-6E8A-4147-A177-3AD203B41FA5}">
                      <a16:colId xmlns:a16="http://schemas.microsoft.com/office/drawing/2014/main" val="1237574508"/>
                    </a:ext>
                  </a:extLst>
                </a:gridCol>
                <a:gridCol w="3180239">
                  <a:extLst>
                    <a:ext uri="{9D8B030D-6E8A-4147-A177-3AD203B41FA5}">
                      <a16:colId xmlns:a16="http://schemas.microsoft.com/office/drawing/2014/main" val="1858497408"/>
                    </a:ext>
                  </a:extLst>
                </a:gridCol>
              </a:tblGrid>
              <a:tr h="45203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Pre-policy adoption (pre-2020)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 adoption phase (2020-2024)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Post-policy impact (as of mid-2024)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0907"/>
                  </a:ext>
                </a:extLst>
              </a:tr>
              <a:tr h="90226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/>
                        <a:t>EU policy landscape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US" sz="1000" b="0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production has mainly relied on 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fossil fuels, with fragmented national and regional policies, limited infrastructure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and 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low adoption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hydrogen technologies.</a:t>
                      </a:r>
                    </a:p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kumimoji="0" 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EU launches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EU Hydrogen Strategy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aiming for 6 GW of electrolyzer capacity by 2024 and 40 GW by 2030.</a:t>
                      </a:r>
                    </a:p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CA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Electrolyzer supply has surpassed the targets </a:t>
                      </a:r>
                      <a:r>
                        <a:rPr kumimoji="0" lang="en-CA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outlined in the Net Zero Industry Act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CA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However, progress </a:t>
                      </a:r>
                      <a:r>
                        <a:rPr kumimoji="0" lang="en-CA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toward 2030 production goals remains slow, </a:t>
                      </a:r>
                      <a:r>
                        <a:rPr kumimoji="0" lang="en-CA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with only 3.6% of 2030 projects having reached the FID* stage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CA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66871"/>
                  </a:ext>
                </a:extLst>
              </a:tr>
              <a:tr h="90226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0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Operated hydrogen production facilities but invested minimally in H</a:t>
                      </a:r>
                      <a:r>
                        <a:rPr kumimoji="0" lang="en-US" sz="1000" b="1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R&amp;D 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due to regulatory uncertainty and high production costs.</a:t>
                      </a:r>
                    </a:p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renewable H</a:t>
                      </a:r>
                      <a:r>
                        <a:rPr kumimoji="0" lang="en-US" sz="1000" b="1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production, expanded H</a:t>
                      </a:r>
                      <a:r>
                        <a:rPr kumimoji="0" lang="en-US" sz="1000" b="1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refueling stations, 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and developed optimization tools within its infrastructure across the EU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CA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Became leader in green H</a:t>
                      </a:r>
                      <a:r>
                        <a:rPr kumimoji="0" lang="en-CA" sz="1000" b="1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CA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production </a:t>
                      </a:r>
                      <a:r>
                        <a:rPr kumimoji="0" lang="en-CA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with established </a:t>
                      </a:r>
                      <a:r>
                        <a:rPr kumimoji="0" lang="en-CA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initial refueling network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CA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CA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Committed to investing €8 billion in low- emission H</a:t>
                      </a:r>
                      <a:r>
                        <a:rPr kumimoji="0" lang="en-CA" sz="1000" b="1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CA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by 2035</a:t>
                      </a:r>
                      <a:r>
                        <a:rPr kumimoji="0" lang="en-CA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targeting 3 GW of electrolysis capacity by 2030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CA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902264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None/>
                      </a:pPr>
                      <a:endParaRPr lang="en-US" sz="1000" b="1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Focused on PEM electrolyzers with a few pilot projects, 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like Hyflexpower, integrating H</a:t>
                      </a:r>
                      <a:r>
                        <a:rPr kumimoji="0" lang="en-US" sz="1000" b="0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natural gas infrastructure.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Expanded its H</a:t>
                      </a:r>
                      <a:r>
                        <a:rPr kumimoji="0" lang="en-US" sz="1000" b="1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activities with investment in large-scale projects, 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including an 8.75 MW electrolyzer plant in east Germany and a 20 MW electrolyzer in partnership with Air Liquide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production with large-scale projects, 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such as Voestalpine in Austria, producing 1,200 cubic meters of green H</a:t>
                      </a:r>
                      <a:r>
                        <a:rPr kumimoji="0" lang="en-US" sz="1000" b="0" i="0" u="none" strike="noStrike" kern="1200" cap="none" spc="0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/hour to decarbonize steel production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193651"/>
                  </a:ext>
                </a:extLst>
              </a:tr>
            </a:tbl>
          </a:graphicData>
        </a:graphic>
      </p:graphicFrame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D99E6092-5633-D30C-4918-7E5229A636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63" y="4332174"/>
            <a:ext cx="1411898" cy="27134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B63302E-2E83-560A-B6E9-BD01AFC0110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69" y="5243376"/>
            <a:ext cx="1026674" cy="352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141970-077D-BE6D-0D7F-2556B08AFC83}"/>
              </a:ext>
            </a:extLst>
          </p:cNvPr>
          <p:cNvSpPr txBox="1"/>
          <p:nvPr/>
        </p:nvSpPr>
        <p:spPr bwMode="gray">
          <a:xfrm>
            <a:off x="0" y="-8068"/>
            <a:ext cx="5737412" cy="318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lvl="0" indent="0" algn="ctr"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study: </a:t>
            </a:r>
            <a:r>
              <a:rPr lang="en-US" b="1" dirty="0">
                <a:solidFill>
                  <a:srgbClr val="FFFFFF"/>
                </a:solidFill>
              </a:rPr>
              <a:t>EU Green Hydrogen Regulations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25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3236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pPr marL="0" indent="0"/>
            <a:r>
              <a:rPr lang="en-US" dirty="0">
                <a:solidFill>
                  <a:srgbClr val="000000"/>
                </a:solidFill>
              </a:rPr>
              <a:t>In the US, the Inflation Reduction Act provides further support for green and blue 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with a production tax credit</a:t>
            </a:r>
            <a:endParaRPr lang="en-US" dirty="0"/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Clean</a:t>
              </a:r>
              <a:r>
                <a:rPr lang="en-US" sz="1600" b="1" dirty="0">
                  <a:solidFill>
                    <a:srgbClr val="000000"/>
                  </a:solidFill>
                </a:rPr>
                <a:t> Hydrogen Production Tax Credit (45V) provides incentives up to $3/kg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073457"/>
            <a:ext cx="914400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*Scope 1-3 carbon intensity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PV Magazine,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The Hydrogen Stream </a:t>
            </a:r>
            <a:r>
              <a:rPr lang="en-US" sz="800" dirty="0">
                <a:solidFill>
                  <a:srgbClr val="000000"/>
                </a:solidFill>
              </a:rPr>
              <a:t>(2023); US Department of Energy,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Financial Incentives for Hydrogen and Fuel Cell Projects</a:t>
            </a:r>
            <a:r>
              <a:rPr lang="en-US" sz="800" dirty="0">
                <a:solidFill>
                  <a:srgbClr val="000000"/>
                </a:solidFill>
              </a:rPr>
              <a:t>; US Department of the Treasury,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U.S. Department of the Treasury, IRS Release Guidance on Hydrogen Production Tax Credit to Drive American Innovation and Strengthen Energy Security</a:t>
            </a:r>
            <a:r>
              <a:rPr lang="en-US" sz="800" dirty="0">
                <a:solidFill>
                  <a:srgbClr val="000000"/>
                </a:solidFill>
              </a:rPr>
              <a:t> (2023)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6954-2994-C213-1CF1-A76D22AF7F34}"/>
              </a:ext>
            </a:extLst>
          </p:cNvPr>
          <p:cNvSpPr txBox="1"/>
          <p:nvPr/>
        </p:nvSpPr>
        <p:spPr bwMode="gray">
          <a:xfrm>
            <a:off x="9083676" y="1573284"/>
            <a:ext cx="2775179" cy="3944670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Aft>
                <a:spcPts val="6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 </a:t>
            </a:r>
            <a:r>
              <a:rPr lang="en-US" sz="1050" b="1" dirty="0"/>
              <a:t>Inflation Reduction Act 's </a:t>
            </a:r>
            <a:r>
              <a:rPr lang="en-US" sz="1100" b="1" dirty="0"/>
              <a:t>Clean Hydrogen Production Tax Credit</a:t>
            </a:r>
            <a:r>
              <a:rPr lang="en-US" sz="1100" dirty="0"/>
              <a:t> (Section 45V</a:t>
            </a:r>
            <a:r>
              <a:rPr lang="en-US" sz="1100" b="1" dirty="0"/>
              <a:t>) </a:t>
            </a:r>
            <a:r>
              <a:rPr lang="en-US" sz="1100" dirty="0"/>
              <a:t>is</a:t>
            </a:r>
            <a:r>
              <a:rPr lang="en-US" sz="1050" dirty="0"/>
              <a:t> the largest tax credit for green H</a:t>
            </a:r>
            <a:r>
              <a:rPr lang="en-US" sz="1050" baseline="-25000" dirty="0"/>
              <a:t>2</a:t>
            </a:r>
            <a:r>
              <a:rPr lang="en-US" sz="1050" dirty="0"/>
              <a:t> to date.</a:t>
            </a:r>
            <a:endParaRPr lang="en-US" sz="105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b="1" dirty="0"/>
              <a:t>Producers can collect a tax credit of up to $3/kg</a:t>
            </a:r>
            <a:r>
              <a:rPr lang="en-US" sz="850" dirty="0"/>
              <a:t> for projects constructed by 2033.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b="1" dirty="0"/>
              <a:t>Both green and blue </a:t>
            </a:r>
            <a:r>
              <a:rPr lang="en-US" sz="850" b="1" dirty="0">
                <a:ea typeface="+mn-lt"/>
                <a:cs typeface="+mn-lt"/>
              </a:rPr>
              <a:t>H</a:t>
            </a:r>
            <a:r>
              <a:rPr lang="en-US" sz="850" b="1" baseline="-25000" dirty="0">
                <a:ea typeface="+mn-lt"/>
                <a:cs typeface="+mn-lt"/>
              </a:rPr>
              <a:t>2</a:t>
            </a:r>
            <a:r>
              <a:rPr lang="en-US" sz="850" b="1" dirty="0"/>
              <a:t> are eligible, </a:t>
            </a:r>
            <a:r>
              <a:rPr lang="en-US" sz="850" dirty="0"/>
              <a:t>with</a:t>
            </a:r>
            <a:r>
              <a:rPr lang="en-US" sz="850" b="1" dirty="0"/>
              <a:t> </a:t>
            </a:r>
            <a:r>
              <a:rPr lang="en-US" sz="850" dirty="0"/>
              <a:t>subsidy values determined by greenhouse gas emissions as measured, as defined under the US Clean Air Act.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Section 45V credit will be key in making the </a:t>
            </a:r>
            <a:r>
              <a:rPr lang="en-US" sz="1050" b="1" dirty="0"/>
              <a:t>levelized cost of blue and green H</a:t>
            </a:r>
            <a:r>
              <a:rPr lang="en-US" sz="1050" b="1" baseline="-25000" dirty="0"/>
              <a:t>2 </a:t>
            </a:r>
            <a:r>
              <a:rPr lang="en-US" sz="1050" b="1" dirty="0"/>
              <a:t>competitive with grey H</a:t>
            </a:r>
            <a:r>
              <a:rPr lang="en-US" sz="1050" b="1" baseline="-25000" dirty="0"/>
              <a:t>2</a:t>
            </a:r>
            <a:r>
              <a:rPr lang="en-US" sz="1050" dirty="0">
                <a:cs typeface="Arial"/>
              </a:rPr>
              <a:t> .</a:t>
            </a:r>
            <a:endParaRPr lang="en-US" sz="1050" b="1" dirty="0"/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>
                <a:cs typeface="Arial"/>
              </a:rPr>
              <a:t>Additional support includes the </a:t>
            </a:r>
            <a:r>
              <a:rPr lang="en-US" sz="1050" b="1" dirty="0">
                <a:cs typeface="Arial"/>
              </a:rPr>
              <a:t>Advanced Energy Project Credit</a:t>
            </a:r>
            <a:r>
              <a:rPr lang="en-US" sz="1050" dirty="0">
                <a:cs typeface="Arial"/>
              </a:rPr>
              <a:t>, offering a 30% tax credit for investments in fuel cells, electrolyzers, or hydrogen infrastructure.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4D77CA-AA09-B644-D672-D4846333D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15921"/>
              </p:ext>
            </p:extLst>
          </p:nvPr>
        </p:nvGraphicFramePr>
        <p:xfrm>
          <a:off x="334962" y="2012392"/>
          <a:ext cx="8496300" cy="37235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9260">
                  <a:extLst>
                    <a:ext uri="{9D8B030D-6E8A-4147-A177-3AD203B41FA5}">
                      <a16:colId xmlns:a16="http://schemas.microsoft.com/office/drawing/2014/main" val="2648804627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216390950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1648328074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1369019737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030219427"/>
                    </a:ext>
                  </a:extLst>
                </a:gridCol>
              </a:tblGrid>
              <a:tr h="542360">
                <a:tc gridSpan="5"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Eligibility for 45V tax credit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939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93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80232"/>
                  </a:ext>
                </a:extLst>
              </a:tr>
              <a:tr h="558091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Carbon intensity</a:t>
                      </a:r>
                      <a:r>
                        <a:rPr kumimoji="0" 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(kg CO</a:t>
                      </a:r>
                      <a:r>
                        <a:rPr kumimoji="0" lang="en-US" sz="12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/kg H</a:t>
                      </a:r>
                      <a:r>
                        <a:rPr kumimoji="0" lang="en-US" sz="12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Hydrogen color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 of full 45V tax credit (%)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Applicable credit value</a:t>
                      </a:r>
                      <a:r>
                        <a:rPr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($/kg H</a:t>
                      </a:r>
                      <a:r>
                        <a:rPr kumimoji="0" lang="en-US" sz="12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Additional requirements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59172"/>
                  </a:ext>
                </a:extLst>
              </a:tr>
              <a:tr h="655780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 4.0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Must start construction before 2034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Cannot be combined with the Carbon Capture and Sequestration Tax Credit (45Q)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combined with the renewable energy production tax credit and the zero-emission nuclear credit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Must promote well-paying jobs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87951"/>
                  </a:ext>
                </a:extLst>
              </a:tr>
              <a:tr h="655780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 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616687"/>
                  </a:ext>
                </a:extLst>
              </a:tr>
              <a:tr h="655780">
                <a:tc>
                  <a:txBody>
                    <a:bodyPr/>
                    <a:lstStyle/>
                    <a:p>
                      <a:pPr marL="0" indent="6350" algn="ctr">
                        <a:buNone/>
                        <a:tabLst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&lt; 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>
                        <a:buNone/>
                        <a:tabLst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>
                        <a:buNone/>
                        <a:tabLst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1.00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6350" algn="ctr">
                        <a:buNone/>
                        <a:tabLst/>
                      </a:pPr>
                      <a:endParaRPr lang="en-US" sz="1200" b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71729"/>
                  </a:ext>
                </a:extLst>
              </a:tr>
              <a:tr h="6557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&lt; 0.45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9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3.00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200" b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978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12C1CA-2F7B-C31A-7E56-DD0969C3D6E5}"/>
              </a:ext>
            </a:extLst>
          </p:cNvPr>
          <p:cNvSpPr txBox="1"/>
          <p:nvPr/>
        </p:nvSpPr>
        <p:spPr bwMode="gray">
          <a:xfrm>
            <a:off x="0" y="-8068"/>
            <a:ext cx="5955632" cy="318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lvl="0" indent="0" algn="ctr"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study: US Infrastructure Subsidies </a:t>
            </a:r>
            <a:r>
              <a:rPr lang="en-US" b="1" dirty="0">
                <a:solidFill>
                  <a:srgbClr val="FFFFFF"/>
                </a:solidFill>
              </a:rPr>
              <a:t>for Green Hydrogen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97A71A-4BA7-9AB6-EAF1-A71F046CC0C3}"/>
              </a:ext>
            </a:extLst>
          </p:cNvPr>
          <p:cNvSpPr/>
          <p:nvPr/>
        </p:nvSpPr>
        <p:spPr bwMode="gray">
          <a:xfrm>
            <a:off x="2716682" y="3294949"/>
            <a:ext cx="256115" cy="25611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3D6B17-FF48-4823-8A88-34F060785B64}"/>
              </a:ext>
            </a:extLst>
          </p:cNvPr>
          <p:cNvSpPr/>
          <p:nvPr/>
        </p:nvSpPr>
        <p:spPr bwMode="gray">
          <a:xfrm>
            <a:off x="2716682" y="3947903"/>
            <a:ext cx="256115" cy="25611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8EE669-0CBF-5B29-8E2B-8B5A0F651BE7}"/>
              </a:ext>
            </a:extLst>
          </p:cNvPr>
          <p:cNvSpPr/>
          <p:nvPr/>
        </p:nvSpPr>
        <p:spPr bwMode="gray">
          <a:xfrm>
            <a:off x="2716682" y="5262912"/>
            <a:ext cx="256115" cy="256115"/>
          </a:xfrm>
          <a:prstGeom prst="ellipse">
            <a:avLst/>
          </a:prstGeom>
          <a:solidFill>
            <a:schemeClr val="accent6"/>
          </a:solidFill>
          <a:ln w="9525">
            <a:solidFill>
              <a:srgbClr val="008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37780" y="4621873"/>
            <a:ext cx="613919" cy="256115"/>
            <a:chOff x="2537780" y="4609841"/>
            <a:chExt cx="613919" cy="2561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7746FD-05BC-2948-2F05-FDBC049DEF9F}"/>
                </a:ext>
              </a:extLst>
            </p:cNvPr>
            <p:cNvSpPr/>
            <p:nvPr/>
          </p:nvSpPr>
          <p:spPr bwMode="gray">
            <a:xfrm>
              <a:off x="2895584" y="4609841"/>
              <a:ext cx="256115" cy="2561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8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FC977E-623D-9A9F-78F1-D68D60066E18}"/>
                </a:ext>
              </a:extLst>
            </p:cNvPr>
            <p:cNvSpPr/>
            <p:nvPr/>
          </p:nvSpPr>
          <p:spPr bwMode="gray">
            <a:xfrm>
              <a:off x="2537780" y="4609841"/>
              <a:ext cx="256115" cy="256115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rgbClr val="008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753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4198C-98BD-C630-5C3C-82320E0F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1F5FC2AC-F419-F4CF-F379-7A36763122C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9323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592" imgH="591" progId="TCLayout.ActiveDocument.1">
                  <p:embed/>
                </p:oleObj>
              </mc:Choice>
              <mc:Fallback>
                <p:oleObj name="think-cell Slide" r:id="rId39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5FC2AC-F419-F4CF-F379-7A36763122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248EEC5D-40A0-0DDC-5147-C54F07158BAE}"/>
              </a:ext>
            </a:extLst>
          </p:cNvPr>
          <p:cNvSpPr/>
          <p:nvPr/>
        </p:nvSpPr>
        <p:spPr bwMode="gray">
          <a:xfrm>
            <a:off x="755948" y="2039937"/>
            <a:ext cx="2196258" cy="235902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B43E0-AB93-C7D6-2B88-9E7D0825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Policy a key driver for the shift away from grey H</a:t>
            </a:r>
            <a:r>
              <a:rPr lang="en-US" baseline="-25000" dirty="0"/>
              <a:t>2</a:t>
            </a:r>
            <a:r>
              <a:rPr lang="en-US" dirty="0"/>
              <a:t>, while gas prices determine the balance between blue and green H</a:t>
            </a:r>
            <a:r>
              <a:rPr lang="en-US" baseline="-25000" dirty="0"/>
              <a:t>2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26FEB473-86D9-330F-FA80-B012C766F0C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83444"/>
            <a:ext cx="2775179" cy="288219"/>
            <a:chOff x="2054792" y="3736095"/>
            <a:chExt cx="1184048" cy="288219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EF459205-7D38-90EE-E38B-B28912F6283C}"/>
                </a:ext>
              </a:extLst>
            </p:cNvPr>
            <p:cNvSpPr txBox="1"/>
            <p:nvPr/>
          </p:nvSpPr>
          <p:spPr bwMode="gray">
            <a:xfrm>
              <a:off x="2054792" y="3736095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Projected H</a:t>
              </a:r>
              <a:r>
                <a:rPr lang="en-US" sz="1400" b="1" i="0" baseline="-2500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2</a:t>
              </a:r>
              <a:r>
                <a:rPr lang="en-US" sz="1400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demand (</a:t>
              </a:r>
              <a:r>
                <a:rPr lang="en-US" sz="1400" b="1" dirty="0">
                  <a:solidFill>
                    <a:srgbClr val="000000"/>
                  </a:solidFill>
                  <a:latin typeface="Arial"/>
                  <a:cs typeface="Arial"/>
                </a:rPr>
                <a:t>in </a:t>
              </a:r>
              <a:r>
                <a:rPr lang="en-US" sz="1400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Mt)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F4D87537-D8D7-D460-1428-AF52392B49E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3FCD0EC6-7FC3-328E-F400-C4E4F4A1577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96569"/>
            <a:ext cx="91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/>
              <a:t>Note: Natural gas price in base case is 31.3EUR/MWh in 2025-2030 and 39.0 EUR/MWh in 2050-2055 (Durakovic et al., 2023)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IEA, </a:t>
            </a:r>
            <a:r>
              <a:rPr lang="en-US" sz="800" dirty="0">
                <a:solidFill>
                  <a:srgbClr val="000000"/>
                </a:solidFill>
                <a:hlinkClick r:id="rId41"/>
              </a:rPr>
              <a:t>Net-zero scenario hydrogen outlook </a:t>
            </a:r>
            <a:r>
              <a:rPr lang="en-US" sz="800" dirty="0"/>
              <a:t>(2023); Durakovic et al., </a:t>
            </a:r>
            <a:r>
              <a:rPr lang="en-US" sz="800" dirty="0">
                <a:hlinkClick r:id="rId42"/>
              </a:rPr>
              <a:t>Are blue and green hydrogen competitive or complementary?</a:t>
            </a:r>
            <a:r>
              <a:rPr lang="en-US" sz="800" dirty="0"/>
              <a:t> (2023) </a:t>
            </a:r>
            <a:endParaRPr lang="en-US" sz="800" dirty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DF32E-2E66-0430-E14A-C252FCDC2618}"/>
              </a:ext>
            </a:extLst>
          </p:cNvPr>
          <p:cNvSpPr txBox="1"/>
          <p:nvPr/>
        </p:nvSpPr>
        <p:spPr bwMode="gray">
          <a:xfrm>
            <a:off x="9083676" y="1573284"/>
            <a:ext cx="2775179" cy="3447098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 anchor="t">
            <a:spAutoFit/>
          </a:bodyPr>
          <a:lstStyle/>
          <a:p>
            <a:pPr marL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Green and blue H</a:t>
            </a:r>
            <a:r>
              <a:rPr lang="en-US" sz="1050" baseline="-25000" dirty="0"/>
              <a:t>2 </a:t>
            </a:r>
            <a:r>
              <a:rPr lang="en-US" sz="1050" dirty="0"/>
              <a:t>are expected to complement grey H</a:t>
            </a:r>
            <a:r>
              <a:rPr lang="en-US" sz="1050" baseline="-25000" dirty="0"/>
              <a:t>2</a:t>
            </a:r>
            <a:r>
              <a:rPr lang="en-US" sz="1050" dirty="0"/>
              <a:t> initially but will </a:t>
            </a:r>
            <a:r>
              <a:rPr lang="en-US" sz="1050" b="1" dirty="0"/>
              <a:t>almost completely replace it by 2050</a:t>
            </a:r>
            <a:r>
              <a:rPr lang="en-US" sz="1050" dirty="0"/>
              <a:t>.</a:t>
            </a:r>
            <a:endParaRPr lang="en-US" sz="1050" baseline="-25000" dirty="0"/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b="1" dirty="0"/>
              <a:t>Government policies and incentives  are crucial </a:t>
            </a:r>
            <a:r>
              <a:rPr lang="en-US" sz="850" dirty="0"/>
              <a:t>for rapidly scaling H</a:t>
            </a:r>
            <a:r>
              <a:rPr lang="en-US" sz="850" baseline="-25000" dirty="0"/>
              <a:t>2 </a:t>
            </a:r>
            <a:r>
              <a:rPr lang="en-US" sz="850" dirty="0"/>
              <a:t>production to meet demand.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b="1" dirty="0"/>
              <a:t>Economies of scale and declining CapEx </a:t>
            </a:r>
            <a:r>
              <a:rPr lang="en-US" sz="850" dirty="0"/>
              <a:t>will</a:t>
            </a:r>
            <a:r>
              <a:rPr lang="en-US" sz="850" b="1" dirty="0"/>
              <a:t> </a:t>
            </a:r>
            <a:r>
              <a:rPr lang="en-US" sz="850" dirty="0"/>
              <a:t>accelerate the transition to green and blue H</a:t>
            </a:r>
            <a:r>
              <a:rPr lang="en-US" sz="850" baseline="-25000" dirty="0"/>
              <a:t>2.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050" dirty="0"/>
              <a:t>The future split between green and blue H</a:t>
            </a:r>
            <a:r>
              <a:rPr lang="en-US" sz="1050" baseline="-25000" dirty="0"/>
              <a:t>2</a:t>
            </a:r>
            <a:r>
              <a:rPr lang="en-US" sz="1050" dirty="0"/>
              <a:t> </a:t>
            </a:r>
            <a:r>
              <a:rPr lang="en-US" sz="1050" b="1" dirty="0"/>
              <a:t>is difficult to estimate</a:t>
            </a:r>
            <a:r>
              <a:rPr lang="en-US" sz="1050" dirty="0"/>
              <a:t>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b="1" dirty="0"/>
              <a:t>Green H</a:t>
            </a:r>
            <a:r>
              <a:rPr lang="en-US" sz="850" b="1" baseline="-25000" dirty="0"/>
              <a:t>2</a:t>
            </a:r>
            <a:r>
              <a:rPr lang="en-US" sz="850" b="1" dirty="0"/>
              <a:t> is expected to become competitive </a:t>
            </a:r>
            <a:r>
              <a:rPr lang="en-US" sz="850" dirty="0"/>
              <a:t>as renewables and electrolyzer costs decline.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50" dirty="0"/>
              <a:t>The share of blue H</a:t>
            </a:r>
            <a:r>
              <a:rPr lang="en-US" sz="850" baseline="-25000" dirty="0"/>
              <a:t>2</a:t>
            </a:r>
            <a:r>
              <a:rPr lang="en-US" sz="850" dirty="0"/>
              <a:t> </a:t>
            </a:r>
            <a:r>
              <a:rPr lang="en-US" sz="850" b="1" dirty="0"/>
              <a:t>is highly sensitive to natural gas prices </a:t>
            </a:r>
            <a:r>
              <a:rPr lang="en-US" sz="850" dirty="0"/>
              <a:t>due to its reliance on carbon capture, utilization, and storage.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BE528F5-C3A7-15EB-470F-DC1BD85D6D91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755650" y="5414963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11316BA-377F-4ABC-0CC0-867C2B3BB1C6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755650" y="4994275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A1A97D52-2E5F-66FD-2168-10418494C74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755650" y="4575175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84D646F-D572-9EA9-E44A-843D6E233650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755650" y="4156075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F78A49A8-E5CC-C83E-206B-2BBF70995E65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755650" y="3735388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5417001-CDE8-B42D-C266-45396D2675A5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755650" y="3316288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ABD3E5F-19DC-DCA2-A53D-716A1C7AE136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755650" y="2897188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700D3F9A-1D2D-856A-F0DD-288E2DA9F264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755650" y="2476500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24F9BD-8969-3B01-F886-87051CCC243B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755650" y="2057400"/>
            <a:ext cx="2381250" cy="0"/>
          </a:xfrm>
          <a:prstGeom prst="line">
            <a:avLst/>
          </a:prstGeom>
          <a:ln w="31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9F369CB-73A0-1206-1EE7-130EEC566046}"/>
              </a:ext>
            </a:extLst>
          </p:cNvPr>
          <p:cNvGraphicFramePr/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96341920"/>
              </p:ext>
            </p:extLst>
          </p:nvPr>
        </p:nvGraphicFramePr>
        <p:xfrm>
          <a:off x="673100" y="1974850"/>
          <a:ext cx="2546350" cy="394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sp>
        <p:nvSpPr>
          <p:cNvPr id="131" name="Text Placeholder 10">
            <a:extLst>
              <a:ext uri="{FF2B5EF4-FFF2-40B4-BE49-F238E27FC236}">
                <a16:creationId xmlns:a16="http://schemas.microsoft.com/office/drawing/2014/main" id="{C255F099-90CE-F601-9AE9-505FE71B57AD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569913" y="5743575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DA49921-D583-4429-80A0-FAA929080ED0}" type="datetime'''''''''''''''''''''''''''''0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200" dirty="0"/>
          </a:p>
        </p:txBody>
      </p:sp>
      <p:sp>
        <p:nvSpPr>
          <p:cNvPr id="132" name="Text Placeholder 10">
            <a:extLst>
              <a:ext uri="{FF2B5EF4-FFF2-40B4-BE49-F238E27FC236}">
                <a16:creationId xmlns:a16="http://schemas.microsoft.com/office/drawing/2014/main" id="{8A552CBD-6BA0-5A45-2C2D-AF6144023793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485776" y="5324475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0ABA595-14C4-432A-853E-3A236AF09299}" type="datetime'''''5''''''''''''''''''''''''''''''''''''''0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50</a:t>
            </a:fld>
            <a:endParaRPr lang="en-US" sz="1200" dirty="0"/>
          </a:p>
        </p:txBody>
      </p:sp>
      <p:sp>
        <p:nvSpPr>
          <p:cNvPr id="133" name="Text Placeholder 10">
            <a:extLst>
              <a:ext uri="{FF2B5EF4-FFF2-40B4-BE49-F238E27FC236}">
                <a16:creationId xmlns:a16="http://schemas.microsoft.com/office/drawing/2014/main" id="{6E817436-757D-888E-FEA4-356434EE3B52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401638" y="4903788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B0BAE24-0748-4270-9606-EE667D490202}" type="datetime'''''''''1''''0''''''''''''''0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</a:t>
            </a:fld>
            <a:endParaRPr lang="en-US" sz="1200" dirty="0"/>
          </a:p>
        </p:txBody>
      </p:sp>
      <p:sp>
        <p:nvSpPr>
          <p:cNvPr id="134" name="Text Placeholder 10">
            <a:extLst>
              <a:ext uri="{FF2B5EF4-FFF2-40B4-BE49-F238E27FC236}">
                <a16:creationId xmlns:a16="http://schemas.microsoft.com/office/drawing/2014/main" id="{23701C6F-833E-B2A9-7C4C-0C6A601DDD11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401638" y="4484688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034333F-B536-4DCE-8766-D6A9B098464E}" type="datetime'''''''''1''''''''''''''''''''''''5''0''''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150</a:t>
            </a:fld>
            <a:endParaRPr lang="en-US" sz="1200" dirty="0"/>
          </a:p>
        </p:txBody>
      </p:sp>
      <p:sp>
        <p:nvSpPr>
          <p:cNvPr id="135" name="Text Placeholder 10">
            <a:extLst>
              <a:ext uri="{FF2B5EF4-FFF2-40B4-BE49-F238E27FC236}">
                <a16:creationId xmlns:a16="http://schemas.microsoft.com/office/drawing/2014/main" id="{D42CB425-E685-0D0D-DC0E-D83E45799D16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401638" y="4065588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C7254C7-F9AF-4022-AF97-96607D333523}" type="datetime'2''''''''''''''''''0''''''''''''''''''''''''''''0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200</a:t>
            </a:fld>
            <a:endParaRPr lang="en-US" sz="1200" dirty="0"/>
          </a:p>
        </p:txBody>
      </p:sp>
      <p:sp>
        <p:nvSpPr>
          <p:cNvPr id="136" name="Text Placeholder 10">
            <a:extLst>
              <a:ext uri="{FF2B5EF4-FFF2-40B4-BE49-F238E27FC236}">
                <a16:creationId xmlns:a16="http://schemas.microsoft.com/office/drawing/2014/main" id="{4E223ED2-F532-1388-FFA9-E1239E9DE85E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401638" y="36449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D910944-8B2F-41F8-B1BE-3EBECF81F311}" type="datetime'''''''''''''''''''''''''''''''''''25''''''0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250</a:t>
            </a:fld>
            <a:endParaRPr lang="en-US" sz="1200" dirty="0"/>
          </a:p>
        </p:txBody>
      </p:sp>
      <p:sp>
        <p:nvSpPr>
          <p:cNvPr id="137" name="Text Placeholder 10">
            <a:extLst>
              <a:ext uri="{FF2B5EF4-FFF2-40B4-BE49-F238E27FC236}">
                <a16:creationId xmlns:a16="http://schemas.microsoft.com/office/drawing/2014/main" id="{24896755-2383-E12A-3893-A9A3DCF8914B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401638" y="32258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274728A-7CA0-471D-901B-2C7C2A0A9870}" type="datetime'''''''''3''''''''''0''0''''''''''''''''''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300</a:t>
            </a:fld>
            <a:endParaRPr lang="en-US" sz="1200" dirty="0"/>
          </a:p>
        </p:txBody>
      </p:sp>
      <p:sp>
        <p:nvSpPr>
          <p:cNvPr id="138" name="Text Placeholder 10">
            <a:extLst>
              <a:ext uri="{FF2B5EF4-FFF2-40B4-BE49-F238E27FC236}">
                <a16:creationId xmlns:a16="http://schemas.microsoft.com/office/drawing/2014/main" id="{B145ED18-B3C5-C5F2-B799-0C5D22753A41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401638" y="28067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FEDC6A7-C3E7-4B0F-A674-92AEF60911E1}" type="datetime'3''''''''''5''''''''''''''''''''''''''''''''''''''''''''''0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350</a:t>
            </a:fld>
            <a:endParaRPr lang="en-US" sz="1200" dirty="0"/>
          </a:p>
        </p:txBody>
      </p:sp>
      <p:sp>
        <p:nvSpPr>
          <p:cNvPr id="139" name="Text Placeholder 10">
            <a:extLst>
              <a:ext uri="{FF2B5EF4-FFF2-40B4-BE49-F238E27FC236}">
                <a16:creationId xmlns:a16="http://schemas.microsoft.com/office/drawing/2014/main" id="{DD3E8783-EF19-5976-6C18-51F4FB62CA16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401638" y="2386013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D0A3FE3-14A7-4DC8-97D8-A24BB3592F66}" type="datetime'''''''''''''''''''''4''''''0''0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400</a:t>
            </a:fld>
            <a:endParaRPr lang="en-US" sz="1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3BFD87D-C150-31C6-B9E8-36746E64D1CF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gray">
          <a:xfrm>
            <a:off x="401638" y="1966913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244ABFF-539C-4C33-8A85-91F31C54A753}" type="datetime'''4''''50'''''''''''''''''''''''''''''''''">
              <a:rPr lang="en-US" altLang="en-US" sz="12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450</a:t>
            </a:fld>
            <a:endParaRPr lang="en-US" sz="120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64F63DE-01BD-EEA9-0BC7-457EA3F41CB3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auto">
          <a:xfrm>
            <a:off x="977900" y="588486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3FABFBE-2343-454A-BB26-8B755A160B14}" type="datetime'''''''''''''''20''''''''''3''''0''''''''''''''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2030</a:t>
            </a:fld>
            <a:endParaRPr lang="en-US" sz="1200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D334525-AC0E-DF7C-33D8-3C1869891021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auto">
          <a:xfrm>
            <a:off x="1771650" y="588486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1AA220B-2A8D-4185-B0EB-CBF67278F448}" type="datetime'''''2''''''''''''''''0''4''''''''''''''0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2040</a:t>
            </a:fld>
            <a:endParaRPr lang="en-US" sz="1200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C002F80-AA3D-ABA5-67A4-670D30E5E6D9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 bwMode="auto">
          <a:xfrm>
            <a:off x="2565400" y="588486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1C19BC1-9FBE-43C2-8E05-EB3ECB3C65F4}" type="datetime'''''''''''''''2''0''''''''''''''''''5''''''0''''''''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2050</a:t>
            </a:fld>
            <a:endParaRPr lang="en-US" sz="1200" dirty="0"/>
          </a:p>
        </p:txBody>
      </p:sp>
      <p:sp useBgFill="1">
        <p:nvSpPr>
          <p:cNvPr id="23" name="Text Placeholder 10">
            <a:extLst>
              <a:ext uri="{FF2B5EF4-FFF2-40B4-BE49-F238E27FC236}">
                <a16:creationId xmlns:a16="http://schemas.microsoft.com/office/drawing/2014/main" id="{9D6B3A01-703D-BE7B-88DC-F41188D991E8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 bwMode="gray">
          <a:xfrm>
            <a:off x="1004888" y="4425950"/>
            <a:ext cx="296863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22CD9D2-C48D-450D-8CC9-7AED57F46058}" type="datetime'''''''''''1''''4''''''''''''''''''''''''''''''3'''''">
              <a:rPr lang="en-US" altLang="en-US" sz="12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143</a:t>
            </a:fld>
            <a:endParaRPr lang="en-US" sz="1200" dirty="0"/>
          </a:p>
        </p:txBody>
      </p:sp>
      <p:sp useBgFill="1">
        <p:nvSpPr>
          <p:cNvPr id="25" name="Text Placeholder 10">
            <a:extLst>
              <a:ext uri="{FF2B5EF4-FFF2-40B4-BE49-F238E27FC236}">
                <a16:creationId xmlns:a16="http://schemas.microsoft.com/office/drawing/2014/main" id="{A77748A9-34E0-59A8-4922-B77B96FAA435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 bwMode="gray">
          <a:xfrm>
            <a:off x="1798638" y="3259138"/>
            <a:ext cx="296863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6672BB5-E426-4D11-8C2F-D60A3AC89B28}" type="datetime'''''''''''''''''''''2''''''8''''''''''2''''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282</a:t>
            </a:fld>
            <a:endParaRPr lang="en-US" sz="1200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03E19885-0765-50EA-ADA2-8919A076B8C8}"/>
              </a:ext>
            </a:extLst>
          </p:cNvPr>
          <p:cNvSpPr txBox="1">
            <a:spLocks/>
          </p:cNvSpPr>
          <p:nvPr>
            <p:custDataLst>
              <p:tags r:id="rId30"/>
            </p:custDataLst>
          </p:nvPr>
        </p:nvSpPr>
        <p:spPr bwMode="gray">
          <a:xfrm>
            <a:off x="2592388" y="2252663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03EC518-72E5-4DDA-952F-B2D25B2A2592}" type="datetime'''''''''''''''''''''4''02''''''''''''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402</a:t>
            </a:fld>
            <a:endParaRPr lang="en-US" sz="1200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2039018-0DA2-C3CF-F09D-49B95431FA38}"/>
              </a:ext>
            </a:extLst>
          </p:cNvPr>
          <p:cNvSpPr/>
          <p:nvPr/>
        </p:nvSpPr>
        <p:spPr bwMode="gray">
          <a:xfrm>
            <a:off x="802482" y="2072481"/>
            <a:ext cx="1621632" cy="58181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6814EF82-CBFD-0706-744D-244E02D2E118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755650" y="2082800"/>
            <a:ext cx="1668463" cy="536575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89664-5680-1175-D909-0AC07B75C736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815975" y="2147888"/>
            <a:ext cx="214313" cy="160338"/>
          </a:xfrm>
          <a:prstGeom prst="rect">
            <a:avLst/>
          </a:prstGeom>
          <a:solidFill>
            <a:srgbClr val="89AF3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4273A0-8682-23B1-423B-9F2919F46D74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815975" y="2381250"/>
            <a:ext cx="214313" cy="16033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2F397FA8-CDE1-DE75-4887-B1BADC09D593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 bwMode="auto">
          <a:xfrm>
            <a:off x="1081088" y="2143125"/>
            <a:ext cx="12827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51459A1-8EF1-4FE1-BA15-9C02F66301B5}" type="datetime'''''Gr''e''''en and ''''''''b''''''l''ue ''''''''''''H2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Green and blue H2</a:t>
            </a:fld>
            <a:endParaRPr lang="en-US" sz="1200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3121CD58-2399-B041-F79F-D281799BCB59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081088" y="2376488"/>
            <a:ext cx="5667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BB7E1CC-BE13-451A-AF63-71462BE3A8BE}" type="datetime'G''''''r''e''''''''''''''''''''''''y'''''' ''H2''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Grey H2</a:t>
            </a:fld>
            <a:endParaRPr lang="en-US"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934797-ECF8-2885-91F2-150DD529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056" y="2062164"/>
            <a:ext cx="5336297" cy="3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btfpColumnHeaderBox984923">
            <a:extLst>
              <a:ext uri="{FF2B5EF4-FFF2-40B4-BE49-F238E27FC236}">
                <a16:creationId xmlns:a16="http://schemas.microsoft.com/office/drawing/2014/main" id="{E6DE5F31-35A7-675A-FE7E-248224728C71}"/>
              </a:ext>
            </a:extLst>
          </p:cNvPr>
          <p:cNvGrpSpPr/>
          <p:nvPr>
            <p:custDataLst>
              <p:tags r:id="rId36"/>
            </p:custDataLst>
          </p:nvPr>
        </p:nvGrpSpPr>
        <p:grpSpPr>
          <a:xfrm>
            <a:off x="3501062" y="1586200"/>
            <a:ext cx="5151448" cy="288219"/>
            <a:chOff x="2054792" y="3736095"/>
            <a:chExt cx="1460374" cy="288219"/>
          </a:xfrm>
        </p:grpSpPr>
        <p:sp>
          <p:nvSpPr>
            <p:cNvPr id="28" name="btfpColumnHeaderBoxText984923">
              <a:extLst>
                <a:ext uri="{FF2B5EF4-FFF2-40B4-BE49-F238E27FC236}">
                  <a16:creationId xmlns:a16="http://schemas.microsoft.com/office/drawing/2014/main" id="{2ACEA677-0AB7-6CDC-A449-52D0027C730A}"/>
                </a:ext>
              </a:extLst>
            </p:cNvPr>
            <p:cNvSpPr txBox="1"/>
            <p:nvPr/>
          </p:nvSpPr>
          <p:spPr bwMode="gray">
            <a:xfrm>
              <a:off x="2054792" y="3736095"/>
              <a:ext cx="1460374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Green H</a:t>
              </a:r>
              <a:r>
                <a:rPr lang="en-US" sz="1400" b="1" i="0" baseline="-2500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2</a:t>
              </a:r>
              <a:r>
                <a:rPr lang="en-US" sz="1400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share depends on cost factors such as gas prices</a:t>
              </a:r>
            </a:p>
          </p:txBody>
        </p:sp>
        <p:cxnSp>
          <p:nvCxnSpPr>
            <p:cNvPr id="29" name="btfpColumnHeaderBoxLine984923">
              <a:extLst>
                <a:ext uri="{FF2B5EF4-FFF2-40B4-BE49-F238E27FC236}">
                  <a16:creationId xmlns:a16="http://schemas.microsoft.com/office/drawing/2014/main" id="{07BEEB38-57B4-27F4-0AB1-CACF59D78D8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4792" y="4024314"/>
              <a:ext cx="146037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8593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954F-2E5A-6DAB-6C70-A88ECF1ED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36FA4D9-32CA-50B0-C1A7-65F79B7D1F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813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6FA4D9-32CA-50B0-C1A7-65F79B7D1FA9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2518A44-C840-A1EA-EFAA-8D685625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CKI Green H</a:t>
            </a:r>
            <a:r>
              <a:rPr lang="en-US" baseline="-25000" dirty="0"/>
              <a:t>2</a:t>
            </a:r>
            <a:r>
              <a:rPr lang="en-US" dirty="0"/>
              <a:t> 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0B0CFA-A98C-DD73-DB41-1824635DB268}"/>
              </a:ext>
            </a:extLst>
          </p:cNvPr>
          <p:cNvSpPr txBox="1"/>
          <p:nvPr/>
        </p:nvSpPr>
        <p:spPr>
          <a:xfrm>
            <a:off x="1629858" y="2815890"/>
            <a:ext cx="283784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/>
                <a:ea typeface="Times New Roman" panose="02020603050405020304" pitchFamily="18" charset="0"/>
                <a:cs typeface="Arial"/>
              </a:rPr>
              <a:t>Grace Frascati</a:t>
            </a: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Bachelor of Science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CKI Fellow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494D0-6A1F-9498-6697-C2998750727C}"/>
              </a:ext>
            </a:extLst>
          </p:cNvPr>
          <p:cNvSpPr txBox="1"/>
          <p:nvPr/>
        </p:nvSpPr>
        <p:spPr>
          <a:xfrm>
            <a:off x="1629858" y="4020214"/>
            <a:ext cx="434193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/>
                <a:ea typeface="Times New Roman" panose="02020603050405020304" pitchFamily="18" charset="0"/>
                <a:cs typeface="Arial"/>
              </a:rPr>
              <a:t>Hoshi Ogawa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Master of Business Administration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CKI Fellow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7184E4-CD0E-E542-9DB4-CE6701258235}"/>
              </a:ext>
            </a:extLst>
          </p:cNvPr>
          <p:cNvSpPr txBox="1"/>
          <p:nvPr/>
        </p:nvSpPr>
        <p:spPr>
          <a:xfrm>
            <a:off x="1629858" y="1521973"/>
            <a:ext cx="4098406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/>
                <a:ea typeface="Times New Roman" panose="02020603050405020304" pitchFamily="18" charset="0"/>
                <a:cs typeface="Arial"/>
              </a:rPr>
              <a:t>Friedrich Sayn-Wittgenstein</a:t>
            </a: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Master of Public Administration in Environmental   Science and Policy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Team Lead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B1088F-A21C-7553-AB11-D1B3D35E108E}"/>
              </a:ext>
            </a:extLst>
          </p:cNvPr>
          <p:cNvSpPr txBox="1"/>
          <p:nvPr/>
        </p:nvSpPr>
        <p:spPr>
          <a:xfrm>
            <a:off x="7229374" y="1596312"/>
            <a:ext cx="283784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/>
                <a:ea typeface="Times New Roman" panose="02020603050405020304" pitchFamily="18" charset="0"/>
                <a:cs typeface="Arial"/>
              </a:rPr>
              <a:t>Ellie Valencia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Master of Business Administration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CKI Fellow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517BF-8912-2CE8-DA2E-7C3066BF6B14}"/>
              </a:ext>
            </a:extLst>
          </p:cNvPr>
          <p:cNvSpPr txBox="1"/>
          <p:nvPr/>
        </p:nvSpPr>
        <p:spPr>
          <a:xfrm>
            <a:off x="7229354" y="2726398"/>
            <a:ext cx="4272701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/>
                <a:cs typeface="Arial"/>
              </a:rPr>
              <a:t>Linfei Zhang</a:t>
            </a: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Master of Public Administration in Climate, Energy, and Environment</a:t>
            </a: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CKI Fellow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7C3FE9-916A-79B1-BEDE-650EEE05F292}"/>
              </a:ext>
            </a:extLst>
          </p:cNvPr>
          <p:cNvSpPr txBox="1"/>
          <p:nvPr/>
        </p:nvSpPr>
        <p:spPr>
          <a:xfrm>
            <a:off x="7248665" y="3908246"/>
            <a:ext cx="37046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Hyae Ryung (Helen) Kim</a:t>
            </a: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PhD in Sustainable Development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Senior Research Fellow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hk2901@columbia.edu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013B83-D13E-7FB8-DEF7-CFB3F21EBCAF}"/>
              </a:ext>
            </a:extLst>
          </p:cNvPr>
          <p:cNvSpPr txBox="1"/>
          <p:nvPr/>
        </p:nvSpPr>
        <p:spPr>
          <a:xfrm>
            <a:off x="7229356" y="5091573"/>
            <a:ext cx="3704664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/>
                <a:ea typeface="Times New Roman" panose="02020603050405020304" pitchFamily="18" charset="0"/>
                <a:cs typeface="Arial"/>
              </a:rPr>
              <a:t>Gernot Wagner</a:t>
            </a: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ea typeface="Times New Roman" panose="02020603050405020304" pitchFamily="18" charset="0"/>
                <a:cs typeface="Arial"/>
              </a:rPr>
              <a:t>Senior Lecturer, Columbia </a:t>
            </a: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Business School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Faculty Director, Climate Knowledge </a:t>
            </a:r>
            <a:r>
              <a:rPr lang="en-US" sz="12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Initiative</a:t>
            </a:r>
            <a:endParaRPr lang="en-US" dirty="0"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gwagner@columbia.edu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EF6131-8F22-B2D9-762B-C421E9993FDB}"/>
              </a:ext>
            </a:extLst>
          </p:cNvPr>
          <p:cNvSpPr/>
          <p:nvPr/>
        </p:nvSpPr>
        <p:spPr bwMode="gray">
          <a:xfrm>
            <a:off x="5902559" y="3957847"/>
            <a:ext cx="5275940" cy="25170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0AB2C45-4A0C-42BE-3B33-AB8CB96B4544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59" y="1510415"/>
            <a:ext cx="1008000" cy="1008000"/>
          </a:xfrm>
          <a:prstGeom prst="ellipse">
            <a:avLst/>
          </a:prstGeom>
          <a:ln w="9525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51A9F0C-BC03-3665-7DE4-3F647F75C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81"/>
          <a:stretch/>
        </p:blipFill>
        <p:spPr bwMode="auto">
          <a:xfrm>
            <a:off x="6095655" y="1493501"/>
            <a:ext cx="1008000" cy="1005840"/>
          </a:xfrm>
          <a:prstGeom prst="ellipse">
            <a:avLst/>
          </a:prstGeom>
          <a:ln w="9525" cap="rnd">
            <a:solidFill>
              <a:schemeClr val="bg1">
                <a:lumMod val="9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yae Ryung (Helen) Kim">
            <a:extLst>
              <a:ext uri="{FF2B5EF4-FFF2-40B4-BE49-F238E27FC236}">
                <a16:creationId xmlns:a16="http://schemas.microsoft.com/office/drawing/2014/main" id="{23650D97-F1FA-168C-0FC6-EB8458614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4946" y="3935161"/>
            <a:ext cx="1007999" cy="100799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11884E19-D54A-B861-DCBA-A6FD8F6B8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5655" y="5118488"/>
            <a:ext cx="1007960" cy="1007999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ofile photo of Hoshi Ogawa">
            <a:extLst>
              <a:ext uri="{FF2B5EF4-FFF2-40B4-BE49-F238E27FC236}">
                <a16:creationId xmlns:a16="http://schemas.microsoft.com/office/drawing/2014/main" id="{62576708-6580-03A9-6F9C-D0833D376C0F}"/>
              </a:ext>
            </a:extLst>
          </p:cNvPr>
          <p:cNvPicPr>
            <a:picLocks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59" y="3916323"/>
            <a:ext cx="1008000" cy="1008000"/>
          </a:xfrm>
          <a:prstGeom prst="ellipse">
            <a:avLst/>
          </a:prstGeom>
          <a:ln w="9525" cap="rnd">
            <a:solidFill>
              <a:schemeClr val="bg1">
                <a:lumMod val="9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erson smiling at camera&#10;&#10;Description automatically generated">
            <a:extLst>
              <a:ext uri="{FF2B5EF4-FFF2-40B4-BE49-F238E27FC236}">
                <a16:creationId xmlns:a16="http://schemas.microsoft.com/office/drawing/2014/main" id="{E689852C-07AE-20D7-6D99-94F4318E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6159" y="2711999"/>
            <a:ext cx="1008000" cy="1008000"/>
          </a:xfrm>
          <a:prstGeom prst="ellipse">
            <a:avLst/>
          </a:prstGeom>
          <a:ln w="9525" cap="rnd">
            <a:solidFill>
              <a:schemeClr val="bg1">
                <a:lumMod val="9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erson with long hair wearing a black turtleneck&#10;&#10;Description automatically generated">
            <a:extLst>
              <a:ext uri="{FF2B5EF4-FFF2-40B4-BE49-F238E27FC236}">
                <a16:creationId xmlns:a16="http://schemas.microsoft.com/office/drawing/2014/main" id="{BFD74282-48B8-C69F-A968-121B6127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95655" y="2714840"/>
            <a:ext cx="1008000" cy="1008000"/>
          </a:xfrm>
          <a:prstGeom prst="ellipse">
            <a:avLst/>
          </a:prstGeom>
          <a:ln w="9525" cap="rnd">
            <a:solidFill>
              <a:schemeClr val="bg1">
                <a:lumMod val="9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AB2202-8B84-70FF-4515-89A3D6A57388}"/>
              </a:ext>
            </a:extLst>
          </p:cNvPr>
          <p:cNvSpPr txBox="1"/>
          <p:nvPr/>
        </p:nvSpPr>
        <p:spPr>
          <a:xfrm>
            <a:off x="1629877" y="5131125"/>
            <a:ext cx="3929853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Arial"/>
                <a:ea typeface="Times New Roman" panose="02020603050405020304" pitchFamily="18" charset="0"/>
                <a:cs typeface="Arial"/>
              </a:rPr>
              <a:t>Nadine Palmowski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latin typeface="Arial"/>
                <a:ea typeface="Times New Roman" panose="02020603050405020304" pitchFamily="18" charset="0"/>
                <a:cs typeface="Arial"/>
              </a:rPr>
              <a:t>Master of Public Administration in Environmental Science and Policy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CKI Fellow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51F641-A0A5-3E21-71E0-5EE685D52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59" y="5120647"/>
            <a:ext cx="1008000" cy="1005840"/>
          </a:xfrm>
          <a:prstGeom prst="ellipse">
            <a:avLst/>
          </a:prstGeom>
          <a:ln w="9525" cap="rnd">
            <a:solidFill>
              <a:schemeClr val="bg1">
                <a:lumMod val="9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707CE08-88AC-7ABA-9DA3-99971F7840E6}"/>
              </a:ext>
            </a:extLst>
          </p:cNvPr>
          <p:cNvSpPr txBox="1"/>
          <p:nvPr/>
        </p:nvSpPr>
        <p:spPr bwMode="gray">
          <a:xfrm>
            <a:off x="327407" y="6295910"/>
            <a:ext cx="6358206" cy="669414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137160" tIns="137160" rIns="274320" bIns="1371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177800" indent="-177800" algn="l" defTabSz="711200" rtl="0" eaLnBrk="1" latinLnBrk="0" hangingPunct="1">
              <a:spcBef>
                <a:spcPts val="1200"/>
              </a:spcBef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711200" rtl="0" eaLnBrk="1" latinLnBrk="0" hangingPunct="1">
              <a:spcBef>
                <a:spcPts val="600"/>
              </a:spcBef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177800" algn="l" defTabSz="711200" rtl="0" eaLnBrk="1" latinLnBrk="0" hangingPunct="1">
              <a:spcBef>
                <a:spcPts val="600"/>
              </a:spcBef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1200" indent="-177800" algn="l" defTabSz="711200" rtl="0" eaLnBrk="1" latinLnBrk="0" hangingPunct="1">
              <a:spcBef>
                <a:spcPts val="600"/>
              </a:spcBef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9000" indent="-177800" algn="l" defTabSz="711200" rtl="0" eaLnBrk="1" latinLnBrk="0" hangingPunct="1">
              <a:spcBef>
                <a:spcPts val="600"/>
              </a:spcBef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66800" indent="-177800" algn="l" defTabSz="711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4600" indent="-177800" algn="l" defTabSz="711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2400" indent="-177800" algn="l" defTabSz="711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0200" indent="-177800" algn="l" defTabSz="711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800" dirty="0">
                <a:cs typeface="Arial"/>
              </a:rPr>
              <a:t>Attribution: Sayn-Wittgenstein et al., "Greening Hydrogen,“ Columbia Business School Climate Knowledge Initiative (2024).</a:t>
            </a:r>
            <a:endParaRPr lang="en-US" dirty="0"/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endParaRPr lang="en-US" sz="1250" b="1" dirty="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288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208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title" idx="4294967295"/>
          </p:nvPr>
        </p:nvSpPr>
        <p:spPr>
          <a:xfrm>
            <a:off x="682625" y="5278438"/>
            <a:ext cx="9421813" cy="10652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Appendix</a:t>
            </a:r>
          </a:p>
        </p:txBody>
      </p:sp>
      <p:sp>
        <p:nvSpPr>
          <p:cNvPr id="2" name="Rectangle 1"/>
          <p:cNvSpPr/>
          <p:nvPr/>
        </p:nvSpPr>
        <p:spPr bwMode="gray">
          <a:xfrm>
            <a:off x="6915150" y="6306312"/>
            <a:ext cx="2752725" cy="533400"/>
          </a:xfrm>
          <a:prstGeom prst="rect">
            <a:avLst/>
          </a:prstGeom>
          <a:solidFill>
            <a:srgbClr val="6870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82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2E725-7D98-F887-3179-AB45EA7E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hink-cell data - do not delete" hidden="1">
            <a:extLst>
              <a:ext uri="{FF2B5EF4-FFF2-40B4-BE49-F238E27FC236}">
                <a16:creationId xmlns:a16="http://schemas.microsoft.com/office/drawing/2014/main" id="{99A041ED-69B1-7D73-2091-DA6C800F38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715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1" imgW="592" imgH="591" progId="TCLayout.ActiveDocument.1">
                  <p:embed/>
                </p:oleObj>
              </mc:Choice>
              <mc:Fallback>
                <p:oleObj name="think-cell Slide" r:id="rId91" imgW="592" imgH="591" progId="TCLayout.ActiveDocument.1">
                  <p:embed/>
                  <p:pic>
                    <p:nvPicPr>
                      <p:cNvPr id="3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A041ED-69B1-7D73-2091-DA6C800F38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2" name="Title 1661">
            <a:extLst>
              <a:ext uri="{FF2B5EF4-FFF2-40B4-BE49-F238E27FC236}">
                <a16:creationId xmlns:a16="http://schemas.microsoft.com/office/drawing/2014/main" id="{9E248F30-5B90-75AC-2BD2-8B927992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762205" cy="980045"/>
          </a:xfrm>
        </p:spPr>
        <p:txBody>
          <a:bodyPr vert="horz">
            <a:noAutofit/>
          </a:bodyPr>
          <a:lstStyle/>
          <a:p>
            <a:r>
              <a:rPr lang="en-US" dirty="0"/>
              <a:t>Green </a:t>
            </a:r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r>
              <a:rPr lang="en-US" dirty="0"/>
              <a:t> targets industry, power, and transport with an estimated emission abatement of ~3 billion tonnes by 2050</a:t>
            </a:r>
          </a:p>
        </p:txBody>
      </p:sp>
      <p:sp>
        <p:nvSpPr>
          <p:cNvPr id="5" name="btfpNotesBox111697">
            <a:extLst>
              <a:ext uri="{FF2B5EF4-FFF2-40B4-BE49-F238E27FC236}">
                <a16:creationId xmlns:a16="http://schemas.microsoft.com/office/drawing/2014/main" id="{1E6293D7-305A-BC42-BF40-24139103D0C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200" y="6263186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Scope 1 emissions from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3"/>
              </a:rPr>
              <a:t>Rhodium Group ClimateDeck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(September 2024); Scope 2 iron and steel estimate from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4"/>
              </a:rPr>
              <a:t>IEA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(2023); abatement estimates from IEA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5"/>
              </a:rPr>
              <a:t>Net Zero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(2023);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BNEF</a:t>
            </a:r>
            <a:r>
              <a:rPr kumimoji="0" lang="en-US" sz="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6"/>
              </a:rPr>
              <a:t>Energy Outlook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(2024); other industry sources</a:t>
            </a:r>
            <a:r>
              <a:rPr lang="en-US" sz="800" noProof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*2024 emissions based on projections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Theo Moers,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7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98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99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986E1C8-AEED-6E10-BAEE-A8BC44F57A09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0561639" y="3894138"/>
            <a:ext cx="784225" cy="20415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2097508-33CE-1F60-BA1E-CC6C65DB9503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0561639" y="2843214"/>
            <a:ext cx="784225" cy="10509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F3D8FA-E4A5-785D-1DFF-73D2FE1A1CC7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561639" y="2057400"/>
            <a:ext cx="784225" cy="785813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FD79B07-0DC3-1A23-E8A9-BB1590986852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8899525" y="5407025"/>
            <a:ext cx="1662113" cy="5286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DF884E-AFF2-00CC-6CE0-EBE4B90BFB9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8899525" y="3001964"/>
            <a:ext cx="1662113" cy="2405063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1359845-7950-53AA-995F-5A94E9229322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8899525" y="2697163"/>
            <a:ext cx="1662113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FCD78E7-9B38-6272-A460-725709991FD4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8899525" y="2584451"/>
            <a:ext cx="1662113" cy="112713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8ED05D-3605-5A6A-6DCC-73DF858C8D13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8899525" y="2486025"/>
            <a:ext cx="1662113" cy="984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879CFE6-3345-CADC-B30A-570EDF7167E3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899525" y="2192338"/>
            <a:ext cx="1662113" cy="29368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5E345-3341-D760-2A44-E8A217794651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8899525" y="2103438"/>
            <a:ext cx="1662113" cy="88900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CB8FA6-855B-7222-EF9E-5EA7897F6747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8899525" y="2057400"/>
            <a:ext cx="1662113" cy="4603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C5A8E8-42E6-E0E6-2B26-8EC657A57188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6713538" y="4706938"/>
            <a:ext cx="2185988" cy="12287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56928D5-65F8-D35F-696E-0CF1E59CED28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6713538" y="3665538"/>
            <a:ext cx="2185988" cy="1041400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60A8AB-4F57-C43E-E27C-A83AA09E8B01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6713538" y="2862264"/>
            <a:ext cx="2185988" cy="80327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1BE502-3A11-98FD-7ACE-B79E751E7137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6713538" y="2212975"/>
            <a:ext cx="2185988" cy="64928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6F1F6C-7B46-7B4B-4E05-9C2E55E93444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6713538" y="2057401"/>
            <a:ext cx="2185988" cy="15557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A60533-5AEC-F055-30C1-D7EB740F3D60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3759200" y="3081339"/>
            <a:ext cx="2954338" cy="28543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5AEEB5B-AC3A-4137-EF2D-EBDED98D7360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3759200" y="2946400"/>
            <a:ext cx="2954338" cy="1349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1F2020-A061-C091-4C7D-BCF6BBE1220E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3759200" y="2182813"/>
            <a:ext cx="2954338" cy="76358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2FA0BB-C811-454A-A162-2B04B54B1D28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3759200" y="2058988"/>
            <a:ext cx="2954338" cy="1238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A1AA05-EF0D-8802-522C-9DDDBC8FA910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782638" y="5138739"/>
            <a:ext cx="2976563" cy="7969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94742FB-91B2-F271-44E2-D955C8574161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782638" y="5135563"/>
            <a:ext cx="2976563" cy="31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50" name="Rectangle 1549">
            <a:extLst>
              <a:ext uri="{FF2B5EF4-FFF2-40B4-BE49-F238E27FC236}">
                <a16:creationId xmlns:a16="http://schemas.microsoft.com/office/drawing/2014/main" id="{34CB9626-3774-E545-AEA1-4945F8C7E3A0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782638" y="4471988"/>
            <a:ext cx="2976563" cy="66357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67" name="Rectangle 1566">
            <a:extLst>
              <a:ext uri="{FF2B5EF4-FFF2-40B4-BE49-F238E27FC236}">
                <a16:creationId xmlns:a16="http://schemas.microsoft.com/office/drawing/2014/main" id="{4FF37EA0-D157-CD93-316A-4BDEC7873ECF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782638" y="4425950"/>
            <a:ext cx="2976563" cy="460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64" name="Rectangle 1563">
            <a:extLst>
              <a:ext uri="{FF2B5EF4-FFF2-40B4-BE49-F238E27FC236}">
                <a16:creationId xmlns:a16="http://schemas.microsoft.com/office/drawing/2014/main" id="{30EC6997-0526-93A8-BB68-63F6A74AFCF1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782638" y="3808413"/>
            <a:ext cx="2976563" cy="61753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61" name="Rectangle 1560">
            <a:extLst>
              <a:ext uri="{FF2B5EF4-FFF2-40B4-BE49-F238E27FC236}">
                <a16:creationId xmlns:a16="http://schemas.microsoft.com/office/drawing/2014/main" id="{EBC3392C-428F-4A72-2553-1CD002F3FF1F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782638" y="3146425"/>
            <a:ext cx="2976563" cy="66198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1F315E-97A4-FB73-1F4B-29FCD6655B91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782638" y="3000375"/>
            <a:ext cx="2976563" cy="1460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70" name="Rectangle 1569">
            <a:extLst>
              <a:ext uri="{FF2B5EF4-FFF2-40B4-BE49-F238E27FC236}">
                <a16:creationId xmlns:a16="http://schemas.microsoft.com/office/drawing/2014/main" id="{787EF1AA-008F-16D2-9DB2-38A7E348250B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782638" y="2624138"/>
            <a:ext cx="2976563" cy="37623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58" name="Rectangle 1557">
            <a:extLst>
              <a:ext uri="{FF2B5EF4-FFF2-40B4-BE49-F238E27FC236}">
                <a16:creationId xmlns:a16="http://schemas.microsoft.com/office/drawing/2014/main" id="{CDCA875C-7EB6-A890-5F3E-C1FF89A6340B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782638" y="2352675"/>
            <a:ext cx="2976563" cy="271463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C898A7-238D-B7A1-7463-70530FADA081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782638" y="2293938"/>
            <a:ext cx="2976563" cy="587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54" name="Rectangle 1553">
            <a:extLst>
              <a:ext uri="{FF2B5EF4-FFF2-40B4-BE49-F238E27FC236}">
                <a16:creationId xmlns:a16="http://schemas.microsoft.com/office/drawing/2014/main" id="{187F6FD6-C41E-7295-FDF0-73A52FD6A89F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782638" y="2182813"/>
            <a:ext cx="2976563" cy="1111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F1CA7FE9-6965-C025-0C99-BA6B4F6E95E1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782638" y="2117725"/>
            <a:ext cx="2976563" cy="65088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BE80BFA-FC60-304E-1C60-A72557A704DF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782638" y="2057400"/>
            <a:ext cx="2976563" cy="60325"/>
          </a:xfrm>
          <a:prstGeom prst="rect">
            <a:avLst/>
          </a:prstGeom>
          <a:solidFill>
            <a:srgbClr val="D3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4C00964B-BF67-B8FF-FE5F-411DAF072794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 flipH="1">
            <a:off x="739775" y="2057400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F7D8D6-D571-BAAD-781D-FE8350DA03A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777875" y="5935663"/>
            <a:ext cx="1057275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CC1939D-8A15-C4B5-9A64-1E21FBA6EDA4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782638" y="2052638"/>
            <a:ext cx="0" cy="388778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772AE88-A0D9-EB29-957B-15C1FE650D5D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 flipH="1">
            <a:off x="739775" y="5935663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CA958E2-E473-8F33-7F12-2B3327248010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 flipH="1">
            <a:off x="739775" y="5159375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37FFB4B-086F-FB64-672E-05F4B4AF81E2}"/>
              </a:ext>
            </a:extLst>
          </p:cNvPr>
          <p:cNvCxnSpPr/>
          <p:nvPr>
            <p:custDataLst>
              <p:tags r:id="rId42"/>
            </p:custDataLst>
          </p:nvPr>
        </p:nvCxnSpPr>
        <p:spPr bwMode="auto">
          <a:xfrm flipH="1">
            <a:off x="739775" y="4384675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E0BD168-4CCE-CB0C-1868-2502BDD8EA8A}"/>
              </a:ext>
            </a:extLst>
          </p:cNvPr>
          <p:cNvCxnSpPr/>
          <p:nvPr>
            <p:custDataLst>
              <p:tags r:id="rId43"/>
            </p:custDataLst>
          </p:nvPr>
        </p:nvCxnSpPr>
        <p:spPr bwMode="auto">
          <a:xfrm flipH="1">
            <a:off x="739775" y="3608388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B9A3A13-AB3E-5B6A-5E53-07AA0CC4AA7D}"/>
              </a:ext>
            </a:extLst>
          </p:cNvPr>
          <p:cNvCxnSpPr/>
          <p:nvPr>
            <p:custDataLst>
              <p:tags r:id="rId44"/>
            </p:custDataLst>
          </p:nvPr>
        </p:nvCxnSpPr>
        <p:spPr bwMode="auto">
          <a:xfrm flipH="1">
            <a:off x="739775" y="2833688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471488" y="5859463"/>
            <a:ext cx="182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66B8F08-196F-4205-9509-D943F65BF501}" type="datetime'''''''''0''''''''''''''''''%''''''''''''''''''''''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US" sz="1000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401638" y="430847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C53F70F-1708-43C0-AA05-57E6017154C0}" type="datetime'''''''''''''4''''''''0''''''''''''''''''''''''''''''%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40%</a:t>
            </a:fld>
            <a:endParaRPr lang="en-US" sz="1000" dirty="0"/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401638" y="3532188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7A48A18-E345-4FCB-AC47-F3BA08220EBF}" type="datetime'''''''''''''''''''''''''''''''''''''6''''''0''''''%''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60%</a:t>
            </a:fld>
            <a:endParaRPr lang="en-US" sz="1000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gray">
          <a:xfrm>
            <a:off x="401638" y="508317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78D6941-466B-43FA-A048-DC01001D8598}" type="datetime'''''''''''''''''''''''''2''''''0''''%''''''''''''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20%</a:t>
            </a:fld>
            <a:endParaRPr lang="en-US" sz="1000" dirty="0"/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401638" y="2757488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6D982B0D-2E28-4F10-AD87-C1D963F466FC}" type="datetime'''''''''''''''''80''''''''''''%''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80%</a:t>
            </a:fld>
            <a:endParaRPr lang="en-US" sz="1000" dirty="0"/>
          </a:p>
        </p:txBody>
      </p:sp>
      <p:sp>
        <p:nvSpPr>
          <p:cNvPr id="10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gray">
          <a:xfrm>
            <a:off x="331788" y="1981200"/>
            <a:ext cx="322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F8406EC-1400-4357-AB0F-552533CF0ACC}" type="datetime'''1''0''''''''0''''''''''''''''''''''''''''%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100%</a:t>
            </a:fld>
            <a:endParaRPr lang="en-US" sz="1000" dirty="0"/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94CAC52-E6AE-DA97-CB01-908893AD3C83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 bwMode="gray">
          <a:xfrm>
            <a:off x="1812925" y="2735263"/>
            <a:ext cx="914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Chemicals </a:t>
            </a:r>
            <a:fld id="{FA04CA33-CC7C-41F8-8B22-93F9B1263704}" type="datetime'''''''1''''''''''''''''''''0''''%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10%</a:t>
            </a:fld>
            <a:endParaRPr lang="en-US" sz="1000" dirty="0"/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25E80C3C-EBF7-8C0E-0B9B-66E2D6E762F2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 bwMode="gray">
          <a:xfrm>
            <a:off x="1284288" y="3370263"/>
            <a:ext cx="19732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Remaining industry </a:t>
            </a:r>
            <a:fld id="{ED730F06-75E5-4FF1-BA9A-90033372F17E}" type="datetime'''1''''''''''''''''7''''''''''''''''''%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en-US" sz="1400" dirty="0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E1A6B41B-A1A0-9381-7694-EF449E7EB041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 bwMode="gray">
          <a:xfrm>
            <a:off x="1506538" y="4010025"/>
            <a:ext cx="15287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Iron and steel </a:t>
            </a:r>
            <a:fld id="{182F357D-B4D7-4C46-96A5-79DC97313B90}" type="datetime'''''''''''1''''''6''''''''''''''''''''''%'''''''''">
              <a:rPr lang="en-US" altLang="en-US" sz="14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16%</a:t>
            </a:fld>
            <a:endParaRPr lang="en-US" sz="1400" dirty="0"/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87FE42BA-DDBA-1425-D1E7-E70031AB731C}"/>
              </a:ext>
            </a:extLst>
          </p:cNvPr>
          <p:cNvSpPr txBox="1">
            <a:spLocks/>
          </p:cNvSpPr>
          <p:nvPr>
            <p:custDataLst>
              <p:tags r:id="rId54"/>
            </p:custDataLst>
          </p:nvPr>
        </p:nvSpPr>
        <p:spPr bwMode="gray">
          <a:xfrm>
            <a:off x="1731963" y="4697413"/>
            <a:ext cx="10763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Cement </a:t>
            </a:r>
            <a:fld id="{81EB493A-DFE8-44CB-9548-3B040D588EC4}" type="datetime'''''''''''''''''''''''''1''''''''''''''''7''%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en-US" sz="1400" dirty="0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25483CCF-FA4A-96FD-285F-0ED83680FC90}"/>
              </a:ext>
            </a:extLst>
          </p:cNvPr>
          <p:cNvSpPr txBox="1">
            <a:spLocks/>
          </p:cNvSpPr>
          <p:nvPr>
            <p:custDataLst>
              <p:tags r:id="rId55"/>
            </p:custDataLst>
          </p:nvPr>
        </p:nvSpPr>
        <p:spPr bwMode="gray">
          <a:xfrm>
            <a:off x="1885949" y="5060950"/>
            <a:ext cx="769938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chemeClr val="bg1"/>
                </a:solidFill>
                <a:effectLst/>
              </a:rPr>
              <a:t>Cement &lt;1%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F5BDFF8E-04EB-21FC-9585-5B3646F8FE59}"/>
              </a:ext>
            </a:extLst>
          </p:cNvPr>
          <p:cNvSpPr txBox="1">
            <a:spLocks/>
          </p:cNvSpPr>
          <p:nvPr>
            <p:custDataLst>
              <p:tags r:id="rId56"/>
            </p:custDataLst>
          </p:nvPr>
        </p:nvSpPr>
        <p:spPr bwMode="gray">
          <a:xfrm>
            <a:off x="1593850" y="5430838"/>
            <a:ext cx="1352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Oil and gas </a:t>
            </a:r>
            <a:fld id="{F767C06A-B914-4E0B-A446-53DBAE0DD3EA}" type="datetime'''''''''''''2''1''''''''''''%''''''''''''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en-US" sz="1400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CAA0BFE-9ECA-3486-1B1E-BFA5A07E269F}"/>
              </a:ext>
            </a:extLst>
          </p:cNvPr>
          <p:cNvSpPr txBox="1">
            <a:spLocks/>
          </p:cNvSpPr>
          <p:nvPr>
            <p:custDataLst>
              <p:tags r:id="rId57"/>
            </p:custDataLst>
          </p:nvPr>
        </p:nvSpPr>
        <p:spPr bwMode="auto">
          <a:xfrm>
            <a:off x="2000250" y="5986463"/>
            <a:ext cx="5413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78529A3-607B-47E5-9D9D-F62E79979FC0}" type="datetime'''''''''In''du''''''''''s''''''''''''''t''''''r''y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Industry</a:t>
            </a:fld>
            <a:endParaRPr lang="en-US" sz="1200" dirty="0"/>
          </a:p>
        </p:txBody>
      </p:sp>
      <p:sp>
        <p:nvSpPr>
          <p:cNvPr id="83" name="Text Placeholder 10">
            <a:extLst>
              <a:ext uri="{FF2B5EF4-FFF2-40B4-BE49-F238E27FC236}">
                <a16:creationId xmlns:a16="http://schemas.microsoft.com/office/drawing/2014/main" id="{F0D38EB4-6B82-5910-B598-B4517C6E0F69}"/>
              </a:ext>
            </a:extLst>
          </p:cNvPr>
          <p:cNvSpPr txBox="1">
            <a:spLocks/>
          </p:cNvSpPr>
          <p:nvPr>
            <p:custDataLst>
              <p:tags r:id="rId58"/>
            </p:custDataLst>
          </p:nvPr>
        </p:nvSpPr>
        <p:spPr bwMode="gray">
          <a:xfrm>
            <a:off x="5032375" y="2044699"/>
            <a:ext cx="407988" cy="152400"/>
          </a:xfrm>
          <a:prstGeom prst="rect">
            <a:avLst/>
          </a:prstGeom>
          <a:solidFill>
            <a:srgbClr val="D3D9E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Oil </a:t>
            </a:r>
            <a:fld id="{B09E7798-C9E9-437D-8845-4ABD4EC49C46}" type="datetime'''''''''''''''''''''''''''''''''''''3''''''''%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3%</a:t>
            </a:fld>
            <a:endParaRPr lang="en-US" sz="1000" dirty="0"/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21DEFCF1-AD29-83A2-63DF-FDE9423B1862}"/>
              </a:ext>
            </a:extLst>
          </p:cNvPr>
          <p:cNvSpPr txBox="1">
            <a:spLocks/>
          </p:cNvSpPr>
          <p:nvPr>
            <p:custDataLst>
              <p:tags r:id="rId59"/>
            </p:custDataLst>
          </p:nvPr>
        </p:nvSpPr>
        <p:spPr bwMode="gray">
          <a:xfrm>
            <a:off x="4535488" y="2457450"/>
            <a:ext cx="14017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Natural gas </a:t>
            </a:r>
            <a:fld id="{7F9D5C12-A521-41AB-AB1F-99D23320478F}" type="datetime'''2''''''''''''''''''''''''''0''''''''''''''''''%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20%</a:t>
            </a:fld>
            <a:endParaRPr lang="en-US" sz="1400" dirty="0"/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15334BDF-0F14-B295-BEC9-24CC32253828}"/>
              </a:ext>
            </a:extLst>
          </p:cNvPr>
          <p:cNvSpPr txBox="1">
            <a:spLocks/>
          </p:cNvSpPr>
          <p:nvPr>
            <p:custDataLst>
              <p:tags r:id="rId60"/>
            </p:custDataLst>
          </p:nvPr>
        </p:nvSpPr>
        <p:spPr bwMode="gray">
          <a:xfrm>
            <a:off x="4716463" y="2936874"/>
            <a:ext cx="10398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chemeClr val="bg1"/>
                </a:solidFill>
                <a:effectLst/>
              </a:rPr>
              <a:t>Natural Gas 3-4%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F532E536-F39E-9C81-8713-1C4D34F78815}"/>
              </a:ext>
            </a:extLst>
          </p:cNvPr>
          <p:cNvSpPr txBox="1">
            <a:spLocks/>
          </p:cNvSpPr>
          <p:nvPr>
            <p:custDataLst>
              <p:tags r:id="rId61"/>
            </p:custDataLst>
          </p:nvPr>
        </p:nvSpPr>
        <p:spPr bwMode="gray">
          <a:xfrm>
            <a:off x="4825999" y="4402138"/>
            <a:ext cx="8207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Coal </a:t>
            </a:r>
            <a:fld id="{EEC2973C-C206-444C-B3E8-D9A77B6CA40C}" type="datetime'''''''7''''''''''''''''''''''''''''''''''''''''''''''''4%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74%</a:t>
            </a:fld>
            <a:endParaRPr lang="en-US" sz="1400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6313A25-FE45-3AB6-9D9B-85FA6758581D}"/>
              </a:ext>
            </a:extLst>
          </p:cNvPr>
          <p:cNvSpPr txBox="1">
            <a:spLocks/>
          </p:cNvSpPr>
          <p:nvPr>
            <p:custDataLst>
              <p:tags r:id="rId62"/>
            </p:custDataLst>
          </p:nvPr>
        </p:nvSpPr>
        <p:spPr bwMode="auto">
          <a:xfrm>
            <a:off x="4691064" y="5986463"/>
            <a:ext cx="10890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Power and heat</a:t>
            </a:r>
            <a:endParaRPr lang="en-US" sz="1200" dirty="0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40315D01-7F7C-5585-EDEC-8BBA050ADD61}"/>
              </a:ext>
            </a:extLst>
          </p:cNvPr>
          <p:cNvSpPr txBox="1">
            <a:spLocks/>
          </p:cNvSpPr>
          <p:nvPr>
            <p:custDataLst>
              <p:tags r:id="rId63"/>
            </p:custDataLst>
          </p:nvPr>
        </p:nvSpPr>
        <p:spPr bwMode="gray">
          <a:xfrm>
            <a:off x="6904038" y="2058987"/>
            <a:ext cx="18049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Agricultural fuel combustion </a:t>
            </a:r>
            <a:fld id="{B0C6ECD8-6274-4C68-AA8A-E726E08E23AE}" type="datetime'''''''''''''''''''''''4''''''''''''''''''''''''''''%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000" dirty="0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0A29CA65-CB75-FBDB-9942-3FFB266FAC9C}"/>
              </a:ext>
            </a:extLst>
          </p:cNvPr>
          <p:cNvSpPr txBox="1">
            <a:spLocks/>
          </p:cNvSpPr>
          <p:nvPr>
            <p:custDataLst>
              <p:tags r:id="rId64"/>
            </p:custDataLst>
          </p:nvPr>
        </p:nvSpPr>
        <p:spPr bwMode="gray">
          <a:xfrm>
            <a:off x="7015163" y="2308225"/>
            <a:ext cx="158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3D9E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Land use, land use change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and forestry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20EE258-AACE-4475-8D62-9951C1153853}" type="datetime'''1''''''''''''''''7''''%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en-US" sz="1000" dirty="0"/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0C41C733-63E4-83C4-3C61-DDEC5EF558B6}"/>
              </a:ext>
            </a:extLst>
          </p:cNvPr>
          <p:cNvSpPr txBox="1">
            <a:spLocks/>
          </p:cNvSpPr>
          <p:nvPr>
            <p:custDataLst>
              <p:tags r:id="rId65"/>
            </p:custDataLst>
          </p:nvPr>
        </p:nvSpPr>
        <p:spPr bwMode="gray">
          <a:xfrm>
            <a:off x="7329488" y="3157538"/>
            <a:ext cx="9525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Waste </a:t>
            </a:r>
            <a:fld id="{3353B480-BE51-4429-8CD0-557E1F4ACF55}" type="datetime'2''''''''''''''''1''''''''''''''''''%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en-US" sz="1400" dirty="0"/>
          </a:p>
        </p:txBody>
      </p:sp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355D6FD4-A028-F1AD-55CA-9FE2DAE00F25}"/>
              </a:ext>
            </a:extLst>
          </p:cNvPr>
          <p:cNvSpPr txBox="1">
            <a:spLocks/>
          </p:cNvSpPr>
          <p:nvPr>
            <p:custDataLst>
              <p:tags r:id="rId66"/>
            </p:custDataLst>
          </p:nvPr>
        </p:nvSpPr>
        <p:spPr bwMode="gray">
          <a:xfrm>
            <a:off x="7342188" y="4079875"/>
            <a:ext cx="9286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Crops </a:t>
            </a:r>
            <a:fld id="{C75090F4-EAC8-49E9-9929-4C28AAAC946B}" type="datetime'2''''''''''''''''''''''7''''''''''''''''''''%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27%</a:t>
            </a:fld>
            <a:endParaRPr lang="en-US" sz="1400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BEC7477-3014-3FEA-FF1E-E035A09EAA10}"/>
              </a:ext>
            </a:extLst>
          </p:cNvPr>
          <p:cNvSpPr txBox="1">
            <a:spLocks/>
          </p:cNvSpPr>
          <p:nvPr>
            <p:custDataLst>
              <p:tags r:id="rId67"/>
            </p:custDataLst>
          </p:nvPr>
        </p:nvSpPr>
        <p:spPr bwMode="auto">
          <a:xfrm>
            <a:off x="6746875" y="5986463"/>
            <a:ext cx="2119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ffectLst/>
              </a:rPr>
              <a:t>Agriculture, land use, and waste</a:t>
            </a:r>
            <a:endParaRPr lang="en-US" sz="1200" dirty="0"/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F84A3FB7-0113-9F94-3F25-3AA66934680E}"/>
              </a:ext>
            </a:extLst>
          </p:cNvPr>
          <p:cNvSpPr txBox="1">
            <a:spLocks/>
          </p:cNvSpPr>
          <p:nvPr>
            <p:custDataLst>
              <p:tags r:id="rId68"/>
            </p:custDataLst>
          </p:nvPr>
        </p:nvSpPr>
        <p:spPr bwMode="gray">
          <a:xfrm>
            <a:off x="9378950" y="2262188"/>
            <a:ext cx="7016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Aviation </a:t>
            </a:r>
            <a:fld id="{CE2085FC-186D-4FA3-B074-1A1D87A3913A}" type="datetime'''''8''''%''''''''''''''''''''''''''''''''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8%</a:t>
            </a:fld>
            <a:endParaRPr lang="en-US" sz="1000" dirty="0"/>
          </a:p>
        </p:txBody>
      </p:sp>
      <p:sp>
        <p:nvSpPr>
          <p:cNvPr id="95" name="Text Placeholder 10">
            <a:extLst>
              <a:ext uri="{FF2B5EF4-FFF2-40B4-BE49-F238E27FC236}">
                <a16:creationId xmlns:a16="http://schemas.microsoft.com/office/drawing/2014/main" id="{549DB53C-E8B9-9EF8-4C82-BCA10D13EBEE}"/>
              </a:ext>
            </a:extLst>
          </p:cNvPr>
          <p:cNvSpPr txBox="1">
            <a:spLocks/>
          </p:cNvSpPr>
          <p:nvPr>
            <p:custDataLst>
              <p:tags r:id="rId69"/>
            </p:custDataLst>
          </p:nvPr>
        </p:nvSpPr>
        <p:spPr bwMode="gray">
          <a:xfrm>
            <a:off x="9739312" y="2459038"/>
            <a:ext cx="814388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chemeClr val="bg1"/>
                </a:solidFill>
                <a:effectLst/>
              </a:rPr>
              <a:t>Aviation 2-</a:t>
            </a:r>
            <a:fld id="{E24F3B82-E505-4F0C-BAAE-3DE1D38FAE15}" type="datetime'''''3''''%''''''''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05ACCE6E-B5AF-61FE-156C-B5B3C69BB4A8}"/>
              </a:ext>
            </a:extLst>
          </p:cNvPr>
          <p:cNvSpPr txBox="1">
            <a:spLocks/>
          </p:cNvSpPr>
          <p:nvPr>
            <p:custDataLst>
              <p:tags r:id="rId70"/>
            </p:custDataLst>
          </p:nvPr>
        </p:nvSpPr>
        <p:spPr bwMode="gray">
          <a:xfrm>
            <a:off x="8996363" y="2563813"/>
            <a:ext cx="639763" cy="152400"/>
          </a:xfrm>
          <a:prstGeom prst="rect">
            <a:avLst/>
          </a:prstGeom>
          <a:solidFill>
            <a:srgbClr val="D3D9E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Marine </a:t>
            </a:r>
            <a:fld id="{BC258B44-60BC-4AE1-9F35-FF8D040F9A4F}" type="datetime'''''''''''''''''''''''''''''''''3''''''''%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3%</a:t>
            </a:fld>
            <a:endParaRPr lang="en-US" sz="1000" dirty="0"/>
          </a:p>
        </p:txBody>
      </p:sp>
      <p:sp>
        <p:nvSpPr>
          <p:cNvPr id="97" name="Text Placeholder 10">
            <a:extLst>
              <a:ext uri="{FF2B5EF4-FFF2-40B4-BE49-F238E27FC236}">
                <a16:creationId xmlns:a16="http://schemas.microsoft.com/office/drawing/2014/main" id="{DE9C53E6-98CF-191A-4829-26BFAAF77629}"/>
              </a:ext>
            </a:extLst>
          </p:cNvPr>
          <p:cNvSpPr txBox="1">
            <a:spLocks/>
          </p:cNvSpPr>
          <p:nvPr>
            <p:custDataLst>
              <p:tags r:id="rId71"/>
            </p:custDataLst>
          </p:nvPr>
        </p:nvSpPr>
        <p:spPr bwMode="gray">
          <a:xfrm>
            <a:off x="9353550" y="2773363"/>
            <a:ext cx="752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chemeClr val="bg1"/>
                </a:solidFill>
                <a:effectLst/>
              </a:rPr>
              <a:t>Marine 7-</a:t>
            </a:r>
            <a:fld id="{DD9D5489-78D1-4018-8D00-C497689AB456}" type="datetime'''''''''''''''''''''''''''''''''''8''''''''''''%''''''''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25D042D0-5E95-B9C3-61CE-E4CE236276EF}"/>
              </a:ext>
            </a:extLst>
          </p:cNvPr>
          <p:cNvSpPr txBox="1">
            <a:spLocks/>
          </p:cNvSpPr>
          <p:nvPr>
            <p:custDataLst>
              <p:tags r:id="rId72"/>
            </p:custDataLst>
          </p:nvPr>
        </p:nvSpPr>
        <p:spPr bwMode="gray">
          <a:xfrm>
            <a:off x="1792288" y="2997200"/>
            <a:ext cx="957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chemeClr val="bg1"/>
                </a:solidFill>
                <a:effectLst/>
              </a:rPr>
              <a:t>Chemicals 3-</a:t>
            </a:r>
            <a:fld id="{4FC00C54-E792-49A8-8969-3AC7C99DAEE3}" type="datetime'''''''''''''''''''4''''''''''''''''''''''''%''''''''''''''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8" name="Text Placeholder 10">
            <a:extLst>
              <a:ext uri="{FF2B5EF4-FFF2-40B4-BE49-F238E27FC236}">
                <a16:creationId xmlns:a16="http://schemas.microsoft.com/office/drawing/2014/main" id="{EFEB96B4-0B61-74B0-BFDB-9220BC7F1184}"/>
              </a:ext>
            </a:extLst>
          </p:cNvPr>
          <p:cNvSpPr txBox="1">
            <a:spLocks/>
          </p:cNvSpPr>
          <p:nvPr>
            <p:custDataLst>
              <p:tags r:id="rId73"/>
            </p:custDataLst>
          </p:nvPr>
        </p:nvSpPr>
        <p:spPr bwMode="gray">
          <a:xfrm>
            <a:off x="9290050" y="4097338"/>
            <a:ext cx="8794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Road </a:t>
            </a:r>
            <a:fld id="{6603BBFD-B693-46C0-9B0A-9432F6E44398}" type="datetime'''''''''''''''62''''''''''''''''''''''''''%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62%</a:t>
            </a:fld>
            <a:endParaRPr lang="en-US" sz="1400" dirty="0"/>
          </a:p>
        </p:txBody>
      </p:sp>
      <p:sp>
        <p:nvSpPr>
          <p:cNvPr id="99" name="Text Placeholder 10">
            <a:extLst>
              <a:ext uri="{FF2B5EF4-FFF2-40B4-BE49-F238E27FC236}">
                <a16:creationId xmlns:a16="http://schemas.microsoft.com/office/drawing/2014/main" id="{F4E2CC10-28E6-489F-04E4-55348B139C2C}"/>
              </a:ext>
            </a:extLst>
          </p:cNvPr>
          <p:cNvSpPr txBox="1">
            <a:spLocks/>
          </p:cNvSpPr>
          <p:nvPr>
            <p:custDataLst>
              <p:tags r:id="rId74"/>
            </p:custDataLst>
          </p:nvPr>
        </p:nvSpPr>
        <p:spPr bwMode="gray">
          <a:xfrm>
            <a:off x="9326563" y="5594350"/>
            <a:ext cx="8064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solidFill>
                  <a:schemeClr val="bg1"/>
                </a:solidFill>
                <a:effectLst/>
              </a:rPr>
              <a:t>Road 13-</a:t>
            </a:r>
            <a:fld id="{9BEFEFC5-CE3E-46B6-B257-E825C9D29978}" type="datetime'''''''''''1''''''''''''''''''''''''''''''''''''''4''%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14%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74024808-AE94-1AE0-956C-072D8A1F2C76}"/>
              </a:ext>
            </a:extLst>
          </p:cNvPr>
          <p:cNvSpPr txBox="1">
            <a:spLocks/>
          </p:cNvSpPr>
          <p:nvPr>
            <p:custDataLst>
              <p:tags r:id="rId75"/>
            </p:custDataLst>
          </p:nvPr>
        </p:nvSpPr>
        <p:spPr bwMode="gray">
          <a:xfrm>
            <a:off x="7208837" y="5214938"/>
            <a:ext cx="11953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Livestock </a:t>
            </a:r>
            <a:fld id="{AD5DD609-A063-4645-B1AC-2991BB5C2C11}" type="datetime'''''3''''''''''''''''''''''''''''''''''''''''''''2''''''''%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32%</a:t>
            </a:fld>
            <a:endParaRPr lang="en-US" sz="14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82C9CA1-3528-AD75-B302-6BC349979825}"/>
              </a:ext>
            </a:extLst>
          </p:cNvPr>
          <p:cNvSpPr txBox="1">
            <a:spLocks/>
          </p:cNvSpPr>
          <p:nvPr>
            <p:custDataLst>
              <p:tags r:id="rId76"/>
            </p:custDataLst>
          </p:nvPr>
        </p:nvSpPr>
        <p:spPr bwMode="auto">
          <a:xfrm>
            <a:off x="9407526" y="5986463"/>
            <a:ext cx="644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12FEA17-93C3-4D58-B46F-B5B89222510C}" type="datetime'''T''r''a''''''''''''ns''''''p''''''''''''''''''''''o''rt''''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Transport</a:t>
            </a:fld>
            <a:endParaRPr lang="en-US" sz="1200" dirty="0"/>
          </a:p>
        </p:txBody>
      </p:sp>
      <p:sp>
        <p:nvSpPr>
          <p:cNvPr id="100" name="Text Placeholder 10">
            <a:extLst>
              <a:ext uri="{FF2B5EF4-FFF2-40B4-BE49-F238E27FC236}">
                <a16:creationId xmlns:a16="http://schemas.microsoft.com/office/drawing/2014/main" id="{BC794693-AB69-6914-9032-F67DB0A739CD}"/>
              </a:ext>
            </a:extLst>
          </p:cNvPr>
          <p:cNvSpPr txBox="1">
            <a:spLocks/>
          </p:cNvSpPr>
          <p:nvPr>
            <p:custDataLst>
              <p:tags r:id="rId77"/>
            </p:custDataLst>
          </p:nvPr>
        </p:nvSpPr>
        <p:spPr bwMode="gray">
          <a:xfrm>
            <a:off x="10598149" y="2220912"/>
            <a:ext cx="712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Commercial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combustion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F107742-0A45-46C6-8E35-BC2A1693E9E1}" type="datetime'''''''''''''''''''''''''''''''''''''''''20''''''''%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20%</a:t>
            </a:fld>
            <a:endParaRPr lang="en-US" sz="1000" dirty="0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B3A5E505-5C85-2560-885E-7262C0DFC975}"/>
              </a:ext>
            </a:extLst>
          </p:cNvPr>
          <p:cNvSpPr txBox="1">
            <a:spLocks/>
          </p:cNvSpPr>
          <p:nvPr>
            <p:custDataLst>
              <p:tags r:id="rId78"/>
            </p:custDataLst>
          </p:nvPr>
        </p:nvSpPr>
        <p:spPr bwMode="gray">
          <a:xfrm>
            <a:off x="1912938" y="2162175"/>
            <a:ext cx="715963" cy="152400"/>
          </a:xfrm>
          <a:prstGeom prst="rect">
            <a:avLst/>
          </a:prstGeom>
          <a:solidFill>
            <a:srgbClr val="D3D9E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Refining </a:t>
            </a:r>
            <a:fld id="{E61A7F49-8D35-4C4A-BF75-539920B801AB}" type="datetime'3''''%''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3%</a:t>
            </a:fld>
            <a:endParaRPr lang="en-US" sz="800" dirty="0"/>
          </a:p>
        </p:txBody>
      </p:sp>
      <p:sp>
        <p:nvSpPr>
          <p:cNvPr id="101" name="Text Placeholder 10">
            <a:extLst>
              <a:ext uri="{FF2B5EF4-FFF2-40B4-BE49-F238E27FC236}">
                <a16:creationId xmlns:a16="http://schemas.microsoft.com/office/drawing/2014/main" id="{B818E2BA-877C-90A6-766E-D0DC33DCE59A}"/>
              </a:ext>
            </a:extLst>
          </p:cNvPr>
          <p:cNvSpPr txBox="1">
            <a:spLocks/>
          </p:cNvSpPr>
          <p:nvPr>
            <p:custDataLst>
              <p:tags r:id="rId79"/>
            </p:custDataLst>
          </p:nvPr>
        </p:nvSpPr>
        <p:spPr bwMode="gray">
          <a:xfrm>
            <a:off x="10582274" y="3063875"/>
            <a:ext cx="7445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HFCs from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refrigeration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and A/C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5DE9F9D-8C54-4F6C-AEFC-9C686173A951}" type="datetime'''''''''''''''''''''''''''''''''2''''''''''''''7''''''%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27%</a:t>
            </a:fld>
            <a:endParaRPr lang="en-US" sz="1000" dirty="0"/>
          </a:p>
        </p:txBody>
      </p:sp>
      <p:sp>
        <p:nvSpPr>
          <p:cNvPr id="102" name="Text Placeholder 10">
            <a:extLst>
              <a:ext uri="{FF2B5EF4-FFF2-40B4-BE49-F238E27FC236}">
                <a16:creationId xmlns:a16="http://schemas.microsoft.com/office/drawing/2014/main" id="{764FFF7A-F232-9F0C-19F3-4BC9EE5F11E9}"/>
              </a:ext>
            </a:extLst>
          </p:cNvPr>
          <p:cNvSpPr txBox="1">
            <a:spLocks/>
          </p:cNvSpPr>
          <p:nvPr>
            <p:custDataLst>
              <p:tags r:id="rId80"/>
            </p:custDataLst>
          </p:nvPr>
        </p:nvSpPr>
        <p:spPr bwMode="gray">
          <a:xfrm>
            <a:off x="10634663" y="4437063"/>
            <a:ext cx="6381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eaVert" wrap="none" lIns="0" tIns="25400" rIns="0" bIns="2540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Residential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/>
              <a:t>combustion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D1A657A-07B0-4CEC-B34D-4D692493BCAD}" type="datetime'''''5''''''''''''''''''''''''''3''''''''''''''''''''''%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53%</a:t>
            </a:fld>
            <a:endParaRPr lang="en-US" sz="1400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01236F9-3B8A-2A6C-71EA-1BA89E4F1C36}"/>
              </a:ext>
            </a:extLst>
          </p:cNvPr>
          <p:cNvSpPr txBox="1">
            <a:spLocks/>
          </p:cNvSpPr>
          <p:nvPr>
            <p:custDataLst>
              <p:tags r:id="rId81"/>
            </p:custDataLst>
          </p:nvPr>
        </p:nvSpPr>
        <p:spPr bwMode="auto">
          <a:xfrm>
            <a:off x="10647363" y="5986463"/>
            <a:ext cx="6143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0BD990B-15E1-4565-A9F2-E60BD4749468}" type="datetime'''''''''B''u''il''''''di''''''''''''n''''''g''''''''''''''s'''">
              <a:rPr lang="en-US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Buildings</a:t>
            </a:fld>
            <a:endParaRPr lang="en-US" sz="120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9AE3C62-8D42-B445-9262-4180DC8962E4}"/>
              </a:ext>
            </a:extLst>
          </p:cNvPr>
          <p:cNvSpPr txBox="1">
            <a:spLocks/>
          </p:cNvSpPr>
          <p:nvPr>
            <p:custDataLst>
              <p:tags r:id="rId82"/>
            </p:custDataLst>
          </p:nvPr>
        </p:nvSpPr>
        <p:spPr bwMode="gray">
          <a:xfrm>
            <a:off x="2066924" y="181927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28%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DAC746-892A-F3C8-D4F1-4120FFC82937}"/>
              </a:ext>
            </a:extLst>
          </p:cNvPr>
          <p:cNvSpPr txBox="1">
            <a:spLocks/>
          </p:cNvSpPr>
          <p:nvPr>
            <p:custDataLst>
              <p:tags r:id="rId83"/>
            </p:custDataLst>
          </p:nvPr>
        </p:nvSpPr>
        <p:spPr bwMode="gray">
          <a:xfrm>
            <a:off x="5032374" y="182086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28%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9D64BB-CC25-0167-F9F7-C1AC223A89D2}"/>
              </a:ext>
            </a:extLst>
          </p:cNvPr>
          <p:cNvSpPr txBox="1">
            <a:spLocks/>
          </p:cNvSpPr>
          <p:nvPr>
            <p:custDataLst>
              <p:tags r:id="rId84"/>
            </p:custDataLst>
          </p:nvPr>
        </p:nvSpPr>
        <p:spPr bwMode="gray">
          <a:xfrm>
            <a:off x="7602537" y="181927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21%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867F368-634D-1D0B-7A31-F91154885CBB}"/>
              </a:ext>
            </a:extLst>
          </p:cNvPr>
          <p:cNvSpPr txBox="1">
            <a:spLocks/>
          </p:cNvSpPr>
          <p:nvPr>
            <p:custDataLst>
              <p:tags r:id="rId85"/>
            </p:custDataLst>
          </p:nvPr>
        </p:nvSpPr>
        <p:spPr bwMode="gray">
          <a:xfrm>
            <a:off x="9526588" y="1819276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16%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067DC61-03E8-FDE1-8F72-8BF4D0C93914}"/>
              </a:ext>
            </a:extLst>
          </p:cNvPr>
          <p:cNvSpPr txBox="1">
            <a:spLocks/>
          </p:cNvSpPr>
          <p:nvPr>
            <p:custDataLst>
              <p:tags r:id="rId86"/>
            </p:custDataLst>
          </p:nvPr>
        </p:nvSpPr>
        <p:spPr bwMode="gray">
          <a:xfrm>
            <a:off x="10799763" y="1819275"/>
            <a:ext cx="3079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7%</a:t>
            </a:r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14949EA5-0845-9243-4EA2-EBE482EB5BDF}"/>
              </a:ext>
            </a:extLst>
          </p:cNvPr>
          <p:cNvSpPr txBox="1">
            <a:spLocks/>
          </p:cNvSpPr>
          <p:nvPr>
            <p:custDataLst>
              <p:tags r:id="rId87"/>
            </p:custDataLst>
          </p:nvPr>
        </p:nvSpPr>
        <p:spPr bwMode="gray">
          <a:xfrm>
            <a:off x="1809750" y="2411413"/>
            <a:ext cx="920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Coal mining </a:t>
            </a:r>
            <a:fld id="{7893D793-3353-4DB5-B661-10F01D7DDA74}" type="datetime'''''''''''7''''''''''''%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7%</a:t>
            </a:fld>
            <a:endParaRPr lang="en-US" sz="1000" dirty="0"/>
          </a:p>
        </p:txBody>
      </p:sp>
      <p:grpSp>
        <p:nvGrpSpPr>
          <p:cNvPr id="1642" name="Group 1641">
            <a:extLst>
              <a:ext uri="{FF2B5EF4-FFF2-40B4-BE49-F238E27FC236}">
                <a16:creationId xmlns:a16="http://schemas.microsoft.com/office/drawing/2014/main" id="{CB08E5F9-46AA-438C-2644-BC2C9EBA3D1D}"/>
              </a:ext>
            </a:extLst>
          </p:cNvPr>
          <p:cNvGrpSpPr/>
          <p:nvPr/>
        </p:nvGrpSpPr>
        <p:grpSpPr>
          <a:xfrm>
            <a:off x="9010671" y="1389596"/>
            <a:ext cx="2851128" cy="411257"/>
            <a:chOff x="6963292" y="-337257"/>
            <a:chExt cx="2851128" cy="411257"/>
          </a:xfrm>
        </p:grpSpPr>
        <p:sp>
          <p:nvSpPr>
            <p:cNvPr id="1639" name="Rectangle 1638">
              <a:extLst>
                <a:ext uri="{FF2B5EF4-FFF2-40B4-BE49-F238E27FC236}">
                  <a16:creationId xmlns:a16="http://schemas.microsoft.com/office/drawing/2014/main" id="{4BF08EDE-A837-3D5F-B3B7-9F4EE4CCC228}"/>
                </a:ext>
              </a:extLst>
            </p:cNvPr>
            <p:cNvSpPr/>
            <p:nvPr/>
          </p:nvSpPr>
          <p:spPr bwMode="gray">
            <a:xfrm>
              <a:off x="6963292" y="-284081"/>
              <a:ext cx="200489" cy="17540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41" name="TextBox 1640">
              <a:extLst>
                <a:ext uri="{FF2B5EF4-FFF2-40B4-BE49-F238E27FC236}">
                  <a16:creationId xmlns:a16="http://schemas.microsoft.com/office/drawing/2014/main" id="{05800FC1-3F53-2385-3957-5A190A7A120D}"/>
                </a:ext>
              </a:extLst>
            </p:cNvPr>
            <p:cNvSpPr txBox="1"/>
            <p:nvPr/>
          </p:nvSpPr>
          <p:spPr bwMode="gray">
            <a:xfrm>
              <a:off x="7211121" y="-337257"/>
              <a:ext cx="2603299" cy="41125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100" dirty="0"/>
                <a:t>Abatement in International Energy Agency (IEA) net-zero scenario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12BC265-8AEB-0638-8023-B84AD534F7A2}"/>
              </a:ext>
            </a:extLst>
          </p:cNvPr>
          <p:cNvSpPr/>
          <p:nvPr/>
        </p:nvSpPr>
        <p:spPr bwMode="gray">
          <a:xfrm>
            <a:off x="1687727" y="4248130"/>
            <a:ext cx="1080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1-2% in iron and steel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19C65E-50B2-1698-E2C4-A6DD49E49384}"/>
              </a:ext>
            </a:extLst>
          </p:cNvPr>
          <p:cNvCxnSpPr>
            <a:cxnSpLocks/>
          </p:cNvCxnSpPr>
          <p:nvPr/>
        </p:nvCxnSpPr>
        <p:spPr bwMode="gray">
          <a:xfrm>
            <a:off x="784314" y="5135563"/>
            <a:ext cx="2974886" cy="0"/>
          </a:xfrm>
          <a:prstGeom prst="line">
            <a:avLst/>
          </a:prstGeom>
          <a:ln w="9525" cap="flat">
            <a:solidFill>
              <a:schemeClr val="accent1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CDEA1-44EE-6928-4FB1-88D362ECBABF}"/>
              </a:ext>
            </a:extLst>
          </p:cNvPr>
          <p:cNvSpPr/>
          <p:nvPr/>
        </p:nvSpPr>
        <p:spPr bwMode="gray">
          <a:xfrm>
            <a:off x="1681554" y="5008513"/>
            <a:ext cx="1080000" cy="2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&lt;1% in cement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9EFC71-AA65-7402-EA28-B2B11CDBD83D}"/>
              </a:ext>
            </a:extLst>
          </p:cNvPr>
          <p:cNvSpPr/>
          <p:nvPr/>
        </p:nvSpPr>
        <p:spPr bwMode="gray">
          <a:xfrm>
            <a:off x="1687727" y="2917824"/>
            <a:ext cx="1080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3-4% in chemicals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C50ABB-E7D5-DE08-426A-BCE7B0C4EAA7}"/>
              </a:ext>
            </a:extLst>
          </p:cNvPr>
          <p:cNvSpPr/>
          <p:nvPr/>
        </p:nvSpPr>
        <p:spPr bwMode="gray">
          <a:xfrm>
            <a:off x="2708745" y="2231712"/>
            <a:ext cx="1050459" cy="1987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1-2% in refining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3302CA-3A14-F92F-4577-0B1A3594669D}"/>
              </a:ext>
            </a:extLst>
          </p:cNvPr>
          <p:cNvSpPr/>
          <p:nvPr/>
        </p:nvSpPr>
        <p:spPr bwMode="gray">
          <a:xfrm>
            <a:off x="9211160" y="5550348"/>
            <a:ext cx="1080000" cy="2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13-14% in road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AD8BCD-BFAD-2FB4-550A-2E0B82BC1A73}"/>
              </a:ext>
            </a:extLst>
          </p:cNvPr>
          <p:cNvSpPr/>
          <p:nvPr/>
        </p:nvSpPr>
        <p:spPr bwMode="gray">
          <a:xfrm>
            <a:off x="4696369" y="2819402"/>
            <a:ext cx="1080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3-4% in natural gas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7F76EF-1056-4D4A-B1E9-85E413A4D1D5}"/>
              </a:ext>
            </a:extLst>
          </p:cNvPr>
          <p:cNvSpPr/>
          <p:nvPr/>
        </p:nvSpPr>
        <p:spPr bwMode="gray">
          <a:xfrm>
            <a:off x="9189787" y="2781749"/>
            <a:ext cx="1080000" cy="2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7-8% in marine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33062A-AE7F-6C18-A8BC-11582BD6325F}"/>
              </a:ext>
            </a:extLst>
          </p:cNvPr>
          <p:cNvSpPr/>
          <p:nvPr/>
        </p:nvSpPr>
        <p:spPr bwMode="gray">
          <a:xfrm>
            <a:off x="9539654" y="2388686"/>
            <a:ext cx="1080000" cy="2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chemeClr val="tx1"/>
                </a:solidFill>
              </a:rPr>
              <a:t>2-3% in aviation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3CBECCF-D0C2-D5C1-5FFC-7A6002663F7D}"/>
              </a:ext>
            </a:extLst>
          </p:cNvPr>
          <p:cNvSpPr>
            <a:spLocks noGrp="1"/>
          </p:cNvSpPr>
          <p:nvPr>
            <p:custDataLst>
              <p:tags r:id="rId88"/>
            </p:custDataLst>
          </p:nvPr>
        </p:nvSpPr>
        <p:spPr bwMode="auto">
          <a:xfrm>
            <a:off x="492125" y="1339056"/>
            <a:ext cx="31432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</a:t>
            </a:r>
            <a:r>
              <a:rPr kumimoji="0" lang="en-US" altLang="en-US" sz="1200" b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en-US" alt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 emissions in 2024*: </a:t>
            </a:r>
            <a:r>
              <a:rPr lang="en-US" altLang="en-US" sz="1200" b="1" dirty="0">
                <a:solidFill>
                  <a:srgbClr val="000000"/>
                </a:solidFill>
                <a:latin typeface="Arial"/>
              </a:rPr>
              <a:t>~50</a:t>
            </a:r>
            <a:r>
              <a:rPr kumimoji="0" lang="en-US" alt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billion tonnes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465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42778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dirty="0"/>
              <a:t>Glossary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AFDD4DB-4C84-FA9F-54D6-BB1EDFCCE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67072"/>
              </p:ext>
            </p:extLst>
          </p:nvPr>
        </p:nvGraphicFramePr>
        <p:xfrm>
          <a:off x="510958" y="1533106"/>
          <a:ext cx="5456871" cy="46771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5213">
                  <a:extLst>
                    <a:ext uri="{9D8B030D-6E8A-4147-A177-3AD203B41FA5}">
                      <a16:colId xmlns:a16="http://schemas.microsoft.com/office/drawing/2014/main" val="2463148823"/>
                    </a:ext>
                  </a:extLst>
                </a:gridCol>
                <a:gridCol w="4621658">
                  <a:extLst>
                    <a:ext uri="{9D8B030D-6E8A-4147-A177-3AD203B41FA5}">
                      <a16:colId xmlns:a16="http://schemas.microsoft.com/office/drawing/2014/main" val="1644669232"/>
                    </a:ext>
                  </a:extLst>
                </a:gridCol>
              </a:tblGrid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AWE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Alkaline water electrolysis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916461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BOS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Balance of system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672454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CAPEX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Capital expenditure(s)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02510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CAGR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Compound annual growth rate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9576034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CCUS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Carbon capture, utilization, and storage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903734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lang="en-US" sz="11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 gas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7546512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Carbon monoxide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092793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Carbon dioxide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3315790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</a:t>
                      </a:r>
                    </a:p>
                  </a:txBody>
                  <a:tcPr marL="6350" marR="6350" marT="6350" marB="7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CO2 equivalent, using global warming potential as conversion factor</a:t>
                      </a:r>
                    </a:p>
                  </a:txBody>
                  <a:tcPr marL="6350" marR="6350" marT="6350" marB="7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8279360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DOE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Department of Energy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504557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DRI-EAF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Direct Reduced Iron-Electric Arc Furnace production process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0776146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ETS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Emissions Trading System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878269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Fe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Iron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4778838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FeO</a:t>
                      </a:r>
                      <a:r>
                        <a:rPr lang="en-US" sz="1100" b="1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Iron oxide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871971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FCEV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Fuel cell electric vehicle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9445104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Final Investment Decision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9424770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GHG</a:t>
                      </a:r>
                    </a:p>
                  </a:txBody>
                  <a:tcPr marL="6350" marR="6350" marT="6350" marB="7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Greenhouse gas</a:t>
                      </a:r>
                    </a:p>
                  </a:txBody>
                  <a:tcPr marL="6350" marR="6350" marT="6350" marB="72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5815741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Gt</a:t>
                      </a:r>
                      <a:endParaRPr lang="en-US" sz="1100" b="1" i="0" u="none" strike="noStrike" kern="1200" baseline="-250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Gigatonne, equal to 1 billion metric tonnes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256132"/>
                  </a:ext>
                </a:extLst>
              </a:tr>
              <a:tr h="246168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1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100" b="1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Hydrogen</a:t>
                      </a:r>
                    </a:p>
                  </a:txBody>
                  <a:tcPr marL="6350" marR="6350" marT="6350" marB="4572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289153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AD25B44-D4DE-D8B5-ED1D-57DA5FDE0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07479"/>
              </p:ext>
            </p:extLst>
          </p:nvPr>
        </p:nvGraphicFramePr>
        <p:xfrm>
          <a:off x="6084786" y="1533106"/>
          <a:ext cx="5833829" cy="46771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6084">
                  <a:extLst>
                    <a:ext uri="{9D8B030D-6E8A-4147-A177-3AD203B41FA5}">
                      <a16:colId xmlns:a16="http://schemas.microsoft.com/office/drawing/2014/main" val="2463148823"/>
                    </a:ext>
                  </a:extLst>
                </a:gridCol>
                <a:gridCol w="4837745">
                  <a:extLst>
                    <a:ext uri="{9D8B030D-6E8A-4147-A177-3AD203B41FA5}">
                      <a16:colId xmlns:a16="http://schemas.microsoft.com/office/drawing/2014/main" val="1644669232"/>
                    </a:ext>
                  </a:extLst>
                </a:gridCol>
              </a:tblGrid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IRA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Inflation Reduction Act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334876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kWh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Kilowatt-hour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1235747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LCOH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Levelized cost of hydrogen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8946119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LH</a:t>
                      </a:r>
                      <a:r>
                        <a:rPr lang="en-US" sz="1100" b="1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Liquid hydrogen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355836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LOHC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Liquid organic hydrogen carrier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5057256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Million metric tonnes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2776590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Mtpa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Million metric tonnes per annum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7360539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MWh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Megawatt-hour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8401805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</a:t>
                      </a:r>
                      <a:r>
                        <a:rPr lang="en-US" sz="1100" b="1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Ammonia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2484914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PEM</a:t>
                      </a:r>
                      <a:endParaRPr lang="en-US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7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Proton exchange membrane</a:t>
                      </a:r>
                    </a:p>
                  </a:txBody>
                  <a:tcPr marL="6350" marR="6350" marT="6350" marB="7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908874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PGM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Platinum group metals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8679121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PPM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Parts per million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9434306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R&amp;D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and development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760822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ROI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Return on Investment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72868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Sustainable aviation fuel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5925458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SOEC</a:t>
                      </a:r>
                      <a:endParaRPr lang="en-US" sz="11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Solid oxide electrolyzer cell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916461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Tonne</a:t>
                      </a:r>
                      <a:endParaRPr lang="en-US" sz="11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Metric ton</a:t>
                      </a:r>
                    </a:p>
                  </a:txBody>
                  <a:tcPr marL="6350" marR="6350" marT="63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4457118"/>
                  </a:ext>
                </a:extLst>
              </a:tr>
              <a:tr h="25984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TWh</a:t>
                      </a:r>
                    </a:p>
                  </a:txBody>
                  <a:tcPr marL="6350" marR="6350" marT="63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Terawatt-hour</a:t>
                      </a:r>
                    </a:p>
                  </a:txBody>
                  <a:tcPr marL="6350" marR="6350" marT="63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09279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0621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340327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09CF17-6EE9-E227-F9ED-377B619AF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727041"/>
              </p:ext>
            </p:extLst>
          </p:nvPr>
        </p:nvGraphicFramePr>
        <p:xfrm>
          <a:off x="330200" y="2090825"/>
          <a:ext cx="11531599" cy="38213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7834">
                  <a:extLst>
                    <a:ext uri="{9D8B030D-6E8A-4147-A177-3AD203B41FA5}">
                      <a16:colId xmlns:a16="http://schemas.microsoft.com/office/drawing/2014/main" val="2048993330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2334486246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1237574508"/>
                    </a:ext>
                  </a:extLst>
                </a:gridCol>
                <a:gridCol w="3061255">
                  <a:extLst>
                    <a:ext uri="{9D8B030D-6E8A-4147-A177-3AD203B41FA5}">
                      <a16:colId xmlns:a16="http://schemas.microsoft.com/office/drawing/2014/main" val="1275277883"/>
                    </a:ext>
                  </a:extLst>
                </a:gridCol>
              </a:tblGrid>
              <a:tr h="36867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Grey hydrogen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893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Blue hydrogen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59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Green hydrogen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4A3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0907"/>
                  </a:ext>
                </a:extLst>
              </a:tr>
              <a:tr h="622695">
                <a:tc>
                  <a:txBody>
                    <a:bodyPr/>
                    <a:lstStyle/>
                    <a:p>
                      <a:pPr marL="0" indent="0" algn="l" defTabSz="711200" rtl="0" eaLnBrk="1" latinLnBrk="0" hangingPunct="1">
                        <a:spcBef>
                          <a:spcPts val="1200"/>
                        </a:spcBef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process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Produced from natural gas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steam methane reforming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(SMR), where CO</a:t>
                      </a:r>
                      <a:r>
                        <a:rPr kumimoji="0" lang="en-US" sz="1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emissions generated during the production are released.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Produced through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SMR of natural gas, but the carbon emissions are captured, utilized, or stored (CCUS)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E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Produced by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electrolyzing water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(electrolysis) using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electricity generated from renewable energy sources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66871"/>
                  </a:ext>
                </a:extLst>
              </a:tr>
              <a:tr h="557565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Main inputs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sz="1000" b="1" dirty="0">
                        <a:latin typeface="+mn-lt"/>
                      </a:endParaRP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sz="10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E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sz="1000" b="1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4965"/>
                  </a:ext>
                </a:extLst>
              </a:tr>
              <a:tr h="30387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US" sz="1100" b="1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per kg of </a:t>
                      </a:r>
                      <a:r>
                        <a:rPr lang="en-US" sz="1100" b="1" dirty="0"/>
                        <a:t>H</a:t>
                      </a:r>
                      <a:r>
                        <a:rPr lang="en-US" sz="1100" b="1" baseline="-25000" dirty="0"/>
                        <a:t>2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(Scope 1)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11.0 – 13.7 kg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0.2 – 3.2 kg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E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>
                          <a:latin typeface="+mn-lt"/>
                          <a:cs typeface="Arial" panose="020B0604020202020204" pitchFamily="34" charset="0"/>
                        </a:rPr>
                        <a:t>~0.0 </a:t>
                      </a: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kg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497942"/>
                  </a:ext>
                </a:extLst>
              </a:tr>
              <a:tr h="35077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Energy input per kg of </a:t>
                      </a:r>
                      <a:r>
                        <a:rPr lang="en-US" sz="1100" b="1" dirty="0"/>
                        <a:t>H</a:t>
                      </a:r>
                      <a:r>
                        <a:rPr lang="en-US" sz="1100" b="1" baseline="-25000" dirty="0"/>
                        <a:t>2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~ 60 kWh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~ 60 kWh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E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~ 50 kWh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012930"/>
                  </a:ext>
                </a:extLst>
              </a:tr>
              <a:tr h="449562">
                <a:tc>
                  <a:txBody>
                    <a:bodyPr/>
                    <a:lstStyle/>
                    <a:p>
                      <a:pPr marL="0" indent="0" algn="l" defTabSz="711200" rtl="0" eaLnBrk="1" latinLnBrk="0" hangingPunct="1">
                        <a:spcBef>
                          <a:spcPts val="1200"/>
                        </a:spcBef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Current market share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~98% (all fossil fuels)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&lt;1%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E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&lt;1%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06660"/>
                  </a:ext>
                </a:extLst>
              </a:tr>
              <a:tr h="580223">
                <a:tc>
                  <a:txBody>
                    <a:bodyPr/>
                    <a:lstStyle/>
                    <a:p>
                      <a:pPr marL="0" indent="0" algn="l" defTabSz="711200" rtl="0" eaLnBrk="1" latinLnBrk="0" hangingPunct="1">
                        <a:spcBef>
                          <a:spcPts val="1200"/>
                        </a:spcBef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cost per kg of </a:t>
                      </a:r>
                      <a:r>
                        <a:rPr lang="en-US" sz="1100" b="1" dirty="0"/>
                        <a:t>H</a:t>
                      </a:r>
                      <a:r>
                        <a:rPr lang="en-US" sz="1100" b="1" baseline="-25000" dirty="0"/>
                        <a:t>2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00" b="0" dirty="0">
                          <a:latin typeface="+mn-lt"/>
                          <a:cs typeface="Arial"/>
                        </a:rPr>
                        <a:t>~$1-3/kg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00" b="0" dirty="0">
                          <a:latin typeface="+mn-lt"/>
                          <a:cs typeface="Arial"/>
                        </a:rPr>
                        <a:t>~$2-5/kg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E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000" b="0" dirty="0">
                          <a:latin typeface="+mn-lt"/>
                          <a:cs typeface="Arial"/>
                        </a:rPr>
                        <a:t>~$4-12/kg </a:t>
                      </a:r>
                    </a:p>
                    <a:p>
                      <a:pPr marL="0" indent="0" algn="ctr">
                        <a:spcBef>
                          <a:spcPts val="600"/>
                        </a:spcBef>
                        <a:buNone/>
                      </a:pPr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(High variation due to early-stage technologies and global differences in cost of renewable energy.)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72695"/>
                  </a:ext>
                </a:extLst>
              </a:tr>
              <a:tr h="573867">
                <a:tc>
                  <a:txBody>
                    <a:bodyPr/>
                    <a:lstStyle/>
                    <a:p>
                      <a:pPr marL="0" indent="0" algn="l" defTabSz="711200" rtl="0" eaLnBrk="1" latinLnBrk="0" hangingPunct="1">
                        <a:spcBef>
                          <a:spcPts val="1200"/>
                        </a:spcBef>
                        <a:buNone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Observations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00" b="1" dirty="0">
                          <a:latin typeface="+mn-lt"/>
                          <a:cs typeface="Arial" panose="020B0604020202020204" pitchFamily="34" charset="0"/>
                        </a:rPr>
                        <a:t>Demand for grey hydrogen is expected to decline </a:t>
                      </a: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as demand for green hydrogen becomes cost competitive.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Some </a:t>
                      </a:r>
                      <a:r>
                        <a:rPr lang="en-US" sz="1000" b="1" dirty="0">
                          <a:latin typeface="+mn-lt"/>
                          <a:cs typeface="Arial" panose="020B0604020202020204" pitchFamily="34" charset="0"/>
                        </a:rPr>
                        <a:t>question the effectiveness of blue hydrogen </a:t>
                      </a: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for a net-zero economy, as carbon capture does not abate all carbon emissions.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EFF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600"/>
                        </a:spcBef>
                      </a:pP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Potential challenges currently include </a:t>
                      </a:r>
                      <a:r>
                        <a:rPr lang="en-US" sz="1000" b="1" dirty="0">
                          <a:latin typeface="+mn-lt"/>
                          <a:cs typeface="Arial" panose="020B0604020202020204" pitchFamily="34" charset="0"/>
                        </a:rPr>
                        <a:t>high costs, inability to scale</a:t>
                      </a:r>
                      <a:r>
                        <a:rPr lang="en-US" sz="1000" b="0" dirty="0">
                          <a:latin typeface="+mn-lt"/>
                          <a:cs typeface="Arial" panose="020B0604020202020204" pitchFamily="34" charset="0"/>
                        </a:rPr>
                        <a:t>, and large ranges of demand forecasts.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5002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Almost all existing </a:t>
            </a:r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r>
              <a:rPr lang="en-US" dirty="0"/>
              <a:t> production today uses fossil fuels, leaving green </a:t>
            </a:r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r>
              <a:rPr lang="en-US" dirty="0"/>
              <a:t> with &lt;1% market share</a:t>
            </a:r>
            <a:endParaRPr lang="en-US" dirty="0">
              <a:cs typeface="Arial"/>
            </a:endParaRPr>
          </a:p>
        </p:txBody>
      </p:sp>
      <p:grpSp>
        <p:nvGrpSpPr>
          <p:cNvPr id="61" name="btfpColumnHeaderBox984923"/>
          <p:cNvGrpSpPr/>
          <p:nvPr>
            <p:custDataLst>
              <p:tags r:id="rId3"/>
            </p:custDataLst>
          </p:nvPr>
        </p:nvGrpSpPr>
        <p:grpSpPr>
          <a:xfrm>
            <a:off x="357188" y="1555750"/>
            <a:ext cx="8496300" cy="315913"/>
            <a:chOff x="2054792" y="3708401"/>
            <a:chExt cx="1184048" cy="315913"/>
          </a:xfrm>
        </p:grpSpPr>
        <p:sp>
          <p:nvSpPr>
            <p:cNvPr id="62" name="btfpColumnHeaderBoxText984923"/>
            <p:cNvSpPr txBox="1"/>
            <p:nvPr/>
          </p:nvSpPr>
          <p:spPr bwMode="gray">
            <a:xfrm>
              <a:off x="2054792" y="3708401"/>
              <a:ext cx="1184048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Hydrogen ‘colors’ represent production method and indicate carbon intensity</a:t>
              </a:r>
              <a:r>
                <a:rPr lang="en-US" b="1" baseline="30000" dirty="0">
                  <a:solidFill>
                    <a:srgbClr val="000000"/>
                  </a:solidFill>
                  <a:latin typeface="Arial"/>
                  <a:cs typeface="Arial"/>
                </a:rPr>
                <a:t>*</a:t>
              </a:r>
              <a:endParaRPr lang="en-US" b="1" i="0" dirty="0">
                <a:solidFill>
                  <a:srgbClr val="0000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63" name="btfpColumnHeaderBoxLine984923"/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/>
          <p:cNvSpPr txBox="1"/>
          <p:nvPr>
            <p:custDataLst>
              <p:tags r:id="rId4"/>
            </p:custDataLst>
          </p:nvPr>
        </p:nvSpPr>
        <p:spPr bwMode="gray">
          <a:xfrm>
            <a:off x="330199" y="6096664"/>
            <a:ext cx="914400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en-US" sz="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Other types of hydrogen include pink (electrolysis with nuclea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electricity), yellow (electrolysis with mixed electricity, e.g. from grid) and turquoise (produced via pyrolysis of natural gas).</a:t>
            </a:r>
            <a:endParaRPr kumimoji="0" lang="en-US" sz="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Sources: S&amp;P Global Commodity Insights,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Atlas of Energy Transition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(2023); World Economic Forum,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Grey, blue, green—why are there so many colours of hydrogen?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(2021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IEA,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Global Hydrogen Review 2022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(2023); McKinsey,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Global Energy Perspective 2023: Hydrogen Outlook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various industry sources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C94BA-044D-9453-0FA4-66F675E53C3B}"/>
              </a:ext>
            </a:extLst>
          </p:cNvPr>
          <p:cNvSpPr txBox="1"/>
          <p:nvPr/>
        </p:nvSpPr>
        <p:spPr bwMode="gray">
          <a:xfrm>
            <a:off x="3647551" y="3215886"/>
            <a:ext cx="1492298" cy="65747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+mn-lt"/>
              </a:rPr>
              <a:t>CH</a:t>
            </a:r>
            <a:r>
              <a:rPr lang="en-US" sz="1200" b="1" baseline="-25000" dirty="0">
                <a:latin typeface="+mn-lt"/>
              </a:rPr>
              <a:t>4      </a:t>
            </a:r>
            <a:r>
              <a:rPr lang="en-US" sz="1200" b="1" dirty="0">
                <a:latin typeface="+mn-lt"/>
              </a:rPr>
              <a:t>+       </a:t>
            </a:r>
          </a:p>
          <a:p>
            <a:pPr marL="0" indent="0">
              <a:buNone/>
            </a:pPr>
            <a:endParaRPr lang="en-US" sz="16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A75B9B7-D358-75D8-D12B-BA3272C312A4}"/>
              </a:ext>
            </a:extLst>
          </p:cNvPr>
          <p:cNvGrpSpPr/>
          <p:nvPr/>
        </p:nvGrpSpPr>
        <p:grpSpPr>
          <a:xfrm>
            <a:off x="2578896" y="3056432"/>
            <a:ext cx="9268937" cy="610634"/>
            <a:chOff x="2578896" y="3056432"/>
            <a:chExt cx="9268937" cy="61063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98F0A2-8E75-CBF7-F575-2013CCAB317F}"/>
                </a:ext>
              </a:extLst>
            </p:cNvPr>
            <p:cNvSpPr txBox="1"/>
            <p:nvPr/>
          </p:nvSpPr>
          <p:spPr bwMode="gray">
            <a:xfrm>
              <a:off x="3803349" y="3194193"/>
              <a:ext cx="909182" cy="26039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2474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endParaRPr lang="en-US" sz="1600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242EAF0-1120-FB25-7AA8-66DF82ED586E}"/>
                </a:ext>
              </a:extLst>
            </p:cNvPr>
            <p:cNvGrpSpPr/>
            <p:nvPr/>
          </p:nvGrpSpPr>
          <p:grpSpPr>
            <a:xfrm>
              <a:off x="4342366" y="3066740"/>
              <a:ext cx="370165" cy="438185"/>
              <a:chOff x="4242749" y="2533552"/>
              <a:chExt cx="555092" cy="55509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1F9CC8F-576F-0228-40FB-B3342836B2ED}"/>
                  </a:ext>
                </a:extLst>
              </p:cNvPr>
              <p:cNvGrpSpPr/>
              <p:nvPr/>
            </p:nvGrpSpPr>
            <p:grpSpPr>
              <a:xfrm>
                <a:off x="4242749" y="2533552"/>
                <a:ext cx="555092" cy="555092"/>
                <a:chOff x="4242749" y="2533552"/>
                <a:chExt cx="555092" cy="555092"/>
              </a:xfrm>
            </p:grpSpPr>
            <p:pic>
              <p:nvPicPr>
                <p:cNvPr id="44" name="Graphic 43" descr="Cloud outline">
                  <a:extLst>
                    <a:ext uri="{FF2B5EF4-FFF2-40B4-BE49-F238E27FC236}">
                      <a16:creationId xmlns:a16="http://schemas.microsoft.com/office/drawing/2014/main" id="{0A0F4EA9-B2DC-235F-69C4-26AE85464D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2749" y="2533552"/>
                  <a:ext cx="555092" cy="555092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4994E0D-EA89-912D-1CB0-52665360DAA3}"/>
                    </a:ext>
                  </a:extLst>
                </p:cNvPr>
                <p:cNvSpPr/>
                <p:nvPr/>
              </p:nvSpPr>
              <p:spPr bwMode="gray">
                <a:xfrm>
                  <a:off x="4376441" y="2920864"/>
                  <a:ext cx="287707" cy="66792"/>
                </a:xfrm>
                <a:prstGeom prst="rect">
                  <a:avLst/>
                </a:prstGeom>
                <a:solidFill>
                  <a:srgbClr val="F2F4F8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indent="0" algn="ctr">
                    <a:buNone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3A8CC49-6E40-B616-94F2-58FF6A3097C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443984" y="2937710"/>
                <a:ext cx="0" cy="82296"/>
              </a:xfrm>
              <a:prstGeom prst="line">
                <a:avLst/>
              </a:prstGeom>
              <a:ln w="9525" cap="flat">
                <a:solidFill>
                  <a:schemeClr val="tx1"/>
                </a:solidFill>
                <a:miter lim="800000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BC2372F-7595-0367-A3C4-7FCEBFE8560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511824" y="2937710"/>
                <a:ext cx="0" cy="82296"/>
              </a:xfrm>
              <a:prstGeom prst="line">
                <a:avLst/>
              </a:prstGeom>
              <a:ln w="9525" cap="flat">
                <a:solidFill>
                  <a:schemeClr val="tx1"/>
                </a:solidFill>
                <a:miter lim="800000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7A6F326-3E3C-CC66-7429-BD26F1E1881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572000" y="2939457"/>
                <a:ext cx="0" cy="82296"/>
              </a:xfrm>
              <a:prstGeom prst="line">
                <a:avLst/>
              </a:prstGeom>
              <a:ln w="9525" cap="flat">
                <a:solidFill>
                  <a:schemeClr val="tx1"/>
                </a:solidFill>
                <a:miter lim="800000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737F63-C34C-4004-1634-5C4DB559541A}"/>
                </a:ext>
              </a:extLst>
            </p:cNvPr>
            <p:cNvSpPr txBox="1"/>
            <p:nvPr/>
          </p:nvSpPr>
          <p:spPr bwMode="gray">
            <a:xfrm>
              <a:off x="2578896" y="3440475"/>
              <a:ext cx="3115432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 algn="ctr">
                <a:buNone/>
              </a:pPr>
              <a:r>
                <a:rPr lang="en-US" sz="1000" dirty="0"/>
                <a:t>Methane       Steam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3AC3708-2C6C-F7D0-9517-16F9CDD056E4}"/>
                </a:ext>
              </a:extLst>
            </p:cNvPr>
            <p:cNvSpPr txBox="1"/>
            <p:nvPr/>
          </p:nvSpPr>
          <p:spPr bwMode="gray">
            <a:xfrm>
              <a:off x="5710554" y="3440475"/>
              <a:ext cx="3115429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 algn="ctr">
                <a:buNone/>
              </a:pPr>
              <a:r>
                <a:rPr lang="en-US" sz="1000" dirty="0"/>
                <a:t>Methane       Steam          CCUS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C81C678-E08D-EF9D-41E6-00C581735CF1}"/>
                </a:ext>
              </a:extLst>
            </p:cNvPr>
            <p:cNvSpPr txBox="1"/>
            <p:nvPr/>
          </p:nvSpPr>
          <p:spPr bwMode="gray">
            <a:xfrm>
              <a:off x="8873498" y="3440475"/>
              <a:ext cx="2974335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 algn="ctr">
                <a:buNone/>
              </a:pPr>
              <a:r>
                <a:rPr lang="en-US" sz="1000" dirty="0"/>
                <a:t>Water       Renewable power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631F13-8F59-F4D6-D6A2-E7CEBCB83493}"/>
                </a:ext>
              </a:extLst>
            </p:cNvPr>
            <p:cNvSpPr txBox="1"/>
            <p:nvPr/>
          </p:nvSpPr>
          <p:spPr bwMode="gray">
            <a:xfrm>
              <a:off x="6361999" y="3203895"/>
              <a:ext cx="1380574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+mn-lt"/>
                </a:rPr>
                <a:t> CH</a:t>
              </a:r>
              <a:r>
                <a:rPr lang="en-US" sz="1200" b="1" baseline="-25000" dirty="0">
                  <a:latin typeface="+mn-lt"/>
                </a:rPr>
                <a:t>4       </a:t>
              </a:r>
              <a:r>
                <a:rPr lang="en-US" sz="1200" b="1" dirty="0">
                  <a:latin typeface="+mn-lt"/>
                </a:rPr>
                <a:t>+             +       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8CD7BD8-1232-839B-8538-11F203DD14D6}"/>
                </a:ext>
              </a:extLst>
            </p:cNvPr>
            <p:cNvGrpSpPr/>
            <p:nvPr/>
          </p:nvGrpSpPr>
          <p:grpSpPr>
            <a:xfrm>
              <a:off x="7106664" y="3056432"/>
              <a:ext cx="370165" cy="438185"/>
              <a:chOff x="4242749" y="2533552"/>
              <a:chExt cx="555092" cy="555092"/>
            </a:xfrm>
          </p:grpSpPr>
          <p:pic>
            <p:nvPicPr>
              <p:cNvPr id="32" name="Graphic 31" descr="Cloud outline">
                <a:extLst>
                  <a:ext uri="{FF2B5EF4-FFF2-40B4-BE49-F238E27FC236}">
                    <a16:creationId xmlns:a16="http://schemas.microsoft.com/office/drawing/2014/main" id="{71416528-0C3F-CC46-3B34-5F7A40058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242749" y="2533552"/>
                <a:ext cx="555092" cy="555092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A54D2CB-F3CF-D112-ABE8-8C352BF759DD}"/>
                  </a:ext>
                </a:extLst>
              </p:cNvPr>
              <p:cNvSpPr/>
              <p:nvPr/>
            </p:nvSpPr>
            <p:spPr bwMode="gray">
              <a:xfrm>
                <a:off x="4376441" y="2920864"/>
                <a:ext cx="287707" cy="66792"/>
              </a:xfrm>
              <a:prstGeom prst="rect">
                <a:avLst/>
              </a:prstGeom>
              <a:solidFill>
                <a:srgbClr val="C5EEFF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 algn="ctr">
                  <a:buNone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5AE6FB-7739-C2D4-E705-FABC5391ABD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240858" y="3375471"/>
              <a:ext cx="0" cy="64964"/>
            </a:xfrm>
            <a:prstGeom prst="line">
              <a:avLst/>
            </a:prstGeom>
            <a:ln w="9525" cap="flat">
              <a:solidFill>
                <a:schemeClr val="tx1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F62818B-02DB-8C22-9879-EBEA00E2263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286098" y="3375471"/>
              <a:ext cx="0" cy="64964"/>
            </a:xfrm>
            <a:prstGeom prst="line">
              <a:avLst/>
            </a:prstGeom>
            <a:ln w="9525" cap="flat">
              <a:solidFill>
                <a:schemeClr val="tx1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AC4AD2-94E8-5827-8EC7-06F179A25B1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326226" y="3376850"/>
              <a:ext cx="0" cy="64964"/>
            </a:xfrm>
            <a:prstGeom prst="line">
              <a:avLst/>
            </a:prstGeom>
            <a:ln w="9525" cap="flat">
              <a:solidFill>
                <a:schemeClr val="tx1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Graphic 24" descr="Recycle outline">
              <a:extLst>
                <a:ext uri="{FF2B5EF4-FFF2-40B4-BE49-F238E27FC236}">
                  <a16:creationId xmlns:a16="http://schemas.microsoft.com/office/drawing/2014/main" id="{447283A8-E817-58F2-B27A-0129757E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824051" y="3157149"/>
              <a:ext cx="311552" cy="31155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F26448-2F67-301C-01D8-25BF6BF112B1}"/>
                </a:ext>
              </a:extLst>
            </p:cNvPr>
            <p:cNvSpPr txBox="1"/>
            <p:nvPr/>
          </p:nvSpPr>
          <p:spPr bwMode="gray">
            <a:xfrm>
              <a:off x="9570527" y="3204447"/>
              <a:ext cx="909182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H</a:t>
              </a:r>
              <a:r>
                <a:rPr kumimoji="0" lang="en-US" sz="1200" b="1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O    +</a:t>
              </a:r>
              <a:endParaRPr lang="en-US" sz="1200" dirty="0"/>
            </a:p>
          </p:txBody>
        </p:sp>
        <p:pic>
          <p:nvPicPr>
            <p:cNvPr id="27" name="Graphic 26" descr="High voltage outline">
              <a:extLst>
                <a:ext uri="{FF2B5EF4-FFF2-40B4-BE49-F238E27FC236}">
                  <a16:creationId xmlns:a16="http://schemas.microsoft.com/office/drawing/2014/main" id="{068AC1CF-7B31-3BEF-6EC1-E0DB6A08C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411344" y="3119091"/>
              <a:ext cx="370166" cy="370166"/>
            </a:xfrm>
            <a:prstGeom prst="rect">
              <a:avLst/>
            </a:prstGeom>
          </p:spPr>
        </p:pic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7F578EB-4E3B-BFAB-0C31-07CECFEFE222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602274572"/>
              </p:ext>
            </p:extLst>
          </p:nvPr>
        </p:nvGraphicFramePr>
        <p:xfrm>
          <a:off x="3143672" y="4325614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ECE8A1F-0B06-6829-E543-A767BD21322B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07190736"/>
              </p:ext>
            </p:extLst>
          </p:nvPr>
        </p:nvGraphicFramePr>
        <p:xfrm>
          <a:off x="6631763" y="4325614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6C346C6-9F9D-F805-8755-8348B87D80C1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028510183"/>
              </p:ext>
            </p:extLst>
          </p:nvPr>
        </p:nvGraphicFramePr>
        <p:xfrm>
          <a:off x="9708374" y="4325614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41702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A64EF-B753-7F0A-4A39-7CB2733D9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C053E55A-E907-5FCD-761A-BCA25D0E449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02582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F4A5F7-CD53-C8AB-6170-DEAA0A67F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91F9C3D-DC04-9039-0354-7A0D5DBD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dubbed Swiss Army knife of decarbonization, but application potential varies significantly across sectors</a:t>
            </a:r>
            <a:endParaRPr lang="en-US" dirty="0">
              <a:cs typeface="Arial"/>
            </a:endParaRP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F87A851C-C3FB-E3E9-D24E-16784808E80B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4983116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605EB5AC-F32C-4CD8-2627-9039E8130256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Varying levels of technical and economic potential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7B9A9DDF-5A4B-32D7-37C7-D1848780EB39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77FC680A-0AEA-1C8A-041C-24FF527A363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286140"/>
            <a:ext cx="91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baseline="30000" dirty="0">
                <a:solidFill>
                  <a:srgbClr val="000000"/>
                </a:solidFill>
              </a:rPr>
              <a:t>1</a:t>
            </a:r>
            <a:r>
              <a:rPr lang="en-US" sz="800" dirty="0">
                <a:solidFill>
                  <a:srgbClr val="000000"/>
                </a:solidFill>
              </a:rPr>
              <a:t> Long-haul overseas shipping using ammonia or synthetic e-fuels as a clean energy source; </a:t>
            </a:r>
            <a:r>
              <a:rPr lang="en-US" sz="800" baseline="30000" dirty="0">
                <a:solidFill>
                  <a:srgbClr val="000000"/>
                </a:solidFill>
              </a:rPr>
              <a:t>2 </a:t>
            </a:r>
            <a:r>
              <a:rPr lang="en-US" sz="800" dirty="0">
                <a:solidFill>
                  <a:srgbClr val="000000"/>
                </a:solidFill>
              </a:rPr>
              <a:t>uninterruptible power supply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Liebreich &amp; Associates (with concept credit to Paul Martin),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The Clean Hydrogen Ladder </a:t>
            </a:r>
            <a:r>
              <a:rPr lang="en-US" sz="800" dirty="0">
                <a:solidFill>
                  <a:srgbClr val="000000"/>
                </a:solidFill>
              </a:rPr>
              <a:t>(2021); Redefining Energy,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Hydrogen…it’s complicated! </a:t>
            </a:r>
            <a:r>
              <a:rPr lang="en-US" sz="800" dirty="0">
                <a:solidFill>
                  <a:srgbClr val="000000"/>
                </a:solidFill>
              </a:rPr>
              <a:t>(2021)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5DFA8-9785-C4DE-2B2E-959BFFB2A3EF}"/>
              </a:ext>
            </a:extLst>
          </p:cNvPr>
          <p:cNvSpPr txBox="1"/>
          <p:nvPr/>
        </p:nvSpPr>
        <p:spPr bwMode="gray">
          <a:xfrm>
            <a:off x="9083676" y="1573284"/>
            <a:ext cx="2775179" cy="379847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>
              <a:spcAft>
                <a:spcPts val="600"/>
              </a:spcAft>
              <a:buFontTx/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1050" dirty="0"/>
              <a:t>Some refer to hydrogen as the </a:t>
            </a:r>
            <a:r>
              <a:rPr lang="en-US" altLang="ja-JP" sz="1050" b="1" dirty="0"/>
              <a:t>Swiss Army knife of decarbonization </a:t>
            </a:r>
            <a:r>
              <a:rPr lang="en-US" altLang="ja-JP" sz="1050" dirty="0"/>
              <a:t>for its extensive applications across sectors.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1050" dirty="0"/>
              <a:t>While the feasibility of theoretical technology has been proved for many H</a:t>
            </a:r>
            <a:r>
              <a:rPr lang="en-US" altLang="ja-JP" sz="1050" baseline="-25000" dirty="0"/>
              <a:t>2</a:t>
            </a:r>
            <a:r>
              <a:rPr lang="en-US" altLang="ja-JP" sz="1050" dirty="0"/>
              <a:t> applications, the true </a:t>
            </a:r>
            <a:r>
              <a:rPr lang="en-US" altLang="ja-JP" sz="1050" b="1" dirty="0"/>
              <a:t>potential varies significantly between sectors</a:t>
            </a:r>
            <a:r>
              <a:rPr lang="en-US" altLang="ja-JP" sz="1050" dirty="0"/>
              <a:t>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850" dirty="0"/>
              <a:t>Some technologies are more in prototype stage and have not yet been tested on large-scale applications.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850" dirty="0"/>
              <a:t>Despite its many theoretical applications, hydrogen </a:t>
            </a:r>
            <a:r>
              <a:rPr lang="en-US" altLang="ja-JP" sz="850" b="1" dirty="0"/>
              <a:t>can fall short on cost advantages and efficiency</a:t>
            </a:r>
            <a:r>
              <a:rPr lang="en-US" altLang="ja-JP" sz="850" dirty="0"/>
              <a:t>.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1050" dirty="0"/>
              <a:t>Hydrogen is </a:t>
            </a:r>
            <a:r>
              <a:rPr lang="en-US" altLang="ja-JP" sz="1050" b="1" dirty="0"/>
              <a:t>best utilized in hard-to-abate sectors</a:t>
            </a:r>
            <a:r>
              <a:rPr lang="en-US" altLang="ja-JP" sz="1050" dirty="0"/>
              <a:t>, e.g., in industry or certain subsectors of transportation, where applications come with a </a:t>
            </a:r>
            <a:r>
              <a:rPr lang="en-US" altLang="ja-JP" sz="1050" b="1" dirty="0"/>
              <a:t>large potential for future growth</a:t>
            </a:r>
            <a:r>
              <a:rPr lang="en-US" altLang="ja-JP" sz="1050" dirty="0"/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B67F03-FA83-0996-89A6-E679DB35468B}"/>
              </a:ext>
            </a:extLst>
          </p:cNvPr>
          <p:cNvGrpSpPr/>
          <p:nvPr/>
        </p:nvGrpSpPr>
        <p:grpSpPr>
          <a:xfrm>
            <a:off x="3917245" y="1971391"/>
            <a:ext cx="5041399" cy="227401"/>
            <a:chOff x="3917245" y="1971391"/>
            <a:chExt cx="5041399" cy="2274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0390917-D8F4-7E3D-FEA4-A1ACE9F31CF7}"/>
                </a:ext>
              </a:extLst>
            </p:cNvPr>
            <p:cNvSpPr/>
            <p:nvPr/>
          </p:nvSpPr>
          <p:spPr bwMode="gray">
            <a:xfrm>
              <a:off x="3917245" y="1972201"/>
              <a:ext cx="4930590" cy="22576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121E223-86D5-0587-74EB-5F0B6FFEC45A}"/>
                </a:ext>
              </a:extLst>
            </p:cNvPr>
            <p:cNvSpPr txBox="1"/>
            <p:nvPr/>
          </p:nvSpPr>
          <p:spPr bwMode="gray">
            <a:xfrm>
              <a:off x="4125727" y="1971391"/>
              <a:ext cx="1592829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High application potential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DE75CCC-205B-3D2C-D518-40A3D1B4D30D}"/>
                </a:ext>
              </a:extLst>
            </p:cNvPr>
            <p:cNvSpPr txBox="1"/>
            <p:nvPr/>
          </p:nvSpPr>
          <p:spPr bwMode="gray">
            <a:xfrm>
              <a:off x="5778990" y="1971661"/>
              <a:ext cx="1592829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Mid application potential</a:t>
              </a: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7433B0E6-643E-1267-8BDB-D31FBA5D1834}"/>
                </a:ext>
              </a:extLst>
            </p:cNvPr>
            <p:cNvSpPr txBox="1"/>
            <p:nvPr/>
          </p:nvSpPr>
          <p:spPr bwMode="gray">
            <a:xfrm>
              <a:off x="7365815" y="1972201"/>
              <a:ext cx="1592829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Low application potential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CFF874-ECD2-0CFD-8FFA-A7458470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4590" y="2013838"/>
              <a:ext cx="133227" cy="13322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23B801-7C97-CF78-F625-31EBA54CE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4914" y="2011871"/>
              <a:ext cx="137160" cy="1371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1ECC44-7E7A-F1B5-9A6F-325504ED8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6801" y="2011871"/>
              <a:ext cx="137160" cy="137160"/>
            </a:xfrm>
            <a:prstGeom prst="rect">
              <a:avLst/>
            </a:prstGeom>
          </p:spPr>
        </p:pic>
      </p:grpSp>
      <p:pic>
        <p:nvPicPr>
          <p:cNvPr id="25" name="Picture 24" descr="A swiss army knife with many different tools&#10;&#10;Description automatically generated">
            <a:extLst>
              <a:ext uri="{FF2B5EF4-FFF2-40B4-BE49-F238E27FC236}">
                <a16:creationId xmlns:a16="http://schemas.microsoft.com/office/drawing/2014/main" id="{3CD9CD4C-B48F-10F5-DAD1-3C0658A707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36" y="2355156"/>
            <a:ext cx="8461954" cy="36612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CDAC31-71E9-CFF8-FA21-8DC3CF42DC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311" y="2527366"/>
            <a:ext cx="137160" cy="137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07A9A2-404A-8334-59F8-E8A94407B6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108" y="3038076"/>
            <a:ext cx="137160" cy="1371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B14C2B-9FBD-CC0D-F8EB-109B55DA3D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612" y="2527366"/>
            <a:ext cx="137160" cy="1371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84F87A-078B-75AA-BD3B-B67B448084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77" y="2781385"/>
            <a:ext cx="133227" cy="1332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06D5D8-A5AB-6C6C-4F0A-C4BA3D9831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55" y="2773800"/>
            <a:ext cx="137160" cy="137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7FA308-C575-0DF5-DA85-892055E82F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436" y="3693017"/>
            <a:ext cx="137160" cy="137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C95CB2-C4E0-CF5E-21DA-7D9B8B8D56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3216" y="3928465"/>
            <a:ext cx="137160" cy="1371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97DF1D-6C1B-8CF2-C423-B9A701CF03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779" y="3943221"/>
            <a:ext cx="137160" cy="1371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8CABEB1-5B45-8FD1-275B-B449DF7A74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056" y="4196806"/>
            <a:ext cx="137160" cy="137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091685-ECCD-5373-5B1E-710A0C6C92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600" y="4181034"/>
            <a:ext cx="137160" cy="1371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FD5C14-EB27-3DAE-ED3E-7A24EE5AE8E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882" y="4450245"/>
            <a:ext cx="137160" cy="137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421B7E-F696-053D-7866-EE8B55E38A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495" y="4701962"/>
            <a:ext cx="133227" cy="1332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1F8763D-8BCA-FDC4-E536-C0366F1743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075" y="4965204"/>
            <a:ext cx="137160" cy="1371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569C8A-6D9A-CCA8-27D9-E4FFE8E6ED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332" y="5220460"/>
            <a:ext cx="137160" cy="1371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74DEF2-C159-98F8-F227-4BDA16916B0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742" y="5460505"/>
            <a:ext cx="137160" cy="1371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1BA8569-DB4C-C787-0CE5-F7E5C53C5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830" y="5210934"/>
            <a:ext cx="133227" cy="1332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788E2EF-F691-9AC8-2874-24154E62FA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37" y="5455742"/>
            <a:ext cx="137160" cy="1371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B36CCB-B212-8E6C-213F-9BFB6CD321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171" y="5700726"/>
            <a:ext cx="137160" cy="137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B722C19-9031-7E2F-AF1D-9470E98DFB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406" y="4311966"/>
            <a:ext cx="133227" cy="1332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5D327E-7127-40D0-80AA-49D4AD11B3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67" y="4549437"/>
            <a:ext cx="137160" cy="13716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E2FFC5-6B53-7A7A-5D9B-10236CED5D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83" y="4063110"/>
            <a:ext cx="133227" cy="1332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6F54C26-90C3-06C0-6CDE-C40C447D13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50" y="4299544"/>
            <a:ext cx="137160" cy="13716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8D0A173-FF39-D75E-AD5E-B200557D0E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4" y="4807991"/>
            <a:ext cx="137160" cy="1371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34D6E25-19BC-C8D4-4E9E-3E33474394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843" y="2755844"/>
            <a:ext cx="133227" cy="133227"/>
          </a:xfrm>
          <a:prstGeom prst="rect">
            <a:avLst/>
          </a:prstGeom>
        </p:spPr>
      </p:pic>
      <p:pic>
        <p:nvPicPr>
          <p:cNvPr id="389" name="Picture 388">
            <a:extLst>
              <a:ext uri="{FF2B5EF4-FFF2-40B4-BE49-F238E27FC236}">
                <a16:creationId xmlns:a16="http://schemas.microsoft.com/office/drawing/2014/main" id="{B6B4B326-719E-9FFD-71A5-63FFFF8917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565" y="2735922"/>
            <a:ext cx="137160" cy="137160"/>
          </a:xfrm>
          <a:prstGeom prst="rect">
            <a:avLst/>
          </a:prstGeom>
        </p:spPr>
      </p:pic>
      <p:pic>
        <p:nvPicPr>
          <p:cNvPr id="398" name="Picture 397">
            <a:extLst>
              <a:ext uri="{FF2B5EF4-FFF2-40B4-BE49-F238E27FC236}">
                <a16:creationId xmlns:a16="http://schemas.microsoft.com/office/drawing/2014/main" id="{E40A94EB-C71F-BFDB-40A2-8806E643E1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887" y="2498449"/>
            <a:ext cx="137160" cy="137160"/>
          </a:xfrm>
          <a:prstGeom prst="rect">
            <a:avLst/>
          </a:prstGeom>
        </p:spPr>
      </p:pic>
      <p:pic>
        <p:nvPicPr>
          <p:cNvPr id="399" name="Picture 398">
            <a:extLst>
              <a:ext uri="{FF2B5EF4-FFF2-40B4-BE49-F238E27FC236}">
                <a16:creationId xmlns:a16="http://schemas.microsoft.com/office/drawing/2014/main" id="{5E47CCA1-BC02-22A9-49B5-C0D017DF88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432" y="2999808"/>
            <a:ext cx="137160" cy="137160"/>
          </a:xfrm>
          <a:prstGeom prst="rect">
            <a:avLst/>
          </a:prstGeom>
        </p:spPr>
      </p:pic>
      <p:pic>
        <p:nvPicPr>
          <p:cNvPr id="402" name="Picture 401">
            <a:extLst>
              <a:ext uri="{FF2B5EF4-FFF2-40B4-BE49-F238E27FC236}">
                <a16:creationId xmlns:a16="http://schemas.microsoft.com/office/drawing/2014/main" id="{FE2CE667-E917-B50A-AA51-E235763D53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220" y="3242821"/>
            <a:ext cx="137160" cy="137160"/>
          </a:xfrm>
          <a:prstGeom prst="rect">
            <a:avLst/>
          </a:prstGeom>
        </p:spPr>
      </p:pic>
      <p:pic>
        <p:nvPicPr>
          <p:cNvPr id="404" name="Picture 403">
            <a:extLst>
              <a:ext uri="{FF2B5EF4-FFF2-40B4-BE49-F238E27FC236}">
                <a16:creationId xmlns:a16="http://schemas.microsoft.com/office/drawing/2014/main" id="{2DFC5550-7BB2-FC2F-297E-F4FB6A37B7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867" y="3489216"/>
            <a:ext cx="133227" cy="133227"/>
          </a:xfrm>
          <a:prstGeom prst="rect">
            <a:avLst/>
          </a:prstGeom>
        </p:spPr>
      </p:pic>
      <p:pic>
        <p:nvPicPr>
          <p:cNvPr id="405" name="Picture 404">
            <a:extLst>
              <a:ext uri="{FF2B5EF4-FFF2-40B4-BE49-F238E27FC236}">
                <a16:creationId xmlns:a16="http://schemas.microsoft.com/office/drawing/2014/main" id="{0EBC7B22-6ADB-0A08-ED01-31AE97EFD0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580" y="3237769"/>
            <a:ext cx="133227" cy="133227"/>
          </a:xfrm>
          <a:prstGeom prst="rect">
            <a:avLst/>
          </a:prstGeom>
        </p:spPr>
      </p:pic>
      <p:pic>
        <p:nvPicPr>
          <p:cNvPr id="406" name="Picture 405">
            <a:extLst>
              <a:ext uri="{FF2B5EF4-FFF2-40B4-BE49-F238E27FC236}">
                <a16:creationId xmlns:a16="http://schemas.microsoft.com/office/drawing/2014/main" id="{CDEED999-F254-F669-9B28-332FBE488E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40" y="2983389"/>
            <a:ext cx="133227" cy="133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3FAED1-F8AA-632D-B21E-52F9BE04B7AC}"/>
              </a:ext>
            </a:extLst>
          </p:cNvPr>
          <p:cNvSpPr txBox="1"/>
          <p:nvPr/>
        </p:nvSpPr>
        <p:spPr bwMode="gray">
          <a:xfrm>
            <a:off x="6819019" y="2728909"/>
            <a:ext cx="196027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200" baseline="300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985B6-C832-6B03-0D96-54066F9A3B40}"/>
              </a:ext>
            </a:extLst>
          </p:cNvPr>
          <p:cNvSpPr txBox="1"/>
          <p:nvPr/>
        </p:nvSpPr>
        <p:spPr bwMode="gray">
          <a:xfrm>
            <a:off x="1409210" y="5021608"/>
            <a:ext cx="196027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200" baseline="30000" dirty="0"/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463705-065A-AA47-6DE0-1250EFEF7F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13" y="3692222"/>
            <a:ext cx="137160" cy="137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3D401B-A8C4-D876-1E9C-3BD14E8D93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315" y="4563168"/>
            <a:ext cx="137160" cy="1371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27AAAA-799A-E5F8-DAD5-16BFE1850280}"/>
              </a:ext>
            </a:extLst>
          </p:cNvPr>
          <p:cNvSpPr txBox="1"/>
          <p:nvPr/>
        </p:nvSpPr>
        <p:spPr bwMode="gray">
          <a:xfrm>
            <a:off x="5819818" y="2744249"/>
            <a:ext cx="196027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200" baseline="30000" dirty="0"/>
              <a:t>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5B17AED-81F8-FFF5-D56A-CAAFFF44A4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459" y="5054332"/>
            <a:ext cx="137160" cy="1371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4605C-64C3-8FE2-600A-E5CB97EF70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020" y="4463049"/>
            <a:ext cx="137160" cy="137160"/>
          </a:xfrm>
          <a:prstGeom prst="rect">
            <a:avLst/>
          </a:prstGeom>
        </p:spPr>
      </p:pic>
      <p:sp>
        <p:nvSpPr>
          <p:cNvPr id="385" name="TextBox 384">
            <a:extLst>
              <a:ext uri="{FF2B5EF4-FFF2-40B4-BE49-F238E27FC236}">
                <a16:creationId xmlns:a16="http://schemas.microsoft.com/office/drawing/2014/main" id="{B8DEDBC2-A450-CA9C-8366-47B344A07BD8}"/>
              </a:ext>
            </a:extLst>
          </p:cNvPr>
          <p:cNvSpPr txBox="1"/>
          <p:nvPr/>
        </p:nvSpPr>
        <p:spPr bwMode="gray">
          <a:xfrm>
            <a:off x="8282865" y="4416507"/>
            <a:ext cx="196027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200" baseline="30000" dirty="0"/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6C63D-9967-707A-A890-4BF1C6C6FC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287" y="2856143"/>
            <a:ext cx="137160" cy="137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67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CC779-B84E-8157-14F1-BF29F296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DCB431CE-022A-4A03-1CA4-3E5FDCD1BB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2544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53E55A-E907-5FCD-761A-BCA25D0E44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" name="Rectangle 452">
            <a:extLst>
              <a:ext uri="{FF2B5EF4-FFF2-40B4-BE49-F238E27FC236}">
                <a16:creationId xmlns:a16="http://schemas.microsoft.com/office/drawing/2014/main" id="{5FF23BB8-8F17-6611-C91F-AB2A493E53AA}"/>
              </a:ext>
            </a:extLst>
          </p:cNvPr>
          <p:cNvSpPr/>
          <p:nvPr/>
        </p:nvSpPr>
        <p:spPr bwMode="gray">
          <a:xfrm>
            <a:off x="2605706" y="2302215"/>
            <a:ext cx="776914" cy="3656152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D8F451BA-25A0-4F01-5B48-83431615CA4D}"/>
              </a:ext>
            </a:extLst>
          </p:cNvPr>
          <p:cNvSpPr/>
          <p:nvPr/>
        </p:nvSpPr>
        <p:spPr bwMode="gray">
          <a:xfrm>
            <a:off x="4392357" y="4183325"/>
            <a:ext cx="1890327" cy="896533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77A42265-3C75-6936-9524-C4CDACCF1110}"/>
              </a:ext>
            </a:extLst>
          </p:cNvPr>
          <p:cNvSpPr/>
          <p:nvPr/>
        </p:nvSpPr>
        <p:spPr bwMode="gray">
          <a:xfrm>
            <a:off x="3467081" y="2305281"/>
            <a:ext cx="925276" cy="2769737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921C50EC-E41F-4FA8-31DF-0A1C6379F7A0}"/>
              </a:ext>
            </a:extLst>
          </p:cNvPr>
          <p:cNvCxnSpPr>
            <a:cxnSpLocks/>
          </p:cNvCxnSpPr>
          <p:nvPr/>
        </p:nvCxnSpPr>
        <p:spPr bwMode="gray">
          <a:xfrm>
            <a:off x="2529868" y="6041476"/>
            <a:ext cx="3927957" cy="0"/>
          </a:xfrm>
          <a:prstGeom prst="straightConnector1">
            <a:avLst/>
          </a:prstGeom>
          <a:ln w="9525" cap="flat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229F1065-1F39-59B1-0566-01075D6B82D5}"/>
              </a:ext>
            </a:extLst>
          </p:cNvPr>
          <p:cNvCxnSpPr>
            <a:cxnSpLocks/>
          </p:cNvCxnSpPr>
          <p:nvPr/>
        </p:nvCxnSpPr>
        <p:spPr bwMode="gray">
          <a:xfrm flipV="1">
            <a:off x="2529868" y="2142891"/>
            <a:ext cx="0" cy="3898585"/>
          </a:xfrm>
          <a:prstGeom prst="straightConnector1">
            <a:avLst/>
          </a:prstGeom>
          <a:ln w="9525" cap="flat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TextBox 396">
            <a:extLst>
              <a:ext uri="{FF2B5EF4-FFF2-40B4-BE49-F238E27FC236}">
                <a16:creationId xmlns:a16="http://schemas.microsoft.com/office/drawing/2014/main" id="{FA67CBA7-6B06-A414-84CE-EECD9E820893}"/>
              </a:ext>
            </a:extLst>
          </p:cNvPr>
          <p:cNvSpPr txBox="1"/>
          <p:nvPr/>
        </p:nvSpPr>
        <p:spPr bwMode="gray">
          <a:xfrm>
            <a:off x="2644112" y="6068773"/>
            <a:ext cx="3499335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en-US" sz="1200" dirty="0"/>
              <a:t>Economic feasibility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54670281-7CBD-3899-D3A5-E6DA44B1A5FB}"/>
              </a:ext>
            </a:extLst>
          </p:cNvPr>
          <p:cNvSpPr txBox="1"/>
          <p:nvPr/>
        </p:nvSpPr>
        <p:spPr bwMode="gray">
          <a:xfrm rot="16200000">
            <a:off x="1431402" y="4066433"/>
            <a:ext cx="1793066" cy="25729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indent="0" algn="ctr">
              <a:buNone/>
            </a:pPr>
            <a:r>
              <a:rPr lang="en-US" sz="1200" dirty="0"/>
              <a:t>Technology scalability</a:t>
            </a: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5644AD1B-1392-B1D8-D222-1CBD582D30DD}"/>
              </a:ext>
            </a:extLst>
          </p:cNvPr>
          <p:cNvSpPr/>
          <p:nvPr/>
        </p:nvSpPr>
        <p:spPr bwMode="gray">
          <a:xfrm>
            <a:off x="4482684" y="2305282"/>
            <a:ext cx="1800000" cy="18000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18B0CD08-D207-8575-AD3D-4DEF8B4B59C8}"/>
              </a:ext>
            </a:extLst>
          </p:cNvPr>
          <p:cNvSpPr/>
          <p:nvPr/>
        </p:nvSpPr>
        <p:spPr bwMode="gray">
          <a:xfrm>
            <a:off x="3382620" y="5173654"/>
            <a:ext cx="2913412" cy="784713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5B250-A344-C59F-C8E3-BB4093BC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True potential for green and blue H</a:t>
            </a:r>
            <a:r>
              <a:rPr lang="en-US" baseline="-25000" dirty="0"/>
              <a:t>2</a:t>
            </a:r>
            <a:r>
              <a:rPr lang="en-US" dirty="0"/>
              <a:t> determined by viability of use cases as well as economic feasibility</a:t>
            </a:r>
            <a:endParaRPr lang="en-US" dirty="0">
              <a:cs typeface="Arial"/>
            </a:endParaRP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8F316274-47E4-8A7D-9C56-F75DB379AB0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7D41F377-DEE1-AC50-BA2F-90372C3C52FF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Evaluation of selected H</a:t>
              </a:r>
              <a:r>
                <a:rPr lang="en-US" b="1" i="0" baseline="-2500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2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technology use cases</a:t>
              </a: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3D810A64-D8BB-546E-9216-D00E13A90F65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1CBA7D2A-A1EE-539B-73C7-6507D2774AD4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409251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IEA,</a:t>
            </a:r>
            <a:r>
              <a:rPr kumimoji="0" lang="en-US" sz="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"/>
              </a:rPr>
              <a:t>Net Zero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(2023);</a:t>
            </a:r>
            <a:r>
              <a:rPr kumimoji="0" lang="en-US" sz="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Liebreich &amp; Associates (with concept credit to Paul Martin),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The Clean Hydrogen Ladder </a:t>
            </a:r>
            <a:r>
              <a:rPr lang="en-US" sz="800" dirty="0">
                <a:solidFill>
                  <a:srgbClr val="000000"/>
                </a:solidFill>
              </a:rPr>
              <a:t>(2021); various industry sources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98C4D-37A9-6813-7627-95BAFF516582}"/>
              </a:ext>
            </a:extLst>
          </p:cNvPr>
          <p:cNvSpPr txBox="1"/>
          <p:nvPr/>
        </p:nvSpPr>
        <p:spPr bwMode="gray">
          <a:xfrm>
            <a:off x="9083676" y="1573284"/>
            <a:ext cx="2775179" cy="3554819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>
              <a:spcAft>
                <a:spcPts val="600"/>
              </a:spcAft>
              <a:buFontTx/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1050" dirty="0"/>
              <a:t>Beyond theoretical technological feasibility, </a:t>
            </a:r>
            <a:r>
              <a:rPr lang="en-US" altLang="ja-JP" sz="1050" b="1" dirty="0"/>
              <a:t>two main factors determine </a:t>
            </a:r>
            <a:r>
              <a:rPr lang="en-US" altLang="ja-JP" sz="1050" dirty="0"/>
              <a:t>whether blue and green H</a:t>
            </a:r>
            <a:r>
              <a:rPr lang="en-US" altLang="ja-JP" sz="1050" baseline="-25000" dirty="0"/>
              <a:t>2</a:t>
            </a:r>
            <a:r>
              <a:rPr lang="en-US" altLang="ja-JP" sz="1050" dirty="0"/>
              <a:t> are a </a:t>
            </a:r>
            <a:r>
              <a:rPr lang="en-US" altLang="ja-JP" sz="1050" b="1" dirty="0"/>
              <a:t>realistic decarbonization solution </a:t>
            </a:r>
            <a:r>
              <a:rPr lang="en-US" altLang="ja-JP" sz="1050" dirty="0"/>
              <a:t>for a specific use case</a:t>
            </a:r>
            <a:endParaRPr lang="en-US" altLang="ja-JP" sz="1050" b="1" dirty="0"/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850" b="1" dirty="0"/>
              <a:t>Technological scalability: </a:t>
            </a:r>
            <a:r>
              <a:rPr lang="en-US" altLang="ja-JP" sz="850" dirty="0"/>
              <a:t>Is the technology sufficiently mature, scalable and viable for commercial application?</a:t>
            </a:r>
            <a:endParaRPr lang="en-US" altLang="ja-JP" sz="850" b="1" dirty="0"/>
          </a:p>
          <a:p>
            <a:pPr lvl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850" b="1" dirty="0"/>
              <a:t>Economic feasibility: </a:t>
            </a:r>
            <a:r>
              <a:rPr lang="en-US" altLang="ja-JP" sz="850" dirty="0"/>
              <a:t>Is H</a:t>
            </a:r>
            <a:r>
              <a:rPr lang="en-US" altLang="ja-JP" sz="850" baseline="-25000" dirty="0"/>
              <a:t>2</a:t>
            </a:r>
            <a:r>
              <a:rPr lang="en-US" altLang="ja-JP" sz="850" dirty="0"/>
              <a:t> the best available decarbonization technology? Are there other technologies that are more (cost-) efficient? </a:t>
            </a:r>
          </a:p>
          <a:p>
            <a:pPr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ja-JP" sz="1050" dirty="0"/>
              <a:t>Evaluation among the two metrics shows how </a:t>
            </a:r>
            <a:r>
              <a:rPr lang="en-US" altLang="ja-JP" sz="1050" b="1" dirty="0"/>
              <a:t>use case viability is in many cases driven by economic feasibility; i.e., the availability of better or cheaper alternative technologies </a:t>
            </a:r>
            <a:r>
              <a:rPr lang="en-US" altLang="ja-JP" sz="1050" dirty="0"/>
              <a:t>(electric vehicles for cars, heat pumps for heating)</a:t>
            </a:r>
          </a:p>
        </p:txBody>
      </p: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3909E26F-22D2-42D9-30B3-5CC2C7FCCF50}"/>
              </a:ext>
            </a:extLst>
          </p:cNvPr>
          <p:cNvGrpSpPr/>
          <p:nvPr/>
        </p:nvGrpSpPr>
        <p:grpSpPr>
          <a:xfrm>
            <a:off x="6929502" y="1959086"/>
            <a:ext cx="1923986" cy="1040524"/>
            <a:chOff x="5005552" y="3823138"/>
            <a:chExt cx="1923986" cy="1040524"/>
          </a:xfrm>
        </p:grpSpPr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99A18EDF-8534-F4A2-8A81-037C8B4022A5}"/>
                </a:ext>
              </a:extLst>
            </p:cNvPr>
            <p:cNvSpPr/>
            <p:nvPr/>
          </p:nvSpPr>
          <p:spPr bwMode="gray">
            <a:xfrm>
              <a:off x="5005552" y="3823138"/>
              <a:ext cx="1923986" cy="104052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E357E2AB-3185-C1B9-A8E8-61395DC5E3C3}"/>
                </a:ext>
              </a:extLst>
            </p:cNvPr>
            <p:cNvSpPr txBox="1"/>
            <p:nvPr/>
          </p:nvSpPr>
          <p:spPr bwMode="gray">
            <a:xfrm>
              <a:off x="5336709" y="3902581"/>
              <a:ext cx="1592829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High application potential</a:t>
              </a:r>
            </a:p>
          </p:txBody>
        </p: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277DD9A3-6349-690D-1266-F677528C3522}"/>
                </a:ext>
              </a:extLst>
            </p:cNvPr>
            <p:cNvSpPr txBox="1"/>
            <p:nvPr/>
          </p:nvSpPr>
          <p:spPr bwMode="gray">
            <a:xfrm>
              <a:off x="5336709" y="4215554"/>
              <a:ext cx="1592829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Mid application potential</a:t>
              </a:r>
            </a:p>
          </p:txBody>
        </p: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6991551E-FE9F-8612-E672-B10C4536AB08}"/>
                </a:ext>
              </a:extLst>
            </p:cNvPr>
            <p:cNvSpPr txBox="1"/>
            <p:nvPr/>
          </p:nvSpPr>
          <p:spPr bwMode="gray">
            <a:xfrm>
              <a:off x="5336709" y="4528526"/>
              <a:ext cx="1592829" cy="22659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indent="0">
                <a:buNone/>
              </a:pPr>
              <a:r>
                <a:rPr lang="en-US" sz="1000" dirty="0"/>
                <a:t>Low application potential</a:t>
              </a: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3512BBAA-0668-091E-218D-69D2842B7513}"/>
                </a:ext>
              </a:extLst>
            </p:cNvPr>
            <p:cNvSpPr/>
            <p:nvPr/>
          </p:nvSpPr>
          <p:spPr bwMode="gray">
            <a:xfrm>
              <a:off x="5101794" y="3926472"/>
              <a:ext cx="202700" cy="202700"/>
            </a:xfrm>
            <a:prstGeom prst="rect">
              <a:avLst/>
            </a:prstGeom>
            <a:solidFill>
              <a:srgbClr val="09A94C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A4FA0FE7-D657-0E06-1B91-8EC1BFB136A5}"/>
                </a:ext>
              </a:extLst>
            </p:cNvPr>
            <p:cNvSpPr/>
            <p:nvPr/>
          </p:nvSpPr>
          <p:spPr bwMode="gray">
            <a:xfrm>
              <a:off x="5101794" y="4223052"/>
              <a:ext cx="202700" cy="2027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DF6A4506-F90A-55DA-398F-A46AE3D7B03C}"/>
                </a:ext>
              </a:extLst>
            </p:cNvPr>
            <p:cNvSpPr/>
            <p:nvPr/>
          </p:nvSpPr>
          <p:spPr bwMode="gray">
            <a:xfrm>
              <a:off x="5101794" y="4535881"/>
              <a:ext cx="202700" cy="2027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43" name="TextBox 442">
            <a:extLst>
              <a:ext uri="{FF2B5EF4-FFF2-40B4-BE49-F238E27FC236}">
                <a16:creationId xmlns:a16="http://schemas.microsoft.com/office/drawing/2014/main" id="{9E263D06-73D4-BFC6-9965-1AE26E6B392A}"/>
              </a:ext>
            </a:extLst>
          </p:cNvPr>
          <p:cNvSpPr txBox="1"/>
          <p:nvPr/>
        </p:nvSpPr>
        <p:spPr bwMode="gray">
          <a:xfrm>
            <a:off x="5809418" y="3826532"/>
            <a:ext cx="48308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Steel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973F0C6B-C2D9-7D15-7D45-2484EC9089C4}"/>
              </a:ext>
            </a:extLst>
          </p:cNvPr>
          <p:cNvSpPr txBox="1"/>
          <p:nvPr/>
        </p:nvSpPr>
        <p:spPr bwMode="gray">
          <a:xfrm>
            <a:off x="5178472" y="2334225"/>
            <a:ext cx="739415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Fertilizer</a:t>
            </a: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272CFE4F-691B-2DB6-B8B4-E602C5C984AC}"/>
              </a:ext>
            </a:extLst>
          </p:cNvPr>
          <p:cNvSpPr txBox="1"/>
          <p:nvPr/>
        </p:nvSpPr>
        <p:spPr bwMode="gray">
          <a:xfrm>
            <a:off x="4490492" y="3024988"/>
            <a:ext cx="984938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Long-duration grid balancing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2F0F45EC-805E-437C-F2DB-B654F1478586}"/>
              </a:ext>
            </a:extLst>
          </p:cNvPr>
          <p:cNvSpPr txBox="1"/>
          <p:nvPr/>
        </p:nvSpPr>
        <p:spPr bwMode="gray">
          <a:xfrm>
            <a:off x="3750746" y="2812516"/>
            <a:ext cx="691625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Regional trucks</a:t>
            </a:r>
          </a:p>
        </p:txBody>
      </p:sp>
      <p:sp>
        <p:nvSpPr>
          <p:cNvPr id="447" name="Rectangular Callout 446">
            <a:extLst>
              <a:ext uri="{FF2B5EF4-FFF2-40B4-BE49-F238E27FC236}">
                <a16:creationId xmlns:a16="http://schemas.microsoft.com/office/drawing/2014/main" id="{6A4C7B49-CF8F-9F98-4595-981925FDDE1B}"/>
              </a:ext>
            </a:extLst>
          </p:cNvPr>
          <p:cNvSpPr/>
          <p:nvPr/>
        </p:nvSpPr>
        <p:spPr bwMode="gray">
          <a:xfrm>
            <a:off x="357189" y="2226475"/>
            <a:ext cx="1658750" cy="699551"/>
          </a:xfrm>
          <a:prstGeom prst="wedgeRectCallout">
            <a:avLst>
              <a:gd name="adj1" fmla="val 150080"/>
              <a:gd name="adj2" fmla="val 55626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711200">
              <a:buNone/>
            </a:pPr>
            <a:r>
              <a:rPr lang="en-US" sz="900" b="1" dirty="0">
                <a:solidFill>
                  <a:schemeClr val="bg1"/>
                </a:solidFill>
                <a:latin typeface="Arial"/>
              </a:rPr>
              <a:t>Commercially scalable; </a:t>
            </a:r>
            <a:r>
              <a:rPr lang="en-US" sz="900" dirty="0">
                <a:solidFill>
                  <a:schemeClr val="bg1"/>
                </a:solidFill>
                <a:latin typeface="Arial"/>
              </a:rPr>
              <a:t>economic feasibility dependent on weight and distance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4A97BA39-80AA-ABCD-11F1-D79D19D54C96}"/>
              </a:ext>
            </a:extLst>
          </p:cNvPr>
          <p:cNvSpPr txBox="1"/>
          <p:nvPr/>
        </p:nvSpPr>
        <p:spPr bwMode="gray">
          <a:xfrm>
            <a:off x="2902550" y="4781646"/>
            <a:ext cx="984938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Short-duration grid balancing</a:t>
            </a:r>
          </a:p>
        </p:txBody>
      </p:sp>
      <p:sp>
        <p:nvSpPr>
          <p:cNvPr id="450" name="Rectangular Callout 449">
            <a:extLst>
              <a:ext uri="{FF2B5EF4-FFF2-40B4-BE49-F238E27FC236}">
                <a16:creationId xmlns:a16="http://schemas.microsoft.com/office/drawing/2014/main" id="{BE51CE56-56DD-63B6-68C1-93BC5CD81020}"/>
              </a:ext>
            </a:extLst>
          </p:cNvPr>
          <p:cNvSpPr/>
          <p:nvPr/>
        </p:nvSpPr>
        <p:spPr bwMode="gray">
          <a:xfrm>
            <a:off x="6802164" y="3627151"/>
            <a:ext cx="1827280" cy="561052"/>
          </a:xfrm>
          <a:prstGeom prst="wedgeRectCallout">
            <a:avLst>
              <a:gd name="adj1" fmla="val -82281"/>
              <a:gd name="adj2" fmla="val 444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711200">
              <a:buNone/>
            </a:pPr>
            <a:r>
              <a:rPr lang="en-US" sz="900" dirty="0">
                <a:solidFill>
                  <a:schemeClr val="bg1"/>
                </a:solidFill>
                <a:latin typeface="Arial"/>
              </a:rPr>
              <a:t>Currently moving from pilot stage </a:t>
            </a:r>
            <a:r>
              <a:rPr lang="en-US" sz="900" b="1" dirty="0">
                <a:solidFill>
                  <a:schemeClr val="bg1"/>
                </a:solidFill>
                <a:latin typeface="Arial"/>
              </a:rPr>
              <a:t>to first large-scale commercial demonstration plants</a:t>
            </a:r>
            <a:endParaRPr lang="en-US" sz="9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B7B7DE06-1F6D-05E1-3871-85ED10FFC1B6}"/>
              </a:ext>
            </a:extLst>
          </p:cNvPr>
          <p:cNvSpPr txBox="1"/>
          <p:nvPr/>
        </p:nvSpPr>
        <p:spPr bwMode="gray">
          <a:xfrm>
            <a:off x="2738932" y="3680052"/>
            <a:ext cx="733879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Domestic heating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90E68D56-4B1E-A9C0-AAB7-EC73A932279C}"/>
              </a:ext>
            </a:extLst>
          </p:cNvPr>
          <p:cNvSpPr txBox="1"/>
          <p:nvPr/>
        </p:nvSpPr>
        <p:spPr bwMode="gray">
          <a:xfrm>
            <a:off x="5684021" y="3087760"/>
            <a:ext cx="733879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Shipping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A56ADAD7-4306-F92C-A9FB-DF2FFFA2550C}"/>
              </a:ext>
            </a:extLst>
          </p:cNvPr>
          <p:cNvSpPr txBox="1"/>
          <p:nvPr/>
        </p:nvSpPr>
        <p:spPr bwMode="gray">
          <a:xfrm>
            <a:off x="3521716" y="3662081"/>
            <a:ext cx="870641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Metro trains and buses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3BD0387E-DBCD-A55D-3294-800105B2A0EC}"/>
              </a:ext>
            </a:extLst>
          </p:cNvPr>
          <p:cNvSpPr txBox="1"/>
          <p:nvPr/>
        </p:nvSpPr>
        <p:spPr bwMode="gray">
          <a:xfrm>
            <a:off x="2886186" y="3332915"/>
            <a:ext cx="48308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Cars</a:t>
            </a:r>
          </a:p>
        </p:txBody>
      </p:sp>
      <p:sp>
        <p:nvSpPr>
          <p:cNvPr id="458" name="Rectangular Callout 457">
            <a:extLst>
              <a:ext uri="{FF2B5EF4-FFF2-40B4-BE49-F238E27FC236}">
                <a16:creationId xmlns:a16="http://schemas.microsoft.com/office/drawing/2014/main" id="{4F466505-416B-121D-B7BF-9BD24623D01A}"/>
              </a:ext>
            </a:extLst>
          </p:cNvPr>
          <p:cNvSpPr/>
          <p:nvPr/>
        </p:nvSpPr>
        <p:spPr bwMode="gray">
          <a:xfrm>
            <a:off x="381341" y="5034657"/>
            <a:ext cx="1744291" cy="1115050"/>
          </a:xfrm>
          <a:prstGeom prst="wedgeRectCallout">
            <a:avLst>
              <a:gd name="adj1" fmla="val 90577"/>
              <a:gd name="adj2" fmla="val -47246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711200">
              <a:buNone/>
            </a:pPr>
            <a:r>
              <a:rPr lang="en-US" sz="900" b="1" dirty="0">
                <a:solidFill>
                  <a:schemeClr val="bg1"/>
                </a:solidFill>
                <a:latin typeface="Arial"/>
              </a:rPr>
              <a:t>Scalability more difficult than for long-duration storage </a:t>
            </a:r>
            <a:r>
              <a:rPr lang="en-US" sz="900" dirty="0">
                <a:solidFill>
                  <a:schemeClr val="bg1"/>
                </a:solidFill>
                <a:latin typeface="Arial"/>
              </a:rPr>
              <a:t>as short-duration more distributed, resulting in higher infrastructure needs; lithium-ion batteries more cost-competitive for short-term storage.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DEE9EBE6-9C9A-26F6-FD45-6E49A052B4A4}"/>
              </a:ext>
            </a:extLst>
          </p:cNvPr>
          <p:cNvSpPr txBox="1"/>
          <p:nvPr/>
        </p:nvSpPr>
        <p:spPr bwMode="gray">
          <a:xfrm>
            <a:off x="5564622" y="4454791"/>
            <a:ext cx="706529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Aviation (jet fuel)</a:t>
            </a:r>
          </a:p>
        </p:txBody>
      </p:sp>
      <p:sp>
        <p:nvSpPr>
          <p:cNvPr id="460" name="Rectangular Callout 459">
            <a:extLst>
              <a:ext uri="{FF2B5EF4-FFF2-40B4-BE49-F238E27FC236}">
                <a16:creationId xmlns:a16="http://schemas.microsoft.com/office/drawing/2014/main" id="{6AEFE3BD-EB95-78BE-2513-160A1C2732D7}"/>
              </a:ext>
            </a:extLst>
          </p:cNvPr>
          <p:cNvSpPr/>
          <p:nvPr/>
        </p:nvSpPr>
        <p:spPr bwMode="gray">
          <a:xfrm>
            <a:off x="6802164" y="5102561"/>
            <a:ext cx="1817910" cy="699551"/>
          </a:xfrm>
          <a:prstGeom prst="wedgeRectCallout">
            <a:avLst>
              <a:gd name="adj1" fmla="val -84547"/>
              <a:gd name="adj2" fmla="val -102766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711200">
              <a:buNone/>
            </a:pPr>
            <a:r>
              <a:rPr lang="en-US" sz="900" b="1" dirty="0">
                <a:solidFill>
                  <a:schemeClr val="bg1"/>
                </a:solidFill>
                <a:latin typeface="Arial"/>
              </a:rPr>
              <a:t>Not yet at a commercially viable production level; </a:t>
            </a:r>
            <a:r>
              <a:rPr lang="en-US" sz="900" dirty="0">
                <a:solidFill>
                  <a:schemeClr val="bg1"/>
                </a:solidFill>
                <a:latin typeface="Arial"/>
              </a:rPr>
              <a:t>few alternative options for aviation decarbonization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98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412B5-28C3-773A-4168-72463D6F6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F0C8289-2046-E19A-05AC-F0C0915C21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694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592" imgH="591" progId="TCLayout.ActiveDocument.1">
                  <p:embed/>
                </p:oleObj>
              </mc:Choice>
              <mc:Fallback>
                <p:oleObj name="think-cell Slide" r:id="rId28" imgW="592" imgH="59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0C8289-2046-E19A-05AC-F0C0915C21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BA6B78FE-C784-9653-4192-6E44773B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Potential of H</a:t>
            </a:r>
            <a:r>
              <a:rPr lang="en-US" baseline="-25000" dirty="0">
                <a:solidFill>
                  <a:srgbClr val="000000"/>
                </a:solidFill>
                <a:latin typeface="Arial"/>
                <a:cs typeface="Arial"/>
              </a:rPr>
              <a:t>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 technologically viable sectors requires political support to become economically competitive</a:t>
            </a:r>
            <a:br>
              <a:rPr lang="en-US" sz="2800" dirty="0"/>
            </a:br>
            <a:endParaRPr lang="en-US" baseline="-25000" dirty="0"/>
          </a:p>
        </p:txBody>
      </p:sp>
      <p:sp>
        <p:nvSpPr>
          <p:cNvPr id="10" name="btfpNotesBox801066">
            <a:extLst>
              <a:ext uri="{FF2B5EF4-FFF2-40B4-BE49-F238E27FC236}">
                <a16:creationId xmlns:a16="http://schemas.microsoft.com/office/drawing/2014/main" id="{9F6F0F22-F857-AC22-B5A5-38621899DDFC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342882"/>
            <a:ext cx="91440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Sources: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Roland Berger,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Green Hydrogen Report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(2023); BNEF,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Green Hydrogen to undercut grey sibling by end of decade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(2023); Cullenward and Wagner, 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The Washington Post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Friedrich Sayn-Wittgenstein, Ellie Valencia, Nadine Palmowski, Hyae Ryung Kim, and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Gernot Wagner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December 2024)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3B5811D-371F-E803-74D4-303C9731C43B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07690143"/>
              </p:ext>
            </p:extLst>
          </p:nvPr>
        </p:nvGraphicFramePr>
        <p:xfrm>
          <a:off x="357188" y="2246313"/>
          <a:ext cx="6046787" cy="320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sp>
        <p:nvSpPr>
          <p:cNvPr id="180" name="Text Placeholder 10">
            <a:extLst>
              <a:ext uri="{FF2B5EF4-FFF2-40B4-BE49-F238E27FC236}">
                <a16:creationId xmlns:a16="http://schemas.microsoft.com/office/drawing/2014/main" id="{CE52436A-F602-E8E1-9711-8F951638C18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354013" y="500221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5B01421-4CB9-44F4-BA15-B0DC1B7E1338}" type="datetime'''''''0'''''''''''''''''',''''''''''0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0,0</a:t>
            </a:fld>
            <a:endParaRPr lang="en-US" sz="1000" dirty="0"/>
          </a:p>
        </p:txBody>
      </p:sp>
      <p:sp>
        <p:nvSpPr>
          <p:cNvPr id="175" name="Text Placeholder 10">
            <a:extLst>
              <a:ext uri="{FF2B5EF4-FFF2-40B4-BE49-F238E27FC236}">
                <a16:creationId xmlns:a16="http://schemas.microsoft.com/office/drawing/2014/main" id="{053065B6-A238-A10E-3A48-1F4FDA71052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354013" y="472757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9FDBB8A-BE18-45D5-B9C3-A7E5E62C1F74}" type="datetime'''''''''''''''''0,''''''''''5''''''''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0,5</a:t>
            </a:fld>
            <a:endParaRPr lang="en-US" sz="1000" dirty="0"/>
          </a:p>
        </p:txBody>
      </p:sp>
      <p:sp>
        <p:nvSpPr>
          <p:cNvPr id="176" name="Text Placeholder 10">
            <a:extLst>
              <a:ext uri="{FF2B5EF4-FFF2-40B4-BE49-F238E27FC236}">
                <a16:creationId xmlns:a16="http://schemas.microsoft.com/office/drawing/2014/main" id="{2FCF0305-4CAE-CE6A-DF87-87A1D80C96F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354013" y="4452938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7844D80-65C7-44A7-AB5B-11B1E0AA62C2}" type="datetime'''1'''''''''',''''''''''0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1,0</a:t>
            </a:fld>
            <a:endParaRPr lang="en-US" sz="1000" dirty="0"/>
          </a:p>
        </p:txBody>
      </p:sp>
      <p:sp>
        <p:nvSpPr>
          <p:cNvPr id="177" name="Text Placeholder 10">
            <a:extLst>
              <a:ext uri="{FF2B5EF4-FFF2-40B4-BE49-F238E27FC236}">
                <a16:creationId xmlns:a16="http://schemas.microsoft.com/office/drawing/2014/main" id="{F0044C8A-35C1-0F59-401B-B16611353B1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354013" y="417671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01BDDC8-4635-4118-AE3A-3E42C61882F0}" type="datetime'''''1'''''',''''''''''''''''''''''5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1,5</a:t>
            </a:fld>
            <a:endParaRPr lang="en-US" sz="1000" dirty="0"/>
          </a:p>
        </p:txBody>
      </p:sp>
      <p:sp>
        <p:nvSpPr>
          <p:cNvPr id="178" name="Text Placeholder 10">
            <a:extLst>
              <a:ext uri="{FF2B5EF4-FFF2-40B4-BE49-F238E27FC236}">
                <a16:creationId xmlns:a16="http://schemas.microsoft.com/office/drawing/2014/main" id="{20A1770E-6F99-4DCA-B3D2-0E70E228903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354013" y="390207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C156118-0A42-404A-BD89-A48D7D6D0C78}" type="datetime'''''''''''2,''''''''''''''''''''''''''0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2,0</a:t>
            </a:fld>
            <a:endParaRPr lang="en-US" sz="1000" dirty="0"/>
          </a:p>
        </p:txBody>
      </p:sp>
      <p:sp>
        <p:nvSpPr>
          <p:cNvPr id="179" name="Text Placeholder 10">
            <a:extLst>
              <a:ext uri="{FF2B5EF4-FFF2-40B4-BE49-F238E27FC236}">
                <a16:creationId xmlns:a16="http://schemas.microsoft.com/office/drawing/2014/main" id="{E4F61E61-C08A-1F72-DBF8-718C2F8F9856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354013" y="3627438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DC23CE5-B89C-428A-A3B0-4ED3F070DAF3}" type="datetime'''''''''''''''2'''''',''''5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2,5</a:t>
            </a:fld>
            <a:endParaRPr lang="en-US" sz="1000" dirty="0"/>
          </a:p>
        </p:txBody>
      </p:sp>
      <p:sp>
        <p:nvSpPr>
          <p:cNvPr id="185" name="Text Placeholder 10">
            <a:extLst>
              <a:ext uri="{FF2B5EF4-FFF2-40B4-BE49-F238E27FC236}">
                <a16:creationId xmlns:a16="http://schemas.microsoft.com/office/drawing/2014/main" id="{09486A10-766C-8F49-57C3-A439136903AE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354013" y="3352800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A676FC6-798D-4825-B465-BCC545CBF1F4}" type="datetime'''''3'''''''''''''''''',''0''''''''''''''''''''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3,0</a:t>
            </a:fld>
            <a:endParaRPr lang="en-US" sz="1000" dirty="0"/>
          </a:p>
        </p:txBody>
      </p:sp>
      <p:sp>
        <p:nvSpPr>
          <p:cNvPr id="181" name="Text Placeholder 10">
            <a:extLst>
              <a:ext uri="{FF2B5EF4-FFF2-40B4-BE49-F238E27FC236}">
                <a16:creationId xmlns:a16="http://schemas.microsoft.com/office/drawing/2014/main" id="{5CB38BF8-06E8-0BED-0A71-DF825C68F306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354013" y="307816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7EB6030-9209-4A35-B5F0-315C191C8F68}" type="datetime'''''''''''''''''''''''''''''''3'''''''',''''5''''''''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3,5</a:t>
            </a:fld>
            <a:endParaRPr lang="en-US" sz="1000" dirty="0"/>
          </a:p>
        </p:txBody>
      </p:sp>
      <p:sp>
        <p:nvSpPr>
          <p:cNvPr id="182" name="Text Placeholder 10">
            <a:extLst>
              <a:ext uri="{FF2B5EF4-FFF2-40B4-BE49-F238E27FC236}">
                <a16:creationId xmlns:a16="http://schemas.microsoft.com/office/drawing/2014/main" id="{276F8769-FDBE-8F88-3A0E-D22AD9827C1E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354013" y="2801938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FF356B2-88D4-49F4-A3EB-60E15ACF72AA}" type="datetime'''''''''''''''''''''''''''''''''''''4,''''''''''0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4,0</a:t>
            </a:fld>
            <a:endParaRPr lang="en-US" sz="1000" dirty="0"/>
          </a:p>
        </p:txBody>
      </p:sp>
      <p:sp>
        <p:nvSpPr>
          <p:cNvPr id="183" name="Text Placeholder 10">
            <a:extLst>
              <a:ext uri="{FF2B5EF4-FFF2-40B4-BE49-F238E27FC236}">
                <a16:creationId xmlns:a16="http://schemas.microsoft.com/office/drawing/2014/main" id="{867BA1AB-0F4D-6540-8D97-30C441018D88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354013" y="2527300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C504C3D-298B-4B49-B425-ABA83828ACAB}" type="datetime'''''''''''''4'',''''''''''''''''''''''''''''''5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4,5</a:t>
            </a:fld>
            <a:endParaRPr lang="en-US" sz="1000" dirty="0"/>
          </a:p>
        </p:txBody>
      </p:sp>
      <p:sp>
        <p:nvSpPr>
          <p:cNvPr id="184" name="Text Placeholder 10">
            <a:extLst>
              <a:ext uri="{FF2B5EF4-FFF2-40B4-BE49-F238E27FC236}">
                <a16:creationId xmlns:a16="http://schemas.microsoft.com/office/drawing/2014/main" id="{0B17F552-6690-EE23-B857-8CBE0B97BCBE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354013" y="225266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25D1BE8-90BB-4CC6-81AF-839A86A67659}" type="datetime'5'''''''''''''''''''''''''''''''',''''''''''''''''''''0'''''">
              <a:rPr lang="en-US" altLang="en-US" sz="10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5,0</a:t>
            </a:fld>
            <a:endParaRPr lang="en-US" sz="1000" dirty="0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DED8ED86-C687-7079-1F93-DB84FBCAB63E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657225" y="5360988"/>
            <a:ext cx="4467225" cy="863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62186B29-3425-E505-0207-3997247F892A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>
            <a:off x="717550" y="5483225"/>
            <a:ext cx="160338" cy="0"/>
          </a:xfrm>
          <a:prstGeom prst="line">
            <a:avLst/>
          </a:prstGeom>
          <a:ln w="19050" cap="rnd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16E38E8A-C08E-F8A7-B830-EADA0F77520D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>
            <a:off x="717550" y="5686425"/>
            <a:ext cx="160338" cy="0"/>
          </a:xfrm>
          <a:prstGeom prst="line">
            <a:avLst/>
          </a:prstGeom>
          <a:ln w="19050" cap="rnd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678D3799-D91A-A077-6F5E-8B845DE316B5}"/>
              </a:ext>
            </a:extLst>
          </p:cNvPr>
          <p:cNvCxnSpPr/>
          <p:nvPr>
            <p:custDataLst>
              <p:tags r:id="rId19"/>
            </p:custDataLst>
          </p:nvPr>
        </p:nvCxnSpPr>
        <p:spPr bwMode="gray">
          <a:xfrm>
            <a:off x="717550" y="5889625"/>
            <a:ext cx="160338" cy="0"/>
          </a:xfrm>
          <a:prstGeom prst="line">
            <a:avLst/>
          </a:prstGeom>
          <a:ln w="19050" cap="rnd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7D2EA5-6565-6709-7D8C-B5385A6C5AED}"/>
              </a:ext>
            </a:extLst>
          </p:cNvPr>
          <p:cNvCxnSpPr/>
          <p:nvPr>
            <p:custDataLst>
              <p:tags r:id="rId20"/>
            </p:custDataLst>
          </p:nvPr>
        </p:nvCxnSpPr>
        <p:spPr bwMode="gray">
          <a:xfrm>
            <a:off x="717550" y="6092825"/>
            <a:ext cx="160338" cy="0"/>
          </a:xfrm>
          <a:prstGeom prst="line">
            <a:avLst/>
          </a:prstGeom>
          <a:ln w="19050" cap="rnd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Text Placeholder 10">
            <a:extLst>
              <a:ext uri="{FF2B5EF4-FFF2-40B4-BE49-F238E27FC236}">
                <a16:creationId xmlns:a16="http://schemas.microsoft.com/office/drawing/2014/main" id="{3A507EBA-DC8C-2F21-DBAF-EB9CE95ACAB7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auto">
          <a:xfrm>
            <a:off x="938213" y="5411788"/>
            <a:ext cx="28511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C8C5DFC-38E0-4C40-B429-9A5B154F0F8C}" type="datetime'LCOH'' ''(unsu''bsi''dized, status quo renew''ab''les price)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LCOH (unsubsidized, status quo renewables price)</a:t>
            </a:fld>
            <a:endParaRPr lang="en-US" sz="1000" dirty="0"/>
          </a:p>
        </p:txBody>
      </p:sp>
      <p:sp>
        <p:nvSpPr>
          <p:cNvPr id="191" name="Text Placeholder 10">
            <a:extLst>
              <a:ext uri="{FF2B5EF4-FFF2-40B4-BE49-F238E27FC236}">
                <a16:creationId xmlns:a16="http://schemas.microsoft.com/office/drawing/2014/main" id="{73950125-EAEA-D538-164C-D845657EE9E2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auto">
          <a:xfrm>
            <a:off x="938213" y="5614988"/>
            <a:ext cx="41354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22C259B-DAE5-46CE-9E02-4577DC9EEE97}" type="thinkcell&lt;?xml version=&quot;1.0&quot; encoding=&quot;UTF-16&quot; standalone=&quot;yes&quot;?&gt;&lt;root reqver=&quot;28224&quot;&gt;&lt;version val=&quot;35612&quot;/&gt;&lt;PersistentType&gt;&lt;m_guid val=&quot;32b65387-6f6e-471b-8492-11c2068716de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en-US" altLang="en-US" sz="1000" smtClean="0"/>
              <a:pPr/>
              <a:t>LCOH (unsubsidized, post-IRA renewables price, blue hydrogen pathway)</a:t>
            </a:fld>
            <a:endParaRPr lang="en-US" sz="1000" dirty="0"/>
          </a:p>
        </p:txBody>
      </p:sp>
      <p:sp>
        <p:nvSpPr>
          <p:cNvPr id="189" name="Text Placeholder 10">
            <a:extLst>
              <a:ext uri="{FF2B5EF4-FFF2-40B4-BE49-F238E27FC236}">
                <a16:creationId xmlns:a16="http://schemas.microsoft.com/office/drawing/2014/main" id="{EE85565E-B57B-D412-7D4F-868C631CC140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auto">
          <a:xfrm>
            <a:off x="938213" y="5818188"/>
            <a:ext cx="25892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F8C7907-661D-4FE8-A7FF-E15E088EC76E}" type="datetime'S''''ub''''si''dized H2 cost (green h''ydro''gen pa''thway)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Subsidized H2 cost (green hydrogen pathway)</a:t>
            </a:fld>
            <a:endParaRPr lang="en-US" sz="10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B658242-EC2A-D5CE-D0B5-7A6069784709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auto">
          <a:xfrm>
            <a:off x="938212" y="6021388"/>
            <a:ext cx="289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BD1BCCA-0975-453F-A7BF-818125AFBF95}" type="datetime'Average US gr''ey hydrogen pr''oductio''n cost in ''''2023 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Average US grey hydrogen production cost in 2023 </a:t>
            </a:fld>
            <a:endParaRPr lang="en-US" sz="1000" dirty="0"/>
          </a:p>
        </p:txBody>
      </p:sp>
      <p:sp>
        <p:nvSpPr>
          <p:cNvPr id="246" name="Rectangular Callout 245">
            <a:extLst>
              <a:ext uri="{FF2B5EF4-FFF2-40B4-BE49-F238E27FC236}">
                <a16:creationId xmlns:a16="http://schemas.microsoft.com/office/drawing/2014/main" id="{025C3E77-F963-4A29-A264-5990B1481A40}"/>
              </a:ext>
            </a:extLst>
          </p:cNvPr>
          <p:cNvSpPr/>
          <p:nvPr/>
        </p:nvSpPr>
        <p:spPr bwMode="gray">
          <a:xfrm>
            <a:off x="3207195" y="1920051"/>
            <a:ext cx="2174635" cy="561052"/>
          </a:xfrm>
          <a:prstGeom prst="wedgeRectCallout">
            <a:avLst>
              <a:gd name="adj1" fmla="val -63224"/>
              <a:gd name="adj2" fmla="val 3861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711200">
              <a:buNone/>
            </a:pPr>
            <a:r>
              <a:rPr lang="en-US" sz="900" dirty="0">
                <a:solidFill>
                  <a:schemeClr val="bg1"/>
                </a:solidFill>
                <a:latin typeface="Arial"/>
              </a:rPr>
              <a:t>Green hydrogen benefits from cheaper renewable electricity under the US Inflation Reduction Act (IRA)</a:t>
            </a:r>
          </a:p>
        </p:txBody>
      </p:sp>
      <p:sp>
        <p:nvSpPr>
          <p:cNvPr id="248" name="Rectangular Callout 247">
            <a:extLst>
              <a:ext uri="{FF2B5EF4-FFF2-40B4-BE49-F238E27FC236}">
                <a16:creationId xmlns:a16="http://schemas.microsoft.com/office/drawing/2014/main" id="{11F9E5BB-A72A-5771-E2D1-9FF0EC3D8CE0}"/>
              </a:ext>
            </a:extLst>
          </p:cNvPr>
          <p:cNvSpPr/>
          <p:nvPr/>
        </p:nvSpPr>
        <p:spPr bwMode="gray">
          <a:xfrm>
            <a:off x="3030967" y="3439384"/>
            <a:ext cx="1817694" cy="422553"/>
          </a:xfrm>
          <a:prstGeom prst="wedgeRectCallout">
            <a:avLst>
              <a:gd name="adj1" fmla="val -64762"/>
              <a:gd name="adj2" fmla="val -3995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 defTabSz="711200">
              <a:buNone/>
            </a:pPr>
            <a:r>
              <a:rPr lang="en-US" sz="900" dirty="0">
                <a:solidFill>
                  <a:schemeClr val="bg1"/>
                </a:solidFill>
                <a:latin typeface="Arial"/>
              </a:rPr>
              <a:t>Impact from 45V clean hydrogen production credit</a:t>
            </a:r>
          </a:p>
        </p:txBody>
      </p: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D9948BBB-0011-D4C6-37B2-20079267C13B}"/>
              </a:ext>
            </a:extLst>
          </p:cNvPr>
          <p:cNvCxnSpPr>
            <a:cxnSpLocks/>
          </p:cNvCxnSpPr>
          <p:nvPr/>
        </p:nvCxnSpPr>
        <p:spPr bwMode="gray">
          <a:xfrm>
            <a:off x="2555687" y="2465833"/>
            <a:ext cx="0" cy="439738"/>
          </a:xfrm>
          <a:prstGeom prst="straightConnector1">
            <a:avLst/>
          </a:prstGeom>
          <a:ln w="9525" cap="flat">
            <a:solidFill>
              <a:schemeClr val="bg2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A8A8FC76-79F6-0C08-09A0-2B8AF3DA53A5}"/>
              </a:ext>
            </a:extLst>
          </p:cNvPr>
          <p:cNvCxnSpPr>
            <a:cxnSpLocks/>
          </p:cNvCxnSpPr>
          <p:nvPr/>
        </p:nvCxnSpPr>
        <p:spPr bwMode="gray">
          <a:xfrm>
            <a:off x="2555687" y="3010532"/>
            <a:ext cx="0" cy="969776"/>
          </a:xfrm>
          <a:prstGeom prst="straightConnector1">
            <a:avLst/>
          </a:prstGeom>
          <a:ln w="9525" cap="flat">
            <a:solidFill>
              <a:schemeClr val="bg2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btfpBulletedList826938">
            <a:extLst>
              <a:ext uri="{FF2B5EF4-FFF2-40B4-BE49-F238E27FC236}">
                <a16:creationId xmlns:a16="http://schemas.microsoft.com/office/drawing/2014/main" id="{BE8958C3-5E48-CA36-2D62-8D83ACCA2C51}"/>
              </a:ext>
            </a:extLst>
          </p:cNvPr>
          <p:cNvSpPr txBox="1"/>
          <p:nvPr>
            <p:custDataLst>
              <p:tags r:id="rId25"/>
            </p:custDataLst>
          </p:nvPr>
        </p:nvSpPr>
        <p:spPr bwMode="gray">
          <a:xfrm>
            <a:off x="6772799" y="1977763"/>
            <a:ext cx="4649530" cy="2573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sz="1200" b="1" dirty="0">
                <a:solidFill>
                  <a:schemeClr val="bg1"/>
                </a:solidFill>
                <a:cs typeface="Arial"/>
              </a:rPr>
              <a:t>Three requirements for H</a:t>
            </a:r>
            <a:r>
              <a:rPr lang="en-US" sz="1200" b="1" baseline="-25000" dirty="0">
                <a:solidFill>
                  <a:schemeClr val="bg1"/>
                </a:solidFill>
                <a:cs typeface="Arial"/>
              </a:rPr>
              <a:t>2</a:t>
            </a:r>
            <a:r>
              <a:rPr lang="en-US" sz="1200" b="1" dirty="0">
                <a:solidFill>
                  <a:schemeClr val="bg1"/>
                </a:solidFill>
                <a:cs typeface="Arial"/>
              </a:rPr>
              <a:t> to be green 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CCBE2F64-7E83-A7ED-4EA9-A2B7163EAB78}"/>
              </a:ext>
            </a:extLst>
          </p:cNvPr>
          <p:cNvSpPr/>
          <p:nvPr/>
        </p:nvSpPr>
        <p:spPr bwMode="gray">
          <a:xfrm>
            <a:off x="6772799" y="2297556"/>
            <a:ext cx="1429107" cy="25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chemeClr val="tx1"/>
                </a:solidFill>
              </a:rPr>
              <a:t>Additionality</a:t>
            </a: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2F867834-7646-E162-DA39-9F888493F908}"/>
              </a:ext>
            </a:extLst>
          </p:cNvPr>
          <p:cNvSpPr/>
          <p:nvPr/>
        </p:nvSpPr>
        <p:spPr bwMode="gray">
          <a:xfrm>
            <a:off x="8383011" y="2297556"/>
            <a:ext cx="1429106" cy="25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chemeClr val="tx1"/>
                </a:solidFill>
              </a:rPr>
              <a:t>Localized</a:t>
            </a: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8FC83527-E238-1506-D75E-AA1343E8300C}"/>
              </a:ext>
            </a:extLst>
          </p:cNvPr>
          <p:cNvSpPr/>
          <p:nvPr/>
        </p:nvSpPr>
        <p:spPr bwMode="gray">
          <a:xfrm>
            <a:off x="9993222" y="2297556"/>
            <a:ext cx="1429106" cy="25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chemeClr val="tx1"/>
                </a:solidFill>
              </a:rPr>
              <a:t>Time matching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E4DE21A4-49E0-23A0-BBF7-4AE4C63777A3}"/>
              </a:ext>
            </a:extLst>
          </p:cNvPr>
          <p:cNvSpPr/>
          <p:nvPr/>
        </p:nvSpPr>
        <p:spPr bwMode="gray">
          <a:xfrm>
            <a:off x="6772799" y="2649595"/>
            <a:ext cx="1610211" cy="155251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050" dirty="0">
                <a:solidFill>
                  <a:schemeClr val="tx1"/>
                </a:solidFill>
              </a:rPr>
              <a:t>Renewable electricity must be specifically built for H</a:t>
            </a:r>
            <a:r>
              <a:rPr lang="en-US" sz="1050" baseline="-25000" dirty="0">
                <a:solidFill>
                  <a:schemeClr val="tx1"/>
                </a:solidFill>
              </a:rPr>
              <a:t>2</a:t>
            </a:r>
            <a:r>
              <a:rPr lang="en-US" sz="1050" dirty="0">
                <a:solidFill>
                  <a:schemeClr val="tx1"/>
                </a:solidFill>
              </a:rPr>
              <a:t> production.</a:t>
            </a:r>
            <a:endParaRPr lang="en-US" sz="1050" b="1" dirty="0">
              <a:solidFill>
                <a:schemeClr val="tx1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050" b="1" dirty="0">
                <a:solidFill>
                  <a:schemeClr val="tx1"/>
                </a:solidFill>
              </a:rPr>
              <a:t>Diverting power from existing clean plants increases dependence </a:t>
            </a:r>
            <a:r>
              <a:rPr lang="en-US" sz="1050" dirty="0">
                <a:solidFill>
                  <a:schemeClr val="tx1"/>
                </a:solidFill>
              </a:rPr>
              <a:t>on conventional power sources and </a:t>
            </a:r>
            <a:r>
              <a:rPr lang="en-US" sz="1050" b="1" dirty="0">
                <a:solidFill>
                  <a:schemeClr val="tx1"/>
                </a:solidFill>
              </a:rPr>
              <a:t>carbon emissions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90836839-3220-6740-8F03-096B7ED5D6F5}"/>
              </a:ext>
            </a:extLst>
          </p:cNvPr>
          <p:cNvSpPr/>
          <p:nvPr/>
        </p:nvSpPr>
        <p:spPr bwMode="gray">
          <a:xfrm>
            <a:off x="8383010" y="2642302"/>
            <a:ext cx="1429107" cy="15598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050" b="1" dirty="0">
                <a:solidFill>
                  <a:schemeClr val="tx1"/>
                </a:solidFill>
              </a:rPr>
              <a:t>Dedicated local clean </a:t>
            </a:r>
            <a:r>
              <a:rPr lang="en-US" sz="1050" dirty="0">
                <a:solidFill>
                  <a:schemeClr val="tx1"/>
                </a:solidFill>
              </a:rPr>
              <a:t>energy sources are linked to electrolyzers.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050" dirty="0">
                <a:solidFill>
                  <a:schemeClr val="tx1"/>
                </a:solidFill>
              </a:rPr>
              <a:t>The mere buying of ”green” certificates is insufficient.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CA347197-76EE-D13D-A5C1-6C908B2756A7}"/>
              </a:ext>
            </a:extLst>
          </p:cNvPr>
          <p:cNvSpPr/>
          <p:nvPr/>
        </p:nvSpPr>
        <p:spPr bwMode="gray">
          <a:xfrm>
            <a:off x="9993222" y="2650045"/>
            <a:ext cx="1486977" cy="144599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050" dirty="0">
                <a:solidFill>
                  <a:schemeClr val="tx1"/>
                </a:solidFill>
              </a:rPr>
              <a:t>H</a:t>
            </a:r>
            <a:r>
              <a:rPr lang="en-US" sz="1050" baseline="-25000" dirty="0">
                <a:solidFill>
                  <a:schemeClr val="tx1"/>
                </a:solidFill>
              </a:rPr>
              <a:t>2 </a:t>
            </a:r>
            <a:r>
              <a:rPr lang="en-US" sz="1050" dirty="0">
                <a:solidFill>
                  <a:schemeClr val="tx1"/>
                </a:solidFill>
              </a:rPr>
              <a:t>production is </a:t>
            </a:r>
            <a:r>
              <a:rPr lang="en-US" sz="1050" b="1" dirty="0">
                <a:solidFill>
                  <a:schemeClr val="tx1"/>
                </a:solidFill>
              </a:rPr>
              <a:t>synchronized with clean electricity procurement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050" dirty="0">
                <a:solidFill>
                  <a:schemeClr val="tx1"/>
                </a:solidFill>
              </a:rPr>
              <a:t>Some electrolyzer technologies (e.g., PEM) work with intermittent input.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755B7-0285-99D9-8395-4FCF90E6E6AE}"/>
              </a:ext>
            </a:extLst>
          </p:cNvPr>
          <p:cNvSpPr txBox="1"/>
          <p:nvPr/>
        </p:nvSpPr>
        <p:spPr bwMode="gray">
          <a:xfrm>
            <a:off x="6833124" y="4375120"/>
            <a:ext cx="4701651" cy="1613262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>
              <a:spcAft>
                <a:spcPts val="600"/>
              </a:spcAft>
              <a:buFontTx/>
              <a:buNone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Integrating these production requirements with public support (tax credits, subsidies) enables the scale-up </a:t>
            </a:r>
            <a:r>
              <a:rPr lang="en-US" sz="1050" dirty="0"/>
              <a:t>of green hydrogen in technologically viable sectors.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Although potentially delaying ramp-up, this </a:t>
            </a:r>
            <a:r>
              <a:rPr lang="en-US" sz="1050" b="1" dirty="0"/>
              <a:t>ensures effective allocation of public funds </a:t>
            </a:r>
            <a:r>
              <a:rPr lang="en-US" sz="1050" dirty="0"/>
              <a:t>and </a:t>
            </a:r>
            <a:r>
              <a:rPr lang="en-US" sz="1050" b="1" dirty="0"/>
              <a:t>avoids stranded assets </a:t>
            </a:r>
            <a:r>
              <a:rPr lang="en-US" sz="1050" dirty="0"/>
              <a:t>or lock-in of less </a:t>
            </a:r>
            <a:r>
              <a:rPr lang="en-US" sz="1050" dirty="0">
                <a:cs typeface="Arial"/>
              </a:rPr>
              <a:t>ideal solutions.</a:t>
            </a:r>
            <a:endParaRPr lang="en-US" sz="1050" b="1" dirty="0"/>
          </a:p>
        </p:txBody>
      </p:sp>
      <p:grpSp>
        <p:nvGrpSpPr>
          <p:cNvPr id="39" name="btfpColumnHeaderBox984923">
            <a:extLst>
              <a:ext uri="{FF2B5EF4-FFF2-40B4-BE49-F238E27FC236}">
                <a16:creationId xmlns:a16="http://schemas.microsoft.com/office/drawing/2014/main" id="{2A6940B8-F5CA-03ED-3015-1CC3A86ECD77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357187" y="1552666"/>
            <a:ext cx="5719763" cy="318997"/>
            <a:chOff x="2054792" y="3705317"/>
            <a:chExt cx="1184048" cy="318997"/>
          </a:xfrm>
        </p:grpSpPr>
        <p:sp>
          <p:nvSpPr>
            <p:cNvPr id="40" name="btfpColumnHeaderBoxText984923">
              <a:extLst>
                <a:ext uri="{FF2B5EF4-FFF2-40B4-BE49-F238E27FC236}">
                  <a16:creationId xmlns:a16="http://schemas.microsoft.com/office/drawing/2014/main" id="{C60D0A5D-B910-8EEA-6966-6A66D544481F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  <a:cs typeface="Arial"/>
                </a:rPr>
                <a:t>Expected levelized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cost of green hydrogen (USD/kg)</a:t>
              </a:r>
            </a:p>
          </p:txBody>
        </p:sp>
        <p:cxnSp>
          <p:nvCxnSpPr>
            <p:cNvPr id="41" name="btfpColumnHeaderBoxLine984923">
              <a:extLst>
                <a:ext uri="{FF2B5EF4-FFF2-40B4-BE49-F238E27FC236}">
                  <a16:creationId xmlns:a16="http://schemas.microsoft.com/office/drawing/2014/main" id="{419B7F26-BEB5-3992-3748-88B301F1A2FC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530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414C1-B833-E851-A3CC-5F22D9FAE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16D36DA-FBA7-B236-58EE-CCAB81753C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029073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75B3B6-84FF-4C38-7358-D41D39B1DC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F77001D3-28E5-53EA-F542-CE1E1FB4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91306"/>
            <a:ext cx="10515600" cy="2436792"/>
          </a:xfrm>
        </p:spPr>
        <p:txBody>
          <a:bodyPr vert="horz"/>
          <a:lstStyle/>
          <a:p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Green H</a:t>
            </a:r>
            <a:r>
              <a:rPr lang="en-US" sz="6000" baseline="-25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2</a:t>
            </a:r>
            <a:br>
              <a:rPr lang="en-US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</a:br>
            <a:r>
              <a:rPr lang="en-US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Technology and </a:t>
            </a:r>
            <a:r>
              <a:rPr lang="en-US" sz="6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Financials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023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" val="Boston"/>
  <p:tag name="MEKKOFORMATS" val="&lt;MekkoFormats&gt;&lt;NumberFormat DecimalSeparator=&quot;.&quot; ThousandSeparator=&quot;,&quot; NegativeNumberFormat=&quot;1&quot; /&gt;&lt;Font&gt;&lt;Output_Font_Name Default=&quot;Arial&quot; UsePPTTheme=&quot;True&quot; /&gt;&lt;/Font&gt;&lt;DateFormat CultureID=&quot;1033&quot; FormatString=&quot;M/d/yyyy&quot; /&gt;&lt;/MekkoFormats&gt;"/>
  <p:tag name="THINKCELLUNDODONOTDELETE" val="0"/>
  <p:tag name="THINKCELLPRESENTATIONDONOTDELETE" val="&lt;?xml version=&quot;1.0&quot; encoding=&quot;UTF-16&quot; standalone=&quot;yes&quot;?&gt;&lt;root reqver=&quot;28224&quot;&gt;&lt;version val=&quot;3559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d.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&quot;&gt;&lt;elem m_fUsage=&quot;2.70999999999999996447E+00&quot;&gt;&lt;m_msothmcolidx val=&quot;0&quot;/&gt;&lt;m_rgb r=&quot;89&quot; g=&quot;AF&quot; b=&quot;38&quot;/&gt;&lt;/elem&gt;&lt;/m_vecMRU&gt;&lt;/m_mruColor&gt;&lt;m_eweekdayFirstOfWeek val=&quot;1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kAarTFasf4RuwNJTLW4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wM7a7hWVhslJjqzYEih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RQFk9xHuYwKwwWE4Rbq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IdPQEi3CQNWnwWF6zw.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B3ZtKuLLPDeqLf70HG4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zOoKZGhQKPQOMGzhuuc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zOoKZGhQKPQOMGzhuuc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zOoKZGhQKPQOMGzhuuc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9LREHabuv8MKcDsdXeM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mzmUgAaGXkhn3jQ7Il7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bTKt7C6nWeWkNnYc2bu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Y3ojzryoaMh.e8OHBxR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T3.zZkm3DV1zGqpIkn4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wwwHPL6rxGs5eR.SZ71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oD8sl7Cg8OwTkaoyHt8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v6W6u1ncfW.vaQKym7d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LC8QlvtS8.l8jRkk74D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HxYCQZf9F0XIX6wE7kS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NnNSobVcqm35n9kthTW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6MDyH9lnTGIymf0un.z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OyL1Nj46SLBrXm8HDjc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ytPZpulKdo9etqyLwxv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pzBbykFZ4Q_IkxVrVOli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bfPk5RqOeM05plPHt4M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UD7vFYyQQMEit_78nvp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w.o0dAaNnWUwRif9..q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cu5Ph7Ng1wYcNAQvlbD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qaczJ2Oq3ezaj1O5Hj2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dxVRkkANDiIk_2w2kJU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Ae0mlvzQ_XQ6kNIeWSf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b_IjjSxDE4iGGuzWxwqz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Imv1H5R3lEv2IaN5e8u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sHN94jo.rNgNsR0x849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7oylU68Y60wmoLiGvkr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BfEkmk1XzChl.UA8ZlM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9WTA3vediZVHSngia8m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G4Em0hJGCxpcPMAkB03P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YvkDeXHA9B9naWrQliQs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1xWuSQdwoYnGDiSZXV1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79R8XzBgUFYpQM3qLEst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66.XuceORGgF9iDuhJG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GIhLc6O587yJlYsVoKR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00FNOW89iTiIuFTnyUf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7WS8u07BDkZReXJl5zA3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1"/>
  <p:tag name="BTFPLAYOUTENABLED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xU5uO8Qgz5hw6Zjnx1Q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ICaetFRsFL88xQuYrd5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Io23B7lLEZGHiEbKM1x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znpMlJmFkIeJcTQ39oQ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bFxnXRRCcgCkQiGGEsB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LcAP0gUP77hpFZyuD7bl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8B4dD3f3Uyg6HTP.yvk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2fgcFZv8X82N3pA3dnv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L5g1zM7H4eaxKS8B5Gw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.mCvv2EIoBbfti.is1P.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uisv5Zq7K5JEM80EPOW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P9gF4XZYXPkqqYcs5Tq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97yqTfe6e4Z2J4cC_6h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RptL86.VBkDl3LzOJ.4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ToK.cHzpuxtLFwVq0Jl5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7yln5iXTFtuYeQ8RlOmy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aBZI9TeAFRP7HYsFbAJ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zmDPhEfCaw8b5kkcxaz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pk6IZWOoszivZ9tEDoE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EHw.nA.8lS6iAhiHJxi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Xwhcgol0j3dMQ_OqQsj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VgmeZl4_zcUsUeN9MXn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kJta7b7aKXNl8p0TE6M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8XTBhqAAFvdY9qG9nQY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KgXaSt0J_bUf1BcuZDi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YpGyWLydZws1lQ_9rUi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gkMD9Ou9gkoAdoZDMhq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iOsO73etq6Uc.s.j_eQ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GHLtjeXQm9p1BgC59IH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Ixz4caSVohQbfMs6saS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.tRtXb4muwfy14qPB__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j2Rz4tPwYeo5gvNg93I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YJW9h5wr9UUkbDEgNA1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OgS.J3q0OhLR1Ceo9TZ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RtqjSkvgzVqYKMu309g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c2pZMgMDvaP.wFSngEo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CmMAH1zBPA5iGyVLxB9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WYAokNgQ1PcdOfRhFpH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5yxIhHXOL3BzVDOkMHBQ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38Svlt4uCqBsT6zzHKc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iSdCwBCgYI662L7E9Cc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.DrYpZrOT.x4J0yZF4NZ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EfsarRUHjaGGoKSnoAT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t8UsUkK410JlX6cW1Nbt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99tPc2B_gQepah.eWyy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ID7CW6rRHG02oTVhndo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geyvc.KK5B46dcNduxsb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IBlGcIKSRojqRj3ZJNEA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dVu0wfPYJ_ViibuQtS0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ccqquY47Zfu3rk80tAx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97a8gDpyrKbO.FCyFSx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hCic.mnXfiiYrwy6682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jnkHLYu439qqg1vrOT7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u4M3py5uV6.hPx.HLbm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agi_XM33lDSO8Ubl_t6S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Ln_3I85ble9gjPtSCwj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bQ1G.r1dy2KsDVPmELT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tdlx3LfqCYa29fsfqyN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5MxjCmd0x2roBuXTqHh6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D7WdxNhfHKuIHaK6d5c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E4w_TvPiArJt7O2zMQA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qmJXKO_rIjJW32hJbcG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SOVb4Fy2CWSTgVOzs3k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2OnRR0ujkPcXJxhhrtF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12zL2qqi.OJpjDtQJQYW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WFtxb5Ev9Yv7i0ALV5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gaXozU4j2VVL5ldHD9n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zANjytrajSis3CKtd09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2rkE.46FuNMZo59gHkIy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J.hGCMTROCRM_GxEh5L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sqhkVaj95OATBxmpI9c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g307hxDzIAM0cvkQy6r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hKC1HlySBfF1qGh1sRc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bB1G2QfhpNSLdLuMq1R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SNIIehGAPgMwaY1b4d8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0xSp9RCw6i7_kMPHac0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WZ.Cac54PIwD0EwoGUK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g2N2GIavPE.GWiznoeb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9lOwEaJ4a1bKPmdFZ37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OLC4dgnDvdE5QgovV80g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BgsGTjjgsb.ZKoUmfbfe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QfKMeZKG3L495zig0Kn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CqE52Q3UC0MJPFu0sbo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9o1kc15bwYaXmgGDwx.i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2110VGZEsJW_jcjU0T5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T98oT2xxh2dGcEE6R2tg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hdVXUzAP28JomvMby2Xw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v0RA1pjQ_NG.ZeCsMR8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m.B.WlNGHhdfSHcDkCZg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3cT4zTC0ljALWr3RZy9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DdY8JfuVLIWIEfi9IqS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cuITbsOuJY1ckqK_CKZ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nIfe8wwWF7vcd98sEVa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PjLWx.oR2DYfV9_a9cqG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Qd5lu6_RANwVkFL5B0D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jU1Mxi0y5_TGB39_m8H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Oj8Q_EhbSfL9zi94Am6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5jYvqOJrxoWz7qY54ERQ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8wCtazr8.a1lcQTaIcz3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wPpfL_66PPZfvsyomCQ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ueIkdBTvaKHTEm5V7C_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q.Dxy59jVinr2Hy4T_M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gYHmMI5zNRyxAYbQBBUF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Zf3Ns1pTA12pdTk0qJY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.YccQP8f_54C9M6xwIY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ys3xvZXBZHxGe8PVLZ0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2hY8dandEOQMT7FCVFib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O9B.Kvppg8wxn2vdtScg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2X5TQmcSPNoKAvwhfbK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AA9QAyL25Wpm2bRbGUa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Y4ofZYuOdX_3YHiHlES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PQUBKaLctsrjPdbe192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pvC.ksY4O84JLaQEElH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qhGKWAUzzkNcxXVhJqxw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yEgGf_1XEfm6DGICvxO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qi8AkCYbepJeJgp9QoA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GQlv64CcLNJ32H_NDN7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9t5_mQyGc_nHit57m3b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CfETc4hoEFJfU2ETuYx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SH9nIl454iz_jdOgxaW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LIiLCmAgWtnC.8qy05Q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vBjVySX.pPFr.mCvJgh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ICn.W.LEVlqGG_f3lM1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0BsOIl3sBfTvh3l21we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_b8xJQv.ZLJBmiInfHD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rZ3OoZODdtYSnIwJfvVg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vFUdB28IVZpjlGht5q2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ZnD2ECxNSuYBKMeTBvdg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8BHXl1xTCZTSbsfNI.V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8jaPNhryulgIZ4G.z0I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2YSaouosdZplwPAM.XnD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l8OI38.wzcLccUOdH0J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O5NPvLl_G8L8yL0_osNQ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naGV7xczSj0qnTs78cl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J1WxZDIGp6WObbpYLVXY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1MFKoM_cqAwyS2YdyDn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hlDyC7x0vny5xmmGuq7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vc6.acKBrJNWdGkj41x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.kPT7Nf1q.VExgTs3C3w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H4__SL7H585IQvTHWHD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JeGLogbusQMgWeRmiKnw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ZZjQ_pjRSeaCmXliYj5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.IvhHap8OSMT0icq.yo0w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F.93_7YmGm69v1yWZLj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EiUWrFZ2zKPhAMspUfYg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lZeIG7irUrum0zE1dKy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fgNuhZFVmPXeZH7Dghyg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RRexi4LjlibEEb5V5mz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.QR8_cq_K7anfc_pJ2B4Q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tqTTWB09QAh6ffGPjLU4Q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ylEXrIGMWhOdLhfFU17K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U.S.M0WabGYi2Q8okOM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hj25AGEbhVZnOQ10MNZ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t25S0390vm1tNIKRvKH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vxJqGfsM55j2GqUIfhb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Q4nRraj6qAanJc_hhEF1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IGJ5P5xfF9T9B6Nc8JgQ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yMAitaGYJhcH8o4QL31Q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c5WKd02YMnTf5kTHO.G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ww_pMLjYOzGu1kQsKSJ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AhoI_IqmQ5gRTeC.2JVw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GKr.GxZSRgzuQkDqknx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CWq3mwdzbdCCDT2njZ7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co.8V1GZ32aVr8.cZHMg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CAZiAMWoQdobyjKFg7snw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.oGu5TCI_kCBg0anXyB7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moJbvqW3cAmSGE718OC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WE1zKxLE1rcsSwfgq8F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BLWxIpGudxatE.yfeHf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4_Hk28opEm4Zkqy7gDaw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FDP4nDoN1M3VkT3Wjq5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vLQHovrm_QKSKItCUK5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oaO4.aNjqfW6brVXRmV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Q9sMz8Mob5mAG7neDxNw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v9qYFHUoH3omP5knLjpw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zNYYYwLam4LrJnQQ4_0w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i7e6tB.j5qRcr1Ihlqd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BHSk0H0FB8VAL8iwuWQ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avK.UuCYLY5pKMclFhR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CjaALPfZ7eCZ4NUPylL5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ev5.iE8IbGBxA8CiSLQw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yo7T2Uye4hGribvPkmZoQ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90r5.v0mlipsBMXoAUlA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oF.aErC_6GzJltV1jwP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vZGbU2L12f6DgWs1T5A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Oty0HZk6VOrPBzPSFxKw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ow7IwRg4t7PlfMd6cE7Q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6qAXOEUj9hIUasVJAeE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7b_UEo4AINu7TGkK8fg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wICfUFQHEgby9cPJQHeg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9yCAcKZCXJLhXelBtRu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lJFewCw_hTHT_0j3MviA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1qgUhODBIRdz3E9EG19zw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W0K8Eqv6uB0sQTSZ7Stw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EqNB7g6rEjJtXAcPJvEw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oJ4zTOi0cJispgaMGk.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58db2_OMc0pCVYBaVgT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jp9guPK2ASp0d9W6lMpQ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RunbVHOmxn6SmJio0qHlw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0aEKNLXsOgkhnOTFNYOZA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oV6JpztG9oUEHj5c2C0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ISF0ki1C55XcKSyJEyY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8_W5k5oB6lZQUIVJQsZwA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cBrCpHiEcec3h04n4tU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.rsGoOaZryPRQeosl29OQ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gVpESDrD2fH9wNCUa3YA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iYXaNk8ZxbjVwY6d2Wq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nv_4TPEsUObeda6ug3Lg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_e92hVoGpG5VSowY.sFCw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.YjRXre0wYiilF9hmAqvw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LKPx9kn3Pi6gvc88D3Dw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.Juap3D8YDwqVhWi.dC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7BqOzcLiEj9qHj9MPo.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2_RQ9O2bfVE363b8ozYw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HYpcdMMqgFpd6Ph5yPy4A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1S0BhgfHuUcHQTB8fW1Q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67GzQaEBwzTQ711SnAy0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X4AkbE1wt7EdgArOzcX8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8Z.PWKk.klopwuBmjTJKg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cW1pMhMLZ__t0PbohkY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fvKKEBUDn.i4830MidKw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BrxuMjQ244NJ8EVa2zu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7AXuyffV6bmzeu.0s5uV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tdcQizATQ9xyYO6Y4eIQ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XSk2bRALX5ROUcxpxjAg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54De._GnmL3IGr3cWW6g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VrgeYPBytYZhIol9qNbg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jD0Khh79Zcr3yam0ieyg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3JqyS4LVUD1AjbTjDDH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PxXPvAUO8jACe_JBhM0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4R9pOBCZ2irs2iaVA8xQ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CTANPv55u4K0.JuF5AY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hvvU6LEduTLqXJcwzie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4jw7dq4ndwTsjz5pbEJw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zOc.94txjbeU0pZr5W7g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yZpPkOD7YsjogEx7d9Mb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9mqcnxvFE_z48B2h1gLw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yuhHl8v3lIU0yJc1gTbQ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ipVFXJ3kg0bqcUgFJs6yw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41CSp2vjbvGCopcXF6lQ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JOs4TsZkPK85pKT8Y6c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O91i0Ay9YDIKOEgLAS5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L2q68UBrJRNiAljlwDYw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dy46YIYj9AuXfNeB238g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6bX7q853O5EKNDN55Gbw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rQXvPsDDlZiH.jSfhUTw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kHaJUdUK3Q3R8xOJ8NG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OtHenJ_Dl0d799AyASfw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5mQlbg9mbgLXgauxQgyrQ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rETudGh0wyXK0_4js6a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YWpUqvb9OJ9P5zc9ILR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983C7lOznsCOi08ByatA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G4Tm9qQOSBH3uXvi2gd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r60DiQfmonP2gKtXOXbw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jD4pnT7Z7GO3u5XvS5o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ag4jCN5N_uI6tWMSx_uf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IyznOKDAVjrA69bYMetQ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0gk9mknRnpxeR9aOjCXw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KTIVTiMd.DDLksWY6VW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9JUUWqggpuclKG8xYC2g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bp61WdXe1Hqb9PfuOtarw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XvZskhOZkSFb5.abdYx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ctsTH3Nz_3O68XHv7hSd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FLmmrv6WL6uK2cBRrimw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5aB0P2Ld_rCI7wi0auqL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CBAzvXFdJR.xhC4DPo3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62SGkiezhSWecJcFGhc1g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1cNj06b3zD4PCGU49y7vw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zJ5d6rYAI6c53bZBkbfw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xo7ZGTqModWfn3Jer67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0TwSga.ORe7IA36aOswQ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9E0mt9_Uqj3zAJOql9piA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RqxvUSIuf5HtTm23pRX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VTECtPkLmGQ46RzZaSOA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W6qYDzLjviNvvua7OHDg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l6l8fige.GjClMYp8o1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B0x0hp1eRQNKaRoCHZzw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CTV.IUyR1IKgArxFcCWg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TiGhWRG91R96XGSK1mnAA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mB2GwVeEccgomv0d9_Ig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1LUcfzH.jrj5cy2gWFx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nAwwyULK1jQL1aHIiji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CuiW064s5mRLogXmyg5E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Yv1CzjHfB74eYAb5.INQ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yTZbZFNCvMOuj2KEU0Eg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gjxiDUHPFkS3zGRatgYGw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7Ly_5YeHXrXzvPAcjlwA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2_oWbxSHKKzdT7MFH.p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w2n1R6fnl.Ki0tXir2Wg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m9mBZCTg9X00Rxn5Pv2nQ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Hd93z0bt8Kk0cWkuPKwQ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1Tl3Ul0tIkkLsLppn47Z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0akpm1TVyA3ZNHXCcuEA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u0TSZ3Sioftb4IkteqvPg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wN99xrs_8XExERhxKkqQ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o68Dppddakoxqd66Kymg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.jhGbYE1bn0e77.9VSuQ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l_k.IpD.AElKbkj4_nNQ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5MEOukU4o6Q6tFSgUfu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kV482YCn65L_4j_YeInw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KoZ6LbkpzkK537lOhoHA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1JrnNsEOjlcgWxavc76Q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ybFUmYzJbaz43rvu99A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1asdpx7Cb9gg4y6Oy94PQ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.YL.vdVybvH5HXdTZ6Z.Q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2lJ6Ae7p64oCHouvJt4Q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9DuILF4LokpWDreOMOY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rkNE1Zl3S8aYQNR2xhzA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QL7PlPhS3gO98m5rBJadQ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e1pQO3syBMvzFvSUT_4Q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jfRXSr2M11xzlYijybJ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67nIBsEK.oi0oC5Kr1_g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MRC2Nz3hvAOD0fXXFMKZg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2wvT3TkAf.jO4PI2k0J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JVC8.RWuCnvKS7rXufew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upm55Pf4yQQ3f_.2V1a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541rDLtJ6LEKrF8.gQ_w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61Hpd_EmRJ4HLWjkSBWg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zrHJVG1i0V2GOTRS3aD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.KFpwaEOgsybxMVv_Oxg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1fzthMAEWqONPwkTPZc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v7fzowL7EjhbMo8_9yT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A0QDvilP.dv7qyZCEREQ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_ZUJ.xmehqaxYJQkDUsXw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tnWleWp.PxWZStxHnQlw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mNx2XQvUK_KrtVF_..DQ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7nYr9FHaiPz8RCH1m4MLw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33DrGOAb236tM75dOQe8w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1tNe1oW6G54S70b_4KHw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jHF6XiUQBN68frDh7HUQ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33_mM9ojFpb0s6vak7Jw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8PI3_SvnqHcPDX0pXn8Q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UXME1uRLWt.uuvZPNrB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WqtArBkXRK6LXWV39wA4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Vy_n5YnMQwVoPq3aAAow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4lC1bJjib.I.1RvwqOiQ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TKwZTLoYKqmFnwL2qKXQ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GTbBGl8K65i6pKJBWlfQ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XBhw_ZGljGuVvvuzNTHQ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HLJprUujMCe34klUDOHg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drTgv6wrVY6EBLKzGrEA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mWzNU9c.oa0NndepU8WQ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ia8NlEdAAbIqIPGhtj0w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TEz6Akqhzm0xxQjL9N_vg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.ONz7TCG8ucvpCHTueU2g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Ui9WDc9T7jAU2N8eWEdQ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Q3kWkeuWWIgZHwxnV0xQ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SH9nIl454iz_jdOgxaW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vBjVySX.pPFr.mCvJghw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0BsOIl3sBfTvh3l21we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YdPp_QY6N4QJygHPBXFg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rZ3OoZODdtYSnIwJfvVg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LIiLCmAgWtnC.8qy05Qg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_b8xJQv.ZLJBmiInfHDQ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ICn.W.LEVlqGG_f3lM1A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9t5_mQyGc_nHit57m3bA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uelgdWXfWT5AKKweW55Xw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vFUdB28IVZpjlGht5q2Q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hlDyC7x0vny5xmmGuq7w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ZnD2ECxNSuYBKMeTBvdg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8BHXl1xTCZTSbsfNI.V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oDzW006v67L6tuft36BQ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2YSaouosdZplwPAM.XnDg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l8OI38.wzcLccUOdH0JQ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O5NPvLl_G8L8yL0_osNQ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naGV7xczSj0qnTs78clQ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J1WxZDIGp6WObbpYLVXYw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1MFKoM_cqAwyS2YdyDnw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6CLDB37rUhztrfa_tQig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vc6.acKBrJNWdGkj41xw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lZeIG7irUrum0zE1dKyA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vxJqGfsM55j2GqUIfhb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JuEEANSnlN0xjpv9RR6A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Q4nRraj6qAanJc_hhEF1Q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IGJ5P5xfF9T9B6Nc8JgQ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yMAitaGYJhcH8o4QL31Q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G2B72oqYGTWrwu4jSfu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ksaMMvqgymuSZNfNIzHg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_SMLFimDPuAhZ6NWu2ZA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ScMm0MG98tDADxmBvRGg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3qSNblKCUoMXCXgNW3BO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9S4z3Y6Bxl8vNebQ0MEYg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utCSP8v1_b.xJGeRUnQ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FTqJv8otd0LO_HwDEkN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e.e78ZW8AzGpFwdzIWP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jV6I_QzTgwZvVYaUR5q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ZEggpvjZIIUOU44O4OK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wpUJMi26nHyNmqLdHox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qC.ZYToCzHFSE0ij0jZ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aHbs_kpjdqrYRUwCU6.g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IQxr_sYXe7.pT8Nq7qS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OLvzuaVN46Asq_dQITC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GjkDc9fEfPakmWxohd0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FdSdHH_gr7SZwnWXDfB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LoygKCON9CiNOgaX4w7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DL3pfWud8awnxLehMlB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oqFJHDWr0HMG1DcJ.gq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xKQ7hTl6e8Uk98z5HcS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ZiQJuDnyzh4zZppw4HV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5n8O3gnBCTp.ab5seI2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xOoHRWq1ekX69cHFojx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bcLOcohheX6LzEbS8Lq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FJ1mjxtuBhqM6plFR22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Aea58YGqQs5K5H4.qbR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ZZBGEKIbfaWSZMw5TOO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ZnP1ISqI2GSVLQMB55oP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9jJ0ngBMOKhGbBq91ix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sFOq3NnNSRlNciHYO8L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RlkSpTij6SXAZ5F7wV5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hV3YcFZxYf4zStqov1x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RFFRWs7SEpYp8LTt30Ii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0Jerloo9Zalz.ZJC9oW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WZlaJLMJ6DpRLONdhfZ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lmgnMLfWZWm1spZFgA.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wBhpfNQG1yp7w_nv9DJK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Msl_1ntyGvcmS8keDAv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kXAjo7GNWBSD.yhHV1o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uRflkohEvM0zKFNLm5x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mC8oE5ytlOmgVO8vh_4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FjyL4j1k0MvEgTwOVv9w"/>
</p:tagLst>
</file>

<file path=ppt/theme/theme1.xml><?xml version="1.0" encoding="utf-8"?>
<a:theme xmlns:a="http://schemas.openxmlformats.org/drawingml/2006/main" name="Bain Core">
  <a:themeElements>
    <a:clrScheme name="CBS Color Scheme">
      <a:dk1>
        <a:srgbClr val="000000"/>
      </a:dk1>
      <a:lt1>
        <a:srgbClr val="FFFFFF"/>
      </a:lt1>
      <a:dk2>
        <a:srgbClr val="D6D6D6"/>
      </a:dk2>
      <a:lt2>
        <a:srgbClr val="5C5C5C"/>
      </a:lt2>
      <a:accent1>
        <a:srgbClr val="009BDB"/>
      </a:accent1>
      <a:accent2>
        <a:srgbClr val="002230"/>
      </a:accent2>
      <a:accent3>
        <a:srgbClr val="805BC9"/>
      </a:accent3>
      <a:accent4>
        <a:srgbClr val="A73DA7"/>
      </a:accent4>
      <a:accent5>
        <a:srgbClr val="D0227C"/>
      </a:accent5>
      <a:accent6>
        <a:srgbClr val="34A398"/>
      </a:accent6>
      <a:hlink>
        <a:srgbClr val="46647B"/>
      </a:hlink>
      <a:folHlink>
        <a:srgbClr val="7891A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indent="0" algn="ctr">
          <a:buNone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 cap="flat">
          <a:solidFill>
            <a:schemeClr val="tx1"/>
          </a:solidFill>
          <a:miter lim="800000"/>
          <a:tailEnd type="none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lIns="36000" tIns="36000" rIns="36000" bIns="36000" rtlCol="0">
        <a:spAutoFit/>
      </a:bodyPr>
      <a:lstStyle>
        <a:defPPr marL="0" indent="0">
          <a:buNone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in Core On Screen Show (16_9).potx" id="{BF16324A-100D-43A3-989B-06855AF3057C}" vid="{05E5CB01-ABF8-49A0-9EED-8A582D469C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2174</TotalTime>
  <Words>10024</Words>
  <Application>Microsoft Office PowerPoint</Application>
  <PresentationFormat>Widescreen</PresentationFormat>
  <Paragraphs>1084</Paragraphs>
  <Slides>40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Times</vt:lpstr>
      <vt:lpstr>Times New Roman</vt:lpstr>
      <vt:lpstr>Bain Core</vt:lpstr>
      <vt:lpstr>think-cell Slide</vt:lpstr>
      <vt:lpstr>Greening Hydrogen</vt:lpstr>
      <vt:lpstr>H2 Sector Overview</vt:lpstr>
      <vt:lpstr>PowerPoint Presentation</vt:lpstr>
      <vt:lpstr>Green H2 targets industry, power, and transport with an estimated emission abatement of ~3 billion tonnes by 2050</vt:lpstr>
      <vt:lpstr>Almost all existing H2 production today uses fossil fuels, leaving green H2 with &lt;1% market share</vt:lpstr>
      <vt:lpstr>H2 dubbed Swiss Army knife of decarbonization, but application potential varies significantly across sectors</vt:lpstr>
      <vt:lpstr>True potential for green and blue H2 determined by viability of use cases as well as economic feasibility</vt:lpstr>
      <vt:lpstr>Potential of H2 in technologically viable sectors requires political support to become economically competitive </vt:lpstr>
      <vt:lpstr>Green H2 Technology and Financials</vt:lpstr>
      <vt:lpstr>PowerPoint Presentation</vt:lpstr>
      <vt:lpstr>Primary challenge for green H2 is balancing its high production cost with its significant emissions abatement potential</vt:lpstr>
      <vt:lpstr>Current production costs of green H2 carry a substantial price premium over fossil-based alternatives</vt:lpstr>
      <vt:lpstr>Relatively small green H2 premium in US compared to EU and Japan</vt:lpstr>
      <vt:lpstr>Alkaline water electrolysis now dominant; proton exchange membrane costlier yet suitable for intermittent electricity </vt:lpstr>
      <vt:lpstr>Both AWE and PEM expected to follow renewables cost reductions and efficiency improvements</vt:lpstr>
      <vt:lpstr>Green H2  Industry Trends</vt:lpstr>
      <vt:lpstr>Hydrogen sector industry trends: Key points</vt:lpstr>
      <vt:lpstr>H2 currently used primarily in industrial processes and petroleum refining, with limited application in heat and power sectors</vt:lpstr>
      <vt:lpstr>While commercial transport applications remain limited today, they are expected to play a bigger role in the future</vt:lpstr>
      <vt:lpstr>Under IEA’s full decarbonization scenario, demand for green and blue H2 is expected to increase to ~400 Mt by 2050</vt:lpstr>
      <vt:lpstr>Green and blue H2 industry demand projections vary widely around IEA’s ~400 Mt per year by 2050</vt:lpstr>
      <vt:lpstr>Chemicals industry dominates H2 offtake agreements</vt:lpstr>
      <vt:lpstr>North America expected to become the largest green H2 net exporter, while China and Europe lead as net importers </vt:lpstr>
      <vt:lpstr>Green hydrogen value chain is global, with production and end-use applications often separated by significant distances</vt:lpstr>
      <vt:lpstr>Three potential H2 carriers are suitable for marine transport</vt:lpstr>
      <vt:lpstr>As forecasts for clean H2 demand increase, major oil companies and utilities are positioning themselves to capture market share</vt:lpstr>
      <vt:lpstr>Green steel production possible key driver for green H2 demand, with each tonne of Green H2 DRI-EAF steel requiring ~50-60kg H2</vt:lpstr>
      <vt:lpstr>~40 Mt of green steel project announced in Europe by 2023, implying 2-2.4 Mt green H2 demand</vt:lpstr>
      <vt:lpstr>Green H2 Policy</vt:lpstr>
      <vt:lpstr>PowerPoint Presentation</vt:lpstr>
      <vt:lpstr>Over 30 governments, representing ~80% of energy-related CO2 emissions, have implemented green H2 strategies</vt:lpstr>
      <vt:lpstr>Methane and H2 leakage a concern for the production of grey and blue H2, not for green H2</vt:lpstr>
      <vt:lpstr>Government incentives play a critical role in accelerating green H2 adoption, with the EU, US, and other regions leading the charge</vt:lpstr>
      <vt:lpstr>Regulatory and economic factors are driving the transition from grey to green H2</vt:lpstr>
      <vt:lpstr>While the EU has established ambitious green H2 targets, implementation efforts have fallen behind schedule</vt:lpstr>
      <vt:lpstr>In the US, the Inflation Reduction Act provides further support for green and blue H2 with a production tax credit</vt:lpstr>
      <vt:lpstr>Policy a key driver for the shift away from grey H2, while gas prices determine the balance between blue and green H2</vt:lpstr>
      <vt:lpstr>CKI Green H2 Team</vt:lpstr>
      <vt:lpstr>Appendix</vt:lpstr>
      <vt:lpstr>Glossary</vt:lpstr>
    </vt:vector>
  </TitlesOfParts>
  <Company>Bain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de Boer</dc:creator>
  <cp:lastModifiedBy>Gernot Wagner</cp:lastModifiedBy>
  <cp:revision>31</cp:revision>
  <cp:lastPrinted>2017-02-15T14:23:56Z</cp:lastPrinted>
  <dcterms:created xsi:type="dcterms:W3CDTF">2023-06-12T14:35:38Z</dcterms:created>
  <dcterms:modified xsi:type="dcterms:W3CDTF">2024-12-13T10:41:02Z</dcterms:modified>
</cp:coreProperties>
</file>